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sldIdLst>
    <p:sldId id="256" r:id="rId2"/>
    <p:sldId id="605" r:id="rId3"/>
    <p:sldId id="606" r:id="rId4"/>
    <p:sldId id="607" r:id="rId5"/>
    <p:sldId id="608" r:id="rId6"/>
    <p:sldId id="610" r:id="rId7"/>
    <p:sldId id="613" r:id="rId8"/>
    <p:sldId id="614" r:id="rId9"/>
    <p:sldId id="615" r:id="rId10"/>
    <p:sldId id="616" r:id="rId11"/>
    <p:sldId id="617" r:id="rId12"/>
    <p:sldId id="618" r:id="rId13"/>
    <p:sldId id="619" r:id="rId14"/>
    <p:sldId id="620" r:id="rId15"/>
    <p:sldId id="621" r:id="rId16"/>
    <p:sldId id="626" r:id="rId17"/>
    <p:sldId id="627" r:id="rId18"/>
    <p:sldId id="628" r:id="rId19"/>
    <p:sldId id="629" r:id="rId20"/>
    <p:sldId id="630" r:id="rId21"/>
    <p:sldId id="631" r:id="rId22"/>
    <p:sldId id="622" r:id="rId23"/>
    <p:sldId id="623" r:id="rId24"/>
    <p:sldId id="624" r:id="rId25"/>
    <p:sldId id="625" r:id="rId26"/>
    <p:sldId id="612" r:id="rId27"/>
    <p:sldId id="632" r:id="rId28"/>
    <p:sldId id="633" r:id="rId29"/>
    <p:sldId id="634" r:id="rId30"/>
    <p:sldId id="635" r:id="rId31"/>
    <p:sldId id="636" r:id="rId32"/>
    <p:sldId id="637" r:id="rId33"/>
    <p:sldId id="638" r:id="rId34"/>
    <p:sldId id="639" r:id="rId35"/>
    <p:sldId id="640" r:id="rId36"/>
    <p:sldId id="641" r:id="rId37"/>
    <p:sldId id="642" r:id="rId38"/>
    <p:sldId id="643" r:id="rId39"/>
    <p:sldId id="644" r:id="rId40"/>
    <p:sldId id="645" r:id="rId41"/>
    <p:sldId id="646" r:id="rId42"/>
    <p:sldId id="647" r:id="rId43"/>
    <p:sldId id="648" r:id="rId44"/>
    <p:sldId id="649" r:id="rId45"/>
    <p:sldId id="650" r:id="rId46"/>
    <p:sldId id="651" r:id="rId47"/>
    <p:sldId id="652" r:id="rId48"/>
    <p:sldId id="653" r:id="rId49"/>
    <p:sldId id="654" r:id="rId50"/>
    <p:sldId id="655" r:id="rId51"/>
    <p:sldId id="656" r:id="rId52"/>
    <p:sldId id="657" r:id="rId53"/>
    <p:sldId id="658" r:id="rId54"/>
    <p:sldId id="659" r:id="rId55"/>
    <p:sldId id="660" r:id="rId56"/>
    <p:sldId id="661" r:id="rId57"/>
    <p:sldId id="611" r:id="rId58"/>
    <p:sldId id="609" r:id="rId59"/>
    <p:sldId id="662" r:id="rId60"/>
    <p:sldId id="663" r:id="rId61"/>
    <p:sldId id="664" r:id="rId62"/>
    <p:sldId id="665" r:id="rId63"/>
    <p:sldId id="666" r:id="rId64"/>
    <p:sldId id="668" r:id="rId65"/>
    <p:sldId id="587" r:id="rId66"/>
    <p:sldId id="556" r:id="rId67"/>
    <p:sldId id="557" r:id="rId68"/>
    <p:sldId id="558" r:id="rId69"/>
    <p:sldId id="559" r:id="rId70"/>
    <p:sldId id="560" r:id="rId71"/>
    <p:sldId id="561" r:id="rId72"/>
    <p:sldId id="562" r:id="rId73"/>
    <p:sldId id="563" r:id="rId74"/>
    <p:sldId id="590" r:id="rId75"/>
    <p:sldId id="591" r:id="rId76"/>
    <p:sldId id="564" r:id="rId77"/>
    <p:sldId id="565" r:id="rId78"/>
    <p:sldId id="566" r:id="rId79"/>
    <p:sldId id="567" r:id="rId80"/>
    <p:sldId id="592" r:id="rId81"/>
    <p:sldId id="568" r:id="rId82"/>
    <p:sldId id="569" r:id="rId83"/>
    <p:sldId id="570" r:id="rId84"/>
    <p:sldId id="571" r:id="rId85"/>
    <p:sldId id="572" r:id="rId86"/>
    <p:sldId id="573" r:id="rId87"/>
    <p:sldId id="574" r:id="rId88"/>
    <p:sldId id="576" r:id="rId89"/>
    <p:sldId id="593" r:id="rId90"/>
    <p:sldId id="594" r:id="rId91"/>
    <p:sldId id="595" r:id="rId92"/>
    <p:sldId id="599" r:id="rId93"/>
    <p:sldId id="604" r:id="rId94"/>
    <p:sldId id="596" r:id="rId95"/>
    <p:sldId id="597" r:id="rId96"/>
    <p:sldId id="598" r:id="rId97"/>
    <p:sldId id="600" r:id="rId98"/>
    <p:sldId id="602" r:id="rId99"/>
    <p:sldId id="603" r:id="rId100"/>
    <p:sldId id="675" r:id="rId101"/>
    <p:sldId id="676" r:id="rId102"/>
    <p:sldId id="679" r:id="rId103"/>
    <p:sldId id="678" r:id="rId104"/>
    <p:sldId id="677" r:id="rId105"/>
    <p:sldId id="680" r:id="rId106"/>
    <p:sldId id="681" r:id="rId107"/>
    <p:sldId id="682" r:id="rId108"/>
    <p:sldId id="684" r:id="rId109"/>
    <p:sldId id="685" r:id="rId110"/>
    <p:sldId id="686" r:id="rId111"/>
    <p:sldId id="687" r:id="rId112"/>
    <p:sldId id="688" r:id="rId1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200"/>
    <a:srgbClr val="90FB25"/>
    <a:srgbClr val="FF9900"/>
    <a:srgbClr val="D0D00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6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8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F044D-E9A0-4E43-8837-3AD4D834CF25}" type="datetimeFigureOut">
              <a:rPr lang="sv-SE" smtClean="0"/>
              <a:t>2015-09-11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B3E71-8619-419C-829D-81361AE97C8F}" type="slidenum">
              <a:rPr lang="sv-SE" smtClean="0"/>
              <a:t>‹#›</a:t>
            </a:fld>
            <a:endParaRPr lang="sv-SE"/>
          </a:p>
        </p:txBody>
      </p:sp>
    </p:spTree>
    <p:extLst>
      <p:ext uri="{BB962C8B-B14F-4D97-AF65-F5344CB8AC3E}">
        <p14:creationId xmlns:p14="http://schemas.microsoft.com/office/powerpoint/2010/main" val="341160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CED491B-AF72-4D86-B21E-67FC90CB535E}" type="datetime1">
              <a:rPr lang="sv-SE" smtClean="0"/>
              <a:t>2015-09-11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70370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C50FC4-8EAA-40D3-B7CF-5702B1D739EF}" type="datetime1">
              <a:rPr lang="sv-SE" smtClean="0"/>
              <a:t>2015-09-11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94657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8FBF395-88E5-47A7-8542-877239F18C32}" type="datetime1">
              <a:rPr lang="sv-SE" smtClean="0"/>
              <a:t>2015-09-11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3173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6D2AAC3-1D5D-4C63-8313-AFFA2A1EB24D}" type="datetime1">
              <a:rPr lang="sv-SE" smtClean="0"/>
              <a:t>2015-09-11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50009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ADE34C7-9513-4CE0-B439-96B92D774B1B}" type="datetime1">
              <a:rPr lang="sv-SE" smtClean="0"/>
              <a:t>2015-09-11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16056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76929C6-A6FC-498A-A296-0582F21E6294}" type="datetime1">
              <a:rPr lang="sv-SE" smtClean="0"/>
              <a:t>2015-09-11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47282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B3E7FAE-AA71-4C59-869D-C0ACC13911BD}" type="datetime1">
              <a:rPr lang="sv-SE" smtClean="0"/>
              <a:t>2015-09-11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34364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9DC8937-9845-4681-A57B-EA1A6A66E7C5}" type="datetime1">
              <a:rPr lang="sv-SE" smtClean="0"/>
              <a:t>2015-09-11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59680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1F8532-B481-49C4-AE6E-888673EA4F63}" type="datetime1">
              <a:rPr lang="sv-SE" smtClean="0"/>
              <a:t>2015-09-11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01881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FD2E878-72ED-4780-88E6-5376DF6CC71F}" type="datetime1">
              <a:rPr lang="sv-SE" smtClean="0"/>
              <a:t>2015-09-11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82818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C3B4CBA-9B07-4EB2-8094-EDD3B100A261}" type="datetime1">
              <a:rPr lang="sv-SE" smtClean="0"/>
              <a:t>2015-09-11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84447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9E67-FA8A-4D8A-B569-56C0E195BEB3}" type="datetime1">
              <a:rPr lang="sv-SE" smtClean="0"/>
              <a:t>2015-09-11</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C3FE0-6EB4-418C-82E7-2F09A4F41151}" type="slidenum">
              <a:rPr lang="sv-SE" smtClean="0"/>
              <a:t>‹#›</a:t>
            </a:fld>
            <a:endParaRPr lang="sv-SE"/>
          </a:p>
        </p:txBody>
      </p:sp>
    </p:spTree>
    <p:extLst>
      <p:ext uri="{BB962C8B-B14F-4D97-AF65-F5344CB8AC3E}">
        <p14:creationId xmlns:p14="http://schemas.microsoft.com/office/powerpoint/2010/main" val="712011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18.em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6.wmf"/><Relationship Id="rId5" Type="http://schemas.openxmlformats.org/officeDocument/2006/relationships/oleObject" Target="../embeddings/oleObject2.bin"/><Relationship Id="rId4" Type="http://schemas.openxmlformats.org/officeDocument/2006/relationships/image" Target="../media/image65.wmf"/></Relationships>
</file>

<file path=ppt/slides/_rels/slide67.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68.wmf"/><Relationship Id="rId5" Type="http://schemas.openxmlformats.org/officeDocument/2006/relationships/oleObject" Target="../embeddings/oleObject4.bin"/><Relationship Id="rId4" Type="http://schemas.openxmlformats.org/officeDocument/2006/relationships/image" Target="../media/image67.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0.wmf"/></Relationships>
</file>

<file path=ppt/slides/_rels/slide69.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2.wmf"/><Relationship Id="rId5" Type="http://schemas.openxmlformats.org/officeDocument/2006/relationships/oleObject" Target="../embeddings/oleObject8.bin"/><Relationship Id="rId4" Type="http://schemas.openxmlformats.org/officeDocument/2006/relationships/image" Target="../media/image71.wmf"/></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5.wmf"/><Relationship Id="rId5" Type="http://schemas.openxmlformats.org/officeDocument/2006/relationships/oleObject" Target="../embeddings/oleObject11.bin"/><Relationship Id="rId4" Type="http://schemas.openxmlformats.org/officeDocument/2006/relationships/image" Target="../media/image74.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77.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78.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79.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66.wmf"/><Relationship Id="rId5" Type="http://schemas.openxmlformats.org/officeDocument/2006/relationships/oleObject" Target="../embeddings/oleObject17.bin"/><Relationship Id="rId4" Type="http://schemas.openxmlformats.org/officeDocument/2006/relationships/image" Target="../media/image65.wmf"/></Relationships>
</file>

<file path=ppt/slides/_rels/slide76.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81.wmf"/><Relationship Id="rId5" Type="http://schemas.openxmlformats.org/officeDocument/2006/relationships/oleObject" Target="../embeddings/oleObject19.bin"/><Relationship Id="rId4" Type="http://schemas.openxmlformats.org/officeDocument/2006/relationships/image" Target="../media/image80.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84.wmf"/><Relationship Id="rId5" Type="http://schemas.openxmlformats.org/officeDocument/2006/relationships/oleObject" Target="../embeddings/oleObject22.bin"/><Relationship Id="rId4" Type="http://schemas.openxmlformats.org/officeDocument/2006/relationships/image" Target="../media/image83.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3.wmf"/><Relationship Id="rId5" Type="http://schemas.openxmlformats.org/officeDocument/2006/relationships/oleObject" Target="../embeddings/oleObject24.bin"/><Relationship Id="rId4" Type="http://schemas.openxmlformats.org/officeDocument/2006/relationships/image" Target="../media/image85.wmf"/></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66.wmf"/><Relationship Id="rId5" Type="http://schemas.openxmlformats.org/officeDocument/2006/relationships/oleObject" Target="../embeddings/oleObject26.bin"/><Relationship Id="rId4" Type="http://schemas.openxmlformats.org/officeDocument/2006/relationships/image" Target="../media/image86.w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88.wmf"/><Relationship Id="rId5" Type="http://schemas.openxmlformats.org/officeDocument/2006/relationships/oleObject" Target="../embeddings/oleObject28.bin"/><Relationship Id="rId4" Type="http://schemas.openxmlformats.org/officeDocument/2006/relationships/image" Target="../media/image87.w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89.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91.wmf"/><Relationship Id="rId5" Type="http://schemas.openxmlformats.org/officeDocument/2006/relationships/oleObject" Target="../embeddings/oleObject31.bin"/><Relationship Id="rId4" Type="http://schemas.openxmlformats.org/officeDocument/2006/relationships/image" Target="../media/image90.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92.w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93.w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94.w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95.w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96.wmf"/></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97.w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98.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99.wmf"/></Relationships>
</file>

<file path=ppt/slides/_rels/slide93.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05.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0" y="0"/>
            <a:ext cx="12192001" cy="2616200"/>
          </a:xfrm>
          <a:gradFill>
            <a:gsLst>
              <a:gs pos="98000">
                <a:srgbClr val="C2DAEF"/>
              </a:gs>
              <a:gs pos="100000">
                <a:schemeClr val="accent1">
                  <a:lumMod val="45000"/>
                  <a:lumOff val="55000"/>
                </a:schemeClr>
              </a:gs>
              <a:gs pos="97000">
                <a:srgbClr val="FFFF00"/>
              </a:gs>
            </a:gsLst>
            <a:lin ang="5400000" scaled="1"/>
          </a:gradFill>
        </p:spPr>
        <p:txBody>
          <a:bodyPr>
            <a:normAutofit fontScale="90000"/>
          </a:bodyPr>
          <a:lstStyle/>
          <a:p>
            <a:r>
              <a:rPr lang="sv-SE" sz="4000" b="1" i="1" dirty="0">
                <a:solidFill>
                  <a:srgbClr val="FF0000"/>
                </a:solidFill>
                <a:latin typeface="Times New Roman" panose="02020603050405020304" pitchFamily="18" charset="0"/>
                <a:ea typeface="Calibri" panose="020F0502020204030204" pitchFamily="34" charset="0"/>
              </a:rPr>
              <a:t>MATHEMATICAL APPENDIX </a:t>
            </a:r>
            <a:r>
              <a:rPr lang="sv-SE" sz="4000" b="1" i="1" dirty="0" smtClean="0">
                <a:solidFill>
                  <a:srgbClr val="FF0000"/>
                </a:solidFill>
                <a:latin typeface="Times New Roman" panose="02020603050405020304" pitchFamily="18" charset="0"/>
                <a:ea typeface="Calibri" panose="020F0502020204030204" pitchFamily="34" charset="0"/>
              </a:rPr>
              <a:t/>
            </a:r>
            <a:br>
              <a:rPr lang="sv-SE" sz="4000" b="1" i="1" dirty="0" smtClean="0">
                <a:solidFill>
                  <a:srgbClr val="FF0000"/>
                </a:solidFill>
                <a:latin typeface="Times New Roman" panose="02020603050405020304" pitchFamily="18" charset="0"/>
                <a:ea typeface="Calibri" panose="020F0502020204030204" pitchFamily="34" charset="0"/>
              </a:rPr>
            </a:br>
            <a:r>
              <a:rPr lang="sv-SE" sz="4000" b="1" i="1" dirty="0" smtClean="0">
                <a:latin typeface="Times New Roman" panose="02020603050405020304" pitchFamily="18" charset="0"/>
                <a:ea typeface="Calibri" panose="020F0502020204030204" pitchFamily="34" charset="0"/>
              </a:rPr>
              <a:t>to</a:t>
            </a:r>
            <a:r>
              <a:rPr lang="sv-SE" sz="4000" b="1" i="1" dirty="0" smtClean="0">
                <a:solidFill>
                  <a:srgbClr val="FF0000"/>
                </a:solidFill>
                <a:latin typeface="Times New Roman" panose="02020603050405020304" pitchFamily="18" charset="0"/>
                <a:ea typeface="Calibri" panose="020F0502020204030204" pitchFamily="34" charset="0"/>
              </a:rPr>
              <a:t/>
            </a:r>
            <a:br>
              <a:rPr lang="sv-SE" sz="4000" b="1" i="1" dirty="0" smtClean="0">
                <a:solidFill>
                  <a:srgbClr val="FF0000"/>
                </a:solidFill>
                <a:latin typeface="Times New Roman" panose="02020603050405020304" pitchFamily="18" charset="0"/>
                <a:ea typeface="Calibri" panose="020F0502020204030204" pitchFamily="34" charset="0"/>
              </a:rPr>
            </a:br>
            <a:r>
              <a:rPr lang="sv-SE" sz="3600" b="1" dirty="0" smtClean="0">
                <a:solidFill>
                  <a:srgbClr val="92D050"/>
                </a:solidFill>
                <a:latin typeface="Times New Roman" panose="02020603050405020304" pitchFamily="18" charset="0"/>
                <a:ea typeface="Calibri" panose="020F0502020204030204" pitchFamily="34" charset="0"/>
              </a:rPr>
              <a:t>Optimal </a:t>
            </a:r>
            <a:r>
              <a:rPr lang="sv-SE" sz="3600" b="1" dirty="0" err="1">
                <a:solidFill>
                  <a:srgbClr val="92D050"/>
                </a:solidFill>
                <a:latin typeface="Times New Roman" panose="02020603050405020304" pitchFamily="18" charset="0"/>
                <a:ea typeface="Calibri" panose="020F0502020204030204" pitchFamily="34" charset="0"/>
              </a:rPr>
              <a:t>continuous</a:t>
            </a:r>
            <a:r>
              <a:rPr lang="sv-SE" sz="3600" b="1" dirty="0">
                <a:solidFill>
                  <a:srgbClr val="92D050"/>
                </a:solidFill>
                <a:latin typeface="Times New Roman" panose="02020603050405020304" pitchFamily="18" charset="0"/>
                <a:ea typeface="Calibri" panose="020F0502020204030204" pitchFamily="34" charset="0"/>
              </a:rPr>
              <a:t> cover </a:t>
            </a:r>
            <a:r>
              <a:rPr lang="sv-SE" sz="3600" b="1" dirty="0" err="1">
                <a:solidFill>
                  <a:srgbClr val="92D050"/>
                </a:solidFill>
                <a:latin typeface="Times New Roman" panose="02020603050405020304" pitchFamily="18" charset="0"/>
                <a:ea typeface="Calibri" panose="020F0502020204030204" pitchFamily="34" charset="0"/>
              </a:rPr>
              <a:t>forest</a:t>
            </a:r>
            <a:r>
              <a:rPr lang="sv-SE" sz="3600" b="1" dirty="0">
                <a:solidFill>
                  <a:srgbClr val="92D050"/>
                </a:solidFill>
                <a:latin typeface="Times New Roman" panose="02020603050405020304" pitchFamily="18" charset="0"/>
                <a:ea typeface="Calibri" panose="020F0502020204030204" pitchFamily="34" charset="0"/>
              </a:rPr>
              <a:t> management: </a:t>
            </a:r>
            <a:br>
              <a:rPr lang="sv-SE" sz="3600" b="1" dirty="0">
                <a:solidFill>
                  <a:srgbClr val="92D050"/>
                </a:solidFill>
                <a:latin typeface="Times New Roman" panose="02020603050405020304" pitchFamily="18" charset="0"/>
                <a:ea typeface="Calibri" panose="020F0502020204030204" pitchFamily="34" charset="0"/>
              </a:rPr>
            </a:br>
            <a:r>
              <a:rPr lang="sv-SE" sz="3600" b="1" dirty="0">
                <a:solidFill>
                  <a:srgbClr val="92D050"/>
                </a:solidFill>
                <a:latin typeface="Times New Roman" panose="02020603050405020304" pitchFamily="18" charset="0"/>
                <a:ea typeface="Calibri" panose="020F0502020204030204" pitchFamily="34" charset="0"/>
              </a:rPr>
              <a:t>- </a:t>
            </a:r>
            <a:r>
              <a:rPr lang="sv-SE" sz="3600" b="1" dirty="0" err="1">
                <a:solidFill>
                  <a:srgbClr val="92D050"/>
                </a:solidFill>
                <a:latin typeface="Times New Roman" panose="02020603050405020304" pitchFamily="18" charset="0"/>
                <a:ea typeface="Calibri" panose="020F0502020204030204" pitchFamily="34" charset="0"/>
              </a:rPr>
              <a:t>Economic</a:t>
            </a:r>
            <a:r>
              <a:rPr lang="sv-SE" sz="3600" b="1" dirty="0">
                <a:solidFill>
                  <a:srgbClr val="92D050"/>
                </a:solidFill>
                <a:latin typeface="Times New Roman" panose="02020603050405020304" pitchFamily="18" charset="0"/>
                <a:ea typeface="Calibri" panose="020F0502020204030204" pitchFamily="34" charset="0"/>
              </a:rPr>
              <a:t> and </a:t>
            </a:r>
            <a:r>
              <a:rPr lang="sv-SE" sz="3600" b="1" dirty="0" err="1">
                <a:solidFill>
                  <a:srgbClr val="92D050"/>
                </a:solidFill>
                <a:latin typeface="Times New Roman" panose="02020603050405020304" pitchFamily="18" charset="0"/>
                <a:ea typeface="Calibri" panose="020F0502020204030204" pitchFamily="34" charset="0"/>
              </a:rPr>
              <a:t>environmental</a:t>
            </a:r>
            <a:r>
              <a:rPr lang="sv-SE" sz="3600" b="1" dirty="0">
                <a:solidFill>
                  <a:srgbClr val="92D050"/>
                </a:solidFill>
                <a:latin typeface="Times New Roman" panose="02020603050405020304" pitchFamily="18" charset="0"/>
                <a:ea typeface="Calibri" panose="020F0502020204030204" pitchFamily="34" charset="0"/>
              </a:rPr>
              <a:t> </a:t>
            </a:r>
            <a:r>
              <a:rPr lang="sv-SE" sz="3600" b="1" dirty="0" err="1">
                <a:solidFill>
                  <a:srgbClr val="92D050"/>
                </a:solidFill>
                <a:latin typeface="Times New Roman" panose="02020603050405020304" pitchFamily="18" charset="0"/>
                <a:ea typeface="Calibri" panose="020F0502020204030204" pitchFamily="34" charset="0"/>
              </a:rPr>
              <a:t>effects</a:t>
            </a:r>
            <a:r>
              <a:rPr lang="sv-SE" sz="3600" b="1" dirty="0">
                <a:solidFill>
                  <a:srgbClr val="92D050"/>
                </a:solidFill>
                <a:latin typeface="Times New Roman" panose="02020603050405020304" pitchFamily="18" charset="0"/>
                <a:ea typeface="Calibri" panose="020F0502020204030204" pitchFamily="34" charset="0"/>
              </a:rPr>
              <a:t> and legal </a:t>
            </a:r>
            <a:r>
              <a:rPr lang="sv-SE" sz="3600" b="1" dirty="0" err="1" smtClean="0">
                <a:solidFill>
                  <a:srgbClr val="92D050"/>
                </a:solidFill>
                <a:latin typeface="Times New Roman" panose="02020603050405020304" pitchFamily="18" charset="0"/>
                <a:ea typeface="Calibri" panose="020F0502020204030204" pitchFamily="34" charset="0"/>
              </a:rPr>
              <a:t>considerations</a:t>
            </a:r>
            <a:r>
              <a:rPr lang="sv-SE" sz="2400" b="1" dirty="0" smtClean="0">
                <a:solidFill>
                  <a:srgbClr val="000000"/>
                </a:solidFill>
                <a:latin typeface="Times New Roman" panose="02020603050405020304" pitchFamily="18" charset="0"/>
                <a:ea typeface="Calibri" panose="020F0502020204030204" pitchFamily="34" charset="0"/>
              </a:rPr>
              <a:t/>
            </a:r>
            <a:br>
              <a:rPr lang="sv-SE" sz="2400" b="1" dirty="0" smtClean="0">
                <a:solidFill>
                  <a:srgbClr val="000000"/>
                </a:solidFill>
                <a:latin typeface="Times New Roman" panose="02020603050405020304" pitchFamily="18" charset="0"/>
                <a:ea typeface="Calibri" panose="020F0502020204030204" pitchFamily="34" charset="0"/>
              </a:rPr>
            </a:br>
            <a:endParaRPr lang="sv-SE" sz="2400" b="1" dirty="0">
              <a:solidFill>
                <a:srgbClr val="423200"/>
              </a:solidFill>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414067" y="2975290"/>
            <a:ext cx="6728604" cy="3431501"/>
          </a:xfrm>
        </p:spPr>
        <p:txBody>
          <a:bodyPr>
            <a:normAutofit fontScale="77500" lnSpcReduction="20000"/>
          </a:bodyPr>
          <a:lstStyle/>
          <a:p>
            <a:r>
              <a:rPr lang="en-GB" sz="4300" b="1" dirty="0" smtClean="0">
                <a:solidFill>
                  <a:srgbClr val="423200"/>
                </a:solidFill>
                <a:effectLst/>
                <a:latin typeface="Times New Roman" panose="02020603050405020304" pitchFamily="18" charset="0"/>
                <a:ea typeface="Times New Roman" panose="02020603050405020304" pitchFamily="18" charset="0"/>
              </a:rPr>
              <a:t>Professor Dr Peter Lohmander </a:t>
            </a:r>
          </a:p>
          <a:p>
            <a:r>
              <a:rPr lang="en-GB" u="sng" dirty="0" smtClean="0">
                <a:solidFill>
                  <a:srgbClr val="423200"/>
                </a:solidFill>
                <a:effectLst/>
                <a:latin typeface="Times New Roman" panose="02020603050405020304" pitchFamily="18" charset="0"/>
                <a:ea typeface="Times New Roman" panose="02020603050405020304" pitchFamily="18" charset="0"/>
                <a:hlinkClick r:id="rId2"/>
              </a:rPr>
              <a:t>http://www.Lohmander.com</a:t>
            </a:r>
            <a:r>
              <a:rPr lang="en-GB" dirty="0" smtClean="0">
                <a:solidFill>
                  <a:srgbClr val="423200"/>
                </a:solidFill>
                <a:effectLst/>
                <a:latin typeface="Times New Roman" panose="02020603050405020304" pitchFamily="18" charset="0"/>
                <a:ea typeface="Times New Roman" panose="02020603050405020304" pitchFamily="18" charset="0"/>
              </a:rPr>
              <a:t> </a:t>
            </a:r>
          </a:p>
          <a:p>
            <a:r>
              <a:rPr lang="en-GB" dirty="0" smtClean="0">
                <a:solidFill>
                  <a:srgbClr val="423200"/>
                </a:solidFill>
                <a:latin typeface="Times New Roman" panose="02020603050405020304" pitchFamily="18" charset="0"/>
                <a:ea typeface="Times New Roman" panose="02020603050405020304" pitchFamily="18" charset="0"/>
                <a:hlinkClick r:id="rId3"/>
              </a:rPr>
              <a:t>Peter@Lohmander.com</a:t>
            </a:r>
            <a:r>
              <a:rPr lang="en-GB" dirty="0" smtClean="0">
                <a:solidFill>
                  <a:srgbClr val="423200"/>
                </a:solidFill>
                <a:latin typeface="Times New Roman" panose="02020603050405020304" pitchFamily="18" charset="0"/>
                <a:ea typeface="Times New Roman" panose="02020603050405020304" pitchFamily="18" charset="0"/>
              </a:rPr>
              <a:t> </a:t>
            </a:r>
            <a:endParaRPr lang="sv-SE" dirty="0" smtClean="0">
              <a:solidFill>
                <a:srgbClr val="423200"/>
              </a:solidFill>
              <a:effectLst/>
              <a:latin typeface="Times New Roman" panose="02020603050405020304" pitchFamily="18" charset="0"/>
              <a:ea typeface="Times New Roman" panose="02020603050405020304" pitchFamily="18" charset="0"/>
            </a:endParaRPr>
          </a:p>
          <a:p>
            <a:r>
              <a:rPr lang="en-GB" dirty="0" smtClean="0">
                <a:solidFill>
                  <a:srgbClr val="423200"/>
                </a:solidFill>
                <a:effectLst/>
                <a:latin typeface="Times New Roman" panose="02020603050405020304" pitchFamily="18" charset="0"/>
                <a:ea typeface="Times New Roman" panose="02020603050405020304" pitchFamily="18" charset="0"/>
              </a:rPr>
              <a:t> </a:t>
            </a:r>
            <a:endParaRPr lang="sv-SE" dirty="0" smtClean="0">
              <a:solidFill>
                <a:srgbClr val="423200"/>
              </a:solidFill>
              <a:effectLst/>
              <a:latin typeface="Times New Roman" panose="02020603050405020304" pitchFamily="18" charset="0"/>
              <a:ea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BIT's </a:t>
            </a:r>
            <a:r>
              <a:rPr lang="en-US" sz="4300" b="1" dirty="0" smtClean="0">
                <a:solidFill>
                  <a:srgbClr val="FF0000"/>
                </a:solidFill>
                <a:latin typeface="Times New Roman" panose="02020603050405020304" pitchFamily="18" charset="0"/>
                <a:cs typeface="Times New Roman" panose="02020603050405020304" pitchFamily="18" charset="0"/>
              </a:rPr>
              <a:t>5</a:t>
            </a:r>
            <a:r>
              <a:rPr lang="en-US" sz="4300" b="1" baseline="30000" dirty="0" smtClean="0">
                <a:solidFill>
                  <a:srgbClr val="FF0000"/>
                </a:solidFill>
                <a:latin typeface="Times New Roman" panose="02020603050405020304" pitchFamily="18" charset="0"/>
                <a:cs typeface="Times New Roman" panose="02020603050405020304" pitchFamily="18" charset="0"/>
              </a:rPr>
              <a:t>th</a:t>
            </a:r>
            <a:r>
              <a:rPr lang="en-US" sz="4300" b="1" dirty="0" smtClean="0">
                <a:solidFill>
                  <a:srgbClr val="FF0000"/>
                </a:solidFill>
                <a:latin typeface="Times New Roman" panose="02020603050405020304" pitchFamily="18" charset="0"/>
                <a:cs typeface="Times New Roman" panose="02020603050405020304" pitchFamily="18" charset="0"/>
              </a:rPr>
              <a:t> Low Carbon Earth Summit </a:t>
            </a:r>
          </a:p>
          <a:p>
            <a:r>
              <a:rPr lang="en-US" b="1" dirty="0" smtClean="0">
                <a:solidFill>
                  <a:srgbClr val="423200"/>
                </a:solidFill>
                <a:latin typeface="Times New Roman" panose="02020603050405020304" pitchFamily="18" charset="0"/>
                <a:cs typeface="Times New Roman" panose="02020603050405020304" pitchFamily="18" charset="0"/>
              </a:rPr>
              <a:t>(LCES 2015 &amp; ICE-2015) </a:t>
            </a:r>
            <a:endParaRPr lang="en-US" b="1" dirty="0">
              <a:solidFill>
                <a:srgbClr val="4232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900" dirty="0" smtClean="0">
                <a:solidFill>
                  <a:srgbClr val="423200"/>
                </a:solidFill>
                <a:latin typeface="Times New Roman" panose="02020603050405020304" pitchFamily="18" charset="0"/>
                <a:ea typeface="Times New Roman" panose="02020603050405020304" pitchFamily="18" charset="0"/>
              </a:rPr>
              <a:t>Theme</a:t>
            </a:r>
            <a:r>
              <a:rPr lang="en-US" sz="1900" dirty="0">
                <a:solidFill>
                  <a:srgbClr val="423200"/>
                </a:solidFill>
                <a:latin typeface="Times New Roman" panose="02020603050405020304" pitchFamily="18" charset="0"/>
                <a:ea typeface="Times New Roman" panose="02020603050405020304" pitchFamily="18" charset="0"/>
              </a:rPr>
              <a:t>:  "Take Actions for Rebuilding a Clean </a:t>
            </a:r>
            <a:r>
              <a:rPr lang="en-US" sz="1900" dirty="0" smtClean="0">
                <a:solidFill>
                  <a:srgbClr val="423200"/>
                </a:solidFill>
                <a:latin typeface="Times New Roman" panose="02020603050405020304" pitchFamily="18" charset="0"/>
                <a:ea typeface="Times New Roman" panose="02020603050405020304" pitchFamily="18" charset="0"/>
              </a:rPr>
              <a:t>World"</a:t>
            </a:r>
            <a:endParaRPr lang="en-US" sz="1900" dirty="0">
              <a:solidFill>
                <a:srgbClr val="423200"/>
              </a:solidFill>
              <a:latin typeface="Times New Roman" panose="02020603050405020304" pitchFamily="18" charset="0"/>
              <a:ea typeface="Times New Roman" panose="02020603050405020304" pitchFamily="18" charset="0"/>
            </a:endParaRPr>
          </a:p>
          <a:p>
            <a:r>
              <a:rPr lang="en-US" sz="1900" dirty="0">
                <a:solidFill>
                  <a:srgbClr val="423200"/>
                </a:solidFill>
                <a:latin typeface="Times New Roman" panose="02020603050405020304" pitchFamily="18" charset="0"/>
                <a:ea typeface="Times New Roman" panose="02020603050405020304" pitchFamily="18" charset="0"/>
              </a:rPr>
              <a:t>September 24-26, </a:t>
            </a:r>
            <a:r>
              <a:rPr lang="en-US" sz="1900" dirty="0" smtClean="0">
                <a:solidFill>
                  <a:srgbClr val="423200"/>
                </a:solidFill>
                <a:latin typeface="Times New Roman" panose="02020603050405020304" pitchFamily="18" charset="0"/>
                <a:ea typeface="Times New Roman" panose="02020603050405020304" pitchFamily="18" charset="0"/>
              </a:rPr>
              <a:t>2015</a:t>
            </a:r>
            <a:endParaRPr lang="en-US" sz="1900" dirty="0">
              <a:solidFill>
                <a:srgbClr val="423200"/>
              </a:solidFill>
              <a:latin typeface="Times New Roman" panose="02020603050405020304" pitchFamily="18" charset="0"/>
              <a:ea typeface="Times New Roman" panose="02020603050405020304" pitchFamily="18" charset="0"/>
            </a:endParaRPr>
          </a:p>
          <a:p>
            <a:r>
              <a:rPr lang="en-US" sz="1900" dirty="0">
                <a:solidFill>
                  <a:srgbClr val="423200"/>
                </a:solidFill>
                <a:latin typeface="Times New Roman" panose="02020603050405020304" pitchFamily="18" charset="0"/>
                <a:ea typeface="Times New Roman" panose="02020603050405020304" pitchFamily="18" charset="0"/>
              </a:rPr>
              <a:t>Venue: Xi'an, </a:t>
            </a:r>
            <a:r>
              <a:rPr lang="en-US" sz="1900" dirty="0" smtClean="0">
                <a:solidFill>
                  <a:srgbClr val="423200"/>
                </a:solidFill>
                <a:latin typeface="Times New Roman" panose="02020603050405020304" pitchFamily="18" charset="0"/>
                <a:ea typeface="Times New Roman" panose="02020603050405020304" pitchFamily="18" charset="0"/>
              </a:rPr>
              <a:t>China</a:t>
            </a:r>
            <a:endParaRPr lang="en-GB" sz="1900" dirty="0" smtClean="0">
              <a:solidFill>
                <a:srgbClr val="423200"/>
              </a:solidFill>
              <a:effectLst/>
              <a:latin typeface="Times New Roman" panose="02020603050405020304" pitchFamily="18" charset="0"/>
              <a:ea typeface="Times New Roman" panose="02020603050405020304" pitchFamily="18" charset="0"/>
            </a:endParaRPr>
          </a:p>
          <a:p>
            <a:endParaRPr lang="sv-SE" dirty="0" smtClean="0">
              <a:effectLst/>
              <a:latin typeface="Times New Roman" panose="02020603050405020304" pitchFamily="18" charset="0"/>
              <a:ea typeface="Times New Roman" panose="02020603050405020304" pitchFamily="18" charset="0"/>
            </a:endParaRPr>
          </a:p>
          <a:p>
            <a:endParaRPr lang="sv-SE" dirty="0"/>
          </a:p>
        </p:txBody>
      </p:sp>
      <p:sp>
        <p:nvSpPr>
          <p:cNvPr id="5" name="Platshållare för bildnummer 4"/>
          <p:cNvSpPr>
            <a:spLocks noGrp="1"/>
          </p:cNvSpPr>
          <p:nvPr>
            <p:ph type="sldNum" sz="quarter" idx="12"/>
          </p:nvPr>
        </p:nvSpPr>
        <p:spPr/>
        <p:txBody>
          <a:bodyPr/>
          <a:lstStyle/>
          <a:p>
            <a:fld id="{CF7C3FE0-6EB4-418C-82E7-2F09A4F41151}" type="slidenum">
              <a:rPr lang="sv-SE" smtClean="0"/>
              <a:t>1</a:t>
            </a:fld>
            <a:endParaRPr lang="sv-SE"/>
          </a:p>
        </p:txBody>
      </p:sp>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4995" y="2616200"/>
            <a:ext cx="4677005" cy="4241800"/>
          </a:xfrm>
          <a:prstGeom prst="rect">
            <a:avLst/>
          </a:prstGeom>
        </p:spPr>
      </p:pic>
    </p:spTree>
    <p:extLst>
      <p:ext uri="{BB962C8B-B14F-4D97-AF65-F5344CB8AC3E}">
        <p14:creationId xmlns:p14="http://schemas.microsoft.com/office/powerpoint/2010/main" val="2529202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10</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673357" y="1383323"/>
            <a:ext cx="11124965" cy="4196861"/>
          </a:xfrm>
          <a:prstGeom prst="rect">
            <a:avLst/>
          </a:prstGeom>
        </p:spPr>
      </p:pic>
    </p:spTree>
    <p:extLst>
      <p:ext uri="{BB962C8B-B14F-4D97-AF65-F5344CB8AC3E}">
        <p14:creationId xmlns:p14="http://schemas.microsoft.com/office/powerpoint/2010/main" val="131507890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100</a:t>
            </a:fld>
            <a:endParaRPr lang="sv-SE"/>
          </a:p>
        </p:txBody>
      </p:sp>
      <p:pic>
        <p:nvPicPr>
          <p:cNvPr id="3" name="Bildobjekt 2"/>
          <p:cNvPicPr>
            <a:picLocks noChangeAspect="1"/>
          </p:cNvPicPr>
          <p:nvPr/>
        </p:nvPicPr>
        <p:blipFill>
          <a:blip r:embed="rId2"/>
          <a:stretch>
            <a:fillRect/>
          </a:stretch>
        </p:blipFill>
        <p:spPr>
          <a:xfrm>
            <a:off x="1266092" y="478375"/>
            <a:ext cx="8984460" cy="5488671"/>
          </a:xfrm>
          <a:prstGeom prst="rect">
            <a:avLst/>
          </a:prstGeom>
        </p:spPr>
      </p:pic>
    </p:spTree>
    <p:extLst>
      <p:ext uri="{BB962C8B-B14F-4D97-AF65-F5344CB8AC3E}">
        <p14:creationId xmlns:p14="http://schemas.microsoft.com/office/powerpoint/2010/main" val="38727315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solidFill>
                  <a:prstClr val="black">
                    <a:tint val="75000"/>
                  </a:prstClr>
                </a:solidFill>
              </a:rPr>
              <a:pPr/>
              <a:t>101</a:t>
            </a:fld>
            <a:endParaRPr lang="sv-SE">
              <a:solidFill>
                <a:prstClr val="black">
                  <a:tint val="75000"/>
                </a:prstClr>
              </a:solidFill>
            </a:endParaRPr>
          </a:p>
        </p:txBody>
      </p:sp>
      <p:pic>
        <p:nvPicPr>
          <p:cNvPr id="3" name="Bildobjekt 2"/>
          <p:cNvPicPr>
            <a:picLocks noChangeAspect="1"/>
          </p:cNvPicPr>
          <p:nvPr/>
        </p:nvPicPr>
        <p:blipFill>
          <a:blip r:embed="rId2"/>
          <a:stretch>
            <a:fillRect/>
          </a:stretch>
        </p:blipFill>
        <p:spPr>
          <a:xfrm>
            <a:off x="1672794" y="726832"/>
            <a:ext cx="8501000" cy="5193322"/>
          </a:xfrm>
          <a:prstGeom prst="rect">
            <a:avLst/>
          </a:prstGeom>
        </p:spPr>
      </p:pic>
    </p:spTree>
    <p:extLst>
      <p:ext uri="{BB962C8B-B14F-4D97-AF65-F5344CB8AC3E}">
        <p14:creationId xmlns:p14="http://schemas.microsoft.com/office/powerpoint/2010/main" val="268977370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solidFill>
                  <a:prstClr val="black">
                    <a:tint val="75000"/>
                  </a:prstClr>
                </a:solidFill>
              </a:rPr>
              <a:pPr/>
              <a:t>102</a:t>
            </a:fld>
            <a:endParaRPr lang="sv-SE">
              <a:solidFill>
                <a:prstClr val="black">
                  <a:tint val="75000"/>
                </a:prstClr>
              </a:solidFill>
            </a:endParaRPr>
          </a:p>
        </p:txBody>
      </p:sp>
      <p:pic>
        <p:nvPicPr>
          <p:cNvPr id="3" name="Bildobjekt 2"/>
          <p:cNvPicPr>
            <a:picLocks noChangeAspect="1"/>
          </p:cNvPicPr>
          <p:nvPr/>
        </p:nvPicPr>
        <p:blipFill>
          <a:blip r:embed="rId2"/>
          <a:stretch>
            <a:fillRect/>
          </a:stretch>
        </p:blipFill>
        <p:spPr>
          <a:xfrm>
            <a:off x="1730362" y="762000"/>
            <a:ext cx="8654519" cy="5287108"/>
          </a:xfrm>
          <a:prstGeom prst="rect">
            <a:avLst/>
          </a:prstGeom>
        </p:spPr>
      </p:pic>
    </p:spTree>
    <p:extLst>
      <p:ext uri="{BB962C8B-B14F-4D97-AF65-F5344CB8AC3E}">
        <p14:creationId xmlns:p14="http://schemas.microsoft.com/office/powerpoint/2010/main" val="85263344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solidFill>
                  <a:prstClr val="black">
                    <a:tint val="75000"/>
                  </a:prstClr>
                </a:solidFill>
              </a:rPr>
              <a:pPr/>
              <a:t>103</a:t>
            </a:fld>
            <a:endParaRPr lang="sv-SE">
              <a:solidFill>
                <a:prstClr val="black">
                  <a:tint val="75000"/>
                </a:prstClr>
              </a:solidFill>
            </a:endParaRPr>
          </a:p>
        </p:txBody>
      </p:sp>
      <p:pic>
        <p:nvPicPr>
          <p:cNvPr id="3" name="Bildobjekt 2"/>
          <p:cNvPicPr>
            <a:picLocks noChangeAspect="1"/>
          </p:cNvPicPr>
          <p:nvPr/>
        </p:nvPicPr>
        <p:blipFill>
          <a:blip r:embed="rId2"/>
          <a:stretch>
            <a:fillRect/>
          </a:stretch>
        </p:blipFill>
        <p:spPr>
          <a:xfrm>
            <a:off x="1386207" y="633046"/>
            <a:ext cx="8808035" cy="5380892"/>
          </a:xfrm>
          <a:prstGeom prst="rect">
            <a:avLst/>
          </a:prstGeom>
        </p:spPr>
      </p:pic>
    </p:spTree>
    <p:extLst>
      <p:ext uri="{BB962C8B-B14F-4D97-AF65-F5344CB8AC3E}">
        <p14:creationId xmlns:p14="http://schemas.microsoft.com/office/powerpoint/2010/main" val="412815108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solidFill>
                  <a:prstClr val="black">
                    <a:tint val="75000"/>
                  </a:prstClr>
                </a:solidFill>
              </a:rPr>
              <a:pPr/>
              <a:t>104</a:t>
            </a:fld>
            <a:endParaRPr lang="sv-SE">
              <a:solidFill>
                <a:prstClr val="black">
                  <a:tint val="75000"/>
                </a:prstClr>
              </a:solidFill>
            </a:endParaRPr>
          </a:p>
        </p:txBody>
      </p:sp>
      <p:pic>
        <p:nvPicPr>
          <p:cNvPr id="3" name="Bildobjekt 2"/>
          <p:cNvPicPr>
            <a:picLocks noChangeAspect="1"/>
          </p:cNvPicPr>
          <p:nvPr/>
        </p:nvPicPr>
        <p:blipFill>
          <a:blip r:embed="rId2"/>
          <a:stretch>
            <a:fillRect/>
          </a:stretch>
        </p:blipFill>
        <p:spPr>
          <a:xfrm>
            <a:off x="1406770" y="564316"/>
            <a:ext cx="9035680" cy="5519962"/>
          </a:xfrm>
          <a:prstGeom prst="rect">
            <a:avLst/>
          </a:prstGeom>
        </p:spPr>
      </p:pic>
    </p:spTree>
    <p:extLst>
      <p:ext uri="{BB962C8B-B14F-4D97-AF65-F5344CB8AC3E}">
        <p14:creationId xmlns:p14="http://schemas.microsoft.com/office/powerpoint/2010/main" val="377498401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solidFill>
                  <a:prstClr val="black">
                    <a:tint val="75000"/>
                  </a:prstClr>
                </a:solidFill>
              </a:rPr>
              <a:pPr/>
              <a:t>105</a:t>
            </a:fld>
            <a:endParaRPr lang="sv-SE">
              <a:solidFill>
                <a:prstClr val="black">
                  <a:tint val="75000"/>
                </a:prstClr>
              </a:solidFill>
            </a:endParaRPr>
          </a:p>
        </p:txBody>
      </p:sp>
      <p:pic>
        <p:nvPicPr>
          <p:cNvPr id="3" name="Bildobjekt 2"/>
          <p:cNvPicPr>
            <a:picLocks noChangeAspect="1"/>
          </p:cNvPicPr>
          <p:nvPr/>
        </p:nvPicPr>
        <p:blipFill>
          <a:blip r:embed="rId2"/>
          <a:stretch>
            <a:fillRect/>
          </a:stretch>
        </p:blipFill>
        <p:spPr>
          <a:xfrm>
            <a:off x="1599313" y="808891"/>
            <a:ext cx="8731277" cy="5334000"/>
          </a:xfrm>
          <a:prstGeom prst="rect">
            <a:avLst/>
          </a:prstGeom>
        </p:spPr>
      </p:pic>
    </p:spTree>
    <p:extLst>
      <p:ext uri="{BB962C8B-B14F-4D97-AF65-F5344CB8AC3E}">
        <p14:creationId xmlns:p14="http://schemas.microsoft.com/office/powerpoint/2010/main" val="21890913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solidFill>
                  <a:prstClr val="black">
                    <a:tint val="75000"/>
                  </a:prstClr>
                </a:solidFill>
              </a:rPr>
              <a:pPr/>
              <a:t>106</a:t>
            </a:fld>
            <a:endParaRPr lang="sv-SE">
              <a:solidFill>
                <a:prstClr val="black">
                  <a:tint val="75000"/>
                </a:prstClr>
              </a:solidFill>
            </a:endParaRPr>
          </a:p>
        </p:txBody>
      </p:sp>
      <p:pic>
        <p:nvPicPr>
          <p:cNvPr id="3" name="Bildobjekt 2"/>
          <p:cNvPicPr>
            <a:picLocks noChangeAspect="1"/>
          </p:cNvPicPr>
          <p:nvPr/>
        </p:nvPicPr>
        <p:blipFill>
          <a:blip r:embed="rId2"/>
          <a:stretch>
            <a:fillRect/>
          </a:stretch>
        </p:blipFill>
        <p:spPr>
          <a:xfrm>
            <a:off x="1602526" y="855786"/>
            <a:ext cx="8788844" cy="5369168"/>
          </a:xfrm>
          <a:prstGeom prst="rect">
            <a:avLst/>
          </a:prstGeom>
        </p:spPr>
      </p:pic>
    </p:spTree>
    <p:extLst>
      <p:ext uri="{BB962C8B-B14F-4D97-AF65-F5344CB8AC3E}">
        <p14:creationId xmlns:p14="http://schemas.microsoft.com/office/powerpoint/2010/main" val="96201308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solidFill>
                  <a:prstClr val="black">
                    <a:tint val="75000"/>
                  </a:prstClr>
                </a:solidFill>
              </a:rPr>
              <a:pPr/>
              <a:t>107</a:t>
            </a:fld>
            <a:endParaRPr lang="sv-SE">
              <a:solidFill>
                <a:prstClr val="black">
                  <a:tint val="75000"/>
                </a:prstClr>
              </a:solidFill>
            </a:endParaRPr>
          </a:p>
        </p:txBody>
      </p:sp>
      <p:pic>
        <p:nvPicPr>
          <p:cNvPr id="3" name="Bildobjekt 2"/>
          <p:cNvPicPr>
            <a:picLocks noChangeAspect="1"/>
          </p:cNvPicPr>
          <p:nvPr/>
        </p:nvPicPr>
        <p:blipFill>
          <a:blip r:embed="rId2"/>
          <a:stretch>
            <a:fillRect/>
          </a:stretch>
        </p:blipFill>
        <p:spPr>
          <a:xfrm>
            <a:off x="1864690" y="844062"/>
            <a:ext cx="8289916" cy="5064369"/>
          </a:xfrm>
          <a:prstGeom prst="rect">
            <a:avLst/>
          </a:prstGeom>
        </p:spPr>
      </p:pic>
    </p:spTree>
    <p:extLst>
      <p:ext uri="{BB962C8B-B14F-4D97-AF65-F5344CB8AC3E}">
        <p14:creationId xmlns:p14="http://schemas.microsoft.com/office/powerpoint/2010/main" val="335000649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838200" y="880940"/>
            <a:ext cx="10515600" cy="1325563"/>
          </a:xfrm>
        </p:spPr>
        <p:txBody>
          <a:bodyPr>
            <a:normAutofit/>
          </a:bodyPr>
          <a:lstStyle/>
          <a:p>
            <a:r>
              <a:rPr lang="sv-SE" sz="2000" i="1" dirty="0" smtClean="0">
                <a:solidFill>
                  <a:srgbClr val="00B0F0"/>
                </a:solidFill>
                <a:latin typeface="Times New Roman" panose="02020603050405020304" pitchFamily="18" charset="0"/>
                <a:cs typeface="Times New Roman" panose="02020603050405020304" pitchFamily="18" charset="0"/>
              </a:rPr>
              <a:t>The </a:t>
            </a:r>
            <a:r>
              <a:rPr lang="sv-SE" sz="2000" i="1" dirty="0" err="1" smtClean="0">
                <a:solidFill>
                  <a:srgbClr val="00B0F0"/>
                </a:solidFill>
                <a:latin typeface="Times New Roman" panose="02020603050405020304" pitchFamily="18" charset="0"/>
                <a:cs typeface="Times New Roman" panose="02020603050405020304" pitchFamily="18" charset="0"/>
              </a:rPr>
              <a:t>following</a:t>
            </a:r>
            <a:r>
              <a:rPr lang="sv-SE" sz="2000" i="1" dirty="0" smtClean="0">
                <a:solidFill>
                  <a:srgbClr val="00B0F0"/>
                </a:solidFill>
                <a:latin typeface="Times New Roman" panose="02020603050405020304" pitchFamily="18" charset="0"/>
                <a:cs typeface="Times New Roman" panose="02020603050405020304" pitchFamily="18" charset="0"/>
              </a:rPr>
              <a:t> pages </a:t>
            </a:r>
            <a:r>
              <a:rPr lang="sv-SE" sz="2000" i="1" dirty="0" err="1" smtClean="0">
                <a:solidFill>
                  <a:srgbClr val="00B0F0"/>
                </a:solidFill>
                <a:latin typeface="Times New Roman" panose="02020603050405020304" pitchFamily="18" charset="0"/>
                <a:cs typeface="Times New Roman" panose="02020603050405020304" pitchFamily="18" charset="0"/>
              </a:rPr>
              <a:t>include</a:t>
            </a:r>
            <a:r>
              <a:rPr lang="sv-SE" sz="2000" i="1" dirty="0" smtClean="0">
                <a:solidFill>
                  <a:srgbClr val="00B0F0"/>
                </a:solidFill>
                <a:latin typeface="Times New Roman" panose="02020603050405020304" pitchFamily="18" charset="0"/>
                <a:cs typeface="Times New Roman" panose="02020603050405020304" pitchFamily="18" charset="0"/>
              </a:rPr>
              <a:t> general second order </a:t>
            </a:r>
            <a:r>
              <a:rPr lang="sv-SE" sz="2000" i="1" dirty="0" err="1" smtClean="0">
                <a:solidFill>
                  <a:srgbClr val="00B0F0"/>
                </a:solidFill>
                <a:latin typeface="Times New Roman" panose="02020603050405020304" pitchFamily="18" charset="0"/>
                <a:cs typeface="Times New Roman" panose="02020603050405020304" pitchFamily="18" charset="0"/>
              </a:rPr>
              <a:t>conditions</a:t>
            </a:r>
            <a:r>
              <a:rPr lang="sv-SE" sz="2000" i="1" dirty="0" smtClean="0">
                <a:solidFill>
                  <a:srgbClr val="00B0F0"/>
                </a:solidFill>
                <a:latin typeface="Times New Roman" panose="02020603050405020304" pitchFamily="18" charset="0"/>
                <a:cs typeface="Times New Roman" panose="02020603050405020304" pitchFamily="18" charset="0"/>
              </a:rPr>
              <a:t> </a:t>
            </a:r>
            <a:r>
              <a:rPr lang="sv-SE" sz="2000" i="1" dirty="0" err="1" smtClean="0">
                <a:solidFill>
                  <a:srgbClr val="00B0F0"/>
                </a:solidFill>
                <a:latin typeface="Times New Roman" panose="02020603050405020304" pitchFamily="18" charset="0"/>
                <a:cs typeface="Times New Roman" panose="02020603050405020304" pitchFamily="18" charset="0"/>
              </a:rPr>
              <a:t>with</a:t>
            </a:r>
            <a:r>
              <a:rPr lang="sv-SE" sz="2000" i="1" dirty="0" smtClean="0">
                <a:solidFill>
                  <a:srgbClr val="00B0F0"/>
                </a:solidFill>
                <a:latin typeface="Times New Roman" panose="02020603050405020304" pitchFamily="18" charset="0"/>
                <a:cs typeface="Times New Roman" panose="02020603050405020304" pitchFamily="18" charset="0"/>
              </a:rPr>
              <a:t> notation </a:t>
            </a:r>
            <a:r>
              <a:rPr lang="sv-SE" sz="2000" i="1" dirty="0" err="1" smtClean="0">
                <a:solidFill>
                  <a:srgbClr val="00B0F0"/>
                </a:solidFill>
                <a:latin typeface="Times New Roman" panose="02020603050405020304" pitchFamily="18" charset="0"/>
                <a:cs typeface="Times New Roman" panose="02020603050405020304" pitchFamily="18" charset="0"/>
              </a:rPr>
              <a:t>following</a:t>
            </a:r>
            <a:r>
              <a:rPr lang="sv-SE" sz="2000" i="1" dirty="0" smtClean="0">
                <a:solidFill>
                  <a:srgbClr val="00B0F0"/>
                </a:solidFill>
                <a:latin typeface="Times New Roman" panose="02020603050405020304" pitchFamily="18" charset="0"/>
                <a:cs typeface="Times New Roman" panose="02020603050405020304" pitchFamily="18" charset="0"/>
              </a:rPr>
              <a:t> Chiang, A., Fundamental </a:t>
            </a:r>
            <a:r>
              <a:rPr lang="sv-SE" sz="2000" i="1" dirty="0" err="1" smtClean="0">
                <a:solidFill>
                  <a:srgbClr val="00B0F0"/>
                </a:solidFill>
                <a:latin typeface="Times New Roman" panose="02020603050405020304" pitchFamily="18" charset="0"/>
                <a:cs typeface="Times New Roman" panose="02020603050405020304" pitchFamily="18" charset="0"/>
              </a:rPr>
              <a:t>methods</a:t>
            </a:r>
            <a:r>
              <a:rPr lang="sv-SE" sz="2000" i="1" dirty="0" smtClean="0">
                <a:solidFill>
                  <a:srgbClr val="00B0F0"/>
                </a:solidFill>
                <a:latin typeface="Times New Roman" panose="02020603050405020304" pitchFamily="18" charset="0"/>
                <a:cs typeface="Times New Roman" panose="02020603050405020304" pitchFamily="18" charset="0"/>
              </a:rPr>
              <a:t> </a:t>
            </a:r>
            <a:r>
              <a:rPr lang="sv-SE" sz="2000" i="1" dirty="0" err="1" smtClean="0">
                <a:solidFill>
                  <a:srgbClr val="00B0F0"/>
                </a:solidFill>
                <a:latin typeface="Times New Roman" panose="02020603050405020304" pitchFamily="18" charset="0"/>
                <a:cs typeface="Times New Roman" panose="02020603050405020304" pitchFamily="18" charset="0"/>
              </a:rPr>
              <a:t>of</a:t>
            </a:r>
            <a:r>
              <a:rPr lang="sv-SE" sz="2000" i="1" dirty="0" smtClean="0">
                <a:solidFill>
                  <a:srgbClr val="00B0F0"/>
                </a:solidFill>
                <a:latin typeface="Times New Roman" panose="02020603050405020304" pitchFamily="18" charset="0"/>
                <a:cs typeface="Times New Roman" panose="02020603050405020304" pitchFamily="18" charset="0"/>
              </a:rPr>
              <a:t> </a:t>
            </a:r>
            <a:r>
              <a:rPr lang="sv-SE" sz="2000" i="1" dirty="0" err="1" smtClean="0">
                <a:solidFill>
                  <a:srgbClr val="00B0F0"/>
                </a:solidFill>
                <a:latin typeface="Times New Roman" panose="02020603050405020304" pitchFamily="18" charset="0"/>
                <a:cs typeface="Times New Roman" panose="02020603050405020304" pitchFamily="18" charset="0"/>
              </a:rPr>
              <a:t>mathematical</a:t>
            </a:r>
            <a:r>
              <a:rPr lang="sv-SE" sz="2000" i="1" dirty="0" smtClean="0">
                <a:solidFill>
                  <a:srgbClr val="00B0F0"/>
                </a:solidFill>
                <a:latin typeface="Times New Roman" panose="02020603050405020304" pitchFamily="18" charset="0"/>
                <a:cs typeface="Times New Roman" panose="02020603050405020304" pitchFamily="18" charset="0"/>
              </a:rPr>
              <a:t> </a:t>
            </a:r>
            <a:r>
              <a:rPr lang="sv-SE" sz="2000" i="1" dirty="0" err="1" smtClean="0">
                <a:solidFill>
                  <a:srgbClr val="00B0F0"/>
                </a:solidFill>
                <a:latin typeface="Times New Roman" panose="02020603050405020304" pitchFamily="18" charset="0"/>
                <a:cs typeface="Times New Roman" panose="02020603050405020304" pitchFamily="18" charset="0"/>
              </a:rPr>
              <a:t>economics</a:t>
            </a:r>
            <a:r>
              <a:rPr lang="sv-SE" sz="2000" i="1" dirty="0" smtClean="0">
                <a:solidFill>
                  <a:srgbClr val="00B0F0"/>
                </a:solidFill>
                <a:latin typeface="Times New Roman" panose="02020603050405020304" pitchFamily="18" charset="0"/>
                <a:cs typeface="Times New Roman" panose="02020603050405020304" pitchFamily="18" charset="0"/>
              </a:rPr>
              <a:t>, McGraw-Hill, 2 ed., 1974</a:t>
            </a:r>
            <a:endParaRPr lang="sv-SE" sz="2000" i="1" dirty="0">
              <a:solidFill>
                <a:srgbClr val="00B0F0"/>
              </a:solidFill>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108</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937529" y="2840471"/>
            <a:ext cx="10958586" cy="3155732"/>
          </a:xfrm>
          <a:prstGeom prst="rect">
            <a:avLst/>
          </a:prstGeom>
        </p:spPr>
      </p:pic>
    </p:spTree>
    <p:extLst>
      <p:ext uri="{BB962C8B-B14F-4D97-AF65-F5344CB8AC3E}">
        <p14:creationId xmlns:p14="http://schemas.microsoft.com/office/powerpoint/2010/main" val="191781589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109</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2432069" y="939747"/>
            <a:ext cx="12822660" cy="4732004"/>
          </a:xfrm>
          <a:prstGeom prst="rect">
            <a:avLst/>
          </a:prstGeom>
        </p:spPr>
      </p:pic>
    </p:spTree>
    <p:extLst>
      <p:ext uri="{BB962C8B-B14F-4D97-AF65-F5344CB8AC3E}">
        <p14:creationId xmlns:p14="http://schemas.microsoft.com/office/powerpoint/2010/main" val="1389885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11</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870962" y="679938"/>
            <a:ext cx="10204978" cy="5369170"/>
          </a:xfrm>
          <a:prstGeom prst="rect">
            <a:avLst/>
          </a:prstGeom>
        </p:spPr>
      </p:pic>
    </p:spTree>
    <p:extLst>
      <p:ext uri="{BB962C8B-B14F-4D97-AF65-F5344CB8AC3E}">
        <p14:creationId xmlns:p14="http://schemas.microsoft.com/office/powerpoint/2010/main" val="185114020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110</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835369" y="1101969"/>
            <a:ext cx="11646551" cy="4853354"/>
          </a:xfrm>
          <a:prstGeom prst="rect">
            <a:avLst/>
          </a:prstGeom>
        </p:spPr>
      </p:pic>
    </p:spTree>
    <p:extLst>
      <p:ext uri="{BB962C8B-B14F-4D97-AF65-F5344CB8AC3E}">
        <p14:creationId xmlns:p14="http://schemas.microsoft.com/office/powerpoint/2010/main" val="276166481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111</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931335" y="815546"/>
            <a:ext cx="11974080" cy="5313405"/>
          </a:xfrm>
          <a:prstGeom prst="rect">
            <a:avLst/>
          </a:prstGeom>
        </p:spPr>
      </p:pic>
    </p:spTree>
    <p:extLst>
      <p:ext uri="{BB962C8B-B14F-4D97-AF65-F5344CB8AC3E}">
        <p14:creationId xmlns:p14="http://schemas.microsoft.com/office/powerpoint/2010/main" val="212997272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0" y="0"/>
            <a:ext cx="12192001" cy="2616200"/>
          </a:xfrm>
          <a:gradFill>
            <a:gsLst>
              <a:gs pos="98000">
                <a:srgbClr val="C2DAEF"/>
              </a:gs>
              <a:gs pos="100000">
                <a:schemeClr val="accent1">
                  <a:lumMod val="45000"/>
                  <a:lumOff val="55000"/>
                </a:schemeClr>
              </a:gs>
              <a:gs pos="97000">
                <a:srgbClr val="FFFF00"/>
              </a:gs>
            </a:gsLst>
            <a:lin ang="5400000" scaled="1"/>
          </a:gradFill>
        </p:spPr>
        <p:txBody>
          <a:bodyPr>
            <a:normAutofit fontScale="90000"/>
          </a:bodyPr>
          <a:lstStyle/>
          <a:p>
            <a:r>
              <a:rPr lang="sv-SE" sz="4000" b="1" i="1" dirty="0">
                <a:solidFill>
                  <a:srgbClr val="FF0000"/>
                </a:solidFill>
                <a:latin typeface="Times New Roman" panose="02020603050405020304" pitchFamily="18" charset="0"/>
                <a:ea typeface="Calibri" panose="020F0502020204030204" pitchFamily="34" charset="0"/>
              </a:rPr>
              <a:t>MATHEMATICAL APPENDIX </a:t>
            </a:r>
            <a:r>
              <a:rPr lang="sv-SE" sz="4000" b="1" i="1" dirty="0" smtClean="0">
                <a:solidFill>
                  <a:srgbClr val="FF0000"/>
                </a:solidFill>
                <a:latin typeface="Times New Roman" panose="02020603050405020304" pitchFamily="18" charset="0"/>
                <a:ea typeface="Calibri" panose="020F0502020204030204" pitchFamily="34" charset="0"/>
              </a:rPr>
              <a:t/>
            </a:r>
            <a:br>
              <a:rPr lang="sv-SE" sz="4000" b="1" i="1" dirty="0" smtClean="0">
                <a:solidFill>
                  <a:srgbClr val="FF0000"/>
                </a:solidFill>
                <a:latin typeface="Times New Roman" panose="02020603050405020304" pitchFamily="18" charset="0"/>
                <a:ea typeface="Calibri" panose="020F0502020204030204" pitchFamily="34" charset="0"/>
              </a:rPr>
            </a:br>
            <a:r>
              <a:rPr lang="sv-SE" sz="4000" b="1" i="1" dirty="0" smtClean="0">
                <a:latin typeface="Times New Roman" panose="02020603050405020304" pitchFamily="18" charset="0"/>
                <a:ea typeface="Calibri" panose="020F0502020204030204" pitchFamily="34" charset="0"/>
              </a:rPr>
              <a:t>to</a:t>
            </a:r>
            <a:r>
              <a:rPr lang="sv-SE" sz="4000" b="1" i="1" dirty="0" smtClean="0">
                <a:solidFill>
                  <a:srgbClr val="FF0000"/>
                </a:solidFill>
                <a:latin typeface="Times New Roman" panose="02020603050405020304" pitchFamily="18" charset="0"/>
                <a:ea typeface="Calibri" panose="020F0502020204030204" pitchFamily="34" charset="0"/>
              </a:rPr>
              <a:t/>
            </a:r>
            <a:br>
              <a:rPr lang="sv-SE" sz="4000" b="1" i="1" dirty="0" smtClean="0">
                <a:solidFill>
                  <a:srgbClr val="FF0000"/>
                </a:solidFill>
                <a:latin typeface="Times New Roman" panose="02020603050405020304" pitchFamily="18" charset="0"/>
                <a:ea typeface="Calibri" panose="020F0502020204030204" pitchFamily="34" charset="0"/>
              </a:rPr>
            </a:br>
            <a:r>
              <a:rPr lang="sv-SE" sz="3600" b="1" dirty="0" smtClean="0">
                <a:solidFill>
                  <a:srgbClr val="92D050"/>
                </a:solidFill>
                <a:latin typeface="Times New Roman" panose="02020603050405020304" pitchFamily="18" charset="0"/>
                <a:ea typeface="Calibri" panose="020F0502020204030204" pitchFamily="34" charset="0"/>
              </a:rPr>
              <a:t>Optimal </a:t>
            </a:r>
            <a:r>
              <a:rPr lang="sv-SE" sz="3600" b="1" dirty="0" err="1">
                <a:solidFill>
                  <a:srgbClr val="92D050"/>
                </a:solidFill>
                <a:latin typeface="Times New Roman" panose="02020603050405020304" pitchFamily="18" charset="0"/>
                <a:ea typeface="Calibri" panose="020F0502020204030204" pitchFamily="34" charset="0"/>
              </a:rPr>
              <a:t>continuous</a:t>
            </a:r>
            <a:r>
              <a:rPr lang="sv-SE" sz="3600" b="1" dirty="0">
                <a:solidFill>
                  <a:srgbClr val="92D050"/>
                </a:solidFill>
                <a:latin typeface="Times New Roman" panose="02020603050405020304" pitchFamily="18" charset="0"/>
                <a:ea typeface="Calibri" panose="020F0502020204030204" pitchFamily="34" charset="0"/>
              </a:rPr>
              <a:t> cover </a:t>
            </a:r>
            <a:r>
              <a:rPr lang="sv-SE" sz="3600" b="1" dirty="0" err="1">
                <a:solidFill>
                  <a:srgbClr val="92D050"/>
                </a:solidFill>
                <a:latin typeface="Times New Roman" panose="02020603050405020304" pitchFamily="18" charset="0"/>
                <a:ea typeface="Calibri" panose="020F0502020204030204" pitchFamily="34" charset="0"/>
              </a:rPr>
              <a:t>forest</a:t>
            </a:r>
            <a:r>
              <a:rPr lang="sv-SE" sz="3600" b="1" dirty="0">
                <a:solidFill>
                  <a:srgbClr val="92D050"/>
                </a:solidFill>
                <a:latin typeface="Times New Roman" panose="02020603050405020304" pitchFamily="18" charset="0"/>
                <a:ea typeface="Calibri" panose="020F0502020204030204" pitchFamily="34" charset="0"/>
              </a:rPr>
              <a:t> management: </a:t>
            </a:r>
            <a:br>
              <a:rPr lang="sv-SE" sz="3600" b="1" dirty="0">
                <a:solidFill>
                  <a:srgbClr val="92D050"/>
                </a:solidFill>
                <a:latin typeface="Times New Roman" panose="02020603050405020304" pitchFamily="18" charset="0"/>
                <a:ea typeface="Calibri" panose="020F0502020204030204" pitchFamily="34" charset="0"/>
              </a:rPr>
            </a:br>
            <a:r>
              <a:rPr lang="sv-SE" sz="3600" b="1" dirty="0">
                <a:solidFill>
                  <a:srgbClr val="92D050"/>
                </a:solidFill>
                <a:latin typeface="Times New Roman" panose="02020603050405020304" pitchFamily="18" charset="0"/>
                <a:ea typeface="Calibri" panose="020F0502020204030204" pitchFamily="34" charset="0"/>
              </a:rPr>
              <a:t>- </a:t>
            </a:r>
            <a:r>
              <a:rPr lang="sv-SE" sz="3600" b="1" dirty="0" err="1">
                <a:solidFill>
                  <a:srgbClr val="92D050"/>
                </a:solidFill>
                <a:latin typeface="Times New Roman" panose="02020603050405020304" pitchFamily="18" charset="0"/>
                <a:ea typeface="Calibri" panose="020F0502020204030204" pitchFamily="34" charset="0"/>
              </a:rPr>
              <a:t>Economic</a:t>
            </a:r>
            <a:r>
              <a:rPr lang="sv-SE" sz="3600" b="1" dirty="0">
                <a:solidFill>
                  <a:srgbClr val="92D050"/>
                </a:solidFill>
                <a:latin typeface="Times New Roman" panose="02020603050405020304" pitchFamily="18" charset="0"/>
                <a:ea typeface="Calibri" panose="020F0502020204030204" pitchFamily="34" charset="0"/>
              </a:rPr>
              <a:t> and </a:t>
            </a:r>
            <a:r>
              <a:rPr lang="sv-SE" sz="3600" b="1" dirty="0" err="1">
                <a:solidFill>
                  <a:srgbClr val="92D050"/>
                </a:solidFill>
                <a:latin typeface="Times New Roman" panose="02020603050405020304" pitchFamily="18" charset="0"/>
                <a:ea typeface="Calibri" panose="020F0502020204030204" pitchFamily="34" charset="0"/>
              </a:rPr>
              <a:t>environmental</a:t>
            </a:r>
            <a:r>
              <a:rPr lang="sv-SE" sz="3600" b="1" dirty="0">
                <a:solidFill>
                  <a:srgbClr val="92D050"/>
                </a:solidFill>
                <a:latin typeface="Times New Roman" panose="02020603050405020304" pitchFamily="18" charset="0"/>
                <a:ea typeface="Calibri" panose="020F0502020204030204" pitchFamily="34" charset="0"/>
              </a:rPr>
              <a:t> </a:t>
            </a:r>
            <a:r>
              <a:rPr lang="sv-SE" sz="3600" b="1" dirty="0" err="1">
                <a:solidFill>
                  <a:srgbClr val="92D050"/>
                </a:solidFill>
                <a:latin typeface="Times New Roman" panose="02020603050405020304" pitchFamily="18" charset="0"/>
                <a:ea typeface="Calibri" panose="020F0502020204030204" pitchFamily="34" charset="0"/>
              </a:rPr>
              <a:t>effects</a:t>
            </a:r>
            <a:r>
              <a:rPr lang="sv-SE" sz="3600" b="1" dirty="0">
                <a:solidFill>
                  <a:srgbClr val="92D050"/>
                </a:solidFill>
                <a:latin typeface="Times New Roman" panose="02020603050405020304" pitchFamily="18" charset="0"/>
                <a:ea typeface="Calibri" panose="020F0502020204030204" pitchFamily="34" charset="0"/>
              </a:rPr>
              <a:t> and legal </a:t>
            </a:r>
            <a:r>
              <a:rPr lang="sv-SE" sz="3600" b="1" dirty="0" err="1" smtClean="0">
                <a:solidFill>
                  <a:srgbClr val="92D050"/>
                </a:solidFill>
                <a:latin typeface="Times New Roman" panose="02020603050405020304" pitchFamily="18" charset="0"/>
                <a:ea typeface="Calibri" panose="020F0502020204030204" pitchFamily="34" charset="0"/>
              </a:rPr>
              <a:t>considerations</a:t>
            </a:r>
            <a:r>
              <a:rPr lang="sv-SE" sz="2400" b="1" dirty="0" smtClean="0">
                <a:solidFill>
                  <a:srgbClr val="000000"/>
                </a:solidFill>
                <a:latin typeface="Times New Roman" panose="02020603050405020304" pitchFamily="18" charset="0"/>
                <a:ea typeface="Calibri" panose="020F0502020204030204" pitchFamily="34" charset="0"/>
              </a:rPr>
              <a:t/>
            </a:r>
            <a:br>
              <a:rPr lang="sv-SE" sz="2400" b="1" dirty="0" smtClean="0">
                <a:solidFill>
                  <a:srgbClr val="000000"/>
                </a:solidFill>
                <a:latin typeface="Times New Roman" panose="02020603050405020304" pitchFamily="18" charset="0"/>
                <a:ea typeface="Calibri" panose="020F0502020204030204" pitchFamily="34" charset="0"/>
              </a:rPr>
            </a:br>
            <a:endParaRPr lang="sv-SE" sz="2400" b="1" dirty="0">
              <a:solidFill>
                <a:srgbClr val="423200"/>
              </a:solidFill>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414067" y="2975290"/>
            <a:ext cx="6728604" cy="3431501"/>
          </a:xfrm>
        </p:spPr>
        <p:txBody>
          <a:bodyPr>
            <a:normAutofit fontScale="77500" lnSpcReduction="20000"/>
          </a:bodyPr>
          <a:lstStyle/>
          <a:p>
            <a:r>
              <a:rPr lang="en-GB" sz="4300" b="1" dirty="0" smtClean="0">
                <a:solidFill>
                  <a:srgbClr val="423200"/>
                </a:solidFill>
                <a:effectLst/>
                <a:latin typeface="Times New Roman" panose="02020603050405020304" pitchFamily="18" charset="0"/>
                <a:ea typeface="Times New Roman" panose="02020603050405020304" pitchFamily="18" charset="0"/>
              </a:rPr>
              <a:t>Professor Dr Peter Lohmander </a:t>
            </a:r>
          </a:p>
          <a:p>
            <a:r>
              <a:rPr lang="en-GB" u="sng" dirty="0" smtClean="0">
                <a:solidFill>
                  <a:srgbClr val="423200"/>
                </a:solidFill>
                <a:effectLst/>
                <a:latin typeface="Times New Roman" panose="02020603050405020304" pitchFamily="18" charset="0"/>
                <a:ea typeface="Times New Roman" panose="02020603050405020304" pitchFamily="18" charset="0"/>
                <a:hlinkClick r:id="rId2"/>
              </a:rPr>
              <a:t>http://www.Lohmander.com</a:t>
            </a:r>
            <a:r>
              <a:rPr lang="en-GB" dirty="0" smtClean="0">
                <a:solidFill>
                  <a:srgbClr val="423200"/>
                </a:solidFill>
                <a:effectLst/>
                <a:latin typeface="Times New Roman" panose="02020603050405020304" pitchFamily="18" charset="0"/>
                <a:ea typeface="Times New Roman" panose="02020603050405020304" pitchFamily="18" charset="0"/>
              </a:rPr>
              <a:t> </a:t>
            </a:r>
          </a:p>
          <a:p>
            <a:r>
              <a:rPr lang="en-GB" dirty="0" smtClean="0">
                <a:solidFill>
                  <a:srgbClr val="423200"/>
                </a:solidFill>
                <a:latin typeface="Times New Roman" panose="02020603050405020304" pitchFamily="18" charset="0"/>
                <a:ea typeface="Times New Roman" panose="02020603050405020304" pitchFamily="18" charset="0"/>
                <a:hlinkClick r:id="rId3"/>
              </a:rPr>
              <a:t>Peter@Lohmander.com</a:t>
            </a:r>
            <a:r>
              <a:rPr lang="en-GB" dirty="0" smtClean="0">
                <a:solidFill>
                  <a:srgbClr val="423200"/>
                </a:solidFill>
                <a:latin typeface="Times New Roman" panose="02020603050405020304" pitchFamily="18" charset="0"/>
                <a:ea typeface="Times New Roman" panose="02020603050405020304" pitchFamily="18" charset="0"/>
              </a:rPr>
              <a:t> </a:t>
            </a:r>
            <a:endParaRPr lang="sv-SE" dirty="0" smtClean="0">
              <a:solidFill>
                <a:srgbClr val="423200"/>
              </a:solidFill>
              <a:effectLst/>
              <a:latin typeface="Times New Roman" panose="02020603050405020304" pitchFamily="18" charset="0"/>
              <a:ea typeface="Times New Roman" panose="02020603050405020304" pitchFamily="18" charset="0"/>
            </a:endParaRPr>
          </a:p>
          <a:p>
            <a:r>
              <a:rPr lang="en-GB" dirty="0" smtClean="0">
                <a:solidFill>
                  <a:srgbClr val="423200"/>
                </a:solidFill>
                <a:effectLst/>
                <a:latin typeface="Times New Roman" panose="02020603050405020304" pitchFamily="18" charset="0"/>
                <a:ea typeface="Times New Roman" panose="02020603050405020304" pitchFamily="18" charset="0"/>
              </a:rPr>
              <a:t> </a:t>
            </a:r>
            <a:endParaRPr lang="sv-SE" dirty="0" smtClean="0">
              <a:solidFill>
                <a:srgbClr val="423200"/>
              </a:solidFill>
              <a:effectLst/>
              <a:latin typeface="Times New Roman" panose="02020603050405020304" pitchFamily="18" charset="0"/>
              <a:ea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BIT's </a:t>
            </a:r>
            <a:r>
              <a:rPr lang="en-US" sz="4300" b="1" dirty="0" smtClean="0">
                <a:solidFill>
                  <a:srgbClr val="FF0000"/>
                </a:solidFill>
                <a:latin typeface="Times New Roman" panose="02020603050405020304" pitchFamily="18" charset="0"/>
                <a:cs typeface="Times New Roman" panose="02020603050405020304" pitchFamily="18" charset="0"/>
              </a:rPr>
              <a:t>5</a:t>
            </a:r>
            <a:r>
              <a:rPr lang="en-US" sz="4300" b="1" baseline="30000" dirty="0" smtClean="0">
                <a:solidFill>
                  <a:srgbClr val="FF0000"/>
                </a:solidFill>
                <a:latin typeface="Times New Roman" panose="02020603050405020304" pitchFamily="18" charset="0"/>
                <a:cs typeface="Times New Roman" panose="02020603050405020304" pitchFamily="18" charset="0"/>
              </a:rPr>
              <a:t>th</a:t>
            </a:r>
            <a:r>
              <a:rPr lang="en-US" sz="4300" b="1" dirty="0" smtClean="0">
                <a:solidFill>
                  <a:srgbClr val="FF0000"/>
                </a:solidFill>
                <a:latin typeface="Times New Roman" panose="02020603050405020304" pitchFamily="18" charset="0"/>
                <a:cs typeface="Times New Roman" panose="02020603050405020304" pitchFamily="18" charset="0"/>
              </a:rPr>
              <a:t> Low Carbon Earth Summit </a:t>
            </a:r>
          </a:p>
          <a:p>
            <a:r>
              <a:rPr lang="en-US" b="1" dirty="0" smtClean="0">
                <a:solidFill>
                  <a:srgbClr val="423200"/>
                </a:solidFill>
                <a:latin typeface="Times New Roman" panose="02020603050405020304" pitchFamily="18" charset="0"/>
                <a:cs typeface="Times New Roman" panose="02020603050405020304" pitchFamily="18" charset="0"/>
              </a:rPr>
              <a:t>(LCES 2015 &amp; ICE-2015) </a:t>
            </a:r>
            <a:endParaRPr lang="en-US" b="1" dirty="0">
              <a:solidFill>
                <a:srgbClr val="4232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900" dirty="0" smtClean="0">
                <a:solidFill>
                  <a:srgbClr val="423200"/>
                </a:solidFill>
                <a:latin typeface="Times New Roman" panose="02020603050405020304" pitchFamily="18" charset="0"/>
                <a:ea typeface="Times New Roman" panose="02020603050405020304" pitchFamily="18" charset="0"/>
              </a:rPr>
              <a:t>Theme</a:t>
            </a:r>
            <a:r>
              <a:rPr lang="en-US" sz="1900" dirty="0">
                <a:solidFill>
                  <a:srgbClr val="423200"/>
                </a:solidFill>
                <a:latin typeface="Times New Roman" panose="02020603050405020304" pitchFamily="18" charset="0"/>
                <a:ea typeface="Times New Roman" panose="02020603050405020304" pitchFamily="18" charset="0"/>
              </a:rPr>
              <a:t>:  "Take Actions for Rebuilding a Clean </a:t>
            </a:r>
            <a:r>
              <a:rPr lang="en-US" sz="1900" dirty="0" smtClean="0">
                <a:solidFill>
                  <a:srgbClr val="423200"/>
                </a:solidFill>
                <a:latin typeface="Times New Roman" panose="02020603050405020304" pitchFamily="18" charset="0"/>
                <a:ea typeface="Times New Roman" panose="02020603050405020304" pitchFamily="18" charset="0"/>
              </a:rPr>
              <a:t>World"</a:t>
            </a:r>
            <a:endParaRPr lang="en-US" sz="1900" dirty="0">
              <a:solidFill>
                <a:srgbClr val="423200"/>
              </a:solidFill>
              <a:latin typeface="Times New Roman" panose="02020603050405020304" pitchFamily="18" charset="0"/>
              <a:ea typeface="Times New Roman" panose="02020603050405020304" pitchFamily="18" charset="0"/>
            </a:endParaRPr>
          </a:p>
          <a:p>
            <a:r>
              <a:rPr lang="en-US" sz="1900" dirty="0">
                <a:solidFill>
                  <a:srgbClr val="423200"/>
                </a:solidFill>
                <a:latin typeface="Times New Roman" panose="02020603050405020304" pitchFamily="18" charset="0"/>
                <a:ea typeface="Times New Roman" panose="02020603050405020304" pitchFamily="18" charset="0"/>
              </a:rPr>
              <a:t>September 24-26, </a:t>
            </a:r>
            <a:r>
              <a:rPr lang="en-US" sz="1900" dirty="0" smtClean="0">
                <a:solidFill>
                  <a:srgbClr val="423200"/>
                </a:solidFill>
                <a:latin typeface="Times New Roman" panose="02020603050405020304" pitchFamily="18" charset="0"/>
                <a:ea typeface="Times New Roman" panose="02020603050405020304" pitchFamily="18" charset="0"/>
              </a:rPr>
              <a:t>2015</a:t>
            </a:r>
            <a:endParaRPr lang="en-US" sz="1900" dirty="0">
              <a:solidFill>
                <a:srgbClr val="423200"/>
              </a:solidFill>
              <a:latin typeface="Times New Roman" panose="02020603050405020304" pitchFamily="18" charset="0"/>
              <a:ea typeface="Times New Roman" panose="02020603050405020304" pitchFamily="18" charset="0"/>
            </a:endParaRPr>
          </a:p>
          <a:p>
            <a:r>
              <a:rPr lang="en-US" sz="1900" dirty="0">
                <a:solidFill>
                  <a:srgbClr val="423200"/>
                </a:solidFill>
                <a:latin typeface="Times New Roman" panose="02020603050405020304" pitchFamily="18" charset="0"/>
                <a:ea typeface="Times New Roman" panose="02020603050405020304" pitchFamily="18" charset="0"/>
              </a:rPr>
              <a:t>Venue: Xi'an, </a:t>
            </a:r>
            <a:r>
              <a:rPr lang="en-US" sz="1900" dirty="0" smtClean="0">
                <a:solidFill>
                  <a:srgbClr val="423200"/>
                </a:solidFill>
                <a:latin typeface="Times New Roman" panose="02020603050405020304" pitchFamily="18" charset="0"/>
                <a:ea typeface="Times New Roman" panose="02020603050405020304" pitchFamily="18" charset="0"/>
              </a:rPr>
              <a:t>China</a:t>
            </a:r>
            <a:endParaRPr lang="en-GB" sz="1900" dirty="0" smtClean="0">
              <a:solidFill>
                <a:srgbClr val="423200"/>
              </a:solidFill>
              <a:effectLst/>
              <a:latin typeface="Times New Roman" panose="02020603050405020304" pitchFamily="18" charset="0"/>
              <a:ea typeface="Times New Roman" panose="02020603050405020304" pitchFamily="18" charset="0"/>
            </a:endParaRPr>
          </a:p>
          <a:p>
            <a:endParaRPr lang="sv-SE" dirty="0" smtClean="0">
              <a:effectLst/>
              <a:latin typeface="Times New Roman" panose="02020603050405020304" pitchFamily="18" charset="0"/>
              <a:ea typeface="Times New Roman" panose="02020603050405020304" pitchFamily="18" charset="0"/>
            </a:endParaRPr>
          </a:p>
          <a:p>
            <a:endParaRPr lang="sv-SE" dirty="0"/>
          </a:p>
        </p:txBody>
      </p:sp>
      <p:sp>
        <p:nvSpPr>
          <p:cNvPr id="5" name="Platshållare för bildnummer 4"/>
          <p:cNvSpPr>
            <a:spLocks noGrp="1"/>
          </p:cNvSpPr>
          <p:nvPr>
            <p:ph type="sldNum" sz="quarter" idx="12"/>
          </p:nvPr>
        </p:nvSpPr>
        <p:spPr/>
        <p:txBody>
          <a:bodyPr/>
          <a:lstStyle/>
          <a:p>
            <a:fld id="{CF7C3FE0-6EB4-418C-82E7-2F09A4F41151}" type="slidenum">
              <a:rPr lang="sv-SE" smtClean="0">
                <a:solidFill>
                  <a:prstClr val="black">
                    <a:tint val="75000"/>
                  </a:prstClr>
                </a:solidFill>
              </a:rPr>
              <a:pPr/>
              <a:t>112</a:t>
            </a:fld>
            <a:endParaRPr lang="sv-SE">
              <a:solidFill>
                <a:prstClr val="black">
                  <a:tint val="75000"/>
                </a:prstClr>
              </a:solidFill>
            </a:endParaRPr>
          </a:p>
        </p:txBody>
      </p:sp>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4995" y="2616200"/>
            <a:ext cx="4677005" cy="4241800"/>
          </a:xfrm>
          <a:prstGeom prst="rect">
            <a:avLst/>
          </a:prstGeom>
        </p:spPr>
      </p:pic>
    </p:spTree>
    <p:extLst>
      <p:ext uri="{BB962C8B-B14F-4D97-AF65-F5344CB8AC3E}">
        <p14:creationId xmlns:p14="http://schemas.microsoft.com/office/powerpoint/2010/main" val="408773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12</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960526" y="1035750"/>
            <a:ext cx="12349190" cy="4923692"/>
          </a:xfrm>
          <a:prstGeom prst="rect">
            <a:avLst/>
          </a:prstGeom>
        </p:spPr>
      </p:pic>
    </p:spTree>
    <p:extLst>
      <p:ext uri="{BB962C8B-B14F-4D97-AF65-F5344CB8AC3E}">
        <p14:creationId xmlns:p14="http://schemas.microsoft.com/office/powerpoint/2010/main" val="240568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13</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795104" y="937212"/>
            <a:ext cx="12430586" cy="4969318"/>
          </a:xfrm>
          <a:prstGeom prst="rect">
            <a:avLst/>
          </a:prstGeom>
        </p:spPr>
      </p:pic>
    </p:spTree>
    <p:extLst>
      <p:ext uri="{BB962C8B-B14F-4D97-AF65-F5344CB8AC3E}">
        <p14:creationId xmlns:p14="http://schemas.microsoft.com/office/powerpoint/2010/main" val="885588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14</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2411299" y="1235676"/>
            <a:ext cx="16852672" cy="4361935"/>
          </a:xfrm>
          <a:prstGeom prst="rect">
            <a:avLst/>
          </a:prstGeom>
        </p:spPr>
      </p:pic>
    </p:spTree>
    <p:extLst>
      <p:ext uri="{BB962C8B-B14F-4D97-AF65-F5344CB8AC3E}">
        <p14:creationId xmlns:p14="http://schemas.microsoft.com/office/powerpoint/2010/main" val="3534404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15</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2232094" y="951471"/>
            <a:ext cx="13516452" cy="5256598"/>
          </a:xfrm>
          <a:prstGeom prst="rect">
            <a:avLst/>
          </a:prstGeom>
        </p:spPr>
      </p:pic>
    </p:spTree>
    <p:extLst>
      <p:ext uri="{BB962C8B-B14F-4D97-AF65-F5344CB8AC3E}">
        <p14:creationId xmlns:p14="http://schemas.microsoft.com/office/powerpoint/2010/main" val="1616107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16</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2786358" y="879548"/>
            <a:ext cx="11937802" cy="5158154"/>
          </a:xfrm>
          <a:prstGeom prst="rect">
            <a:avLst/>
          </a:prstGeom>
        </p:spPr>
      </p:pic>
    </p:spTree>
    <p:extLst>
      <p:ext uri="{BB962C8B-B14F-4D97-AF65-F5344CB8AC3E}">
        <p14:creationId xmlns:p14="http://schemas.microsoft.com/office/powerpoint/2010/main" val="4168860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17</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2444902" y="1037968"/>
            <a:ext cx="21276898" cy="4436076"/>
          </a:xfrm>
          <a:prstGeom prst="rect">
            <a:avLst/>
          </a:prstGeom>
        </p:spPr>
      </p:pic>
    </p:spTree>
    <p:extLst>
      <p:ext uri="{BB962C8B-B14F-4D97-AF65-F5344CB8AC3E}">
        <p14:creationId xmlns:p14="http://schemas.microsoft.com/office/powerpoint/2010/main" val="31031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18</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588817" y="963827"/>
            <a:ext cx="13400333" cy="4757035"/>
          </a:xfrm>
          <a:prstGeom prst="rect">
            <a:avLst/>
          </a:prstGeom>
        </p:spPr>
      </p:pic>
    </p:spTree>
    <p:extLst>
      <p:ext uri="{BB962C8B-B14F-4D97-AF65-F5344CB8AC3E}">
        <p14:creationId xmlns:p14="http://schemas.microsoft.com/office/powerpoint/2010/main" val="2921077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19</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224602" y="647303"/>
            <a:ext cx="12561700" cy="5301273"/>
          </a:xfrm>
          <a:prstGeom prst="rect">
            <a:avLst/>
          </a:prstGeom>
        </p:spPr>
      </p:pic>
    </p:spTree>
    <p:extLst>
      <p:ext uri="{BB962C8B-B14F-4D97-AF65-F5344CB8AC3E}">
        <p14:creationId xmlns:p14="http://schemas.microsoft.com/office/powerpoint/2010/main" val="1457612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33091" y="2651124"/>
            <a:ext cx="10515600" cy="1325563"/>
          </a:xfrm>
        </p:spPr>
        <p:txBody>
          <a:bodyPr>
            <a:noAutofit/>
          </a:bodyPr>
          <a:lstStyle/>
          <a:p>
            <a:pPr lvl="0" algn="ctr">
              <a:spcBef>
                <a:spcPts val="1000"/>
              </a:spcBef>
            </a:pPr>
            <a:r>
              <a:rPr lang="sv-SE" sz="2000" i="1" dirty="0" err="1" smtClean="0">
                <a:latin typeface="Times New Roman" panose="02020603050405020304" pitchFamily="18" charset="0"/>
                <a:cs typeface="Times New Roman" panose="02020603050405020304" pitchFamily="18" charset="0"/>
              </a:rPr>
              <a:t>This</a:t>
            </a:r>
            <a:r>
              <a:rPr lang="sv-SE" sz="2000" i="1" dirty="0" smtClean="0">
                <a:latin typeface="Times New Roman" panose="02020603050405020304" pitchFamily="18" charset="0"/>
                <a:cs typeface="Times New Roman" panose="02020603050405020304" pitchFamily="18" charset="0"/>
              </a:rPr>
              <a:t> </a:t>
            </a:r>
            <a:r>
              <a:rPr lang="sv-SE" sz="2000" i="1" dirty="0" err="1" smtClean="0">
                <a:latin typeface="Times New Roman" panose="02020603050405020304" pitchFamily="18" charset="0"/>
                <a:cs typeface="Times New Roman" panose="02020603050405020304" pitchFamily="18" charset="0"/>
              </a:rPr>
              <a:t>mathematical</a:t>
            </a:r>
            <a:r>
              <a:rPr lang="sv-SE" sz="2000" i="1" dirty="0" smtClean="0">
                <a:latin typeface="Times New Roman" panose="02020603050405020304" pitchFamily="18" charset="0"/>
                <a:cs typeface="Times New Roman" panose="02020603050405020304" pitchFamily="18" charset="0"/>
              </a:rPr>
              <a:t> appendix </a:t>
            </a:r>
            <a:r>
              <a:rPr lang="sv-SE" sz="2000" i="1" dirty="0" err="1" smtClean="0">
                <a:latin typeface="Times New Roman" panose="02020603050405020304" pitchFamily="18" charset="0"/>
                <a:cs typeface="Times New Roman" panose="02020603050405020304" pitchFamily="18" charset="0"/>
              </a:rPr>
              <a:t>includes</a:t>
            </a:r>
            <a:r>
              <a:rPr lang="sv-SE" sz="2000" i="1" dirty="0" smtClean="0">
                <a:latin typeface="Times New Roman" panose="02020603050405020304" pitchFamily="18" charset="0"/>
                <a:cs typeface="Times New Roman" panose="02020603050405020304" pitchFamily="18" charset="0"/>
              </a:rPr>
              <a:t> derivations </a:t>
            </a:r>
            <a:r>
              <a:rPr lang="sv-SE" sz="2000" i="1" dirty="0" err="1" smtClean="0">
                <a:latin typeface="Times New Roman" panose="02020603050405020304" pitchFamily="18" charset="0"/>
                <a:cs typeface="Times New Roman" panose="02020603050405020304" pitchFamily="18" charset="0"/>
              </a:rPr>
              <a:t>of</a:t>
            </a:r>
            <a:r>
              <a:rPr lang="sv-SE" sz="2000" i="1" dirty="0" smtClean="0">
                <a:latin typeface="Times New Roman" panose="02020603050405020304" pitchFamily="18" charset="0"/>
                <a:cs typeface="Times New Roman" panose="02020603050405020304" pitchFamily="18" charset="0"/>
              </a:rPr>
              <a:t> </a:t>
            </a:r>
            <a:r>
              <a:rPr lang="sv-SE" sz="2000" i="1" dirty="0" err="1" smtClean="0">
                <a:latin typeface="Times New Roman" panose="02020603050405020304" pitchFamily="18" charset="0"/>
                <a:cs typeface="Times New Roman" panose="02020603050405020304" pitchFamily="18" charset="0"/>
              </a:rPr>
              <a:t>most</a:t>
            </a:r>
            <a:r>
              <a:rPr lang="sv-SE" sz="2000" i="1" dirty="0" smtClean="0">
                <a:latin typeface="Times New Roman" panose="02020603050405020304" pitchFamily="18" charset="0"/>
                <a:cs typeface="Times New Roman" panose="02020603050405020304" pitchFamily="18" charset="0"/>
              </a:rPr>
              <a:t> </a:t>
            </a:r>
            <a:r>
              <a:rPr lang="sv-SE" sz="2000" i="1" dirty="0" err="1" smtClean="0">
                <a:latin typeface="Times New Roman" panose="02020603050405020304" pitchFamily="18" charset="0"/>
                <a:cs typeface="Times New Roman" panose="02020603050405020304" pitchFamily="18" charset="0"/>
              </a:rPr>
              <a:t>of</a:t>
            </a:r>
            <a:r>
              <a:rPr lang="sv-SE" sz="2000" i="1" dirty="0" smtClean="0">
                <a:latin typeface="Times New Roman" panose="02020603050405020304" pitchFamily="18" charset="0"/>
                <a:cs typeface="Times New Roman" panose="02020603050405020304" pitchFamily="18" charset="0"/>
              </a:rPr>
              <a:t> the </a:t>
            </a:r>
            <a:r>
              <a:rPr lang="sv-SE" sz="2000" i="1" dirty="0" err="1" smtClean="0">
                <a:latin typeface="Times New Roman" panose="02020603050405020304" pitchFamily="18" charset="0"/>
                <a:cs typeface="Times New Roman" panose="02020603050405020304" pitchFamily="18" charset="0"/>
              </a:rPr>
              <a:t>results</a:t>
            </a:r>
            <a:r>
              <a:rPr lang="sv-SE" sz="2000" i="1" dirty="0" smtClean="0">
                <a:latin typeface="Times New Roman" panose="02020603050405020304" pitchFamily="18" charset="0"/>
                <a:cs typeface="Times New Roman" panose="02020603050405020304" pitchFamily="18" charset="0"/>
              </a:rPr>
              <a:t> </a:t>
            </a:r>
            <a:r>
              <a:rPr lang="sv-SE" sz="2000" i="1" dirty="0" err="1" smtClean="0">
                <a:latin typeface="Times New Roman" panose="02020603050405020304" pitchFamily="18" charset="0"/>
                <a:cs typeface="Times New Roman" panose="02020603050405020304" pitchFamily="18" charset="0"/>
              </a:rPr>
              <a:t>presented</a:t>
            </a:r>
            <a:r>
              <a:rPr lang="sv-SE" sz="2000" i="1" dirty="0" smtClean="0">
                <a:latin typeface="Times New Roman" panose="02020603050405020304" pitchFamily="18" charset="0"/>
                <a:cs typeface="Times New Roman" panose="02020603050405020304" pitchFamily="18" charset="0"/>
              </a:rPr>
              <a:t> in:</a:t>
            </a:r>
            <a:r>
              <a:rPr lang="sv-SE" sz="2000" dirty="0" smtClean="0"/>
              <a:t/>
            </a:r>
            <a:br>
              <a:rPr lang="sv-SE" sz="2000" dirty="0" smtClean="0"/>
            </a:br>
            <a:r>
              <a:rPr lang="sv-SE" sz="2000" dirty="0" smtClean="0"/>
              <a:t/>
            </a:r>
            <a:br>
              <a:rPr lang="sv-SE" sz="2000" dirty="0" smtClean="0"/>
            </a:br>
            <a:r>
              <a:rPr lang="sv-SE" sz="2000" b="1" dirty="0" smtClean="0">
                <a:solidFill>
                  <a:srgbClr val="92D050"/>
                </a:solidFill>
                <a:latin typeface="Times New Roman" panose="02020603050405020304" pitchFamily="18" charset="0"/>
                <a:ea typeface="Calibri" panose="020F0502020204030204" pitchFamily="34" charset="0"/>
              </a:rPr>
              <a:t>”Optimal </a:t>
            </a:r>
            <a:r>
              <a:rPr lang="sv-SE" sz="2000" b="1" dirty="0" err="1">
                <a:solidFill>
                  <a:srgbClr val="92D050"/>
                </a:solidFill>
                <a:latin typeface="Times New Roman" panose="02020603050405020304" pitchFamily="18" charset="0"/>
                <a:ea typeface="Calibri" panose="020F0502020204030204" pitchFamily="34" charset="0"/>
              </a:rPr>
              <a:t>continuous</a:t>
            </a:r>
            <a:r>
              <a:rPr lang="sv-SE" sz="2000" b="1" dirty="0">
                <a:solidFill>
                  <a:srgbClr val="92D050"/>
                </a:solidFill>
                <a:latin typeface="Times New Roman" panose="02020603050405020304" pitchFamily="18" charset="0"/>
                <a:ea typeface="Calibri" panose="020F0502020204030204" pitchFamily="34" charset="0"/>
              </a:rPr>
              <a:t> cover </a:t>
            </a:r>
            <a:r>
              <a:rPr lang="sv-SE" sz="2000" b="1" dirty="0" err="1">
                <a:solidFill>
                  <a:srgbClr val="92D050"/>
                </a:solidFill>
                <a:latin typeface="Times New Roman" panose="02020603050405020304" pitchFamily="18" charset="0"/>
                <a:ea typeface="Calibri" panose="020F0502020204030204" pitchFamily="34" charset="0"/>
              </a:rPr>
              <a:t>forest</a:t>
            </a:r>
            <a:r>
              <a:rPr lang="sv-SE" sz="2000" b="1" dirty="0">
                <a:solidFill>
                  <a:srgbClr val="92D050"/>
                </a:solidFill>
                <a:latin typeface="Times New Roman" panose="02020603050405020304" pitchFamily="18" charset="0"/>
                <a:ea typeface="Calibri" panose="020F0502020204030204" pitchFamily="34" charset="0"/>
              </a:rPr>
              <a:t> management: </a:t>
            </a:r>
            <a:br>
              <a:rPr lang="sv-SE" sz="2000" b="1" dirty="0">
                <a:solidFill>
                  <a:srgbClr val="92D050"/>
                </a:solidFill>
                <a:latin typeface="Times New Roman" panose="02020603050405020304" pitchFamily="18" charset="0"/>
                <a:ea typeface="Calibri" panose="020F0502020204030204" pitchFamily="34" charset="0"/>
              </a:rPr>
            </a:br>
            <a:r>
              <a:rPr lang="sv-SE" sz="2000" b="1" dirty="0">
                <a:solidFill>
                  <a:srgbClr val="92D050"/>
                </a:solidFill>
                <a:latin typeface="Times New Roman" panose="02020603050405020304" pitchFamily="18" charset="0"/>
                <a:ea typeface="Calibri" panose="020F0502020204030204" pitchFamily="34" charset="0"/>
              </a:rPr>
              <a:t>- </a:t>
            </a:r>
            <a:r>
              <a:rPr lang="sv-SE" sz="2000" b="1" dirty="0" err="1">
                <a:solidFill>
                  <a:srgbClr val="92D050"/>
                </a:solidFill>
                <a:latin typeface="Times New Roman" panose="02020603050405020304" pitchFamily="18" charset="0"/>
                <a:ea typeface="Calibri" panose="020F0502020204030204" pitchFamily="34" charset="0"/>
              </a:rPr>
              <a:t>Economic</a:t>
            </a:r>
            <a:r>
              <a:rPr lang="sv-SE" sz="2000" b="1" dirty="0">
                <a:solidFill>
                  <a:srgbClr val="92D050"/>
                </a:solidFill>
                <a:latin typeface="Times New Roman" panose="02020603050405020304" pitchFamily="18" charset="0"/>
                <a:ea typeface="Calibri" panose="020F0502020204030204" pitchFamily="34" charset="0"/>
              </a:rPr>
              <a:t> and </a:t>
            </a:r>
            <a:r>
              <a:rPr lang="sv-SE" sz="2000" b="1" dirty="0" err="1">
                <a:solidFill>
                  <a:srgbClr val="92D050"/>
                </a:solidFill>
                <a:latin typeface="Times New Roman" panose="02020603050405020304" pitchFamily="18" charset="0"/>
                <a:ea typeface="Calibri" panose="020F0502020204030204" pitchFamily="34" charset="0"/>
              </a:rPr>
              <a:t>environmental</a:t>
            </a:r>
            <a:r>
              <a:rPr lang="sv-SE" sz="2000" b="1" dirty="0">
                <a:solidFill>
                  <a:srgbClr val="92D050"/>
                </a:solidFill>
                <a:latin typeface="Times New Roman" panose="02020603050405020304" pitchFamily="18" charset="0"/>
                <a:ea typeface="Calibri" panose="020F0502020204030204" pitchFamily="34" charset="0"/>
              </a:rPr>
              <a:t> </a:t>
            </a:r>
            <a:r>
              <a:rPr lang="sv-SE" sz="2000" b="1" dirty="0" err="1">
                <a:solidFill>
                  <a:srgbClr val="92D050"/>
                </a:solidFill>
                <a:latin typeface="Times New Roman" panose="02020603050405020304" pitchFamily="18" charset="0"/>
                <a:ea typeface="Calibri" panose="020F0502020204030204" pitchFamily="34" charset="0"/>
              </a:rPr>
              <a:t>effects</a:t>
            </a:r>
            <a:r>
              <a:rPr lang="sv-SE" sz="2000" b="1" dirty="0">
                <a:solidFill>
                  <a:srgbClr val="92D050"/>
                </a:solidFill>
                <a:latin typeface="Times New Roman" panose="02020603050405020304" pitchFamily="18" charset="0"/>
                <a:ea typeface="Calibri" panose="020F0502020204030204" pitchFamily="34" charset="0"/>
              </a:rPr>
              <a:t> and legal </a:t>
            </a:r>
            <a:r>
              <a:rPr lang="sv-SE" sz="2000" b="1" dirty="0" err="1" smtClean="0">
                <a:solidFill>
                  <a:srgbClr val="92D050"/>
                </a:solidFill>
                <a:latin typeface="Times New Roman" panose="02020603050405020304" pitchFamily="18" charset="0"/>
                <a:ea typeface="Calibri" panose="020F0502020204030204" pitchFamily="34" charset="0"/>
              </a:rPr>
              <a:t>considerations</a:t>
            </a:r>
            <a:r>
              <a:rPr lang="sv-SE" sz="2000" b="1" dirty="0" smtClean="0">
                <a:solidFill>
                  <a:srgbClr val="92D050"/>
                </a:solidFill>
                <a:latin typeface="Times New Roman" panose="02020603050405020304" pitchFamily="18" charset="0"/>
                <a:ea typeface="Calibri" panose="020F0502020204030204" pitchFamily="34" charset="0"/>
              </a:rPr>
              <a:t>”</a:t>
            </a:r>
            <a:br>
              <a:rPr lang="sv-SE" sz="2000" b="1" dirty="0" smtClean="0">
                <a:solidFill>
                  <a:srgbClr val="92D050"/>
                </a:solidFill>
                <a:latin typeface="Times New Roman" panose="02020603050405020304" pitchFamily="18" charset="0"/>
                <a:ea typeface="Calibri" panose="020F0502020204030204" pitchFamily="34" charset="0"/>
              </a:rPr>
            </a:br>
            <a:r>
              <a:rPr lang="sv-SE" sz="2000" b="1" dirty="0">
                <a:solidFill>
                  <a:srgbClr val="92D050"/>
                </a:solidFill>
                <a:latin typeface="Times New Roman" panose="02020603050405020304" pitchFamily="18" charset="0"/>
                <a:ea typeface="Calibri" panose="020F0502020204030204" pitchFamily="34" charset="0"/>
              </a:rPr>
              <a:t/>
            </a:r>
            <a:br>
              <a:rPr lang="sv-SE" sz="2000" b="1" dirty="0">
                <a:solidFill>
                  <a:srgbClr val="92D050"/>
                </a:solidFill>
                <a:latin typeface="Times New Roman" panose="02020603050405020304" pitchFamily="18" charset="0"/>
                <a:ea typeface="Calibri" panose="020F0502020204030204" pitchFamily="34" charset="0"/>
              </a:rPr>
            </a:br>
            <a:r>
              <a:rPr lang="sv-SE" sz="2000" dirty="0" smtClean="0">
                <a:latin typeface="Times New Roman" panose="02020603050405020304" pitchFamily="18" charset="0"/>
                <a:ea typeface="Calibri" panose="020F0502020204030204" pitchFamily="34" charset="0"/>
              </a:rPr>
              <a:t>by</a:t>
            </a:r>
            <a:br>
              <a:rPr lang="sv-SE" sz="2000" dirty="0" smtClean="0">
                <a:latin typeface="Times New Roman" panose="02020603050405020304" pitchFamily="18" charset="0"/>
                <a:ea typeface="Calibri" panose="020F0502020204030204" pitchFamily="34" charset="0"/>
              </a:rPr>
            </a:br>
            <a:r>
              <a:rPr lang="sv-SE" sz="2000" dirty="0" smtClean="0">
                <a:solidFill>
                  <a:srgbClr val="92D050"/>
                </a:solidFill>
                <a:latin typeface="Times New Roman" panose="02020603050405020304" pitchFamily="18" charset="0"/>
                <a:ea typeface="Calibri" panose="020F0502020204030204" pitchFamily="34" charset="0"/>
              </a:rPr>
              <a:t/>
            </a:r>
            <a:br>
              <a:rPr lang="sv-SE" sz="2000" dirty="0" smtClean="0">
                <a:solidFill>
                  <a:srgbClr val="92D050"/>
                </a:solidFill>
                <a:latin typeface="Times New Roman" panose="02020603050405020304" pitchFamily="18" charset="0"/>
                <a:ea typeface="Calibri" panose="020F0502020204030204" pitchFamily="34" charset="0"/>
              </a:rPr>
            </a:br>
            <a:r>
              <a:rPr lang="en-GB" sz="2000" dirty="0">
                <a:solidFill>
                  <a:srgbClr val="423200"/>
                </a:solidFill>
                <a:latin typeface="Times New Roman" panose="02020603050405020304" pitchFamily="18" charset="0"/>
                <a:ea typeface="Times New Roman" panose="02020603050405020304" pitchFamily="18" charset="0"/>
                <a:cs typeface="+mn-cs"/>
              </a:rPr>
              <a:t>Professor Dr Peter </a:t>
            </a:r>
            <a:r>
              <a:rPr lang="en-GB" sz="2000" dirty="0" err="1">
                <a:solidFill>
                  <a:srgbClr val="423200"/>
                </a:solidFill>
                <a:latin typeface="Times New Roman" panose="02020603050405020304" pitchFamily="18" charset="0"/>
                <a:ea typeface="Times New Roman" panose="02020603050405020304" pitchFamily="18" charset="0"/>
                <a:cs typeface="+mn-cs"/>
              </a:rPr>
              <a:t>Lohmander</a:t>
            </a:r>
            <a:r>
              <a:rPr lang="en-GB" sz="2000" dirty="0">
                <a:solidFill>
                  <a:srgbClr val="423200"/>
                </a:solidFill>
                <a:latin typeface="Times New Roman" panose="02020603050405020304" pitchFamily="18" charset="0"/>
                <a:ea typeface="Times New Roman" panose="02020603050405020304" pitchFamily="18" charset="0"/>
                <a:cs typeface="+mn-cs"/>
              </a:rPr>
              <a:t> </a:t>
            </a:r>
            <a:br>
              <a:rPr lang="en-GB" sz="2000" dirty="0">
                <a:solidFill>
                  <a:srgbClr val="423200"/>
                </a:solidFill>
                <a:latin typeface="Times New Roman" panose="02020603050405020304" pitchFamily="18" charset="0"/>
                <a:ea typeface="Times New Roman" panose="02020603050405020304" pitchFamily="18" charset="0"/>
                <a:cs typeface="+mn-cs"/>
              </a:rPr>
            </a:br>
            <a:r>
              <a:rPr lang="en-GB" sz="2000" u="sng" dirty="0">
                <a:solidFill>
                  <a:srgbClr val="423200"/>
                </a:solidFill>
                <a:latin typeface="Times New Roman" panose="02020603050405020304" pitchFamily="18" charset="0"/>
                <a:ea typeface="Times New Roman" panose="02020603050405020304" pitchFamily="18" charset="0"/>
                <a:cs typeface="+mn-cs"/>
                <a:hlinkClick r:id="rId2"/>
              </a:rPr>
              <a:t>http://www.Lohmander.com</a:t>
            </a:r>
            <a:r>
              <a:rPr lang="en-GB" sz="2000" dirty="0">
                <a:solidFill>
                  <a:srgbClr val="423200"/>
                </a:solidFill>
                <a:latin typeface="Times New Roman" panose="02020603050405020304" pitchFamily="18" charset="0"/>
                <a:ea typeface="Times New Roman" panose="02020603050405020304" pitchFamily="18" charset="0"/>
                <a:cs typeface="+mn-cs"/>
              </a:rPr>
              <a:t> </a:t>
            </a:r>
            <a:br>
              <a:rPr lang="en-GB" sz="2000" dirty="0">
                <a:solidFill>
                  <a:srgbClr val="423200"/>
                </a:solidFill>
                <a:latin typeface="Times New Roman" panose="02020603050405020304" pitchFamily="18" charset="0"/>
                <a:ea typeface="Times New Roman" panose="02020603050405020304" pitchFamily="18" charset="0"/>
                <a:cs typeface="+mn-cs"/>
              </a:rPr>
            </a:br>
            <a:r>
              <a:rPr lang="en-GB" sz="2000" dirty="0">
                <a:solidFill>
                  <a:srgbClr val="423200"/>
                </a:solidFill>
                <a:latin typeface="Times New Roman" panose="02020603050405020304" pitchFamily="18" charset="0"/>
                <a:ea typeface="Times New Roman" panose="02020603050405020304" pitchFamily="18" charset="0"/>
                <a:cs typeface="+mn-cs"/>
                <a:hlinkClick r:id="rId3"/>
              </a:rPr>
              <a:t>Peter@Lohmander.com</a:t>
            </a:r>
            <a:r>
              <a:rPr lang="en-GB" sz="2000" dirty="0">
                <a:solidFill>
                  <a:srgbClr val="423200"/>
                </a:solidFill>
                <a:latin typeface="Times New Roman" panose="02020603050405020304" pitchFamily="18" charset="0"/>
                <a:ea typeface="Times New Roman" panose="02020603050405020304" pitchFamily="18" charset="0"/>
                <a:cs typeface="+mn-cs"/>
              </a:rPr>
              <a:t> </a:t>
            </a:r>
            <a:r>
              <a:rPr lang="sv-SE" sz="2000" dirty="0">
                <a:solidFill>
                  <a:srgbClr val="423200"/>
                </a:solidFill>
                <a:latin typeface="Times New Roman" panose="02020603050405020304" pitchFamily="18" charset="0"/>
                <a:ea typeface="Times New Roman" panose="02020603050405020304" pitchFamily="18" charset="0"/>
                <a:cs typeface="+mn-cs"/>
              </a:rPr>
              <a:t/>
            </a:r>
            <a:br>
              <a:rPr lang="sv-SE" sz="2000" dirty="0">
                <a:solidFill>
                  <a:srgbClr val="423200"/>
                </a:solidFill>
                <a:latin typeface="Times New Roman" panose="02020603050405020304" pitchFamily="18" charset="0"/>
                <a:ea typeface="Times New Roman" panose="02020603050405020304" pitchFamily="18" charset="0"/>
                <a:cs typeface="+mn-cs"/>
              </a:rPr>
            </a:br>
            <a:r>
              <a:rPr lang="en-GB" sz="2000" dirty="0">
                <a:solidFill>
                  <a:srgbClr val="423200"/>
                </a:solidFill>
                <a:latin typeface="Times New Roman" panose="02020603050405020304" pitchFamily="18" charset="0"/>
                <a:ea typeface="Times New Roman" panose="02020603050405020304" pitchFamily="18" charset="0"/>
                <a:cs typeface="+mn-cs"/>
              </a:rPr>
              <a:t> </a:t>
            </a:r>
            <a:r>
              <a:rPr lang="sv-SE" sz="2000" dirty="0">
                <a:solidFill>
                  <a:srgbClr val="423200"/>
                </a:solidFill>
                <a:latin typeface="Times New Roman" panose="02020603050405020304" pitchFamily="18" charset="0"/>
                <a:ea typeface="Times New Roman" panose="02020603050405020304" pitchFamily="18" charset="0"/>
                <a:cs typeface="+mn-cs"/>
              </a:rPr>
              <a:t/>
            </a:r>
            <a:br>
              <a:rPr lang="sv-SE" sz="2000" dirty="0">
                <a:solidFill>
                  <a:srgbClr val="423200"/>
                </a:solidFill>
                <a:latin typeface="Times New Roman" panose="02020603050405020304" pitchFamily="18" charset="0"/>
                <a:ea typeface="Times New Roman" panose="02020603050405020304" pitchFamily="18" charset="0"/>
                <a:cs typeface="+mn-cs"/>
              </a:rPr>
            </a:br>
            <a:r>
              <a:rPr lang="en-US" sz="2000" b="1" dirty="0">
                <a:solidFill>
                  <a:srgbClr val="FF0000"/>
                </a:solidFill>
                <a:latin typeface="Times New Roman" panose="02020603050405020304" pitchFamily="18" charset="0"/>
                <a:ea typeface="+mn-ea"/>
                <a:cs typeface="Times New Roman" panose="02020603050405020304" pitchFamily="18" charset="0"/>
              </a:rPr>
              <a:t>BIT's 5</a:t>
            </a:r>
            <a:r>
              <a:rPr lang="en-US" sz="2000" b="1" baseline="30000" dirty="0">
                <a:solidFill>
                  <a:srgbClr val="FF0000"/>
                </a:solidFill>
                <a:latin typeface="Times New Roman" panose="02020603050405020304" pitchFamily="18" charset="0"/>
                <a:ea typeface="+mn-ea"/>
                <a:cs typeface="Times New Roman" panose="02020603050405020304" pitchFamily="18" charset="0"/>
              </a:rPr>
              <a:t>th</a:t>
            </a:r>
            <a:r>
              <a:rPr lang="en-US" sz="2000" b="1" dirty="0">
                <a:solidFill>
                  <a:srgbClr val="FF0000"/>
                </a:solidFill>
                <a:latin typeface="Times New Roman" panose="02020603050405020304" pitchFamily="18" charset="0"/>
                <a:ea typeface="+mn-ea"/>
                <a:cs typeface="Times New Roman" panose="02020603050405020304" pitchFamily="18" charset="0"/>
              </a:rPr>
              <a:t> Low Carbon Earth Summit </a:t>
            </a:r>
            <a:br>
              <a:rPr lang="en-US" sz="2000" b="1" dirty="0">
                <a:solidFill>
                  <a:srgbClr val="FF0000"/>
                </a:solidFill>
                <a:latin typeface="Times New Roman" panose="02020603050405020304" pitchFamily="18" charset="0"/>
                <a:ea typeface="+mn-ea"/>
                <a:cs typeface="Times New Roman" panose="02020603050405020304" pitchFamily="18" charset="0"/>
              </a:rPr>
            </a:br>
            <a:r>
              <a:rPr lang="en-US" sz="2000" dirty="0">
                <a:solidFill>
                  <a:srgbClr val="423200"/>
                </a:solidFill>
                <a:latin typeface="Times New Roman" panose="02020603050405020304" pitchFamily="18" charset="0"/>
                <a:ea typeface="+mn-ea"/>
                <a:cs typeface="Times New Roman" panose="02020603050405020304" pitchFamily="18" charset="0"/>
              </a:rPr>
              <a:t>(LCES 2015 &amp; ICE-2015)</a:t>
            </a:r>
            <a:r>
              <a:rPr lang="en-US" sz="2000" b="1" dirty="0">
                <a:solidFill>
                  <a:srgbClr val="423200"/>
                </a:solidFill>
                <a:latin typeface="Times New Roman" panose="02020603050405020304" pitchFamily="18" charset="0"/>
                <a:ea typeface="+mn-ea"/>
                <a:cs typeface="Times New Roman" panose="02020603050405020304" pitchFamily="18" charset="0"/>
              </a:rPr>
              <a:t> </a:t>
            </a:r>
            <a:r>
              <a:rPr lang="en-US" sz="2000" b="1" dirty="0">
                <a:solidFill>
                  <a:srgbClr val="4232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000" b="1" dirty="0">
                <a:solidFill>
                  <a:srgbClr val="4232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dirty="0">
                <a:solidFill>
                  <a:srgbClr val="423200"/>
                </a:solidFill>
                <a:latin typeface="Times New Roman" panose="02020603050405020304" pitchFamily="18" charset="0"/>
                <a:ea typeface="Times New Roman" panose="02020603050405020304" pitchFamily="18" charset="0"/>
                <a:cs typeface="+mn-cs"/>
              </a:rPr>
              <a:t>Theme:  "Take Actions for Rebuilding a Clean World"</a:t>
            </a:r>
            <a:br>
              <a:rPr lang="en-US" sz="2000" dirty="0">
                <a:solidFill>
                  <a:srgbClr val="423200"/>
                </a:solidFill>
                <a:latin typeface="Times New Roman" panose="02020603050405020304" pitchFamily="18" charset="0"/>
                <a:ea typeface="Times New Roman" panose="02020603050405020304" pitchFamily="18" charset="0"/>
                <a:cs typeface="+mn-cs"/>
              </a:rPr>
            </a:br>
            <a:r>
              <a:rPr lang="en-US" sz="2000" dirty="0">
                <a:solidFill>
                  <a:srgbClr val="423200"/>
                </a:solidFill>
                <a:latin typeface="Times New Roman" panose="02020603050405020304" pitchFamily="18" charset="0"/>
                <a:ea typeface="Times New Roman" panose="02020603050405020304" pitchFamily="18" charset="0"/>
                <a:cs typeface="+mn-cs"/>
              </a:rPr>
              <a:t>September 24-26, 2015</a:t>
            </a:r>
            <a:br>
              <a:rPr lang="en-US" sz="2000" dirty="0">
                <a:solidFill>
                  <a:srgbClr val="423200"/>
                </a:solidFill>
                <a:latin typeface="Times New Roman" panose="02020603050405020304" pitchFamily="18" charset="0"/>
                <a:ea typeface="Times New Roman" panose="02020603050405020304" pitchFamily="18" charset="0"/>
                <a:cs typeface="+mn-cs"/>
              </a:rPr>
            </a:br>
            <a:r>
              <a:rPr lang="en-US" sz="2000" dirty="0">
                <a:solidFill>
                  <a:srgbClr val="423200"/>
                </a:solidFill>
                <a:latin typeface="Times New Roman" panose="02020603050405020304" pitchFamily="18" charset="0"/>
                <a:ea typeface="Times New Roman" panose="02020603050405020304" pitchFamily="18" charset="0"/>
                <a:cs typeface="+mn-cs"/>
              </a:rPr>
              <a:t>Venue: Xi'an, China</a:t>
            </a:r>
            <a:r>
              <a:rPr lang="en-GB" sz="2000" dirty="0">
                <a:solidFill>
                  <a:srgbClr val="423200"/>
                </a:solidFill>
                <a:latin typeface="Times New Roman" panose="02020603050405020304" pitchFamily="18" charset="0"/>
                <a:ea typeface="Times New Roman" panose="02020603050405020304" pitchFamily="18" charset="0"/>
                <a:cs typeface="+mn-cs"/>
              </a:rPr>
              <a:t/>
            </a:r>
            <a:br>
              <a:rPr lang="en-GB" sz="2000" dirty="0">
                <a:solidFill>
                  <a:srgbClr val="423200"/>
                </a:solidFill>
                <a:latin typeface="Times New Roman" panose="02020603050405020304" pitchFamily="18" charset="0"/>
                <a:ea typeface="Times New Roman" panose="02020603050405020304" pitchFamily="18" charset="0"/>
                <a:cs typeface="+mn-cs"/>
              </a:rPr>
            </a:br>
            <a:endParaRPr lang="sv-SE" sz="2000"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2</a:t>
            </a:fld>
            <a:endParaRPr lang="sv-SE" dirty="0"/>
          </a:p>
        </p:txBody>
      </p:sp>
    </p:spTree>
    <p:extLst>
      <p:ext uri="{BB962C8B-B14F-4D97-AF65-F5344CB8AC3E}">
        <p14:creationId xmlns:p14="http://schemas.microsoft.com/office/powerpoint/2010/main" val="2414665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20</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887377" y="879231"/>
            <a:ext cx="10583490" cy="4853353"/>
          </a:xfrm>
          <a:prstGeom prst="rect">
            <a:avLst/>
          </a:prstGeom>
        </p:spPr>
      </p:pic>
    </p:spTree>
    <p:extLst>
      <p:ext uri="{BB962C8B-B14F-4D97-AF65-F5344CB8AC3E}">
        <p14:creationId xmlns:p14="http://schemas.microsoft.com/office/powerpoint/2010/main" val="1466346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21</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730793" y="1389660"/>
            <a:ext cx="10835132" cy="3567970"/>
          </a:xfrm>
          <a:prstGeom prst="rect">
            <a:avLst/>
          </a:prstGeom>
        </p:spPr>
      </p:pic>
    </p:spTree>
    <p:extLst>
      <p:ext uri="{BB962C8B-B14F-4D97-AF65-F5344CB8AC3E}">
        <p14:creationId xmlns:p14="http://schemas.microsoft.com/office/powerpoint/2010/main" val="3175261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22</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2603280" y="877330"/>
            <a:ext cx="12525168" cy="4744993"/>
          </a:xfrm>
          <a:prstGeom prst="rect">
            <a:avLst/>
          </a:prstGeom>
        </p:spPr>
      </p:pic>
    </p:spTree>
    <p:extLst>
      <p:ext uri="{BB962C8B-B14F-4D97-AF65-F5344CB8AC3E}">
        <p14:creationId xmlns:p14="http://schemas.microsoft.com/office/powerpoint/2010/main" val="2498206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23</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890894" y="1184031"/>
            <a:ext cx="10850523" cy="4044461"/>
          </a:xfrm>
          <a:prstGeom prst="rect">
            <a:avLst/>
          </a:prstGeom>
        </p:spPr>
      </p:pic>
    </p:spTree>
    <p:extLst>
      <p:ext uri="{BB962C8B-B14F-4D97-AF65-F5344CB8AC3E}">
        <p14:creationId xmlns:p14="http://schemas.microsoft.com/office/powerpoint/2010/main" val="416118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24</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2159607" y="601044"/>
            <a:ext cx="13451704" cy="5545015"/>
          </a:xfrm>
          <a:prstGeom prst="rect">
            <a:avLst/>
          </a:prstGeom>
        </p:spPr>
      </p:pic>
    </p:spTree>
    <p:extLst>
      <p:ext uri="{BB962C8B-B14F-4D97-AF65-F5344CB8AC3E}">
        <p14:creationId xmlns:p14="http://schemas.microsoft.com/office/powerpoint/2010/main" val="484767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25</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927154" y="726832"/>
            <a:ext cx="10585598" cy="5005754"/>
          </a:xfrm>
          <a:prstGeom prst="rect">
            <a:avLst/>
          </a:prstGeom>
        </p:spPr>
      </p:pic>
    </p:spTree>
    <p:extLst>
      <p:ext uri="{BB962C8B-B14F-4D97-AF65-F5344CB8AC3E}">
        <p14:creationId xmlns:p14="http://schemas.microsoft.com/office/powerpoint/2010/main" val="3624335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26</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073301" y="1160583"/>
            <a:ext cx="10567048" cy="4372709"/>
          </a:xfrm>
          <a:prstGeom prst="rect">
            <a:avLst/>
          </a:prstGeom>
        </p:spPr>
      </p:pic>
    </p:spTree>
    <p:extLst>
      <p:ext uri="{BB962C8B-B14F-4D97-AF65-F5344CB8AC3E}">
        <p14:creationId xmlns:p14="http://schemas.microsoft.com/office/powerpoint/2010/main" val="3430627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27</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484691" y="712889"/>
            <a:ext cx="13926448" cy="5279537"/>
          </a:xfrm>
          <a:prstGeom prst="rect">
            <a:avLst/>
          </a:prstGeom>
        </p:spPr>
      </p:pic>
    </p:spTree>
    <p:extLst>
      <p:ext uri="{BB962C8B-B14F-4D97-AF65-F5344CB8AC3E}">
        <p14:creationId xmlns:p14="http://schemas.microsoft.com/office/powerpoint/2010/main" val="3424352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28</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594022" y="621323"/>
            <a:ext cx="10373820" cy="3943724"/>
          </a:xfrm>
          <a:prstGeom prst="rect">
            <a:avLst/>
          </a:prstGeom>
        </p:spPr>
      </p:pic>
      <p:pic>
        <p:nvPicPr>
          <p:cNvPr id="3" name="Bildobjekt 2"/>
          <p:cNvPicPr>
            <a:picLocks noChangeAspect="1"/>
          </p:cNvPicPr>
          <p:nvPr/>
        </p:nvPicPr>
        <p:blipFill>
          <a:blip r:embed="rId3"/>
          <a:stretch>
            <a:fillRect/>
          </a:stretch>
        </p:blipFill>
        <p:spPr>
          <a:xfrm>
            <a:off x="1594021" y="4614944"/>
            <a:ext cx="11865187" cy="1741406"/>
          </a:xfrm>
          <a:prstGeom prst="rect">
            <a:avLst/>
          </a:prstGeom>
        </p:spPr>
      </p:pic>
    </p:spTree>
    <p:extLst>
      <p:ext uri="{BB962C8B-B14F-4D97-AF65-F5344CB8AC3E}">
        <p14:creationId xmlns:p14="http://schemas.microsoft.com/office/powerpoint/2010/main" val="2901980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29</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928761" y="958125"/>
            <a:ext cx="11263239" cy="4413137"/>
          </a:xfrm>
          <a:prstGeom prst="rect">
            <a:avLst/>
          </a:prstGeom>
        </p:spPr>
      </p:pic>
    </p:spTree>
    <p:extLst>
      <p:ext uri="{BB962C8B-B14F-4D97-AF65-F5344CB8AC3E}">
        <p14:creationId xmlns:p14="http://schemas.microsoft.com/office/powerpoint/2010/main" val="2867824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3</a:t>
            </a:fld>
            <a:endParaRPr lang="sv-SE"/>
          </a:p>
        </p:txBody>
      </p:sp>
      <p:pic>
        <p:nvPicPr>
          <p:cNvPr id="5" name="Bildobjekt 4"/>
          <p:cNvPicPr>
            <a:picLocks noChangeAspect="1"/>
          </p:cNvPicPr>
          <p:nvPr/>
        </p:nvPicPr>
        <p:blipFill>
          <a:blip r:embed="rId2"/>
          <a:stretch>
            <a:fillRect/>
          </a:stretch>
        </p:blipFill>
        <p:spPr>
          <a:xfrm>
            <a:off x="2192215" y="700797"/>
            <a:ext cx="8382000" cy="5857852"/>
          </a:xfrm>
          <a:prstGeom prst="rect">
            <a:avLst/>
          </a:prstGeom>
        </p:spPr>
      </p:pic>
    </p:spTree>
    <p:extLst>
      <p:ext uri="{BB962C8B-B14F-4D97-AF65-F5344CB8AC3E}">
        <p14:creationId xmlns:p14="http://schemas.microsoft.com/office/powerpoint/2010/main" val="1437941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30</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336248" y="527539"/>
            <a:ext cx="9636552" cy="5874274"/>
          </a:xfrm>
          <a:prstGeom prst="rect">
            <a:avLst/>
          </a:prstGeom>
        </p:spPr>
      </p:pic>
    </p:spTree>
    <p:extLst>
      <p:ext uri="{BB962C8B-B14F-4D97-AF65-F5344CB8AC3E}">
        <p14:creationId xmlns:p14="http://schemas.microsoft.com/office/powerpoint/2010/main" val="2001610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31</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740344" y="973015"/>
            <a:ext cx="10941388" cy="5017477"/>
          </a:xfrm>
          <a:prstGeom prst="rect">
            <a:avLst/>
          </a:prstGeom>
        </p:spPr>
      </p:pic>
    </p:spTree>
    <p:extLst>
      <p:ext uri="{BB962C8B-B14F-4D97-AF65-F5344CB8AC3E}">
        <p14:creationId xmlns:p14="http://schemas.microsoft.com/office/powerpoint/2010/main" val="3937696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32</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372433" y="820615"/>
            <a:ext cx="11080251" cy="5277827"/>
          </a:xfrm>
          <a:prstGeom prst="rect">
            <a:avLst/>
          </a:prstGeom>
        </p:spPr>
      </p:pic>
    </p:spTree>
    <p:extLst>
      <p:ext uri="{BB962C8B-B14F-4D97-AF65-F5344CB8AC3E}">
        <p14:creationId xmlns:p14="http://schemas.microsoft.com/office/powerpoint/2010/main" val="13238490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33</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931233" y="715107"/>
            <a:ext cx="10867877" cy="5228493"/>
          </a:xfrm>
          <a:prstGeom prst="rect">
            <a:avLst/>
          </a:prstGeom>
        </p:spPr>
      </p:pic>
    </p:spTree>
    <p:extLst>
      <p:ext uri="{BB962C8B-B14F-4D97-AF65-F5344CB8AC3E}">
        <p14:creationId xmlns:p14="http://schemas.microsoft.com/office/powerpoint/2010/main" val="2308293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34</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111286" y="937845"/>
            <a:ext cx="10761044" cy="4911969"/>
          </a:xfrm>
          <a:prstGeom prst="rect">
            <a:avLst/>
          </a:prstGeom>
        </p:spPr>
      </p:pic>
    </p:spTree>
    <p:extLst>
      <p:ext uri="{BB962C8B-B14F-4D97-AF65-F5344CB8AC3E}">
        <p14:creationId xmlns:p14="http://schemas.microsoft.com/office/powerpoint/2010/main" val="23690560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35</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214422" y="647212"/>
            <a:ext cx="9805598" cy="5413619"/>
          </a:xfrm>
          <a:prstGeom prst="rect">
            <a:avLst/>
          </a:prstGeom>
        </p:spPr>
      </p:pic>
    </p:spTree>
    <p:extLst>
      <p:ext uri="{BB962C8B-B14F-4D97-AF65-F5344CB8AC3E}">
        <p14:creationId xmlns:p14="http://schemas.microsoft.com/office/powerpoint/2010/main" val="19803840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36</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847825" y="515815"/>
            <a:ext cx="10239829" cy="5840535"/>
          </a:xfrm>
          <a:prstGeom prst="rect">
            <a:avLst/>
          </a:prstGeom>
        </p:spPr>
      </p:pic>
    </p:spTree>
    <p:extLst>
      <p:ext uri="{BB962C8B-B14F-4D97-AF65-F5344CB8AC3E}">
        <p14:creationId xmlns:p14="http://schemas.microsoft.com/office/powerpoint/2010/main" val="28414254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37</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272145" y="539262"/>
            <a:ext cx="10081655" cy="5817088"/>
          </a:xfrm>
          <a:prstGeom prst="rect">
            <a:avLst/>
          </a:prstGeom>
        </p:spPr>
      </p:pic>
    </p:spTree>
    <p:extLst>
      <p:ext uri="{BB962C8B-B14F-4D97-AF65-F5344CB8AC3E}">
        <p14:creationId xmlns:p14="http://schemas.microsoft.com/office/powerpoint/2010/main" val="38447171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38</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716187" y="1034166"/>
            <a:ext cx="11212988" cy="4595446"/>
          </a:xfrm>
          <a:prstGeom prst="rect">
            <a:avLst/>
          </a:prstGeom>
        </p:spPr>
      </p:pic>
    </p:spTree>
    <p:extLst>
      <p:ext uri="{BB962C8B-B14F-4D97-AF65-F5344CB8AC3E}">
        <p14:creationId xmlns:p14="http://schemas.microsoft.com/office/powerpoint/2010/main" val="40709823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39</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799315" y="1000899"/>
            <a:ext cx="12854185" cy="5090984"/>
          </a:xfrm>
          <a:prstGeom prst="rect">
            <a:avLst/>
          </a:prstGeom>
        </p:spPr>
      </p:pic>
    </p:spTree>
    <p:extLst>
      <p:ext uri="{BB962C8B-B14F-4D97-AF65-F5344CB8AC3E}">
        <p14:creationId xmlns:p14="http://schemas.microsoft.com/office/powerpoint/2010/main" val="1088951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4</a:t>
            </a:fld>
            <a:endParaRPr lang="sv-SE"/>
          </a:p>
        </p:txBody>
      </p:sp>
      <p:pic>
        <p:nvPicPr>
          <p:cNvPr id="5" name="Bildobjekt 4"/>
          <p:cNvPicPr>
            <a:picLocks noChangeAspect="1"/>
          </p:cNvPicPr>
          <p:nvPr/>
        </p:nvPicPr>
        <p:blipFill>
          <a:blip r:embed="rId2"/>
          <a:stretch>
            <a:fillRect/>
          </a:stretch>
        </p:blipFill>
        <p:spPr>
          <a:xfrm>
            <a:off x="1834986" y="902677"/>
            <a:ext cx="8403391" cy="4982308"/>
          </a:xfrm>
          <a:prstGeom prst="rect">
            <a:avLst/>
          </a:prstGeom>
        </p:spPr>
      </p:pic>
    </p:spTree>
    <p:extLst>
      <p:ext uri="{BB962C8B-B14F-4D97-AF65-F5344CB8AC3E}">
        <p14:creationId xmlns:p14="http://schemas.microsoft.com/office/powerpoint/2010/main" val="34156900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40</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579239" y="916842"/>
            <a:ext cx="12258261" cy="5439508"/>
          </a:xfrm>
          <a:prstGeom prst="rect">
            <a:avLst/>
          </a:prstGeom>
        </p:spPr>
      </p:pic>
    </p:spTree>
    <p:extLst>
      <p:ext uri="{BB962C8B-B14F-4D97-AF65-F5344CB8AC3E}">
        <p14:creationId xmlns:p14="http://schemas.microsoft.com/office/powerpoint/2010/main" val="21447690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41</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803190" y="858637"/>
            <a:ext cx="14554109" cy="4649956"/>
          </a:xfrm>
          <a:prstGeom prst="rect">
            <a:avLst/>
          </a:prstGeom>
        </p:spPr>
      </p:pic>
    </p:spTree>
    <p:extLst>
      <p:ext uri="{BB962C8B-B14F-4D97-AF65-F5344CB8AC3E}">
        <p14:creationId xmlns:p14="http://schemas.microsoft.com/office/powerpoint/2010/main" val="15020662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42</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634706" y="1359878"/>
            <a:ext cx="10917042" cy="3950677"/>
          </a:xfrm>
          <a:prstGeom prst="rect">
            <a:avLst/>
          </a:prstGeom>
        </p:spPr>
      </p:pic>
    </p:spTree>
    <p:extLst>
      <p:ext uri="{BB962C8B-B14F-4D97-AF65-F5344CB8AC3E}">
        <p14:creationId xmlns:p14="http://schemas.microsoft.com/office/powerpoint/2010/main" val="26511613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43</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373068" y="1020858"/>
            <a:ext cx="14008979" cy="4156622"/>
          </a:xfrm>
          <a:prstGeom prst="rect">
            <a:avLst/>
          </a:prstGeom>
        </p:spPr>
      </p:pic>
    </p:spTree>
    <p:extLst>
      <p:ext uri="{BB962C8B-B14F-4D97-AF65-F5344CB8AC3E}">
        <p14:creationId xmlns:p14="http://schemas.microsoft.com/office/powerpoint/2010/main" val="5907228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44</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323873" y="1003432"/>
            <a:ext cx="14153084" cy="4581822"/>
          </a:xfrm>
          <a:prstGeom prst="rect">
            <a:avLst/>
          </a:prstGeom>
        </p:spPr>
      </p:pic>
    </p:spTree>
    <p:extLst>
      <p:ext uri="{BB962C8B-B14F-4D97-AF65-F5344CB8AC3E}">
        <p14:creationId xmlns:p14="http://schemas.microsoft.com/office/powerpoint/2010/main" val="39311538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45</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527257" y="771504"/>
            <a:ext cx="13795983" cy="4970584"/>
          </a:xfrm>
          <a:prstGeom prst="rect">
            <a:avLst/>
          </a:prstGeom>
        </p:spPr>
      </p:pic>
    </p:spTree>
    <p:extLst>
      <p:ext uri="{BB962C8B-B14F-4D97-AF65-F5344CB8AC3E}">
        <p14:creationId xmlns:p14="http://schemas.microsoft.com/office/powerpoint/2010/main" val="9838749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46</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2422653" y="596167"/>
            <a:ext cx="11516445" cy="5760183"/>
          </a:xfrm>
          <a:prstGeom prst="rect">
            <a:avLst/>
          </a:prstGeom>
        </p:spPr>
      </p:pic>
    </p:spTree>
    <p:extLst>
      <p:ext uri="{BB962C8B-B14F-4D97-AF65-F5344CB8AC3E}">
        <p14:creationId xmlns:p14="http://schemas.microsoft.com/office/powerpoint/2010/main" val="8315328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47</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678510" y="509100"/>
            <a:ext cx="12126170" cy="6029812"/>
          </a:xfrm>
          <a:prstGeom prst="rect">
            <a:avLst/>
          </a:prstGeom>
        </p:spPr>
      </p:pic>
    </p:spTree>
    <p:extLst>
      <p:ext uri="{BB962C8B-B14F-4D97-AF65-F5344CB8AC3E}">
        <p14:creationId xmlns:p14="http://schemas.microsoft.com/office/powerpoint/2010/main" val="25118602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48</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2204042" y="867509"/>
            <a:ext cx="12813115" cy="5488841"/>
          </a:xfrm>
          <a:prstGeom prst="rect">
            <a:avLst/>
          </a:prstGeom>
        </p:spPr>
      </p:pic>
    </p:spTree>
    <p:extLst>
      <p:ext uri="{BB962C8B-B14F-4D97-AF65-F5344CB8AC3E}">
        <p14:creationId xmlns:p14="http://schemas.microsoft.com/office/powerpoint/2010/main" val="9117826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49</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979979" y="966045"/>
            <a:ext cx="14015473" cy="4797181"/>
          </a:xfrm>
          <a:prstGeom prst="rect">
            <a:avLst/>
          </a:prstGeom>
        </p:spPr>
      </p:pic>
    </p:spTree>
    <p:extLst>
      <p:ext uri="{BB962C8B-B14F-4D97-AF65-F5344CB8AC3E}">
        <p14:creationId xmlns:p14="http://schemas.microsoft.com/office/powerpoint/2010/main" val="616801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5</a:t>
            </a:fld>
            <a:endParaRPr lang="sv-SE"/>
          </a:p>
        </p:txBody>
      </p:sp>
      <p:pic>
        <p:nvPicPr>
          <p:cNvPr id="5" name="Bildobjekt 4"/>
          <p:cNvPicPr>
            <a:picLocks noChangeAspect="1"/>
          </p:cNvPicPr>
          <p:nvPr/>
        </p:nvPicPr>
        <p:blipFill>
          <a:blip r:embed="rId2"/>
          <a:stretch>
            <a:fillRect/>
          </a:stretch>
        </p:blipFill>
        <p:spPr>
          <a:xfrm>
            <a:off x="764356" y="1160585"/>
            <a:ext cx="10911270" cy="4642338"/>
          </a:xfrm>
          <a:prstGeom prst="rect">
            <a:avLst/>
          </a:prstGeom>
        </p:spPr>
      </p:pic>
    </p:spTree>
    <p:extLst>
      <p:ext uri="{BB962C8B-B14F-4D97-AF65-F5344CB8AC3E}">
        <p14:creationId xmlns:p14="http://schemas.microsoft.com/office/powerpoint/2010/main" val="27415597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50</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3486478" y="726831"/>
            <a:ext cx="10949789" cy="5441950"/>
          </a:xfrm>
          <a:prstGeom prst="rect">
            <a:avLst/>
          </a:prstGeom>
        </p:spPr>
      </p:pic>
    </p:spTree>
    <p:extLst>
      <p:ext uri="{BB962C8B-B14F-4D97-AF65-F5344CB8AC3E}">
        <p14:creationId xmlns:p14="http://schemas.microsoft.com/office/powerpoint/2010/main" val="34503935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51</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2657325" y="815863"/>
            <a:ext cx="15269394" cy="5214234"/>
          </a:xfrm>
          <a:prstGeom prst="rect">
            <a:avLst/>
          </a:prstGeom>
        </p:spPr>
      </p:pic>
    </p:spTree>
    <p:extLst>
      <p:ext uri="{BB962C8B-B14F-4D97-AF65-F5344CB8AC3E}">
        <p14:creationId xmlns:p14="http://schemas.microsoft.com/office/powerpoint/2010/main" val="41710036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52</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855442" y="823058"/>
            <a:ext cx="18241573" cy="5533292"/>
          </a:xfrm>
          <a:prstGeom prst="rect">
            <a:avLst/>
          </a:prstGeom>
        </p:spPr>
      </p:pic>
    </p:spTree>
    <p:extLst>
      <p:ext uri="{BB962C8B-B14F-4D97-AF65-F5344CB8AC3E}">
        <p14:creationId xmlns:p14="http://schemas.microsoft.com/office/powerpoint/2010/main" val="9523263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53</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466516" y="1165971"/>
            <a:ext cx="12396631" cy="3704493"/>
          </a:xfrm>
          <a:prstGeom prst="rect">
            <a:avLst/>
          </a:prstGeom>
        </p:spPr>
      </p:pic>
    </p:spTree>
    <p:extLst>
      <p:ext uri="{BB962C8B-B14F-4D97-AF65-F5344CB8AC3E}">
        <p14:creationId xmlns:p14="http://schemas.microsoft.com/office/powerpoint/2010/main" val="34669102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54</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333178" y="1408670"/>
            <a:ext cx="13275035" cy="3632886"/>
          </a:xfrm>
          <a:prstGeom prst="rect">
            <a:avLst/>
          </a:prstGeom>
        </p:spPr>
      </p:pic>
    </p:spTree>
    <p:extLst>
      <p:ext uri="{BB962C8B-B14F-4D97-AF65-F5344CB8AC3E}">
        <p14:creationId xmlns:p14="http://schemas.microsoft.com/office/powerpoint/2010/main" val="42430029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55</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3056978" y="677375"/>
            <a:ext cx="11107243" cy="5861537"/>
          </a:xfrm>
          <a:prstGeom prst="rect">
            <a:avLst/>
          </a:prstGeom>
        </p:spPr>
      </p:pic>
    </p:spTree>
    <p:extLst>
      <p:ext uri="{BB962C8B-B14F-4D97-AF65-F5344CB8AC3E}">
        <p14:creationId xmlns:p14="http://schemas.microsoft.com/office/powerpoint/2010/main" val="8233058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56</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2142444" y="648795"/>
            <a:ext cx="11586680" cy="5509846"/>
          </a:xfrm>
          <a:prstGeom prst="rect">
            <a:avLst/>
          </a:prstGeom>
        </p:spPr>
      </p:pic>
    </p:spTree>
    <p:extLst>
      <p:ext uri="{BB962C8B-B14F-4D97-AF65-F5344CB8AC3E}">
        <p14:creationId xmlns:p14="http://schemas.microsoft.com/office/powerpoint/2010/main" val="11492979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57</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258715" y="696413"/>
            <a:ext cx="13628242" cy="5383111"/>
          </a:xfrm>
          <a:prstGeom prst="rect">
            <a:avLst/>
          </a:prstGeom>
        </p:spPr>
      </p:pic>
    </p:spTree>
    <p:extLst>
      <p:ext uri="{BB962C8B-B14F-4D97-AF65-F5344CB8AC3E}">
        <p14:creationId xmlns:p14="http://schemas.microsoft.com/office/powerpoint/2010/main" val="27792075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58</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186800" y="830437"/>
            <a:ext cx="13245277" cy="5158154"/>
          </a:xfrm>
          <a:prstGeom prst="rect">
            <a:avLst/>
          </a:prstGeom>
        </p:spPr>
      </p:pic>
    </p:spTree>
    <p:extLst>
      <p:ext uri="{BB962C8B-B14F-4D97-AF65-F5344CB8AC3E}">
        <p14:creationId xmlns:p14="http://schemas.microsoft.com/office/powerpoint/2010/main" val="18569531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59</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084129" y="815546"/>
            <a:ext cx="12700207" cy="5114114"/>
          </a:xfrm>
          <a:prstGeom prst="rect">
            <a:avLst/>
          </a:prstGeom>
        </p:spPr>
      </p:pic>
    </p:spTree>
    <p:extLst>
      <p:ext uri="{BB962C8B-B14F-4D97-AF65-F5344CB8AC3E}">
        <p14:creationId xmlns:p14="http://schemas.microsoft.com/office/powerpoint/2010/main" val="310775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6</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2075726" y="1037967"/>
            <a:ext cx="13649898" cy="4621427"/>
          </a:xfrm>
          <a:prstGeom prst="rect">
            <a:avLst/>
          </a:prstGeom>
        </p:spPr>
      </p:pic>
    </p:spTree>
    <p:extLst>
      <p:ext uri="{BB962C8B-B14F-4D97-AF65-F5344CB8AC3E}">
        <p14:creationId xmlns:p14="http://schemas.microsoft.com/office/powerpoint/2010/main" val="6325263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60</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596995" y="644769"/>
            <a:ext cx="8998010" cy="5568462"/>
          </a:xfrm>
          <a:prstGeom prst="rect">
            <a:avLst/>
          </a:prstGeom>
        </p:spPr>
      </p:pic>
    </p:spTree>
    <p:extLst>
      <p:ext uri="{BB962C8B-B14F-4D97-AF65-F5344CB8AC3E}">
        <p14:creationId xmlns:p14="http://schemas.microsoft.com/office/powerpoint/2010/main" val="7032829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61</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768536" y="665998"/>
            <a:ext cx="16892070" cy="4654062"/>
          </a:xfrm>
          <a:prstGeom prst="rect">
            <a:avLst/>
          </a:prstGeom>
        </p:spPr>
      </p:pic>
    </p:spTree>
    <p:extLst>
      <p:ext uri="{BB962C8B-B14F-4D97-AF65-F5344CB8AC3E}">
        <p14:creationId xmlns:p14="http://schemas.microsoft.com/office/powerpoint/2010/main" val="35066098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62</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231814" y="574432"/>
            <a:ext cx="10825938" cy="5781918"/>
          </a:xfrm>
          <a:prstGeom prst="rect">
            <a:avLst/>
          </a:prstGeom>
        </p:spPr>
      </p:pic>
    </p:spTree>
    <p:extLst>
      <p:ext uri="{BB962C8B-B14F-4D97-AF65-F5344CB8AC3E}">
        <p14:creationId xmlns:p14="http://schemas.microsoft.com/office/powerpoint/2010/main" val="40458110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63</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289538" y="507273"/>
            <a:ext cx="8247514" cy="5849077"/>
          </a:xfrm>
          <a:prstGeom prst="rect">
            <a:avLst/>
          </a:prstGeom>
        </p:spPr>
      </p:pic>
    </p:spTree>
    <p:extLst>
      <p:ext uri="{BB962C8B-B14F-4D97-AF65-F5344CB8AC3E}">
        <p14:creationId xmlns:p14="http://schemas.microsoft.com/office/powerpoint/2010/main" val="1422270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64</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090685" y="961292"/>
            <a:ext cx="10942936" cy="5395058"/>
          </a:xfrm>
          <a:prstGeom prst="rect">
            <a:avLst/>
          </a:prstGeom>
        </p:spPr>
      </p:pic>
    </p:spTree>
    <p:extLst>
      <p:ext uri="{BB962C8B-B14F-4D97-AF65-F5344CB8AC3E}">
        <p14:creationId xmlns:p14="http://schemas.microsoft.com/office/powerpoint/2010/main" val="10488722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85800" y="2647464"/>
            <a:ext cx="10515600" cy="1325563"/>
          </a:xfrm>
        </p:spPr>
        <p:txBody>
          <a:bodyPr>
            <a:normAutofit fontScale="90000"/>
          </a:bodyPr>
          <a:lstStyle/>
          <a:p>
            <a:pPr algn="ctr"/>
            <a:r>
              <a:rPr lang="sv-SE" sz="4900" b="1" dirty="0" smtClean="0">
                <a:latin typeface="Times New Roman" panose="02020603050405020304" pitchFamily="18" charset="0"/>
                <a:cs typeface="Times New Roman" panose="02020603050405020304" pitchFamily="18" charset="0"/>
              </a:rPr>
              <a:t>Optimal </a:t>
            </a:r>
            <a:r>
              <a:rPr lang="sv-SE" sz="4900" b="1" dirty="0" err="1" smtClean="0">
                <a:latin typeface="Times New Roman" panose="02020603050405020304" pitchFamily="18" charset="0"/>
                <a:cs typeface="Times New Roman" panose="02020603050405020304" pitchFamily="18" charset="0"/>
              </a:rPr>
              <a:t>continuous</a:t>
            </a:r>
            <a:r>
              <a:rPr lang="sv-SE" sz="4900" b="1" dirty="0" smtClean="0">
                <a:latin typeface="Times New Roman" panose="02020603050405020304" pitchFamily="18" charset="0"/>
                <a:cs typeface="Times New Roman" panose="02020603050405020304" pitchFamily="18" charset="0"/>
              </a:rPr>
              <a:t> cover </a:t>
            </a:r>
            <a:br>
              <a:rPr lang="sv-SE" sz="4900" b="1" dirty="0" smtClean="0">
                <a:latin typeface="Times New Roman" panose="02020603050405020304" pitchFamily="18" charset="0"/>
                <a:cs typeface="Times New Roman" panose="02020603050405020304" pitchFamily="18" charset="0"/>
              </a:rPr>
            </a:br>
            <a:r>
              <a:rPr lang="sv-SE" sz="4900" b="1" dirty="0" err="1" smtClean="0">
                <a:latin typeface="Times New Roman" panose="02020603050405020304" pitchFamily="18" charset="0"/>
                <a:cs typeface="Times New Roman" panose="02020603050405020304" pitchFamily="18" charset="0"/>
              </a:rPr>
              <a:t>forest</a:t>
            </a:r>
            <a:r>
              <a:rPr lang="sv-SE" sz="4900" b="1" dirty="0" smtClean="0">
                <a:latin typeface="Times New Roman" panose="02020603050405020304" pitchFamily="18" charset="0"/>
                <a:cs typeface="Times New Roman" panose="02020603050405020304" pitchFamily="18" charset="0"/>
              </a:rPr>
              <a:t> management</a:t>
            </a:r>
            <a:br>
              <a:rPr lang="sv-SE" sz="4900" b="1" dirty="0" smtClean="0">
                <a:latin typeface="Times New Roman" panose="02020603050405020304" pitchFamily="18" charset="0"/>
                <a:cs typeface="Times New Roman" panose="02020603050405020304" pitchFamily="18" charset="0"/>
              </a:rPr>
            </a:br>
            <a:r>
              <a:rPr lang="sv-SE" sz="4900" b="1" dirty="0">
                <a:solidFill>
                  <a:srgbClr val="FF0000"/>
                </a:solidFill>
                <a:latin typeface="Times New Roman" panose="02020603050405020304" pitchFamily="18" charset="0"/>
                <a:cs typeface="Times New Roman" panose="02020603050405020304" pitchFamily="18" charset="0"/>
              </a:rPr>
              <a:t/>
            </a:r>
            <a:br>
              <a:rPr lang="sv-SE" sz="4900" b="1" dirty="0">
                <a:solidFill>
                  <a:srgbClr val="FF0000"/>
                </a:solidFill>
                <a:latin typeface="Times New Roman" panose="02020603050405020304" pitchFamily="18" charset="0"/>
                <a:cs typeface="Times New Roman" panose="02020603050405020304" pitchFamily="18" charset="0"/>
              </a:rPr>
            </a:br>
            <a:r>
              <a:rPr lang="sv-SE" b="1" dirty="0" err="1" smtClean="0">
                <a:solidFill>
                  <a:srgbClr val="FF0000"/>
                </a:solidFill>
                <a:latin typeface="Times New Roman" panose="02020603050405020304" pitchFamily="18" charset="0"/>
                <a:cs typeface="Times New Roman" panose="02020603050405020304" pitchFamily="18" charset="0"/>
              </a:rPr>
              <a:t>First</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we</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study</a:t>
            </a:r>
            <a:r>
              <a:rPr lang="sv-SE" b="1" dirty="0" smtClean="0">
                <a:solidFill>
                  <a:srgbClr val="FF0000"/>
                </a:solidFill>
                <a:latin typeface="Times New Roman" panose="02020603050405020304" pitchFamily="18" charset="0"/>
                <a:cs typeface="Times New Roman" panose="02020603050405020304" pitchFamily="18" charset="0"/>
              </a:rPr>
              <a:t>:</a:t>
            </a:r>
            <a:br>
              <a:rPr lang="sv-SE" b="1" dirty="0" smtClean="0">
                <a:solidFill>
                  <a:srgbClr val="FF0000"/>
                </a:solidFill>
                <a:latin typeface="Times New Roman" panose="02020603050405020304" pitchFamily="18" charset="0"/>
                <a:cs typeface="Times New Roman" panose="02020603050405020304" pitchFamily="18" charset="0"/>
              </a:rPr>
            </a:br>
            <a:r>
              <a:rPr lang="sv-SE" b="1" dirty="0" smtClean="0">
                <a:solidFill>
                  <a:srgbClr val="FF0000"/>
                </a:solidFill>
                <a:latin typeface="Times New Roman" panose="02020603050405020304" pitchFamily="18" charset="0"/>
                <a:cs typeface="Times New Roman" panose="02020603050405020304" pitchFamily="18" charset="0"/>
              </a:rPr>
              <a:t/>
            </a:r>
            <a:br>
              <a:rPr lang="sv-SE" b="1" dirty="0" smtClean="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One </a:t>
            </a:r>
            <a:r>
              <a:rPr lang="en-US" sz="4000" b="1" i="1" dirty="0">
                <a:solidFill>
                  <a:srgbClr val="FF0000"/>
                </a:solidFill>
                <a:latin typeface="Times New Roman" panose="02020603050405020304" pitchFamily="18" charset="0"/>
                <a:cs typeface="Times New Roman" panose="02020603050405020304" pitchFamily="18" charset="0"/>
              </a:rPr>
              <a:t>dimensional </a:t>
            </a:r>
            <a:r>
              <a:rPr lang="en-US" sz="4000" b="1" i="1" dirty="0" smtClean="0">
                <a:solidFill>
                  <a:srgbClr val="FF0000"/>
                </a:solidFill>
                <a:latin typeface="Times New Roman" panose="02020603050405020304" pitchFamily="18" charset="0"/>
                <a:cs typeface="Times New Roman" panose="02020603050405020304" pitchFamily="18" charset="0"/>
              </a:rPr>
              <a:t>optimization in</a:t>
            </a:r>
            <a:r>
              <a:rPr lang="en-US" sz="4000" b="1" i="1" dirty="0">
                <a:solidFill>
                  <a:srgbClr val="FF0000"/>
                </a:solidFill>
                <a:latin typeface="Times New Roman" panose="02020603050405020304" pitchFamily="18" charset="0"/>
                <a:cs typeface="Times New Roman" panose="02020603050405020304" pitchFamily="18" charset="0"/>
              </a:rPr>
              <a:t/>
            </a:r>
            <a:br>
              <a:rPr lang="en-US" sz="4000" b="1" i="1" dirty="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the </a:t>
            </a:r>
            <a:r>
              <a:rPr lang="en-US" sz="4000" b="1" i="1" dirty="0">
                <a:solidFill>
                  <a:srgbClr val="FF0000"/>
                </a:solidFill>
                <a:latin typeface="Times New Roman" panose="02020603050405020304" pitchFamily="18" charset="0"/>
                <a:cs typeface="Times New Roman" panose="02020603050405020304" pitchFamily="18" charset="0"/>
              </a:rPr>
              <a:t>time interval </a:t>
            </a:r>
            <a:r>
              <a:rPr lang="en-US" sz="4000" b="1" i="1" dirty="0" smtClean="0">
                <a:solidFill>
                  <a:srgbClr val="FF0000"/>
                </a:solidFill>
                <a:latin typeface="Times New Roman" panose="02020603050405020304" pitchFamily="18" charset="0"/>
                <a:cs typeface="Times New Roman" panose="02020603050405020304" pitchFamily="18" charset="0"/>
              </a:rPr>
              <a:t>dimension </a:t>
            </a:r>
            <a:br>
              <a:rPr lang="en-US" sz="4000" b="1" i="1" dirty="0" smtClean="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(of relevance when the stock level</a:t>
            </a:r>
            <a:br>
              <a:rPr lang="en-US" sz="4000" b="1" i="1" dirty="0" smtClean="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after harvest is determined by law </a:t>
            </a:r>
            <a:br>
              <a:rPr lang="en-US" sz="4000" b="1" i="1" dirty="0" smtClean="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or can not be determined </a:t>
            </a:r>
            <a:br>
              <a:rPr lang="en-US" sz="4000" b="1" i="1" dirty="0" smtClean="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for some other reason)</a:t>
            </a:r>
            <a:endParaRPr lang="sv-SE" b="1" i="1" dirty="0">
              <a:solidFill>
                <a:srgbClr val="FF0000"/>
              </a:solidFill>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65</a:t>
            </a:fld>
            <a:endParaRPr lang="sv-SE">
              <a:solidFill>
                <a:prstClr val="black">
                  <a:tint val="75000"/>
                </a:prstClr>
              </a:solidFill>
            </a:endParaRPr>
          </a:p>
        </p:txBody>
      </p:sp>
    </p:spTree>
    <p:extLst>
      <p:ext uri="{BB962C8B-B14F-4D97-AF65-F5344CB8AC3E}">
        <p14:creationId xmlns:p14="http://schemas.microsoft.com/office/powerpoint/2010/main" val="29702327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66</a:t>
            </a:fld>
            <a:endParaRPr lang="sv-SE"/>
          </a:p>
        </p:txBody>
      </p:sp>
      <p:sp>
        <p:nvSpPr>
          <p:cNvPr id="5" name="Rectangle 2"/>
          <p:cNvSpPr>
            <a:spLocks noChangeArrowheads="1"/>
          </p:cNvSpPr>
          <p:nvPr/>
        </p:nvSpPr>
        <p:spPr bwMode="auto">
          <a:xfrm>
            <a:off x="3534032" y="2310713"/>
            <a:ext cx="203646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1066265719"/>
              </p:ext>
            </p:extLst>
          </p:nvPr>
        </p:nvGraphicFramePr>
        <p:xfrm>
          <a:off x="609669" y="1170593"/>
          <a:ext cx="10744131" cy="1918595"/>
        </p:xfrm>
        <a:graphic>
          <a:graphicData uri="http://schemas.openxmlformats.org/presentationml/2006/ole">
            <mc:AlternateContent xmlns:mc="http://schemas.openxmlformats.org/markup-compatibility/2006">
              <mc:Choice xmlns:v="urn:schemas-microsoft-com:vml" Requires="v">
                <p:oleObj spid="_x0000_s2183" name="Equation" r:id="rId3" imgW="2095500" imgH="393700" progId="Equation.DSMT4">
                  <p:embed/>
                </p:oleObj>
              </mc:Choice>
              <mc:Fallback>
                <p:oleObj name="Equation" r:id="rId3" imgW="20955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69" y="1170593"/>
                        <a:ext cx="10744131" cy="1918595"/>
                      </a:xfrm>
                      <a:prstGeom prst="rect">
                        <a:avLst/>
                      </a:prstGeom>
                      <a:noFill/>
                    </p:spPr>
                  </p:pic>
                </p:oleObj>
              </mc:Fallback>
            </mc:AlternateContent>
          </a:graphicData>
        </a:graphic>
      </p:graphicFrame>
      <p:sp>
        <p:nvSpPr>
          <p:cNvPr id="7" name="Rectangle 4"/>
          <p:cNvSpPr>
            <a:spLocks noChangeArrowheads="1"/>
          </p:cNvSpPr>
          <p:nvPr/>
        </p:nvSpPr>
        <p:spPr bwMode="auto">
          <a:xfrm>
            <a:off x="3039762" y="3975390"/>
            <a:ext cx="430015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3859592792"/>
              </p:ext>
            </p:extLst>
          </p:nvPr>
        </p:nvGraphicFramePr>
        <p:xfrm>
          <a:off x="609669" y="3282273"/>
          <a:ext cx="3030510" cy="1894069"/>
        </p:xfrm>
        <a:graphic>
          <a:graphicData uri="http://schemas.openxmlformats.org/presentationml/2006/ole">
            <mc:AlternateContent xmlns:mc="http://schemas.openxmlformats.org/markup-compatibility/2006">
              <mc:Choice xmlns:v="urn:schemas-microsoft-com:vml" Requires="v">
                <p:oleObj spid="_x0000_s2184" name="Equation" r:id="rId5" imgW="634725" imgH="406224" progId="Equation.DSMT4">
                  <p:embed/>
                </p:oleObj>
              </mc:Choice>
              <mc:Fallback>
                <p:oleObj name="Equation" r:id="rId5" imgW="634725" imgH="406224"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69" y="3282273"/>
                        <a:ext cx="3030510" cy="1894069"/>
                      </a:xfrm>
                      <a:prstGeom prst="rect">
                        <a:avLst/>
                      </a:prstGeom>
                      <a:noFill/>
                    </p:spPr>
                  </p:pic>
                </p:oleObj>
              </mc:Fallback>
            </mc:AlternateContent>
          </a:graphicData>
        </a:graphic>
      </p:graphicFrame>
    </p:spTree>
    <p:extLst>
      <p:ext uri="{BB962C8B-B14F-4D97-AF65-F5344CB8AC3E}">
        <p14:creationId xmlns:p14="http://schemas.microsoft.com/office/powerpoint/2010/main" val="21302563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67</a:t>
            </a:fld>
            <a:endParaRPr lang="sv-SE"/>
          </a:p>
        </p:txBody>
      </p:sp>
      <p:sp>
        <p:nvSpPr>
          <p:cNvPr id="6" name="Rectangle 2"/>
          <p:cNvSpPr>
            <a:spLocks noChangeArrowheads="1"/>
          </p:cNvSpPr>
          <p:nvPr/>
        </p:nvSpPr>
        <p:spPr bwMode="auto">
          <a:xfrm>
            <a:off x="838200" y="25673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8" name="Rectangle 4"/>
          <p:cNvSpPr>
            <a:spLocks noChangeArrowheads="1"/>
          </p:cNvSpPr>
          <p:nvPr/>
        </p:nvSpPr>
        <p:spPr bwMode="auto">
          <a:xfrm>
            <a:off x="1668162" y="36561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9" name="Objekt 8"/>
          <p:cNvGraphicFramePr>
            <a:graphicFrameLocks noChangeAspect="1"/>
          </p:cNvGraphicFramePr>
          <p:nvPr>
            <p:extLst>
              <p:ext uri="{D42A27DB-BD31-4B8C-83A1-F6EECF244321}">
                <p14:modId xmlns:p14="http://schemas.microsoft.com/office/powerpoint/2010/main" val="409032262"/>
              </p:ext>
            </p:extLst>
          </p:nvPr>
        </p:nvGraphicFramePr>
        <p:xfrm>
          <a:off x="726832" y="1587556"/>
          <a:ext cx="10471562" cy="1556145"/>
        </p:xfrm>
        <a:graphic>
          <a:graphicData uri="http://schemas.openxmlformats.org/presentationml/2006/ole">
            <mc:AlternateContent xmlns:mc="http://schemas.openxmlformats.org/markup-compatibility/2006">
              <mc:Choice xmlns:v="urn:schemas-microsoft-com:vml" Requires="v">
                <p:oleObj spid="_x0000_s3278" name="Equation" r:id="rId3" imgW="3568700" imgH="533400" progId="Equation.DSMT4">
                  <p:embed/>
                </p:oleObj>
              </mc:Choice>
              <mc:Fallback>
                <p:oleObj name="Equation" r:id="rId3" imgW="3568700" imgH="5334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832" y="1587556"/>
                        <a:ext cx="10471562" cy="1556145"/>
                      </a:xfrm>
                      <a:prstGeom prst="rect">
                        <a:avLst/>
                      </a:prstGeom>
                      <a:noFill/>
                    </p:spPr>
                  </p:pic>
                </p:oleObj>
              </mc:Fallback>
            </mc:AlternateContent>
          </a:graphicData>
        </a:graphic>
      </p:graphicFrame>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2" name="Rectangle 8"/>
          <p:cNvSpPr>
            <a:spLocks noChangeArrowheads="1"/>
          </p:cNvSpPr>
          <p:nvPr/>
        </p:nvSpPr>
        <p:spPr bwMode="auto">
          <a:xfrm>
            <a:off x="3323967" y="54124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13" name="Objekt 12"/>
          <p:cNvGraphicFramePr>
            <a:graphicFrameLocks noChangeAspect="1"/>
          </p:cNvGraphicFramePr>
          <p:nvPr>
            <p:extLst>
              <p:ext uri="{D42A27DB-BD31-4B8C-83A1-F6EECF244321}">
                <p14:modId xmlns:p14="http://schemas.microsoft.com/office/powerpoint/2010/main" val="168702015"/>
              </p:ext>
            </p:extLst>
          </p:nvPr>
        </p:nvGraphicFramePr>
        <p:xfrm>
          <a:off x="726832" y="3995128"/>
          <a:ext cx="10616819" cy="1817565"/>
        </p:xfrm>
        <a:graphic>
          <a:graphicData uri="http://schemas.openxmlformats.org/presentationml/2006/ole">
            <mc:AlternateContent xmlns:mc="http://schemas.openxmlformats.org/markup-compatibility/2006">
              <mc:Choice xmlns:v="urn:schemas-microsoft-com:vml" Requires="v">
                <p:oleObj spid="_x0000_s3279" name="Equation" r:id="rId5" imgW="2501640" imgH="431640" progId="Equation.DSMT4">
                  <p:embed/>
                </p:oleObj>
              </mc:Choice>
              <mc:Fallback>
                <p:oleObj name="Equation" r:id="rId5" imgW="2501640" imgH="431640" progId="Equation.DSMT4">
                  <p:embed/>
                  <p:pic>
                    <p:nvPicPr>
                      <p:cNvPr id="0" name="Object 7"/>
                      <p:cNvPicPr>
                        <a:picLocks noChangeAspect="1" noChangeArrowheads="1"/>
                      </p:cNvPicPr>
                      <p:nvPr/>
                    </p:nvPicPr>
                    <p:blipFill>
                      <a:blip r:embed="rId6"/>
                      <a:srcRect/>
                      <a:stretch>
                        <a:fillRect/>
                      </a:stretch>
                    </p:blipFill>
                    <p:spPr bwMode="auto">
                      <a:xfrm>
                        <a:off x="726832" y="3995128"/>
                        <a:ext cx="10616819" cy="1817565"/>
                      </a:xfrm>
                      <a:prstGeom prst="rect">
                        <a:avLst/>
                      </a:prstGeom>
                      <a:noFill/>
                    </p:spPr>
                  </p:pic>
                </p:oleObj>
              </mc:Fallback>
            </mc:AlternateContent>
          </a:graphicData>
        </a:graphic>
      </p:graphicFrame>
      <p:sp>
        <p:nvSpPr>
          <p:cNvPr id="14" name="Rectangle 10"/>
          <p:cNvSpPr>
            <a:spLocks noChangeArrowheads="1"/>
          </p:cNvSpPr>
          <p:nvPr/>
        </p:nvSpPr>
        <p:spPr bwMode="auto">
          <a:xfrm>
            <a:off x="6672649" y="6492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15" name="Objekt 14"/>
          <p:cNvGraphicFramePr>
            <a:graphicFrameLocks noChangeAspect="1"/>
          </p:cNvGraphicFramePr>
          <p:nvPr>
            <p:extLst>
              <p:ext uri="{D42A27DB-BD31-4B8C-83A1-F6EECF244321}">
                <p14:modId xmlns:p14="http://schemas.microsoft.com/office/powerpoint/2010/main" val="3171908672"/>
              </p:ext>
            </p:extLst>
          </p:nvPr>
        </p:nvGraphicFramePr>
        <p:xfrm>
          <a:off x="6672649" y="6492875"/>
          <a:ext cx="838200" cy="228600"/>
        </p:xfrm>
        <a:graphic>
          <a:graphicData uri="http://schemas.openxmlformats.org/presentationml/2006/ole">
            <mc:AlternateContent xmlns:mc="http://schemas.openxmlformats.org/markup-compatibility/2006">
              <mc:Choice xmlns:v="urn:schemas-microsoft-com:vml" Requires="v">
                <p:oleObj spid="_x0000_s3280" name="Equation" r:id="rId7" imgW="863225" imgH="253890" progId="Equation.DSMT4">
                  <p:embed/>
                </p:oleObj>
              </mc:Choice>
              <mc:Fallback>
                <p:oleObj name="Equation" r:id="rId7" imgW="863225" imgH="25389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2649" y="6492875"/>
                        <a:ext cx="8382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235613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Optimal </a:t>
            </a:r>
            <a:r>
              <a:rPr lang="en-US" b="1" dirty="0" smtClean="0">
                <a:solidFill>
                  <a:srgbClr val="FF0000"/>
                </a:solidFill>
                <a:latin typeface="Times New Roman" panose="02020603050405020304" pitchFamily="18" charset="0"/>
                <a:cs typeface="Times New Roman" panose="02020603050405020304" pitchFamily="18" charset="0"/>
              </a:rPr>
              <a:t>principle </a:t>
            </a:r>
            <a:r>
              <a:rPr lang="en-US" b="1" dirty="0">
                <a:solidFill>
                  <a:srgbClr val="FF0000"/>
                </a:solidFill>
                <a:latin typeface="Times New Roman" panose="02020603050405020304" pitchFamily="18" charset="0"/>
                <a:cs typeface="Times New Roman" panose="02020603050405020304" pitchFamily="18" charset="0"/>
              </a:rPr>
              <a:t>in the time </a:t>
            </a:r>
            <a:r>
              <a:rPr lang="en-US" b="1" dirty="0" smtClean="0">
                <a:solidFill>
                  <a:srgbClr val="FF0000"/>
                </a:solidFill>
                <a:latin typeface="Times New Roman" panose="02020603050405020304" pitchFamily="18" charset="0"/>
                <a:cs typeface="Times New Roman" panose="02020603050405020304" pitchFamily="18" charset="0"/>
              </a:rPr>
              <a:t>dimension:</a:t>
            </a:r>
            <a:endParaRPr lang="sv-SE" b="1" dirty="0">
              <a:solidFill>
                <a:srgbClr val="FF0000"/>
              </a:solidFill>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68</a:t>
            </a:fld>
            <a:endParaRPr lang="sv-SE"/>
          </a:p>
        </p:txBody>
      </p:sp>
      <p:sp>
        <p:nvSpPr>
          <p:cNvPr id="5" name="Rectangle 2"/>
          <p:cNvSpPr>
            <a:spLocks noChangeArrowheads="1"/>
          </p:cNvSpPr>
          <p:nvPr/>
        </p:nvSpPr>
        <p:spPr bwMode="auto">
          <a:xfrm>
            <a:off x="1793631" y="2180492"/>
            <a:ext cx="591782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7" name="Rectangle 4"/>
          <p:cNvSpPr>
            <a:spLocks noChangeArrowheads="1"/>
          </p:cNvSpPr>
          <p:nvPr/>
        </p:nvSpPr>
        <p:spPr bwMode="auto">
          <a:xfrm>
            <a:off x="1235675" y="2180491"/>
            <a:ext cx="580273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156409248"/>
              </p:ext>
            </p:extLst>
          </p:nvPr>
        </p:nvGraphicFramePr>
        <p:xfrm>
          <a:off x="1544593" y="2226210"/>
          <a:ext cx="7253417" cy="3989379"/>
        </p:xfrm>
        <a:graphic>
          <a:graphicData uri="http://schemas.openxmlformats.org/presentationml/2006/ole">
            <mc:AlternateContent xmlns:mc="http://schemas.openxmlformats.org/markup-compatibility/2006">
              <mc:Choice xmlns:v="urn:schemas-microsoft-com:vml" Requires="v">
                <p:oleObj spid="_x0000_s4167" name="Equation" r:id="rId3" imgW="1485900" imgH="825500" progId="Equation.DSMT4">
                  <p:embed/>
                </p:oleObj>
              </mc:Choice>
              <mc:Fallback>
                <p:oleObj name="Equation" r:id="rId3" imgW="1485900" imgH="8255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593" y="2226210"/>
                        <a:ext cx="7253417" cy="3989379"/>
                      </a:xfrm>
                      <a:prstGeom prst="rect">
                        <a:avLst/>
                      </a:prstGeom>
                      <a:noFill/>
                    </p:spPr>
                  </p:pic>
                </p:oleObj>
              </mc:Fallback>
            </mc:AlternateContent>
          </a:graphicData>
        </a:graphic>
      </p:graphicFrame>
    </p:spTree>
    <p:extLst>
      <p:ext uri="{BB962C8B-B14F-4D97-AF65-F5344CB8AC3E}">
        <p14:creationId xmlns:p14="http://schemas.microsoft.com/office/powerpoint/2010/main" val="24642401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b="1" i="1" dirty="0">
                <a:solidFill>
                  <a:srgbClr val="FF0000"/>
                </a:solidFill>
                <a:latin typeface="Times New Roman" panose="02020603050405020304" pitchFamily="18" charset="0"/>
                <a:cs typeface="Times New Roman" panose="02020603050405020304" pitchFamily="18" charset="0"/>
              </a:rPr>
              <a:t>How is the optimal time interval affected if the parameter c marginally increases (</a:t>
            </a:r>
            <a:r>
              <a:rPr lang="en-US" b="1" i="1" dirty="0" err="1">
                <a:solidFill>
                  <a:srgbClr val="FF0000"/>
                </a:solidFill>
                <a:latin typeface="Times New Roman" panose="02020603050405020304" pitchFamily="18" charset="0"/>
                <a:cs typeface="Times New Roman" panose="02020603050405020304" pitchFamily="18" charset="0"/>
              </a:rPr>
              <a:t>ceteres</a:t>
            </a:r>
            <a:r>
              <a:rPr lang="en-US" b="1" i="1" dirty="0">
                <a:solidFill>
                  <a:srgbClr val="FF0000"/>
                </a:solidFill>
                <a:latin typeface="Times New Roman" panose="02020603050405020304" pitchFamily="18" charset="0"/>
                <a:cs typeface="Times New Roman" panose="02020603050405020304" pitchFamily="18" charset="0"/>
              </a:rPr>
              <a:t> paribus)? </a:t>
            </a:r>
            <a:endParaRPr lang="sv-SE" b="1" i="1" dirty="0">
              <a:solidFill>
                <a:srgbClr val="FF0000"/>
              </a:solidFill>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69</a:t>
            </a:fld>
            <a:endParaRPr lang="sv-SE"/>
          </a:p>
        </p:txBody>
      </p:sp>
      <p:sp>
        <p:nvSpPr>
          <p:cNvPr id="6" name="Rectangle 2"/>
          <p:cNvSpPr>
            <a:spLocks noChangeArrowheads="1"/>
          </p:cNvSpPr>
          <p:nvPr/>
        </p:nvSpPr>
        <p:spPr bwMode="auto">
          <a:xfrm>
            <a:off x="1207476" y="2555630"/>
            <a:ext cx="369984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2930164005"/>
              </p:ext>
            </p:extLst>
          </p:nvPr>
        </p:nvGraphicFramePr>
        <p:xfrm>
          <a:off x="997412" y="2139797"/>
          <a:ext cx="1387442" cy="1156202"/>
        </p:xfrm>
        <a:graphic>
          <a:graphicData uri="http://schemas.openxmlformats.org/presentationml/2006/ole">
            <mc:AlternateContent xmlns:mc="http://schemas.openxmlformats.org/markup-compatibility/2006">
              <mc:Choice xmlns:v="urn:schemas-microsoft-com:vml" Requires="v">
                <p:oleObj spid="_x0000_s5304" name="Equation" r:id="rId3" imgW="482391" imgH="393529" progId="Equation.DSMT4">
                  <p:embed/>
                </p:oleObj>
              </mc:Choice>
              <mc:Fallback>
                <p:oleObj name="Equation" r:id="rId3" imgW="482391"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412" y="2139797"/>
                        <a:ext cx="1387442" cy="1156202"/>
                      </a:xfrm>
                      <a:prstGeom prst="rect">
                        <a:avLst/>
                      </a:prstGeom>
                      <a:noFill/>
                    </p:spPr>
                  </p:pic>
                </p:oleObj>
              </mc:Fallback>
            </mc:AlternateContent>
          </a:graphicData>
        </a:graphic>
      </p:graphicFrame>
      <p:sp>
        <p:nvSpPr>
          <p:cNvPr id="9" name="Rectangle 4"/>
          <p:cNvSpPr>
            <a:spLocks noChangeArrowheads="1"/>
          </p:cNvSpPr>
          <p:nvPr/>
        </p:nvSpPr>
        <p:spPr bwMode="auto">
          <a:xfrm>
            <a:off x="997412" y="3921866"/>
            <a:ext cx="178912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3184894703"/>
              </p:ext>
            </p:extLst>
          </p:nvPr>
        </p:nvGraphicFramePr>
        <p:xfrm>
          <a:off x="2901876" y="3017182"/>
          <a:ext cx="5708724" cy="1317398"/>
        </p:xfrm>
        <a:graphic>
          <a:graphicData uri="http://schemas.openxmlformats.org/presentationml/2006/ole">
            <mc:AlternateContent xmlns:mc="http://schemas.openxmlformats.org/markup-compatibility/2006">
              <mc:Choice xmlns:v="urn:schemas-microsoft-com:vml" Requires="v">
                <p:oleObj spid="_x0000_s5305" name="Equation" r:id="rId5" imgW="1968500" imgH="444500" progId="Equation.DSMT4">
                  <p:embed/>
                </p:oleObj>
              </mc:Choice>
              <mc:Fallback>
                <p:oleObj name="Equation" r:id="rId5" imgW="1968500" imgH="4445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1876" y="3017182"/>
                        <a:ext cx="5708724" cy="1317398"/>
                      </a:xfrm>
                      <a:prstGeom prst="rect">
                        <a:avLst/>
                      </a:prstGeom>
                      <a:noFill/>
                    </p:spPr>
                  </p:pic>
                </p:oleObj>
              </mc:Fallback>
            </mc:AlternateContent>
          </a:graphicData>
        </a:graphic>
      </p:graphicFrame>
      <p:sp>
        <p:nvSpPr>
          <p:cNvPr id="11" name="Rectangle 6"/>
          <p:cNvSpPr>
            <a:spLocks noChangeArrowheads="1"/>
          </p:cNvSpPr>
          <p:nvPr/>
        </p:nvSpPr>
        <p:spPr bwMode="auto">
          <a:xfrm>
            <a:off x="997411" y="5572896"/>
            <a:ext cx="170762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2" name="Objekt 11"/>
          <p:cNvGraphicFramePr>
            <a:graphicFrameLocks noChangeAspect="1"/>
          </p:cNvGraphicFramePr>
          <p:nvPr>
            <p:extLst>
              <p:ext uri="{D42A27DB-BD31-4B8C-83A1-F6EECF244321}">
                <p14:modId xmlns:p14="http://schemas.microsoft.com/office/powerpoint/2010/main" val="741249591"/>
              </p:ext>
            </p:extLst>
          </p:nvPr>
        </p:nvGraphicFramePr>
        <p:xfrm>
          <a:off x="7966623" y="4195043"/>
          <a:ext cx="2635475" cy="2432747"/>
        </p:xfrm>
        <a:graphic>
          <a:graphicData uri="http://schemas.openxmlformats.org/presentationml/2006/ole">
            <mc:AlternateContent xmlns:mc="http://schemas.openxmlformats.org/markup-compatibility/2006">
              <mc:Choice xmlns:v="urn:schemas-microsoft-com:vml" Requires="v">
                <p:oleObj spid="_x0000_s5306" name="Equation" r:id="rId7" imgW="977900" imgH="914400" progId="Equation.DSMT4">
                  <p:embed/>
                </p:oleObj>
              </mc:Choice>
              <mc:Fallback>
                <p:oleObj name="Equation" r:id="rId7" imgW="977900" imgH="9144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66623" y="4195043"/>
                        <a:ext cx="2635475" cy="2432747"/>
                      </a:xfrm>
                      <a:prstGeom prst="rect">
                        <a:avLst/>
                      </a:prstGeom>
                      <a:noFill/>
                    </p:spPr>
                  </p:pic>
                </p:oleObj>
              </mc:Fallback>
            </mc:AlternateContent>
          </a:graphicData>
        </a:graphic>
      </p:graphicFrame>
    </p:spTree>
    <p:extLst>
      <p:ext uri="{BB962C8B-B14F-4D97-AF65-F5344CB8AC3E}">
        <p14:creationId xmlns:p14="http://schemas.microsoft.com/office/powerpoint/2010/main" val="164588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7</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674946" y="1125415"/>
            <a:ext cx="10869700" cy="4618893"/>
          </a:xfrm>
          <a:prstGeom prst="rect">
            <a:avLst/>
          </a:prstGeom>
        </p:spPr>
      </p:pic>
    </p:spTree>
    <p:extLst>
      <p:ext uri="{BB962C8B-B14F-4D97-AF65-F5344CB8AC3E}">
        <p14:creationId xmlns:p14="http://schemas.microsoft.com/office/powerpoint/2010/main" val="3160939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A unique optimum is assumed in the time interval dimension</a:t>
            </a:r>
            <a:endParaRPr lang="sv-SE" sz="2800" b="1"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70</a:t>
            </a:fld>
            <a:endParaRPr lang="sv-SE" dirty="0"/>
          </a:p>
        </p:txBody>
      </p:sp>
      <p:sp>
        <p:nvSpPr>
          <p:cNvPr id="5" name="Rectangle 2"/>
          <p:cNvSpPr>
            <a:spLocks noChangeArrowheads="1"/>
          </p:cNvSpPr>
          <p:nvPr/>
        </p:nvSpPr>
        <p:spPr bwMode="auto">
          <a:xfrm>
            <a:off x="1195754" y="2121876"/>
            <a:ext cx="446907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4188281786"/>
              </p:ext>
            </p:extLst>
          </p:nvPr>
        </p:nvGraphicFramePr>
        <p:xfrm>
          <a:off x="911547" y="1629516"/>
          <a:ext cx="1646301" cy="1411115"/>
        </p:xfrm>
        <a:graphic>
          <a:graphicData uri="http://schemas.openxmlformats.org/presentationml/2006/ole">
            <mc:AlternateContent xmlns:mc="http://schemas.openxmlformats.org/markup-compatibility/2006">
              <mc:Choice xmlns:v="urn:schemas-microsoft-com:vml" Requires="v">
                <p:oleObj spid="_x0000_s6328" name="Equation" r:id="rId3" imgW="545863" imgH="418918" progId="Equation.DSMT4">
                  <p:embed/>
                </p:oleObj>
              </mc:Choice>
              <mc:Fallback>
                <p:oleObj name="Equation" r:id="rId3" imgW="545863" imgH="418918"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47" y="1629516"/>
                        <a:ext cx="1646301" cy="1411115"/>
                      </a:xfrm>
                      <a:prstGeom prst="rect">
                        <a:avLst/>
                      </a:prstGeom>
                      <a:noFill/>
                    </p:spPr>
                  </p:pic>
                </p:oleObj>
              </mc:Fallback>
            </mc:AlternateContent>
          </a:graphicData>
        </a:graphic>
      </p:graphicFrame>
      <p:sp>
        <p:nvSpPr>
          <p:cNvPr id="7" name="Rectangle 4"/>
          <p:cNvSpPr>
            <a:spLocks noChangeArrowheads="1"/>
          </p:cNvSpPr>
          <p:nvPr/>
        </p:nvSpPr>
        <p:spPr bwMode="auto">
          <a:xfrm>
            <a:off x="2557848" y="43248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4251105634"/>
              </p:ext>
            </p:extLst>
          </p:nvPr>
        </p:nvGraphicFramePr>
        <p:xfrm>
          <a:off x="3137586" y="2497651"/>
          <a:ext cx="2958414" cy="1365422"/>
        </p:xfrm>
        <a:graphic>
          <a:graphicData uri="http://schemas.openxmlformats.org/presentationml/2006/ole">
            <mc:AlternateContent xmlns:mc="http://schemas.openxmlformats.org/markup-compatibility/2006">
              <mc:Choice xmlns:v="urn:schemas-microsoft-com:vml" Requires="v">
                <p:oleObj spid="_x0000_s6329" name="Equation" r:id="rId5" imgW="1002865" imgH="418918" progId="Equation.DSMT4">
                  <p:embed/>
                </p:oleObj>
              </mc:Choice>
              <mc:Fallback>
                <p:oleObj name="Equation" r:id="rId5" imgW="1002865" imgH="418918"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7586" y="2497651"/>
                        <a:ext cx="2958414" cy="1365422"/>
                      </a:xfrm>
                      <a:prstGeom prst="rect">
                        <a:avLst/>
                      </a:prstGeom>
                      <a:noFill/>
                    </p:spPr>
                  </p:pic>
                </p:oleObj>
              </mc:Fallback>
            </mc:AlternateContent>
          </a:graphicData>
        </a:graphic>
      </p:graphicFrame>
      <p:sp>
        <p:nvSpPr>
          <p:cNvPr id="9" name="Rectangle 6"/>
          <p:cNvSpPr>
            <a:spLocks noChangeArrowheads="1"/>
          </p:cNvSpPr>
          <p:nvPr/>
        </p:nvSpPr>
        <p:spPr bwMode="auto">
          <a:xfrm>
            <a:off x="6450227" y="5099958"/>
            <a:ext cx="25684844" cy="6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253190894"/>
              </p:ext>
            </p:extLst>
          </p:nvPr>
        </p:nvGraphicFramePr>
        <p:xfrm>
          <a:off x="6190735" y="2957324"/>
          <a:ext cx="4102444" cy="3076833"/>
        </p:xfrm>
        <a:graphic>
          <a:graphicData uri="http://schemas.openxmlformats.org/presentationml/2006/ole">
            <mc:AlternateContent xmlns:mc="http://schemas.openxmlformats.org/markup-compatibility/2006">
              <mc:Choice xmlns:v="urn:schemas-microsoft-com:vml" Requires="v">
                <p:oleObj spid="_x0000_s6330" name="Equation" r:id="rId7" imgW="1206500" imgH="914400" progId="Equation.DSMT4">
                  <p:embed/>
                </p:oleObj>
              </mc:Choice>
              <mc:Fallback>
                <p:oleObj name="Equation" r:id="rId7" imgW="1206500" imgH="9144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0735" y="2957324"/>
                        <a:ext cx="4102444" cy="3076833"/>
                      </a:xfrm>
                      <a:prstGeom prst="rect">
                        <a:avLst/>
                      </a:prstGeom>
                      <a:noFill/>
                    </p:spPr>
                  </p:pic>
                </p:oleObj>
              </mc:Fallback>
            </mc:AlternateContent>
          </a:graphicData>
        </a:graphic>
      </p:graphicFrame>
      <p:sp>
        <p:nvSpPr>
          <p:cNvPr id="11" name="textruta 10"/>
          <p:cNvSpPr txBox="1"/>
          <p:nvPr/>
        </p:nvSpPr>
        <p:spPr>
          <a:xfrm>
            <a:off x="586478" y="3950972"/>
            <a:ext cx="5102216" cy="2308324"/>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Conclusion:</a:t>
            </a:r>
          </a:p>
          <a:p>
            <a:r>
              <a:rPr lang="en-US" sz="3600" b="1" i="1" dirty="0">
                <a:solidFill>
                  <a:srgbClr val="0070C0"/>
                </a:solidFill>
                <a:latin typeface="Times New Roman" panose="02020603050405020304" pitchFamily="18" charset="0"/>
                <a:cs typeface="Times New Roman" panose="02020603050405020304" pitchFamily="18" charset="0"/>
              </a:rPr>
              <a:t>The optimal time interval is a </a:t>
            </a:r>
            <a:r>
              <a:rPr lang="en-US" sz="3600" b="1" i="1" dirty="0" smtClean="0">
                <a:solidFill>
                  <a:srgbClr val="0070C0"/>
                </a:solidFill>
                <a:latin typeface="Times New Roman" panose="02020603050405020304" pitchFamily="18" charset="0"/>
                <a:cs typeface="Times New Roman" panose="02020603050405020304" pitchFamily="18" charset="0"/>
              </a:rPr>
              <a:t>strictly </a:t>
            </a:r>
            <a:r>
              <a:rPr lang="en-US" sz="3600" b="1" i="1" dirty="0">
                <a:solidFill>
                  <a:srgbClr val="0070C0"/>
                </a:solidFill>
                <a:latin typeface="Times New Roman" panose="02020603050405020304" pitchFamily="18" charset="0"/>
                <a:cs typeface="Times New Roman" panose="02020603050405020304" pitchFamily="18" charset="0"/>
              </a:rPr>
              <a:t>increasing function </a:t>
            </a:r>
            <a:r>
              <a:rPr lang="en-US" sz="3600" b="1" i="1" dirty="0" smtClean="0">
                <a:solidFill>
                  <a:srgbClr val="0070C0"/>
                </a:solidFill>
                <a:latin typeface="Times New Roman" panose="02020603050405020304" pitchFamily="18" charset="0"/>
                <a:cs typeface="Times New Roman" panose="02020603050405020304" pitchFamily="18" charset="0"/>
              </a:rPr>
              <a:t>of c</a:t>
            </a:r>
            <a:r>
              <a:rPr lang="en-US" sz="3600" b="1" i="1"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515953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sz="4000" b="1" i="1" dirty="0">
                <a:solidFill>
                  <a:srgbClr val="FF0000"/>
                </a:solidFill>
                <a:latin typeface="Times New Roman" panose="02020603050405020304" pitchFamily="18" charset="0"/>
                <a:cs typeface="Times New Roman" panose="02020603050405020304" pitchFamily="18" charset="0"/>
              </a:rPr>
              <a:t>How is the optimal time interval affected if the parameter </a:t>
            </a:r>
            <a:r>
              <a:rPr lang="en-US" sz="4000" b="1" i="1" dirty="0" smtClean="0">
                <a:solidFill>
                  <a:srgbClr val="FF0000"/>
                </a:solidFill>
                <a:latin typeface="Times New Roman" panose="02020603050405020304" pitchFamily="18" charset="0"/>
                <a:cs typeface="Times New Roman" panose="02020603050405020304" pitchFamily="18" charset="0"/>
              </a:rPr>
              <a:t>r </a:t>
            </a:r>
            <a:r>
              <a:rPr lang="en-US" sz="4000" b="1" i="1" dirty="0">
                <a:solidFill>
                  <a:srgbClr val="FF0000"/>
                </a:solidFill>
                <a:latin typeface="Times New Roman" panose="02020603050405020304" pitchFamily="18" charset="0"/>
                <a:cs typeface="Times New Roman" panose="02020603050405020304" pitchFamily="18" charset="0"/>
              </a:rPr>
              <a:t>marginally increases (</a:t>
            </a:r>
            <a:r>
              <a:rPr lang="en-US" sz="4000" b="1" i="1" dirty="0" err="1">
                <a:solidFill>
                  <a:srgbClr val="FF0000"/>
                </a:solidFill>
                <a:latin typeface="Times New Roman" panose="02020603050405020304" pitchFamily="18" charset="0"/>
                <a:cs typeface="Times New Roman" panose="02020603050405020304" pitchFamily="18" charset="0"/>
              </a:rPr>
              <a:t>ceteres</a:t>
            </a:r>
            <a:r>
              <a:rPr lang="en-US" sz="4000" b="1" i="1" dirty="0">
                <a:solidFill>
                  <a:srgbClr val="FF0000"/>
                </a:solidFill>
                <a:latin typeface="Times New Roman" panose="02020603050405020304" pitchFamily="18" charset="0"/>
                <a:cs typeface="Times New Roman" panose="02020603050405020304" pitchFamily="18" charset="0"/>
              </a:rPr>
              <a:t> paribus)? </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71</a:t>
            </a:fld>
            <a:endParaRPr lang="sv-SE" dirty="0"/>
          </a:p>
        </p:txBody>
      </p:sp>
      <p:sp>
        <p:nvSpPr>
          <p:cNvPr id="5" name="Rectangle 2"/>
          <p:cNvSpPr>
            <a:spLocks noChangeArrowheads="1"/>
          </p:cNvSpPr>
          <p:nvPr/>
        </p:nvSpPr>
        <p:spPr bwMode="auto">
          <a:xfrm>
            <a:off x="1043988" y="2025556"/>
            <a:ext cx="310788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587422414"/>
              </p:ext>
            </p:extLst>
          </p:nvPr>
        </p:nvGraphicFramePr>
        <p:xfrm>
          <a:off x="990442" y="1995607"/>
          <a:ext cx="4202565" cy="3151924"/>
        </p:xfrm>
        <a:graphic>
          <a:graphicData uri="http://schemas.openxmlformats.org/presentationml/2006/ole">
            <mc:AlternateContent xmlns:mc="http://schemas.openxmlformats.org/markup-compatibility/2006">
              <mc:Choice xmlns:v="urn:schemas-microsoft-com:vml" Requires="v">
                <p:oleObj spid="_x0000_s7229" name="Equation" r:id="rId3" imgW="1193800" imgH="914400" progId="Equation.DSMT4">
                  <p:embed/>
                </p:oleObj>
              </mc:Choice>
              <mc:Fallback>
                <p:oleObj name="Equation" r:id="rId3" imgW="1193800" imgH="914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442" y="1995607"/>
                        <a:ext cx="4202565" cy="3151924"/>
                      </a:xfrm>
                      <a:prstGeom prst="rect">
                        <a:avLst/>
                      </a:prstGeom>
                      <a:noFill/>
                    </p:spPr>
                  </p:pic>
                </p:oleObj>
              </mc:Fallback>
            </mc:AlternateContent>
          </a:graphicData>
        </a:graphic>
      </p:graphicFrame>
      <p:sp>
        <p:nvSpPr>
          <p:cNvPr id="7" name="Rektangel 6"/>
          <p:cNvSpPr/>
          <p:nvPr/>
        </p:nvSpPr>
        <p:spPr>
          <a:xfrm>
            <a:off x="5902411" y="3443182"/>
            <a:ext cx="6096000" cy="2507866"/>
          </a:xfrm>
          <a:prstGeom prst="rect">
            <a:avLst/>
          </a:prstGeom>
        </p:spPr>
        <p:txBody>
          <a:bodyPr>
            <a:spAutoFit/>
          </a:bodyPr>
          <a:lstStyle/>
          <a:p>
            <a:pPr>
              <a:lnSpc>
                <a:spcPct val="107000"/>
              </a:lnSpc>
              <a:spcAft>
                <a:spcPts val="800"/>
              </a:spcAft>
            </a:pPr>
            <a:r>
              <a:rPr lang="sv-SE"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Conclusion</a:t>
            </a:r>
            <a:r>
              <a:rPr lang="sv-SE"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sv-SE"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 optimal </a:t>
            </a:r>
            <a:r>
              <a:rPr lang="sv-SE"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time</a:t>
            </a:r>
            <a:r>
              <a:rPr lang="sv-SE"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interval</a:t>
            </a:r>
            <a:r>
              <a:rPr lang="sv-SE"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is </a:t>
            </a:r>
            <a:endParaRPr lang="sv-SE" sz="3200" b="1" i="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v-SE" sz="3200" b="1" i="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 </a:t>
            </a:r>
            <a:r>
              <a:rPr lang="sv-SE"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strictly</a:t>
            </a:r>
            <a:r>
              <a:rPr lang="sv-SE"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decreasing</a:t>
            </a:r>
            <a:r>
              <a:rPr lang="sv-SE"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function</a:t>
            </a:r>
            <a:r>
              <a:rPr lang="sv-SE"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sv-SE" sz="3200" b="1" i="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v-SE" sz="3200" b="1" i="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of</a:t>
            </a:r>
            <a:r>
              <a:rPr lang="sv-SE" sz="3200" b="1" i="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 parameter r.</a:t>
            </a:r>
            <a:endParaRPr lang="sv-SE"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49661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3600" b="1" i="1" dirty="0">
                <a:solidFill>
                  <a:srgbClr val="FF0000"/>
                </a:solidFill>
                <a:latin typeface="Times New Roman" panose="02020603050405020304" pitchFamily="18" charset="0"/>
                <a:cs typeface="Times New Roman" panose="02020603050405020304" pitchFamily="18" charset="0"/>
              </a:rPr>
              <a:t>How is the optimal time interval affected if </a:t>
            </a:r>
            <a:r>
              <a:rPr lang="en-US" sz="3600" b="1" i="1" dirty="0" smtClean="0">
                <a:solidFill>
                  <a:srgbClr val="FF0000"/>
                </a:solidFill>
                <a:latin typeface="Times New Roman" panose="02020603050405020304" pitchFamily="18" charset="0"/>
                <a:cs typeface="Times New Roman" panose="02020603050405020304" pitchFamily="18" charset="0"/>
              </a:rPr>
              <a:t>the future prices marginally increase </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dirty="0" err="1">
                <a:solidFill>
                  <a:srgbClr val="FF0000"/>
                </a:solidFill>
                <a:latin typeface="Times New Roman" panose="02020603050405020304" pitchFamily="18" charset="0"/>
                <a:cs typeface="Times New Roman" panose="02020603050405020304" pitchFamily="18" charset="0"/>
              </a:rPr>
              <a:t>ceteres</a:t>
            </a:r>
            <a:r>
              <a:rPr lang="en-US" sz="3600" b="1" i="1" dirty="0">
                <a:solidFill>
                  <a:srgbClr val="FF0000"/>
                </a:solidFill>
                <a:latin typeface="Times New Roman" panose="02020603050405020304" pitchFamily="18" charset="0"/>
                <a:cs typeface="Times New Roman" panose="02020603050405020304" pitchFamily="18" charset="0"/>
              </a:rPr>
              <a:t> paribus)? </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72</a:t>
            </a:fld>
            <a:endParaRPr lang="sv-SE"/>
          </a:p>
        </p:txBody>
      </p:sp>
      <p:sp>
        <p:nvSpPr>
          <p:cNvPr id="5" name="Rectangle 2"/>
          <p:cNvSpPr>
            <a:spLocks noChangeArrowheads="1"/>
          </p:cNvSpPr>
          <p:nvPr/>
        </p:nvSpPr>
        <p:spPr bwMode="auto">
          <a:xfrm>
            <a:off x="1110206" y="2150709"/>
            <a:ext cx="232224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4293871116"/>
              </p:ext>
            </p:extLst>
          </p:nvPr>
        </p:nvGraphicFramePr>
        <p:xfrm>
          <a:off x="1110206" y="2150710"/>
          <a:ext cx="8864292" cy="1927020"/>
        </p:xfrm>
        <a:graphic>
          <a:graphicData uri="http://schemas.openxmlformats.org/presentationml/2006/ole">
            <mc:AlternateContent xmlns:mc="http://schemas.openxmlformats.org/markup-compatibility/2006">
              <mc:Choice xmlns:v="urn:schemas-microsoft-com:vml" Requires="v">
                <p:oleObj spid="_x0000_s8253" name="Equation" r:id="rId3" imgW="1777229" imgH="393529" progId="Equation.DSMT4">
                  <p:embed/>
                </p:oleObj>
              </mc:Choice>
              <mc:Fallback>
                <p:oleObj name="Equation" r:id="rId3" imgW="1777229"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206" y="2150710"/>
                        <a:ext cx="8864292" cy="1927020"/>
                      </a:xfrm>
                      <a:prstGeom prst="rect">
                        <a:avLst/>
                      </a:prstGeom>
                      <a:noFill/>
                    </p:spPr>
                  </p:pic>
                </p:oleObj>
              </mc:Fallback>
            </mc:AlternateContent>
          </a:graphicData>
        </a:graphic>
      </p:graphicFrame>
    </p:spTree>
    <p:extLst>
      <p:ext uri="{BB962C8B-B14F-4D97-AF65-F5344CB8AC3E}">
        <p14:creationId xmlns:p14="http://schemas.microsoft.com/office/powerpoint/2010/main" val="42294362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73</a:t>
            </a:fld>
            <a:endParaRPr lang="sv-SE" dirty="0"/>
          </a:p>
        </p:txBody>
      </p:sp>
      <p:sp>
        <p:nvSpPr>
          <p:cNvPr id="5" name="Rectangle 2"/>
          <p:cNvSpPr>
            <a:spLocks noChangeArrowheads="1"/>
          </p:cNvSpPr>
          <p:nvPr/>
        </p:nvSpPr>
        <p:spPr bwMode="auto">
          <a:xfrm>
            <a:off x="1113692" y="973014"/>
            <a:ext cx="335945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3609909613"/>
              </p:ext>
            </p:extLst>
          </p:nvPr>
        </p:nvGraphicFramePr>
        <p:xfrm>
          <a:off x="1113692" y="973014"/>
          <a:ext cx="3497068" cy="2622801"/>
        </p:xfrm>
        <a:graphic>
          <a:graphicData uri="http://schemas.openxmlformats.org/presentationml/2006/ole">
            <mc:AlternateContent xmlns:mc="http://schemas.openxmlformats.org/markup-compatibility/2006">
              <mc:Choice xmlns:v="urn:schemas-microsoft-com:vml" Requires="v">
                <p:oleObj spid="_x0000_s9277" name="Equation" r:id="rId3" imgW="1206500" imgH="914400" progId="Equation.DSMT4">
                  <p:embed/>
                </p:oleObj>
              </mc:Choice>
              <mc:Fallback>
                <p:oleObj name="Equation" r:id="rId3" imgW="1206500" imgH="914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692" y="973014"/>
                        <a:ext cx="3497068" cy="2622801"/>
                      </a:xfrm>
                      <a:prstGeom prst="rect">
                        <a:avLst/>
                      </a:prstGeom>
                      <a:noFill/>
                    </p:spPr>
                  </p:pic>
                </p:oleObj>
              </mc:Fallback>
            </mc:AlternateContent>
          </a:graphicData>
        </a:graphic>
      </p:graphicFrame>
      <p:sp>
        <p:nvSpPr>
          <p:cNvPr id="7" name="Rektangel 6"/>
          <p:cNvSpPr/>
          <p:nvPr/>
        </p:nvSpPr>
        <p:spPr>
          <a:xfrm>
            <a:off x="4351268" y="3348106"/>
            <a:ext cx="7344455" cy="2829493"/>
          </a:xfrm>
          <a:prstGeom prst="rect">
            <a:avLst/>
          </a:prstGeom>
        </p:spPr>
        <p:txBody>
          <a:bodyPr wrap="square">
            <a:spAutoFit/>
          </a:bodyPr>
          <a:lstStyle/>
          <a:p>
            <a:pPr>
              <a:lnSpc>
                <a:spcPct val="107000"/>
              </a:lnSpc>
              <a:spcAft>
                <a:spcPts val="800"/>
              </a:spcAft>
            </a:pPr>
            <a:r>
              <a:rPr lang="sv-SE"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Conclusion</a:t>
            </a:r>
            <a:r>
              <a:rPr lang="sv-SE"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sv-SE"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4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 optimal </a:t>
            </a:r>
            <a:r>
              <a:rPr lang="sv-SE" sz="4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time</a:t>
            </a:r>
            <a:r>
              <a:rPr lang="sv-SE" sz="4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interval</a:t>
            </a:r>
            <a:r>
              <a:rPr lang="sv-SE" sz="4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is a </a:t>
            </a:r>
            <a:r>
              <a:rPr lang="sv-SE" sz="4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strictly</a:t>
            </a:r>
            <a:r>
              <a:rPr lang="sv-SE" sz="4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decreasing</a:t>
            </a:r>
            <a:r>
              <a:rPr lang="sv-SE" sz="4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function</a:t>
            </a:r>
            <a:r>
              <a:rPr lang="sv-SE" sz="4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of</a:t>
            </a:r>
            <a:r>
              <a:rPr lang="sv-SE" sz="4000" b="1" i="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 parameter p.</a:t>
            </a:r>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81935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85800" y="2647464"/>
            <a:ext cx="10515600" cy="1325563"/>
          </a:xfrm>
        </p:spPr>
        <p:txBody>
          <a:bodyPr>
            <a:normAutofit fontScale="90000"/>
          </a:bodyPr>
          <a:lstStyle/>
          <a:p>
            <a:pPr algn="ctr"/>
            <a:r>
              <a:rPr lang="sv-SE" sz="4900" b="1" dirty="0" smtClean="0">
                <a:latin typeface="Times New Roman" panose="02020603050405020304" pitchFamily="18" charset="0"/>
                <a:cs typeface="Times New Roman" panose="02020603050405020304" pitchFamily="18" charset="0"/>
              </a:rPr>
              <a:t>Optimal </a:t>
            </a:r>
            <a:r>
              <a:rPr lang="sv-SE" sz="4900" b="1" dirty="0" err="1" smtClean="0">
                <a:latin typeface="Times New Roman" panose="02020603050405020304" pitchFamily="18" charset="0"/>
                <a:cs typeface="Times New Roman" panose="02020603050405020304" pitchFamily="18" charset="0"/>
              </a:rPr>
              <a:t>continuous</a:t>
            </a:r>
            <a:r>
              <a:rPr lang="sv-SE" sz="4900" b="1" dirty="0" smtClean="0">
                <a:latin typeface="Times New Roman" panose="02020603050405020304" pitchFamily="18" charset="0"/>
                <a:cs typeface="Times New Roman" panose="02020603050405020304" pitchFamily="18" charset="0"/>
              </a:rPr>
              <a:t> cover </a:t>
            </a:r>
            <a:br>
              <a:rPr lang="sv-SE" sz="4900" b="1" dirty="0" smtClean="0">
                <a:latin typeface="Times New Roman" panose="02020603050405020304" pitchFamily="18" charset="0"/>
                <a:cs typeface="Times New Roman" panose="02020603050405020304" pitchFamily="18" charset="0"/>
              </a:rPr>
            </a:br>
            <a:r>
              <a:rPr lang="sv-SE" sz="4900" b="1" dirty="0" err="1" smtClean="0">
                <a:latin typeface="Times New Roman" panose="02020603050405020304" pitchFamily="18" charset="0"/>
                <a:cs typeface="Times New Roman" panose="02020603050405020304" pitchFamily="18" charset="0"/>
              </a:rPr>
              <a:t>forest</a:t>
            </a:r>
            <a:r>
              <a:rPr lang="sv-SE" sz="4900" b="1" dirty="0" smtClean="0">
                <a:latin typeface="Times New Roman" panose="02020603050405020304" pitchFamily="18" charset="0"/>
                <a:cs typeface="Times New Roman" panose="02020603050405020304" pitchFamily="18" charset="0"/>
              </a:rPr>
              <a:t> management</a:t>
            </a:r>
            <a:br>
              <a:rPr lang="sv-SE" sz="4900" b="1" dirty="0" smtClean="0">
                <a:latin typeface="Times New Roman" panose="02020603050405020304" pitchFamily="18" charset="0"/>
                <a:cs typeface="Times New Roman" panose="02020603050405020304" pitchFamily="18" charset="0"/>
              </a:rPr>
            </a:br>
            <a:r>
              <a:rPr lang="sv-SE" sz="4900" b="1" dirty="0">
                <a:solidFill>
                  <a:srgbClr val="FF0000"/>
                </a:solidFill>
                <a:latin typeface="Times New Roman" panose="02020603050405020304" pitchFamily="18" charset="0"/>
                <a:cs typeface="Times New Roman" panose="02020603050405020304" pitchFamily="18" charset="0"/>
              </a:rPr>
              <a:t/>
            </a:r>
            <a:br>
              <a:rPr lang="sv-SE" sz="4900" b="1" dirty="0">
                <a:solidFill>
                  <a:srgbClr val="FF0000"/>
                </a:solidFill>
                <a:latin typeface="Times New Roman" panose="02020603050405020304" pitchFamily="18" charset="0"/>
                <a:cs typeface="Times New Roman" panose="02020603050405020304" pitchFamily="18" charset="0"/>
              </a:rPr>
            </a:br>
            <a:r>
              <a:rPr lang="sv-SE" sz="4900" b="1" dirty="0" err="1" smtClean="0">
                <a:solidFill>
                  <a:srgbClr val="FF0000"/>
                </a:solidFill>
                <a:latin typeface="Times New Roman" panose="02020603050405020304" pitchFamily="18" charset="0"/>
                <a:cs typeface="Times New Roman" panose="02020603050405020304" pitchFamily="18" charset="0"/>
              </a:rPr>
              <a:t>Now</a:t>
            </a:r>
            <a:r>
              <a:rPr lang="sv-SE" sz="4900"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we</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study</a:t>
            </a:r>
            <a:r>
              <a:rPr lang="sv-SE" b="1" dirty="0" smtClean="0">
                <a:solidFill>
                  <a:srgbClr val="FF0000"/>
                </a:solidFill>
                <a:latin typeface="Times New Roman" panose="02020603050405020304" pitchFamily="18" charset="0"/>
                <a:cs typeface="Times New Roman" panose="02020603050405020304" pitchFamily="18" charset="0"/>
              </a:rPr>
              <a:t>:</a:t>
            </a:r>
            <a:br>
              <a:rPr lang="sv-SE" b="1" dirty="0" smtClean="0">
                <a:solidFill>
                  <a:srgbClr val="FF0000"/>
                </a:solidFill>
                <a:latin typeface="Times New Roman" panose="02020603050405020304" pitchFamily="18" charset="0"/>
                <a:cs typeface="Times New Roman" panose="02020603050405020304" pitchFamily="18" charset="0"/>
              </a:rPr>
            </a:br>
            <a:r>
              <a:rPr lang="sv-SE" b="1" dirty="0" smtClean="0">
                <a:solidFill>
                  <a:srgbClr val="FF0000"/>
                </a:solidFill>
                <a:latin typeface="Times New Roman" panose="02020603050405020304" pitchFamily="18" charset="0"/>
                <a:cs typeface="Times New Roman" panose="02020603050405020304" pitchFamily="18" charset="0"/>
              </a:rPr>
              <a:t/>
            </a:r>
            <a:br>
              <a:rPr lang="sv-SE" b="1" dirty="0" smtClean="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One </a:t>
            </a:r>
            <a:r>
              <a:rPr lang="en-US" sz="4000" b="1" i="1" dirty="0">
                <a:solidFill>
                  <a:srgbClr val="FF0000"/>
                </a:solidFill>
                <a:latin typeface="Times New Roman" panose="02020603050405020304" pitchFamily="18" charset="0"/>
                <a:cs typeface="Times New Roman" panose="02020603050405020304" pitchFamily="18" charset="0"/>
              </a:rPr>
              <a:t>dimensional </a:t>
            </a:r>
            <a:r>
              <a:rPr lang="en-US" sz="4000" b="1" i="1" dirty="0" smtClean="0">
                <a:solidFill>
                  <a:srgbClr val="FF0000"/>
                </a:solidFill>
                <a:latin typeface="Times New Roman" panose="02020603050405020304" pitchFamily="18" charset="0"/>
                <a:cs typeface="Times New Roman" panose="02020603050405020304" pitchFamily="18" charset="0"/>
              </a:rPr>
              <a:t>optimization in</a:t>
            </a:r>
            <a:r>
              <a:rPr lang="en-US" sz="4000" b="1" i="1" dirty="0">
                <a:solidFill>
                  <a:srgbClr val="FF0000"/>
                </a:solidFill>
                <a:latin typeface="Times New Roman" panose="02020603050405020304" pitchFamily="18" charset="0"/>
                <a:cs typeface="Times New Roman" panose="02020603050405020304" pitchFamily="18" charset="0"/>
              </a:rPr>
              <a:t/>
            </a:r>
            <a:br>
              <a:rPr lang="en-US" sz="4000" b="1" i="1" dirty="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the volume dimension </a:t>
            </a:r>
            <a:br>
              <a:rPr lang="en-US" sz="4000" b="1" i="1" dirty="0" smtClean="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(of relevance when the time interval </a:t>
            </a:r>
            <a:br>
              <a:rPr lang="en-US" sz="4000" b="1" i="1" dirty="0" smtClean="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is determined by law </a:t>
            </a:r>
            <a:br>
              <a:rPr lang="en-US" sz="4000" b="1" i="1" dirty="0" smtClean="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or can not be determined </a:t>
            </a:r>
            <a:br>
              <a:rPr lang="en-US" sz="4000" b="1" i="1" dirty="0" smtClean="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for some other reason)</a:t>
            </a:r>
            <a:endParaRPr lang="sv-SE" b="1" i="1" dirty="0">
              <a:solidFill>
                <a:srgbClr val="FF0000"/>
              </a:solidFill>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74</a:t>
            </a:fld>
            <a:endParaRPr lang="sv-SE">
              <a:solidFill>
                <a:prstClr val="black">
                  <a:tint val="75000"/>
                </a:prstClr>
              </a:solidFill>
            </a:endParaRPr>
          </a:p>
        </p:txBody>
      </p:sp>
    </p:spTree>
    <p:extLst>
      <p:ext uri="{BB962C8B-B14F-4D97-AF65-F5344CB8AC3E}">
        <p14:creationId xmlns:p14="http://schemas.microsoft.com/office/powerpoint/2010/main" val="3794099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75</a:t>
            </a:fld>
            <a:endParaRPr lang="sv-SE">
              <a:solidFill>
                <a:prstClr val="black">
                  <a:tint val="75000"/>
                </a:prstClr>
              </a:solidFill>
            </a:endParaRPr>
          </a:p>
        </p:txBody>
      </p:sp>
      <p:sp>
        <p:nvSpPr>
          <p:cNvPr id="5" name="Rectangle 2"/>
          <p:cNvSpPr>
            <a:spLocks noChangeArrowheads="1"/>
          </p:cNvSpPr>
          <p:nvPr/>
        </p:nvSpPr>
        <p:spPr bwMode="auto">
          <a:xfrm>
            <a:off x="3534032" y="2310713"/>
            <a:ext cx="203646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solidFill>
                <a:prstClr val="black"/>
              </a:solidFill>
            </a:endParaRPr>
          </a:p>
        </p:txBody>
      </p:sp>
      <p:graphicFrame>
        <p:nvGraphicFramePr>
          <p:cNvPr id="6" name="Objekt 5"/>
          <p:cNvGraphicFramePr>
            <a:graphicFrameLocks noChangeAspect="1"/>
          </p:cNvGraphicFramePr>
          <p:nvPr/>
        </p:nvGraphicFramePr>
        <p:xfrm>
          <a:off x="609669" y="1170593"/>
          <a:ext cx="10744131" cy="1918595"/>
        </p:xfrm>
        <a:graphic>
          <a:graphicData uri="http://schemas.openxmlformats.org/presentationml/2006/ole">
            <mc:AlternateContent xmlns:mc="http://schemas.openxmlformats.org/markup-compatibility/2006">
              <mc:Choice xmlns:v="urn:schemas-microsoft-com:vml" Requires="v">
                <p:oleObj spid="_x0000_s11381" name="Equation" r:id="rId3" imgW="2095500" imgH="393700" progId="Equation.DSMT4">
                  <p:embed/>
                </p:oleObj>
              </mc:Choice>
              <mc:Fallback>
                <p:oleObj name="Equation" r:id="rId3" imgW="20955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69" y="1170593"/>
                        <a:ext cx="10744131" cy="1918595"/>
                      </a:xfrm>
                      <a:prstGeom prst="rect">
                        <a:avLst/>
                      </a:prstGeom>
                      <a:noFill/>
                    </p:spPr>
                  </p:pic>
                </p:oleObj>
              </mc:Fallback>
            </mc:AlternateContent>
          </a:graphicData>
        </a:graphic>
      </p:graphicFrame>
      <p:sp>
        <p:nvSpPr>
          <p:cNvPr id="7" name="Rectangle 4"/>
          <p:cNvSpPr>
            <a:spLocks noChangeArrowheads="1"/>
          </p:cNvSpPr>
          <p:nvPr/>
        </p:nvSpPr>
        <p:spPr bwMode="auto">
          <a:xfrm>
            <a:off x="3039762" y="3975390"/>
            <a:ext cx="430015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solidFill>
                <a:prstClr val="black"/>
              </a:solidFill>
            </a:endParaRPr>
          </a:p>
        </p:txBody>
      </p:sp>
      <p:graphicFrame>
        <p:nvGraphicFramePr>
          <p:cNvPr id="8" name="Objekt 7"/>
          <p:cNvGraphicFramePr>
            <a:graphicFrameLocks noChangeAspect="1"/>
          </p:cNvGraphicFramePr>
          <p:nvPr/>
        </p:nvGraphicFramePr>
        <p:xfrm>
          <a:off x="609669" y="3282273"/>
          <a:ext cx="3030510" cy="1894069"/>
        </p:xfrm>
        <a:graphic>
          <a:graphicData uri="http://schemas.openxmlformats.org/presentationml/2006/ole">
            <mc:AlternateContent xmlns:mc="http://schemas.openxmlformats.org/markup-compatibility/2006">
              <mc:Choice xmlns:v="urn:schemas-microsoft-com:vml" Requires="v">
                <p:oleObj spid="_x0000_s11382" name="Equation" r:id="rId5" imgW="634725" imgH="406224" progId="Equation.DSMT4">
                  <p:embed/>
                </p:oleObj>
              </mc:Choice>
              <mc:Fallback>
                <p:oleObj name="Equation" r:id="rId5" imgW="634725" imgH="406224"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69" y="3282273"/>
                        <a:ext cx="3030510" cy="1894069"/>
                      </a:xfrm>
                      <a:prstGeom prst="rect">
                        <a:avLst/>
                      </a:prstGeom>
                      <a:noFill/>
                    </p:spPr>
                  </p:pic>
                </p:oleObj>
              </mc:Fallback>
            </mc:AlternateContent>
          </a:graphicData>
        </a:graphic>
      </p:graphicFrame>
    </p:spTree>
    <p:extLst>
      <p:ext uri="{BB962C8B-B14F-4D97-AF65-F5344CB8AC3E}">
        <p14:creationId xmlns:p14="http://schemas.microsoft.com/office/powerpoint/2010/main" val="18575541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76</a:t>
            </a:fld>
            <a:endParaRPr lang="sv-SE"/>
          </a:p>
        </p:txBody>
      </p:sp>
      <p:sp>
        <p:nvSpPr>
          <p:cNvPr id="5" name="Rectangle 2"/>
          <p:cNvSpPr>
            <a:spLocks noChangeArrowheads="1"/>
          </p:cNvSpPr>
          <p:nvPr/>
        </p:nvSpPr>
        <p:spPr bwMode="auto">
          <a:xfrm>
            <a:off x="644770" y="468922"/>
            <a:ext cx="170699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3679200447"/>
              </p:ext>
            </p:extLst>
          </p:nvPr>
        </p:nvGraphicFramePr>
        <p:xfrm>
          <a:off x="644770" y="468923"/>
          <a:ext cx="10235196" cy="1705866"/>
        </p:xfrm>
        <a:graphic>
          <a:graphicData uri="http://schemas.openxmlformats.org/presentationml/2006/ole">
            <mc:AlternateContent xmlns:mc="http://schemas.openxmlformats.org/markup-compatibility/2006">
              <mc:Choice xmlns:v="urn:schemas-microsoft-com:vml" Requires="v">
                <p:oleObj spid="_x0000_s10421" name="Equation" r:id="rId3" imgW="2679700" imgH="482600" progId="Equation.DSMT4">
                  <p:embed/>
                </p:oleObj>
              </mc:Choice>
              <mc:Fallback>
                <p:oleObj name="Equation" r:id="rId3" imgW="2679700" imgH="482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70" y="468923"/>
                        <a:ext cx="10235196" cy="1705866"/>
                      </a:xfrm>
                      <a:prstGeom prst="rect">
                        <a:avLst/>
                      </a:prstGeom>
                      <a:noFill/>
                    </p:spPr>
                  </p:pic>
                </p:oleObj>
              </mc:Fallback>
            </mc:AlternateContent>
          </a:graphicData>
        </a:graphic>
      </p:graphicFrame>
      <p:sp>
        <p:nvSpPr>
          <p:cNvPr id="7" name="Rectangle 4"/>
          <p:cNvSpPr>
            <a:spLocks noChangeArrowheads="1"/>
          </p:cNvSpPr>
          <p:nvPr/>
        </p:nvSpPr>
        <p:spPr bwMode="auto">
          <a:xfrm>
            <a:off x="644770" y="2594918"/>
            <a:ext cx="324806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2342479539"/>
              </p:ext>
            </p:extLst>
          </p:nvPr>
        </p:nvGraphicFramePr>
        <p:xfrm>
          <a:off x="644770" y="2408331"/>
          <a:ext cx="1777154" cy="1269395"/>
        </p:xfrm>
        <a:graphic>
          <a:graphicData uri="http://schemas.openxmlformats.org/presentationml/2006/ole">
            <mc:AlternateContent xmlns:mc="http://schemas.openxmlformats.org/markup-compatibility/2006">
              <mc:Choice xmlns:v="urn:schemas-microsoft-com:vml" Requires="v">
                <p:oleObj spid="_x0000_s10422" name="Equation" r:id="rId5" imgW="558558" imgH="431613" progId="Equation.DSMT4">
                  <p:embed/>
                </p:oleObj>
              </mc:Choice>
              <mc:Fallback>
                <p:oleObj name="Equation" r:id="rId5" imgW="558558" imgH="431613"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770" y="2408331"/>
                        <a:ext cx="1777154" cy="1269395"/>
                      </a:xfrm>
                      <a:prstGeom prst="rect">
                        <a:avLst/>
                      </a:prstGeom>
                      <a:noFill/>
                    </p:spPr>
                  </p:pic>
                </p:oleObj>
              </mc:Fallback>
            </mc:AlternateContent>
          </a:graphicData>
        </a:graphic>
      </p:graphicFrame>
      <p:sp>
        <p:nvSpPr>
          <p:cNvPr id="9" name="Rectangle 6"/>
          <p:cNvSpPr>
            <a:spLocks noChangeArrowheads="1"/>
          </p:cNvSpPr>
          <p:nvPr/>
        </p:nvSpPr>
        <p:spPr bwMode="auto">
          <a:xfrm>
            <a:off x="644771" y="4589331"/>
            <a:ext cx="267301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3017866346"/>
              </p:ext>
            </p:extLst>
          </p:nvPr>
        </p:nvGraphicFramePr>
        <p:xfrm>
          <a:off x="3517387" y="4720914"/>
          <a:ext cx="7362579" cy="1767019"/>
        </p:xfrm>
        <a:graphic>
          <a:graphicData uri="http://schemas.openxmlformats.org/presentationml/2006/ole">
            <mc:AlternateContent xmlns:mc="http://schemas.openxmlformats.org/markup-compatibility/2006">
              <mc:Choice xmlns:v="urn:schemas-microsoft-com:vml" Requires="v">
                <p:oleObj spid="_x0000_s10423" name="Equation" r:id="rId7" imgW="1879600" imgH="482600" progId="Equation.DSMT4">
                  <p:embed/>
                </p:oleObj>
              </mc:Choice>
              <mc:Fallback>
                <p:oleObj name="Equation" r:id="rId7" imgW="1879600" imgH="482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7387" y="4720914"/>
                        <a:ext cx="7362579" cy="1767019"/>
                      </a:xfrm>
                      <a:prstGeom prst="rect">
                        <a:avLst/>
                      </a:prstGeom>
                      <a:noFill/>
                    </p:spPr>
                  </p:pic>
                </p:oleObj>
              </mc:Fallback>
            </mc:AlternateContent>
          </a:graphicData>
        </a:graphic>
      </p:graphicFrame>
      <p:sp>
        <p:nvSpPr>
          <p:cNvPr id="11" name="Rektangel 10"/>
          <p:cNvSpPr/>
          <p:nvPr/>
        </p:nvSpPr>
        <p:spPr>
          <a:xfrm>
            <a:off x="3517387" y="2909239"/>
            <a:ext cx="6096000" cy="1446550"/>
          </a:xfrm>
          <a:prstGeom prst="rect">
            <a:avLst/>
          </a:prstGeom>
        </p:spPr>
        <p:txBody>
          <a:bodyPr>
            <a:spAutoFit/>
          </a:bodyPr>
          <a:lstStyle/>
          <a:p>
            <a:r>
              <a:rPr lang="en-US" sz="4400" b="1" dirty="0">
                <a:solidFill>
                  <a:srgbClr val="FF0000"/>
                </a:solidFill>
                <a:latin typeface="Times New Roman" panose="02020603050405020304" pitchFamily="18" charset="0"/>
                <a:ea typeface="+mj-ea"/>
                <a:cs typeface="Times New Roman" panose="02020603050405020304" pitchFamily="18" charset="0"/>
              </a:rPr>
              <a:t>Optimal principle in the </a:t>
            </a:r>
            <a:r>
              <a:rPr lang="en-US" sz="4400" b="1" dirty="0" smtClean="0">
                <a:solidFill>
                  <a:srgbClr val="FF0000"/>
                </a:solidFill>
                <a:latin typeface="Times New Roman" panose="02020603050405020304" pitchFamily="18" charset="0"/>
                <a:ea typeface="+mj-ea"/>
                <a:cs typeface="Times New Roman" panose="02020603050405020304" pitchFamily="18" charset="0"/>
              </a:rPr>
              <a:t>volume </a:t>
            </a:r>
            <a:r>
              <a:rPr lang="en-US" sz="4400" b="1" dirty="0">
                <a:solidFill>
                  <a:srgbClr val="FF0000"/>
                </a:solidFill>
                <a:latin typeface="Times New Roman" panose="02020603050405020304" pitchFamily="18" charset="0"/>
                <a:ea typeface="+mj-ea"/>
                <a:cs typeface="Times New Roman" panose="02020603050405020304" pitchFamily="18" charset="0"/>
              </a:rPr>
              <a:t>dimension:</a:t>
            </a:r>
            <a:endParaRPr lang="sv-SE" dirty="0"/>
          </a:p>
        </p:txBody>
      </p:sp>
    </p:spTree>
    <p:extLst>
      <p:ext uri="{BB962C8B-B14F-4D97-AF65-F5344CB8AC3E}">
        <p14:creationId xmlns:p14="http://schemas.microsoft.com/office/powerpoint/2010/main" val="42230829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3207" y="1176704"/>
            <a:ext cx="10515600" cy="1325563"/>
          </a:xfrm>
        </p:spPr>
        <p:txBody>
          <a:bodyPr>
            <a:noAutofit/>
          </a:bodyPr>
          <a:lstStyle/>
          <a:p>
            <a:pPr>
              <a:lnSpc>
                <a:spcPct val="107000"/>
              </a:lnSpc>
              <a:spcAft>
                <a:spcPts val="800"/>
              </a:spcAft>
            </a:pPr>
            <a:r>
              <a:rPr lang="sv-SE" sz="4000" b="1" i="1" dirty="0" err="1">
                <a:latin typeface="Times New Roman" panose="02020603050405020304" pitchFamily="18" charset="0"/>
                <a:ea typeface="Calibri" panose="020F0502020204030204" pitchFamily="34" charset="0"/>
                <a:cs typeface="Times New Roman" panose="02020603050405020304" pitchFamily="18" charset="0"/>
              </a:rPr>
              <a:t>How</a:t>
            </a:r>
            <a:r>
              <a:rPr lang="sv-SE" sz="4000" b="1" i="1" dirty="0">
                <a:latin typeface="Times New Roman" panose="02020603050405020304" pitchFamily="18" charset="0"/>
                <a:ea typeface="Calibri" panose="020F0502020204030204" pitchFamily="34" charset="0"/>
                <a:cs typeface="Times New Roman" panose="02020603050405020304" pitchFamily="18" charset="0"/>
              </a:rPr>
              <a:t> is the optimal </a:t>
            </a:r>
            <a:r>
              <a:rPr lang="sv-SE" sz="4000" b="1" i="1" dirty="0" err="1">
                <a:latin typeface="Times New Roman" panose="02020603050405020304" pitchFamily="18" charset="0"/>
                <a:ea typeface="Calibri" panose="020F0502020204030204" pitchFamily="34" charset="0"/>
                <a:cs typeface="Times New Roman" panose="02020603050405020304" pitchFamily="18" charset="0"/>
              </a:rPr>
              <a:t>volume</a:t>
            </a:r>
            <a:r>
              <a:rPr lang="sv-SE" sz="4000" b="1" i="1" dirty="0">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err="1">
                <a:latin typeface="Times New Roman" panose="02020603050405020304" pitchFamily="18" charset="0"/>
                <a:ea typeface="Calibri" panose="020F0502020204030204" pitchFamily="34" charset="0"/>
                <a:cs typeface="Times New Roman" panose="02020603050405020304" pitchFamily="18" charset="0"/>
              </a:rPr>
              <a:t>affected</a:t>
            </a:r>
            <a:r>
              <a:rPr lang="sv-SE" sz="4000" b="1" i="1" dirty="0">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err="1">
                <a:latin typeface="Times New Roman" panose="02020603050405020304" pitchFamily="18" charset="0"/>
                <a:ea typeface="Calibri" panose="020F0502020204030204" pitchFamily="34" charset="0"/>
                <a:cs typeface="Times New Roman" panose="02020603050405020304" pitchFamily="18" charset="0"/>
              </a:rPr>
              <a:t>if</a:t>
            </a:r>
            <a:r>
              <a:rPr lang="sv-SE" sz="4000" b="1" i="1" dirty="0">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err="1" smtClean="0">
                <a:latin typeface="Times New Roman" panose="02020603050405020304" pitchFamily="18" charset="0"/>
                <a:ea typeface="Calibri" panose="020F0502020204030204" pitchFamily="34" charset="0"/>
                <a:cs typeface="Times New Roman" panose="02020603050405020304" pitchFamily="18" charset="0"/>
              </a:rPr>
              <a:t>one</a:t>
            </a:r>
            <a:r>
              <a:rPr lang="sv-SE" sz="4000" b="1" i="1" dirty="0" smtClean="0">
                <a:latin typeface="Times New Roman" panose="02020603050405020304" pitchFamily="18" charset="0"/>
                <a:ea typeface="Calibri" panose="020F0502020204030204" pitchFamily="34" charset="0"/>
                <a:cs typeface="Times New Roman" panose="02020603050405020304" pitchFamily="18" charset="0"/>
              </a:rPr>
              <a:t> parameter </a:t>
            </a:r>
            <a:r>
              <a:rPr lang="sv-SE" sz="4000" b="1" i="1" dirty="0" err="1" smtClean="0">
                <a:latin typeface="Times New Roman" panose="02020603050405020304" pitchFamily="18" charset="0"/>
                <a:ea typeface="Calibri" panose="020F0502020204030204" pitchFamily="34" charset="0"/>
                <a:cs typeface="Times New Roman" panose="02020603050405020304" pitchFamily="18" charset="0"/>
              </a:rPr>
              <a:t>marginally</a:t>
            </a:r>
            <a:r>
              <a:rPr lang="sv-SE" sz="4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err="1">
                <a:latin typeface="Times New Roman" panose="02020603050405020304" pitchFamily="18" charset="0"/>
                <a:ea typeface="Calibri" panose="020F0502020204030204" pitchFamily="34" charset="0"/>
                <a:cs typeface="Times New Roman" panose="02020603050405020304" pitchFamily="18" charset="0"/>
              </a:rPr>
              <a:t>increases</a:t>
            </a:r>
            <a:r>
              <a:rPr lang="sv-SE" sz="4000" b="1" i="1" dirty="0">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err="1">
                <a:latin typeface="Times New Roman" panose="02020603050405020304" pitchFamily="18" charset="0"/>
                <a:ea typeface="Calibri" panose="020F0502020204030204" pitchFamily="34" charset="0"/>
                <a:cs typeface="Times New Roman" panose="02020603050405020304" pitchFamily="18" charset="0"/>
              </a:rPr>
              <a:t>ceteres</a:t>
            </a:r>
            <a:r>
              <a:rPr lang="sv-SE" sz="4000" b="1" i="1" dirty="0">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err="1">
                <a:latin typeface="Times New Roman" panose="02020603050405020304" pitchFamily="18" charset="0"/>
                <a:ea typeface="Calibri" panose="020F0502020204030204" pitchFamily="34" charset="0"/>
                <a:cs typeface="Times New Roman" panose="02020603050405020304" pitchFamily="18" charset="0"/>
              </a:rPr>
              <a:t>paribus</a:t>
            </a:r>
            <a:r>
              <a:rPr lang="sv-SE" sz="4000" b="1" i="1" dirty="0">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r>
            <a:br>
              <a:rPr lang="sv-SE"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sv-SE" sz="4000" b="1" i="1" dirty="0">
              <a:solidFill>
                <a:srgbClr val="FF0000"/>
              </a:solidFill>
            </a:endParaRPr>
          </a:p>
        </p:txBody>
      </p:sp>
      <p:sp>
        <p:nvSpPr>
          <p:cNvPr id="3" name="Platshållare för innehåll 2"/>
          <p:cNvSpPr>
            <a:spLocks noGrp="1"/>
          </p:cNvSpPr>
          <p:nvPr>
            <p:ph idx="1"/>
          </p:nvPr>
        </p:nvSpPr>
        <p:spPr>
          <a:xfrm>
            <a:off x="753207" y="2502267"/>
            <a:ext cx="10685585" cy="4219208"/>
          </a:xfrm>
        </p:spPr>
        <p:txBody>
          <a:bodyPr>
            <a:normAutofit/>
          </a:bodyPr>
          <a:lstStyle/>
          <a:p>
            <a:pPr marL="0" indent="0">
              <a:lnSpc>
                <a:spcPct val="110000"/>
              </a:lnSpc>
              <a:spcAft>
                <a:spcPts val="800"/>
              </a:spcAft>
              <a:buNone/>
            </a:pPr>
            <a:endParaRPr lang="sv-SE"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0000"/>
              </a:lnSpc>
              <a:spcAft>
                <a:spcPts val="800"/>
              </a:spcAft>
              <a:buNone/>
            </a:pPr>
            <a:r>
              <a:rPr lang="sv-SE" sz="2400"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The </a:t>
            </a:r>
            <a:r>
              <a:rPr lang="sv-SE"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optimal </a:t>
            </a:r>
            <a:r>
              <a:rPr lang="sv-SE"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volume</a:t>
            </a:r>
            <a:r>
              <a:rPr lang="sv-SE"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is not </a:t>
            </a:r>
            <a:r>
              <a:rPr lang="sv-SE"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affected</a:t>
            </a:r>
            <a:r>
              <a:rPr lang="sv-SE"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by </a:t>
            </a:r>
            <a:r>
              <a:rPr lang="sv-SE"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changes</a:t>
            </a:r>
            <a:r>
              <a:rPr lang="sv-SE"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of</a:t>
            </a:r>
            <a:r>
              <a:rPr lang="sv-SE"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c</a:t>
            </a:r>
            <a:r>
              <a:rPr lang="sv-SE"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endParaRPr lang="sv-SE" sz="32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spcAft>
                <a:spcPts val="800"/>
              </a:spcAft>
              <a:buNone/>
            </a:pPr>
            <a:r>
              <a:rPr lang="sv-SE"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The </a:t>
            </a:r>
            <a:r>
              <a:rPr lang="sv-SE"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optimal </a:t>
            </a:r>
            <a:r>
              <a:rPr lang="sv-SE"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volume</a:t>
            </a:r>
            <a:r>
              <a:rPr lang="sv-SE"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is a </a:t>
            </a:r>
            <a:r>
              <a:rPr lang="sv-SE"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strictly</a:t>
            </a:r>
            <a:r>
              <a:rPr lang="sv-SE"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decreasing</a:t>
            </a:r>
            <a:r>
              <a:rPr lang="sv-SE"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function</a:t>
            </a:r>
            <a:r>
              <a:rPr lang="sv-SE"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of</a:t>
            </a:r>
            <a:r>
              <a:rPr lang="sv-SE"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a:t>
            </a:r>
            <a:r>
              <a:rPr lang="sv-SE"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sv-SE"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spcAft>
                <a:spcPts val="800"/>
              </a:spcAft>
              <a:buNone/>
            </a:pPr>
            <a:r>
              <a:rPr lang="sv-SE"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The </a:t>
            </a:r>
            <a:r>
              <a:rPr lang="sv-SE"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optimal </a:t>
            </a:r>
            <a:r>
              <a:rPr lang="sv-SE"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volume</a:t>
            </a:r>
            <a:r>
              <a:rPr lang="sv-SE"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is a </a:t>
            </a:r>
            <a:r>
              <a:rPr lang="sv-SE"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strictly</a:t>
            </a:r>
            <a:r>
              <a:rPr lang="sv-SE"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increasing</a:t>
            </a:r>
            <a:r>
              <a:rPr lang="sv-SE"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function</a:t>
            </a:r>
            <a:r>
              <a:rPr lang="sv-SE"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of</a:t>
            </a:r>
            <a:r>
              <a:rPr lang="sv-SE"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a:t>
            </a:r>
            <a:r>
              <a:rPr lang="sv-SE"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sv-SE" sz="32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77</a:t>
            </a:fld>
            <a:endParaRPr lang="sv-SE" dirty="0"/>
          </a:p>
        </p:txBody>
      </p:sp>
    </p:spTree>
    <p:extLst>
      <p:ext uri="{BB962C8B-B14F-4D97-AF65-F5344CB8AC3E}">
        <p14:creationId xmlns:p14="http://schemas.microsoft.com/office/powerpoint/2010/main" val="4360876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marL="228600" lvl="0" indent="-228600">
              <a:lnSpc>
                <a:spcPct val="107000"/>
              </a:lnSpc>
              <a:spcBef>
                <a:spcPts val="1000"/>
              </a:spcBef>
              <a:spcAft>
                <a:spcPts val="800"/>
              </a:spcAft>
            </a:pPr>
            <a:r>
              <a:rPr lang="sv-SE"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Observation</a:t>
            </a:r>
            <a:r>
              <a:rPr lang="sv-SE"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sv-SE" dirty="0"/>
          </a:p>
        </p:txBody>
      </p:sp>
      <p:sp>
        <p:nvSpPr>
          <p:cNvPr id="3" name="Platshållare för innehåll 2"/>
          <p:cNvSpPr>
            <a:spLocks noGrp="1"/>
          </p:cNvSpPr>
          <p:nvPr>
            <p:ph idx="1"/>
          </p:nvPr>
        </p:nvSpPr>
        <p:spPr>
          <a:xfrm>
            <a:off x="838200" y="1825625"/>
            <a:ext cx="10515600" cy="1445113"/>
          </a:xfrm>
        </p:spPr>
        <p:txBody>
          <a:bodyPr/>
          <a:lstStyle/>
          <a:p>
            <a:r>
              <a:rPr lang="sv-SE" dirty="0" smtClean="0">
                <a:latin typeface="Times New Roman" panose="02020603050405020304" pitchFamily="18" charset="0"/>
                <a:ea typeface="Calibri" panose="020F0502020204030204" pitchFamily="34" charset="0"/>
              </a:rPr>
              <a:t>If </a:t>
            </a:r>
            <a:r>
              <a:rPr lang="sv-SE" dirty="0">
                <a:latin typeface="Times New Roman" panose="02020603050405020304" pitchFamily="18" charset="0"/>
                <a:ea typeface="Calibri" panose="020F0502020204030204" pitchFamily="34" charset="0"/>
              </a:rPr>
              <a:t>the </a:t>
            </a:r>
            <a:r>
              <a:rPr lang="sv-SE" dirty="0" err="1">
                <a:latin typeface="Times New Roman" panose="02020603050405020304" pitchFamily="18" charset="0"/>
                <a:ea typeface="Calibri" panose="020F0502020204030204" pitchFamily="34" charset="0"/>
              </a:rPr>
              <a:t>volume</a:t>
            </a:r>
            <a:r>
              <a:rPr lang="sv-SE" dirty="0">
                <a:latin typeface="Times New Roman" panose="02020603050405020304" pitchFamily="18" charset="0"/>
                <a:ea typeface="Calibri" panose="020F0502020204030204" pitchFamily="34" charset="0"/>
              </a:rPr>
              <a:t> is </a:t>
            </a:r>
            <a:r>
              <a:rPr lang="sv-SE" dirty="0" err="1">
                <a:latin typeface="Times New Roman" panose="02020603050405020304" pitchFamily="18" charset="0"/>
                <a:ea typeface="Calibri" panose="020F0502020204030204" pitchFamily="34" charset="0"/>
              </a:rPr>
              <a:t>constrained</a:t>
            </a:r>
            <a:r>
              <a:rPr lang="sv-SE" dirty="0">
                <a:latin typeface="Times New Roman" panose="02020603050405020304" pitchFamily="18" charset="0"/>
                <a:ea typeface="Calibri" panose="020F0502020204030204" pitchFamily="34" charset="0"/>
              </a:rPr>
              <a:t> (by </a:t>
            </a:r>
            <a:r>
              <a:rPr lang="sv-SE" dirty="0" err="1">
                <a:latin typeface="Times New Roman" panose="02020603050405020304" pitchFamily="18" charset="0"/>
                <a:ea typeface="Calibri" panose="020F0502020204030204" pitchFamily="34" charset="0"/>
              </a:rPr>
              <a:t>law</a:t>
            </a:r>
            <a:r>
              <a:rPr lang="sv-SE" dirty="0">
                <a:latin typeface="Times New Roman" panose="02020603050405020304" pitchFamily="18" charset="0"/>
                <a:ea typeface="Calibri" panose="020F0502020204030204" pitchFamily="34" charset="0"/>
              </a:rPr>
              <a:t> or </a:t>
            </a:r>
            <a:r>
              <a:rPr lang="sv-SE" dirty="0" err="1">
                <a:latin typeface="Times New Roman" panose="02020603050405020304" pitchFamily="18" charset="0"/>
                <a:ea typeface="Calibri" panose="020F0502020204030204" pitchFamily="34" charset="0"/>
              </a:rPr>
              <a:t>something</a:t>
            </a:r>
            <a:r>
              <a:rPr lang="sv-SE" dirty="0">
                <a:latin typeface="Times New Roman" panose="02020603050405020304" pitchFamily="18" charset="0"/>
                <a:ea typeface="Calibri" panose="020F0502020204030204" pitchFamily="34" charset="0"/>
              </a:rPr>
              <a:t> </a:t>
            </a:r>
            <a:r>
              <a:rPr lang="sv-SE" dirty="0" err="1">
                <a:latin typeface="Times New Roman" panose="02020603050405020304" pitchFamily="18" charset="0"/>
                <a:ea typeface="Calibri" panose="020F0502020204030204" pitchFamily="34" charset="0"/>
              </a:rPr>
              <a:t>else</a:t>
            </a:r>
            <a:r>
              <a:rPr lang="sv-SE" dirty="0">
                <a:latin typeface="Times New Roman" panose="02020603050405020304" pitchFamily="18" charset="0"/>
                <a:ea typeface="Calibri" panose="020F0502020204030204" pitchFamily="34" charset="0"/>
              </a:rPr>
              <a:t>), </a:t>
            </a:r>
            <a:r>
              <a:rPr lang="sv-SE" dirty="0" err="1">
                <a:latin typeface="Times New Roman" panose="02020603050405020304" pitchFamily="18" charset="0"/>
                <a:ea typeface="Calibri" panose="020F0502020204030204" pitchFamily="34" charset="0"/>
              </a:rPr>
              <a:t>we</a:t>
            </a:r>
            <a:r>
              <a:rPr lang="sv-SE" dirty="0">
                <a:latin typeface="Times New Roman" panose="02020603050405020304" pitchFamily="18" charset="0"/>
                <a:ea typeface="Calibri" panose="020F0502020204030204" pitchFamily="34" charset="0"/>
              </a:rPr>
              <a:t> </a:t>
            </a:r>
            <a:r>
              <a:rPr lang="sv-SE" dirty="0" err="1">
                <a:latin typeface="Times New Roman" panose="02020603050405020304" pitchFamily="18" charset="0"/>
                <a:ea typeface="Calibri" panose="020F0502020204030204" pitchFamily="34" charset="0"/>
              </a:rPr>
              <a:t>may</a:t>
            </a:r>
            <a:r>
              <a:rPr lang="sv-SE" dirty="0">
                <a:latin typeface="Times New Roman" panose="02020603050405020304" pitchFamily="18" charset="0"/>
                <a:ea typeface="Calibri" panose="020F0502020204030204" pitchFamily="34" charset="0"/>
              </a:rPr>
              <a:t> </a:t>
            </a:r>
            <a:r>
              <a:rPr lang="sv-SE" dirty="0" err="1">
                <a:latin typeface="Times New Roman" panose="02020603050405020304" pitchFamily="18" charset="0"/>
                <a:ea typeface="Calibri" panose="020F0502020204030204" pitchFamily="34" charset="0"/>
              </a:rPr>
              <a:t>study</a:t>
            </a:r>
            <a:r>
              <a:rPr lang="sv-SE" dirty="0">
                <a:latin typeface="Times New Roman" panose="02020603050405020304" pitchFamily="18" charset="0"/>
                <a:ea typeface="Calibri" panose="020F0502020204030204" pitchFamily="34" charset="0"/>
              </a:rPr>
              <a:t> the </a:t>
            </a:r>
            <a:r>
              <a:rPr lang="sv-SE" dirty="0" err="1">
                <a:latin typeface="Times New Roman" panose="02020603050405020304" pitchFamily="18" charset="0"/>
                <a:ea typeface="Calibri" panose="020F0502020204030204" pitchFamily="34" charset="0"/>
              </a:rPr>
              <a:t>effects</a:t>
            </a:r>
            <a:r>
              <a:rPr lang="sv-SE" dirty="0">
                <a:latin typeface="Times New Roman" panose="02020603050405020304" pitchFamily="18" charset="0"/>
                <a:ea typeface="Calibri" panose="020F0502020204030204" pitchFamily="34" charset="0"/>
              </a:rPr>
              <a:t> </a:t>
            </a:r>
            <a:r>
              <a:rPr lang="sv-SE" dirty="0" err="1">
                <a:latin typeface="Times New Roman" panose="02020603050405020304" pitchFamily="18" charset="0"/>
                <a:ea typeface="Calibri" panose="020F0502020204030204" pitchFamily="34" charset="0"/>
              </a:rPr>
              <a:t>of</a:t>
            </a:r>
            <a:r>
              <a:rPr lang="sv-SE" dirty="0">
                <a:latin typeface="Times New Roman" panose="02020603050405020304" pitchFamily="18" charset="0"/>
                <a:ea typeface="Calibri" panose="020F0502020204030204" pitchFamily="34" charset="0"/>
              </a:rPr>
              <a:t> the </a:t>
            </a:r>
            <a:r>
              <a:rPr lang="sv-SE" dirty="0" err="1">
                <a:latin typeface="Times New Roman" panose="02020603050405020304" pitchFamily="18" charset="0"/>
                <a:ea typeface="Calibri" panose="020F0502020204030204" pitchFamily="34" charset="0"/>
              </a:rPr>
              <a:t>volume</a:t>
            </a:r>
            <a:r>
              <a:rPr lang="sv-SE" dirty="0">
                <a:latin typeface="Times New Roman" panose="02020603050405020304" pitchFamily="18" charset="0"/>
                <a:ea typeface="Calibri" panose="020F0502020204030204" pitchFamily="34" charset="0"/>
              </a:rPr>
              <a:t> </a:t>
            </a:r>
            <a:r>
              <a:rPr lang="sv-SE" dirty="0" err="1">
                <a:latin typeface="Times New Roman" panose="02020603050405020304" pitchFamily="18" charset="0"/>
                <a:ea typeface="Calibri" panose="020F0502020204030204" pitchFamily="34" charset="0"/>
              </a:rPr>
              <a:t>constraint</a:t>
            </a:r>
            <a:r>
              <a:rPr lang="sv-SE" dirty="0">
                <a:latin typeface="Times New Roman" panose="02020603050405020304" pitchFamily="18" charset="0"/>
                <a:ea typeface="Calibri" panose="020F0502020204030204" pitchFamily="34" charset="0"/>
              </a:rPr>
              <a:t> on the optimal </a:t>
            </a:r>
            <a:r>
              <a:rPr lang="sv-SE" dirty="0" err="1">
                <a:latin typeface="Times New Roman" panose="02020603050405020304" pitchFamily="18" charset="0"/>
                <a:ea typeface="Calibri" panose="020F0502020204030204" pitchFamily="34" charset="0"/>
              </a:rPr>
              <a:t>time</a:t>
            </a:r>
            <a:r>
              <a:rPr lang="sv-SE" dirty="0">
                <a:latin typeface="Times New Roman" panose="02020603050405020304" pitchFamily="18" charset="0"/>
                <a:ea typeface="Calibri" panose="020F0502020204030204" pitchFamily="34" charset="0"/>
              </a:rPr>
              <a:t> </a:t>
            </a:r>
            <a:r>
              <a:rPr lang="sv-SE" dirty="0" err="1">
                <a:latin typeface="Times New Roman" panose="02020603050405020304" pitchFamily="18" charset="0"/>
                <a:ea typeface="Calibri" panose="020F0502020204030204" pitchFamily="34" charset="0"/>
              </a:rPr>
              <a:t>interval</a:t>
            </a:r>
            <a:r>
              <a:rPr lang="sv-SE" dirty="0">
                <a:latin typeface="Times New Roman" panose="02020603050405020304" pitchFamily="18" charset="0"/>
                <a:ea typeface="Calibri" panose="020F0502020204030204" pitchFamily="34" charset="0"/>
              </a:rPr>
              <a:t>, via </a:t>
            </a:r>
            <a:r>
              <a:rPr lang="sv-SE" dirty="0" err="1">
                <a:latin typeface="Times New Roman" panose="02020603050405020304" pitchFamily="18" charset="0"/>
                <a:ea typeface="Calibri" panose="020F0502020204030204" pitchFamily="34" charset="0"/>
              </a:rPr>
              <a:t>one</a:t>
            </a:r>
            <a:r>
              <a:rPr lang="sv-SE" dirty="0">
                <a:latin typeface="Times New Roman" panose="02020603050405020304" pitchFamily="18" charset="0"/>
                <a:ea typeface="Calibri" panose="020F0502020204030204" pitchFamily="34" charset="0"/>
              </a:rPr>
              <a:t> </a:t>
            </a:r>
            <a:r>
              <a:rPr lang="sv-SE" dirty="0" err="1">
                <a:latin typeface="Times New Roman" panose="02020603050405020304" pitchFamily="18" charset="0"/>
                <a:ea typeface="Calibri" panose="020F0502020204030204" pitchFamily="34" charset="0"/>
              </a:rPr>
              <a:t>dimensional</a:t>
            </a:r>
            <a:r>
              <a:rPr lang="sv-SE" dirty="0">
                <a:latin typeface="Times New Roman" panose="02020603050405020304" pitchFamily="18" charset="0"/>
                <a:ea typeface="Calibri" panose="020F0502020204030204" pitchFamily="34" charset="0"/>
              </a:rPr>
              <a:t> </a:t>
            </a:r>
            <a:r>
              <a:rPr lang="sv-SE" dirty="0" err="1" smtClean="0">
                <a:latin typeface="Times New Roman" panose="02020603050405020304" pitchFamily="18" charset="0"/>
                <a:ea typeface="Calibri" panose="020F0502020204030204" pitchFamily="34" charset="0"/>
              </a:rPr>
              <a:t>optimization</a:t>
            </a:r>
            <a:r>
              <a:rPr lang="sv-SE" dirty="0" smtClean="0">
                <a:latin typeface="Times New Roman" panose="02020603050405020304" pitchFamily="18" charset="0"/>
                <a:ea typeface="Calibri" panose="020F0502020204030204" pitchFamily="34" charset="0"/>
              </a:rPr>
              <a:t>.</a:t>
            </a:r>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78</a:t>
            </a:fld>
            <a:endParaRPr lang="sv-SE"/>
          </a:p>
        </p:txBody>
      </p:sp>
      <p:sp>
        <p:nvSpPr>
          <p:cNvPr id="5" name="Rectangle 2"/>
          <p:cNvSpPr>
            <a:spLocks noChangeArrowheads="1"/>
          </p:cNvSpPr>
          <p:nvPr/>
        </p:nvSpPr>
        <p:spPr bwMode="auto">
          <a:xfrm>
            <a:off x="1230923" y="3430830"/>
            <a:ext cx="30153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3857314109"/>
              </p:ext>
            </p:extLst>
          </p:nvPr>
        </p:nvGraphicFramePr>
        <p:xfrm>
          <a:off x="1825544" y="3270738"/>
          <a:ext cx="1510676" cy="1128812"/>
        </p:xfrm>
        <a:graphic>
          <a:graphicData uri="http://schemas.openxmlformats.org/presentationml/2006/ole">
            <mc:AlternateContent xmlns:mc="http://schemas.openxmlformats.org/markup-compatibility/2006">
              <mc:Choice xmlns:v="urn:schemas-microsoft-com:vml" Requires="v">
                <p:oleObj spid="_x0000_s12399" name="Equation" r:id="rId3" imgW="596900" imgH="457200" progId="Equation.DSMT4">
                  <p:embed/>
                </p:oleObj>
              </mc:Choice>
              <mc:Fallback>
                <p:oleObj name="Equation" r:id="rId3" imgW="596900" imgH="457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544" y="3270738"/>
                        <a:ext cx="1510676" cy="1128812"/>
                      </a:xfrm>
                      <a:prstGeom prst="rect">
                        <a:avLst/>
                      </a:prstGeom>
                      <a:noFill/>
                    </p:spPr>
                  </p:pic>
                </p:oleObj>
              </mc:Fallback>
            </mc:AlternateContent>
          </a:graphicData>
        </a:graphic>
      </p:graphicFrame>
      <p:sp>
        <p:nvSpPr>
          <p:cNvPr id="7" name="Rectangle 4"/>
          <p:cNvSpPr>
            <a:spLocks noChangeArrowheads="1"/>
          </p:cNvSpPr>
          <p:nvPr/>
        </p:nvSpPr>
        <p:spPr bwMode="auto">
          <a:xfrm>
            <a:off x="-3185693" y="5200118"/>
            <a:ext cx="22560502" cy="6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734775523"/>
              </p:ext>
            </p:extLst>
          </p:nvPr>
        </p:nvGraphicFramePr>
        <p:xfrm>
          <a:off x="4397724" y="3701267"/>
          <a:ext cx="3696834" cy="2655083"/>
        </p:xfrm>
        <a:graphic>
          <a:graphicData uri="http://schemas.openxmlformats.org/presentationml/2006/ole">
            <mc:AlternateContent xmlns:mc="http://schemas.openxmlformats.org/markup-compatibility/2006">
              <mc:Choice xmlns:v="urn:schemas-microsoft-com:vml" Requires="v">
                <p:oleObj spid="_x0000_s12400" name="Equation" r:id="rId5" imgW="1244600" imgH="914400" progId="Equation.DSMT4">
                  <p:embed/>
                </p:oleObj>
              </mc:Choice>
              <mc:Fallback>
                <p:oleObj name="Equation" r:id="rId5" imgW="1244600" imgH="914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724" y="3701267"/>
                        <a:ext cx="3696834" cy="2655083"/>
                      </a:xfrm>
                      <a:prstGeom prst="rect">
                        <a:avLst/>
                      </a:prstGeom>
                      <a:noFill/>
                    </p:spPr>
                  </p:pic>
                </p:oleObj>
              </mc:Fallback>
            </mc:AlternateContent>
          </a:graphicData>
        </a:graphic>
      </p:graphicFrame>
    </p:spTree>
    <p:extLst>
      <p:ext uri="{BB962C8B-B14F-4D97-AF65-F5344CB8AC3E}">
        <p14:creationId xmlns:p14="http://schemas.microsoft.com/office/powerpoint/2010/main" val="41749951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Observation (</a:t>
            </a:r>
            <a:r>
              <a:rPr lang="sv-SE"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extended</a:t>
            </a:r>
            <a:r>
              <a:rPr lang="sv-SE"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sv-SE" dirty="0"/>
          </a:p>
        </p:txBody>
      </p:sp>
      <p:sp>
        <p:nvSpPr>
          <p:cNvPr id="3" name="Platshållare för innehåll 2"/>
          <p:cNvSpPr>
            <a:spLocks noGrp="1"/>
          </p:cNvSpPr>
          <p:nvPr>
            <p:ph idx="1"/>
          </p:nvPr>
        </p:nvSpPr>
        <p:spPr>
          <a:xfrm>
            <a:off x="838200" y="1825625"/>
            <a:ext cx="10515600" cy="1878867"/>
          </a:xfrm>
        </p:spPr>
        <p:txBody>
          <a:bodyPr/>
          <a:lstStyle/>
          <a:p>
            <a:pPr lvl="0"/>
            <a:r>
              <a:rPr lang="sv-SE" dirty="0">
                <a:solidFill>
                  <a:prstClr val="black"/>
                </a:solidFill>
                <a:latin typeface="Times New Roman" panose="02020603050405020304" pitchFamily="18" charset="0"/>
                <a:ea typeface="Calibri" panose="020F0502020204030204" pitchFamily="34" charset="0"/>
              </a:rPr>
              <a:t>If the </a:t>
            </a:r>
            <a:r>
              <a:rPr lang="sv-SE" dirty="0" err="1" smtClean="0">
                <a:solidFill>
                  <a:prstClr val="black"/>
                </a:solidFill>
                <a:latin typeface="Times New Roman" panose="02020603050405020304" pitchFamily="18" charset="0"/>
                <a:ea typeface="Calibri" panose="020F0502020204030204" pitchFamily="34" charset="0"/>
              </a:rPr>
              <a:t>time</a:t>
            </a:r>
            <a:r>
              <a:rPr lang="sv-SE" dirty="0" smtClean="0">
                <a:solidFill>
                  <a:prstClr val="black"/>
                </a:solidFill>
                <a:latin typeface="Times New Roman" panose="02020603050405020304" pitchFamily="18" charset="0"/>
                <a:ea typeface="Calibri" panose="020F0502020204030204" pitchFamily="34" charset="0"/>
              </a:rPr>
              <a:t> </a:t>
            </a:r>
            <a:r>
              <a:rPr lang="sv-SE" dirty="0" err="1" smtClean="0">
                <a:solidFill>
                  <a:prstClr val="black"/>
                </a:solidFill>
                <a:latin typeface="Times New Roman" panose="02020603050405020304" pitchFamily="18" charset="0"/>
                <a:ea typeface="Calibri" panose="020F0502020204030204" pitchFamily="34" charset="0"/>
              </a:rPr>
              <a:t>interval</a:t>
            </a:r>
            <a:r>
              <a:rPr lang="sv-SE" dirty="0" smtClean="0">
                <a:solidFill>
                  <a:prstClr val="black"/>
                </a:solidFill>
                <a:latin typeface="Times New Roman" panose="02020603050405020304" pitchFamily="18" charset="0"/>
                <a:ea typeface="Calibri" panose="020F0502020204030204" pitchFamily="34" charset="0"/>
              </a:rPr>
              <a:t> is </a:t>
            </a:r>
            <a:r>
              <a:rPr lang="sv-SE" dirty="0" err="1">
                <a:solidFill>
                  <a:prstClr val="black"/>
                </a:solidFill>
                <a:latin typeface="Times New Roman" panose="02020603050405020304" pitchFamily="18" charset="0"/>
                <a:ea typeface="Calibri" panose="020F0502020204030204" pitchFamily="34" charset="0"/>
              </a:rPr>
              <a:t>constrained</a:t>
            </a:r>
            <a:r>
              <a:rPr lang="sv-SE" dirty="0">
                <a:solidFill>
                  <a:prstClr val="black"/>
                </a:solidFill>
                <a:latin typeface="Times New Roman" panose="02020603050405020304" pitchFamily="18" charset="0"/>
                <a:ea typeface="Calibri" panose="020F0502020204030204" pitchFamily="34" charset="0"/>
              </a:rPr>
              <a:t> (by </a:t>
            </a:r>
            <a:r>
              <a:rPr lang="sv-SE" dirty="0" err="1">
                <a:solidFill>
                  <a:prstClr val="black"/>
                </a:solidFill>
                <a:latin typeface="Times New Roman" panose="02020603050405020304" pitchFamily="18" charset="0"/>
                <a:ea typeface="Calibri" panose="020F0502020204030204" pitchFamily="34" charset="0"/>
              </a:rPr>
              <a:t>law</a:t>
            </a:r>
            <a:r>
              <a:rPr lang="sv-SE" dirty="0">
                <a:solidFill>
                  <a:prstClr val="black"/>
                </a:solidFill>
                <a:latin typeface="Times New Roman" panose="02020603050405020304" pitchFamily="18" charset="0"/>
                <a:ea typeface="Calibri" panose="020F0502020204030204" pitchFamily="34" charset="0"/>
              </a:rPr>
              <a:t> or </a:t>
            </a:r>
            <a:r>
              <a:rPr lang="sv-SE" dirty="0" err="1">
                <a:solidFill>
                  <a:prstClr val="black"/>
                </a:solidFill>
                <a:latin typeface="Times New Roman" panose="02020603050405020304" pitchFamily="18" charset="0"/>
                <a:ea typeface="Calibri" panose="020F0502020204030204" pitchFamily="34" charset="0"/>
              </a:rPr>
              <a:t>something</a:t>
            </a:r>
            <a:r>
              <a:rPr lang="sv-SE" dirty="0">
                <a:solidFill>
                  <a:prstClr val="black"/>
                </a:solidFill>
                <a:latin typeface="Times New Roman" panose="02020603050405020304" pitchFamily="18" charset="0"/>
                <a:ea typeface="Calibri" panose="020F0502020204030204" pitchFamily="34" charset="0"/>
              </a:rPr>
              <a:t> </a:t>
            </a:r>
            <a:r>
              <a:rPr lang="sv-SE" dirty="0" err="1">
                <a:solidFill>
                  <a:prstClr val="black"/>
                </a:solidFill>
                <a:latin typeface="Times New Roman" panose="02020603050405020304" pitchFamily="18" charset="0"/>
                <a:ea typeface="Calibri" panose="020F0502020204030204" pitchFamily="34" charset="0"/>
              </a:rPr>
              <a:t>else</a:t>
            </a:r>
            <a:r>
              <a:rPr lang="sv-SE" dirty="0">
                <a:solidFill>
                  <a:prstClr val="black"/>
                </a:solidFill>
                <a:latin typeface="Times New Roman" panose="02020603050405020304" pitchFamily="18" charset="0"/>
                <a:ea typeface="Calibri" panose="020F0502020204030204" pitchFamily="34" charset="0"/>
              </a:rPr>
              <a:t>), </a:t>
            </a:r>
            <a:r>
              <a:rPr lang="sv-SE" dirty="0" err="1">
                <a:solidFill>
                  <a:prstClr val="black"/>
                </a:solidFill>
                <a:latin typeface="Times New Roman" panose="02020603050405020304" pitchFamily="18" charset="0"/>
                <a:ea typeface="Calibri" panose="020F0502020204030204" pitchFamily="34" charset="0"/>
              </a:rPr>
              <a:t>we</a:t>
            </a:r>
            <a:r>
              <a:rPr lang="sv-SE" dirty="0">
                <a:solidFill>
                  <a:prstClr val="black"/>
                </a:solidFill>
                <a:latin typeface="Times New Roman" panose="02020603050405020304" pitchFamily="18" charset="0"/>
                <a:ea typeface="Calibri" panose="020F0502020204030204" pitchFamily="34" charset="0"/>
              </a:rPr>
              <a:t> </a:t>
            </a:r>
            <a:r>
              <a:rPr lang="sv-SE" dirty="0" err="1">
                <a:solidFill>
                  <a:prstClr val="black"/>
                </a:solidFill>
                <a:latin typeface="Times New Roman" panose="02020603050405020304" pitchFamily="18" charset="0"/>
                <a:ea typeface="Calibri" panose="020F0502020204030204" pitchFamily="34" charset="0"/>
              </a:rPr>
              <a:t>may</a:t>
            </a:r>
            <a:r>
              <a:rPr lang="sv-SE" dirty="0">
                <a:solidFill>
                  <a:prstClr val="black"/>
                </a:solidFill>
                <a:latin typeface="Times New Roman" panose="02020603050405020304" pitchFamily="18" charset="0"/>
                <a:ea typeface="Calibri" panose="020F0502020204030204" pitchFamily="34" charset="0"/>
              </a:rPr>
              <a:t> </a:t>
            </a:r>
            <a:r>
              <a:rPr lang="sv-SE" dirty="0" err="1">
                <a:solidFill>
                  <a:prstClr val="black"/>
                </a:solidFill>
                <a:latin typeface="Times New Roman" panose="02020603050405020304" pitchFamily="18" charset="0"/>
                <a:ea typeface="Calibri" panose="020F0502020204030204" pitchFamily="34" charset="0"/>
              </a:rPr>
              <a:t>study</a:t>
            </a:r>
            <a:r>
              <a:rPr lang="sv-SE" dirty="0">
                <a:solidFill>
                  <a:prstClr val="black"/>
                </a:solidFill>
                <a:latin typeface="Times New Roman" panose="02020603050405020304" pitchFamily="18" charset="0"/>
                <a:ea typeface="Calibri" panose="020F0502020204030204" pitchFamily="34" charset="0"/>
              </a:rPr>
              <a:t> the </a:t>
            </a:r>
            <a:r>
              <a:rPr lang="sv-SE" dirty="0" err="1">
                <a:solidFill>
                  <a:prstClr val="black"/>
                </a:solidFill>
                <a:latin typeface="Times New Roman" panose="02020603050405020304" pitchFamily="18" charset="0"/>
                <a:ea typeface="Calibri" panose="020F0502020204030204" pitchFamily="34" charset="0"/>
              </a:rPr>
              <a:t>effects</a:t>
            </a:r>
            <a:r>
              <a:rPr lang="sv-SE" dirty="0">
                <a:solidFill>
                  <a:prstClr val="black"/>
                </a:solidFill>
                <a:latin typeface="Times New Roman" panose="02020603050405020304" pitchFamily="18" charset="0"/>
                <a:ea typeface="Calibri" panose="020F0502020204030204" pitchFamily="34" charset="0"/>
              </a:rPr>
              <a:t> </a:t>
            </a:r>
            <a:r>
              <a:rPr lang="sv-SE" dirty="0" err="1">
                <a:solidFill>
                  <a:prstClr val="black"/>
                </a:solidFill>
                <a:latin typeface="Times New Roman" panose="02020603050405020304" pitchFamily="18" charset="0"/>
                <a:ea typeface="Calibri" panose="020F0502020204030204" pitchFamily="34" charset="0"/>
              </a:rPr>
              <a:t>of</a:t>
            </a:r>
            <a:r>
              <a:rPr lang="sv-SE" dirty="0">
                <a:solidFill>
                  <a:prstClr val="black"/>
                </a:solidFill>
                <a:latin typeface="Times New Roman" panose="02020603050405020304" pitchFamily="18" charset="0"/>
                <a:ea typeface="Calibri" panose="020F0502020204030204" pitchFamily="34" charset="0"/>
              </a:rPr>
              <a:t> the </a:t>
            </a:r>
            <a:r>
              <a:rPr lang="sv-SE" dirty="0" err="1" smtClean="0">
                <a:solidFill>
                  <a:prstClr val="black"/>
                </a:solidFill>
                <a:latin typeface="Times New Roman" panose="02020603050405020304" pitchFamily="18" charset="0"/>
                <a:ea typeface="Calibri" panose="020F0502020204030204" pitchFamily="34" charset="0"/>
              </a:rPr>
              <a:t>time</a:t>
            </a:r>
            <a:r>
              <a:rPr lang="sv-SE" dirty="0" smtClean="0">
                <a:solidFill>
                  <a:prstClr val="black"/>
                </a:solidFill>
                <a:latin typeface="Times New Roman" panose="02020603050405020304" pitchFamily="18" charset="0"/>
                <a:ea typeface="Calibri" panose="020F0502020204030204" pitchFamily="34" charset="0"/>
              </a:rPr>
              <a:t> </a:t>
            </a:r>
            <a:r>
              <a:rPr lang="sv-SE" dirty="0" err="1" smtClean="0">
                <a:solidFill>
                  <a:prstClr val="black"/>
                </a:solidFill>
                <a:latin typeface="Times New Roman" panose="02020603050405020304" pitchFamily="18" charset="0"/>
                <a:ea typeface="Calibri" panose="020F0502020204030204" pitchFamily="34" charset="0"/>
              </a:rPr>
              <a:t>interval</a:t>
            </a:r>
            <a:r>
              <a:rPr lang="sv-SE" dirty="0" smtClean="0">
                <a:solidFill>
                  <a:prstClr val="black"/>
                </a:solidFill>
                <a:latin typeface="Times New Roman" panose="02020603050405020304" pitchFamily="18" charset="0"/>
                <a:ea typeface="Calibri" panose="020F0502020204030204" pitchFamily="34" charset="0"/>
              </a:rPr>
              <a:t> </a:t>
            </a:r>
            <a:r>
              <a:rPr lang="sv-SE" dirty="0" err="1" smtClean="0">
                <a:solidFill>
                  <a:prstClr val="black"/>
                </a:solidFill>
                <a:latin typeface="Times New Roman" panose="02020603050405020304" pitchFamily="18" charset="0"/>
                <a:ea typeface="Calibri" panose="020F0502020204030204" pitchFamily="34" charset="0"/>
              </a:rPr>
              <a:t>constraint</a:t>
            </a:r>
            <a:r>
              <a:rPr lang="sv-SE" dirty="0" smtClean="0">
                <a:solidFill>
                  <a:prstClr val="black"/>
                </a:solidFill>
                <a:latin typeface="Times New Roman" panose="02020603050405020304" pitchFamily="18" charset="0"/>
                <a:ea typeface="Calibri" panose="020F0502020204030204" pitchFamily="34" charset="0"/>
              </a:rPr>
              <a:t> </a:t>
            </a:r>
            <a:r>
              <a:rPr lang="sv-SE" dirty="0">
                <a:solidFill>
                  <a:prstClr val="black"/>
                </a:solidFill>
                <a:latin typeface="Times New Roman" panose="02020603050405020304" pitchFamily="18" charset="0"/>
                <a:ea typeface="Calibri" panose="020F0502020204030204" pitchFamily="34" charset="0"/>
              </a:rPr>
              <a:t>on the </a:t>
            </a:r>
            <a:r>
              <a:rPr lang="sv-SE" dirty="0" err="1" smtClean="0">
                <a:solidFill>
                  <a:prstClr val="black"/>
                </a:solidFill>
                <a:latin typeface="Times New Roman" panose="02020603050405020304" pitchFamily="18" charset="0"/>
                <a:ea typeface="Calibri" panose="020F0502020204030204" pitchFamily="34" charset="0"/>
              </a:rPr>
              <a:t>volume</a:t>
            </a:r>
            <a:r>
              <a:rPr lang="sv-SE" dirty="0" smtClean="0">
                <a:solidFill>
                  <a:prstClr val="black"/>
                </a:solidFill>
                <a:latin typeface="Times New Roman" panose="02020603050405020304" pitchFamily="18" charset="0"/>
                <a:ea typeface="Calibri" panose="020F0502020204030204" pitchFamily="34" charset="0"/>
              </a:rPr>
              <a:t>, </a:t>
            </a:r>
            <a:r>
              <a:rPr lang="sv-SE" dirty="0">
                <a:solidFill>
                  <a:prstClr val="black"/>
                </a:solidFill>
                <a:latin typeface="Times New Roman" panose="02020603050405020304" pitchFamily="18" charset="0"/>
                <a:ea typeface="Calibri" panose="020F0502020204030204" pitchFamily="34" charset="0"/>
              </a:rPr>
              <a:t>via </a:t>
            </a:r>
            <a:r>
              <a:rPr lang="sv-SE" dirty="0" err="1">
                <a:solidFill>
                  <a:prstClr val="black"/>
                </a:solidFill>
                <a:latin typeface="Times New Roman" panose="02020603050405020304" pitchFamily="18" charset="0"/>
                <a:ea typeface="Calibri" panose="020F0502020204030204" pitchFamily="34" charset="0"/>
              </a:rPr>
              <a:t>one</a:t>
            </a:r>
            <a:r>
              <a:rPr lang="sv-SE" dirty="0">
                <a:solidFill>
                  <a:prstClr val="black"/>
                </a:solidFill>
                <a:latin typeface="Times New Roman" panose="02020603050405020304" pitchFamily="18" charset="0"/>
                <a:ea typeface="Calibri" panose="020F0502020204030204" pitchFamily="34" charset="0"/>
              </a:rPr>
              <a:t> </a:t>
            </a:r>
            <a:r>
              <a:rPr lang="sv-SE" dirty="0" err="1">
                <a:solidFill>
                  <a:prstClr val="black"/>
                </a:solidFill>
                <a:latin typeface="Times New Roman" panose="02020603050405020304" pitchFamily="18" charset="0"/>
                <a:ea typeface="Calibri" panose="020F0502020204030204" pitchFamily="34" charset="0"/>
              </a:rPr>
              <a:t>dimensional</a:t>
            </a:r>
            <a:r>
              <a:rPr lang="sv-SE" dirty="0">
                <a:solidFill>
                  <a:prstClr val="black"/>
                </a:solidFill>
                <a:latin typeface="Times New Roman" panose="02020603050405020304" pitchFamily="18" charset="0"/>
                <a:ea typeface="Calibri" panose="020F0502020204030204" pitchFamily="34" charset="0"/>
              </a:rPr>
              <a:t> </a:t>
            </a:r>
            <a:r>
              <a:rPr lang="sv-SE" dirty="0" err="1">
                <a:solidFill>
                  <a:prstClr val="black"/>
                </a:solidFill>
                <a:latin typeface="Times New Roman" panose="02020603050405020304" pitchFamily="18" charset="0"/>
                <a:ea typeface="Calibri" panose="020F0502020204030204" pitchFamily="34" charset="0"/>
              </a:rPr>
              <a:t>optimization</a:t>
            </a:r>
            <a:r>
              <a:rPr lang="sv-SE" dirty="0">
                <a:solidFill>
                  <a:prstClr val="black"/>
                </a:solidFill>
                <a:latin typeface="Times New Roman" panose="02020603050405020304" pitchFamily="18" charset="0"/>
                <a:ea typeface="Calibri" panose="020F0502020204030204" pitchFamily="34" charset="0"/>
              </a:rPr>
              <a:t>.</a:t>
            </a:r>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79</a:t>
            </a:fld>
            <a:endParaRPr lang="sv-SE"/>
          </a:p>
        </p:txBody>
      </p:sp>
      <p:sp>
        <p:nvSpPr>
          <p:cNvPr id="5" name="Rectangle 2"/>
          <p:cNvSpPr>
            <a:spLocks noChangeArrowheads="1"/>
          </p:cNvSpPr>
          <p:nvPr/>
        </p:nvSpPr>
        <p:spPr bwMode="auto">
          <a:xfrm>
            <a:off x="5263660" y="4396153"/>
            <a:ext cx="273469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3606180978"/>
              </p:ext>
            </p:extLst>
          </p:nvPr>
        </p:nvGraphicFramePr>
        <p:xfrm>
          <a:off x="4818818" y="3704492"/>
          <a:ext cx="3991550" cy="2783454"/>
        </p:xfrm>
        <a:graphic>
          <a:graphicData uri="http://schemas.openxmlformats.org/presentationml/2006/ole">
            <mc:AlternateContent xmlns:mc="http://schemas.openxmlformats.org/markup-compatibility/2006">
              <mc:Choice xmlns:v="urn:schemas-microsoft-com:vml" Requires="v">
                <p:oleObj spid="_x0000_s13423" name="Equation" r:id="rId3" imgW="1282700" imgH="914400" progId="Equation.DSMT4">
                  <p:embed/>
                </p:oleObj>
              </mc:Choice>
              <mc:Fallback>
                <p:oleObj name="Equation" r:id="rId3" imgW="1282700" imgH="914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818" y="3704492"/>
                        <a:ext cx="3991550" cy="2783454"/>
                      </a:xfrm>
                      <a:prstGeom prst="rect">
                        <a:avLst/>
                      </a:prstGeom>
                      <a:noFill/>
                    </p:spPr>
                  </p:pic>
                </p:oleObj>
              </mc:Fallback>
            </mc:AlternateContent>
          </a:graphicData>
        </a:graphic>
      </p:graphicFrame>
      <p:sp>
        <p:nvSpPr>
          <p:cNvPr id="7" name="Rectangle 4"/>
          <p:cNvSpPr>
            <a:spLocks noChangeArrowheads="1"/>
          </p:cNvSpPr>
          <p:nvPr/>
        </p:nvSpPr>
        <p:spPr bwMode="auto">
          <a:xfrm>
            <a:off x="1878225" y="3509473"/>
            <a:ext cx="340058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556082571"/>
              </p:ext>
            </p:extLst>
          </p:nvPr>
        </p:nvGraphicFramePr>
        <p:xfrm>
          <a:off x="1878224" y="3209550"/>
          <a:ext cx="1685920" cy="1259758"/>
        </p:xfrm>
        <a:graphic>
          <a:graphicData uri="http://schemas.openxmlformats.org/presentationml/2006/ole">
            <mc:AlternateContent xmlns:mc="http://schemas.openxmlformats.org/markup-compatibility/2006">
              <mc:Choice xmlns:v="urn:schemas-microsoft-com:vml" Requires="v">
                <p:oleObj spid="_x0000_s13424" name="Equation" r:id="rId5" imgW="596900" imgH="457200" progId="Equation.DSMT4">
                  <p:embed/>
                </p:oleObj>
              </mc:Choice>
              <mc:Fallback>
                <p:oleObj name="Equation" r:id="rId5" imgW="596900" imgH="45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8224" y="3209550"/>
                        <a:ext cx="1685920" cy="1259758"/>
                      </a:xfrm>
                      <a:prstGeom prst="rect">
                        <a:avLst/>
                      </a:prstGeom>
                      <a:noFill/>
                    </p:spPr>
                  </p:pic>
                </p:oleObj>
              </mc:Fallback>
            </mc:AlternateContent>
          </a:graphicData>
        </a:graphic>
      </p:graphicFrame>
    </p:spTree>
    <p:extLst>
      <p:ext uri="{BB962C8B-B14F-4D97-AF65-F5344CB8AC3E}">
        <p14:creationId xmlns:p14="http://schemas.microsoft.com/office/powerpoint/2010/main" val="3275069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8</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2091404" y="656493"/>
            <a:ext cx="10588406" cy="5570904"/>
          </a:xfrm>
          <a:prstGeom prst="rect">
            <a:avLst/>
          </a:prstGeom>
        </p:spPr>
      </p:pic>
    </p:spTree>
    <p:extLst>
      <p:ext uri="{BB962C8B-B14F-4D97-AF65-F5344CB8AC3E}">
        <p14:creationId xmlns:p14="http://schemas.microsoft.com/office/powerpoint/2010/main" val="24266428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85800" y="2647464"/>
            <a:ext cx="10515600" cy="1325563"/>
          </a:xfrm>
        </p:spPr>
        <p:txBody>
          <a:bodyPr>
            <a:normAutofit fontScale="90000"/>
          </a:bodyPr>
          <a:lstStyle/>
          <a:p>
            <a:pPr algn="ctr"/>
            <a:r>
              <a:rPr lang="sv-SE" sz="4900" b="1" dirty="0" smtClean="0">
                <a:latin typeface="Times New Roman" panose="02020603050405020304" pitchFamily="18" charset="0"/>
                <a:cs typeface="Times New Roman" panose="02020603050405020304" pitchFamily="18" charset="0"/>
              </a:rPr>
              <a:t>Optimal </a:t>
            </a:r>
            <a:r>
              <a:rPr lang="sv-SE" sz="4900" b="1" dirty="0" err="1" smtClean="0">
                <a:latin typeface="Times New Roman" panose="02020603050405020304" pitchFamily="18" charset="0"/>
                <a:cs typeface="Times New Roman" panose="02020603050405020304" pitchFamily="18" charset="0"/>
              </a:rPr>
              <a:t>continuous</a:t>
            </a:r>
            <a:r>
              <a:rPr lang="sv-SE" sz="4900" b="1" dirty="0" smtClean="0">
                <a:latin typeface="Times New Roman" panose="02020603050405020304" pitchFamily="18" charset="0"/>
                <a:cs typeface="Times New Roman" panose="02020603050405020304" pitchFamily="18" charset="0"/>
              </a:rPr>
              <a:t> cover </a:t>
            </a:r>
            <a:br>
              <a:rPr lang="sv-SE" sz="4900" b="1" dirty="0" smtClean="0">
                <a:latin typeface="Times New Roman" panose="02020603050405020304" pitchFamily="18" charset="0"/>
                <a:cs typeface="Times New Roman" panose="02020603050405020304" pitchFamily="18" charset="0"/>
              </a:rPr>
            </a:br>
            <a:r>
              <a:rPr lang="sv-SE" sz="4900" b="1" dirty="0" err="1" smtClean="0">
                <a:latin typeface="Times New Roman" panose="02020603050405020304" pitchFamily="18" charset="0"/>
                <a:cs typeface="Times New Roman" panose="02020603050405020304" pitchFamily="18" charset="0"/>
              </a:rPr>
              <a:t>forest</a:t>
            </a:r>
            <a:r>
              <a:rPr lang="sv-SE" sz="4900" b="1" dirty="0" smtClean="0">
                <a:latin typeface="Times New Roman" panose="02020603050405020304" pitchFamily="18" charset="0"/>
                <a:cs typeface="Times New Roman" panose="02020603050405020304" pitchFamily="18" charset="0"/>
              </a:rPr>
              <a:t> management</a:t>
            </a:r>
            <a:br>
              <a:rPr lang="sv-SE" sz="4900" b="1" dirty="0" smtClean="0">
                <a:latin typeface="Times New Roman" panose="02020603050405020304" pitchFamily="18" charset="0"/>
                <a:cs typeface="Times New Roman" panose="02020603050405020304" pitchFamily="18" charset="0"/>
              </a:rPr>
            </a:br>
            <a:r>
              <a:rPr lang="sv-SE" sz="4900" b="1" dirty="0">
                <a:solidFill>
                  <a:srgbClr val="FF0000"/>
                </a:solidFill>
                <a:latin typeface="Times New Roman" panose="02020603050405020304" pitchFamily="18" charset="0"/>
                <a:cs typeface="Times New Roman" panose="02020603050405020304" pitchFamily="18" charset="0"/>
              </a:rPr>
              <a:t/>
            </a:r>
            <a:br>
              <a:rPr lang="sv-SE" sz="4900" b="1" dirty="0">
                <a:solidFill>
                  <a:srgbClr val="FF0000"/>
                </a:solidFill>
                <a:latin typeface="Times New Roman" panose="02020603050405020304" pitchFamily="18" charset="0"/>
                <a:cs typeface="Times New Roman" panose="02020603050405020304" pitchFamily="18" charset="0"/>
              </a:rPr>
            </a:br>
            <a:r>
              <a:rPr lang="sv-SE" sz="4900" b="1" dirty="0" err="1" smtClean="0">
                <a:solidFill>
                  <a:srgbClr val="FF0000"/>
                </a:solidFill>
                <a:latin typeface="Times New Roman" panose="02020603050405020304" pitchFamily="18" charset="0"/>
                <a:cs typeface="Times New Roman" panose="02020603050405020304" pitchFamily="18" charset="0"/>
              </a:rPr>
              <a:t>Now</a:t>
            </a:r>
            <a:r>
              <a:rPr lang="sv-SE" sz="4900"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we</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study</a:t>
            </a:r>
            <a:r>
              <a:rPr lang="sv-SE" b="1" dirty="0" smtClean="0">
                <a:solidFill>
                  <a:srgbClr val="FF0000"/>
                </a:solidFill>
                <a:latin typeface="Times New Roman" panose="02020603050405020304" pitchFamily="18" charset="0"/>
                <a:cs typeface="Times New Roman" panose="02020603050405020304" pitchFamily="18" charset="0"/>
              </a:rPr>
              <a:t>:</a:t>
            </a:r>
            <a:br>
              <a:rPr lang="sv-SE" b="1" dirty="0" smtClean="0">
                <a:solidFill>
                  <a:srgbClr val="FF0000"/>
                </a:solidFill>
                <a:latin typeface="Times New Roman" panose="02020603050405020304" pitchFamily="18" charset="0"/>
                <a:cs typeface="Times New Roman" panose="02020603050405020304" pitchFamily="18" charset="0"/>
              </a:rPr>
            </a:br>
            <a:r>
              <a:rPr lang="sv-SE" b="1" dirty="0" smtClean="0">
                <a:solidFill>
                  <a:srgbClr val="FF0000"/>
                </a:solidFill>
                <a:latin typeface="Times New Roman" panose="02020603050405020304" pitchFamily="18" charset="0"/>
                <a:cs typeface="Times New Roman" panose="02020603050405020304" pitchFamily="18" charset="0"/>
              </a:rPr>
              <a:t/>
            </a:r>
            <a:br>
              <a:rPr lang="sv-SE" b="1" dirty="0" smtClean="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Two </a:t>
            </a:r>
            <a:r>
              <a:rPr lang="en-US" sz="4000" b="1" i="1" dirty="0">
                <a:solidFill>
                  <a:srgbClr val="FF0000"/>
                </a:solidFill>
                <a:latin typeface="Times New Roman" panose="02020603050405020304" pitchFamily="18" charset="0"/>
                <a:cs typeface="Times New Roman" panose="02020603050405020304" pitchFamily="18" charset="0"/>
              </a:rPr>
              <a:t>dimensional </a:t>
            </a:r>
            <a:r>
              <a:rPr lang="en-US" sz="4000" b="1" i="1" dirty="0" smtClean="0">
                <a:solidFill>
                  <a:srgbClr val="FF0000"/>
                </a:solidFill>
                <a:latin typeface="Times New Roman" panose="02020603050405020304" pitchFamily="18" charset="0"/>
                <a:cs typeface="Times New Roman" panose="02020603050405020304" pitchFamily="18" charset="0"/>
              </a:rPr>
              <a:t>optimization in the volume AND time interval dimensions </a:t>
            </a:r>
            <a:br>
              <a:rPr lang="en-US" sz="4000" b="1" i="1" dirty="0" smtClean="0">
                <a:solidFill>
                  <a:srgbClr val="FF0000"/>
                </a:solidFill>
                <a:latin typeface="Times New Roman" panose="02020603050405020304" pitchFamily="18" charset="0"/>
                <a:cs typeface="Times New Roman" panose="02020603050405020304" pitchFamily="18" charset="0"/>
              </a:rPr>
            </a:br>
            <a:endParaRPr lang="sv-SE" b="1" i="1" dirty="0">
              <a:solidFill>
                <a:srgbClr val="FF0000"/>
              </a:solidFill>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80</a:t>
            </a:fld>
            <a:endParaRPr lang="sv-SE">
              <a:solidFill>
                <a:prstClr val="black">
                  <a:tint val="75000"/>
                </a:prstClr>
              </a:solidFill>
            </a:endParaRPr>
          </a:p>
        </p:txBody>
      </p:sp>
    </p:spTree>
    <p:extLst>
      <p:ext uri="{BB962C8B-B14F-4D97-AF65-F5344CB8AC3E}">
        <p14:creationId xmlns:p14="http://schemas.microsoft.com/office/powerpoint/2010/main" val="32126252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81</a:t>
            </a:fld>
            <a:endParaRPr lang="sv-SE"/>
          </a:p>
        </p:txBody>
      </p:sp>
      <p:sp>
        <p:nvSpPr>
          <p:cNvPr id="5" name="Rectangle 2"/>
          <p:cNvSpPr>
            <a:spLocks noChangeArrowheads="1"/>
          </p:cNvSpPr>
          <p:nvPr/>
        </p:nvSpPr>
        <p:spPr bwMode="auto">
          <a:xfrm>
            <a:off x="1348153" y="949568"/>
            <a:ext cx="234245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3747639533"/>
              </p:ext>
            </p:extLst>
          </p:nvPr>
        </p:nvGraphicFramePr>
        <p:xfrm>
          <a:off x="890954" y="943992"/>
          <a:ext cx="10217101" cy="2154749"/>
        </p:xfrm>
        <a:graphic>
          <a:graphicData uri="http://schemas.openxmlformats.org/presentationml/2006/ole">
            <mc:AlternateContent xmlns:mc="http://schemas.openxmlformats.org/markup-compatibility/2006">
              <mc:Choice xmlns:v="urn:schemas-microsoft-com:vml" Requires="v">
                <p:oleObj spid="_x0000_s14443" name="Equation" r:id="rId3" imgW="1777229" imgH="393529" progId="Equation.DSMT4">
                  <p:embed/>
                </p:oleObj>
              </mc:Choice>
              <mc:Fallback>
                <p:oleObj name="Equation" r:id="rId3" imgW="1777229"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954" y="943992"/>
                        <a:ext cx="10217101" cy="2154749"/>
                      </a:xfrm>
                      <a:prstGeom prst="rect">
                        <a:avLst/>
                      </a:prstGeom>
                      <a:noFill/>
                    </p:spPr>
                  </p:pic>
                </p:oleObj>
              </mc:Fallback>
            </mc:AlternateContent>
          </a:graphicData>
        </a:graphic>
      </p:graphicFrame>
      <p:sp>
        <p:nvSpPr>
          <p:cNvPr id="7" name="Rectangle 4"/>
          <p:cNvSpPr>
            <a:spLocks noChangeArrowheads="1"/>
          </p:cNvSpPr>
          <p:nvPr/>
        </p:nvSpPr>
        <p:spPr bwMode="auto">
          <a:xfrm>
            <a:off x="1482811" y="3104317"/>
            <a:ext cx="353403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3377988261"/>
              </p:ext>
            </p:extLst>
          </p:nvPr>
        </p:nvGraphicFramePr>
        <p:xfrm>
          <a:off x="890955" y="3351453"/>
          <a:ext cx="3322700" cy="2076688"/>
        </p:xfrm>
        <a:graphic>
          <a:graphicData uri="http://schemas.openxmlformats.org/presentationml/2006/ole">
            <mc:AlternateContent xmlns:mc="http://schemas.openxmlformats.org/markup-compatibility/2006">
              <mc:Choice xmlns:v="urn:schemas-microsoft-com:vml" Requires="v">
                <p:oleObj spid="_x0000_s14444" name="Equation" r:id="rId5" imgW="634725" imgH="406224" progId="Equation.DSMT4">
                  <p:embed/>
                </p:oleObj>
              </mc:Choice>
              <mc:Fallback>
                <p:oleObj name="Equation" r:id="rId5" imgW="634725" imgH="406224"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955" y="3351453"/>
                        <a:ext cx="3322700" cy="2076688"/>
                      </a:xfrm>
                      <a:prstGeom prst="rect">
                        <a:avLst/>
                      </a:prstGeom>
                      <a:noFill/>
                    </p:spPr>
                  </p:pic>
                </p:oleObj>
              </mc:Fallback>
            </mc:AlternateContent>
          </a:graphicData>
        </a:graphic>
      </p:graphicFrame>
    </p:spTree>
    <p:extLst>
      <p:ext uri="{BB962C8B-B14F-4D97-AF65-F5344CB8AC3E}">
        <p14:creationId xmlns:p14="http://schemas.microsoft.com/office/powerpoint/2010/main" val="22576900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fontScale="90000"/>
          </a:bodyPr>
          <a:lstStyle/>
          <a:p>
            <a:pPr>
              <a:lnSpc>
                <a:spcPct val="107000"/>
              </a:lnSpc>
              <a:spcAft>
                <a:spcPts val="800"/>
              </a:spcAft>
            </a:pP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first</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order optimum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conditions</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sv-SE"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r>
            <a:br>
              <a:rPr lang="sv-SE"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sv-SE" b="1" i="1" dirty="0">
              <a:solidFill>
                <a:srgbClr val="FF0000"/>
              </a:solidFill>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82</a:t>
            </a:fld>
            <a:endParaRPr lang="sv-SE"/>
          </a:p>
        </p:txBody>
      </p:sp>
      <p:sp>
        <p:nvSpPr>
          <p:cNvPr id="6" name="Rectangle 2"/>
          <p:cNvSpPr>
            <a:spLocks noChangeArrowheads="1"/>
          </p:cNvSpPr>
          <p:nvPr/>
        </p:nvSpPr>
        <p:spPr bwMode="auto">
          <a:xfrm>
            <a:off x="973015" y="1383322"/>
            <a:ext cx="343369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339315630"/>
              </p:ext>
            </p:extLst>
          </p:nvPr>
        </p:nvGraphicFramePr>
        <p:xfrm>
          <a:off x="1151427" y="1383322"/>
          <a:ext cx="1115276" cy="1592366"/>
        </p:xfrm>
        <a:graphic>
          <a:graphicData uri="http://schemas.openxmlformats.org/presentationml/2006/ole">
            <mc:AlternateContent xmlns:mc="http://schemas.openxmlformats.org/markup-compatibility/2006">
              <mc:Choice xmlns:v="urn:schemas-microsoft-com:vml" Requires="v">
                <p:oleObj spid="_x0000_s15467" name="Equation" r:id="rId3" imgW="558558" imgH="863225" progId="Equation.DSMT4">
                  <p:embed/>
                </p:oleObj>
              </mc:Choice>
              <mc:Fallback>
                <p:oleObj name="Equation" r:id="rId3" imgW="558558" imgH="86322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427" y="1383322"/>
                        <a:ext cx="1115276" cy="1592366"/>
                      </a:xfrm>
                      <a:prstGeom prst="rect">
                        <a:avLst/>
                      </a:prstGeom>
                      <a:noFill/>
                    </p:spPr>
                  </p:pic>
                </p:oleObj>
              </mc:Fallback>
            </mc:AlternateContent>
          </a:graphicData>
        </a:graphic>
      </p:graphicFrame>
      <p:sp>
        <p:nvSpPr>
          <p:cNvPr id="8" name="Rectangle 4"/>
          <p:cNvSpPr>
            <a:spLocks noChangeArrowheads="1"/>
          </p:cNvSpPr>
          <p:nvPr/>
        </p:nvSpPr>
        <p:spPr bwMode="auto">
          <a:xfrm>
            <a:off x="3076832" y="39912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9" name="Objekt 8"/>
          <p:cNvGraphicFramePr>
            <a:graphicFrameLocks noChangeAspect="1"/>
          </p:cNvGraphicFramePr>
          <p:nvPr>
            <p:extLst>
              <p:ext uri="{D42A27DB-BD31-4B8C-83A1-F6EECF244321}">
                <p14:modId xmlns:p14="http://schemas.microsoft.com/office/powerpoint/2010/main" val="3153189531"/>
              </p:ext>
            </p:extLst>
          </p:nvPr>
        </p:nvGraphicFramePr>
        <p:xfrm>
          <a:off x="1151427" y="3311611"/>
          <a:ext cx="8891877" cy="3138616"/>
        </p:xfrm>
        <a:graphic>
          <a:graphicData uri="http://schemas.openxmlformats.org/presentationml/2006/ole">
            <mc:AlternateContent xmlns:mc="http://schemas.openxmlformats.org/markup-compatibility/2006">
              <mc:Choice xmlns:v="urn:schemas-microsoft-com:vml" Requires="v">
                <p:oleObj spid="_x0000_s15468" name="Equation" r:id="rId5" imgW="2667000" imgH="1016000" progId="Equation.DSMT4">
                  <p:embed/>
                </p:oleObj>
              </mc:Choice>
              <mc:Fallback>
                <p:oleObj name="Equation" r:id="rId5" imgW="2667000" imgH="1016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1427" y="3311611"/>
                        <a:ext cx="8891877" cy="3138616"/>
                      </a:xfrm>
                      <a:prstGeom prst="rect">
                        <a:avLst/>
                      </a:prstGeom>
                      <a:noFill/>
                    </p:spPr>
                  </p:pic>
                </p:oleObj>
              </mc:Fallback>
            </mc:AlternateContent>
          </a:graphicData>
        </a:graphic>
      </p:graphicFrame>
    </p:spTree>
    <p:extLst>
      <p:ext uri="{BB962C8B-B14F-4D97-AF65-F5344CB8AC3E}">
        <p14:creationId xmlns:p14="http://schemas.microsoft.com/office/powerpoint/2010/main" val="27406981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426909"/>
            <a:ext cx="10515600" cy="1325563"/>
          </a:xfrm>
        </p:spPr>
        <p:txBody>
          <a:bodyPr>
            <a:normAutofit fontScale="90000"/>
          </a:bodyPr>
          <a:lstStyle/>
          <a:p>
            <a:pPr>
              <a:lnSpc>
                <a:spcPct val="107000"/>
              </a:lnSpc>
              <a:spcAft>
                <a:spcPts val="800"/>
              </a:spcAft>
            </a:pP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Assumption</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unique</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maximum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exists</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The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following</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conditions</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hold</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83</a:t>
            </a:fld>
            <a:endParaRPr lang="sv-SE"/>
          </a:p>
        </p:txBody>
      </p:sp>
      <p:sp>
        <p:nvSpPr>
          <p:cNvPr id="5" name="Rectangle 2"/>
          <p:cNvSpPr>
            <a:spLocks noChangeArrowheads="1"/>
          </p:cNvSpPr>
          <p:nvPr/>
        </p:nvSpPr>
        <p:spPr bwMode="auto">
          <a:xfrm>
            <a:off x="281354" y="2391507"/>
            <a:ext cx="373212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1004712725"/>
              </p:ext>
            </p:extLst>
          </p:nvPr>
        </p:nvGraphicFramePr>
        <p:xfrm>
          <a:off x="417279" y="2132016"/>
          <a:ext cx="11172422" cy="3663303"/>
        </p:xfrm>
        <a:graphic>
          <a:graphicData uri="http://schemas.openxmlformats.org/presentationml/2006/ole">
            <mc:AlternateContent xmlns:mc="http://schemas.openxmlformats.org/markup-compatibility/2006">
              <mc:Choice xmlns:v="urn:schemas-microsoft-com:vml" Requires="v">
                <p:oleObj spid="_x0000_s16437" name="Equation" r:id="rId3" imgW="2654300" imgH="939800" progId="Equation.DSMT4">
                  <p:embed/>
                </p:oleObj>
              </mc:Choice>
              <mc:Fallback>
                <p:oleObj name="Equation" r:id="rId3" imgW="2654300" imgH="939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79" y="2132016"/>
                        <a:ext cx="11172422" cy="3663303"/>
                      </a:xfrm>
                      <a:prstGeom prst="rect">
                        <a:avLst/>
                      </a:prstGeom>
                      <a:noFill/>
                    </p:spPr>
                  </p:pic>
                </p:oleObj>
              </mc:Fallback>
            </mc:AlternateContent>
          </a:graphicData>
        </a:graphic>
      </p:graphicFrame>
    </p:spTree>
    <p:extLst>
      <p:ext uri="{BB962C8B-B14F-4D97-AF65-F5344CB8AC3E}">
        <p14:creationId xmlns:p14="http://schemas.microsoft.com/office/powerpoint/2010/main" val="14153996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84</a:t>
            </a:fld>
            <a:endParaRPr lang="sv-SE"/>
          </a:p>
        </p:txBody>
      </p:sp>
      <p:sp>
        <p:nvSpPr>
          <p:cNvPr id="5" name="Rectangle 2"/>
          <p:cNvSpPr>
            <a:spLocks noChangeArrowheads="1"/>
          </p:cNvSpPr>
          <p:nvPr/>
        </p:nvSpPr>
        <p:spPr bwMode="auto">
          <a:xfrm>
            <a:off x="363416" y="562707"/>
            <a:ext cx="289348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4118064500"/>
              </p:ext>
            </p:extLst>
          </p:nvPr>
        </p:nvGraphicFramePr>
        <p:xfrm>
          <a:off x="363416" y="562708"/>
          <a:ext cx="11533054" cy="3008395"/>
        </p:xfrm>
        <a:graphic>
          <a:graphicData uri="http://schemas.openxmlformats.org/presentationml/2006/ole">
            <mc:AlternateContent xmlns:mc="http://schemas.openxmlformats.org/markup-compatibility/2006">
              <mc:Choice xmlns:v="urn:schemas-microsoft-com:vml" Requires="v">
                <p:oleObj spid="_x0000_s17513" name="Equation" r:id="rId3" imgW="3403600" imgH="965200" progId="Equation.DSMT4">
                  <p:embed/>
                </p:oleObj>
              </mc:Choice>
              <mc:Fallback>
                <p:oleObj name="Equation" r:id="rId3" imgW="3403600" imgH="965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6" y="562708"/>
                        <a:ext cx="11533054" cy="3008395"/>
                      </a:xfrm>
                      <a:prstGeom prst="rect">
                        <a:avLst/>
                      </a:prstGeom>
                      <a:noFill/>
                    </p:spPr>
                  </p:pic>
                </p:oleObj>
              </mc:Fallback>
            </mc:AlternateContent>
          </a:graphicData>
        </a:graphic>
      </p:graphicFrame>
      <p:sp>
        <p:nvSpPr>
          <p:cNvPr id="7" name="Rectangle 4"/>
          <p:cNvSpPr>
            <a:spLocks noChangeArrowheads="1"/>
          </p:cNvSpPr>
          <p:nvPr/>
        </p:nvSpPr>
        <p:spPr bwMode="auto">
          <a:xfrm>
            <a:off x="803189" y="44843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1108520165"/>
              </p:ext>
            </p:extLst>
          </p:nvPr>
        </p:nvGraphicFramePr>
        <p:xfrm>
          <a:off x="617838" y="4484301"/>
          <a:ext cx="8480010" cy="1872049"/>
        </p:xfrm>
        <a:graphic>
          <a:graphicData uri="http://schemas.openxmlformats.org/presentationml/2006/ole">
            <mc:AlternateContent xmlns:mc="http://schemas.openxmlformats.org/markup-compatibility/2006">
              <mc:Choice xmlns:v="urn:schemas-microsoft-com:vml" Requires="v">
                <p:oleObj spid="_x0000_s17514" name="Equation" r:id="rId5" imgW="2120900" imgH="508000" progId="Equation.DSMT4">
                  <p:embed/>
                </p:oleObj>
              </mc:Choice>
              <mc:Fallback>
                <p:oleObj name="Equation" r:id="rId5" imgW="2120900" imgH="508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838" y="4484301"/>
                        <a:ext cx="8480010" cy="1872049"/>
                      </a:xfrm>
                      <a:prstGeom prst="rect">
                        <a:avLst/>
                      </a:prstGeom>
                      <a:noFill/>
                    </p:spPr>
                  </p:pic>
                </p:oleObj>
              </mc:Fallback>
            </mc:AlternateContent>
          </a:graphicData>
        </a:graphic>
      </p:graphicFrame>
    </p:spTree>
    <p:extLst>
      <p:ext uri="{BB962C8B-B14F-4D97-AF65-F5344CB8AC3E}">
        <p14:creationId xmlns:p14="http://schemas.microsoft.com/office/powerpoint/2010/main" val="8390176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39166"/>
            <a:ext cx="10515600" cy="1325563"/>
          </a:xfrm>
        </p:spPr>
        <p:txBody>
          <a:bodyPr>
            <a:normAutofit fontScale="90000"/>
          </a:bodyPr>
          <a:lstStyle/>
          <a:p>
            <a:pPr>
              <a:lnSpc>
                <a:spcPct val="107000"/>
              </a:lnSpc>
              <a:spcAft>
                <a:spcPts val="800"/>
              </a:spcAft>
            </a:pP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Comparative</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statics</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analysis</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based</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on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two</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dimensional</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optimization</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sv-SE" sz="3600" dirty="0">
                <a:latin typeface="Calibri" panose="020F0502020204030204" pitchFamily="34" charset="0"/>
                <a:ea typeface="Calibri" panose="020F0502020204030204" pitchFamily="34" charset="0"/>
                <a:cs typeface="Times New Roman" panose="02020603050405020304" pitchFamily="18" charset="0"/>
              </a:rPr>
              <a:t/>
            </a:r>
            <a:br>
              <a:rPr lang="sv-SE" sz="3600" dirty="0">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85</a:t>
            </a:fld>
            <a:endParaRPr lang="sv-SE"/>
          </a:p>
        </p:txBody>
      </p:sp>
      <p:sp>
        <p:nvSpPr>
          <p:cNvPr id="5" name="Rectangle 2"/>
          <p:cNvSpPr>
            <a:spLocks noChangeArrowheads="1"/>
          </p:cNvSpPr>
          <p:nvPr/>
        </p:nvSpPr>
        <p:spPr bwMode="auto">
          <a:xfrm>
            <a:off x="897350" y="2662721"/>
            <a:ext cx="199618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722794641"/>
              </p:ext>
            </p:extLst>
          </p:nvPr>
        </p:nvGraphicFramePr>
        <p:xfrm>
          <a:off x="313704" y="2662722"/>
          <a:ext cx="11264577" cy="2995636"/>
        </p:xfrm>
        <a:graphic>
          <a:graphicData uri="http://schemas.openxmlformats.org/presentationml/2006/ole">
            <mc:AlternateContent xmlns:mc="http://schemas.openxmlformats.org/markup-compatibility/2006">
              <mc:Choice xmlns:v="urn:schemas-microsoft-com:vml" Requires="v">
                <p:oleObj spid="_x0000_s18484" name="Equation" r:id="rId3" imgW="3594100" imgH="939800" progId="Equation.DSMT4">
                  <p:embed/>
                </p:oleObj>
              </mc:Choice>
              <mc:Fallback>
                <p:oleObj name="Equation" r:id="rId3" imgW="3594100" imgH="939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704" y="2662722"/>
                        <a:ext cx="11264577" cy="2995636"/>
                      </a:xfrm>
                      <a:prstGeom prst="rect">
                        <a:avLst/>
                      </a:prstGeom>
                      <a:noFill/>
                    </p:spPr>
                  </p:pic>
                </p:oleObj>
              </mc:Fallback>
            </mc:AlternateContent>
          </a:graphicData>
        </a:graphic>
      </p:graphicFrame>
    </p:spTree>
    <p:extLst>
      <p:ext uri="{BB962C8B-B14F-4D97-AF65-F5344CB8AC3E}">
        <p14:creationId xmlns:p14="http://schemas.microsoft.com/office/powerpoint/2010/main" val="602590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86</a:t>
            </a:fld>
            <a:endParaRPr lang="sv-SE"/>
          </a:p>
        </p:txBody>
      </p:sp>
      <p:sp>
        <p:nvSpPr>
          <p:cNvPr id="5" name="Rectangle 2"/>
          <p:cNvSpPr>
            <a:spLocks noChangeArrowheads="1"/>
          </p:cNvSpPr>
          <p:nvPr/>
        </p:nvSpPr>
        <p:spPr bwMode="auto">
          <a:xfrm>
            <a:off x="386861" y="633045"/>
            <a:ext cx="379397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2560739443"/>
              </p:ext>
            </p:extLst>
          </p:nvPr>
        </p:nvGraphicFramePr>
        <p:xfrm>
          <a:off x="623718" y="940109"/>
          <a:ext cx="10386280" cy="4348582"/>
        </p:xfrm>
        <a:graphic>
          <a:graphicData uri="http://schemas.openxmlformats.org/presentationml/2006/ole">
            <mc:AlternateContent xmlns:mc="http://schemas.openxmlformats.org/markup-compatibility/2006">
              <mc:Choice xmlns:v="urn:schemas-microsoft-com:vml" Requires="v">
                <p:oleObj spid="_x0000_s19508" name="Equation" r:id="rId3" imgW="2286000" imgH="939800" progId="Equation.DSMT4">
                  <p:embed/>
                </p:oleObj>
              </mc:Choice>
              <mc:Fallback>
                <p:oleObj name="Equation" r:id="rId3" imgW="2286000" imgH="939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718" y="940109"/>
                        <a:ext cx="10386280" cy="4348582"/>
                      </a:xfrm>
                      <a:prstGeom prst="rect">
                        <a:avLst/>
                      </a:prstGeom>
                      <a:noFill/>
                    </p:spPr>
                  </p:pic>
                </p:oleObj>
              </mc:Fallback>
            </mc:AlternateContent>
          </a:graphicData>
        </a:graphic>
      </p:graphicFrame>
    </p:spTree>
    <p:extLst>
      <p:ext uri="{BB962C8B-B14F-4D97-AF65-F5344CB8AC3E}">
        <p14:creationId xmlns:p14="http://schemas.microsoft.com/office/powerpoint/2010/main" val="32475487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87</a:t>
            </a:fld>
            <a:endParaRPr lang="sv-SE"/>
          </a:p>
        </p:txBody>
      </p:sp>
      <p:sp>
        <p:nvSpPr>
          <p:cNvPr id="5" name="Rectangle 2"/>
          <p:cNvSpPr>
            <a:spLocks noChangeArrowheads="1"/>
          </p:cNvSpPr>
          <p:nvPr/>
        </p:nvSpPr>
        <p:spPr bwMode="auto">
          <a:xfrm>
            <a:off x="433753" y="351691"/>
            <a:ext cx="265541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2876186024"/>
              </p:ext>
            </p:extLst>
          </p:nvPr>
        </p:nvGraphicFramePr>
        <p:xfrm>
          <a:off x="835410" y="635376"/>
          <a:ext cx="10714670" cy="5073446"/>
        </p:xfrm>
        <a:graphic>
          <a:graphicData uri="http://schemas.openxmlformats.org/presentationml/2006/ole">
            <mc:AlternateContent xmlns:mc="http://schemas.openxmlformats.org/markup-compatibility/2006">
              <mc:Choice xmlns:v="urn:schemas-microsoft-com:vml" Requires="v">
                <p:oleObj spid="_x0000_s20534" name="Equation" r:id="rId3" imgW="2438280" imgH="1130040" progId="Equation.DSMT4">
                  <p:embed/>
                </p:oleObj>
              </mc:Choice>
              <mc:Fallback>
                <p:oleObj name="Equation" r:id="rId3" imgW="2438280" imgH="1130040" progId="Equation.DSMT4">
                  <p:embed/>
                  <p:pic>
                    <p:nvPicPr>
                      <p:cNvPr id="0" name="Object 1"/>
                      <p:cNvPicPr>
                        <a:picLocks noChangeAspect="1" noChangeArrowheads="1"/>
                      </p:cNvPicPr>
                      <p:nvPr/>
                    </p:nvPicPr>
                    <p:blipFill>
                      <a:blip r:embed="rId4"/>
                      <a:srcRect/>
                      <a:stretch>
                        <a:fillRect/>
                      </a:stretch>
                    </p:blipFill>
                    <p:spPr bwMode="auto">
                      <a:xfrm>
                        <a:off x="835410" y="635376"/>
                        <a:ext cx="10714670" cy="5073446"/>
                      </a:xfrm>
                      <a:prstGeom prst="rect">
                        <a:avLst/>
                      </a:prstGeom>
                      <a:noFill/>
                    </p:spPr>
                  </p:pic>
                </p:oleObj>
              </mc:Fallback>
            </mc:AlternateContent>
          </a:graphicData>
        </a:graphic>
      </p:graphicFrame>
      <p:sp>
        <p:nvSpPr>
          <p:cNvPr id="7" name="Rectangle 4"/>
          <p:cNvSpPr>
            <a:spLocks noChangeArrowheads="1"/>
          </p:cNvSpPr>
          <p:nvPr/>
        </p:nvSpPr>
        <p:spPr bwMode="auto">
          <a:xfrm>
            <a:off x="1712740" y="4139512"/>
            <a:ext cx="1676839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13422564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88</a:t>
            </a:fld>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1701828139"/>
              </p:ext>
            </p:extLst>
          </p:nvPr>
        </p:nvGraphicFramePr>
        <p:xfrm>
          <a:off x="679670" y="527538"/>
          <a:ext cx="10841730" cy="5650524"/>
        </p:xfrm>
        <a:graphic>
          <a:graphicData uri="http://schemas.openxmlformats.org/presentationml/2006/ole">
            <mc:AlternateContent xmlns:mc="http://schemas.openxmlformats.org/markup-compatibility/2006">
              <mc:Choice xmlns:v="urn:schemas-microsoft-com:vml" Requires="v">
                <p:oleObj spid="_x0000_s23602" name="Equation" r:id="rId3" imgW="3581400" imgH="1828800" progId="Equation.DSMT4">
                  <p:embed/>
                </p:oleObj>
              </mc:Choice>
              <mc:Fallback>
                <p:oleObj name="Equation" r:id="rId3" imgW="3581400" imgH="1828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670" y="527538"/>
                        <a:ext cx="10841730" cy="5650524"/>
                      </a:xfrm>
                      <a:prstGeom prst="rect">
                        <a:avLst/>
                      </a:prstGeom>
                      <a:noFill/>
                    </p:spPr>
                  </p:pic>
                </p:oleObj>
              </mc:Fallback>
            </mc:AlternateContent>
          </a:graphicData>
        </a:graphic>
      </p:graphicFrame>
    </p:spTree>
    <p:extLst>
      <p:ext uri="{BB962C8B-B14F-4D97-AF65-F5344CB8AC3E}">
        <p14:creationId xmlns:p14="http://schemas.microsoft.com/office/powerpoint/2010/main" val="205363520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89</a:t>
            </a:fld>
            <a:endParaRPr lang="sv-SE"/>
          </a:p>
        </p:txBody>
      </p:sp>
      <p:sp>
        <p:nvSpPr>
          <p:cNvPr id="5" name="Rectangle 2"/>
          <p:cNvSpPr>
            <a:spLocks noChangeArrowheads="1"/>
          </p:cNvSpPr>
          <p:nvPr/>
        </p:nvSpPr>
        <p:spPr bwMode="auto">
          <a:xfrm>
            <a:off x="493002" y="815861"/>
            <a:ext cx="234425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3079003466"/>
              </p:ext>
            </p:extLst>
          </p:nvPr>
        </p:nvGraphicFramePr>
        <p:xfrm>
          <a:off x="493002" y="1100066"/>
          <a:ext cx="10425931" cy="3607857"/>
        </p:xfrm>
        <a:graphic>
          <a:graphicData uri="http://schemas.openxmlformats.org/presentationml/2006/ole">
            <mc:AlternateContent xmlns:mc="http://schemas.openxmlformats.org/markup-compatibility/2006">
              <mc:Choice xmlns:v="urn:schemas-microsoft-com:vml" Requires="v">
                <p:oleObj spid="_x0000_s22580" name="Equation" r:id="rId3" imgW="3403600" imgH="1155700" progId="Equation.DSMT4">
                  <p:embed/>
                </p:oleObj>
              </mc:Choice>
              <mc:Fallback>
                <p:oleObj name="Equation" r:id="rId3" imgW="3403600" imgH="1155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002" y="1100066"/>
                        <a:ext cx="10425931" cy="3607857"/>
                      </a:xfrm>
                      <a:prstGeom prst="rect">
                        <a:avLst/>
                      </a:prstGeom>
                      <a:noFill/>
                    </p:spPr>
                  </p:pic>
                </p:oleObj>
              </mc:Fallback>
            </mc:AlternateContent>
          </a:graphicData>
        </a:graphic>
      </p:graphicFrame>
    </p:spTree>
    <p:extLst>
      <p:ext uri="{BB962C8B-B14F-4D97-AF65-F5344CB8AC3E}">
        <p14:creationId xmlns:p14="http://schemas.microsoft.com/office/powerpoint/2010/main" val="671741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9</a:t>
            </a:fld>
            <a:endParaRPr lang="sv-SE">
              <a:solidFill>
                <a:prstClr val="black">
                  <a:tint val="75000"/>
                </a:prstClr>
              </a:solidFill>
            </a:endParaRPr>
          </a:p>
        </p:txBody>
      </p:sp>
      <p:pic>
        <p:nvPicPr>
          <p:cNvPr id="2" name="Bildobjekt 1"/>
          <p:cNvPicPr>
            <a:picLocks noChangeAspect="1"/>
          </p:cNvPicPr>
          <p:nvPr/>
        </p:nvPicPr>
        <p:blipFill>
          <a:blip r:embed="rId2"/>
          <a:stretch>
            <a:fillRect/>
          </a:stretch>
        </p:blipFill>
        <p:spPr>
          <a:xfrm>
            <a:off x="1678550" y="1161535"/>
            <a:ext cx="12288441" cy="4596713"/>
          </a:xfrm>
          <a:prstGeom prst="rect">
            <a:avLst/>
          </a:prstGeom>
        </p:spPr>
      </p:pic>
    </p:spTree>
    <p:extLst>
      <p:ext uri="{BB962C8B-B14F-4D97-AF65-F5344CB8AC3E}">
        <p14:creationId xmlns:p14="http://schemas.microsoft.com/office/powerpoint/2010/main" val="19851116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90</a:t>
            </a:fld>
            <a:endParaRPr lang="sv-SE"/>
          </a:p>
        </p:txBody>
      </p:sp>
      <p:sp>
        <p:nvSpPr>
          <p:cNvPr id="5" name="Rectangle 2"/>
          <p:cNvSpPr>
            <a:spLocks noChangeArrowheads="1"/>
          </p:cNvSpPr>
          <p:nvPr/>
        </p:nvSpPr>
        <p:spPr bwMode="auto">
          <a:xfrm>
            <a:off x="591934" y="1243596"/>
            <a:ext cx="204677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3447634075"/>
              </p:ext>
            </p:extLst>
          </p:nvPr>
        </p:nvGraphicFramePr>
        <p:xfrm>
          <a:off x="591934" y="1243597"/>
          <a:ext cx="10761866" cy="3773246"/>
        </p:xfrm>
        <a:graphic>
          <a:graphicData uri="http://schemas.openxmlformats.org/presentationml/2006/ole">
            <mc:AlternateContent xmlns:mc="http://schemas.openxmlformats.org/markup-compatibility/2006">
              <mc:Choice xmlns:v="urn:schemas-microsoft-com:vml" Requires="v">
                <p:oleObj spid="_x0000_s24628" name="Equation" r:id="rId3" imgW="3352800" imgH="1155700" progId="Equation.DSMT4">
                  <p:embed/>
                </p:oleObj>
              </mc:Choice>
              <mc:Fallback>
                <p:oleObj name="Equation" r:id="rId3" imgW="3352800" imgH="1155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34" y="1243597"/>
                        <a:ext cx="10761866" cy="3773246"/>
                      </a:xfrm>
                      <a:prstGeom prst="rect">
                        <a:avLst/>
                      </a:prstGeom>
                      <a:noFill/>
                    </p:spPr>
                  </p:pic>
                </p:oleObj>
              </mc:Fallback>
            </mc:AlternateContent>
          </a:graphicData>
        </a:graphic>
      </p:graphicFrame>
    </p:spTree>
    <p:extLst>
      <p:ext uri="{BB962C8B-B14F-4D97-AF65-F5344CB8AC3E}">
        <p14:creationId xmlns:p14="http://schemas.microsoft.com/office/powerpoint/2010/main" val="192997544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91</a:t>
            </a:fld>
            <a:endParaRPr lang="sv-SE"/>
          </a:p>
        </p:txBody>
      </p:sp>
      <p:sp>
        <p:nvSpPr>
          <p:cNvPr id="7" name="Rectangle 4"/>
          <p:cNvSpPr>
            <a:spLocks noChangeArrowheads="1"/>
          </p:cNvSpPr>
          <p:nvPr/>
        </p:nvSpPr>
        <p:spPr bwMode="auto">
          <a:xfrm>
            <a:off x="704335" y="1371599"/>
            <a:ext cx="214027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4157572319"/>
              </p:ext>
            </p:extLst>
          </p:nvPr>
        </p:nvGraphicFramePr>
        <p:xfrm>
          <a:off x="628650" y="1371599"/>
          <a:ext cx="10725150" cy="3683000"/>
        </p:xfrm>
        <a:graphic>
          <a:graphicData uri="http://schemas.openxmlformats.org/presentationml/2006/ole">
            <mc:AlternateContent xmlns:mc="http://schemas.openxmlformats.org/markup-compatibility/2006">
              <mc:Choice xmlns:v="urn:schemas-microsoft-com:vml" Requires="v">
                <p:oleObj spid="_x0000_s25654" name="Equation" r:id="rId3" imgW="3365280" imgH="1130040" progId="Equation.DSMT4">
                  <p:embed/>
                </p:oleObj>
              </mc:Choice>
              <mc:Fallback>
                <p:oleObj name="Equation" r:id="rId3" imgW="3365280" imgH="1130040" progId="Equation.DSMT4">
                  <p:embed/>
                  <p:pic>
                    <p:nvPicPr>
                      <p:cNvPr id="0" name="Object 3"/>
                      <p:cNvPicPr>
                        <a:picLocks noChangeAspect="1" noChangeArrowheads="1"/>
                      </p:cNvPicPr>
                      <p:nvPr/>
                    </p:nvPicPr>
                    <p:blipFill>
                      <a:blip r:embed="rId4"/>
                      <a:srcRect/>
                      <a:stretch>
                        <a:fillRect/>
                      </a:stretch>
                    </p:blipFill>
                    <p:spPr bwMode="auto">
                      <a:xfrm>
                        <a:off x="628650" y="1371599"/>
                        <a:ext cx="10725150" cy="3683000"/>
                      </a:xfrm>
                      <a:prstGeom prst="rect">
                        <a:avLst/>
                      </a:prstGeom>
                      <a:noFill/>
                    </p:spPr>
                  </p:pic>
                </p:oleObj>
              </mc:Fallback>
            </mc:AlternateContent>
          </a:graphicData>
        </a:graphic>
      </p:graphicFrame>
    </p:spTree>
    <p:extLst>
      <p:ext uri="{BB962C8B-B14F-4D97-AF65-F5344CB8AC3E}">
        <p14:creationId xmlns:p14="http://schemas.microsoft.com/office/powerpoint/2010/main" val="28849407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92</a:t>
            </a:fld>
            <a:endParaRPr lang="sv-SE"/>
          </a:p>
        </p:txBody>
      </p:sp>
      <p:sp>
        <p:nvSpPr>
          <p:cNvPr id="5" name="Rectangle 2"/>
          <p:cNvSpPr>
            <a:spLocks noChangeArrowheads="1"/>
          </p:cNvSpPr>
          <p:nvPr/>
        </p:nvSpPr>
        <p:spPr bwMode="auto">
          <a:xfrm>
            <a:off x="246184" y="539261"/>
            <a:ext cx="34033391" cy="4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3387885056"/>
              </p:ext>
            </p:extLst>
          </p:nvPr>
        </p:nvGraphicFramePr>
        <p:xfrm>
          <a:off x="731408" y="586300"/>
          <a:ext cx="10153651" cy="5724525"/>
        </p:xfrm>
        <a:graphic>
          <a:graphicData uri="http://schemas.openxmlformats.org/presentationml/2006/ole">
            <mc:AlternateContent xmlns:mc="http://schemas.openxmlformats.org/markup-compatibility/2006">
              <mc:Choice xmlns:v="urn:schemas-microsoft-com:vml" Requires="v">
                <p:oleObj spid="_x0000_s26676" name="Equation" r:id="rId3" imgW="3314520" imgH="1828800" progId="Equation.DSMT4">
                  <p:embed/>
                </p:oleObj>
              </mc:Choice>
              <mc:Fallback>
                <p:oleObj name="Equation" r:id="rId3" imgW="3314520" imgH="1828800" progId="Equation.DSMT4">
                  <p:embed/>
                  <p:pic>
                    <p:nvPicPr>
                      <p:cNvPr id="0" name="Object 1"/>
                      <p:cNvPicPr>
                        <a:picLocks noChangeAspect="1" noChangeArrowheads="1"/>
                      </p:cNvPicPr>
                      <p:nvPr/>
                    </p:nvPicPr>
                    <p:blipFill>
                      <a:blip r:embed="rId4"/>
                      <a:srcRect/>
                      <a:stretch>
                        <a:fillRect/>
                      </a:stretch>
                    </p:blipFill>
                    <p:spPr bwMode="auto">
                      <a:xfrm>
                        <a:off x="731408" y="586300"/>
                        <a:ext cx="10153651" cy="5724525"/>
                      </a:xfrm>
                      <a:prstGeom prst="rect">
                        <a:avLst/>
                      </a:prstGeom>
                      <a:noFill/>
                    </p:spPr>
                  </p:pic>
                </p:oleObj>
              </mc:Fallback>
            </mc:AlternateContent>
          </a:graphicData>
        </a:graphic>
      </p:graphicFrame>
    </p:spTree>
    <p:extLst>
      <p:ext uri="{BB962C8B-B14F-4D97-AF65-F5344CB8AC3E}">
        <p14:creationId xmlns:p14="http://schemas.microsoft.com/office/powerpoint/2010/main" val="76116476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93</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1885" y="641350"/>
            <a:ext cx="7810500" cy="5715000"/>
          </a:xfrm>
          <a:prstGeom prst="rect">
            <a:avLst/>
          </a:prstGeom>
        </p:spPr>
      </p:pic>
      <p:sp>
        <p:nvSpPr>
          <p:cNvPr id="4" name="textruta 3"/>
          <p:cNvSpPr txBox="1"/>
          <p:nvPr/>
        </p:nvSpPr>
        <p:spPr>
          <a:xfrm>
            <a:off x="609600" y="641350"/>
            <a:ext cx="2403230" cy="3539430"/>
          </a:xfrm>
          <a:prstGeom prst="rect">
            <a:avLst/>
          </a:prstGeom>
          <a:noFill/>
        </p:spPr>
        <p:txBody>
          <a:bodyPr wrap="square" rtlCol="0">
            <a:spAutoFit/>
          </a:bodyPr>
          <a:lstStyle/>
          <a:p>
            <a:r>
              <a:rPr lang="sv-SE" sz="3200" b="1" i="1" dirty="0" err="1" smtClean="0">
                <a:solidFill>
                  <a:srgbClr val="FF0000"/>
                </a:solidFill>
                <a:latin typeface="Times New Roman" panose="02020603050405020304" pitchFamily="18" charset="0"/>
                <a:cs typeface="Times New Roman" panose="02020603050405020304" pitchFamily="18" charset="0"/>
              </a:rPr>
              <a:t>Graphical</a:t>
            </a:r>
            <a:r>
              <a:rPr lang="sv-SE" sz="3200" b="1" i="1" dirty="0" smtClean="0">
                <a:solidFill>
                  <a:srgbClr val="FF0000"/>
                </a:solidFill>
                <a:latin typeface="Times New Roman" panose="02020603050405020304" pitchFamily="18" charset="0"/>
                <a:cs typeface="Times New Roman" panose="02020603050405020304" pitchFamily="18" charset="0"/>
              </a:rPr>
              <a:t> </a:t>
            </a:r>
          </a:p>
          <a:p>
            <a:r>
              <a:rPr lang="sv-SE" sz="3200" b="1" i="1" dirty="0" smtClean="0">
                <a:solidFill>
                  <a:srgbClr val="FF0000"/>
                </a:solidFill>
                <a:latin typeface="Times New Roman" panose="02020603050405020304" pitchFamily="18" charset="0"/>
                <a:cs typeface="Times New Roman" panose="02020603050405020304" pitchFamily="18" charset="0"/>
              </a:rPr>
              <a:t>illustrations</a:t>
            </a:r>
          </a:p>
          <a:p>
            <a:r>
              <a:rPr lang="sv-SE" sz="3200" b="1" i="1" dirty="0" err="1" smtClean="0">
                <a:solidFill>
                  <a:srgbClr val="FF0000"/>
                </a:solidFill>
                <a:latin typeface="Times New Roman" panose="02020603050405020304" pitchFamily="18" charset="0"/>
                <a:cs typeface="Times New Roman" panose="02020603050405020304" pitchFamily="18" charset="0"/>
              </a:rPr>
              <a:t>based</a:t>
            </a:r>
            <a:r>
              <a:rPr lang="sv-SE" sz="3200" b="1" i="1" dirty="0" smtClean="0">
                <a:solidFill>
                  <a:srgbClr val="FF0000"/>
                </a:solidFill>
                <a:latin typeface="Times New Roman" panose="02020603050405020304" pitchFamily="18" charset="0"/>
                <a:cs typeface="Times New Roman" panose="02020603050405020304" pitchFamily="18" charset="0"/>
              </a:rPr>
              <a:t> on </a:t>
            </a:r>
          </a:p>
          <a:p>
            <a:r>
              <a:rPr lang="sv-SE" sz="3200" b="1" i="1" dirty="0" err="1" smtClean="0">
                <a:solidFill>
                  <a:srgbClr val="FF0000"/>
                </a:solidFill>
                <a:latin typeface="Times New Roman" panose="02020603050405020304" pitchFamily="18" charset="0"/>
                <a:cs typeface="Times New Roman" panose="02020603050405020304" pitchFamily="18" charset="0"/>
              </a:rPr>
              <a:t>specified</a:t>
            </a:r>
            <a:r>
              <a:rPr lang="sv-SE" sz="3200" b="1" i="1" dirty="0" smtClean="0">
                <a:solidFill>
                  <a:srgbClr val="FF0000"/>
                </a:solidFill>
                <a:latin typeface="Times New Roman" panose="02020603050405020304" pitchFamily="18" charset="0"/>
                <a:cs typeface="Times New Roman" panose="02020603050405020304" pitchFamily="18" charset="0"/>
              </a:rPr>
              <a:t> </a:t>
            </a:r>
          </a:p>
          <a:p>
            <a:r>
              <a:rPr lang="sv-SE" sz="3200" b="1" i="1" dirty="0" err="1" smtClean="0">
                <a:solidFill>
                  <a:srgbClr val="FF0000"/>
                </a:solidFill>
                <a:latin typeface="Times New Roman" panose="02020603050405020304" pitchFamily="18" charset="0"/>
                <a:cs typeface="Times New Roman" panose="02020603050405020304" pitchFamily="18" charset="0"/>
              </a:rPr>
              <a:t>functions</a:t>
            </a:r>
            <a:endParaRPr lang="sv-SE" sz="3200" b="1" i="1" dirty="0" smtClean="0">
              <a:solidFill>
                <a:srgbClr val="FF0000"/>
              </a:solidFill>
              <a:latin typeface="Times New Roman" panose="02020603050405020304" pitchFamily="18" charset="0"/>
              <a:cs typeface="Times New Roman" panose="02020603050405020304" pitchFamily="18" charset="0"/>
            </a:endParaRPr>
          </a:p>
          <a:p>
            <a:r>
              <a:rPr lang="sv-SE" sz="3200" b="1" i="1" dirty="0" smtClean="0">
                <a:solidFill>
                  <a:srgbClr val="FF0000"/>
                </a:solidFill>
                <a:latin typeface="Times New Roman" panose="02020603050405020304" pitchFamily="18" charset="0"/>
                <a:cs typeface="Times New Roman" panose="02020603050405020304" pitchFamily="18" charset="0"/>
              </a:rPr>
              <a:t>and </a:t>
            </a:r>
          </a:p>
          <a:p>
            <a:r>
              <a:rPr lang="sv-SE" sz="3200" b="1" i="1" dirty="0" smtClean="0">
                <a:solidFill>
                  <a:srgbClr val="FF0000"/>
                </a:solidFill>
                <a:latin typeface="Times New Roman" panose="02020603050405020304" pitchFamily="18" charset="0"/>
                <a:cs typeface="Times New Roman" panose="02020603050405020304" pitchFamily="18" charset="0"/>
              </a:rPr>
              <a:t>parameters</a:t>
            </a:r>
            <a:r>
              <a:rPr lang="sv-SE" sz="2400" b="1" dirty="0" smtClean="0">
                <a:latin typeface="Times New Roman" panose="02020603050405020304" pitchFamily="18" charset="0"/>
                <a:cs typeface="Times New Roman" panose="02020603050405020304" pitchFamily="18" charset="0"/>
              </a:rPr>
              <a:t> </a:t>
            </a:r>
            <a:endParaRPr lang="sv-SE"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8924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94</a:t>
            </a:fld>
            <a:endParaRPr lang="sv-SE"/>
          </a:p>
        </p:txBody>
      </p:sp>
      <p:pic>
        <p:nvPicPr>
          <p:cNvPr id="6" name="Bildobjekt 5"/>
          <p:cNvPicPr>
            <a:picLocks noChangeAspect="1"/>
          </p:cNvPicPr>
          <p:nvPr/>
        </p:nvPicPr>
        <p:blipFill>
          <a:blip r:embed="rId2"/>
          <a:stretch>
            <a:fillRect/>
          </a:stretch>
        </p:blipFill>
        <p:spPr>
          <a:xfrm>
            <a:off x="-817090" y="373164"/>
            <a:ext cx="14592300" cy="5895975"/>
          </a:xfrm>
          <a:prstGeom prst="rect">
            <a:avLst/>
          </a:prstGeom>
        </p:spPr>
      </p:pic>
      <p:sp>
        <p:nvSpPr>
          <p:cNvPr id="8" name="textruta 7"/>
          <p:cNvSpPr txBox="1"/>
          <p:nvPr/>
        </p:nvSpPr>
        <p:spPr>
          <a:xfrm>
            <a:off x="4510216" y="5210148"/>
            <a:ext cx="327334" cy="707886"/>
          </a:xfrm>
          <a:prstGeom prst="rect">
            <a:avLst/>
          </a:prstGeom>
          <a:noFill/>
        </p:spPr>
        <p:txBody>
          <a:bodyPr wrap="none" rtlCol="0">
            <a:spAutoFit/>
          </a:bodyPr>
          <a:lstStyle/>
          <a:p>
            <a:r>
              <a:rPr lang="sv-SE" sz="4000" dirty="0" smtClean="0">
                <a:solidFill>
                  <a:srgbClr val="FF0000"/>
                </a:solidFill>
                <a:latin typeface="Times New Roman" panose="02020603050405020304" pitchFamily="18" charset="0"/>
                <a:cs typeface="Times New Roman" panose="02020603050405020304" pitchFamily="18" charset="0"/>
              </a:rPr>
              <a:t>t</a:t>
            </a:r>
            <a:endParaRPr lang="sv-SE" sz="4000" dirty="0">
              <a:solidFill>
                <a:srgbClr val="FF0000"/>
              </a:solidFill>
              <a:latin typeface="Times New Roman" panose="02020603050405020304" pitchFamily="18" charset="0"/>
              <a:cs typeface="Times New Roman" panose="02020603050405020304" pitchFamily="18" charset="0"/>
            </a:endParaRPr>
          </a:p>
        </p:txBody>
      </p:sp>
      <p:sp>
        <p:nvSpPr>
          <p:cNvPr id="9" name="textruta 8"/>
          <p:cNvSpPr txBox="1"/>
          <p:nvPr/>
        </p:nvSpPr>
        <p:spPr>
          <a:xfrm>
            <a:off x="7451124" y="5564091"/>
            <a:ext cx="697627" cy="707886"/>
          </a:xfrm>
          <a:prstGeom prst="rect">
            <a:avLst/>
          </a:prstGeom>
          <a:noFill/>
        </p:spPr>
        <p:txBody>
          <a:bodyPr wrap="none" rtlCol="0">
            <a:spAutoFit/>
          </a:bodyPr>
          <a:lstStyle/>
          <a:p>
            <a:r>
              <a:rPr lang="sv-SE" sz="4000" b="1" dirty="0" smtClean="0">
                <a:solidFill>
                  <a:srgbClr val="FF0000"/>
                </a:solidFill>
                <a:latin typeface="Times New Roman" panose="02020603050405020304" pitchFamily="18" charset="0"/>
                <a:cs typeface="Times New Roman" panose="02020603050405020304" pitchFamily="18" charset="0"/>
              </a:rPr>
              <a:t>v1</a:t>
            </a:r>
            <a:endParaRPr lang="sv-SE" sz="4000" b="1" dirty="0">
              <a:solidFill>
                <a:srgbClr val="FF0000"/>
              </a:solidFill>
              <a:latin typeface="Times New Roman" panose="02020603050405020304" pitchFamily="18" charset="0"/>
              <a:cs typeface="Times New Roman" panose="02020603050405020304" pitchFamily="18" charset="0"/>
            </a:endParaRPr>
          </a:p>
        </p:txBody>
      </p:sp>
      <p:sp>
        <p:nvSpPr>
          <p:cNvPr id="10" name="textruta 9"/>
          <p:cNvSpPr txBox="1"/>
          <p:nvPr/>
        </p:nvSpPr>
        <p:spPr>
          <a:xfrm>
            <a:off x="9267567" y="2767913"/>
            <a:ext cx="1828065" cy="1323439"/>
          </a:xfrm>
          <a:prstGeom prst="rect">
            <a:avLst/>
          </a:prstGeom>
          <a:noFill/>
        </p:spPr>
        <p:txBody>
          <a:bodyPr wrap="none" rtlCol="0">
            <a:spAutoFit/>
          </a:bodyPr>
          <a:lstStyle/>
          <a:p>
            <a:r>
              <a:rPr lang="sv-SE" sz="4000" b="1" dirty="0" smtClean="0">
                <a:solidFill>
                  <a:srgbClr val="FF0000"/>
                </a:solidFill>
                <a:latin typeface="Times New Roman" panose="02020603050405020304" pitchFamily="18" charset="0"/>
                <a:cs typeface="Times New Roman" panose="02020603050405020304" pitchFamily="18" charset="0"/>
              </a:rPr>
              <a:t>Present</a:t>
            </a:r>
          </a:p>
          <a:p>
            <a:r>
              <a:rPr lang="sv-SE" sz="4000" b="1" dirty="0" err="1" smtClean="0">
                <a:solidFill>
                  <a:srgbClr val="FF0000"/>
                </a:solidFill>
                <a:latin typeface="Times New Roman" panose="02020603050405020304" pitchFamily="18" charset="0"/>
                <a:cs typeface="Times New Roman" panose="02020603050405020304" pitchFamily="18" charset="0"/>
              </a:rPr>
              <a:t>value</a:t>
            </a:r>
            <a:endParaRPr lang="sv-SE"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40095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95</a:t>
            </a:fld>
            <a:endParaRPr lang="sv-SE"/>
          </a:p>
        </p:txBody>
      </p:sp>
      <p:pic>
        <p:nvPicPr>
          <p:cNvPr id="5" name="Bildobjekt 4"/>
          <p:cNvPicPr>
            <a:picLocks noChangeAspect="1"/>
          </p:cNvPicPr>
          <p:nvPr/>
        </p:nvPicPr>
        <p:blipFill>
          <a:blip r:embed="rId2"/>
          <a:stretch>
            <a:fillRect/>
          </a:stretch>
        </p:blipFill>
        <p:spPr>
          <a:xfrm>
            <a:off x="-2678793" y="-938513"/>
            <a:ext cx="19296055" cy="7796513"/>
          </a:xfrm>
          <a:prstGeom prst="rect">
            <a:avLst/>
          </a:prstGeom>
        </p:spPr>
      </p:pic>
      <p:sp>
        <p:nvSpPr>
          <p:cNvPr id="6" name="Rektangel 5"/>
          <p:cNvSpPr/>
          <p:nvPr/>
        </p:nvSpPr>
        <p:spPr>
          <a:xfrm>
            <a:off x="9881286" y="394784"/>
            <a:ext cx="2463114" cy="1323439"/>
          </a:xfrm>
          <a:prstGeom prst="rect">
            <a:avLst/>
          </a:prstGeom>
        </p:spPr>
        <p:txBody>
          <a:bodyPr wrap="square">
            <a:spAutoFit/>
          </a:bodyPr>
          <a:lstStyle/>
          <a:p>
            <a:pPr lvl="0"/>
            <a:r>
              <a:rPr lang="sv-SE" sz="4000" b="1" dirty="0">
                <a:solidFill>
                  <a:srgbClr val="FF0000"/>
                </a:solidFill>
                <a:latin typeface="Times New Roman" panose="02020603050405020304" pitchFamily="18" charset="0"/>
                <a:cs typeface="Times New Roman" panose="02020603050405020304" pitchFamily="18" charset="0"/>
              </a:rPr>
              <a:t>Present</a:t>
            </a:r>
          </a:p>
          <a:p>
            <a:pPr lvl="0"/>
            <a:r>
              <a:rPr lang="sv-SE" sz="4000" b="1" dirty="0" err="1">
                <a:solidFill>
                  <a:srgbClr val="FF0000"/>
                </a:solidFill>
                <a:latin typeface="Times New Roman" panose="02020603050405020304" pitchFamily="18" charset="0"/>
                <a:cs typeface="Times New Roman" panose="02020603050405020304" pitchFamily="18" charset="0"/>
              </a:rPr>
              <a:t>value</a:t>
            </a:r>
            <a:endParaRPr lang="sv-SE" sz="4000" b="1" dirty="0">
              <a:solidFill>
                <a:srgbClr val="FF0000"/>
              </a:solidFill>
              <a:latin typeface="Times New Roman" panose="02020603050405020304" pitchFamily="18" charset="0"/>
              <a:cs typeface="Times New Roman" panose="02020603050405020304" pitchFamily="18" charset="0"/>
            </a:endParaRPr>
          </a:p>
        </p:txBody>
      </p:sp>
      <p:sp>
        <p:nvSpPr>
          <p:cNvPr id="7" name="textruta 6"/>
          <p:cNvSpPr txBox="1"/>
          <p:nvPr/>
        </p:nvSpPr>
        <p:spPr>
          <a:xfrm>
            <a:off x="6425514" y="5648464"/>
            <a:ext cx="327334" cy="707886"/>
          </a:xfrm>
          <a:prstGeom prst="rect">
            <a:avLst/>
          </a:prstGeom>
          <a:noFill/>
        </p:spPr>
        <p:txBody>
          <a:bodyPr wrap="none" rtlCol="0">
            <a:spAutoFit/>
          </a:bodyPr>
          <a:lstStyle/>
          <a:p>
            <a:r>
              <a:rPr lang="sv-SE" sz="4000" dirty="0" smtClean="0">
                <a:solidFill>
                  <a:srgbClr val="FF0000"/>
                </a:solidFill>
                <a:latin typeface="Times New Roman" panose="02020603050405020304" pitchFamily="18" charset="0"/>
                <a:cs typeface="Times New Roman" panose="02020603050405020304" pitchFamily="18" charset="0"/>
              </a:rPr>
              <a:t>t</a:t>
            </a:r>
            <a:endParaRPr lang="sv-SE" sz="4000" dirty="0">
              <a:solidFill>
                <a:srgbClr val="FF0000"/>
              </a:solidFill>
              <a:latin typeface="Times New Roman" panose="02020603050405020304" pitchFamily="18" charset="0"/>
              <a:cs typeface="Times New Roman" panose="02020603050405020304" pitchFamily="18" charset="0"/>
            </a:endParaRPr>
          </a:p>
        </p:txBody>
      </p:sp>
      <p:sp>
        <p:nvSpPr>
          <p:cNvPr id="9" name="Rektangel 8"/>
          <p:cNvSpPr/>
          <p:nvPr/>
        </p:nvSpPr>
        <p:spPr>
          <a:xfrm>
            <a:off x="9633386" y="5150993"/>
            <a:ext cx="697627" cy="707886"/>
          </a:xfrm>
          <a:prstGeom prst="rect">
            <a:avLst/>
          </a:prstGeom>
        </p:spPr>
        <p:txBody>
          <a:bodyPr wrap="none">
            <a:spAutoFit/>
          </a:bodyPr>
          <a:lstStyle/>
          <a:p>
            <a:pPr lvl="0"/>
            <a:r>
              <a:rPr lang="sv-SE" sz="4000" b="1" dirty="0">
                <a:solidFill>
                  <a:srgbClr val="FF0000"/>
                </a:solidFill>
                <a:latin typeface="Times New Roman" panose="02020603050405020304" pitchFamily="18" charset="0"/>
                <a:cs typeface="Times New Roman" panose="02020603050405020304" pitchFamily="18" charset="0"/>
              </a:rPr>
              <a:t>v1</a:t>
            </a:r>
          </a:p>
        </p:txBody>
      </p:sp>
    </p:spTree>
    <p:extLst>
      <p:ext uri="{BB962C8B-B14F-4D97-AF65-F5344CB8AC3E}">
        <p14:creationId xmlns:p14="http://schemas.microsoft.com/office/powerpoint/2010/main" val="58473371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96</a:t>
            </a:fld>
            <a:endParaRPr lang="sv-SE"/>
          </a:p>
        </p:txBody>
      </p:sp>
      <p:pic>
        <p:nvPicPr>
          <p:cNvPr id="5" name="Bildobjekt 4"/>
          <p:cNvPicPr>
            <a:picLocks noChangeAspect="1"/>
          </p:cNvPicPr>
          <p:nvPr/>
        </p:nvPicPr>
        <p:blipFill>
          <a:blip r:embed="rId2"/>
          <a:stretch>
            <a:fillRect/>
          </a:stretch>
        </p:blipFill>
        <p:spPr>
          <a:xfrm>
            <a:off x="-1694420" y="0"/>
            <a:ext cx="14592300" cy="5895975"/>
          </a:xfrm>
          <a:prstGeom prst="rect">
            <a:avLst/>
          </a:prstGeom>
        </p:spPr>
      </p:pic>
      <p:sp>
        <p:nvSpPr>
          <p:cNvPr id="7" name="Rektangel 6"/>
          <p:cNvSpPr/>
          <p:nvPr/>
        </p:nvSpPr>
        <p:spPr>
          <a:xfrm>
            <a:off x="8423190" y="954163"/>
            <a:ext cx="6096000" cy="1323439"/>
          </a:xfrm>
          <a:prstGeom prst="rect">
            <a:avLst/>
          </a:prstGeom>
        </p:spPr>
        <p:txBody>
          <a:bodyPr>
            <a:spAutoFit/>
          </a:bodyPr>
          <a:lstStyle/>
          <a:p>
            <a:pPr lvl="0"/>
            <a:r>
              <a:rPr lang="sv-SE" sz="4000" b="1" dirty="0">
                <a:solidFill>
                  <a:srgbClr val="FF0000"/>
                </a:solidFill>
                <a:latin typeface="Times New Roman" panose="02020603050405020304" pitchFamily="18" charset="0"/>
                <a:cs typeface="Times New Roman" panose="02020603050405020304" pitchFamily="18" charset="0"/>
              </a:rPr>
              <a:t>Present</a:t>
            </a:r>
          </a:p>
          <a:p>
            <a:pPr lvl="0"/>
            <a:r>
              <a:rPr lang="sv-SE" sz="4000" b="1" dirty="0" err="1">
                <a:solidFill>
                  <a:srgbClr val="FF0000"/>
                </a:solidFill>
                <a:latin typeface="Times New Roman" panose="02020603050405020304" pitchFamily="18" charset="0"/>
                <a:cs typeface="Times New Roman" panose="02020603050405020304" pitchFamily="18" charset="0"/>
              </a:rPr>
              <a:t>value</a:t>
            </a:r>
            <a:endParaRPr lang="sv-SE" sz="4000" b="1" dirty="0">
              <a:solidFill>
                <a:srgbClr val="FF0000"/>
              </a:solidFill>
              <a:latin typeface="Times New Roman" panose="02020603050405020304" pitchFamily="18" charset="0"/>
              <a:cs typeface="Times New Roman" panose="02020603050405020304" pitchFamily="18" charset="0"/>
            </a:endParaRPr>
          </a:p>
        </p:txBody>
      </p:sp>
      <p:sp>
        <p:nvSpPr>
          <p:cNvPr id="8" name="textruta 7"/>
          <p:cNvSpPr txBox="1"/>
          <p:nvPr/>
        </p:nvSpPr>
        <p:spPr>
          <a:xfrm>
            <a:off x="7562335" y="4743246"/>
            <a:ext cx="327334" cy="707886"/>
          </a:xfrm>
          <a:prstGeom prst="rect">
            <a:avLst/>
          </a:prstGeom>
          <a:noFill/>
        </p:spPr>
        <p:txBody>
          <a:bodyPr wrap="none" rtlCol="0">
            <a:spAutoFit/>
          </a:bodyPr>
          <a:lstStyle/>
          <a:p>
            <a:r>
              <a:rPr lang="sv-SE" sz="4000" dirty="0" smtClean="0">
                <a:solidFill>
                  <a:srgbClr val="FF0000"/>
                </a:solidFill>
                <a:latin typeface="Times New Roman" panose="02020603050405020304" pitchFamily="18" charset="0"/>
                <a:cs typeface="Times New Roman" panose="02020603050405020304" pitchFamily="18" charset="0"/>
              </a:rPr>
              <a:t>t</a:t>
            </a:r>
            <a:endParaRPr lang="sv-SE" sz="4000" dirty="0">
              <a:solidFill>
                <a:srgbClr val="FF0000"/>
              </a:solidFill>
              <a:latin typeface="Times New Roman" panose="02020603050405020304" pitchFamily="18" charset="0"/>
              <a:cs typeface="Times New Roman" panose="02020603050405020304" pitchFamily="18" charset="0"/>
            </a:endParaRPr>
          </a:p>
        </p:txBody>
      </p:sp>
      <p:sp>
        <p:nvSpPr>
          <p:cNvPr id="9" name="Rektangel 8"/>
          <p:cNvSpPr/>
          <p:nvPr/>
        </p:nvSpPr>
        <p:spPr>
          <a:xfrm>
            <a:off x="4548580" y="5188089"/>
            <a:ext cx="697627" cy="707886"/>
          </a:xfrm>
          <a:prstGeom prst="rect">
            <a:avLst/>
          </a:prstGeom>
        </p:spPr>
        <p:txBody>
          <a:bodyPr wrap="none">
            <a:spAutoFit/>
          </a:bodyPr>
          <a:lstStyle/>
          <a:p>
            <a:pPr lvl="0"/>
            <a:r>
              <a:rPr lang="sv-SE" sz="4000" b="1" dirty="0">
                <a:solidFill>
                  <a:srgbClr val="FF0000"/>
                </a:solidFill>
                <a:latin typeface="Times New Roman" panose="02020603050405020304" pitchFamily="18" charset="0"/>
                <a:cs typeface="Times New Roman" panose="02020603050405020304" pitchFamily="18" charset="0"/>
              </a:rPr>
              <a:t>v1</a:t>
            </a:r>
          </a:p>
        </p:txBody>
      </p:sp>
    </p:spTree>
    <p:extLst>
      <p:ext uri="{BB962C8B-B14F-4D97-AF65-F5344CB8AC3E}">
        <p14:creationId xmlns:p14="http://schemas.microsoft.com/office/powerpoint/2010/main" val="380601163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97</a:t>
            </a:fld>
            <a:endParaRPr lang="sv-SE"/>
          </a:p>
        </p:txBody>
      </p:sp>
      <p:pic>
        <p:nvPicPr>
          <p:cNvPr id="5" name="Bildobjekt 4"/>
          <p:cNvPicPr>
            <a:picLocks noChangeAspect="1"/>
          </p:cNvPicPr>
          <p:nvPr/>
        </p:nvPicPr>
        <p:blipFill>
          <a:blip r:embed="rId2"/>
          <a:stretch>
            <a:fillRect/>
          </a:stretch>
        </p:blipFill>
        <p:spPr>
          <a:xfrm>
            <a:off x="-866518" y="234403"/>
            <a:ext cx="14592300" cy="5895975"/>
          </a:xfrm>
          <a:prstGeom prst="rect">
            <a:avLst/>
          </a:prstGeom>
        </p:spPr>
      </p:pic>
      <p:sp>
        <p:nvSpPr>
          <p:cNvPr id="8" name="Rektangel 7"/>
          <p:cNvSpPr/>
          <p:nvPr/>
        </p:nvSpPr>
        <p:spPr>
          <a:xfrm flipH="1">
            <a:off x="9143998" y="2075935"/>
            <a:ext cx="1828801" cy="1323439"/>
          </a:xfrm>
          <a:prstGeom prst="rect">
            <a:avLst/>
          </a:prstGeom>
        </p:spPr>
        <p:txBody>
          <a:bodyPr wrap="square">
            <a:spAutoFit/>
          </a:bodyPr>
          <a:lstStyle/>
          <a:p>
            <a:pPr lvl="0"/>
            <a:r>
              <a:rPr lang="sv-SE" sz="4000" b="1" dirty="0">
                <a:solidFill>
                  <a:srgbClr val="FF0000"/>
                </a:solidFill>
                <a:latin typeface="Times New Roman" panose="02020603050405020304" pitchFamily="18" charset="0"/>
                <a:cs typeface="Times New Roman" panose="02020603050405020304" pitchFamily="18" charset="0"/>
              </a:rPr>
              <a:t>Present</a:t>
            </a:r>
          </a:p>
          <a:p>
            <a:pPr lvl="0"/>
            <a:r>
              <a:rPr lang="sv-SE" sz="4000" b="1" dirty="0" err="1">
                <a:solidFill>
                  <a:srgbClr val="FF0000"/>
                </a:solidFill>
                <a:latin typeface="Times New Roman" panose="02020603050405020304" pitchFamily="18" charset="0"/>
                <a:cs typeface="Times New Roman" panose="02020603050405020304" pitchFamily="18" charset="0"/>
              </a:rPr>
              <a:t>value</a:t>
            </a:r>
            <a:endParaRPr lang="sv-SE" sz="4000" b="1" dirty="0">
              <a:solidFill>
                <a:srgbClr val="FF0000"/>
              </a:solidFill>
              <a:latin typeface="Times New Roman" panose="02020603050405020304" pitchFamily="18" charset="0"/>
              <a:cs typeface="Times New Roman" panose="02020603050405020304" pitchFamily="18" charset="0"/>
            </a:endParaRPr>
          </a:p>
        </p:txBody>
      </p:sp>
      <p:sp>
        <p:nvSpPr>
          <p:cNvPr id="9" name="textruta 8"/>
          <p:cNvSpPr txBox="1"/>
          <p:nvPr/>
        </p:nvSpPr>
        <p:spPr>
          <a:xfrm>
            <a:off x="5609967" y="5648464"/>
            <a:ext cx="327334" cy="707886"/>
          </a:xfrm>
          <a:prstGeom prst="rect">
            <a:avLst/>
          </a:prstGeom>
          <a:noFill/>
        </p:spPr>
        <p:txBody>
          <a:bodyPr wrap="none" rtlCol="0">
            <a:spAutoFit/>
          </a:bodyPr>
          <a:lstStyle/>
          <a:p>
            <a:r>
              <a:rPr lang="sv-SE" sz="4000" dirty="0" smtClean="0">
                <a:solidFill>
                  <a:srgbClr val="FF0000"/>
                </a:solidFill>
                <a:latin typeface="Times New Roman" panose="02020603050405020304" pitchFamily="18" charset="0"/>
                <a:cs typeface="Times New Roman" panose="02020603050405020304" pitchFamily="18" charset="0"/>
              </a:rPr>
              <a:t>t</a:t>
            </a:r>
            <a:endParaRPr lang="sv-SE" sz="4000" dirty="0">
              <a:solidFill>
                <a:srgbClr val="FF0000"/>
              </a:solidFill>
              <a:latin typeface="Times New Roman" panose="02020603050405020304" pitchFamily="18" charset="0"/>
              <a:cs typeface="Times New Roman" panose="02020603050405020304" pitchFamily="18" charset="0"/>
            </a:endParaRPr>
          </a:p>
        </p:txBody>
      </p:sp>
      <p:sp>
        <p:nvSpPr>
          <p:cNvPr id="10" name="Rektangel 9"/>
          <p:cNvSpPr/>
          <p:nvPr/>
        </p:nvSpPr>
        <p:spPr>
          <a:xfrm>
            <a:off x="8261786" y="4940578"/>
            <a:ext cx="697627" cy="707886"/>
          </a:xfrm>
          <a:prstGeom prst="rect">
            <a:avLst/>
          </a:prstGeom>
        </p:spPr>
        <p:txBody>
          <a:bodyPr wrap="none">
            <a:spAutoFit/>
          </a:bodyPr>
          <a:lstStyle/>
          <a:p>
            <a:pPr lvl="0"/>
            <a:r>
              <a:rPr lang="sv-SE" sz="4000" b="1" dirty="0">
                <a:solidFill>
                  <a:srgbClr val="FF0000"/>
                </a:solidFill>
                <a:latin typeface="Times New Roman" panose="02020603050405020304" pitchFamily="18" charset="0"/>
                <a:cs typeface="Times New Roman" panose="02020603050405020304" pitchFamily="18" charset="0"/>
              </a:rPr>
              <a:t>v1</a:t>
            </a:r>
          </a:p>
        </p:txBody>
      </p:sp>
    </p:spTree>
    <p:extLst>
      <p:ext uri="{BB962C8B-B14F-4D97-AF65-F5344CB8AC3E}">
        <p14:creationId xmlns:p14="http://schemas.microsoft.com/office/powerpoint/2010/main" val="225085873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98</a:t>
            </a:fld>
            <a:endParaRPr lang="sv-SE"/>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239" y="379333"/>
            <a:ext cx="6233053" cy="6159579"/>
          </a:xfrm>
          <a:prstGeom prst="rect">
            <a:avLst/>
          </a:prstGeom>
        </p:spPr>
      </p:pic>
    </p:spTree>
    <p:extLst>
      <p:ext uri="{BB962C8B-B14F-4D97-AF65-F5344CB8AC3E}">
        <p14:creationId xmlns:p14="http://schemas.microsoft.com/office/powerpoint/2010/main" val="9484583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99</a:t>
            </a:fld>
            <a:endParaRPr lang="sv-SE"/>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785" y="331052"/>
            <a:ext cx="9963853" cy="6025298"/>
          </a:xfrm>
          <a:prstGeom prst="rect">
            <a:avLst/>
          </a:prstGeom>
        </p:spPr>
      </p:pic>
    </p:spTree>
    <p:extLst>
      <p:ext uri="{BB962C8B-B14F-4D97-AF65-F5344CB8AC3E}">
        <p14:creationId xmlns:p14="http://schemas.microsoft.com/office/powerpoint/2010/main" val="2838676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1743</TotalTime>
  <Words>540</Words>
  <Application>Microsoft Office PowerPoint</Application>
  <PresentationFormat>Bredbild</PresentationFormat>
  <Paragraphs>186</Paragraphs>
  <Slides>112</Slides>
  <Notes>0</Notes>
  <HiddenSlides>0</HiddenSlides>
  <MMClips>0</MMClips>
  <ScaleCrop>false</ScaleCrop>
  <HeadingPairs>
    <vt:vector size="8" baseType="variant">
      <vt:variant>
        <vt:lpstr>Använt teckensnitt</vt:lpstr>
      </vt:variant>
      <vt:variant>
        <vt:i4>4</vt:i4>
      </vt:variant>
      <vt:variant>
        <vt:lpstr>Tema</vt:lpstr>
      </vt:variant>
      <vt:variant>
        <vt:i4>1</vt:i4>
      </vt:variant>
      <vt:variant>
        <vt:lpstr>Serverprogram för OLE-inbäddning</vt:lpstr>
      </vt:variant>
      <vt:variant>
        <vt:i4>1</vt:i4>
      </vt:variant>
      <vt:variant>
        <vt:lpstr>Bildrubriker</vt:lpstr>
      </vt:variant>
      <vt:variant>
        <vt:i4>112</vt:i4>
      </vt:variant>
    </vt:vector>
  </HeadingPairs>
  <TitlesOfParts>
    <vt:vector size="118" baseType="lpstr">
      <vt:lpstr>Arial</vt:lpstr>
      <vt:lpstr>Calibri</vt:lpstr>
      <vt:lpstr>Calibri Light</vt:lpstr>
      <vt:lpstr>Times New Roman</vt:lpstr>
      <vt:lpstr>Office-tema</vt:lpstr>
      <vt:lpstr>Equation</vt:lpstr>
      <vt:lpstr>MATHEMATICAL APPENDIX  to Optimal continuous cover forest management:  - Economic and environmental effects and legal considerations </vt:lpstr>
      <vt:lpstr>This mathematical appendix includes derivations of most of the results presented in:  ”Optimal continuous cover forest management:  - Economic and environmental effects and legal considerations”  by  Professor Dr Peter Lohmander  http://www.Lohmander.com  Peter@Lohmander.com    BIT's 5th Low Carbon Earth Summit  (LCES 2015 &amp; ICE-2015)  Theme:  "Take Actions for Rebuilding a Clean World" September 24-26, 2015 Venue: Xi'an, China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Optimal continuous cover  forest management  First, we study:  One dimensional optimization in the time interval dimension  (of relevance when the stock level after harvest is determined by law  or can not be determined  for some other reason)</vt:lpstr>
      <vt:lpstr>PowerPoint-presentation</vt:lpstr>
      <vt:lpstr>PowerPoint-presentation</vt:lpstr>
      <vt:lpstr>Optimal principle in the time dimension:</vt:lpstr>
      <vt:lpstr>How is the optimal time interval affected if the parameter c marginally increases (ceteres paribus)? </vt:lpstr>
      <vt:lpstr>A unique optimum is assumed in the time interval dimension</vt:lpstr>
      <vt:lpstr>How is the optimal time interval affected if the parameter r marginally increases (ceteres paribus)? </vt:lpstr>
      <vt:lpstr>How is the optimal time interval affected if the future prices marginally increase (ceteres paribus)? </vt:lpstr>
      <vt:lpstr>PowerPoint-presentation</vt:lpstr>
      <vt:lpstr>Optimal continuous cover  forest management  Now, we study:  One dimensional optimization in the volume dimension  (of relevance when the time interval  is determined by law  or can not be determined  for some other reason)</vt:lpstr>
      <vt:lpstr>PowerPoint-presentation</vt:lpstr>
      <vt:lpstr>PowerPoint-presentation</vt:lpstr>
      <vt:lpstr>How is the optimal volume affected if one parameter marginally increases (ceteres paribus)?  </vt:lpstr>
      <vt:lpstr>Observation:</vt:lpstr>
      <vt:lpstr>Observation (extended):</vt:lpstr>
      <vt:lpstr>Optimal continuous cover  forest management  Now, we study:  Two dimensional optimization in the volume AND time interval dimensions  </vt:lpstr>
      <vt:lpstr>PowerPoint-presentation</vt:lpstr>
      <vt:lpstr>The first order optimum conditions: </vt:lpstr>
      <vt:lpstr>Assumption: A unique maximum exists. The following conditions hold: </vt:lpstr>
      <vt:lpstr>PowerPoint-presentation</vt:lpstr>
      <vt:lpstr>Comparative statics analysis based on two dimensional optimization: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The following pages include general second order conditions with notation following Chiang, A., Fundamental methods of mathematical economics, McGraw-Hill, 2 ed., 1974</vt:lpstr>
      <vt:lpstr>PowerPoint-presentation</vt:lpstr>
      <vt:lpstr>PowerPoint-presentation</vt:lpstr>
      <vt:lpstr>PowerPoint-presentation</vt:lpstr>
      <vt:lpstr>MATHEMATICAL APPENDIX  to Optimal continuous cover forest management:  - Economic and environmental effects and legal considerations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Derivation of the principles of optimal expansion of bioenergy based on forest resources in combination with fossil fuels, CCS and combined heat and power production with consideration of economics and global warming</dc:title>
  <dc:creator>Lohmander</dc:creator>
  <cp:lastModifiedBy>Peter</cp:lastModifiedBy>
  <cp:revision>226</cp:revision>
  <dcterms:created xsi:type="dcterms:W3CDTF">2014-02-24T13:29:38Z</dcterms:created>
  <dcterms:modified xsi:type="dcterms:W3CDTF">2015-09-11T14:06:10Z</dcterms:modified>
</cp:coreProperties>
</file>