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26" r:id="rId2"/>
    <p:sldId id="382" r:id="rId3"/>
    <p:sldId id="383" r:id="rId4"/>
    <p:sldId id="356" r:id="rId5"/>
    <p:sldId id="396" r:id="rId6"/>
    <p:sldId id="332" r:id="rId7"/>
    <p:sldId id="327" r:id="rId8"/>
    <p:sldId id="257" r:id="rId9"/>
    <p:sldId id="388" r:id="rId10"/>
    <p:sldId id="389" r:id="rId11"/>
    <p:sldId id="390" r:id="rId12"/>
    <p:sldId id="333" r:id="rId13"/>
    <p:sldId id="334" r:id="rId14"/>
    <p:sldId id="335" r:id="rId15"/>
    <p:sldId id="391" r:id="rId16"/>
    <p:sldId id="392" r:id="rId17"/>
    <p:sldId id="336" r:id="rId18"/>
    <p:sldId id="337" r:id="rId19"/>
    <p:sldId id="393" r:id="rId20"/>
    <p:sldId id="394" r:id="rId21"/>
    <p:sldId id="395" r:id="rId22"/>
    <p:sldId id="259" r:id="rId23"/>
    <p:sldId id="338" r:id="rId24"/>
    <p:sldId id="339" r:id="rId25"/>
    <p:sldId id="340" r:id="rId26"/>
    <p:sldId id="341" r:id="rId27"/>
    <p:sldId id="350" r:id="rId28"/>
    <p:sldId id="344" r:id="rId29"/>
    <p:sldId id="359" r:id="rId30"/>
    <p:sldId id="360" r:id="rId31"/>
    <p:sldId id="351" r:id="rId32"/>
    <p:sldId id="352" r:id="rId33"/>
    <p:sldId id="345" r:id="rId34"/>
    <p:sldId id="353" r:id="rId35"/>
    <p:sldId id="361" r:id="rId36"/>
    <p:sldId id="354" r:id="rId37"/>
    <p:sldId id="355" r:id="rId38"/>
    <p:sldId id="363" r:id="rId39"/>
    <p:sldId id="366" r:id="rId40"/>
    <p:sldId id="368" r:id="rId41"/>
    <p:sldId id="369" r:id="rId42"/>
    <p:sldId id="384" r:id="rId43"/>
    <p:sldId id="385" r:id="rId44"/>
    <p:sldId id="386" r:id="rId45"/>
    <p:sldId id="370" r:id="rId46"/>
    <p:sldId id="374" r:id="rId47"/>
    <p:sldId id="387" r:id="rId48"/>
    <p:sldId id="375" r:id="rId49"/>
    <p:sldId id="362" r:id="rId50"/>
    <p:sldId id="258" r:id="rId51"/>
    <p:sldId id="328" r:id="rId52"/>
    <p:sldId id="376" r:id="rId53"/>
    <p:sldId id="380" r:id="rId54"/>
    <p:sldId id="379" r:id="rId55"/>
    <p:sldId id="381" r:id="rId56"/>
    <p:sldId id="329" r:id="rId57"/>
    <p:sldId id="330" r:id="rId58"/>
    <p:sldId id="331" r:id="rId59"/>
    <p:sldId id="397" r:id="rId60"/>
    <p:sldId id="367" r:id="rId61"/>
    <p:sldId id="398" r:id="rId6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4660"/>
  </p:normalViewPr>
  <p:slideViewPr>
    <p:cSldViewPr snapToGrid="0">
      <p:cViewPr varScale="1">
        <p:scale>
          <a:sx n="108" d="100"/>
          <a:sy n="108" d="100"/>
        </p:scale>
        <p:origin x="2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2CA7307-0F0B-4EB0-9B4C-0152DF78CCBD}" type="datetimeFigureOut">
              <a:rPr lang="en-US" smtClean="0"/>
              <a:t>3/15/2022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0CE30BE-CF51-4238-A5DE-BAEA9FD9B574}" type="slidenum">
              <a:rPr lang="en-US" smtClean="0"/>
              <a:t>‹#›</a:t>
            </a:fld>
            <a:endParaRPr lang="en-US"/>
          </a:p>
        </p:txBody>
      </p:sp>
    </p:spTree>
    <p:extLst>
      <p:ext uri="{BB962C8B-B14F-4D97-AF65-F5344CB8AC3E}">
        <p14:creationId xmlns:p14="http://schemas.microsoft.com/office/powerpoint/2010/main" val="161825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63514D-5E6D-48E2-9AFC-68451B5694DD}" type="slidenum">
              <a:rPr lang="en-SE" smtClean="0"/>
              <a:t>1</a:t>
            </a:fld>
            <a:endParaRPr lang="en-SE"/>
          </a:p>
        </p:txBody>
      </p:sp>
    </p:spTree>
    <p:extLst>
      <p:ext uri="{BB962C8B-B14F-4D97-AF65-F5344CB8AC3E}">
        <p14:creationId xmlns:p14="http://schemas.microsoft.com/office/powerpoint/2010/main" val="23399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3514D-5E6D-48E2-9AFC-68451B5694DD}"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93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1776-5FE6-4AED-A5DD-84331CD418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4E5A00-6618-4924-A9AB-583877BC36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52253C-A88E-433C-BC72-209C84F72364}"/>
              </a:ext>
            </a:extLst>
          </p:cNvPr>
          <p:cNvSpPr>
            <a:spLocks noGrp="1"/>
          </p:cNvSpPr>
          <p:nvPr>
            <p:ph type="dt" sz="half" idx="10"/>
          </p:nvPr>
        </p:nvSpPr>
        <p:spPr/>
        <p:txBody>
          <a:bodyPr/>
          <a:lstStyle/>
          <a:p>
            <a:fld id="{811532B1-25D3-43B6-A6C2-AA28574C8C87}" type="datetime1">
              <a:rPr lang="en-US" smtClean="0"/>
              <a:t>3/15/2022</a:t>
            </a:fld>
            <a:endParaRPr lang="en-US"/>
          </a:p>
        </p:txBody>
      </p:sp>
      <p:sp>
        <p:nvSpPr>
          <p:cNvPr id="5" name="Footer Placeholder 4">
            <a:extLst>
              <a:ext uri="{FF2B5EF4-FFF2-40B4-BE49-F238E27FC236}">
                <a16:creationId xmlns:a16="http://schemas.microsoft.com/office/drawing/2014/main" id="{2C6FDA41-6CC0-420C-B3C6-A1DE5AD7A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EF32C-5044-4CD8-B536-BD4EA9DC431D}"/>
              </a:ext>
            </a:extLst>
          </p:cNvPr>
          <p:cNvSpPr>
            <a:spLocks noGrp="1"/>
          </p:cNvSpPr>
          <p:nvPr>
            <p:ph type="sldNum" sz="quarter" idx="12"/>
          </p:nvPr>
        </p:nvSpPr>
        <p:spPr/>
        <p:txBody>
          <a:bodyPr/>
          <a:lstStyle/>
          <a:p>
            <a:fld id="{310DF408-A7D2-4D80-B816-61B6466D27F0}" type="slidenum">
              <a:rPr lang="en-US" smtClean="0"/>
              <a:t>‹#›</a:t>
            </a:fld>
            <a:endParaRPr lang="en-US"/>
          </a:p>
        </p:txBody>
      </p:sp>
    </p:spTree>
    <p:extLst>
      <p:ext uri="{BB962C8B-B14F-4D97-AF65-F5344CB8AC3E}">
        <p14:creationId xmlns:p14="http://schemas.microsoft.com/office/powerpoint/2010/main" val="4534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2265-B373-45E5-85E7-F24FFB91DC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39BCE0-1CF0-4921-9221-D9EC48705F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C3573-D43D-4E26-B844-184418DA6513}"/>
              </a:ext>
            </a:extLst>
          </p:cNvPr>
          <p:cNvSpPr>
            <a:spLocks noGrp="1"/>
          </p:cNvSpPr>
          <p:nvPr>
            <p:ph type="dt" sz="half" idx="10"/>
          </p:nvPr>
        </p:nvSpPr>
        <p:spPr/>
        <p:txBody>
          <a:bodyPr/>
          <a:lstStyle/>
          <a:p>
            <a:fld id="{17EF9C54-6040-4A0E-8A34-B581129B6F52}" type="datetime1">
              <a:rPr lang="en-US" smtClean="0"/>
              <a:t>3/15/2022</a:t>
            </a:fld>
            <a:endParaRPr lang="en-US"/>
          </a:p>
        </p:txBody>
      </p:sp>
      <p:sp>
        <p:nvSpPr>
          <p:cNvPr id="5" name="Footer Placeholder 4">
            <a:extLst>
              <a:ext uri="{FF2B5EF4-FFF2-40B4-BE49-F238E27FC236}">
                <a16:creationId xmlns:a16="http://schemas.microsoft.com/office/drawing/2014/main" id="{8BE2E48C-3CFE-44FD-8C25-25EC108AB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0864D-3CC1-4C59-9F37-7D4D8F2E49E8}"/>
              </a:ext>
            </a:extLst>
          </p:cNvPr>
          <p:cNvSpPr>
            <a:spLocks noGrp="1"/>
          </p:cNvSpPr>
          <p:nvPr>
            <p:ph type="sldNum" sz="quarter" idx="12"/>
          </p:nvPr>
        </p:nvSpPr>
        <p:spPr/>
        <p:txBody>
          <a:bodyPr/>
          <a:lstStyle/>
          <a:p>
            <a:fld id="{310DF408-A7D2-4D80-B816-61B6466D27F0}" type="slidenum">
              <a:rPr lang="en-US" smtClean="0"/>
              <a:t>‹#›</a:t>
            </a:fld>
            <a:endParaRPr lang="en-US"/>
          </a:p>
        </p:txBody>
      </p:sp>
    </p:spTree>
    <p:extLst>
      <p:ext uri="{BB962C8B-B14F-4D97-AF65-F5344CB8AC3E}">
        <p14:creationId xmlns:p14="http://schemas.microsoft.com/office/powerpoint/2010/main" val="105962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C46B61-0DB6-4DD5-A4EE-DBEB0627C0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BF369A-8E71-4A20-82D7-CB826462D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6E528-A233-4307-8E02-483DAA4E079D}"/>
              </a:ext>
            </a:extLst>
          </p:cNvPr>
          <p:cNvSpPr>
            <a:spLocks noGrp="1"/>
          </p:cNvSpPr>
          <p:nvPr>
            <p:ph type="dt" sz="half" idx="10"/>
          </p:nvPr>
        </p:nvSpPr>
        <p:spPr/>
        <p:txBody>
          <a:bodyPr/>
          <a:lstStyle/>
          <a:p>
            <a:fld id="{8202A68A-EF7D-47B5-AEFF-974C2DE6D66C}" type="datetime1">
              <a:rPr lang="en-US" smtClean="0"/>
              <a:t>3/15/2022</a:t>
            </a:fld>
            <a:endParaRPr lang="en-US"/>
          </a:p>
        </p:txBody>
      </p:sp>
      <p:sp>
        <p:nvSpPr>
          <p:cNvPr id="5" name="Footer Placeholder 4">
            <a:extLst>
              <a:ext uri="{FF2B5EF4-FFF2-40B4-BE49-F238E27FC236}">
                <a16:creationId xmlns:a16="http://schemas.microsoft.com/office/drawing/2014/main" id="{CFD6135B-95E9-41AD-838C-DC7AF5B91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73A5F-646B-4DB3-B3AA-606421E332CF}"/>
              </a:ext>
            </a:extLst>
          </p:cNvPr>
          <p:cNvSpPr>
            <a:spLocks noGrp="1"/>
          </p:cNvSpPr>
          <p:nvPr>
            <p:ph type="sldNum" sz="quarter" idx="12"/>
          </p:nvPr>
        </p:nvSpPr>
        <p:spPr/>
        <p:txBody>
          <a:bodyPr/>
          <a:lstStyle/>
          <a:p>
            <a:fld id="{310DF408-A7D2-4D80-B816-61B6466D27F0}" type="slidenum">
              <a:rPr lang="en-US" smtClean="0"/>
              <a:t>‹#›</a:t>
            </a:fld>
            <a:endParaRPr lang="en-US"/>
          </a:p>
        </p:txBody>
      </p:sp>
    </p:spTree>
    <p:extLst>
      <p:ext uri="{BB962C8B-B14F-4D97-AF65-F5344CB8AC3E}">
        <p14:creationId xmlns:p14="http://schemas.microsoft.com/office/powerpoint/2010/main" val="88342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E3DC-CFC8-45F5-A9A8-89035B66A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DC006-D319-4F38-9455-7ACBFF2CF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1BC6F-C339-4F57-9F33-4AA9A8946477}"/>
              </a:ext>
            </a:extLst>
          </p:cNvPr>
          <p:cNvSpPr>
            <a:spLocks noGrp="1"/>
          </p:cNvSpPr>
          <p:nvPr>
            <p:ph type="dt" sz="half" idx="10"/>
          </p:nvPr>
        </p:nvSpPr>
        <p:spPr/>
        <p:txBody>
          <a:bodyPr/>
          <a:lstStyle/>
          <a:p>
            <a:fld id="{0AEF3497-915B-4558-9DC6-62D3B5116297}" type="datetime1">
              <a:rPr lang="en-US" smtClean="0"/>
              <a:t>3/15/2022</a:t>
            </a:fld>
            <a:endParaRPr lang="en-US"/>
          </a:p>
        </p:txBody>
      </p:sp>
      <p:sp>
        <p:nvSpPr>
          <p:cNvPr id="5" name="Footer Placeholder 4">
            <a:extLst>
              <a:ext uri="{FF2B5EF4-FFF2-40B4-BE49-F238E27FC236}">
                <a16:creationId xmlns:a16="http://schemas.microsoft.com/office/drawing/2014/main" id="{3AC7C0D0-72DB-4ED0-AB21-440CD6440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4C7BC-B7AF-4480-9EF1-6B03F2F30253}"/>
              </a:ext>
            </a:extLst>
          </p:cNvPr>
          <p:cNvSpPr>
            <a:spLocks noGrp="1"/>
          </p:cNvSpPr>
          <p:nvPr>
            <p:ph type="sldNum" sz="quarter" idx="12"/>
          </p:nvPr>
        </p:nvSpPr>
        <p:spPr/>
        <p:txBody>
          <a:bodyPr/>
          <a:lstStyle/>
          <a:p>
            <a:fld id="{310DF408-A7D2-4D80-B816-61B6466D27F0}" type="slidenum">
              <a:rPr lang="en-US" smtClean="0"/>
              <a:t>‹#›</a:t>
            </a:fld>
            <a:endParaRPr lang="en-US"/>
          </a:p>
        </p:txBody>
      </p:sp>
    </p:spTree>
    <p:extLst>
      <p:ext uri="{BB962C8B-B14F-4D97-AF65-F5344CB8AC3E}">
        <p14:creationId xmlns:p14="http://schemas.microsoft.com/office/powerpoint/2010/main" val="390076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4238-B655-4464-BB8B-93233DF406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4DAD5D-EB01-4FB5-BD17-8A13E5DC7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380F2B-92D6-40D2-A1BD-7063996F72C9}"/>
              </a:ext>
            </a:extLst>
          </p:cNvPr>
          <p:cNvSpPr>
            <a:spLocks noGrp="1"/>
          </p:cNvSpPr>
          <p:nvPr>
            <p:ph type="dt" sz="half" idx="10"/>
          </p:nvPr>
        </p:nvSpPr>
        <p:spPr/>
        <p:txBody>
          <a:bodyPr/>
          <a:lstStyle/>
          <a:p>
            <a:fld id="{E84DDAD7-E22E-4EAA-86E7-5E2ED5CFEAFE}" type="datetime1">
              <a:rPr lang="en-US" smtClean="0"/>
              <a:t>3/15/2022</a:t>
            </a:fld>
            <a:endParaRPr lang="en-US"/>
          </a:p>
        </p:txBody>
      </p:sp>
      <p:sp>
        <p:nvSpPr>
          <p:cNvPr id="5" name="Footer Placeholder 4">
            <a:extLst>
              <a:ext uri="{FF2B5EF4-FFF2-40B4-BE49-F238E27FC236}">
                <a16:creationId xmlns:a16="http://schemas.microsoft.com/office/drawing/2014/main" id="{86109624-7324-4DF2-8F4B-CA8749683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DFA22-68E1-4134-A3C3-3B3CABEFCFAC}"/>
              </a:ext>
            </a:extLst>
          </p:cNvPr>
          <p:cNvSpPr>
            <a:spLocks noGrp="1"/>
          </p:cNvSpPr>
          <p:nvPr>
            <p:ph type="sldNum" sz="quarter" idx="12"/>
          </p:nvPr>
        </p:nvSpPr>
        <p:spPr/>
        <p:txBody>
          <a:bodyPr/>
          <a:lstStyle/>
          <a:p>
            <a:fld id="{310DF408-A7D2-4D80-B816-61B6466D27F0}" type="slidenum">
              <a:rPr lang="en-US" smtClean="0"/>
              <a:t>‹#›</a:t>
            </a:fld>
            <a:endParaRPr lang="en-US"/>
          </a:p>
        </p:txBody>
      </p:sp>
    </p:spTree>
    <p:extLst>
      <p:ext uri="{BB962C8B-B14F-4D97-AF65-F5344CB8AC3E}">
        <p14:creationId xmlns:p14="http://schemas.microsoft.com/office/powerpoint/2010/main" val="76692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99E7-5BCC-4B51-8A59-AF674CE9B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AC7336-104C-4CCB-8708-5D6D100688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BF646-A618-4BA0-B5D0-B45C7F8D78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EA3C0E-3CDA-4A3B-9A59-259799816172}"/>
              </a:ext>
            </a:extLst>
          </p:cNvPr>
          <p:cNvSpPr>
            <a:spLocks noGrp="1"/>
          </p:cNvSpPr>
          <p:nvPr>
            <p:ph type="dt" sz="half" idx="10"/>
          </p:nvPr>
        </p:nvSpPr>
        <p:spPr/>
        <p:txBody>
          <a:bodyPr/>
          <a:lstStyle/>
          <a:p>
            <a:fld id="{41B63732-D2BF-410A-95B9-426CD7D56A45}" type="datetime1">
              <a:rPr lang="en-US" smtClean="0"/>
              <a:t>3/15/2022</a:t>
            </a:fld>
            <a:endParaRPr lang="en-US"/>
          </a:p>
        </p:txBody>
      </p:sp>
      <p:sp>
        <p:nvSpPr>
          <p:cNvPr id="6" name="Footer Placeholder 5">
            <a:extLst>
              <a:ext uri="{FF2B5EF4-FFF2-40B4-BE49-F238E27FC236}">
                <a16:creationId xmlns:a16="http://schemas.microsoft.com/office/drawing/2014/main" id="{612821F0-2CDF-4E2E-908D-EA1456E17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87B485-D978-444E-85AD-858E27153FFB}"/>
              </a:ext>
            </a:extLst>
          </p:cNvPr>
          <p:cNvSpPr>
            <a:spLocks noGrp="1"/>
          </p:cNvSpPr>
          <p:nvPr>
            <p:ph type="sldNum" sz="quarter" idx="12"/>
          </p:nvPr>
        </p:nvSpPr>
        <p:spPr/>
        <p:txBody>
          <a:bodyPr/>
          <a:lstStyle/>
          <a:p>
            <a:fld id="{310DF408-A7D2-4D80-B816-61B6466D27F0}" type="slidenum">
              <a:rPr lang="en-US" smtClean="0"/>
              <a:t>‹#›</a:t>
            </a:fld>
            <a:endParaRPr lang="en-US"/>
          </a:p>
        </p:txBody>
      </p:sp>
    </p:spTree>
    <p:extLst>
      <p:ext uri="{BB962C8B-B14F-4D97-AF65-F5344CB8AC3E}">
        <p14:creationId xmlns:p14="http://schemas.microsoft.com/office/powerpoint/2010/main" val="405525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E480-6428-4FED-82F7-B558BBBFEB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0302A-E096-4785-AC72-809A0E6D2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C56326-6279-4991-A025-129205940E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0ABCED-EDFF-4957-B230-9414EE9901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B5CB8-7C63-436B-A78B-99916B236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957D31-6AE0-4184-89A6-9B08D80D538B}"/>
              </a:ext>
            </a:extLst>
          </p:cNvPr>
          <p:cNvSpPr>
            <a:spLocks noGrp="1"/>
          </p:cNvSpPr>
          <p:nvPr>
            <p:ph type="dt" sz="half" idx="10"/>
          </p:nvPr>
        </p:nvSpPr>
        <p:spPr/>
        <p:txBody>
          <a:bodyPr/>
          <a:lstStyle/>
          <a:p>
            <a:fld id="{6DDD5441-E257-4FD7-93E6-A35E63F6AD3C}" type="datetime1">
              <a:rPr lang="en-US" smtClean="0"/>
              <a:t>3/15/2022</a:t>
            </a:fld>
            <a:endParaRPr lang="en-US"/>
          </a:p>
        </p:txBody>
      </p:sp>
      <p:sp>
        <p:nvSpPr>
          <p:cNvPr id="8" name="Footer Placeholder 7">
            <a:extLst>
              <a:ext uri="{FF2B5EF4-FFF2-40B4-BE49-F238E27FC236}">
                <a16:creationId xmlns:a16="http://schemas.microsoft.com/office/drawing/2014/main" id="{EE20B26B-7D2B-4DC8-A9AD-0C802D07BC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BEBEA8-7124-41F7-82B2-74B1FB794810}"/>
              </a:ext>
            </a:extLst>
          </p:cNvPr>
          <p:cNvSpPr>
            <a:spLocks noGrp="1"/>
          </p:cNvSpPr>
          <p:nvPr>
            <p:ph type="sldNum" sz="quarter" idx="12"/>
          </p:nvPr>
        </p:nvSpPr>
        <p:spPr/>
        <p:txBody>
          <a:bodyPr/>
          <a:lstStyle/>
          <a:p>
            <a:fld id="{310DF408-A7D2-4D80-B816-61B6466D27F0}" type="slidenum">
              <a:rPr lang="en-US" smtClean="0"/>
              <a:t>‹#›</a:t>
            </a:fld>
            <a:endParaRPr lang="en-US"/>
          </a:p>
        </p:txBody>
      </p:sp>
    </p:spTree>
    <p:extLst>
      <p:ext uri="{BB962C8B-B14F-4D97-AF65-F5344CB8AC3E}">
        <p14:creationId xmlns:p14="http://schemas.microsoft.com/office/powerpoint/2010/main" val="2224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5C31-ADCC-4AAA-BE53-9A60D9FEB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CA1A1C-D52C-4B27-83B5-3F0CEDD2FE54}"/>
              </a:ext>
            </a:extLst>
          </p:cNvPr>
          <p:cNvSpPr>
            <a:spLocks noGrp="1"/>
          </p:cNvSpPr>
          <p:nvPr>
            <p:ph type="dt" sz="half" idx="10"/>
          </p:nvPr>
        </p:nvSpPr>
        <p:spPr/>
        <p:txBody>
          <a:bodyPr/>
          <a:lstStyle/>
          <a:p>
            <a:fld id="{F86BAAFC-96EA-42C8-A0F1-3AD6A748F3B9}" type="datetime1">
              <a:rPr lang="en-US" smtClean="0"/>
              <a:t>3/15/2022</a:t>
            </a:fld>
            <a:endParaRPr lang="en-US"/>
          </a:p>
        </p:txBody>
      </p:sp>
      <p:sp>
        <p:nvSpPr>
          <p:cNvPr id="4" name="Footer Placeholder 3">
            <a:extLst>
              <a:ext uri="{FF2B5EF4-FFF2-40B4-BE49-F238E27FC236}">
                <a16:creationId xmlns:a16="http://schemas.microsoft.com/office/drawing/2014/main" id="{185FC70F-8FA3-449B-AD33-CA587A6ABE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68D817-8F0A-4F59-9EA8-F55A3B3CD0AA}"/>
              </a:ext>
            </a:extLst>
          </p:cNvPr>
          <p:cNvSpPr>
            <a:spLocks noGrp="1"/>
          </p:cNvSpPr>
          <p:nvPr>
            <p:ph type="sldNum" sz="quarter" idx="12"/>
          </p:nvPr>
        </p:nvSpPr>
        <p:spPr/>
        <p:txBody>
          <a:bodyPr/>
          <a:lstStyle/>
          <a:p>
            <a:fld id="{310DF408-A7D2-4D80-B816-61B6466D27F0}" type="slidenum">
              <a:rPr lang="en-US" smtClean="0"/>
              <a:t>‹#›</a:t>
            </a:fld>
            <a:endParaRPr lang="en-US"/>
          </a:p>
        </p:txBody>
      </p:sp>
    </p:spTree>
    <p:extLst>
      <p:ext uri="{BB962C8B-B14F-4D97-AF65-F5344CB8AC3E}">
        <p14:creationId xmlns:p14="http://schemas.microsoft.com/office/powerpoint/2010/main" val="131467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ECA7A-C1B0-440C-AD43-C40E0613879A}"/>
              </a:ext>
            </a:extLst>
          </p:cNvPr>
          <p:cNvSpPr>
            <a:spLocks noGrp="1"/>
          </p:cNvSpPr>
          <p:nvPr>
            <p:ph type="dt" sz="half" idx="10"/>
          </p:nvPr>
        </p:nvSpPr>
        <p:spPr/>
        <p:txBody>
          <a:bodyPr/>
          <a:lstStyle/>
          <a:p>
            <a:fld id="{75451156-F2DB-4512-9A05-D5C683A44440}" type="datetime1">
              <a:rPr lang="en-US" smtClean="0"/>
              <a:t>3/15/2022</a:t>
            </a:fld>
            <a:endParaRPr lang="en-US"/>
          </a:p>
        </p:txBody>
      </p:sp>
      <p:sp>
        <p:nvSpPr>
          <p:cNvPr id="3" name="Footer Placeholder 2">
            <a:extLst>
              <a:ext uri="{FF2B5EF4-FFF2-40B4-BE49-F238E27FC236}">
                <a16:creationId xmlns:a16="http://schemas.microsoft.com/office/drawing/2014/main" id="{1A2E8797-DCBC-4D43-84A4-043DA65C7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A09CFA-CC59-4DA7-9DE6-6E48993DC1D0}"/>
              </a:ext>
            </a:extLst>
          </p:cNvPr>
          <p:cNvSpPr>
            <a:spLocks noGrp="1"/>
          </p:cNvSpPr>
          <p:nvPr>
            <p:ph type="sldNum" sz="quarter" idx="12"/>
          </p:nvPr>
        </p:nvSpPr>
        <p:spPr/>
        <p:txBody>
          <a:bodyPr/>
          <a:lstStyle/>
          <a:p>
            <a:fld id="{310DF408-A7D2-4D80-B816-61B6466D27F0}" type="slidenum">
              <a:rPr lang="en-US" smtClean="0"/>
              <a:t>‹#›</a:t>
            </a:fld>
            <a:endParaRPr lang="en-US"/>
          </a:p>
        </p:txBody>
      </p:sp>
    </p:spTree>
    <p:extLst>
      <p:ext uri="{BB962C8B-B14F-4D97-AF65-F5344CB8AC3E}">
        <p14:creationId xmlns:p14="http://schemas.microsoft.com/office/powerpoint/2010/main" val="80015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E05C-239B-4435-AC05-049CD69A0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251D37-6AD7-4226-BBF3-1008BDA96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702DB2-EE05-488E-91D0-45874026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7F620-B76D-4EFB-81DB-BC4481B629B7}"/>
              </a:ext>
            </a:extLst>
          </p:cNvPr>
          <p:cNvSpPr>
            <a:spLocks noGrp="1"/>
          </p:cNvSpPr>
          <p:nvPr>
            <p:ph type="dt" sz="half" idx="10"/>
          </p:nvPr>
        </p:nvSpPr>
        <p:spPr/>
        <p:txBody>
          <a:bodyPr/>
          <a:lstStyle/>
          <a:p>
            <a:fld id="{26ADE553-F10D-4F91-BA37-3DBBDC932950}" type="datetime1">
              <a:rPr lang="en-US" smtClean="0"/>
              <a:t>3/15/2022</a:t>
            </a:fld>
            <a:endParaRPr lang="en-US"/>
          </a:p>
        </p:txBody>
      </p:sp>
      <p:sp>
        <p:nvSpPr>
          <p:cNvPr id="6" name="Footer Placeholder 5">
            <a:extLst>
              <a:ext uri="{FF2B5EF4-FFF2-40B4-BE49-F238E27FC236}">
                <a16:creationId xmlns:a16="http://schemas.microsoft.com/office/drawing/2014/main" id="{5D289C67-83F5-430A-9311-E2C3103D8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12D83-FBBB-4668-A920-A972228A44A5}"/>
              </a:ext>
            </a:extLst>
          </p:cNvPr>
          <p:cNvSpPr>
            <a:spLocks noGrp="1"/>
          </p:cNvSpPr>
          <p:nvPr>
            <p:ph type="sldNum" sz="quarter" idx="12"/>
          </p:nvPr>
        </p:nvSpPr>
        <p:spPr/>
        <p:txBody>
          <a:bodyPr/>
          <a:lstStyle/>
          <a:p>
            <a:fld id="{310DF408-A7D2-4D80-B816-61B6466D27F0}" type="slidenum">
              <a:rPr lang="en-US" smtClean="0"/>
              <a:t>‹#›</a:t>
            </a:fld>
            <a:endParaRPr lang="en-US"/>
          </a:p>
        </p:txBody>
      </p:sp>
    </p:spTree>
    <p:extLst>
      <p:ext uri="{BB962C8B-B14F-4D97-AF65-F5344CB8AC3E}">
        <p14:creationId xmlns:p14="http://schemas.microsoft.com/office/powerpoint/2010/main" val="35524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B73F-B5E4-4107-89CE-6E3DBB7C9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994C3E-90A8-4B83-8EB5-05FFCE017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A1F68D-20DB-4158-944D-91A490450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DCD04-5A65-44C3-B8F8-06A1DEBD4179}"/>
              </a:ext>
            </a:extLst>
          </p:cNvPr>
          <p:cNvSpPr>
            <a:spLocks noGrp="1"/>
          </p:cNvSpPr>
          <p:nvPr>
            <p:ph type="dt" sz="half" idx="10"/>
          </p:nvPr>
        </p:nvSpPr>
        <p:spPr/>
        <p:txBody>
          <a:bodyPr/>
          <a:lstStyle/>
          <a:p>
            <a:fld id="{4D911E86-F26B-4BA9-B55A-78F9AB6E987E}" type="datetime1">
              <a:rPr lang="en-US" smtClean="0"/>
              <a:t>3/15/2022</a:t>
            </a:fld>
            <a:endParaRPr lang="en-US"/>
          </a:p>
        </p:txBody>
      </p:sp>
      <p:sp>
        <p:nvSpPr>
          <p:cNvPr id="6" name="Footer Placeholder 5">
            <a:extLst>
              <a:ext uri="{FF2B5EF4-FFF2-40B4-BE49-F238E27FC236}">
                <a16:creationId xmlns:a16="http://schemas.microsoft.com/office/drawing/2014/main" id="{8002CFDE-9288-4E84-B97A-6FEE5587B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900BF-D31D-4B3A-99E8-A0990FFBE39C}"/>
              </a:ext>
            </a:extLst>
          </p:cNvPr>
          <p:cNvSpPr>
            <a:spLocks noGrp="1"/>
          </p:cNvSpPr>
          <p:nvPr>
            <p:ph type="sldNum" sz="quarter" idx="12"/>
          </p:nvPr>
        </p:nvSpPr>
        <p:spPr/>
        <p:txBody>
          <a:bodyPr/>
          <a:lstStyle/>
          <a:p>
            <a:fld id="{310DF408-A7D2-4D80-B816-61B6466D27F0}" type="slidenum">
              <a:rPr lang="en-US" smtClean="0"/>
              <a:t>‹#›</a:t>
            </a:fld>
            <a:endParaRPr lang="en-US"/>
          </a:p>
        </p:txBody>
      </p:sp>
    </p:spTree>
    <p:extLst>
      <p:ext uri="{BB962C8B-B14F-4D97-AF65-F5344CB8AC3E}">
        <p14:creationId xmlns:p14="http://schemas.microsoft.com/office/powerpoint/2010/main" val="215470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573B67-AF61-4D08-9BC1-12A63BAE97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A9EB7E-2CD3-4191-BBAF-46542F0211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5864A-0D37-4965-A265-06ECB1C26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9C980-21E0-4C73-855B-27F561B0E1C8}" type="datetime1">
              <a:rPr lang="en-US" smtClean="0"/>
              <a:t>3/15/2022</a:t>
            </a:fld>
            <a:endParaRPr lang="en-US"/>
          </a:p>
        </p:txBody>
      </p:sp>
      <p:sp>
        <p:nvSpPr>
          <p:cNvPr id="5" name="Footer Placeholder 4">
            <a:extLst>
              <a:ext uri="{FF2B5EF4-FFF2-40B4-BE49-F238E27FC236}">
                <a16:creationId xmlns:a16="http://schemas.microsoft.com/office/drawing/2014/main" id="{3C662B18-8271-4182-9A6C-BF25E1012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0C343D-E829-4E0B-BDF2-2ABEDED148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DF408-A7D2-4D80-B816-61B6466D27F0}" type="slidenum">
              <a:rPr lang="en-US" smtClean="0"/>
              <a:t>‹#›</a:t>
            </a:fld>
            <a:endParaRPr lang="en-US"/>
          </a:p>
        </p:txBody>
      </p:sp>
    </p:spTree>
    <p:extLst>
      <p:ext uri="{BB962C8B-B14F-4D97-AF65-F5344CB8AC3E}">
        <p14:creationId xmlns:p14="http://schemas.microsoft.com/office/powerpoint/2010/main" val="2726835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lohmander.com/Information/Ref.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lohmander.com/Information/Ref.ht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2" Type="http://schemas.openxmlformats.org/officeDocument/2006/relationships/hyperlink" Target="http://www.lohmander.com/Information/Ref.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3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3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9.wmf"/><Relationship Id="rId5" Type="http://schemas.openxmlformats.org/officeDocument/2006/relationships/oleObject" Target="../embeddings/oleObject18.bin"/><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2.wmf"/><Relationship Id="rId5" Type="http://schemas.openxmlformats.org/officeDocument/2006/relationships/oleObject" Target="../embeddings/oleObject21.bin"/><Relationship Id="rId4" Type="http://schemas.openxmlformats.org/officeDocument/2006/relationships/image" Target="../media/image21.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3.wmf"/></Relationships>
</file>

<file path=ppt/slides/_rels/slide3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4.wmf"/><Relationship Id="rId5" Type="http://schemas.openxmlformats.org/officeDocument/2006/relationships/oleObject" Target="../embeddings/oleObject24.bin"/><Relationship Id="rId4" Type="http://schemas.openxmlformats.org/officeDocument/2006/relationships/image" Target="../media/image23.wmf"/></Relationships>
</file>

<file path=ppt/slides/_rels/slide3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7.wmf"/><Relationship Id="rId5" Type="http://schemas.openxmlformats.org/officeDocument/2006/relationships/oleObject" Target="../embeddings/oleObject27.bin"/><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0.wmf"/><Relationship Id="rId5" Type="http://schemas.openxmlformats.org/officeDocument/2006/relationships/oleObject" Target="../embeddings/oleObject30.bin"/><Relationship Id="rId4" Type="http://schemas.openxmlformats.org/officeDocument/2006/relationships/image" Target="../media/image29.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3.wmf"/><Relationship Id="rId5" Type="http://schemas.openxmlformats.org/officeDocument/2006/relationships/oleObject" Target="../embeddings/oleObject33.bin"/><Relationship Id="rId4" Type="http://schemas.openxmlformats.org/officeDocument/2006/relationships/image" Target="../media/image32.wmf"/></Relationships>
</file>

<file path=ppt/slides/_rels/slide3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5.wmf"/><Relationship Id="rId5" Type="http://schemas.openxmlformats.org/officeDocument/2006/relationships/oleObject" Target="../embeddings/oleObject35.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4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www.skogsaktuellt.se/artikel/53162/historiskt-hoga-transportkostnader.html"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lohmander.com/Information/Ref.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B910-88E8-4448-BF4C-448B22D0AFA6}"/>
              </a:ext>
            </a:extLst>
          </p:cNvPr>
          <p:cNvSpPr>
            <a:spLocks noGrp="1"/>
          </p:cNvSpPr>
          <p:nvPr>
            <p:ph type="ctrTitle"/>
          </p:nvPr>
        </p:nvSpPr>
        <p:spPr>
          <a:xfrm>
            <a:off x="4894820" y="562431"/>
            <a:ext cx="7051728" cy="4459267"/>
          </a:xfrm>
        </p:spPr>
        <p:txBody>
          <a:bodyPr>
            <a:normAutofit fontScale="90000"/>
          </a:bodyPr>
          <a:lstStyle/>
          <a:p>
            <a:pPr marL="0" marR="0" lvl="0" indent="0" defTabSz="914400" rtl="0" eaLnBrk="1" fontAlgn="auto" latinLnBrk="0" hangingPunct="1">
              <a:lnSpc>
                <a:spcPct val="100000"/>
              </a:lnSpc>
              <a:spcBef>
                <a:spcPts val="0"/>
              </a:spcBef>
              <a:spcAft>
                <a:spcPts val="0"/>
              </a:spcAft>
              <a:buClrTx/>
              <a:buSzTx/>
              <a:buFontTx/>
              <a:buNone/>
              <a:tabLst/>
              <a:defRPr/>
            </a:pPr>
            <a:br>
              <a:rPr lang="en-US" sz="4400" b="1" dirty="0">
                <a:solidFill>
                  <a:srgbClr val="002060"/>
                </a:solidFill>
                <a:latin typeface="Aharoni" panose="02010803020104030203" pitchFamily="2" charset="-79"/>
                <a:cs typeface="Aharoni" panose="02010803020104030203" pitchFamily="2" charset="-79"/>
              </a:rPr>
            </a:br>
            <a:r>
              <a:rPr lang="en-US" sz="5300" b="1" dirty="0" err="1">
                <a:solidFill>
                  <a:srgbClr val="002060"/>
                </a:solidFill>
                <a:latin typeface="Aharoni" panose="02010803020104030203" pitchFamily="2" charset="-79"/>
                <a:cs typeface="Aharoni" panose="02010803020104030203" pitchFamily="2" charset="-79"/>
              </a:rPr>
              <a:t>Skogsekonomi</a:t>
            </a:r>
            <a:r>
              <a:rPr lang="en-US" sz="5300" b="1" dirty="0">
                <a:solidFill>
                  <a:srgbClr val="002060"/>
                </a:solidFill>
                <a:latin typeface="Aharoni" panose="02010803020104030203" pitchFamily="2" charset="-79"/>
                <a:cs typeface="Aharoni" panose="02010803020104030203" pitchFamily="2" charset="-79"/>
              </a:rPr>
              <a:t> för </a:t>
            </a:r>
            <a:r>
              <a:rPr lang="en-US" sz="5300" b="1" dirty="0" err="1">
                <a:solidFill>
                  <a:srgbClr val="002060"/>
                </a:solidFill>
                <a:latin typeface="Aharoni" panose="02010803020104030203" pitchFamily="2" charset="-79"/>
                <a:cs typeface="Aharoni" panose="02010803020104030203" pitchFamily="2" charset="-79"/>
              </a:rPr>
              <a:t>skogsägare</a:t>
            </a:r>
            <a:r>
              <a:rPr lang="en-US" sz="5300" b="1" dirty="0">
                <a:solidFill>
                  <a:srgbClr val="002060"/>
                </a:solidFill>
                <a:latin typeface="Aharoni" panose="02010803020104030203" pitchFamily="2" charset="-79"/>
                <a:cs typeface="Aharoni" panose="02010803020104030203" pitchFamily="2" charset="-79"/>
              </a:rPr>
              <a:t> </a:t>
            </a:r>
            <a:r>
              <a:rPr lang="en-US" sz="5300" b="1" dirty="0" err="1">
                <a:solidFill>
                  <a:srgbClr val="002060"/>
                </a:solidFill>
                <a:latin typeface="Aharoni" panose="02010803020104030203" pitchFamily="2" charset="-79"/>
                <a:cs typeface="Aharoni" panose="02010803020104030203" pitchFamily="2" charset="-79"/>
              </a:rPr>
              <a:t>och</a:t>
            </a:r>
            <a:r>
              <a:rPr lang="en-US" sz="5300" b="1" dirty="0">
                <a:solidFill>
                  <a:srgbClr val="002060"/>
                </a:solidFill>
                <a:latin typeface="Aharoni" panose="02010803020104030203" pitchFamily="2" charset="-79"/>
                <a:cs typeface="Aharoni" panose="02010803020104030203" pitchFamily="2" charset="-79"/>
              </a:rPr>
              <a:t> </a:t>
            </a:r>
            <a:r>
              <a:rPr lang="en-US" sz="5300" b="1" dirty="0" err="1">
                <a:solidFill>
                  <a:srgbClr val="002060"/>
                </a:solidFill>
                <a:latin typeface="Aharoni" panose="02010803020104030203" pitchFamily="2" charset="-79"/>
                <a:cs typeface="Aharoni" panose="02010803020104030203" pitchFamily="2" charset="-79"/>
              </a:rPr>
              <a:t>skogsägareföreningar</a:t>
            </a:r>
            <a:r>
              <a:rPr lang="en-US" sz="5300" b="1" dirty="0">
                <a:solidFill>
                  <a:srgbClr val="002060"/>
                </a:solidFill>
                <a:latin typeface="Aharoni" panose="02010803020104030203" pitchFamily="2" charset="-79"/>
                <a:cs typeface="Aharoni" panose="02010803020104030203" pitchFamily="2" charset="-79"/>
              </a:rPr>
              <a:t>: </a:t>
            </a:r>
            <a:br>
              <a:rPr lang="en-US" sz="5300" b="1" dirty="0">
                <a:solidFill>
                  <a:srgbClr val="002060"/>
                </a:solidFill>
                <a:latin typeface="Aharoni" panose="02010803020104030203" pitchFamily="2" charset="-79"/>
                <a:cs typeface="Aharoni" panose="02010803020104030203" pitchFamily="2" charset="-79"/>
              </a:rPr>
            </a:br>
            <a:r>
              <a:rPr lang="en-US" sz="2200" b="1" i="1" dirty="0">
                <a:solidFill>
                  <a:srgbClr val="002060"/>
                </a:solidFill>
                <a:latin typeface="Aharoni" panose="02010803020104030203" pitchFamily="2" charset="-79"/>
                <a:cs typeface="Aharoni" panose="02010803020104030203" pitchFamily="2" charset="-79"/>
              </a:rPr>
              <a:t>Problem, </a:t>
            </a:r>
            <a:r>
              <a:rPr lang="en-US" sz="2200" b="1" i="1" dirty="0" err="1">
                <a:solidFill>
                  <a:srgbClr val="002060"/>
                </a:solidFill>
                <a:latin typeface="Aharoni" panose="02010803020104030203" pitchFamily="2" charset="-79"/>
                <a:cs typeface="Aharoni" panose="02010803020104030203" pitchFamily="2" charset="-79"/>
              </a:rPr>
              <a:t>avgränsningar</a:t>
            </a:r>
            <a:r>
              <a:rPr lang="en-US" sz="2200" b="1" i="1" dirty="0">
                <a:solidFill>
                  <a:srgbClr val="002060"/>
                </a:solidFill>
                <a:latin typeface="Aharoni" panose="02010803020104030203" pitchFamily="2" charset="-79"/>
                <a:cs typeface="Aharoni" panose="02010803020104030203" pitchFamily="2" charset="-79"/>
              </a:rPr>
              <a:t> </a:t>
            </a:r>
            <a:br>
              <a:rPr lang="en-US" sz="2200" b="1" i="1" dirty="0">
                <a:solidFill>
                  <a:srgbClr val="002060"/>
                </a:solidFill>
                <a:latin typeface="Aharoni" panose="02010803020104030203" pitchFamily="2" charset="-79"/>
                <a:cs typeface="Aharoni" panose="02010803020104030203" pitchFamily="2" charset="-79"/>
              </a:rPr>
            </a:br>
            <a:r>
              <a:rPr lang="en-US" sz="2200" b="1" i="1" dirty="0" err="1">
                <a:solidFill>
                  <a:srgbClr val="002060"/>
                </a:solidFill>
                <a:latin typeface="Aharoni" panose="02010803020104030203" pitchFamily="2" charset="-79"/>
                <a:cs typeface="Aharoni" panose="02010803020104030203" pitchFamily="2" charset="-79"/>
              </a:rPr>
              <a:t>och</a:t>
            </a:r>
            <a:r>
              <a:rPr lang="en-US" sz="2200" b="1" i="1" dirty="0">
                <a:solidFill>
                  <a:srgbClr val="002060"/>
                </a:solidFill>
                <a:latin typeface="Aharoni" panose="02010803020104030203" pitchFamily="2" charset="-79"/>
                <a:cs typeface="Aharoni" panose="02010803020104030203" pitchFamily="2" charset="-79"/>
              </a:rPr>
              <a:t> </a:t>
            </a:r>
            <a:r>
              <a:rPr lang="en-US" sz="2200" b="1" i="1" dirty="0" err="1">
                <a:solidFill>
                  <a:srgbClr val="002060"/>
                </a:solidFill>
                <a:latin typeface="Aharoni" panose="02010803020104030203" pitchFamily="2" charset="-79"/>
                <a:cs typeface="Aharoni" panose="02010803020104030203" pitchFamily="2" charset="-79"/>
              </a:rPr>
              <a:t>optimala</a:t>
            </a:r>
            <a:r>
              <a:rPr lang="en-US" sz="2200" b="1" i="1" dirty="0">
                <a:solidFill>
                  <a:srgbClr val="002060"/>
                </a:solidFill>
                <a:latin typeface="Aharoni" panose="02010803020104030203" pitchFamily="2" charset="-79"/>
                <a:cs typeface="Aharoni" panose="02010803020104030203" pitchFamily="2" charset="-79"/>
              </a:rPr>
              <a:t> </a:t>
            </a:r>
            <a:r>
              <a:rPr lang="en-US" sz="2200" b="1" i="1" dirty="0" err="1">
                <a:solidFill>
                  <a:srgbClr val="002060"/>
                </a:solidFill>
                <a:latin typeface="Aharoni" panose="02010803020104030203" pitchFamily="2" charset="-79"/>
                <a:cs typeface="Aharoni" panose="02010803020104030203" pitchFamily="2" charset="-79"/>
              </a:rPr>
              <a:t>lösningar</a:t>
            </a:r>
            <a:br>
              <a:rPr lang="en-US" sz="2200" b="1" i="1" dirty="0">
                <a:solidFill>
                  <a:srgbClr val="002060"/>
                </a:solidFill>
                <a:latin typeface="Aharoni" panose="02010803020104030203" pitchFamily="2" charset="-79"/>
                <a:cs typeface="Aharoni" panose="02010803020104030203" pitchFamily="2" charset="-79"/>
              </a:rPr>
            </a:br>
            <a:r>
              <a:rPr lang="en-US" sz="1100" dirty="0">
                <a:solidFill>
                  <a:srgbClr val="002060"/>
                </a:solidFill>
                <a:latin typeface="Aharoni" panose="02010803020104030203" pitchFamily="2" charset="-79"/>
                <a:cs typeface="Aharoni" panose="02010803020104030203" pitchFamily="2" charset="-79"/>
              </a:rPr>
              <a:t>(Version 220315_1504)</a:t>
            </a:r>
            <a:br>
              <a:rPr lang="en-US" sz="4400" b="1" dirty="0">
                <a:solidFill>
                  <a:srgbClr val="002060"/>
                </a:solidFill>
                <a:latin typeface="Aharoni" panose="02010803020104030203" pitchFamily="2" charset="-79"/>
                <a:cs typeface="Aharoni" panose="02010803020104030203" pitchFamily="2" charset="-79"/>
              </a:rPr>
            </a:br>
            <a:br>
              <a:rPr lang="en-US" sz="4400" b="1" dirty="0">
                <a:solidFill>
                  <a:srgbClr val="002060"/>
                </a:solidFill>
                <a:latin typeface="Aharoni" panose="02010803020104030203" pitchFamily="2" charset="-79"/>
                <a:cs typeface="Aharoni" panose="02010803020104030203" pitchFamily="2" charset="-79"/>
              </a:rPr>
            </a:br>
            <a:r>
              <a:rPr lang="en-US" sz="4000" i="1" dirty="0" err="1">
                <a:solidFill>
                  <a:srgbClr val="002060"/>
                </a:solidFill>
                <a:latin typeface="Agency FB" panose="020B0503020202020204" pitchFamily="34" charset="0"/>
                <a:cs typeface="Aharoni" panose="02010803020104030203" pitchFamily="2" charset="-79"/>
              </a:rPr>
              <a:t>Lunchföreläsning</a:t>
            </a:r>
            <a:br>
              <a:rPr lang="en-US" sz="4400" b="1" dirty="0">
                <a:solidFill>
                  <a:srgbClr val="002060"/>
                </a:solidFill>
                <a:latin typeface="Aharoni" panose="02010803020104030203" pitchFamily="2" charset="-79"/>
                <a:cs typeface="Aharoni" panose="02010803020104030203" pitchFamily="2" charset="-79"/>
              </a:rPr>
            </a:br>
            <a:endParaRPr lang="en-SE" sz="1300" b="1" dirty="0">
              <a:solidFill>
                <a:srgbClr val="002060"/>
              </a:solidFill>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id="{A75CDDCA-91E8-42D0-91EE-5B97A4968C06}"/>
              </a:ext>
            </a:extLst>
          </p:cNvPr>
          <p:cNvSpPr>
            <a:spLocks noGrp="1"/>
          </p:cNvSpPr>
          <p:nvPr>
            <p:ph type="subTitle" idx="1"/>
          </p:nvPr>
        </p:nvSpPr>
        <p:spPr>
          <a:xfrm>
            <a:off x="5431221" y="4973561"/>
            <a:ext cx="5978926" cy="1414713"/>
          </a:xfrm>
        </p:spPr>
        <p:txBody>
          <a:bodyPr>
            <a:normAutofit/>
          </a:bodyPr>
          <a:lstStyle/>
          <a:p>
            <a:r>
              <a:rPr lang="en-US" sz="3600" b="1" dirty="0" err="1">
                <a:solidFill>
                  <a:schemeClr val="accent4">
                    <a:lumMod val="75000"/>
                  </a:schemeClr>
                </a:solidFill>
              </a:rPr>
              <a:t>Norra</a:t>
            </a:r>
            <a:r>
              <a:rPr lang="en-US" sz="3600" b="1" dirty="0">
                <a:solidFill>
                  <a:schemeClr val="accent4">
                    <a:lumMod val="75000"/>
                  </a:schemeClr>
                </a:solidFill>
              </a:rPr>
              <a:t> Skog</a:t>
            </a:r>
          </a:p>
          <a:p>
            <a:r>
              <a:rPr lang="nb-NO" sz="2200" b="1" dirty="0"/>
              <a:t>Onsdagen den 16 mars, 2022, kl: 11:45 – 12:45</a:t>
            </a:r>
            <a:endParaRPr lang="en-US" sz="2200" b="1" dirty="0"/>
          </a:p>
          <a:p>
            <a:r>
              <a:rPr lang="en-US" sz="1700" dirty="0" err="1"/>
              <a:t>Organisatör</a:t>
            </a:r>
            <a:r>
              <a:rPr lang="en-US" sz="1700" dirty="0"/>
              <a:t>: </a:t>
            </a:r>
            <a:r>
              <a:rPr lang="en-US" sz="1700" dirty="0" err="1"/>
              <a:t>Skogsekonom</a:t>
            </a:r>
            <a:r>
              <a:rPr lang="en-US" sz="1700" dirty="0"/>
              <a:t> Andreas Forsberg, </a:t>
            </a:r>
            <a:r>
              <a:rPr lang="en-US" sz="1700" dirty="0" err="1"/>
              <a:t>Norra</a:t>
            </a:r>
            <a:r>
              <a:rPr lang="en-US" sz="1700" dirty="0"/>
              <a:t> Skog</a:t>
            </a:r>
          </a:p>
          <a:p>
            <a:endParaRPr lang="en-US" dirty="0"/>
          </a:p>
          <a:p>
            <a:endParaRPr lang="en-SE" dirty="0"/>
          </a:p>
        </p:txBody>
      </p:sp>
      <p:pic>
        <p:nvPicPr>
          <p:cNvPr id="5" name="Picture 4">
            <a:extLst>
              <a:ext uri="{FF2B5EF4-FFF2-40B4-BE49-F238E27FC236}">
                <a16:creationId xmlns:a16="http://schemas.microsoft.com/office/drawing/2014/main" id="{C8E79B05-15C4-430D-8175-606C8BF7E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04" y="562431"/>
            <a:ext cx="4373356" cy="4781940"/>
          </a:xfrm>
          <a:prstGeom prst="rect">
            <a:avLst/>
          </a:prstGeom>
        </p:spPr>
      </p:pic>
      <p:sp>
        <p:nvSpPr>
          <p:cNvPr id="7" name="TextBox 6">
            <a:extLst>
              <a:ext uri="{FF2B5EF4-FFF2-40B4-BE49-F238E27FC236}">
                <a16:creationId xmlns:a16="http://schemas.microsoft.com/office/drawing/2014/main" id="{45337102-30F1-43BA-B62C-0C4BE8AD1E9B}"/>
              </a:ext>
            </a:extLst>
          </p:cNvPr>
          <p:cNvSpPr txBox="1"/>
          <p:nvPr/>
        </p:nvSpPr>
        <p:spPr>
          <a:xfrm>
            <a:off x="526094" y="5680917"/>
            <a:ext cx="4202166" cy="1046440"/>
          </a:xfrm>
          <a:prstGeom prst="rect">
            <a:avLst/>
          </a:prstGeom>
          <a:noFill/>
        </p:spPr>
        <p:txBody>
          <a:bodyPr wrap="square">
            <a:spAutoFit/>
          </a:bodyPr>
          <a:lstStyle/>
          <a:p>
            <a:r>
              <a:rPr kumimoji="0" lang="en-US" sz="2400" b="1" i="1" u="none" strike="noStrike" kern="1200" cap="none" spc="0" normalizeH="0" baseline="0" noProof="0" dirty="0">
                <a:ln>
                  <a:noFill/>
                </a:ln>
                <a:effectLst/>
                <a:uLnTx/>
                <a:uFillTx/>
                <a:latin typeface="Calibri" panose="020F0502020204030204"/>
                <a:ea typeface="+mn-ea"/>
                <a:cs typeface="+mn-cs"/>
              </a:rPr>
              <a:t>Professor Peter Lohmander Optimal Solutions, Sweden</a:t>
            </a:r>
          </a:p>
          <a:p>
            <a:r>
              <a:rPr lang="en-US" sz="1400" b="1" dirty="0">
                <a:hlinkClick r:id="rId4"/>
              </a:rPr>
              <a:t>http://www.lohmander.com/Information/Ref.htm</a:t>
            </a:r>
            <a:r>
              <a:rPr lang="en-US" sz="1400" b="1" dirty="0"/>
              <a:t> </a:t>
            </a:r>
          </a:p>
        </p:txBody>
      </p:sp>
      <p:sp>
        <p:nvSpPr>
          <p:cNvPr id="6" name="Slide Number Placeholder 5">
            <a:extLst>
              <a:ext uri="{FF2B5EF4-FFF2-40B4-BE49-F238E27FC236}">
                <a16:creationId xmlns:a16="http://schemas.microsoft.com/office/drawing/2014/main" id="{F102298E-1E3A-4516-B6B3-39B7D8FA3F3A}"/>
              </a:ext>
            </a:extLst>
          </p:cNvPr>
          <p:cNvSpPr>
            <a:spLocks noGrp="1"/>
          </p:cNvSpPr>
          <p:nvPr>
            <p:ph type="sldNum" sz="quarter" idx="12"/>
          </p:nvPr>
        </p:nvSpPr>
        <p:spPr/>
        <p:txBody>
          <a:bodyPr/>
          <a:lstStyle/>
          <a:p>
            <a:fld id="{310DF408-A7D2-4D80-B816-61B6466D27F0}" type="slidenum">
              <a:rPr lang="en-US" smtClean="0"/>
              <a:t>1</a:t>
            </a:fld>
            <a:endParaRPr lang="en-US"/>
          </a:p>
        </p:txBody>
      </p:sp>
    </p:spTree>
    <p:extLst>
      <p:ext uri="{BB962C8B-B14F-4D97-AF65-F5344CB8AC3E}">
        <p14:creationId xmlns:p14="http://schemas.microsoft.com/office/powerpoint/2010/main" val="127035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35F78-5247-4D3D-A6C6-D0CB305670E6}"/>
              </a:ext>
            </a:extLst>
          </p:cNvPr>
          <p:cNvSpPr>
            <a:spLocks noGrp="1"/>
          </p:cNvSpPr>
          <p:nvPr>
            <p:ph type="title"/>
          </p:nvPr>
        </p:nvSpPr>
        <p:spPr/>
        <p:txBody>
          <a:bodyPr/>
          <a:lstStyle/>
          <a:p>
            <a:r>
              <a:rPr lang="sv-SE" dirty="0"/>
              <a:t>Den klassiska perfekta marknaden</a:t>
            </a:r>
            <a:endParaRPr lang="en-US" dirty="0"/>
          </a:p>
        </p:txBody>
      </p:sp>
      <p:sp>
        <p:nvSpPr>
          <p:cNvPr id="4" name="Slide Number Placeholder 3">
            <a:extLst>
              <a:ext uri="{FF2B5EF4-FFF2-40B4-BE49-F238E27FC236}">
                <a16:creationId xmlns:a16="http://schemas.microsoft.com/office/drawing/2014/main" id="{3212FCE6-CC26-47AD-990A-39D330F01725}"/>
              </a:ext>
            </a:extLst>
          </p:cNvPr>
          <p:cNvSpPr>
            <a:spLocks noGrp="1"/>
          </p:cNvSpPr>
          <p:nvPr>
            <p:ph type="sldNum" sz="quarter" idx="12"/>
          </p:nvPr>
        </p:nvSpPr>
        <p:spPr/>
        <p:txBody>
          <a:bodyPr/>
          <a:lstStyle/>
          <a:p>
            <a:fld id="{310DF408-A7D2-4D80-B816-61B6466D27F0}" type="slidenum">
              <a:rPr lang="en-US" smtClean="0"/>
              <a:t>10</a:t>
            </a:fld>
            <a:endParaRPr lang="en-US"/>
          </a:p>
        </p:txBody>
      </p:sp>
      <p:cxnSp>
        <p:nvCxnSpPr>
          <p:cNvPr id="7" name="Straight Connector 6">
            <a:extLst>
              <a:ext uri="{FF2B5EF4-FFF2-40B4-BE49-F238E27FC236}">
                <a16:creationId xmlns:a16="http://schemas.microsoft.com/office/drawing/2014/main" id="{1DB6A74D-0830-4551-9CCB-EA78CF61254C}"/>
              </a:ext>
            </a:extLst>
          </p:cNvPr>
          <p:cNvCxnSpPr/>
          <p:nvPr/>
        </p:nvCxnSpPr>
        <p:spPr>
          <a:xfrm>
            <a:off x="1731146" y="2317072"/>
            <a:ext cx="0" cy="3595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862649-5FCE-447A-AB3E-F85B574ABE75}"/>
              </a:ext>
            </a:extLst>
          </p:cNvPr>
          <p:cNvCxnSpPr/>
          <p:nvPr/>
        </p:nvCxnSpPr>
        <p:spPr>
          <a:xfrm>
            <a:off x="1597981" y="5761608"/>
            <a:ext cx="6667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33E37A-6515-4319-A0B8-4F0EE6F92A9B}"/>
              </a:ext>
            </a:extLst>
          </p:cNvPr>
          <p:cNvSpPr txBox="1"/>
          <p:nvPr/>
        </p:nvSpPr>
        <p:spPr>
          <a:xfrm>
            <a:off x="1473693" y="1908699"/>
            <a:ext cx="591829" cy="369332"/>
          </a:xfrm>
          <a:prstGeom prst="rect">
            <a:avLst/>
          </a:prstGeom>
          <a:noFill/>
        </p:spPr>
        <p:txBody>
          <a:bodyPr wrap="none" rtlCol="0">
            <a:spAutoFit/>
          </a:bodyPr>
          <a:lstStyle/>
          <a:p>
            <a:r>
              <a:rPr lang="sv-SE" dirty="0"/>
              <a:t>PRIS</a:t>
            </a:r>
            <a:endParaRPr lang="en-US" dirty="0"/>
          </a:p>
        </p:txBody>
      </p:sp>
      <p:sp>
        <p:nvSpPr>
          <p:cNvPr id="11" name="TextBox 10">
            <a:extLst>
              <a:ext uri="{FF2B5EF4-FFF2-40B4-BE49-F238E27FC236}">
                <a16:creationId xmlns:a16="http://schemas.microsoft.com/office/drawing/2014/main" id="{5F762B22-F4B5-4FAE-951B-DA9C7DAA1887}"/>
              </a:ext>
            </a:extLst>
          </p:cNvPr>
          <p:cNvSpPr txBox="1"/>
          <p:nvPr/>
        </p:nvSpPr>
        <p:spPr>
          <a:xfrm>
            <a:off x="8565472" y="5576942"/>
            <a:ext cx="1214179" cy="369332"/>
          </a:xfrm>
          <a:prstGeom prst="rect">
            <a:avLst/>
          </a:prstGeom>
          <a:noFill/>
        </p:spPr>
        <p:txBody>
          <a:bodyPr wrap="none" rtlCol="0">
            <a:spAutoFit/>
          </a:bodyPr>
          <a:lstStyle/>
          <a:p>
            <a:r>
              <a:rPr lang="sv-SE" dirty="0"/>
              <a:t>KVANTITET</a:t>
            </a:r>
            <a:endParaRPr lang="en-US" dirty="0"/>
          </a:p>
        </p:txBody>
      </p:sp>
      <p:cxnSp>
        <p:nvCxnSpPr>
          <p:cNvPr id="13" name="Straight Connector 12">
            <a:extLst>
              <a:ext uri="{FF2B5EF4-FFF2-40B4-BE49-F238E27FC236}">
                <a16:creationId xmlns:a16="http://schemas.microsoft.com/office/drawing/2014/main" id="{963EB27A-3625-49F9-BD75-C8842A194ED3}"/>
              </a:ext>
            </a:extLst>
          </p:cNvPr>
          <p:cNvCxnSpPr>
            <a:cxnSpLocks/>
          </p:cNvCxnSpPr>
          <p:nvPr/>
        </p:nvCxnSpPr>
        <p:spPr>
          <a:xfrm flipV="1">
            <a:off x="1606858" y="3042219"/>
            <a:ext cx="6196613" cy="224070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9C1DB8-FF71-4D72-A24B-D2724C5C2626}"/>
              </a:ext>
            </a:extLst>
          </p:cNvPr>
          <p:cNvCxnSpPr>
            <a:cxnSpLocks/>
          </p:cNvCxnSpPr>
          <p:nvPr/>
        </p:nvCxnSpPr>
        <p:spPr>
          <a:xfrm>
            <a:off x="1597981" y="2491095"/>
            <a:ext cx="6205490" cy="11022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993BF9-ECA5-4F68-98A4-B0D173FDF628}"/>
              </a:ext>
            </a:extLst>
          </p:cNvPr>
          <p:cNvSpPr txBox="1"/>
          <p:nvPr/>
        </p:nvSpPr>
        <p:spPr>
          <a:xfrm>
            <a:off x="1597981" y="6058101"/>
            <a:ext cx="301686" cy="369332"/>
          </a:xfrm>
          <a:prstGeom prst="rect">
            <a:avLst/>
          </a:prstGeom>
          <a:noFill/>
        </p:spPr>
        <p:txBody>
          <a:bodyPr wrap="none" rtlCol="0">
            <a:spAutoFit/>
          </a:bodyPr>
          <a:lstStyle/>
          <a:p>
            <a:r>
              <a:rPr lang="sv-SE" dirty="0"/>
              <a:t>0</a:t>
            </a:r>
            <a:endParaRPr lang="en-US" dirty="0"/>
          </a:p>
        </p:txBody>
      </p:sp>
      <p:sp>
        <p:nvSpPr>
          <p:cNvPr id="29" name="TextBox 28">
            <a:extLst>
              <a:ext uri="{FF2B5EF4-FFF2-40B4-BE49-F238E27FC236}">
                <a16:creationId xmlns:a16="http://schemas.microsoft.com/office/drawing/2014/main" id="{3A5BFB3D-F85C-4D2D-8ED1-842FBD497309}"/>
              </a:ext>
            </a:extLst>
          </p:cNvPr>
          <p:cNvSpPr txBox="1"/>
          <p:nvPr/>
        </p:nvSpPr>
        <p:spPr>
          <a:xfrm>
            <a:off x="1201818" y="5474848"/>
            <a:ext cx="308497" cy="369332"/>
          </a:xfrm>
          <a:prstGeom prst="rect">
            <a:avLst/>
          </a:prstGeom>
          <a:noFill/>
        </p:spPr>
        <p:txBody>
          <a:bodyPr wrap="square">
            <a:spAutoFit/>
          </a:bodyPr>
          <a:lstStyle/>
          <a:p>
            <a:r>
              <a:rPr lang="sv-SE" dirty="0"/>
              <a:t>0</a:t>
            </a:r>
            <a:endParaRPr lang="en-US" dirty="0"/>
          </a:p>
        </p:txBody>
      </p:sp>
      <p:cxnSp>
        <p:nvCxnSpPr>
          <p:cNvPr id="3" name="Straight Connector 2">
            <a:extLst>
              <a:ext uri="{FF2B5EF4-FFF2-40B4-BE49-F238E27FC236}">
                <a16:creationId xmlns:a16="http://schemas.microsoft.com/office/drawing/2014/main" id="{17A36303-5A96-4197-BFEA-91DC1BD9CFB7}"/>
              </a:ext>
            </a:extLst>
          </p:cNvPr>
          <p:cNvCxnSpPr>
            <a:cxnSpLocks/>
          </p:cNvCxnSpPr>
          <p:nvPr/>
        </p:nvCxnSpPr>
        <p:spPr>
          <a:xfrm>
            <a:off x="1510315" y="3429000"/>
            <a:ext cx="62931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2F8E9C-11CF-4192-82E6-A7D184CC9119}"/>
              </a:ext>
            </a:extLst>
          </p:cNvPr>
          <p:cNvCxnSpPr>
            <a:cxnSpLocks/>
          </p:cNvCxnSpPr>
          <p:nvPr/>
        </p:nvCxnSpPr>
        <p:spPr>
          <a:xfrm>
            <a:off x="6764784" y="3042219"/>
            <a:ext cx="0" cy="290405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987A76-F519-41B5-886B-A60202426B80}"/>
              </a:ext>
            </a:extLst>
          </p:cNvPr>
          <p:cNvSpPr txBox="1"/>
          <p:nvPr/>
        </p:nvSpPr>
        <p:spPr>
          <a:xfrm>
            <a:off x="401157" y="3105834"/>
            <a:ext cx="1095285" cy="646331"/>
          </a:xfrm>
          <a:prstGeom prst="rect">
            <a:avLst/>
          </a:prstGeom>
          <a:noFill/>
        </p:spPr>
        <p:txBody>
          <a:bodyPr wrap="square">
            <a:spAutoFit/>
          </a:bodyPr>
          <a:lstStyle/>
          <a:p>
            <a:r>
              <a:rPr lang="sv-SE" dirty="0">
                <a:solidFill>
                  <a:srgbClr val="FF0000"/>
                </a:solidFill>
              </a:rPr>
              <a:t>Jämvikts-PRIS</a:t>
            </a:r>
            <a:endParaRPr lang="en-US" dirty="0">
              <a:solidFill>
                <a:srgbClr val="FF0000"/>
              </a:solidFill>
            </a:endParaRPr>
          </a:p>
        </p:txBody>
      </p:sp>
      <p:sp>
        <p:nvSpPr>
          <p:cNvPr id="24" name="TextBox 23">
            <a:extLst>
              <a:ext uri="{FF2B5EF4-FFF2-40B4-BE49-F238E27FC236}">
                <a16:creationId xmlns:a16="http://schemas.microsoft.com/office/drawing/2014/main" id="{AE176F0A-DFC2-4F1B-AB1B-961806CFAC4B}"/>
              </a:ext>
            </a:extLst>
          </p:cNvPr>
          <p:cNvSpPr txBox="1"/>
          <p:nvPr/>
        </p:nvSpPr>
        <p:spPr>
          <a:xfrm>
            <a:off x="6291310" y="6033184"/>
            <a:ext cx="1307976" cy="646331"/>
          </a:xfrm>
          <a:prstGeom prst="rect">
            <a:avLst/>
          </a:prstGeom>
          <a:noFill/>
          <a:ln>
            <a:solidFill>
              <a:srgbClr val="7030A0"/>
            </a:solidFill>
          </a:ln>
        </p:spPr>
        <p:txBody>
          <a:bodyPr wrap="square">
            <a:spAutoFit/>
          </a:bodyPr>
          <a:lstStyle/>
          <a:p>
            <a:r>
              <a:rPr lang="sv-SE" dirty="0">
                <a:solidFill>
                  <a:srgbClr val="7030A0"/>
                </a:solidFill>
              </a:rPr>
              <a:t>Jämvikts-KVANTITET</a:t>
            </a:r>
            <a:endParaRPr lang="en-US" dirty="0">
              <a:solidFill>
                <a:srgbClr val="7030A0"/>
              </a:solidFill>
            </a:endParaRPr>
          </a:p>
        </p:txBody>
      </p:sp>
    </p:spTree>
    <p:extLst>
      <p:ext uri="{BB962C8B-B14F-4D97-AF65-F5344CB8AC3E}">
        <p14:creationId xmlns:p14="http://schemas.microsoft.com/office/powerpoint/2010/main" val="427977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35F78-5247-4D3D-A6C6-D0CB305670E6}"/>
              </a:ext>
            </a:extLst>
          </p:cNvPr>
          <p:cNvSpPr>
            <a:spLocks noGrp="1"/>
          </p:cNvSpPr>
          <p:nvPr>
            <p:ph type="title"/>
          </p:nvPr>
        </p:nvSpPr>
        <p:spPr/>
        <p:txBody>
          <a:bodyPr/>
          <a:lstStyle/>
          <a:p>
            <a:r>
              <a:rPr lang="sv-SE" dirty="0"/>
              <a:t>Den klassiska perfekta marknaden</a:t>
            </a:r>
            <a:endParaRPr lang="en-US" dirty="0"/>
          </a:p>
        </p:txBody>
      </p:sp>
      <p:sp>
        <p:nvSpPr>
          <p:cNvPr id="4" name="Slide Number Placeholder 3">
            <a:extLst>
              <a:ext uri="{FF2B5EF4-FFF2-40B4-BE49-F238E27FC236}">
                <a16:creationId xmlns:a16="http://schemas.microsoft.com/office/drawing/2014/main" id="{3212FCE6-CC26-47AD-990A-39D330F01725}"/>
              </a:ext>
            </a:extLst>
          </p:cNvPr>
          <p:cNvSpPr>
            <a:spLocks noGrp="1"/>
          </p:cNvSpPr>
          <p:nvPr>
            <p:ph type="sldNum" sz="quarter" idx="12"/>
          </p:nvPr>
        </p:nvSpPr>
        <p:spPr/>
        <p:txBody>
          <a:bodyPr/>
          <a:lstStyle/>
          <a:p>
            <a:fld id="{310DF408-A7D2-4D80-B816-61B6466D27F0}" type="slidenum">
              <a:rPr lang="en-US" smtClean="0"/>
              <a:t>11</a:t>
            </a:fld>
            <a:endParaRPr lang="en-US"/>
          </a:p>
        </p:txBody>
      </p:sp>
      <p:cxnSp>
        <p:nvCxnSpPr>
          <p:cNvPr id="7" name="Straight Connector 6">
            <a:extLst>
              <a:ext uri="{FF2B5EF4-FFF2-40B4-BE49-F238E27FC236}">
                <a16:creationId xmlns:a16="http://schemas.microsoft.com/office/drawing/2014/main" id="{1DB6A74D-0830-4551-9CCB-EA78CF61254C}"/>
              </a:ext>
            </a:extLst>
          </p:cNvPr>
          <p:cNvCxnSpPr/>
          <p:nvPr/>
        </p:nvCxnSpPr>
        <p:spPr>
          <a:xfrm>
            <a:off x="1731146" y="2317072"/>
            <a:ext cx="0" cy="3595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862649-5FCE-447A-AB3E-F85B574ABE75}"/>
              </a:ext>
            </a:extLst>
          </p:cNvPr>
          <p:cNvCxnSpPr/>
          <p:nvPr/>
        </p:nvCxnSpPr>
        <p:spPr>
          <a:xfrm>
            <a:off x="1597981" y="5761608"/>
            <a:ext cx="6667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33E37A-6515-4319-A0B8-4F0EE6F92A9B}"/>
              </a:ext>
            </a:extLst>
          </p:cNvPr>
          <p:cNvSpPr txBox="1"/>
          <p:nvPr/>
        </p:nvSpPr>
        <p:spPr>
          <a:xfrm>
            <a:off x="1473693" y="1908699"/>
            <a:ext cx="591829" cy="369332"/>
          </a:xfrm>
          <a:prstGeom prst="rect">
            <a:avLst/>
          </a:prstGeom>
          <a:noFill/>
        </p:spPr>
        <p:txBody>
          <a:bodyPr wrap="none" rtlCol="0">
            <a:spAutoFit/>
          </a:bodyPr>
          <a:lstStyle/>
          <a:p>
            <a:r>
              <a:rPr lang="sv-SE" dirty="0"/>
              <a:t>PRIS</a:t>
            </a:r>
            <a:endParaRPr lang="en-US" dirty="0"/>
          </a:p>
        </p:txBody>
      </p:sp>
      <p:sp>
        <p:nvSpPr>
          <p:cNvPr id="11" name="TextBox 10">
            <a:extLst>
              <a:ext uri="{FF2B5EF4-FFF2-40B4-BE49-F238E27FC236}">
                <a16:creationId xmlns:a16="http://schemas.microsoft.com/office/drawing/2014/main" id="{5F762B22-F4B5-4FAE-951B-DA9C7DAA1887}"/>
              </a:ext>
            </a:extLst>
          </p:cNvPr>
          <p:cNvSpPr txBox="1"/>
          <p:nvPr/>
        </p:nvSpPr>
        <p:spPr>
          <a:xfrm>
            <a:off x="8565472" y="5576942"/>
            <a:ext cx="1214179" cy="369332"/>
          </a:xfrm>
          <a:prstGeom prst="rect">
            <a:avLst/>
          </a:prstGeom>
          <a:noFill/>
        </p:spPr>
        <p:txBody>
          <a:bodyPr wrap="none" rtlCol="0">
            <a:spAutoFit/>
          </a:bodyPr>
          <a:lstStyle/>
          <a:p>
            <a:r>
              <a:rPr lang="sv-SE" dirty="0"/>
              <a:t>KVANTITET</a:t>
            </a:r>
            <a:endParaRPr lang="en-US" dirty="0"/>
          </a:p>
        </p:txBody>
      </p:sp>
      <p:cxnSp>
        <p:nvCxnSpPr>
          <p:cNvPr id="13" name="Straight Connector 12">
            <a:extLst>
              <a:ext uri="{FF2B5EF4-FFF2-40B4-BE49-F238E27FC236}">
                <a16:creationId xmlns:a16="http://schemas.microsoft.com/office/drawing/2014/main" id="{963EB27A-3625-49F9-BD75-C8842A194ED3}"/>
              </a:ext>
            </a:extLst>
          </p:cNvPr>
          <p:cNvCxnSpPr>
            <a:cxnSpLocks/>
          </p:cNvCxnSpPr>
          <p:nvPr/>
        </p:nvCxnSpPr>
        <p:spPr>
          <a:xfrm flipV="1">
            <a:off x="1606858" y="3042219"/>
            <a:ext cx="6196613" cy="224070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9C1DB8-FF71-4D72-A24B-D2724C5C2626}"/>
              </a:ext>
            </a:extLst>
          </p:cNvPr>
          <p:cNvCxnSpPr>
            <a:cxnSpLocks/>
          </p:cNvCxnSpPr>
          <p:nvPr/>
        </p:nvCxnSpPr>
        <p:spPr>
          <a:xfrm>
            <a:off x="1597981" y="2491095"/>
            <a:ext cx="6205490" cy="11022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993BF9-ECA5-4F68-98A4-B0D173FDF628}"/>
              </a:ext>
            </a:extLst>
          </p:cNvPr>
          <p:cNvSpPr txBox="1"/>
          <p:nvPr/>
        </p:nvSpPr>
        <p:spPr>
          <a:xfrm>
            <a:off x="1597981" y="6058101"/>
            <a:ext cx="301686" cy="369332"/>
          </a:xfrm>
          <a:prstGeom prst="rect">
            <a:avLst/>
          </a:prstGeom>
          <a:noFill/>
        </p:spPr>
        <p:txBody>
          <a:bodyPr wrap="none" rtlCol="0">
            <a:spAutoFit/>
          </a:bodyPr>
          <a:lstStyle/>
          <a:p>
            <a:r>
              <a:rPr lang="sv-SE" dirty="0"/>
              <a:t>0</a:t>
            </a:r>
            <a:endParaRPr lang="en-US" dirty="0"/>
          </a:p>
        </p:txBody>
      </p:sp>
      <p:sp>
        <p:nvSpPr>
          <p:cNvPr id="29" name="TextBox 28">
            <a:extLst>
              <a:ext uri="{FF2B5EF4-FFF2-40B4-BE49-F238E27FC236}">
                <a16:creationId xmlns:a16="http://schemas.microsoft.com/office/drawing/2014/main" id="{3A5BFB3D-F85C-4D2D-8ED1-842FBD497309}"/>
              </a:ext>
            </a:extLst>
          </p:cNvPr>
          <p:cNvSpPr txBox="1"/>
          <p:nvPr/>
        </p:nvSpPr>
        <p:spPr>
          <a:xfrm>
            <a:off x="1201818" y="5474848"/>
            <a:ext cx="308497" cy="369332"/>
          </a:xfrm>
          <a:prstGeom prst="rect">
            <a:avLst/>
          </a:prstGeom>
          <a:noFill/>
        </p:spPr>
        <p:txBody>
          <a:bodyPr wrap="square">
            <a:spAutoFit/>
          </a:bodyPr>
          <a:lstStyle/>
          <a:p>
            <a:r>
              <a:rPr lang="sv-SE" dirty="0"/>
              <a:t>0</a:t>
            </a:r>
            <a:endParaRPr lang="en-US" dirty="0"/>
          </a:p>
        </p:txBody>
      </p:sp>
      <p:cxnSp>
        <p:nvCxnSpPr>
          <p:cNvPr id="3" name="Straight Connector 2">
            <a:extLst>
              <a:ext uri="{FF2B5EF4-FFF2-40B4-BE49-F238E27FC236}">
                <a16:creationId xmlns:a16="http://schemas.microsoft.com/office/drawing/2014/main" id="{17A36303-5A96-4197-BFEA-91DC1BD9CFB7}"/>
              </a:ext>
            </a:extLst>
          </p:cNvPr>
          <p:cNvCxnSpPr>
            <a:cxnSpLocks/>
          </p:cNvCxnSpPr>
          <p:nvPr/>
        </p:nvCxnSpPr>
        <p:spPr>
          <a:xfrm>
            <a:off x="1510315" y="3429000"/>
            <a:ext cx="62931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2F8E9C-11CF-4192-82E6-A7D184CC9119}"/>
              </a:ext>
            </a:extLst>
          </p:cNvPr>
          <p:cNvCxnSpPr>
            <a:cxnSpLocks/>
          </p:cNvCxnSpPr>
          <p:nvPr/>
        </p:nvCxnSpPr>
        <p:spPr>
          <a:xfrm>
            <a:off x="6764784" y="3042219"/>
            <a:ext cx="0" cy="290405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987A76-F519-41B5-886B-A60202426B80}"/>
              </a:ext>
            </a:extLst>
          </p:cNvPr>
          <p:cNvSpPr txBox="1"/>
          <p:nvPr/>
        </p:nvSpPr>
        <p:spPr>
          <a:xfrm>
            <a:off x="401157" y="3105834"/>
            <a:ext cx="1095285" cy="646331"/>
          </a:xfrm>
          <a:prstGeom prst="rect">
            <a:avLst/>
          </a:prstGeom>
          <a:noFill/>
        </p:spPr>
        <p:txBody>
          <a:bodyPr wrap="square">
            <a:spAutoFit/>
          </a:bodyPr>
          <a:lstStyle/>
          <a:p>
            <a:r>
              <a:rPr lang="sv-SE" dirty="0">
                <a:solidFill>
                  <a:srgbClr val="FF0000"/>
                </a:solidFill>
              </a:rPr>
              <a:t>Jämvikts-PRIS</a:t>
            </a:r>
            <a:endParaRPr lang="en-US" dirty="0">
              <a:solidFill>
                <a:srgbClr val="FF0000"/>
              </a:solidFill>
            </a:endParaRPr>
          </a:p>
        </p:txBody>
      </p:sp>
      <p:sp>
        <p:nvSpPr>
          <p:cNvPr id="24" name="TextBox 23">
            <a:extLst>
              <a:ext uri="{FF2B5EF4-FFF2-40B4-BE49-F238E27FC236}">
                <a16:creationId xmlns:a16="http://schemas.microsoft.com/office/drawing/2014/main" id="{AE176F0A-DFC2-4F1B-AB1B-961806CFAC4B}"/>
              </a:ext>
            </a:extLst>
          </p:cNvPr>
          <p:cNvSpPr txBox="1"/>
          <p:nvPr/>
        </p:nvSpPr>
        <p:spPr>
          <a:xfrm>
            <a:off x="6291310" y="6033184"/>
            <a:ext cx="1307976" cy="646331"/>
          </a:xfrm>
          <a:prstGeom prst="rect">
            <a:avLst/>
          </a:prstGeom>
          <a:noFill/>
          <a:ln>
            <a:solidFill>
              <a:srgbClr val="7030A0"/>
            </a:solidFill>
          </a:ln>
        </p:spPr>
        <p:txBody>
          <a:bodyPr wrap="square">
            <a:spAutoFit/>
          </a:bodyPr>
          <a:lstStyle/>
          <a:p>
            <a:r>
              <a:rPr lang="sv-SE" dirty="0">
                <a:solidFill>
                  <a:srgbClr val="7030A0"/>
                </a:solidFill>
              </a:rPr>
              <a:t>Jämvikts-KVANTITET</a:t>
            </a:r>
            <a:endParaRPr lang="en-US" dirty="0">
              <a:solidFill>
                <a:srgbClr val="7030A0"/>
              </a:solidFill>
            </a:endParaRPr>
          </a:p>
        </p:txBody>
      </p:sp>
      <p:sp>
        <p:nvSpPr>
          <p:cNvPr id="2" name="Isosceles Triangle 1">
            <a:extLst>
              <a:ext uri="{FF2B5EF4-FFF2-40B4-BE49-F238E27FC236}">
                <a16:creationId xmlns:a16="http://schemas.microsoft.com/office/drawing/2014/main" id="{874C1FE8-FEC1-4B0B-958D-3AC4DECC35B4}"/>
              </a:ext>
            </a:extLst>
          </p:cNvPr>
          <p:cNvSpPr/>
          <p:nvPr/>
        </p:nvSpPr>
        <p:spPr>
          <a:xfrm flipV="1">
            <a:off x="1740024" y="3428998"/>
            <a:ext cx="4935981" cy="1791072"/>
          </a:xfrm>
          <a:prstGeom prst="triangle">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06A04C4-68E7-4E8E-BDD7-95600630632F}"/>
              </a:ext>
            </a:extLst>
          </p:cNvPr>
          <p:cNvSpPr txBox="1"/>
          <p:nvPr/>
        </p:nvSpPr>
        <p:spPr>
          <a:xfrm>
            <a:off x="1951978" y="3844631"/>
            <a:ext cx="1482571" cy="646331"/>
          </a:xfrm>
          <a:prstGeom prst="rect">
            <a:avLst/>
          </a:prstGeom>
          <a:noFill/>
        </p:spPr>
        <p:txBody>
          <a:bodyPr wrap="square" rtlCol="0">
            <a:spAutoFit/>
          </a:bodyPr>
          <a:lstStyle/>
          <a:p>
            <a:r>
              <a:rPr lang="sv-SE" b="1" dirty="0"/>
              <a:t>Skogsägarnas</a:t>
            </a:r>
          </a:p>
          <a:p>
            <a:r>
              <a:rPr lang="sv-SE" b="1" dirty="0"/>
              <a:t>Vinst</a:t>
            </a:r>
            <a:endParaRPr lang="en-US" b="1" dirty="0"/>
          </a:p>
        </p:txBody>
      </p:sp>
      <p:sp>
        <p:nvSpPr>
          <p:cNvPr id="17" name="Isosceles Triangle 16">
            <a:extLst>
              <a:ext uri="{FF2B5EF4-FFF2-40B4-BE49-F238E27FC236}">
                <a16:creationId xmlns:a16="http://schemas.microsoft.com/office/drawing/2014/main" id="{43408B13-07E0-402D-BD26-C5641EB029D9}"/>
              </a:ext>
            </a:extLst>
          </p:cNvPr>
          <p:cNvSpPr/>
          <p:nvPr/>
        </p:nvSpPr>
        <p:spPr>
          <a:xfrm flipH="1">
            <a:off x="1740020" y="2491095"/>
            <a:ext cx="5033639" cy="937903"/>
          </a:xfrm>
          <a:prstGeom prst="triangle">
            <a:avLst>
              <a:gd name="adj"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42CC6B9-F46E-4BD5-BBB0-3DC5953E5C60}"/>
              </a:ext>
            </a:extLst>
          </p:cNvPr>
          <p:cNvSpPr txBox="1"/>
          <p:nvPr/>
        </p:nvSpPr>
        <p:spPr>
          <a:xfrm>
            <a:off x="1941433" y="2906728"/>
            <a:ext cx="2217198" cy="369332"/>
          </a:xfrm>
          <a:prstGeom prst="rect">
            <a:avLst/>
          </a:prstGeom>
          <a:noFill/>
        </p:spPr>
        <p:txBody>
          <a:bodyPr wrap="square">
            <a:spAutoFit/>
          </a:bodyPr>
          <a:lstStyle/>
          <a:p>
            <a:r>
              <a:rPr lang="sv-SE" b="1" dirty="0"/>
              <a:t>Skogsindustrins Vinst</a:t>
            </a:r>
            <a:endParaRPr lang="en-US" b="1" dirty="0"/>
          </a:p>
        </p:txBody>
      </p:sp>
    </p:spTree>
    <p:extLst>
      <p:ext uri="{BB962C8B-B14F-4D97-AF65-F5344CB8AC3E}">
        <p14:creationId xmlns:p14="http://schemas.microsoft.com/office/powerpoint/2010/main" val="173963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3966-A366-4D4A-9142-0849E201DFE0}"/>
              </a:ext>
            </a:extLst>
          </p:cNvPr>
          <p:cNvSpPr>
            <a:spLocks noGrp="1"/>
          </p:cNvSpPr>
          <p:nvPr>
            <p:ph type="title"/>
          </p:nvPr>
        </p:nvSpPr>
        <p:spPr/>
        <p:txBody>
          <a:bodyPr>
            <a:normAutofit/>
          </a:bodyPr>
          <a:lstStyle/>
          <a:p>
            <a:r>
              <a:rPr lang="sv-SE" b="1" dirty="0">
                <a:solidFill>
                  <a:srgbClr val="0070C0"/>
                </a:solidFill>
              </a:rPr>
              <a:t>Priser är dock </a:t>
            </a:r>
            <a:r>
              <a:rPr lang="sv-SE" b="1" i="1" dirty="0">
                <a:solidFill>
                  <a:srgbClr val="0070C0"/>
                </a:solidFill>
              </a:rPr>
              <a:t>INTE</a:t>
            </a:r>
            <a:r>
              <a:rPr lang="sv-SE" b="1" dirty="0">
                <a:solidFill>
                  <a:srgbClr val="0070C0"/>
                </a:solidFill>
              </a:rPr>
              <a:t> alltid Exogena.</a:t>
            </a:r>
            <a:br>
              <a:rPr lang="sv-SE" b="1" dirty="0">
                <a:solidFill>
                  <a:srgbClr val="0070C0"/>
                </a:solidFill>
              </a:rPr>
            </a:br>
            <a:r>
              <a:rPr lang="sv-SE" b="1" dirty="0">
                <a:solidFill>
                  <a:srgbClr val="0070C0"/>
                </a:solidFill>
              </a:rPr>
              <a:t>Marknader är </a:t>
            </a:r>
            <a:r>
              <a:rPr lang="sv-SE" b="1" i="1" dirty="0">
                <a:solidFill>
                  <a:srgbClr val="0070C0"/>
                </a:solidFill>
              </a:rPr>
              <a:t>INTE</a:t>
            </a:r>
            <a:r>
              <a:rPr lang="sv-SE" b="1" dirty="0">
                <a:solidFill>
                  <a:srgbClr val="0070C0"/>
                </a:solidFill>
              </a:rPr>
              <a:t> alltid perfekta.</a:t>
            </a:r>
            <a:endParaRPr lang="en-US" b="1" dirty="0">
              <a:solidFill>
                <a:srgbClr val="0070C0"/>
              </a:solidFill>
            </a:endParaRPr>
          </a:p>
        </p:txBody>
      </p:sp>
      <p:sp>
        <p:nvSpPr>
          <p:cNvPr id="3" name="Content Placeholder 2">
            <a:extLst>
              <a:ext uri="{FF2B5EF4-FFF2-40B4-BE49-F238E27FC236}">
                <a16:creationId xmlns:a16="http://schemas.microsoft.com/office/drawing/2014/main" id="{3934D437-CF7B-4154-AD6D-1011741A2383}"/>
              </a:ext>
            </a:extLst>
          </p:cNvPr>
          <p:cNvSpPr>
            <a:spLocks noGrp="1"/>
          </p:cNvSpPr>
          <p:nvPr>
            <p:ph idx="1"/>
          </p:nvPr>
        </p:nvSpPr>
        <p:spPr/>
        <p:txBody>
          <a:bodyPr>
            <a:normAutofit fontScale="85000" lnSpcReduction="10000"/>
          </a:bodyPr>
          <a:lstStyle/>
          <a:p>
            <a:pPr marL="0" indent="0">
              <a:buNone/>
            </a:pPr>
            <a:endParaRPr lang="sv-SE" i="1" dirty="0"/>
          </a:p>
          <a:p>
            <a:pPr marL="0" indent="0">
              <a:buNone/>
            </a:pPr>
            <a:r>
              <a:rPr lang="sv-SE" dirty="0"/>
              <a:t>Marknaderna inkluderar ibland mycket få oberoende köpare och säljare.</a:t>
            </a:r>
          </a:p>
          <a:p>
            <a:pPr marL="0" indent="0">
              <a:buNone/>
            </a:pPr>
            <a:endParaRPr lang="sv-SE" dirty="0"/>
          </a:p>
          <a:p>
            <a:pPr marL="0" indent="0">
              <a:buNone/>
            </a:pPr>
            <a:r>
              <a:rPr lang="sv-SE" dirty="0"/>
              <a:t>Exempel: Endast en säljare: </a:t>
            </a:r>
            <a:r>
              <a:rPr lang="sv-SE" b="1" dirty="0"/>
              <a:t>Monopol</a:t>
            </a:r>
          </a:p>
          <a:p>
            <a:pPr marL="0" indent="0">
              <a:buNone/>
            </a:pPr>
            <a:r>
              <a:rPr lang="sv-SE" dirty="0"/>
              <a:t>Exempel: Endast en köpare: </a:t>
            </a:r>
            <a:r>
              <a:rPr lang="sv-SE" b="1" dirty="0" err="1"/>
              <a:t>Monopsoni</a:t>
            </a:r>
            <a:endParaRPr lang="sv-SE" b="1" dirty="0"/>
          </a:p>
          <a:p>
            <a:pPr marL="0" indent="0">
              <a:buNone/>
            </a:pPr>
            <a:r>
              <a:rPr lang="sv-SE" dirty="0"/>
              <a:t>Exempel: </a:t>
            </a:r>
            <a:r>
              <a:rPr lang="sv-SE" b="1" dirty="0"/>
              <a:t>Karteller</a:t>
            </a:r>
            <a:r>
              <a:rPr lang="sv-SE" dirty="0"/>
              <a:t> med samverkan mellan köpare och/eller säljare</a:t>
            </a:r>
          </a:p>
          <a:p>
            <a:pPr marL="0" indent="0">
              <a:buNone/>
            </a:pPr>
            <a:endParaRPr lang="sv-SE" dirty="0"/>
          </a:p>
          <a:p>
            <a:pPr marL="0" indent="0">
              <a:buNone/>
            </a:pPr>
            <a:r>
              <a:rPr lang="sv-SE" dirty="0"/>
              <a:t>På sådana marknader kan dominerande köpare eller säljare starkt påverka priserna.</a:t>
            </a:r>
          </a:p>
          <a:p>
            <a:pPr marL="0" indent="0">
              <a:buNone/>
            </a:pPr>
            <a:r>
              <a:rPr lang="sv-SE" dirty="0"/>
              <a:t>Dels kan </a:t>
            </a:r>
            <a:r>
              <a:rPr lang="sv-SE" b="1" dirty="0"/>
              <a:t>hela prisnivån </a:t>
            </a:r>
            <a:r>
              <a:rPr lang="sv-SE" dirty="0"/>
              <a:t>påverkas och dels kan </a:t>
            </a:r>
            <a:r>
              <a:rPr lang="sv-SE" b="1" dirty="0"/>
              <a:t>prisdiskriminering</a:t>
            </a:r>
            <a:r>
              <a:rPr lang="sv-SE" dirty="0"/>
              <a:t> förekomma.</a:t>
            </a:r>
          </a:p>
          <a:p>
            <a:pPr marL="0" indent="0">
              <a:buNone/>
            </a:pPr>
            <a:r>
              <a:rPr lang="sv-SE" dirty="0"/>
              <a:t>  </a:t>
            </a:r>
          </a:p>
          <a:p>
            <a:endParaRPr lang="sv-SE"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963EBE4-C808-459C-AA64-7DFA50D1AA10}"/>
              </a:ext>
            </a:extLst>
          </p:cNvPr>
          <p:cNvSpPr>
            <a:spLocks noGrp="1"/>
          </p:cNvSpPr>
          <p:nvPr>
            <p:ph type="sldNum" sz="quarter" idx="12"/>
          </p:nvPr>
        </p:nvSpPr>
        <p:spPr/>
        <p:txBody>
          <a:bodyPr/>
          <a:lstStyle/>
          <a:p>
            <a:fld id="{310DF408-A7D2-4D80-B816-61B6466D27F0}" type="slidenum">
              <a:rPr lang="en-US" smtClean="0"/>
              <a:t>12</a:t>
            </a:fld>
            <a:endParaRPr lang="en-US"/>
          </a:p>
        </p:txBody>
      </p:sp>
    </p:spTree>
    <p:extLst>
      <p:ext uri="{BB962C8B-B14F-4D97-AF65-F5344CB8AC3E}">
        <p14:creationId xmlns:p14="http://schemas.microsoft.com/office/powerpoint/2010/main" val="120383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3966-A366-4D4A-9142-0849E201DFE0}"/>
              </a:ext>
            </a:extLst>
          </p:cNvPr>
          <p:cNvSpPr>
            <a:spLocks noGrp="1"/>
          </p:cNvSpPr>
          <p:nvPr>
            <p:ph type="title"/>
          </p:nvPr>
        </p:nvSpPr>
        <p:spPr/>
        <p:txBody>
          <a:bodyPr>
            <a:normAutofit/>
          </a:bodyPr>
          <a:lstStyle/>
          <a:p>
            <a:r>
              <a:rPr lang="sv-SE" b="1" i="1" dirty="0">
                <a:solidFill>
                  <a:srgbClr val="FF0000"/>
                </a:solidFill>
              </a:rPr>
              <a:t>Exempel på hur prisdiskriminering kraftigt kan försämra ekonomin för skogsägare:</a:t>
            </a:r>
            <a:endParaRPr lang="en-US" b="1" i="1" dirty="0">
              <a:solidFill>
                <a:srgbClr val="FF0000"/>
              </a:solidFill>
            </a:endParaRPr>
          </a:p>
        </p:txBody>
      </p:sp>
      <p:sp>
        <p:nvSpPr>
          <p:cNvPr id="3" name="Content Placeholder 2">
            <a:extLst>
              <a:ext uri="{FF2B5EF4-FFF2-40B4-BE49-F238E27FC236}">
                <a16:creationId xmlns:a16="http://schemas.microsoft.com/office/drawing/2014/main" id="{3934D437-CF7B-4154-AD6D-1011741A2383}"/>
              </a:ext>
            </a:extLst>
          </p:cNvPr>
          <p:cNvSpPr>
            <a:spLocks noGrp="1"/>
          </p:cNvSpPr>
          <p:nvPr>
            <p:ph idx="1"/>
          </p:nvPr>
        </p:nvSpPr>
        <p:spPr/>
        <p:txBody>
          <a:bodyPr>
            <a:normAutofit fontScale="77500" lnSpcReduction="20000"/>
          </a:bodyPr>
          <a:lstStyle/>
          <a:p>
            <a:pPr marL="0" indent="0">
              <a:buNone/>
            </a:pPr>
            <a:r>
              <a:rPr lang="sv-SE" dirty="0"/>
              <a:t>Endast en köpare (eller en grupp av samverkande köpare) av exempelvis massaved: </a:t>
            </a:r>
            <a:r>
              <a:rPr lang="sv-SE" b="1" dirty="0" err="1"/>
              <a:t>Monopsoni</a:t>
            </a:r>
            <a:r>
              <a:rPr lang="sv-SE" b="1" dirty="0"/>
              <a:t> eller inköpskartell.</a:t>
            </a:r>
            <a:endParaRPr lang="sv-SE" dirty="0"/>
          </a:p>
          <a:p>
            <a:pPr marL="0" indent="0">
              <a:buNone/>
            </a:pPr>
            <a:r>
              <a:rPr lang="sv-SE" dirty="0"/>
              <a:t>Inköpskartellen kan </a:t>
            </a:r>
            <a:r>
              <a:rPr lang="sv-SE" i="1" dirty="0"/>
              <a:t>exempelvis</a:t>
            </a:r>
            <a:r>
              <a:rPr lang="sv-SE" dirty="0"/>
              <a:t> öka sin egen vinst genom att köpa in massaved på följande sätt. (Det finns ännu lönsammare metoder, vilket vi senare ska se i detalj):</a:t>
            </a:r>
          </a:p>
          <a:p>
            <a:pPr marL="0" indent="0">
              <a:buNone/>
            </a:pPr>
            <a:r>
              <a:rPr lang="sv-SE" b="1" dirty="0">
                <a:solidFill>
                  <a:srgbClr val="FF0000"/>
                </a:solidFill>
              </a:rPr>
              <a:t>a.</a:t>
            </a:r>
            <a:r>
              <a:rPr lang="sv-SE" dirty="0"/>
              <a:t> Sätt priset vid kusten i Norrland på precis den nivå som gör att skogsägarna där gör en lite bättre vinst än noll om de levererar massaved.</a:t>
            </a:r>
          </a:p>
          <a:p>
            <a:pPr marL="0" indent="0">
              <a:buNone/>
            </a:pPr>
            <a:r>
              <a:rPr lang="sv-SE" b="1" dirty="0">
                <a:solidFill>
                  <a:srgbClr val="FF0000"/>
                </a:solidFill>
              </a:rPr>
              <a:t>b.</a:t>
            </a:r>
            <a:r>
              <a:rPr lang="sv-SE" dirty="0"/>
              <a:t> Fastställ och betala ett transportbidrag som gör att de flesta andra skogsägare på olika avstånd från kusten också gör en lite bättre vinst än noll om de levererar massaved.</a:t>
            </a:r>
          </a:p>
          <a:p>
            <a:pPr marL="0" indent="0">
              <a:buNone/>
            </a:pPr>
            <a:r>
              <a:rPr lang="sv-SE" b="1" dirty="0">
                <a:solidFill>
                  <a:srgbClr val="FF0000"/>
                </a:solidFill>
              </a:rPr>
              <a:t>c.</a:t>
            </a:r>
            <a:r>
              <a:rPr lang="sv-SE" dirty="0"/>
              <a:t> Konkurrera ej med andra massavedsköpare och bjud aldrig mer än andra massaindustriföretag.</a:t>
            </a:r>
          </a:p>
          <a:p>
            <a:pPr marL="0" indent="0">
              <a:buNone/>
            </a:pPr>
            <a:r>
              <a:rPr lang="sv-SE" b="1" dirty="0">
                <a:solidFill>
                  <a:srgbClr val="FF0000"/>
                </a:solidFill>
              </a:rPr>
              <a:t>d.</a:t>
            </a:r>
            <a:r>
              <a:rPr lang="sv-SE" dirty="0"/>
              <a:t> Det kan ibland vara väldigt lönsamt för massaindustriföretagen att öka produktionen av pappersmassa, kartong etc.. Köp då in massaved från andra länder istället för att höja priserna i Sverige. Det är lönsammare för kartellen att betala mer i utlandet och hålla massavedsprisnivån i Sverige på låg nivå. (Detta ska snart bevisas.)</a:t>
            </a:r>
            <a:endParaRPr lang="en-US" dirty="0"/>
          </a:p>
        </p:txBody>
      </p:sp>
      <p:sp>
        <p:nvSpPr>
          <p:cNvPr id="4" name="Slide Number Placeholder 3">
            <a:extLst>
              <a:ext uri="{FF2B5EF4-FFF2-40B4-BE49-F238E27FC236}">
                <a16:creationId xmlns:a16="http://schemas.microsoft.com/office/drawing/2014/main" id="{5963EBE4-C808-459C-AA64-7DFA50D1AA10}"/>
              </a:ext>
            </a:extLst>
          </p:cNvPr>
          <p:cNvSpPr>
            <a:spLocks noGrp="1"/>
          </p:cNvSpPr>
          <p:nvPr>
            <p:ph type="sldNum" sz="quarter" idx="12"/>
          </p:nvPr>
        </p:nvSpPr>
        <p:spPr/>
        <p:txBody>
          <a:bodyPr/>
          <a:lstStyle/>
          <a:p>
            <a:fld id="{310DF408-A7D2-4D80-B816-61B6466D27F0}" type="slidenum">
              <a:rPr lang="en-US" smtClean="0"/>
              <a:t>13</a:t>
            </a:fld>
            <a:endParaRPr lang="en-US" dirty="0"/>
          </a:p>
        </p:txBody>
      </p:sp>
    </p:spTree>
    <p:extLst>
      <p:ext uri="{BB962C8B-B14F-4D97-AF65-F5344CB8AC3E}">
        <p14:creationId xmlns:p14="http://schemas.microsoft.com/office/powerpoint/2010/main" val="84279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34D437-CF7B-4154-AD6D-1011741A2383}"/>
              </a:ext>
            </a:extLst>
          </p:cNvPr>
          <p:cNvSpPr>
            <a:spLocks noGrp="1"/>
          </p:cNvSpPr>
          <p:nvPr>
            <p:ph idx="1"/>
          </p:nvPr>
        </p:nvSpPr>
        <p:spPr>
          <a:xfrm>
            <a:off x="838200" y="346230"/>
            <a:ext cx="10515600" cy="6134470"/>
          </a:xfrm>
        </p:spPr>
        <p:txBody>
          <a:bodyPr>
            <a:normAutofit fontScale="70000" lnSpcReduction="20000"/>
          </a:bodyPr>
          <a:lstStyle/>
          <a:p>
            <a:pPr marL="0" indent="0">
              <a:buNone/>
            </a:pPr>
            <a:endParaRPr lang="sv-SE" b="1" dirty="0"/>
          </a:p>
          <a:p>
            <a:pPr marL="0" indent="0">
              <a:buNone/>
            </a:pPr>
            <a:r>
              <a:rPr lang="sv-SE" sz="4000" b="1" u="sng" dirty="0">
                <a:solidFill>
                  <a:srgbClr val="FF0000"/>
                </a:solidFill>
              </a:rPr>
              <a:t>Metod A. (Lägsta pris samt delvis transportbidrag):</a:t>
            </a:r>
          </a:p>
          <a:p>
            <a:pPr marL="0" indent="0">
              <a:buNone/>
            </a:pPr>
            <a:r>
              <a:rPr lang="sv-SE" i="1" dirty="0"/>
              <a:t>Metod = A1 + A2:</a:t>
            </a:r>
          </a:p>
          <a:p>
            <a:pPr marL="0" indent="0">
              <a:buNone/>
            </a:pPr>
            <a:r>
              <a:rPr lang="sv-SE" dirty="0"/>
              <a:t>A1. ”Sätt priset vid kusten i Norrland på precis den nivå som gör att skogsägarna där gör en lite bättre vinst än noll om de levererar massaved.”</a:t>
            </a:r>
          </a:p>
          <a:p>
            <a:pPr marL="0" indent="0">
              <a:buNone/>
            </a:pPr>
            <a:r>
              <a:rPr lang="sv-SE" dirty="0"/>
              <a:t>A2. ”Fastställ och betala ett transportbidrag som gör att de flesta andra skogsägare, på olika avstånd från kusten, också gör en lite bättre vinst än noll, om de levererar massaved.”</a:t>
            </a:r>
          </a:p>
          <a:p>
            <a:pPr marL="0" indent="0">
              <a:buNone/>
            </a:pPr>
            <a:endParaRPr lang="sv-SE" dirty="0"/>
          </a:p>
          <a:p>
            <a:pPr marL="0" indent="0">
              <a:buNone/>
            </a:pPr>
            <a:r>
              <a:rPr lang="sv-SE" sz="5100" b="1" i="1" dirty="0">
                <a:solidFill>
                  <a:srgbClr val="FF0000"/>
                </a:solidFill>
              </a:rPr>
              <a:t>Varför försämrar detta skogsägarnas ekonomi?</a:t>
            </a:r>
          </a:p>
          <a:p>
            <a:pPr marL="0" indent="0">
              <a:buNone/>
            </a:pPr>
            <a:endParaRPr lang="sv-SE" dirty="0"/>
          </a:p>
          <a:p>
            <a:pPr marL="0" indent="0">
              <a:buNone/>
            </a:pPr>
            <a:r>
              <a:rPr lang="sv-SE" b="1" dirty="0">
                <a:solidFill>
                  <a:srgbClr val="00B050"/>
                </a:solidFill>
              </a:rPr>
              <a:t>Metoden kan uppfattas som att köparen är snäll och skänker pengar till skogsägare långt från kusten för att hjälpa dessa, genom transportstödet. Emellertid är transportstödet det billigaste sättet för köparen att kunna hålla nere prisnivån vid kusten</a:t>
            </a:r>
            <a:r>
              <a:rPr lang="sv-SE" dirty="0"/>
              <a:t>. </a:t>
            </a:r>
            <a:r>
              <a:rPr lang="sv-SE" b="1" dirty="0">
                <a:solidFill>
                  <a:srgbClr val="0070C0"/>
                </a:solidFill>
              </a:rPr>
              <a:t>Om inte transportstödet skulle finnas så skulle man ju tvingas betala mer till alla skogsägare, även vid kusten, så att även de som finns långt ifrån kusten finner det lönsammare att leverera än att helt låta bli att avverka</a:t>
            </a:r>
            <a:r>
              <a:rPr lang="sv-SE" dirty="0"/>
              <a:t>. </a:t>
            </a:r>
          </a:p>
          <a:p>
            <a:pPr marL="0" indent="0">
              <a:buNone/>
            </a:pPr>
            <a:r>
              <a:rPr lang="sv-SE" b="1" i="1" dirty="0">
                <a:solidFill>
                  <a:srgbClr val="FF0000"/>
                </a:solidFill>
              </a:rPr>
              <a:t>Alla skogsägare, utom möjligen en skogsägare närmast fjället som varken vinner eller förlorar något, förlorar därför på transportstödets existens. De som finns närmast kusten förlorar mest.) </a:t>
            </a:r>
          </a:p>
          <a:p>
            <a:pPr marL="0" indent="0">
              <a:buNone/>
            </a:pPr>
            <a:endParaRPr lang="sv-SE" dirty="0"/>
          </a:p>
          <a:p>
            <a:pPr marL="0" indent="0">
              <a:buNone/>
            </a:pPr>
            <a:r>
              <a:rPr lang="en-US" b="1" i="1" dirty="0">
                <a:solidFill>
                  <a:srgbClr val="7030A0"/>
                </a:solidFill>
              </a:rPr>
              <a:t>(</a:t>
            </a:r>
            <a:r>
              <a:rPr lang="en-US" b="1" i="1" dirty="0" err="1">
                <a:solidFill>
                  <a:srgbClr val="7030A0"/>
                </a:solidFill>
              </a:rPr>
              <a:t>Så</a:t>
            </a:r>
            <a:r>
              <a:rPr lang="en-US" b="1" i="1" dirty="0">
                <a:solidFill>
                  <a:srgbClr val="7030A0"/>
                </a:solidFill>
              </a:rPr>
              <a:t> </a:t>
            </a:r>
            <a:r>
              <a:rPr lang="en-US" b="1" i="1" dirty="0" err="1">
                <a:solidFill>
                  <a:srgbClr val="7030A0"/>
                </a:solidFill>
              </a:rPr>
              <a:t>skulle</a:t>
            </a:r>
            <a:r>
              <a:rPr lang="en-US" b="1" i="1" dirty="0">
                <a:solidFill>
                  <a:srgbClr val="7030A0"/>
                </a:solidFill>
              </a:rPr>
              <a:t> det </a:t>
            </a:r>
            <a:r>
              <a:rPr lang="en-US" b="1" i="1" dirty="0" err="1">
                <a:solidFill>
                  <a:srgbClr val="7030A0"/>
                </a:solidFill>
              </a:rPr>
              <a:t>inte</a:t>
            </a:r>
            <a:r>
              <a:rPr lang="en-US" b="1" i="1" dirty="0">
                <a:solidFill>
                  <a:srgbClr val="7030A0"/>
                </a:solidFill>
              </a:rPr>
              <a:t> </a:t>
            </a:r>
            <a:r>
              <a:rPr lang="en-US" b="1" i="1" dirty="0" err="1">
                <a:solidFill>
                  <a:srgbClr val="7030A0"/>
                </a:solidFill>
              </a:rPr>
              <a:t>kunna</a:t>
            </a:r>
            <a:r>
              <a:rPr lang="en-US" b="1" i="1" dirty="0">
                <a:solidFill>
                  <a:srgbClr val="7030A0"/>
                </a:solidFill>
              </a:rPr>
              <a:t> </a:t>
            </a:r>
            <a:r>
              <a:rPr lang="en-US" b="1" i="1" dirty="0" err="1">
                <a:solidFill>
                  <a:srgbClr val="7030A0"/>
                </a:solidFill>
              </a:rPr>
              <a:t>vara</a:t>
            </a:r>
            <a:r>
              <a:rPr lang="en-US" b="1" i="1" dirty="0">
                <a:solidFill>
                  <a:srgbClr val="7030A0"/>
                </a:solidFill>
              </a:rPr>
              <a:t> om </a:t>
            </a:r>
            <a:r>
              <a:rPr lang="en-US" b="1" i="1" dirty="0" err="1">
                <a:solidFill>
                  <a:srgbClr val="7030A0"/>
                </a:solidFill>
              </a:rPr>
              <a:t>köparna</a:t>
            </a:r>
            <a:r>
              <a:rPr lang="en-US" b="1" i="1" dirty="0">
                <a:solidFill>
                  <a:srgbClr val="7030A0"/>
                </a:solidFill>
              </a:rPr>
              <a:t> </a:t>
            </a:r>
            <a:r>
              <a:rPr lang="en-US" b="1" i="1" dirty="0" err="1">
                <a:solidFill>
                  <a:srgbClr val="7030A0"/>
                </a:solidFill>
              </a:rPr>
              <a:t>konkurrerade</a:t>
            </a:r>
            <a:r>
              <a:rPr lang="en-US" b="1" i="1" dirty="0">
                <a:solidFill>
                  <a:srgbClr val="7030A0"/>
                </a:solidFill>
              </a:rPr>
              <a:t> </a:t>
            </a:r>
            <a:r>
              <a:rPr lang="en-US" b="1" i="1" dirty="0" err="1">
                <a:solidFill>
                  <a:srgbClr val="7030A0"/>
                </a:solidFill>
              </a:rPr>
              <a:t>effektivt</a:t>
            </a:r>
            <a:r>
              <a:rPr lang="en-US" b="1" i="1" dirty="0">
                <a:solidFill>
                  <a:srgbClr val="7030A0"/>
                </a:solidFill>
              </a:rPr>
              <a:t> med </a:t>
            </a:r>
            <a:r>
              <a:rPr lang="en-US" b="1" i="1" dirty="0" err="1">
                <a:solidFill>
                  <a:srgbClr val="7030A0"/>
                </a:solidFill>
              </a:rPr>
              <a:t>varandra</a:t>
            </a:r>
            <a:r>
              <a:rPr lang="en-US" b="1" i="1" dirty="0">
                <a:solidFill>
                  <a:srgbClr val="7030A0"/>
                </a:solidFill>
              </a:rPr>
              <a:t> </a:t>
            </a:r>
            <a:r>
              <a:rPr lang="en-US" b="1" i="1" dirty="0" err="1">
                <a:solidFill>
                  <a:srgbClr val="7030A0"/>
                </a:solidFill>
              </a:rPr>
              <a:t>och</a:t>
            </a:r>
            <a:r>
              <a:rPr lang="en-US" b="1" i="1" dirty="0">
                <a:solidFill>
                  <a:srgbClr val="7030A0"/>
                </a:solidFill>
              </a:rPr>
              <a:t> </a:t>
            </a:r>
            <a:r>
              <a:rPr lang="en-US" b="1" i="1" dirty="0" err="1">
                <a:solidFill>
                  <a:srgbClr val="7030A0"/>
                </a:solidFill>
              </a:rPr>
              <a:t>marknaderna</a:t>
            </a:r>
            <a:r>
              <a:rPr lang="en-US" b="1" i="1" dirty="0">
                <a:solidFill>
                  <a:srgbClr val="7030A0"/>
                </a:solidFill>
              </a:rPr>
              <a:t> </a:t>
            </a:r>
            <a:r>
              <a:rPr lang="en-US" b="1" i="1" dirty="0" err="1">
                <a:solidFill>
                  <a:srgbClr val="7030A0"/>
                </a:solidFill>
              </a:rPr>
              <a:t>vore</a:t>
            </a:r>
            <a:r>
              <a:rPr lang="en-US" b="1" i="1" dirty="0">
                <a:solidFill>
                  <a:srgbClr val="7030A0"/>
                </a:solidFill>
              </a:rPr>
              <a:t> </a:t>
            </a:r>
            <a:r>
              <a:rPr lang="en-US" b="1" i="1" dirty="0" err="1">
                <a:solidFill>
                  <a:srgbClr val="7030A0"/>
                </a:solidFill>
              </a:rPr>
              <a:t>perfekta</a:t>
            </a:r>
            <a:r>
              <a:rPr lang="en-US" b="1" i="1" dirty="0">
                <a:solidFill>
                  <a:srgbClr val="7030A0"/>
                </a:solidFill>
              </a:rPr>
              <a:t>.)</a:t>
            </a:r>
            <a:endParaRPr lang="en-US" dirty="0"/>
          </a:p>
        </p:txBody>
      </p:sp>
      <p:sp>
        <p:nvSpPr>
          <p:cNvPr id="4" name="Slide Number Placeholder 3">
            <a:extLst>
              <a:ext uri="{FF2B5EF4-FFF2-40B4-BE49-F238E27FC236}">
                <a16:creationId xmlns:a16="http://schemas.microsoft.com/office/drawing/2014/main" id="{5963EBE4-C808-459C-AA64-7DFA50D1AA10}"/>
              </a:ext>
            </a:extLst>
          </p:cNvPr>
          <p:cNvSpPr>
            <a:spLocks noGrp="1"/>
          </p:cNvSpPr>
          <p:nvPr>
            <p:ph type="sldNum" sz="quarter" idx="12"/>
          </p:nvPr>
        </p:nvSpPr>
        <p:spPr/>
        <p:txBody>
          <a:bodyPr/>
          <a:lstStyle/>
          <a:p>
            <a:fld id="{310DF408-A7D2-4D80-B816-61B6466D27F0}" type="slidenum">
              <a:rPr lang="en-US" smtClean="0"/>
              <a:t>14</a:t>
            </a:fld>
            <a:endParaRPr lang="en-US"/>
          </a:p>
        </p:txBody>
      </p:sp>
    </p:spTree>
    <p:extLst>
      <p:ext uri="{BB962C8B-B14F-4D97-AF65-F5344CB8AC3E}">
        <p14:creationId xmlns:p14="http://schemas.microsoft.com/office/powerpoint/2010/main" val="418321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35F78-5247-4D3D-A6C6-D0CB305670E6}"/>
              </a:ext>
            </a:extLst>
          </p:cNvPr>
          <p:cNvSpPr>
            <a:spLocks noGrp="1"/>
          </p:cNvSpPr>
          <p:nvPr>
            <p:ph type="title"/>
          </p:nvPr>
        </p:nvSpPr>
        <p:spPr>
          <a:xfrm>
            <a:off x="838199" y="365125"/>
            <a:ext cx="10924713" cy="1325563"/>
          </a:xfrm>
        </p:spPr>
        <p:txBody>
          <a:bodyPr>
            <a:normAutofit/>
          </a:bodyPr>
          <a:lstStyle/>
          <a:p>
            <a:r>
              <a:rPr lang="sv-SE" sz="3600" dirty="0" err="1"/>
              <a:t>Monopsoni</a:t>
            </a:r>
            <a:r>
              <a:rPr lang="sv-SE" sz="3600" dirty="0"/>
              <a:t> &amp; ”Lägsta pris med transportbidrag”</a:t>
            </a:r>
            <a:endParaRPr lang="en-US" sz="3600" dirty="0"/>
          </a:p>
        </p:txBody>
      </p:sp>
      <p:sp>
        <p:nvSpPr>
          <p:cNvPr id="4" name="Slide Number Placeholder 3">
            <a:extLst>
              <a:ext uri="{FF2B5EF4-FFF2-40B4-BE49-F238E27FC236}">
                <a16:creationId xmlns:a16="http://schemas.microsoft.com/office/drawing/2014/main" id="{3212FCE6-CC26-47AD-990A-39D330F01725}"/>
              </a:ext>
            </a:extLst>
          </p:cNvPr>
          <p:cNvSpPr>
            <a:spLocks noGrp="1"/>
          </p:cNvSpPr>
          <p:nvPr>
            <p:ph type="sldNum" sz="quarter" idx="12"/>
          </p:nvPr>
        </p:nvSpPr>
        <p:spPr/>
        <p:txBody>
          <a:bodyPr/>
          <a:lstStyle/>
          <a:p>
            <a:fld id="{310DF408-A7D2-4D80-B816-61B6466D27F0}" type="slidenum">
              <a:rPr lang="en-US" smtClean="0"/>
              <a:t>15</a:t>
            </a:fld>
            <a:endParaRPr lang="en-US"/>
          </a:p>
        </p:txBody>
      </p:sp>
      <p:cxnSp>
        <p:nvCxnSpPr>
          <p:cNvPr id="7" name="Straight Connector 6">
            <a:extLst>
              <a:ext uri="{FF2B5EF4-FFF2-40B4-BE49-F238E27FC236}">
                <a16:creationId xmlns:a16="http://schemas.microsoft.com/office/drawing/2014/main" id="{1DB6A74D-0830-4551-9CCB-EA78CF61254C}"/>
              </a:ext>
            </a:extLst>
          </p:cNvPr>
          <p:cNvCxnSpPr/>
          <p:nvPr/>
        </p:nvCxnSpPr>
        <p:spPr>
          <a:xfrm>
            <a:off x="1731146" y="2317072"/>
            <a:ext cx="0" cy="3595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862649-5FCE-447A-AB3E-F85B574ABE75}"/>
              </a:ext>
            </a:extLst>
          </p:cNvPr>
          <p:cNvCxnSpPr/>
          <p:nvPr/>
        </p:nvCxnSpPr>
        <p:spPr>
          <a:xfrm>
            <a:off x="1597981" y="5761608"/>
            <a:ext cx="6667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33E37A-6515-4319-A0B8-4F0EE6F92A9B}"/>
              </a:ext>
            </a:extLst>
          </p:cNvPr>
          <p:cNvSpPr txBox="1"/>
          <p:nvPr/>
        </p:nvSpPr>
        <p:spPr>
          <a:xfrm>
            <a:off x="1473693" y="1908699"/>
            <a:ext cx="591829" cy="369332"/>
          </a:xfrm>
          <a:prstGeom prst="rect">
            <a:avLst/>
          </a:prstGeom>
          <a:noFill/>
        </p:spPr>
        <p:txBody>
          <a:bodyPr wrap="none" rtlCol="0">
            <a:spAutoFit/>
          </a:bodyPr>
          <a:lstStyle/>
          <a:p>
            <a:r>
              <a:rPr lang="sv-SE" dirty="0"/>
              <a:t>PRIS</a:t>
            </a:r>
            <a:endParaRPr lang="en-US" dirty="0"/>
          </a:p>
        </p:txBody>
      </p:sp>
      <p:sp>
        <p:nvSpPr>
          <p:cNvPr id="11" name="TextBox 10">
            <a:extLst>
              <a:ext uri="{FF2B5EF4-FFF2-40B4-BE49-F238E27FC236}">
                <a16:creationId xmlns:a16="http://schemas.microsoft.com/office/drawing/2014/main" id="{5F762B22-F4B5-4FAE-951B-DA9C7DAA1887}"/>
              </a:ext>
            </a:extLst>
          </p:cNvPr>
          <p:cNvSpPr txBox="1"/>
          <p:nvPr/>
        </p:nvSpPr>
        <p:spPr>
          <a:xfrm>
            <a:off x="8565472" y="5576942"/>
            <a:ext cx="1214179" cy="369332"/>
          </a:xfrm>
          <a:prstGeom prst="rect">
            <a:avLst/>
          </a:prstGeom>
          <a:noFill/>
        </p:spPr>
        <p:txBody>
          <a:bodyPr wrap="none" rtlCol="0">
            <a:spAutoFit/>
          </a:bodyPr>
          <a:lstStyle/>
          <a:p>
            <a:r>
              <a:rPr lang="sv-SE" dirty="0"/>
              <a:t>KVANTITET</a:t>
            </a:r>
            <a:endParaRPr lang="en-US" dirty="0"/>
          </a:p>
        </p:txBody>
      </p:sp>
      <p:cxnSp>
        <p:nvCxnSpPr>
          <p:cNvPr id="13" name="Straight Connector 12">
            <a:extLst>
              <a:ext uri="{FF2B5EF4-FFF2-40B4-BE49-F238E27FC236}">
                <a16:creationId xmlns:a16="http://schemas.microsoft.com/office/drawing/2014/main" id="{963EB27A-3625-49F9-BD75-C8842A194ED3}"/>
              </a:ext>
            </a:extLst>
          </p:cNvPr>
          <p:cNvCxnSpPr>
            <a:cxnSpLocks/>
          </p:cNvCxnSpPr>
          <p:nvPr/>
        </p:nvCxnSpPr>
        <p:spPr>
          <a:xfrm flipV="1">
            <a:off x="1606858" y="3042219"/>
            <a:ext cx="6196613" cy="224070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9C1DB8-FF71-4D72-A24B-D2724C5C2626}"/>
              </a:ext>
            </a:extLst>
          </p:cNvPr>
          <p:cNvCxnSpPr>
            <a:cxnSpLocks/>
          </p:cNvCxnSpPr>
          <p:nvPr/>
        </p:nvCxnSpPr>
        <p:spPr>
          <a:xfrm>
            <a:off x="1597981" y="2491095"/>
            <a:ext cx="6205490" cy="11022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993BF9-ECA5-4F68-98A4-B0D173FDF628}"/>
              </a:ext>
            </a:extLst>
          </p:cNvPr>
          <p:cNvSpPr txBox="1"/>
          <p:nvPr/>
        </p:nvSpPr>
        <p:spPr>
          <a:xfrm>
            <a:off x="1597981" y="6058101"/>
            <a:ext cx="301686" cy="369332"/>
          </a:xfrm>
          <a:prstGeom prst="rect">
            <a:avLst/>
          </a:prstGeom>
          <a:noFill/>
        </p:spPr>
        <p:txBody>
          <a:bodyPr wrap="none" rtlCol="0">
            <a:spAutoFit/>
          </a:bodyPr>
          <a:lstStyle/>
          <a:p>
            <a:r>
              <a:rPr lang="sv-SE" dirty="0"/>
              <a:t>0</a:t>
            </a:r>
            <a:endParaRPr lang="en-US" dirty="0"/>
          </a:p>
        </p:txBody>
      </p:sp>
      <p:sp>
        <p:nvSpPr>
          <p:cNvPr id="29" name="TextBox 28">
            <a:extLst>
              <a:ext uri="{FF2B5EF4-FFF2-40B4-BE49-F238E27FC236}">
                <a16:creationId xmlns:a16="http://schemas.microsoft.com/office/drawing/2014/main" id="{3A5BFB3D-F85C-4D2D-8ED1-842FBD497309}"/>
              </a:ext>
            </a:extLst>
          </p:cNvPr>
          <p:cNvSpPr txBox="1"/>
          <p:nvPr/>
        </p:nvSpPr>
        <p:spPr>
          <a:xfrm>
            <a:off x="1201818" y="5474848"/>
            <a:ext cx="308497" cy="369332"/>
          </a:xfrm>
          <a:prstGeom prst="rect">
            <a:avLst/>
          </a:prstGeom>
          <a:noFill/>
        </p:spPr>
        <p:txBody>
          <a:bodyPr wrap="square">
            <a:spAutoFit/>
          </a:bodyPr>
          <a:lstStyle/>
          <a:p>
            <a:r>
              <a:rPr lang="sv-SE" dirty="0"/>
              <a:t>0</a:t>
            </a:r>
            <a:endParaRPr lang="en-US" dirty="0"/>
          </a:p>
        </p:txBody>
      </p:sp>
      <p:cxnSp>
        <p:nvCxnSpPr>
          <p:cNvPr id="3" name="Straight Connector 2">
            <a:extLst>
              <a:ext uri="{FF2B5EF4-FFF2-40B4-BE49-F238E27FC236}">
                <a16:creationId xmlns:a16="http://schemas.microsoft.com/office/drawing/2014/main" id="{17A36303-5A96-4197-BFEA-91DC1BD9CFB7}"/>
              </a:ext>
            </a:extLst>
          </p:cNvPr>
          <p:cNvCxnSpPr>
            <a:cxnSpLocks/>
          </p:cNvCxnSpPr>
          <p:nvPr/>
        </p:nvCxnSpPr>
        <p:spPr>
          <a:xfrm flipV="1">
            <a:off x="1597981" y="2867487"/>
            <a:ext cx="6329778" cy="2308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2F8E9C-11CF-4192-82E6-A7D184CC9119}"/>
              </a:ext>
            </a:extLst>
          </p:cNvPr>
          <p:cNvCxnSpPr>
            <a:cxnSpLocks/>
          </p:cNvCxnSpPr>
          <p:nvPr/>
        </p:nvCxnSpPr>
        <p:spPr>
          <a:xfrm>
            <a:off x="6551720" y="3042219"/>
            <a:ext cx="0" cy="290405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E176F0A-DFC2-4F1B-AB1B-961806CFAC4B}"/>
              </a:ext>
            </a:extLst>
          </p:cNvPr>
          <p:cNvSpPr txBox="1"/>
          <p:nvPr/>
        </p:nvSpPr>
        <p:spPr>
          <a:xfrm>
            <a:off x="6096000" y="6033184"/>
            <a:ext cx="1307976" cy="646331"/>
          </a:xfrm>
          <a:prstGeom prst="rect">
            <a:avLst/>
          </a:prstGeom>
          <a:noFill/>
          <a:ln>
            <a:solidFill>
              <a:srgbClr val="7030A0"/>
            </a:solidFill>
          </a:ln>
        </p:spPr>
        <p:txBody>
          <a:bodyPr wrap="square">
            <a:spAutoFit/>
          </a:bodyPr>
          <a:lstStyle/>
          <a:p>
            <a:r>
              <a:rPr lang="sv-SE" dirty="0">
                <a:solidFill>
                  <a:srgbClr val="7030A0"/>
                </a:solidFill>
              </a:rPr>
              <a:t>Jämvikts-KVANTITET</a:t>
            </a:r>
            <a:endParaRPr lang="en-US" dirty="0">
              <a:solidFill>
                <a:srgbClr val="7030A0"/>
              </a:solidFill>
            </a:endParaRPr>
          </a:p>
        </p:txBody>
      </p:sp>
      <p:sp>
        <p:nvSpPr>
          <p:cNvPr id="19" name="TextBox 18">
            <a:extLst>
              <a:ext uri="{FF2B5EF4-FFF2-40B4-BE49-F238E27FC236}">
                <a16:creationId xmlns:a16="http://schemas.microsoft.com/office/drawing/2014/main" id="{C96EC959-43A1-40E9-B4A3-69C913CA9D97}"/>
              </a:ext>
            </a:extLst>
          </p:cNvPr>
          <p:cNvSpPr txBox="1"/>
          <p:nvPr/>
        </p:nvSpPr>
        <p:spPr>
          <a:xfrm>
            <a:off x="7936636" y="2543600"/>
            <a:ext cx="3329127" cy="369332"/>
          </a:xfrm>
          <a:prstGeom prst="rect">
            <a:avLst/>
          </a:prstGeom>
          <a:noFill/>
        </p:spPr>
        <p:txBody>
          <a:bodyPr wrap="square">
            <a:spAutoFit/>
          </a:bodyPr>
          <a:lstStyle/>
          <a:p>
            <a:r>
              <a:rPr lang="sv-SE" sz="1800" b="1" dirty="0">
                <a:solidFill>
                  <a:srgbClr val="FF0000"/>
                </a:solidFill>
              </a:rPr>
              <a:t>Lägsta pris med transportbidrag</a:t>
            </a:r>
            <a:endParaRPr lang="en-US" b="1" dirty="0">
              <a:solidFill>
                <a:srgbClr val="FF0000"/>
              </a:solidFill>
            </a:endParaRPr>
          </a:p>
        </p:txBody>
      </p:sp>
    </p:spTree>
    <p:extLst>
      <p:ext uri="{BB962C8B-B14F-4D97-AF65-F5344CB8AC3E}">
        <p14:creationId xmlns:p14="http://schemas.microsoft.com/office/powerpoint/2010/main" val="2021740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35F78-5247-4D3D-A6C6-D0CB305670E6}"/>
              </a:ext>
            </a:extLst>
          </p:cNvPr>
          <p:cNvSpPr>
            <a:spLocks noGrp="1"/>
          </p:cNvSpPr>
          <p:nvPr>
            <p:ph type="title"/>
          </p:nvPr>
        </p:nvSpPr>
        <p:spPr>
          <a:xfrm>
            <a:off x="838199" y="365125"/>
            <a:ext cx="10924713" cy="1325563"/>
          </a:xfrm>
        </p:spPr>
        <p:txBody>
          <a:bodyPr>
            <a:normAutofit/>
          </a:bodyPr>
          <a:lstStyle/>
          <a:p>
            <a:r>
              <a:rPr lang="sv-SE" sz="3600" dirty="0" err="1"/>
              <a:t>Monopsoni</a:t>
            </a:r>
            <a:r>
              <a:rPr lang="sv-SE" sz="3600" dirty="0"/>
              <a:t> &amp; ”Lägsta pris med transportbidrag”</a:t>
            </a:r>
            <a:endParaRPr lang="en-US" sz="3600" dirty="0"/>
          </a:p>
        </p:txBody>
      </p:sp>
      <p:sp>
        <p:nvSpPr>
          <p:cNvPr id="4" name="Slide Number Placeholder 3">
            <a:extLst>
              <a:ext uri="{FF2B5EF4-FFF2-40B4-BE49-F238E27FC236}">
                <a16:creationId xmlns:a16="http://schemas.microsoft.com/office/drawing/2014/main" id="{3212FCE6-CC26-47AD-990A-39D330F01725}"/>
              </a:ext>
            </a:extLst>
          </p:cNvPr>
          <p:cNvSpPr>
            <a:spLocks noGrp="1"/>
          </p:cNvSpPr>
          <p:nvPr>
            <p:ph type="sldNum" sz="quarter" idx="12"/>
          </p:nvPr>
        </p:nvSpPr>
        <p:spPr/>
        <p:txBody>
          <a:bodyPr/>
          <a:lstStyle/>
          <a:p>
            <a:fld id="{310DF408-A7D2-4D80-B816-61B6466D27F0}" type="slidenum">
              <a:rPr lang="en-US" smtClean="0"/>
              <a:t>16</a:t>
            </a:fld>
            <a:endParaRPr lang="en-US"/>
          </a:p>
        </p:txBody>
      </p:sp>
      <p:cxnSp>
        <p:nvCxnSpPr>
          <p:cNvPr id="7" name="Straight Connector 6">
            <a:extLst>
              <a:ext uri="{FF2B5EF4-FFF2-40B4-BE49-F238E27FC236}">
                <a16:creationId xmlns:a16="http://schemas.microsoft.com/office/drawing/2014/main" id="{1DB6A74D-0830-4551-9CCB-EA78CF61254C}"/>
              </a:ext>
            </a:extLst>
          </p:cNvPr>
          <p:cNvCxnSpPr/>
          <p:nvPr/>
        </p:nvCxnSpPr>
        <p:spPr>
          <a:xfrm>
            <a:off x="1731146" y="2317072"/>
            <a:ext cx="0" cy="3595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862649-5FCE-447A-AB3E-F85B574ABE75}"/>
              </a:ext>
            </a:extLst>
          </p:cNvPr>
          <p:cNvCxnSpPr/>
          <p:nvPr/>
        </p:nvCxnSpPr>
        <p:spPr>
          <a:xfrm>
            <a:off x="1597981" y="5761608"/>
            <a:ext cx="6667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33E37A-6515-4319-A0B8-4F0EE6F92A9B}"/>
              </a:ext>
            </a:extLst>
          </p:cNvPr>
          <p:cNvSpPr txBox="1"/>
          <p:nvPr/>
        </p:nvSpPr>
        <p:spPr>
          <a:xfrm>
            <a:off x="1473693" y="1908699"/>
            <a:ext cx="591829" cy="369332"/>
          </a:xfrm>
          <a:prstGeom prst="rect">
            <a:avLst/>
          </a:prstGeom>
          <a:noFill/>
        </p:spPr>
        <p:txBody>
          <a:bodyPr wrap="none" rtlCol="0">
            <a:spAutoFit/>
          </a:bodyPr>
          <a:lstStyle/>
          <a:p>
            <a:r>
              <a:rPr lang="sv-SE" dirty="0"/>
              <a:t>PRIS</a:t>
            </a:r>
            <a:endParaRPr lang="en-US" dirty="0"/>
          </a:p>
        </p:txBody>
      </p:sp>
      <p:sp>
        <p:nvSpPr>
          <p:cNvPr id="11" name="TextBox 10">
            <a:extLst>
              <a:ext uri="{FF2B5EF4-FFF2-40B4-BE49-F238E27FC236}">
                <a16:creationId xmlns:a16="http://schemas.microsoft.com/office/drawing/2014/main" id="{5F762B22-F4B5-4FAE-951B-DA9C7DAA1887}"/>
              </a:ext>
            </a:extLst>
          </p:cNvPr>
          <p:cNvSpPr txBox="1"/>
          <p:nvPr/>
        </p:nvSpPr>
        <p:spPr>
          <a:xfrm>
            <a:off x="8565472" y="5576942"/>
            <a:ext cx="1214179" cy="369332"/>
          </a:xfrm>
          <a:prstGeom prst="rect">
            <a:avLst/>
          </a:prstGeom>
          <a:noFill/>
        </p:spPr>
        <p:txBody>
          <a:bodyPr wrap="none" rtlCol="0">
            <a:spAutoFit/>
          </a:bodyPr>
          <a:lstStyle/>
          <a:p>
            <a:r>
              <a:rPr lang="sv-SE" dirty="0"/>
              <a:t>KVANTITET</a:t>
            </a:r>
            <a:endParaRPr lang="en-US" dirty="0"/>
          </a:p>
        </p:txBody>
      </p:sp>
      <p:cxnSp>
        <p:nvCxnSpPr>
          <p:cNvPr id="13" name="Straight Connector 12">
            <a:extLst>
              <a:ext uri="{FF2B5EF4-FFF2-40B4-BE49-F238E27FC236}">
                <a16:creationId xmlns:a16="http://schemas.microsoft.com/office/drawing/2014/main" id="{963EB27A-3625-49F9-BD75-C8842A194ED3}"/>
              </a:ext>
            </a:extLst>
          </p:cNvPr>
          <p:cNvCxnSpPr>
            <a:cxnSpLocks/>
          </p:cNvCxnSpPr>
          <p:nvPr/>
        </p:nvCxnSpPr>
        <p:spPr>
          <a:xfrm flipV="1">
            <a:off x="1606858" y="3042219"/>
            <a:ext cx="6196613" cy="224070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9C1DB8-FF71-4D72-A24B-D2724C5C2626}"/>
              </a:ext>
            </a:extLst>
          </p:cNvPr>
          <p:cNvCxnSpPr>
            <a:cxnSpLocks/>
          </p:cNvCxnSpPr>
          <p:nvPr/>
        </p:nvCxnSpPr>
        <p:spPr>
          <a:xfrm>
            <a:off x="1597981" y="2491095"/>
            <a:ext cx="6205490" cy="11022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993BF9-ECA5-4F68-98A4-B0D173FDF628}"/>
              </a:ext>
            </a:extLst>
          </p:cNvPr>
          <p:cNvSpPr txBox="1"/>
          <p:nvPr/>
        </p:nvSpPr>
        <p:spPr>
          <a:xfrm>
            <a:off x="1597981" y="6058101"/>
            <a:ext cx="301686" cy="369332"/>
          </a:xfrm>
          <a:prstGeom prst="rect">
            <a:avLst/>
          </a:prstGeom>
          <a:noFill/>
        </p:spPr>
        <p:txBody>
          <a:bodyPr wrap="none" rtlCol="0">
            <a:spAutoFit/>
          </a:bodyPr>
          <a:lstStyle/>
          <a:p>
            <a:r>
              <a:rPr lang="sv-SE" dirty="0"/>
              <a:t>0</a:t>
            </a:r>
            <a:endParaRPr lang="en-US" dirty="0"/>
          </a:p>
        </p:txBody>
      </p:sp>
      <p:sp>
        <p:nvSpPr>
          <p:cNvPr id="29" name="TextBox 28">
            <a:extLst>
              <a:ext uri="{FF2B5EF4-FFF2-40B4-BE49-F238E27FC236}">
                <a16:creationId xmlns:a16="http://schemas.microsoft.com/office/drawing/2014/main" id="{3A5BFB3D-F85C-4D2D-8ED1-842FBD497309}"/>
              </a:ext>
            </a:extLst>
          </p:cNvPr>
          <p:cNvSpPr txBox="1"/>
          <p:nvPr/>
        </p:nvSpPr>
        <p:spPr>
          <a:xfrm>
            <a:off x="1201818" y="5474848"/>
            <a:ext cx="308497" cy="369332"/>
          </a:xfrm>
          <a:prstGeom prst="rect">
            <a:avLst/>
          </a:prstGeom>
          <a:noFill/>
        </p:spPr>
        <p:txBody>
          <a:bodyPr wrap="square">
            <a:spAutoFit/>
          </a:bodyPr>
          <a:lstStyle/>
          <a:p>
            <a:r>
              <a:rPr lang="sv-SE" dirty="0"/>
              <a:t>0</a:t>
            </a:r>
            <a:endParaRPr lang="en-US" dirty="0"/>
          </a:p>
        </p:txBody>
      </p:sp>
      <p:cxnSp>
        <p:nvCxnSpPr>
          <p:cNvPr id="3" name="Straight Connector 2">
            <a:extLst>
              <a:ext uri="{FF2B5EF4-FFF2-40B4-BE49-F238E27FC236}">
                <a16:creationId xmlns:a16="http://schemas.microsoft.com/office/drawing/2014/main" id="{17A36303-5A96-4197-BFEA-91DC1BD9CFB7}"/>
              </a:ext>
            </a:extLst>
          </p:cNvPr>
          <p:cNvCxnSpPr>
            <a:cxnSpLocks/>
          </p:cNvCxnSpPr>
          <p:nvPr/>
        </p:nvCxnSpPr>
        <p:spPr>
          <a:xfrm flipV="1">
            <a:off x="1597981" y="2867487"/>
            <a:ext cx="6329778" cy="2308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2F8E9C-11CF-4192-82E6-A7D184CC9119}"/>
              </a:ext>
            </a:extLst>
          </p:cNvPr>
          <p:cNvCxnSpPr>
            <a:cxnSpLocks/>
          </p:cNvCxnSpPr>
          <p:nvPr/>
        </p:nvCxnSpPr>
        <p:spPr>
          <a:xfrm>
            <a:off x="6551720" y="3042219"/>
            <a:ext cx="0" cy="290405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E176F0A-DFC2-4F1B-AB1B-961806CFAC4B}"/>
              </a:ext>
            </a:extLst>
          </p:cNvPr>
          <p:cNvSpPr txBox="1"/>
          <p:nvPr/>
        </p:nvSpPr>
        <p:spPr>
          <a:xfrm>
            <a:off x="6096000" y="6033184"/>
            <a:ext cx="1307976" cy="646331"/>
          </a:xfrm>
          <a:prstGeom prst="rect">
            <a:avLst/>
          </a:prstGeom>
          <a:noFill/>
          <a:ln>
            <a:solidFill>
              <a:srgbClr val="7030A0"/>
            </a:solidFill>
          </a:ln>
        </p:spPr>
        <p:txBody>
          <a:bodyPr wrap="square">
            <a:spAutoFit/>
          </a:bodyPr>
          <a:lstStyle/>
          <a:p>
            <a:r>
              <a:rPr lang="sv-SE" dirty="0">
                <a:solidFill>
                  <a:srgbClr val="7030A0"/>
                </a:solidFill>
              </a:rPr>
              <a:t>Jämvikts-KVANTITET</a:t>
            </a:r>
            <a:endParaRPr lang="en-US" dirty="0">
              <a:solidFill>
                <a:srgbClr val="7030A0"/>
              </a:solidFill>
            </a:endParaRPr>
          </a:p>
        </p:txBody>
      </p:sp>
      <p:sp>
        <p:nvSpPr>
          <p:cNvPr id="19" name="TextBox 18">
            <a:extLst>
              <a:ext uri="{FF2B5EF4-FFF2-40B4-BE49-F238E27FC236}">
                <a16:creationId xmlns:a16="http://schemas.microsoft.com/office/drawing/2014/main" id="{C96EC959-43A1-40E9-B4A3-69C913CA9D97}"/>
              </a:ext>
            </a:extLst>
          </p:cNvPr>
          <p:cNvSpPr txBox="1"/>
          <p:nvPr/>
        </p:nvSpPr>
        <p:spPr>
          <a:xfrm>
            <a:off x="7936636" y="2543600"/>
            <a:ext cx="3329127" cy="369332"/>
          </a:xfrm>
          <a:prstGeom prst="rect">
            <a:avLst/>
          </a:prstGeom>
          <a:noFill/>
        </p:spPr>
        <p:txBody>
          <a:bodyPr wrap="square">
            <a:spAutoFit/>
          </a:bodyPr>
          <a:lstStyle/>
          <a:p>
            <a:r>
              <a:rPr lang="sv-SE" sz="1800" b="1" dirty="0">
                <a:solidFill>
                  <a:srgbClr val="FF0000"/>
                </a:solidFill>
              </a:rPr>
              <a:t>Lägsta pris med transportbidrag</a:t>
            </a:r>
            <a:endParaRPr lang="en-US" b="1" dirty="0">
              <a:solidFill>
                <a:srgbClr val="FF0000"/>
              </a:solidFill>
            </a:endParaRPr>
          </a:p>
        </p:txBody>
      </p:sp>
      <p:sp>
        <p:nvSpPr>
          <p:cNvPr id="2" name="Isosceles Triangle 1">
            <a:extLst>
              <a:ext uri="{FF2B5EF4-FFF2-40B4-BE49-F238E27FC236}">
                <a16:creationId xmlns:a16="http://schemas.microsoft.com/office/drawing/2014/main" id="{A72F0421-DF6D-4E31-8C9A-90310EC52F50}"/>
              </a:ext>
            </a:extLst>
          </p:cNvPr>
          <p:cNvSpPr/>
          <p:nvPr/>
        </p:nvSpPr>
        <p:spPr>
          <a:xfrm>
            <a:off x="1731146" y="2491095"/>
            <a:ext cx="4797641" cy="864661"/>
          </a:xfrm>
          <a:prstGeom prst="triangle">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EAD16F40-C733-4047-B8E5-2FC810046064}"/>
              </a:ext>
            </a:extLst>
          </p:cNvPr>
          <p:cNvSpPr/>
          <p:nvPr/>
        </p:nvSpPr>
        <p:spPr>
          <a:xfrm flipV="1">
            <a:off x="1740023" y="3355757"/>
            <a:ext cx="4802811" cy="1770947"/>
          </a:xfrm>
          <a:prstGeom prst="triangle">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C33904DE-5B1B-43B6-A859-A22F82E7E186}"/>
              </a:ext>
            </a:extLst>
          </p:cNvPr>
          <p:cNvCxnSpPr/>
          <p:nvPr/>
        </p:nvCxnSpPr>
        <p:spPr>
          <a:xfrm flipV="1">
            <a:off x="1740023" y="3429000"/>
            <a:ext cx="4802811" cy="1746682"/>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577CFF-B873-41ED-86B3-9DE68C6BD908}"/>
              </a:ext>
            </a:extLst>
          </p:cNvPr>
          <p:cNvSpPr txBox="1"/>
          <p:nvPr/>
        </p:nvSpPr>
        <p:spPr>
          <a:xfrm>
            <a:off x="2170589" y="3332308"/>
            <a:ext cx="2259367" cy="369332"/>
          </a:xfrm>
          <a:prstGeom prst="rect">
            <a:avLst/>
          </a:prstGeom>
          <a:noFill/>
        </p:spPr>
        <p:txBody>
          <a:bodyPr wrap="square">
            <a:spAutoFit/>
          </a:bodyPr>
          <a:lstStyle/>
          <a:p>
            <a:r>
              <a:rPr lang="sv-SE" b="1" dirty="0"/>
              <a:t>Skogsindustrins Vinst</a:t>
            </a:r>
            <a:endParaRPr lang="en-US" b="1" dirty="0"/>
          </a:p>
        </p:txBody>
      </p:sp>
      <p:cxnSp>
        <p:nvCxnSpPr>
          <p:cNvPr id="25" name="Straight Connector 24">
            <a:extLst>
              <a:ext uri="{FF2B5EF4-FFF2-40B4-BE49-F238E27FC236}">
                <a16:creationId xmlns:a16="http://schemas.microsoft.com/office/drawing/2014/main" id="{5D0F8A15-89B1-4730-8A89-6363FAEEB406}"/>
              </a:ext>
            </a:extLst>
          </p:cNvPr>
          <p:cNvCxnSpPr>
            <a:cxnSpLocks/>
            <a:stCxn id="6" idx="2"/>
            <a:endCxn id="6" idx="4"/>
          </p:cNvCxnSpPr>
          <p:nvPr/>
        </p:nvCxnSpPr>
        <p:spPr>
          <a:xfrm>
            <a:off x="1740023" y="3355757"/>
            <a:ext cx="480281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15A2C30-0DD8-4634-AFDE-044E1BABFFA1}"/>
              </a:ext>
            </a:extLst>
          </p:cNvPr>
          <p:cNvSpPr txBox="1"/>
          <p:nvPr/>
        </p:nvSpPr>
        <p:spPr>
          <a:xfrm rot="20426316">
            <a:off x="3292301" y="4568066"/>
            <a:ext cx="2080002" cy="369332"/>
          </a:xfrm>
          <a:prstGeom prst="rect">
            <a:avLst/>
          </a:prstGeom>
          <a:noFill/>
        </p:spPr>
        <p:txBody>
          <a:bodyPr wrap="square">
            <a:spAutoFit/>
          </a:bodyPr>
          <a:lstStyle/>
          <a:p>
            <a:r>
              <a:rPr lang="sv-SE" b="1" dirty="0"/>
              <a:t>Skogsägarnas Vinst</a:t>
            </a:r>
            <a:endParaRPr lang="en-US" b="1" dirty="0"/>
          </a:p>
        </p:txBody>
      </p:sp>
      <p:cxnSp>
        <p:nvCxnSpPr>
          <p:cNvPr id="37" name="Straight Arrow Connector 36">
            <a:extLst>
              <a:ext uri="{FF2B5EF4-FFF2-40B4-BE49-F238E27FC236}">
                <a16:creationId xmlns:a16="http://schemas.microsoft.com/office/drawing/2014/main" id="{6CB5006C-50BB-42E7-AC6A-43A71CFE19BF}"/>
              </a:ext>
            </a:extLst>
          </p:cNvPr>
          <p:cNvCxnSpPr>
            <a:cxnSpLocks/>
          </p:cNvCxnSpPr>
          <p:nvPr/>
        </p:nvCxnSpPr>
        <p:spPr>
          <a:xfrm flipV="1">
            <a:off x="4949301" y="3992927"/>
            <a:ext cx="106532" cy="3434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FC55393-225B-4B65-8666-BC892C94899B}"/>
              </a:ext>
            </a:extLst>
          </p:cNvPr>
          <p:cNvCxnSpPr>
            <a:cxnSpLocks/>
          </p:cNvCxnSpPr>
          <p:nvPr/>
        </p:nvCxnSpPr>
        <p:spPr>
          <a:xfrm flipH="1" flipV="1">
            <a:off x="3290497" y="4625266"/>
            <a:ext cx="313837" cy="253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EDCC5DE-94D8-4DC4-9E5C-014D9D360C18}"/>
              </a:ext>
            </a:extLst>
          </p:cNvPr>
          <p:cNvSpPr txBox="1"/>
          <p:nvPr/>
        </p:nvSpPr>
        <p:spPr>
          <a:xfrm>
            <a:off x="8518007" y="3119513"/>
            <a:ext cx="2831353" cy="2308324"/>
          </a:xfrm>
          <a:prstGeom prst="rect">
            <a:avLst/>
          </a:prstGeom>
          <a:noFill/>
        </p:spPr>
        <p:txBody>
          <a:bodyPr wrap="square" rtlCol="0">
            <a:spAutoFit/>
          </a:bodyPr>
          <a:lstStyle/>
          <a:p>
            <a:r>
              <a:rPr lang="sv-SE" b="1" dirty="0">
                <a:highlight>
                  <a:srgbClr val="FFFF00"/>
                </a:highlight>
              </a:rPr>
              <a:t>Skogsindustrins vinst är </a:t>
            </a:r>
          </a:p>
          <a:p>
            <a:r>
              <a:rPr lang="sv-SE" b="1" dirty="0">
                <a:highlight>
                  <a:srgbClr val="FFFF00"/>
                </a:highlight>
              </a:rPr>
              <a:t>mycket högre än med </a:t>
            </a:r>
          </a:p>
          <a:p>
            <a:r>
              <a:rPr lang="sv-SE" b="1" dirty="0">
                <a:highlight>
                  <a:srgbClr val="FFFF00"/>
                </a:highlight>
              </a:rPr>
              <a:t>perfekt marknad.</a:t>
            </a:r>
          </a:p>
          <a:p>
            <a:endParaRPr lang="sv-SE" b="1" dirty="0">
              <a:solidFill>
                <a:srgbClr val="FF0000"/>
              </a:solidFill>
            </a:endParaRPr>
          </a:p>
          <a:p>
            <a:r>
              <a:rPr lang="sv-SE" b="1" dirty="0">
                <a:highlight>
                  <a:srgbClr val="00FF00"/>
                </a:highlight>
              </a:rPr>
              <a:t>Skogsägarnas vinst är mycket lägre</a:t>
            </a:r>
          </a:p>
          <a:p>
            <a:r>
              <a:rPr lang="sv-SE" b="1" dirty="0">
                <a:highlight>
                  <a:srgbClr val="00FF00"/>
                </a:highlight>
              </a:rPr>
              <a:t>än med perfekt marknad.</a:t>
            </a:r>
          </a:p>
          <a:p>
            <a:endParaRPr lang="en-US" dirty="0"/>
          </a:p>
        </p:txBody>
      </p:sp>
    </p:spTree>
    <p:extLst>
      <p:ext uri="{BB962C8B-B14F-4D97-AF65-F5344CB8AC3E}">
        <p14:creationId xmlns:p14="http://schemas.microsoft.com/office/powerpoint/2010/main" val="60013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34D437-CF7B-4154-AD6D-1011741A2383}"/>
              </a:ext>
            </a:extLst>
          </p:cNvPr>
          <p:cNvSpPr>
            <a:spLocks noGrp="1"/>
          </p:cNvSpPr>
          <p:nvPr>
            <p:ph idx="1"/>
          </p:nvPr>
        </p:nvSpPr>
        <p:spPr>
          <a:xfrm>
            <a:off x="838200" y="902347"/>
            <a:ext cx="10515600" cy="4351338"/>
          </a:xfrm>
        </p:spPr>
        <p:txBody>
          <a:bodyPr>
            <a:normAutofit/>
          </a:bodyPr>
          <a:lstStyle/>
          <a:p>
            <a:pPr marL="0" indent="0">
              <a:buNone/>
            </a:pPr>
            <a:r>
              <a:rPr lang="sv-SE" b="1" u="sng" dirty="0">
                <a:solidFill>
                  <a:srgbClr val="FF0000"/>
                </a:solidFill>
              </a:rPr>
              <a:t>Metod B. (Konkurrera ej med andra köpare):</a:t>
            </a:r>
          </a:p>
          <a:p>
            <a:pPr marL="0" indent="0">
              <a:buNone/>
            </a:pPr>
            <a:r>
              <a:rPr lang="sv-SE" dirty="0"/>
              <a:t>Konkurrera ej med andra massavedsköpare och bjud aldrig mer än andra massaindustriföretag.</a:t>
            </a:r>
          </a:p>
          <a:p>
            <a:pPr marL="0" indent="0">
              <a:buNone/>
            </a:pPr>
            <a:r>
              <a:rPr lang="sv-SE" b="1" i="1" dirty="0">
                <a:solidFill>
                  <a:srgbClr val="FF0000"/>
                </a:solidFill>
              </a:rPr>
              <a:t>Man finner ofta att prislistorna från olika köpare är väldigt likartade. </a:t>
            </a:r>
            <a:r>
              <a:rPr lang="en-US" b="1" i="1" dirty="0">
                <a:solidFill>
                  <a:srgbClr val="7030A0"/>
                </a:solidFill>
              </a:rPr>
              <a:t>(</a:t>
            </a:r>
            <a:r>
              <a:rPr lang="en-US" b="1" i="1" dirty="0" err="1">
                <a:solidFill>
                  <a:srgbClr val="7030A0"/>
                </a:solidFill>
              </a:rPr>
              <a:t>Så</a:t>
            </a:r>
            <a:r>
              <a:rPr lang="en-US" b="1" i="1" dirty="0">
                <a:solidFill>
                  <a:srgbClr val="7030A0"/>
                </a:solidFill>
              </a:rPr>
              <a:t> </a:t>
            </a:r>
            <a:r>
              <a:rPr lang="en-US" b="1" i="1" dirty="0" err="1">
                <a:solidFill>
                  <a:srgbClr val="7030A0"/>
                </a:solidFill>
              </a:rPr>
              <a:t>skulle</a:t>
            </a:r>
            <a:r>
              <a:rPr lang="en-US" b="1" i="1" dirty="0">
                <a:solidFill>
                  <a:srgbClr val="7030A0"/>
                </a:solidFill>
              </a:rPr>
              <a:t> det </a:t>
            </a:r>
            <a:r>
              <a:rPr lang="en-US" b="1" i="1" dirty="0" err="1">
                <a:solidFill>
                  <a:srgbClr val="7030A0"/>
                </a:solidFill>
              </a:rPr>
              <a:t>inte</a:t>
            </a:r>
            <a:r>
              <a:rPr lang="en-US" b="1" i="1" dirty="0">
                <a:solidFill>
                  <a:srgbClr val="7030A0"/>
                </a:solidFill>
              </a:rPr>
              <a:t> </a:t>
            </a:r>
            <a:r>
              <a:rPr lang="en-US" b="1" i="1" dirty="0" err="1">
                <a:solidFill>
                  <a:srgbClr val="7030A0"/>
                </a:solidFill>
              </a:rPr>
              <a:t>vara</a:t>
            </a:r>
            <a:r>
              <a:rPr lang="en-US" b="1" i="1" dirty="0">
                <a:solidFill>
                  <a:srgbClr val="7030A0"/>
                </a:solidFill>
              </a:rPr>
              <a:t> om </a:t>
            </a:r>
            <a:r>
              <a:rPr lang="en-US" b="1" i="1" dirty="0" err="1">
                <a:solidFill>
                  <a:srgbClr val="7030A0"/>
                </a:solidFill>
              </a:rPr>
              <a:t>köparna</a:t>
            </a:r>
            <a:r>
              <a:rPr lang="en-US" b="1" i="1" dirty="0">
                <a:solidFill>
                  <a:srgbClr val="7030A0"/>
                </a:solidFill>
              </a:rPr>
              <a:t> </a:t>
            </a:r>
            <a:r>
              <a:rPr lang="en-US" b="1" i="1" dirty="0" err="1">
                <a:solidFill>
                  <a:srgbClr val="7030A0"/>
                </a:solidFill>
              </a:rPr>
              <a:t>konkurrerade</a:t>
            </a:r>
            <a:r>
              <a:rPr lang="en-US" b="1" i="1" dirty="0">
                <a:solidFill>
                  <a:srgbClr val="7030A0"/>
                </a:solidFill>
              </a:rPr>
              <a:t> med </a:t>
            </a:r>
            <a:r>
              <a:rPr lang="en-US" b="1" i="1" dirty="0" err="1">
                <a:solidFill>
                  <a:srgbClr val="7030A0"/>
                </a:solidFill>
              </a:rPr>
              <a:t>varandra</a:t>
            </a:r>
            <a:r>
              <a:rPr lang="en-US" b="1" i="1" dirty="0">
                <a:solidFill>
                  <a:srgbClr val="7030A0"/>
                </a:solidFill>
              </a:rPr>
              <a:t> </a:t>
            </a:r>
            <a:r>
              <a:rPr lang="en-US" b="1" i="1" dirty="0" err="1">
                <a:solidFill>
                  <a:srgbClr val="7030A0"/>
                </a:solidFill>
              </a:rPr>
              <a:t>och</a:t>
            </a:r>
            <a:r>
              <a:rPr lang="en-US" b="1" i="1" dirty="0">
                <a:solidFill>
                  <a:srgbClr val="7030A0"/>
                </a:solidFill>
              </a:rPr>
              <a:t> </a:t>
            </a:r>
            <a:r>
              <a:rPr lang="en-US" b="1" i="1" dirty="0" err="1">
                <a:solidFill>
                  <a:srgbClr val="7030A0"/>
                </a:solidFill>
              </a:rPr>
              <a:t>marknaderna</a:t>
            </a:r>
            <a:r>
              <a:rPr lang="en-US" b="1" i="1" dirty="0">
                <a:solidFill>
                  <a:srgbClr val="7030A0"/>
                </a:solidFill>
              </a:rPr>
              <a:t> </a:t>
            </a:r>
            <a:r>
              <a:rPr lang="en-US" b="1" i="1" dirty="0" err="1">
                <a:solidFill>
                  <a:srgbClr val="7030A0"/>
                </a:solidFill>
              </a:rPr>
              <a:t>vore</a:t>
            </a:r>
            <a:r>
              <a:rPr lang="en-US" b="1" i="1" dirty="0">
                <a:solidFill>
                  <a:srgbClr val="7030A0"/>
                </a:solidFill>
              </a:rPr>
              <a:t> </a:t>
            </a:r>
            <a:r>
              <a:rPr lang="en-US" b="1" i="1" dirty="0" err="1">
                <a:solidFill>
                  <a:srgbClr val="7030A0"/>
                </a:solidFill>
              </a:rPr>
              <a:t>perfekta</a:t>
            </a:r>
            <a:r>
              <a:rPr lang="en-US" b="1" i="1" dirty="0">
                <a:solidFill>
                  <a:srgbClr val="7030A0"/>
                </a:solidFill>
              </a:rPr>
              <a:t>.)</a:t>
            </a:r>
            <a:endParaRPr lang="sv-SE" b="1" i="1" dirty="0">
              <a:solidFill>
                <a:srgbClr val="7030A0"/>
              </a:solidFill>
            </a:endParaRPr>
          </a:p>
          <a:p>
            <a:pPr marL="0" indent="0">
              <a:buNone/>
            </a:pPr>
            <a:endParaRPr lang="sv-SE" dirty="0"/>
          </a:p>
          <a:p>
            <a:pPr marL="0" indent="0">
              <a:buNone/>
            </a:pPr>
            <a:endParaRPr lang="en-US" dirty="0"/>
          </a:p>
        </p:txBody>
      </p:sp>
      <p:sp>
        <p:nvSpPr>
          <p:cNvPr id="4" name="Slide Number Placeholder 3">
            <a:extLst>
              <a:ext uri="{FF2B5EF4-FFF2-40B4-BE49-F238E27FC236}">
                <a16:creationId xmlns:a16="http://schemas.microsoft.com/office/drawing/2014/main" id="{5963EBE4-C808-459C-AA64-7DFA50D1AA10}"/>
              </a:ext>
            </a:extLst>
          </p:cNvPr>
          <p:cNvSpPr>
            <a:spLocks noGrp="1"/>
          </p:cNvSpPr>
          <p:nvPr>
            <p:ph type="sldNum" sz="quarter" idx="12"/>
          </p:nvPr>
        </p:nvSpPr>
        <p:spPr/>
        <p:txBody>
          <a:bodyPr/>
          <a:lstStyle/>
          <a:p>
            <a:fld id="{310DF408-A7D2-4D80-B816-61B6466D27F0}" type="slidenum">
              <a:rPr lang="en-US" smtClean="0"/>
              <a:t>17</a:t>
            </a:fld>
            <a:endParaRPr lang="en-US"/>
          </a:p>
        </p:txBody>
      </p:sp>
    </p:spTree>
    <p:extLst>
      <p:ext uri="{BB962C8B-B14F-4D97-AF65-F5344CB8AC3E}">
        <p14:creationId xmlns:p14="http://schemas.microsoft.com/office/powerpoint/2010/main" val="299991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34D437-CF7B-4154-AD6D-1011741A2383}"/>
              </a:ext>
            </a:extLst>
          </p:cNvPr>
          <p:cNvSpPr>
            <a:spLocks noGrp="1"/>
          </p:cNvSpPr>
          <p:nvPr>
            <p:ph idx="1"/>
          </p:nvPr>
        </p:nvSpPr>
        <p:spPr>
          <a:xfrm>
            <a:off x="838200" y="902347"/>
            <a:ext cx="10515600" cy="4351338"/>
          </a:xfrm>
        </p:spPr>
        <p:txBody>
          <a:bodyPr>
            <a:normAutofit fontScale="85000" lnSpcReduction="10000"/>
          </a:bodyPr>
          <a:lstStyle/>
          <a:p>
            <a:pPr marL="0" indent="0">
              <a:buNone/>
            </a:pPr>
            <a:r>
              <a:rPr lang="sv-SE" sz="3500" b="1" u="sng" dirty="0">
                <a:solidFill>
                  <a:srgbClr val="FF0000"/>
                </a:solidFill>
              </a:rPr>
              <a:t>Metod C. (Världsmarknaden):</a:t>
            </a:r>
          </a:p>
          <a:p>
            <a:pPr marL="0" indent="0">
              <a:buNone/>
            </a:pPr>
            <a:endParaRPr lang="sv-SE" b="1" dirty="0"/>
          </a:p>
          <a:p>
            <a:pPr marL="0" indent="0">
              <a:buNone/>
            </a:pPr>
            <a:r>
              <a:rPr lang="sv-SE" dirty="0"/>
              <a:t>Det kan ibland vara väldigt lönsamt för massaindustriföretagen att öka produktionen av pappersmassa, kartong etc.. Köp då in mer massaved från andra länder istället för att höja massavedspriserna i Sverige. Det är lönsammare för kartellen att hålla nere massavedsprisnivån i Sverige, än att höja priserna i Sverige och köpa mer lokalt. (På de kommande sidorna bevisas detta.)</a:t>
            </a:r>
          </a:p>
          <a:p>
            <a:pPr marL="0" indent="0">
              <a:buNone/>
            </a:pPr>
            <a:endParaRPr lang="sv-SE" dirty="0"/>
          </a:p>
          <a:p>
            <a:pPr marL="0" indent="0">
              <a:buNone/>
            </a:pPr>
            <a:r>
              <a:rPr lang="en-US" b="1" i="1" dirty="0">
                <a:solidFill>
                  <a:srgbClr val="FF0000"/>
                </a:solidFill>
              </a:rPr>
              <a:t>Man </a:t>
            </a:r>
            <a:r>
              <a:rPr lang="en-US" b="1" i="1" dirty="0" err="1">
                <a:solidFill>
                  <a:srgbClr val="FF0000"/>
                </a:solidFill>
              </a:rPr>
              <a:t>finner</a:t>
            </a:r>
            <a:r>
              <a:rPr lang="en-US" b="1" i="1" dirty="0">
                <a:solidFill>
                  <a:srgbClr val="FF0000"/>
                </a:solidFill>
              </a:rPr>
              <a:t> </a:t>
            </a:r>
            <a:r>
              <a:rPr lang="en-US" b="1" i="1" dirty="0" err="1">
                <a:solidFill>
                  <a:srgbClr val="FF0000"/>
                </a:solidFill>
              </a:rPr>
              <a:t>ofta</a:t>
            </a:r>
            <a:r>
              <a:rPr lang="en-US" b="1" i="1" dirty="0">
                <a:solidFill>
                  <a:srgbClr val="FF0000"/>
                </a:solidFill>
              </a:rPr>
              <a:t> </a:t>
            </a:r>
            <a:r>
              <a:rPr lang="en-US" b="1" i="1" dirty="0" err="1">
                <a:solidFill>
                  <a:srgbClr val="FF0000"/>
                </a:solidFill>
              </a:rPr>
              <a:t>att</a:t>
            </a:r>
            <a:r>
              <a:rPr lang="en-US" b="1" i="1" dirty="0">
                <a:solidFill>
                  <a:srgbClr val="FF0000"/>
                </a:solidFill>
              </a:rPr>
              <a:t> </a:t>
            </a:r>
            <a:r>
              <a:rPr lang="en-US" b="1" i="1" dirty="0" err="1">
                <a:solidFill>
                  <a:srgbClr val="FF0000"/>
                </a:solidFill>
              </a:rPr>
              <a:t>importpriset</a:t>
            </a:r>
            <a:r>
              <a:rPr lang="en-US" b="1" i="1" dirty="0">
                <a:solidFill>
                  <a:srgbClr val="FF0000"/>
                </a:solidFill>
              </a:rPr>
              <a:t> (</a:t>
            </a:r>
            <a:r>
              <a:rPr lang="en-US" b="1" i="1" dirty="0" err="1">
                <a:solidFill>
                  <a:srgbClr val="FF0000"/>
                </a:solidFill>
              </a:rPr>
              <a:t>kostnad</a:t>
            </a:r>
            <a:r>
              <a:rPr lang="en-US" b="1" i="1" dirty="0">
                <a:solidFill>
                  <a:srgbClr val="FF0000"/>
                </a:solidFill>
              </a:rPr>
              <a:t> per </a:t>
            </a:r>
            <a:r>
              <a:rPr lang="en-US" b="1" i="1" dirty="0" err="1">
                <a:solidFill>
                  <a:srgbClr val="FF0000"/>
                </a:solidFill>
              </a:rPr>
              <a:t>importerad</a:t>
            </a:r>
            <a:r>
              <a:rPr lang="en-US" b="1" i="1" dirty="0">
                <a:solidFill>
                  <a:srgbClr val="FF0000"/>
                </a:solidFill>
              </a:rPr>
              <a:t> </a:t>
            </a:r>
            <a:r>
              <a:rPr lang="en-US" b="1" i="1" dirty="0" err="1">
                <a:solidFill>
                  <a:srgbClr val="FF0000"/>
                </a:solidFill>
              </a:rPr>
              <a:t>kubikmeter</a:t>
            </a:r>
            <a:r>
              <a:rPr lang="en-US" b="1" i="1" dirty="0">
                <a:solidFill>
                  <a:srgbClr val="FF0000"/>
                </a:solidFill>
              </a:rPr>
              <a:t>) </a:t>
            </a:r>
            <a:r>
              <a:rPr lang="en-US" b="1" i="1" dirty="0" err="1">
                <a:solidFill>
                  <a:srgbClr val="FF0000"/>
                </a:solidFill>
              </a:rPr>
              <a:t>är</a:t>
            </a:r>
            <a:r>
              <a:rPr lang="en-US" b="1" i="1" dirty="0">
                <a:solidFill>
                  <a:srgbClr val="FF0000"/>
                </a:solidFill>
              </a:rPr>
              <a:t> </a:t>
            </a:r>
            <a:r>
              <a:rPr lang="en-US" b="1" i="1" dirty="0" err="1">
                <a:solidFill>
                  <a:srgbClr val="FF0000"/>
                </a:solidFill>
              </a:rPr>
              <a:t>mycket</a:t>
            </a:r>
            <a:r>
              <a:rPr lang="en-US" b="1" i="1" dirty="0">
                <a:solidFill>
                  <a:srgbClr val="FF0000"/>
                </a:solidFill>
              </a:rPr>
              <a:t> </a:t>
            </a:r>
            <a:r>
              <a:rPr lang="en-US" b="1" i="1" dirty="0" err="1">
                <a:solidFill>
                  <a:srgbClr val="FF0000"/>
                </a:solidFill>
              </a:rPr>
              <a:t>högre</a:t>
            </a:r>
            <a:r>
              <a:rPr lang="en-US" b="1" i="1" dirty="0">
                <a:solidFill>
                  <a:srgbClr val="FF0000"/>
                </a:solidFill>
              </a:rPr>
              <a:t> </a:t>
            </a:r>
            <a:r>
              <a:rPr lang="en-US" b="1" i="1" dirty="0" err="1">
                <a:solidFill>
                  <a:srgbClr val="FF0000"/>
                </a:solidFill>
              </a:rPr>
              <a:t>än</a:t>
            </a:r>
            <a:r>
              <a:rPr lang="en-US" b="1" i="1" dirty="0">
                <a:solidFill>
                  <a:srgbClr val="FF0000"/>
                </a:solidFill>
              </a:rPr>
              <a:t> </a:t>
            </a:r>
            <a:r>
              <a:rPr lang="en-US" b="1" i="1" dirty="0" err="1">
                <a:solidFill>
                  <a:srgbClr val="FF0000"/>
                </a:solidFill>
              </a:rPr>
              <a:t>priset</a:t>
            </a:r>
            <a:r>
              <a:rPr lang="en-US" b="1" i="1" dirty="0">
                <a:solidFill>
                  <a:srgbClr val="FF0000"/>
                </a:solidFill>
              </a:rPr>
              <a:t> </a:t>
            </a:r>
            <a:r>
              <a:rPr lang="en-US" b="1" i="1" dirty="0" err="1">
                <a:solidFill>
                  <a:srgbClr val="FF0000"/>
                </a:solidFill>
              </a:rPr>
              <a:t>i</a:t>
            </a:r>
            <a:r>
              <a:rPr lang="en-US" b="1" i="1" dirty="0">
                <a:solidFill>
                  <a:srgbClr val="FF0000"/>
                </a:solidFill>
              </a:rPr>
              <a:t> Sverige. </a:t>
            </a:r>
          </a:p>
          <a:p>
            <a:pPr marL="0" indent="0">
              <a:buNone/>
            </a:pPr>
            <a:r>
              <a:rPr lang="en-US" b="1" i="1" dirty="0">
                <a:solidFill>
                  <a:srgbClr val="7030A0"/>
                </a:solidFill>
              </a:rPr>
              <a:t>(</a:t>
            </a:r>
            <a:r>
              <a:rPr lang="en-US" b="1" i="1" dirty="0" err="1">
                <a:solidFill>
                  <a:srgbClr val="7030A0"/>
                </a:solidFill>
              </a:rPr>
              <a:t>Så</a:t>
            </a:r>
            <a:r>
              <a:rPr lang="en-US" b="1" i="1" dirty="0">
                <a:solidFill>
                  <a:srgbClr val="7030A0"/>
                </a:solidFill>
              </a:rPr>
              <a:t> </a:t>
            </a:r>
            <a:r>
              <a:rPr lang="en-US" b="1" i="1" dirty="0" err="1">
                <a:solidFill>
                  <a:srgbClr val="7030A0"/>
                </a:solidFill>
              </a:rPr>
              <a:t>skulle</a:t>
            </a:r>
            <a:r>
              <a:rPr lang="en-US" b="1" i="1" dirty="0">
                <a:solidFill>
                  <a:srgbClr val="7030A0"/>
                </a:solidFill>
              </a:rPr>
              <a:t> det </a:t>
            </a:r>
            <a:r>
              <a:rPr lang="en-US" b="1" i="1" dirty="0" err="1">
                <a:solidFill>
                  <a:srgbClr val="7030A0"/>
                </a:solidFill>
              </a:rPr>
              <a:t>inte</a:t>
            </a:r>
            <a:r>
              <a:rPr lang="en-US" b="1" i="1" dirty="0">
                <a:solidFill>
                  <a:srgbClr val="7030A0"/>
                </a:solidFill>
              </a:rPr>
              <a:t> </a:t>
            </a:r>
            <a:r>
              <a:rPr lang="en-US" b="1" i="1" dirty="0" err="1">
                <a:solidFill>
                  <a:srgbClr val="7030A0"/>
                </a:solidFill>
              </a:rPr>
              <a:t>kunna</a:t>
            </a:r>
            <a:r>
              <a:rPr lang="en-US" b="1" i="1" dirty="0">
                <a:solidFill>
                  <a:srgbClr val="7030A0"/>
                </a:solidFill>
              </a:rPr>
              <a:t> </a:t>
            </a:r>
            <a:r>
              <a:rPr lang="en-US" b="1" i="1" dirty="0" err="1">
                <a:solidFill>
                  <a:srgbClr val="7030A0"/>
                </a:solidFill>
              </a:rPr>
              <a:t>vara</a:t>
            </a:r>
            <a:r>
              <a:rPr lang="en-US" b="1" i="1" dirty="0">
                <a:solidFill>
                  <a:srgbClr val="7030A0"/>
                </a:solidFill>
              </a:rPr>
              <a:t> om </a:t>
            </a:r>
            <a:r>
              <a:rPr lang="en-US" b="1" i="1" dirty="0" err="1">
                <a:solidFill>
                  <a:srgbClr val="7030A0"/>
                </a:solidFill>
              </a:rPr>
              <a:t>köparna</a:t>
            </a:r>
            <a:r>
              <a:rPr lang="en-US" b="1" i="1" dirty="0">
                <a:solidFill>
                  <a:srgbClr val="7030A0"/>
                </a:solidFill>
              </a:rPr>
              <a:t> </a:t>
            </a:r>
            <a:r>
              <a:rPr lang="en-US" b="1" i="1" dirty="0" err="1">
                <a:solidFill>
                  <a:srgbClr val="7030A0"/>
                </a:solidFill>
              </a:rPr>
              <a:t>konkurrerade</a:t>
            </a:r>
            <a:r>
              <a:rPr lang="en-US" b="1" i="1" dirty="0">
                <a:solidFill>
                  <a:srgbClr val="7030A0"/>
                </a:solidFill>
              </a:rPr>
              <a:t> med </a:t>
            </a:r>
            <a:r>
              <a:rPr lang="en-US" b="1" i="1" dirty="0" err="1">
                <a:solidFill>
                  <a:srgbClr val="7030A0"/>
                </a:solidFill>
              </a:rPr>
              <a:t>varandra</a:t>
            </a:r>
            <a:r>
              <a:rPr lang="en-US" b="1" i="1" dirty="0">
                <a:solidFill>
                  <a:srgbClr val="7030A0"/>
                </a:solidFill>
              </a:rPr>
              <a:t> </a:t>
            </a:r>
            <a:r>
              <a:rPr lang="en-US" b="1" i="1" dirty="0" err="1">
                <a:solidFill>
                  <a:srgbClr val="7030A0"/>
                </a:solidFill>
              </a:rPr>
              <a:t>och</a:t>
            </a:r>
            <a:r>
              <a:rPr lang="en-US" b="1" i="1" dirty="0">
                <a:solidFill>
                  <a:srgbClr val="7030A0"/>
                </a:solidFill>
              </a:rPr>
              <a:t> </a:t>
            </a:r>
            <a:r>
              <a:rPr lang="en-US" b="1" i="1" dirty="0" err="1">
                <a:solidFill>
                  <a:srgbClr val="7030A0"/>
                </a:solidFill>
              </a:rPr>
              <a:t>marknaderna</a:t>
            </a:r>
            <a:r>
              <a:rPr lang="en-US" b="1" i="1" dirty="0">
                <a:solidFill>
                  <a:srgbClr val="7030A0"/>
                </a:solidFill>
              </a:rPr>
              <a:t> </a:t>
            </a:r>
            <a:r>
              <a:rPr lang="en-US" b="1" i="1" dirty="0" err="1">
                <a:solidFill>
                  <a:srgbClr val="7030A0"/>
                </a:solidFill>
              </a:rPr>
              <a:t>vore</a:t>
            </a:r>
            <a:r>
              <a:rPr lang="en-US" b="1" i="1" dirty="0">
                <a:solidFill>
                  <a:srgbClr val="7030A0"/>
                </a:solidFill>
              </a:rPr>
              <a:t> </a:t>
            </a:r>
            <a:r>
              <a:rPr lang="en-US" b="1" i="1" dirty="0" err="1">
                <a:solidFill>
                  <a:srgbClr val="7030A0"/>
                </a:solidFill>
              </a:rPr>
              <a:t>perfekta</a:t>
            </a:r>
            <a:r>
              <a:rPr lang="en-US" b="1" i="1" dirty="0">
                <a:solidFill>
                  <a:srgbClr val="7030A0"/>
                </a:solidFill>
              </a:rPr>
              <a:t>.)</a:t>
            </a:r>
          </a:p>
        </p:txBody>
      </p:sp>
      <p:sp>
        <p:nvSpPr>
          <p:cNvPr id="4" name="Slide Number Placeholder 3">
            <a:extLst>
              <a:ext uri="{FF2B5EF4-FFF2-40B4-BE49-F238E27FC236}">
                <a16:creationId xmlns:a16="http://schemas.microsoft.com/office/drawing/2014/main" id="{5963EBE4-C808-459C-AA64-7DFA50D1AA10}"/>
              </a:ext>
            </a:extLst>
          </p:cNvPr>
          <p:cNvSpPr>
            <a:spLocks noGrp="1"/>
          </p:cNvSpPr>
          <p:nvPr>
            <p:ph type="sldNum" sz="quarter" idx="12"/>
          </p:nvPr>
        </p:nvSpPr>
        <p:spPr/>
        <p:txBody>
          <a:bodyPr/>
          <a:lstStyle/>
          <a:p>
            <a:fld id="{310DF408-A7D2-4D80-B816-61B6466D27F0}" type="slidenum">
              <a:rPr lang="en-US" smtClean="0"/>
              <a:t>18</a:t>
            </a:fld>
            <a:endParaRPr lang="en-US" dirty="0"/>
          </a:p>
        </p:txBody>
      </p:sp>
    </p:spTree>
    <p:extLst>
      <p:ext uri="{BB962C8B-B14F-4D97-AF65-F5344CB8AC3E}">
        <p14:creationId xmlns:p14="http://schemas.microsoft.com/office/powerpoint/2010/main" val="253365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35F78-5247-4D3D-A6C6-D0CB305670E6}"/>
              </a:ext>
            </a:extLst>
          </p:cNvPr>
          <p:cNvSpPr>
            <a:spLocks noGrp="1"/>
          </p:cNvSpPr>
          <p:nvPr>
            <p:ph type="title"/>
          </p:nvPr>
        </p:nvSpPr>
        <p:spPr/>
        <p:txBody>
          <a:bodyPr/>
          <a:lstStyle/>
          <a:p>
            <a:r>
              <a:rPr lang="sv-SE" dirty="0"/>
              <a:t>Den klassiska perfekta marknaden inklusive import</a:t>
            </a:r>
            <a:endParaRPr lang="en-US" dirty="0"/>
          </a:p>
        </p:txBody>
      </p:sp>
      <p:sp>
        <p:nvSpPr>
          <p:cNvPr id="4" name="Slide Number Placeholder 3">
            <a:extLst>
              <a:ext uri="{FF2B5EF4-FFF2-40B4-BE49-F238E27FC236}">
                <a16:creationId xmlns:a16="http://schemas.microsoft.com/office/drawing/2014/main" id="{3212FCE6-CC26-47AD-990A-39D330F01725}"/>
              </a:ext>
            </a:extLst>
          </p:cNvPr>
          <p:cNvSpPr>
            <a:spLocks noGrp="1"/>
          </p:cNvSpPr>
          <p:nvPr>
            <p:ph type="sldNum" sz="quarter" idx="12"/>
          </p:nvPr>
        </p:nvSpPr>
        <p:spPr/>
        <p:txBody>
          <a:bodyPr/>
          <a:lstStyle/>
          <a:p>
            <a:fld id="{310DF408-A7D2-4D80-B816-61B6466D27F0}" type="slidenum">
              <a:rPr lang="en-US" smtClean="0"/>
              <a:t>19</a:t>
            </a:fld>
            <a:endParaRPr lang="en-US" dirty="0"/>
          </a:p>
        </p:txBody>
      </p:sp>
      <p:cxnSp>
        <p:nvCxnSpPr>
          <p:cNvPr id="7" name="Straight Connector 6">
            <a:extLst>
              <a:ext uri="{FF2B5EF4-FFF2-40B4-BE49-F238E27FC236}">
                <a16:creationId xmlns:a16="http://schemas.microsoft.com/office/drawing/2014/main" id="{1DB6A74D-0830-4551-9CCB-EA78CF61254C}"/>
              </a:ext>
            </a:extLst>
          </p:cNvPr>
          <p:cNvCxnSpPr/>
          <p:nvPr/>
        </p:nvCxnSpPr>
        <p:spPr>
          <a:xfrm>
            <a:off x="1731146" y="2317072"/>
            <a:ext cx="0" cy="3595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862649-5FCE-447A-AB3E-F85B574ABE75}"/>
              </a:ext>
            </a:extLst>
          </p:cNvPr>
          <p:cNvCxnSpPr/>
          <p:nvPr/>
        </p:nvCxnSpPr>
        <p:spPr>
          <a:xfrm>
            <a:off x="1597981" y="5761608"/>
            <a:ext cx="6667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33E37A-6515-4319-A0B8-4F0EE6F92A9B}"/>
              </a:ext>
            </a:extLst>
          </p:cNvPr>
          <p:cNvSpPr txBox="1"/>
          <p:nvPr/>
        </p:nvSpPr>
        <p:spPr>
          <a:xfrm>
            <a:off x="1473693" y="1908699"/>
            <a:ext cx="591829" cy="369332"/>
          </a:xfrm>
          <a:prstGeom prst="rect">
            <a:avLst/>
          </a:prstGeom>
          <a:noFill/>
        </p:spPr>
        <p:txBody>
          <a:bodyPr wrap="none" rtlCol="0">
            <a:spAutoFit/>
          </a:bodyPr>
          <a:lstStyle/>
          <a:p>
            <a:r>
              <a:rPr lang="sv-SE" dirty="0"/>
              <a:t>PRIS</a:t>
            </a:r>
            <a:endParaRPr lang="en-US" dirty="0"/>
          </a:p>
        </p:txBody>
      </p:sp>
      <p:sp>
        <p:nvSpPr>
          <p:cNvPr id="11" name="TextBox 10">
            <a:extLst>
              <a:ext uri="{FF2B5EF4-FFF2-40B4-BE49-F238E27FC236}">
                <a16:creationId xmlns:a16="http://schemas.microsoft.com/office/drawing/2014/main" id="{5F762B22-F4B5-4FAE-951B-DA9C7DAA1887}"/>
              </a:ext>
            </a:extLst>
          </p:cNvPr>
          <p:cNvSpPr txBox="1"/>
          <p:nvPr/>
        </p:nvSpPr>
        <p:spPr>
          <a:xfrm>
            <a:off x="8565472" y="5576942"/>
            <a:ext cx="1214179" cy="369332"/>
          </a:xfrm>
          <a:prstGeom prst="rect">
            <a:avLst/>
          </a:prstGeom>
          <a:noFill/>
        </p:spPr>
        <p:txBody>
          <a:bodyPr wrap="none" rtlCol="0">
            <a:spAutoFit/>
          </a:bodyPr>
          <a:lstStyle/>
          <a:p>
            <a:r>
              <a:rPr lang="sv-SE" dirty="0"/>
              <a:t>KVANTITET</a:t>
            </a:r>
            <a:endParaRPr lang="en-US" dirty="0"/>
          </a:p>
        </p:txBody>
      </p:sp>
      <p:cxnSp>
        <p:nvCxnSpPr>
          <p:cNvPr id="13" name="Straight Connector 12">
            <a:extLst>
              <a:ext uri="{FF2B5EF4-FFF2-40B4-BE49-F238E27FC236}">
                <a16:creationId xmlns:a16="http://schemas.microsoft.com/office/drawing/2014/main" id="{963EB27A-3625-49F9-BD75-C8842A194ED3}"/>
              </a:ext>
            </a:extLst>
          </p:cNvPr>
          <p:cNvCxnSpPr>
            <a:cxnSpLocks/>
          </p:cNvCxnSpPr>
          <p:nvPr/>
        </p:nvCxnSpPr>
        <p:spPr>
          <a:xfrm flipV="1">
            <a:off x="1606858" y="4394447"/>
            <a:ext cx="2476870" cy="8884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9C1DB8-FF71-4D72-A24B-D2724C5C2626}"/>
              </a:ext>
            </a:extLst>
          </p:cNvPr>
          <p:cNvCxnSpPr>
            <a:cxnSpLocks/>
          </p:cNvCxnSpPr>
          <p:nvPr/>
        </p:nvCxnSpPr>
        <p:spPr>
          <a:xfrm>
            <a:off x="1611854" y="2427996"/>
            <a:ext cx="5587936" cy="169487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993BF9-ECA5-4F68-98A4-B0D173FDF628}"/>
              </a:ext>
            </a:extLst>
          </p:cNvPr>
          <p:cNvSpPr txBox="1"/>
          <p:nvPr/>
        </p:nvSpPr>
        <p:spPr>
          <a:xfrm>
            <a:off x="1597981" y="6058101"/>
            <a:ext cx="301686" cy="369332"/>
          </a:xfrm>
          <a:prstGeom prst="rect">
            <a:avLst/>
          </a:prstGeom>
          <a:noFill/>
        </p:spPr>
        <p:txBody>
          <a:bodyPr wrap="none" rtlCol="0">
            <a:spAutoFit/>
          </a:bodyPr>
          <a:lstStyle/>
          <a:p>
            <a:r>
              <a:rPr lang="sv-SE" dirty="0"/>
              <a:t>0</a:t>
            </a:r>
            <a:endParaRPr lang="en-US" dirty="0"/>
          </a:p>
        </p:txBody>
      </p:sp>
      <p:sp>
        <p:nvSpPr>
          <p:cNvPr id="29" name="TextBox 28">
            <a:extLst>
              <a:ext uri="{FF2B5EF4-FFF2-40B4-BE49-F238E27FC236}">
                <a16:creationId xmlns:a16="http://schemas.microsoft.com/office/drawing/2014/main" id="{3A5BFB3D-F85C-4D2D-8ED1-842FBD497309}"/>
              </a:ext>
            </a:extLst>
          </p:cNvPr>
          <p:cNvSpPr txBox="1"/>
          <p:nvPr/>
        </p:nvSpPr>
        <p:spPr>
          <a:xfrm>
            <a:off x="1201818" y="5474848"/>
            <a:ext cx="308497" cy="369332"/>
          </a:xfrm>
          <a:prstGeom prst="rect">
            <a:avLst/>
          </a:prstGeom>
          <a:noFill/>
        </p:spPr>
        <p:txBody>
          <a:bodyPr wrap="square">
            <a:spAutoFit/>
          </a:bodyPr>
          <a:lstStyle/>
          <a:p>
            <a:r>
              <a:rPr lang="sv-SE" dirty="0"/>
              <a:t>0</a:t>
            </a:r>
            <a:endParaRPr lang="en-US" dirty="0"/>
          </a:p>
        </p:txBody>
      </p:sp>
      <p:cxnSp>
        <p:nvCxnSpPr>
          <p:cNvPr id="3" name="Straight Connector 2">
            <a:extLst>
              <a:ext uri="{FF2B5EF4-FFF2-40B4-BE49-F238E27FC236}">
                <a16:creationId xmlns:a16="http://schemas.microsoft.com/office/drawing/2014/main" id="{17A36303-5A96-4197-BFEA-91DC1BD9CFB7}"/>
              </a:ext>
            </a:extLst>
          </p:cNvPr>
          <p:cNvCxnSpPr>
            <a:cxnSpLocks/>
          </p:cNvCxnSpPr>
          <p:nvPr/>
        </p:nvCxnSpPr>
        <p:spPr>
          <a:xfrm>
            <a:off x="1473693" y="3593343"/>
            <a:ext cx="62931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2F8E9C-11CF-4192-82E6-A7D184CC9119}"/>
              </a:ext>
            </a:extLst>
          </p:cNvPr>
          <p:cNvCxnSpPr>
            <a:cxnSpLocks/>
          </p:cNvCxnSpPr>
          <p:nvPr/>
        </p:nvCxnSpPr>
        <p:spPr>
          <a:xfrm>
            <a:off x="5468644" y="3008473"/>
            <a:ext cx="0" cy="290405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987A76-F519-41B5-886B-A60202426B80}"/>
              </a:ext>
            </a:extLst>
          </p:cNvPr>
          <p:cNvSpPr txBox="1"/>
          <p:nvPr/>
        </p:nvSpPr>
        <p:spPr>
          <a:xfrm>
            <a:off x="401157" y="3105834"/>
            <a:ext cx="1095285" cy="646331"/>
          </a:xfrm>
          <a:prstGeom prst="rect">
            <a:avLst/>
          </a:prstGeom>
          <a:noFill/>
        </p:spPr>
        <p:txBody>
          <a:bodyPr wrap="square">
            <a:spAutoFit/>
          </a:bodyPr>
          <a:lstStyle/>
          <a:p>
            <a:r>
              <a:rPr lang="sv-SE" dirty="0">
                <a:solidFill>
                  <a:srgbClr val="FF0000"/>
                </a:solidFill>
              </a:rPr>
              <a:t>Jämvikts-PRIS</a:t>
            </a:r>
            <a:endParaRPr lang="en-US" dirty="0">
              <a:solidFill>
                <a:srgbClr val="FF0000"/>
              </a:solidFill>
            </a:endParaRPr>
          </a:p>
        </p:txBody>
      </p:sp>
      <p:cxnSp>
        <p:nvCxnSpPr>
          <p:cNvPr id="19" name="Straight Connector 18">
            <a:extLst>
              <a:ext uri="{FF2B5EF4-FFF2-40B4-BE49-F238E27FC236}">
                <a16:creationId xmlns:a16="http://schemas.microsoft.com/office/drawing/2014/main" id="{9598C2D7-4132-4DD7-B578-8D4AE70681F8}"/>
              </a:ext>
            </a:extLst>
          </p:cNvPr>
          <p:cNvCxnSpPr>
            <a:cxnSpLocks/>
          </p:cNvCxnSpPr>
          <p:nvPr/>
        </p:nvCxnSpPr>
        <p:spPr>
          <a:xfrm>
            <a:off x="4083728" y="3593343"/>
            <a:ext cx="0" cy="216826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2D26BFB-6D8F-4839-BA2B-992EE1CEE319}"/>
              </a:ext>
            </a:extLst>
          </p:cNvPr>
          <p:cNvCxnSpPr>
            <a:cxnSpLocks/>
          </p:cNvCxnSpPr>
          <p:nvPr/>
        </p:nvCxnSpPr>
        <p:spPr>
          <a:xfrm>
            <a:off x="4083728" y="3593343"/>
            <a:ext cx="37818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CFB885F-56BF-45FF-A3A3-2BE4158A76E7}"/>
              </a:ext>
            </a:extLst>
          </p:cNvPr>
          <p:cNvSpPr txBox="1"/>
          <p:nvPr/>
        </p:nvSpPr>
        <p:spPr>
          <a:xfrm>
            <a:off x="7933624" y="3313779"/>
            <a:ext cx="1811522" cy="646331"/>
          </a:xfrm>
          <a:prstGeom prst="rect">
            <a:avLst/>
          </a:prstGeom>
          <a:noFill/>
        </p:spPr>
        <p:txBody>
          <a:bodyPr wrap="none" rtlCol="0">
            <a:spAutoFit/>
          </a:bodyPr>
          <a:lstStyle/>
          <a:p>
            <a:r>
              <a:rPr lang="sv-SE" dirty="0"/>
              <a:t>Utbud på</a:t>
            </a:r>
          </a:p>
          <a:p>
            <a:r>
              <a:rPr lang="sv-SE" dirty="0"/>
              <a:t>världsmarknaden</a:t>
            </a:r>
            <a:endParaRPr lang="en-US" dirty="0"/>
          </a:p>
        </p:txBody>
      </p:sp>
      <p:sp>
        <p:nvSpPr>
          <p:cNvPr id="21" name="TextBox 20">
            <a:extLst>
              <a:ext uri="{FF2B5EF4-FFF2-40B4-BE49-F238E27FC236}">
                <a16:creationId xmlns:a16="http://schemas.microsoft.com/office/drawing/2014/main" id="{9C6DCAB7-81F9-4AEC-8F25-81AF9F605A72}"/>
              </a:ext>
            </a:extLst>
          </p:cNvPr>
          <p:cNvSpPr txBox="1"/>
          <p:nvPr/>
        </p:nvSpPr>
        <p:spPr>
          <a:xfrm rot="20412796">
            <a:off x="1935784" y="4899603"/>
            <a:ext cx="1609415" cy="369332"/>
          </a:xfrm>
          <a:prstGeom prst="rect">
            <a:avLst/>
          </a:prstGeom>
          <a:noFill/>
        </p:spPr>
        <p:txBody>
          <a:bodyPr wrap="none" rtlCol="0">
            <a:spAutoFit/>
          </a:bodyPr>
          <a:lstStyle/>
          <a:p>
            <a:r>
              <a:rPr lang="sv-SE" dirty="0">
                <a:solidFill>
                  <a:srgbClr val="00B050"/>
                </a:solidFill>
              </a:rPr>
              <a:t>Utbud i Sverige</a:t>
            </a:r>
            <a:endParaRPr lang="en-US" dirty="0">
              <a:solidFill>
                <a:srgbClr val="00B050"/>
              </a:solidFill>
            </a:endParaRPr>
          </a:p>
        </p:txBody>
      </p:sp>
      <p:sp>
        <p:nvSpPr>
          <p:cNvPr id="32" name="TextBox 31">
            <a:extLst>
              <a:ext uri="{FF2B5EF4-FFF2-40B4-BE49-F238E27FC236}">
                <a16:creationId xmlns:a16="http://schemas.microsoft.com/office/drawing/2014/main" id="{F6FA916D-4206-4863-B19B-37CF5572AF23}"/>
              </a:ext>
            </a:extLst>
          </p:cNvPr>
          <p:cNvSpPr txBox="1"/>
          <p:nvPr/>
        </p:nvSpPr>
        <p:spPr>
          <a:xfrm>
            <a:off x="4160669" y="5992735"/>
            <a:ext cx="1307975" cy="646331"/>
          </a:xfrm>
          <a:prstGeom prst="rect">
            <a:avLst/>
          </a:prstGeom>
          <a:noFill/>
        </p:spPr>
        <p:txBody>
          <a:bodyPr wrap="square" rtlCol="0">
            <a:spAutoFit/>
          </a:bodyPr>
          <a:lstStyle/>
          <a:p>
            <a:r>
              <a:rPr lang="sv-SE" b="1" dirty="0">
                <a:solidFill>
                  <a:srgbClr val="FF0000"/>
                </a:solidFill>
              </a:rPr>
              <a:t>Importerad</a:t>
            </a:r>
          </a:p>
          <a:p>
            <a:r>
              <a:rPr lang="sv-SE" b="1" dirty="0">
                <a:solidFill>
                  <a:srgbClr val="FF0000"/>
                </a:solidFill>
              </a:rPr>
              <a:t>råvara</a:t>
            </a:r>
            <a:endParaRPr lang="en-US" b="1" dirty="0">
              <a:solidFill>
                <a:srgbClr val="FF0000"/>
              </a:solidFill>
            </a:endParaRPr>
          </a:p>
        </p:txBody>
      </p:sp>
      <p:cxnSp>
        <p:nvCxnSpPr>
          <p:cNvPr id="34" name="Straight Connector 33">
            <a:extLst>
              <a:ext uri="{FF2B5EF4-FFF2-40B4-BE49-F238E27FC236}">
                <a16:creationId xmlns:a16="http://schemas.microsoft.com/office/drawing/2014/main" id="{3FF9E3B7-2A49-4BC8-B0B2-0C8D6EC59970}"/>
              </a:ext>
            </a:extLst>
          </p:cNvPr>
          <p:cNvCxnSpPr>
            <a:cxnSpLocks/>
          </p:cNvCxnSpPr>
          <p:nvPr/>
        </p:nvCxnSpPr>
        <p:spPr>
          <a:xfrm>
            <a:off x="4083728" y="5952832"/>
            <a:ext cx="1384916" cy="177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62EB923-5388-4C12-9A63-F750CFE73895}"/>
              </a:ext>
            </a:extLst>
          </p:cNvPr>
          <p:cNvCxnSpPr>
            <a:cxnSpLocks/>
          </p:cNvCxnSpPr>
          <p:nvPr/>
        </p:nvCxnSpPr>
        <p:spPr>
          <a:xfrm>
            <a:off x="1748824" y="6049570"/>
            <a:ext cx="2334904" cy="3445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BE5CEEB-71AC-488E-8036-D65EBCEC264F}"/>
              </a:ext>
            </a:extLst>
          </p:cNvPr>
          <p:cNvSpPr txBox="1"/>
          <p:nvPr/>
        </p:nvSpPr>
        <p:spPr>
          <a:xfrm>
            <a:off x="2149505" y="6073882"/>
            <a:ext cx="1836569" cy="369332"/>
          </a:xfrm>
          <a:prstGeom prst="rect">
            <a:avLst/>
          </a:prstGeom>
          <a:noFill/>
        </p:spPr>
        <p:txBody>
          <a:bodyPr wrap="square">
            <a:spAutoFit/>
          </a:bodyPr>
          <a:lstStyle/>
          <a:p>
            <a:r>
              <a:rPr lang="sv-SE" b="1" dirty="0">
                <a:solidFill>
                  <a:srgbClr val="00B050"/>
                </a:solidFill>
              </a:rPr>
              <a:t>Svensk råvara</a:t>
            </a:r>
            <a:endParaRPr lang="en-US" b="1" dirty="0">
              <a:solidFill>
                <a:srgbClr val="00B050"/>
              </a:solidFill>
            </a:endParaRPr>
          </a:p>
        </p:txBody>
      </p:sp>
      <p:sp>
        <p:nvSpPr>
          <p:cNvPr id="43" name="Rectangle 42">
            <a:extLst>
              <a:ext uri="{FF2B5EF4-FFF2-40B4-BE49-F238E27FC236}">
                <a16:creationId xmlns:a16="http://schemas.microsoft.com/office/drawing/2014/main" id="{C0AA21EA-70F5-44D4-8C54-2850C05C7B99}"/>
              </a:ext>
            </a:extLst>
          </p:cNvPr>
          <p:cNvSpPr/>
          <p:nvPr/>
        </p:nvSpPr>
        <p:spPr>
          <a:xfrm>
            <a:off x="7865616" y="3313779"/>
            <a:ext cx="1914035" cy="6463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29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B107-6FAD-4CE4-A937-2CC6DE839673}"/>
              </a:ext>
            </a:extLst>
          </p:cNvPr>
          <p:cNvSpPr>
            <a:spLocks noGrp="1"/>
          </p:cNvSpPr>
          <p:nvPr>
            <p:ph type="ctrTitle"/>
          </p:nvPr>
        </p:nvSpPr>
        <p:spPr>
          <a:xfrm>
            <a:off x="1223376" y="696478"/>
            <a:ext cx="9035441" cy="756541"/>
          </a:xfrm>
        </p:spPr>
        <p:txBody>
          <a:bodyPr>
            <a:normAutofit fontScale="90000"/>
          </a:bodyPr>
          <a:lstStyle/>
          <a:p>
            <a:r>
              <a:rPr kumimoji="0" lang="en-US" sz="6000" b="1" i="1" u="none" strike="noStrike" kern="1200" cap="none" spc="0" normalizeH="0" baseline="0" noProof="0" dirty="0">
                <a:ln>
                  <a:noFill/>
                </a:ln>
                <a:solidFill>
                  <a:srgbClr val="0070C0"/>
                </a:solidFill>
                <a:effectLst/>
                <a:uLnTx/>
                <a:uFillTx/>
                <a:latin typeface="Calibri" panose="020F0502020204030204"/>
                <a:ea typeface="+mn-ea"/>
                <a:cs typeface="+mn-cs"/>
              </a:rPr>
              <a:t>Peter Lohmander</a:t>
            </a:r>
            <a:endParaRPr lang="en-US" dirty="0">
              <a:solidFill>
                <a:srgbClr val="0070C0"/>
              </a:solidFill>
            </a:endParaRPr>
          </a:p>
        </p:txBody>
      </p:sp>
      <p:sp>
        <p:nvSpPr>
          <p:cNvPr id="3" name="Subtitle 2">
            <a:extLst>
              <a:ext uri="{FF2B5EF4-FFF2-40B4-BE49-F238E27FC236}">
                <a16:creationId xmlns:a16="http://schemas.microsoft.com/office/drawing/2014/main" id="{C9F7F777-E5C2-4573-84B4-52995A13734D}"/>
              </a:ext>
            </a:extLst>
          </p:cNvPr>
          <p:cNvSpPr>
            <a:spLocks noGrp="1"/>
          </p:cNvSpPr>
          <p:nvPr>
            <p:ph type="subTitle" idx="1"/>
          </p:nvPr>
        </p:nvSpPr>
        <p:spPr>
          <a:xfrm>
            <a:off x="571500" y="1453019"/>
            <a:ext cx="11049000" cy="5130016"/>
          </a:xfrm>
        </p:spPr>
        <p:txBody>
          <a:bodyPr>
            <a:normAutofit fontScale="62500" lnSpcReduction="20000"/>
          </a:bodyPr>
          <a:lstStyle/>
          <a:p>
            <a:pPr algn="l"/>
            <a:r>
              <a:rPr lang="sv-SE" sz="3200" b="1" i="0" dirty="0">
                <a:solidFill>
                  <a:srgbClr val="202020"/>
                </a:solidFill>
                <a:effectLst/>
                <a:latin typeface="Calluna"/>
              </a:rPr>
              <a:t>Fokus: Optimala lösningar på komplicerade problem</a:t>
            </a:r>
          </a:p>
          <a:p>
            <a:pPr algn="l"/>
            <a:br>
              <a:rPr lang="sv-SE" b="0" i="0" dirty="0">
                <a:solidFill>
                  <a:srgbClr val="202020"/>
                </a:solidFill>
                <a:effectLst/>
                <a:latin typeface="Overpass"/>
              </a:rPr>
            </a:br>
            <a:r>
              <a:rPr lang="sv-SE" b="1" i="0" u="sng" dirty="0">
                <a:solidFill>
                  <a:srgbClr val="202020"/>
                </a:solidFill>
                <a:effectLst/>
                <a:latin typeface="Overpass"/>
              </a:rPr>
              <a:t>Bakgrund:</a:t>
            </a:r>
          </a:p>
          <a:p>
            <a:pPr algn="l"/>
            <a:r>
              <a:rPr lang="sv-SE" b="0" i="0" dirty="0">
                <a:solidFill>
                  <a:srgbClr val="202020"/>
                </a:solidFill>
                <a:effectLst/>
                <a:latin typeface="Overpass"/>
              </a:rPr>
              <a:t>Civiljägmästarexamen, SLU (1981). </a:t>
            </a:r>
          </a:p>
          <a:p>
            <a:pPr algn="l"/>
            <a:r>
              <a:rPr lang="sv-SE" b="0" i="0" dirty="0">
                <a:solidFill>
                  <a:srgbClr val="202020"/>
                </a:solidFill>
                <a:effectLst/>
                <a:latin typeface="Overpass"/>
              </a:rPr>
              <a:t>Skoglig Doktor, SLU (1987).</a:t>
            </a:r>
          </a:p>
          <a:p>
            <a:pPr algn="l"/>
            <a:r>
              <a:rPr lang="sv-SE" b="0" i="0" dirty="0">
                <a:solidFill>
                  <a:srgbClr val="202020"/>
                </a:solidFill>
                <a:effectLst/>
                <a:latin typeface="Overpass"/>
              </a:rPr>
              <a:t>Docent i Skogsekonomi, SLU (1995).</a:t>
            </a:r>
          </a:p>
          <a:p>
            <a:pPr algn="l"/>
            <a:r>
              <a:rPr lang="sv-SE" b="1" i="0" dirty="0">
                <a:solidFill>
                  <a:srgbClr val="FF0000"/>
                </a:solidFill>
                <a:effectLst/>
                <a:latin typeface="Overpass"/>
              </a:rPr>
              <a:t>Professor i skoglig företagsekonomi med inriktning mot ekonomisk optimering</a:t>
            </a:r>
            <a:r>
              <a:rPr lang="sv-SE" b="0" i="0" dirty="0">
                <a:solidFill>
                  <a:srgbClr val="202020"/>
                </a:solidFill>
                <a:effectLst/>
                <a:latin typeface="Overpass"/>
              </a:rPr>
              <a:t>, SLU, (2000 – 2015).</a:t>
            </a:r>
          </a:p>
          <a:p>
            <a:pPr algn="l"/>
            <a:r>
              <a:rPr lang="sv-SE" b="0" i="0" dirty="0">
                <a:solidFill>
                  <a:srgbClr val="202020"/>
                </a:solidFill>
                <a:effectLst/>
                <a:latin typeface="Overpass"/>
              </a:rPr>
              <a:t>Peter Lohmander Optimal Solutions (Nuvarande)</a:t>
            </a:r>
          </a:p>
          <a:p>
            <a:pPr algn="l"/>
            <a:endParaRPr lang="sv-SE" dirty="0">
              <a:solidFill>
                <a:srgbClr val="202020"/>
              </a:solidFill>
              <a:latin typeface="Overpass"/>
            </a:endParaRPr>
          </a:p>
          <a:p>
            <a:pPr algn="l"/>
            <a:r>
              <a:rPr lang="sv-SE" b="1" u="sng" dirty="0">
                <a:solidFill>
                  <a:srgbClr val="202020"/>
                </a:solidFill>
                <a:latin typeface="Overpass"/>
              </a:rPr>
              <a:t>Kompetensförklaringar för fyra professurer:</a:t>
            </a:r>
          </a:p>
          <a:p>
            <a:pPr algn="l"/>
            <a:r>
              <a:rPr lang="sv-SE" dirty="0">
                <a:solidFill>
                  <a:srgbClr val="202020"/>
                </a:solidFill>
                <a:latin typeface="Overpass"/>
              </a:rPr>
              <a:t>Fyra olika tjänster som professor: Skogsekonomi, Skoglig Planering, Skogsindustriell Ekonomi, Skoglig Företagsekonomi med inriktning mot Ekonomisk Optimering.</a:t>
            </a:r>
          </a:p>
          <a:p>
            <a:pPr algn="l"/>
            <a:endParaRPr lang="sv-SE" dirty="0">
              <a:solidFill>
                <a:srgbClr val="202020"/>
              </a:solidFill>
              <a:latin typeface="Overpass"/>
            </a:endParaRPr>
          </a:p>
          <a:p>
            <a:pPr algn="l"/>
            <a:r>
              <a:rPr lang="sv-SE" b="1" u="sng" dirty="0">
                <a:solidFill>
                  <a:srgbClr val="202020"/>
                </a:solidFill>
                <a:latin typeface="Overpass"/>
              </a:rPr>
              <a:t>Övrigt:</a:t>
            </a:r>
            <a:r>
              <a:rPr lang="sv-SE" dirty="0">
                <a:solidFill>
                  <a:srgbClr val="202020"/>
                </a:solidFill>
                <a:latin typeface="Overpass"/>
              </a:rPr>
              <a:t> </a:t>
            </a:r>
          </a:p>
          <a:p>
            <a:pPr algn="l"/>
            <a:r>
              <a:rPr lang="sv-SE" dirty="0" err="1">
                <a:solidFill>
                  <a:srgbClr val="202020"/>
                </a:solidFill>
                <a:latin typeface="Overpass"/>
              </a:rPr>
              <a:t>Lecturer</a:t>
            </a:r>
            <a:r>
              <a:rPr lang="sv-SE" dirty="0">
                <a:solidFill>
                  <a:srgbClr val="202020"/>
                </a:solidFill>
                <a:latin typeface="Overpass"/>
              </a:rPr>
              <a:t> KVL Copenhagen (1986), Universitetsadjunkt SLU (1986), Universitetslektor SLU (1988), </a:t>
            </a:r>
            <a:r>
              <a:rPr lang="sv-SE" dirty="0" err="1">
                <a:solidFill>
                  <a:srgbClr val="202020"/>
                </a:solidFill>
                <a:latin typeface="Overpass"/>
              </a:rPr>
              <a:t>Tf</a:t>
            </a:r>
            <a:r>
              <a:rPr lang="sv-SE" dirty="0">
                <a:solidFill>
                  <a:srgbClr val="202020"/>
                </a:solidFill>
                <a:latin typeface="Overpass"/>
              </a:rPr>
              <a:t> Professor SLU (1990), Studierektor för Ekonomisk Gren av Jägmästarprogrammet, Prefekt SLU, Jägarofficer K4, Kommendant, Bataljonstabschef, …</a:t>
            </a:r>
          </a:p>
          <a:p>
            <a:pPr algn="l"/>
            <a:r>
              <a:rPr lang="sv-SE" b="1" u="sng" dirty="0">
                <a:solidFill>
                  <a:srgbClr val="202020"/>
                </a:solidFill>
                <a:latin typeface="Overpass"/>
              </a:rPr>
              <a:t>Referenslista:</a:t>
            </a:r>
            <a:r>
              <a:rPr lang="sv-SE" dirty="0">
                <a:solidFill>
                  <a:srgbClr val="202020"/>
                </a:solidFill>
                <a:latin typeface="Overpass"/>
              </a:rPr>
              <a:t> </a:t>
            </a:r>
          </a:p>
          <a:p>
            <a:pPr algn="l"/>
            <a:r>
              <a:rPr lang="sv-SE" b="1" dirty="0">
                <a:solidFill>
                  <a:srgbClr val="202020"/>
                </a:solidFill>
                <a:latin typeface="Overpass"/>
                <a:hlinkClick r:id="rId2"/>
              </a:rPr>
              <a:t>http://www.lohmander.com/Information/Ref.htm</a:t>
            </a:r>
            <a:r>
              <a:rPr lang="sv-SE" b="1" dirty="0">
                <a:solidFill>
                  <a:srgbClr val="202020"/>
                </a:solidFill>
                <a:latin typeface="Overpass"/>
              </a:rPr>
              <a:t> </a:t>
            </a:r>
          </a:p>
          <a:p>
            <a:pPr algn="l"/>
            <a:endParaRPr lang="sv-SE" b="0" i="0" dirty="0">
              <a:solidFill>
                <a:srgbClr val="202020"/>
              </a:solidFill>
              <a:effectLst/>
              <a:latin typeface="Overpass"/>
            </a:endParaRPr>
          </a:p>
          <a:p>
            <a:pPr algn="l"/>
            <a:endParaRPr lang="sv-SE" b="0" i="0" dirty="0">
              <a:solidFill>
                <a:srgbClr val="202020"/>
              </a:solidFill>
              <a:effectLst/>
              <a:latin typeface="Overpass"/>
            </a:endParaRPr>
          </a:p>
          <a:p>
            <a:pPr algn="l"/>
            <a:endParaRPr lang="sv-SE" b="0" i="0" dirty="0">
              <a:solidFill>
                <a:srgbClr val="202020"/>
              </a:solidFill>
              <a:effectLst/>
              <a:latin typeface="Overpass"/>
            </a:endParaRPr>
          </a:p>
          <a:p>
            <a:endParaRPr lang="en-US" dirty="0"/>
          </a:p>
        </p:txBody>
      </p:sp>
      <p:sp>
        <p:nvSpPr>
          <p:cNvPr id="4" name="Slide Number Placeholder 3">
            <a:extLst>
              <a:ext uri="{FF2B5EF4-FFF2-40B4-BE49-F238E27FC236}">
                <a16:creationId xmlns:a16="http://schemas.microsoft.com/office/drawing/2014/main" id="{19E07C49-4C13-4836-B4EE-40BCDC2C5C45}"/>
              </a:ext>
            </a:extLst>
          </p:cNvPr>
          <p:cNvSpPr>
            <a:spLocks noGrp="1"/>
          </p:cNvSpPr>
          <p:nvPr>
            <p:ph type="sldNum" sz="quarter" idx="12"/>
          </p:nvPr>
        </p:nvSpPr>
        <p:spPr/>
        <p:txBody>
          <a:bodyPr/>
          <a:lstStyle/>
          <a:p>
            <a:fld id="{310DF408-A7D2-4D80-B816-61B6466D27F0}" type="slidenum">
              <a:rPr lang="en-US" smtClean="0"/>
              <a:t>2</a:t>
            </a:fld>
            <a:endParaRPr lang="en-US"/>
          </a:p>
        </p:txBody>
      </p:sp>
    </p:spTree>
    <p:extLst>
      <p:ext uri="{BB962C8B-B14F-4D97-AF65-F5344CB8AC3E}">
        <p14:creationId xmlns:p14="http://schemas.microsoft.com/office/powerpoint/2010/main" val="290410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35F78-5247-4D3D-A6C6-D0CB305670E6}"/>
              </a:ext>
            </a:extLst>
          </p:cNvPr>
          <p:cNvSpPr>
            <a:spLocks noGrp="1"/>
          </p:cNvSpPr>
          <p:nvPr>
            <p:ph type="title"/>
          </p:nvPr>
        </p:nvSpPr>
        <p:spPr/>
        <p:txBody>
          <a:bodyPr/>
          <a:lstStyle/>
          <a:p>
            <a:r>
              <a:rPr lang="sv-SE" dirty="0"/>
              <a:t>Den perfekta marknaden inklusive import</a:t>
            </a:r>
            <a:endParaRPr lang="en-US" dirty="0"/>
          </a:p>
        </p:txBody>
      </p:sp>
      <p:sp>
        <p:nvSpPr>
          <p:cNvPr id="4" name="Slide Number Placeholder 3">
            <a:extLst>
              <a:ext uri="{FF2B5EF4-FFF2-40B4-BE49-F238E27FC236}">
                <a16:creationId xmlns:a16="http://schemas.microsoft.com/office/drawing/2014/main" id="{3212FCE6-CC26-47AD-990A-39D330F01725}"/>
              </a:ext>
            </a:extLst>
          </p:cNvPr>
          <p:cNvSpPr>
            <a:spLocks noGrp="1"/>
          </p:cNvSpPr>
          <p:nvPr>
            <p:ph type="sldNum" sz="quarter" idx="12"/>
          </p:nvPr>
        </p:nvSpPr>
        <p:spPr/>
        <p:txBody>
          <a:bodyPr/>
          <a:lstStyle/>
          <a:p>
            <a:fld id="{310DF408-A7D2-4D80-B816-61B6466D27F0}" type="slidenum">
              <a:rPr lang="en-US" smtClean="0"/>
              <a:t>20</a:t>
            </a:fld>
            <a:endParaRPr lang="en-US"/>
          </a:p>
        </p:txBody>
      </p:sp>
      <p:cxnSp>
        <p:nvCxnSpPr>
          <p:cNvPr id="7" name="Straight Connector 6">
            <a:extLst>
              <a:ext uri="{FF2B5EF4-FFF2-40B4-BE49-F238E27FC236}">
                <a16:creationId xmlns:a16="http://schemas.microsoft.com/office/drawing/2014/main" id="{1DB6A74D-0830-4551-9CCB-EA78CF61254C}"/>
              </a:ext>
            </a:extLst>
          </p:cNvPr>
          <p:cNvCxnSpPr/>
          <p:nvPr/>
        </p:nvCxnSpPr>
        <p:spPr>
          <a:xfrm>
            <a:off x="1731146" y="2317072"/>
            <a:ext cx="0" cy="3595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862649-5FCE-447A-AB3E-F85B574ABE75}"/>
              </a:ext>
            </a:extLst>
          </p:cNvPr>
          <p:cNvCxnSpPr/>
          <p:nvPr/>
        </p:nvCxnSpPr>
        <p:spPr>
          <a:xfrm>
            <a:off x="1597981" y="5761608"/>
            <a:ext cx="6667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33E37A-6515-4319-A0B8-4F0EE6F92A9B}"/>
              </a:ext>
            </a:extLst>
          </p:cNvPr>
          <p:cNvSpPr txBox="1"/>
          <p:nvPr/>
        </p:nvSpPr>
        <p:spPr>
          <a:xfrm>
            <a:off x="1473693" y="1908699"/>
            <a:ext cx="591829" cy="369332"/>
          </a:xfrm>
          <a:prstGeom prst="rect">
            <a:avLst/>
          </a:prstGeom>
          <a:noFill/>
        </p:spPr>
        <p:txBody>
          <a:bodyPr wrap="none" rtlCol="0">
            <a:spAutoFit/>
          </a:bodyPr>
          <a:lstStyle/>
          <a:p>
            <a:r>
              <a:rPr lang="sv-SE" dirty="0"/>
              <a:t>PRIS</a:t>
            </a:r>
            <a:endParaRPr lang="en-US" dirty="0"/>
          </a:p>
        </p:txBody>
      </p:sp>
      <p:sp>
        <p:nvSpPr>
          <p:cNvPr id="11" name="TextBox 10">
            <a:extLst>
              <a:ext uri="{FF2B5EF4-FFF2-40B4-BE49-F238E27FC236}">
                <a16:creationId xmlns:a16="http://schemas.microsoft.com/office/drawing/2014/main" id="{5F762B22-F4B5-4FAE-951B-DA9C7DAA1887}"/>
              </a:ext>
            </a:extLst>
          </p:cNvPr>
          <p:cNvSpPr txBox="1"/>
          <p:nvPr/>
        </p:nvSpPr>
        <p:spPr>
          <a:xfrm>
            <a:off x="8565472" y="5576942"/>
            <a:ext cx="1214179" cy="369332"/>
          </a:xfrm>
          <a:prstGeom prst="rect">
            <a:avLst/>
          </a:prstGeom>
          <a:noFill/>
        </p:spPr>
        <p:txBody>
          <a:bodyPr wrap="none" rtlCol="0">
            <a:spAutoFit/>
          </a:bodyPr>
          <a:lstStyle/>
          <a:p>
            <a:r>
              <a:rPr lang="sv-SE" dirty="0"/>
              <a:t>KVANTITET</a:t>
            </a:r>
            <a:endParaRPr lang="en-US" dirty="0"/>
          </a:p>
        </p:txBody>
      </p:sp>
      <p:cxnSp>
        <p:nvCxnSpPr>
          <p:cNvPr id="13" name="Straight Connector 12">
            <a:extLst>
              <a:ext uri="{FF2B5EF4-FFF2-40B4-BE49-F238E27FC236}">
                <a16:creationId xmlns:a16="http://schemas.microsoft.com/office/drawing/2014/main" id="{963EB27A-3625-49F9-BD75-C8842A194ED3}"/>
              </a:ext>
            </a:extLst>
          </p:cNvPr>
          <p:cNvCxnSpPr>
            <a:cxnSpLocks/>
          </p:cNvCxnSpPr>
          <p:nvPr/>
        </p:nvCxnSpPr>
        <p:spPr>
          <a:xfrm flipV="1">
            <a:off x="1606858" y="4394447"/>
            <a:ext cx="2476870" cy="8884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9C1DB8-FF71-4D72-A24B-D2724C5C2626}"/>
              </a:ext>
            </a:extLst>
          </p:cNvPr>
          <p:cNvCxnSpPr>
            <a:cxnSpLocks/>
          </p:cNvCxnSpPr>
          <p:nvPr/>
        </p:nvCxnSpPr>
        <p:spPr>
          <a:xfrm>
            <a:off x="1611854" y="2427996"/>
            <a:ext cx="5587936" cy="169487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993BF9-ECA5-4F68-98A4-B0D173FDF628}"/>
              </a:ext>
            </a:extLst>
          </p:cNvPr>
          <p:cNvSpPr txBox="1"/>
          <p:nvPr/>
        </p:nvSpPr>
        <p:spPr>
          <a:xfrm>
            <a:off x="1597981" y="6058101"/>
            <a:ext cx="301686" cy="369332"/>
          </a:xfrm>
          <a:prstGeom prst="rect">
            <a:avLst/>
          </a:prstGeom>
          <a:noFill/>
        </p:spPr>
        <p:txBody>
          <a:bodyPr wrap="none" rtlCol="0">
            <a:spAutoFit/>
          </a:bodyPr>
          <a:lstStyle/>
          <a:p>
            <a:r>
              <a:rPr lang="sv-SE" dirty="0"/>
              <a:t>0</a:t>
            </a:r>
            <a:endParaRPr lang="en-US" dirty="0"/>
          </a:p>
        </p:txBody>
      </p:sp>
      <p:sp>
        <p:nvSpPr>
          <p:cNvPr id="29" name="TextBox 28">
            <a:extLst>
              <a:ext uri="{FF2B5EF4-FFF2-40B4-BE49-F238E27FC236}">
                <a16:creationId xmlns:a16="http://schemas.microsoft.com/office/drawing/2014/main" id="{3A5BFB3D-F85C-4D2D-8ED1-842FBD497309}"/>
              </a:ext>
            </a:extLst>
          </p:cNvPr>
          <p:cNvSpPr txBox="1"/>
          <p:nvPr/>
        </p:nvSpPr>
        <p:spPr>
          <a:xfrm>
            <a:off x="1201818" y="5474848"/>
            <a:ext cx="308497" cy="369332"/>
          </a:xfrm>
          <a:prstGeom prst="rect">
            <a:avLst/>
          </a:prstGeom>
          <a:noFill/>
        </p:spPr>
        <p:txBody>
          <a:bodyPr wrap="square">
            <a:spAutoFit/>
          </a:bodyPr>
          <a:lstStyle/>
          <a:p>
            <a:r>
              <a:rPr lang="sv-SE" dirty="0"/>
              <a:t>0</a:t>
            </a:r>
            <a:endParaRPr lang="en-US" dirty="0"/>
          </a:p>
        </p:txBody>
      </p:sp>
      <p:cxnSp>
        <p:nvCxnSpPr>
          <p:cNvPr id="3" name="Straight Connector 2">
            <a:extLst>
              <a:ext uri="{FF2B5EF4-FFF2-40B4-BE49-F238E27FC236}">
                <a16:creationId xmlns:a16="http://schemas.microsoft.com/office/drawing/2014/main" id="{17A36303-5A96-4197-BFEA-91DC1BD9CFB7}"/>
              </a:ext>
            </a:extLst>
          </p:cNvPr>
          <p:cNvCxnSpPr>
            <a:cxnSpLocks/>
          </p:cNvCxnSpPr>
          <p:nvPr/>
        </p:nvCxnSpPr>
        <p:spPr>
          <a:xfrm>
            <a:off x="1473693" y="3593343"/>
            <a:ext cx="62931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2F8E9C-11CF-4192-82E6-A7D184CC9119}"/>
              </a:ext>
            </a:extLst>
          </p:cNvPr>
          <p:cNvCxnSpPr>
            <a:cxnSpLocks/>
          </p:cNvCxnSpPr>
          <p:nvPr/>
        </p:nvCxnSpPr>
        <p:spPr>
          <a:xfrm>
            <a:off x="5468644" y="3008473"/>
            <a:ext cx="0" cy="290405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987A76-F519-41B5-886B-A60202426B80}"/>
              </a:ext>
            </a:extLst>
          </p:cNvPr>
          <p:cNvSpPr txBox="1"/>
          <p:nvPr/>
        </p:nvSpPr>
        <p:spPr>
          <a:xfrm>
            <a:off x="401157" y="3105834"/>
            <a:ext cx="1095285" cy="646331"/>
          </a:xfrm>
          <a:prstGeom prst="rect">
            <a:avLst/>
          </a:prstGeom>
          <a:noFill/>
        </p:spPr>
        <p:txBody>
          <a:bodyPr wrap="square">
            <a:spAutoFit/>
          </a:bodyPr>
          <a:lstStyle/>
          <a:p>
            <a:r>
              <a:rPr lang="sv-SE" dirty="0">
                <a:solidFill>
                  <a:srgbClr val="FF0000"/>
                </a:solidFill>
              </a:rPr>
              <a:t>Jämvikts-PRIS</a:t>
            </a:r>
            <a:endParaRPr lang="en-US" dirty="0">
              <a:solidFill>
                <a:srgbClr val="FF0000"/>
              </a:solidFill>
            </a:endParaRPr>
          </a:p>
        </p:txBody>
      </p:sp>
      <p:sp>
        <p:nvSpPr>
          <p:cNvPr id="24" name="TextBox 23">
            <a:extLst>
              <a:ext uri="{FF2B5EF4-FFF2-40B4-BE49-F238E27FC236}">
                <a16:creationId xmlns:a16="http://schemas.microsoft.com/office/drawing/2014/main" id="{AE176F0A-DFC2-4F1B-AB1B-961806CFAC4B}"/>
              </a:ext>
            </a:extLst>
          </p:cNvPr>
          <p:cNvSpPr txBox="1"/>
          <p:nvPr/>
        </p:nvSpPr>
        <p:spPr>
          <a:xfrm>
            <a:off x="4931546" y="5946274"/>
            <a:ext cx="1307976" cy="646331"/>
          </a:xfrm>
          <a:prstGeom prst="rect">
            <a:avLst/>
          </a:prstGeom>
          <a:noFill/>
          <a:ln>
            <a:solidFill>
              <a:srgbClr val="7030A0"/>
            </a:solidFill>
          </a:ln>
        </p:spPr>
        <p:txBody>
          <a:bodyPr wrap="square">
            <a:spAutoFit/>
          </a:bodyPr>
          <a:lstStyle/>
          <a:p>
            <a:r>
              <a:rPr lang="sv-SE" dirty="0">
                <a:solidFill>
                  <a:srgbClr val="7030A0"/>
                </a:solidFill>
              </a:rPr>
              <a:t>Jämvikts-KVANTITET</a:t>
            </a:r>
            <a:endParaRPr lang="en-US" dirty="0">
              <a:solidFill>
                <a:srgbClr val="7030A0"/>
              </a:solidFill>
            </a:endParaRPr>
          </a:p>
        </p:txBody>
      </p:sp>
      <p:cxnSp>
        <p:nvCxnSpPr>
          <p:cNvPr id="19" name="Straight Connector 18">
            <a:extLst>
              <a:ext uri="{FF2B5EF4-FFF2-40B4-BE49-F238E27FC236}">
                <a16:creationId xmlns:a16="http://schemas.microsoft.com/office/drawing/2014/main" id="{9598C2D7-4132-4DD7-B578-8D4AE70681F8}"/>
              </a:ext>
            </a:extLst>
          </p:cNvPr>
          <p:cNvCxnSpPr>
            <a:cxnSpLocks/>
          </p:cNvCxnSpPr>
          <p:nvPr/>
        </p:nvCxnSpPr>
        <p:spPr>
          <a:xfrm>
            <a:off x="4083728" y="3593343"/>
            <a:ext cx="0" cy="216826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2D26BFB-6D8F-4839-BA2B-992EE1CEE319}"/>
              </a:ext>
            </a:extLst>
          </p:cNvPr>
          <p:cNvCxnSpPr>
            <a:cxnSpLocks/>
          </p:cNvCxnSpPr>
          <p:nvPr/>
        </p:nvCxnSpPr>
        <p:spPr>
          <a:xfrm>
            <a:off x="4083728" y="3593343"/>
            <a:ext cx="37818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CFB885F-56BF-45FF-A3A3-2BE4158A76E7}"/>
              </a:ext>
            </a:extLst>
          </p:cNvPr>
          <p:cNvSpPr txBox="1"/>
          <p:nvPr/>
        </p:nvSpPr>
        <p:spPr>
          <a:xfrm>
            <a:off x="7933624" y="3313779"/>
            <a:ext cx="1811522" cy="646331"/>
          </a:xfrm>
          <a:prstGeom prst="rect">
            <a:avLst/>
          </a:prstGeom>
          <a:noFill/>
        </p:spPr>
        <p:txBody>
          <a:bodyPr wrap="none" rtlCol="0">
            <a:spAutoFit/>
          </a:bodyPr>
          <a:lstStyle/>
          <a:p>
            <a:r>
              <a:rPr lang="sv-SE" dirty="0"/>
              <a:t>Utbud på</a:t>
            </a:r>
          </a:p>
          <a:p>
            <a:r>
              <a:rPr lang="sv-SE" dirty="0"/>
              <a:t>världsmarknaden</a:t>
            </a:r>
            <a:endParaRPr lang="en-US" dirty="0"/>
          </a:p>
        </p:txBody>
      </p:sp>
      <p:sp>
        <p:nvSpPr>
          <p:cNvPr id="2" name="Isosceles Triangle 1">
            <a:extLst>
              <a:ext uri="{FF2B5EF4-FFF2-40B4-BE49-F238E27FC236}">
                <a16:creationId xmlns:a16="http://schemas.microsoft.com/office/drawing/2014/main" id="{D17AC60F-DC2F-47BF-984B-CEF3015CDE35}"/>
              </a:ext>
            </a:extLst>
          </p:cNvPr>
          <p:cNvSpPr/>
          <p:nvPr/>
        </p:nvSpPr>
        <p:spPr>
          <a:xfrm>
            <a:off x="1731146" y="2423605"/>
            <a:ext cx="3737496" cy="1169716"/>
          </a:xfrm>
          <a:prstGeom prst="triangle">
            <a:avLst>
              <a:gd name="adj" fmla="val 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0B8D4F-61B4-437E-92B7-BF0155876BCA}"/>
              </a:ext>
            </a:extLst>
          </p:cNvPr>
          <p:cNvSpPr/>
          <p:nvPr/>
        </p:nvSpPr>
        <p:spPr>
          <a:xfrm>
            <a:off x="1731146" y="3593321"/>
            <a:ext cx="2352574" cy="773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0335CA90-65BB-4951-980B-3018FB88EE78}"/>
              </a:ext>
            </a:extLst>
          </p:cNvPr>
          <p:cNvSpPr/>
          <p:nvPr/>
        </p:nvSpPr>
        <p:spPr>
          <a:xfrm flipV="1">
            <a:off x="1731146" y="4366516"/>
            <a:ext cx="2352573" cy="865539"/>
          </a:xfrm>
          <a:prstGeom prst="triangle">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A4DD98B-7E61-4F19-8496-6C7F56F378F5}"/>
              </a:ext>
            </a:extLst>
          </p:cNvPr>
          <p:cNvCxnSpPr>
            <a:cxnSpLocks/>
            <a:stCxn id="14" idx="2"/>
            <a:endCxn id="14" idx="4"/>
          </p:cNvCxnSpPr>
          <p:nvPr/>
        </p:nvCxnSpPr>
        <p:spPr>
          <a:xfrm>
            <a:off x="1731146" y="4366516"/>
            <a:ext cx="2352573"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C37761F-EE7E-401A-B233-04F72396E556}"/>
              </a:ext>
            </a:extLst>
          </p:cNvPr>
          <p:cNvSpPr txBox="1"/>
          <p:nvPr/>
        </p:nvSpPr>
        <p:spPr>
          <a:xfrm>
            <a:off x="1748824" y="3037128"/>
            <a:ext cx="2494625" cy="369332"/>
          </a:xfrm>
          <a:prstGeom prst="rect">
            <a:avLst/>
          </a:prstGeom>
          <a:noFill/>
        </p:spPr>
        <p:txBody>
          <a:bodyPr wrap="square">
            <a:spAutoFit/>
          </a:bodyPr>
          <a:lstStyle/>
          <a:p>
            <a:r>
              <a:rPr lang="sv-SE" b="1" dirty="0"/>
              <a:t>Skogsindustrins Vinst</a:t>
            </a:r>
            <a:endParaRPr lang="en-US" b="1" dirty="0"/>
          </a:p>
        </p:txBody>
      </p:sp>
      <p:sp>
        <p:nvSpPr>
          <p:cNvPr id="38" name="TextBox 37">
            <a:extLst>
              <a:ext uri="{FF2B5EF4-FFF2-40B4-BE49-F238E27FC236}">
                <a16:creationId xmlns:a16="http://schemas.microsoft.com/office/drawing/2014/main" id="{C4B1C250-2B46-4D65-8DDB-3EBEEBAD7216}"/>
              </a:ext>
            </a:extLst>
          </p:cNvPr>
          <p:cNvSpPr txBox="1"/>
          <p:nvPr/>
        </p:nvSpPr>
        <p:spPr>
          <a:xfrm>
            <a:off x="1787499" y="4070133"/>
            <a:ext cx="2287107" cy="369332"/>
          </a:xfrm>
          <a:prstGeom prst="rect">
            <a:avLst/>
          </a:prstGeom>
          <a:noFill/>
        </p:spPr>
        <p:txBody>
          <a:bodyPr wrap="square">
            <a:spAutoFit/>
          </a:bodyPr>
          <a:lstStyle/>
          <a:p>
            <a:r>
              <a:rPr lang="sv-SE" b="1" dirty="0"/>
              <a:t>Skogsägarnas Vinst</a:t>
            </a:r>
            <a:endParaRPr lang="en-US" b="1" dirty="0"/>
          </a:p>
        </p:txBody>
      </p:sp>
    </p:spTree>
    <p:extLst>
      <p:ext uri="{BB962C8B-B14F-4D97-AF65-F5344CB8AC3E}">
        <p14:creationId xmlns:p14="http://schemas.microsoft.com/office/powerpoint/2010/main" val="199573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35F78-5247-4D3D-A6C6-D0CB305670E6}"/>
              </a:ext>
            </a:extLst>
          </p:cNvPr>
          <p:cNvSpPr>
            <a:spLocks noGrp="1"/>
          </p:cNvSpPr>
          <p:nvPr>
            <p:ph type="title"/>
          </p:nvPr>
        </p:nvSpPr>
        <p:spPr/>
        <p:txBody>
          <a:bodyPr/>
          <a:lstStyle/>
          <a:p>
            <a:r>
              <a:rPr lang="sv-SE" dirty="0" err="1"/>
              <a:t>Monopsoni</a:t>
            </a:r>
            <a:r>
              <a:rPr lang="sv-SE" dirty="0"/>
              <a:t> samt import</a:t>
            </a:r>
            <a:endParaRPr lang="en-US" dirty="0"/>
          </a:p>
        </p:txBody>
      </p:sp>
      <p:sp>
        <p:nvSpPr>
          <p:cNvPr id="4" name="Slide Number Placeholder 3">
            <a:extLst>
              <a:ext uri="{FF2B5EF4-FFF2-40B4-BE49-F238E27FC236}">
                <a16:creationId xmlns:a16="http://schemas.microsoft.com/office/drawing/2014/main" id="{3212FCE6-CC26-47AD-990A-39D330F01725}"/>
              </a:ext>
            </a:extLst>
          </p:cNvPr>
          <p:cNvSpPr>
            <a:spLocks noGrp="1"/>
          </p:cNvSpPr>
          <p:nvPr>
            <p:ph type="sldNum" sz="quarter" idx="12"/>
          </p:nvPr>
        </p:nvSpPr>
        <p:spPr/>
        <p:txBody>
          <a:bodyPr/>
          <a:lstStyle/>
          <a:p>
            <a:fld id="{310DF408-A7D2-4D80-B816-61B6466D27F0}" type="slidenum">
              <a:rPr lang="en-US" smtClean="0"/>
              <a:t>21</a:t>
            </a:fld>
            <a:endParaRPr lang="en-US" dirty="0"/>
          </a:p>
        </p:txBody>
      </p:sp>
      <p:cxnSp>
        <p:nvCxnSpPr>
          <p:cNvPr id="7" name="Straight Connector 6">
            <a:extLst>
              <a:ext uri="{FF2B5EF4-FFF2-40B4-BE49-F238E27FC236}">
                <a16:creationId xmlns:a16="http://schemas.microsoft.com/office/drawing/2014/main" id="{1DB6A74D-0830-4551-9CCB-EA78CF61254C}"/>
              </a:ext>
            </a:extLst>
          </p:cNvPr>
          <p:cNvCxnSpPr/>
          <p:nvPr/>
        </p:nvCxnSpPr>
        <p:spPr>
          <a:xfrm>
            <a:off x="1731146" y="2317072"/>
            <a:ext cx="0" cy="3595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862649-5FCE-447A-AB3E-F85B574ABE75}"/>
              </a:ext>
            </a:extLst>
          </p:cNvPr>
          <p:cNvCxnSpPr/>
          <p:nvPr/>
        </p:nvCxnSpPr>
        <p:spPr>
          <a:xfrm>
            <a:off x="1597981" y="5761608"/>
            <a:ext cx="6667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33E37A-6515-4319-A0B8-4F0EE6F92A9B}"/>
              </a:ext>
            </a:extLst>
          </p:cNvPr>
          <p:cNvSpPr txBox="1"/>
          <p:nvPr/>
        </p:nvSpPr>
        <p:spPr>
          <a:xfrm>
            <a:off x="1473693" y="1908699"/>
            <a:ext cx="591829" cy="369332"/>
          </a:xfrm>
          <a:prstGeom prst="rect">
            <a:avLst/>
          </a:prstGeom>
          <a:noFill/>
        </p:spPr>
        <p:txBody>
          <a:bodyPr wrap="none" rtlCol="0">
            <a:spAutoFit/>
          </a:bodyPr>
          <a:lstStyle/>
          <a:p>
            <a:r>
              <a:rPr lang="sv-SE" dirty="0"/>
              <a:t>PRIS</a:t>
            </a:r>
            <a:endParaRPr lang="en-US" dirty="0"/>
          </a:p>
        </p:txBody>
      </p:sp>
      <p:sp>
        <p:nvSpPr>
          <p:cNvPr id="11" name="TextBox 10">
            <a:extLst>
              <a:ext uri="{FF2B5EF4-FFF2-40B4-BE49-F238E27FC236}">
                <a16:creationId xmlns:a16="http://schemas.microsoft.com/office/drawing/2014/main" id="{5F762B22-F4B5-4FAE-951B-DA9C7DAA1887}"/>
              </a:ext>
            </a:extLst>
          </p:cNvPr>
          <p:cNvSpPr txBox="1"/>
          <p:nvPr/>
        </p:nvSpPr>
        <p:spPr>
          <a:xfrm>
            <a:off x="8565472" y="5576942"/>
            <a:ext cx="1214179" cy="369332"/>
          </a:xfrm>
          <a:prstGeom prst="rect">
            <a:avLst/>
          </a:prstGeom>
          <a:noFill/>
        </p:spPr>
        <p:txBody>
          <a:bodyPr wrap="none" rtlCol="0">
            <a:spAutoFit/>
          </a:bodyPr>
          <a:lstStyle/>
          <a:p>
            <a:r>
              <a:rPr lang="sv-SE" dirty="0"/>
              <a:t>KVANTITET</a:t>
            </a:r>
            <a:endParaRPr lang="en-US" dirty="0"/>
          </a:p>
        </p:txBody>
      </p:sp>
      <p:cxnSp>
        <p:nvCxnSpPr>
          <p:cNvPr id="13" name="Straight Connector 12">
            <a:extLst>
              <a:ext uri="{FF2B5EF4-FFF2-40B4-BE49-F238E27FC236}">
                <a16:creationId xmlns:a16="http://schemas.microsoft.com/office/drawing/2014/main" id="{963EB27A-3625-49F9-BD75-C8842A194ED3}"/>
              </a:ext>
            </a:extLst>
          </p:cNvPr>
          <p:cNvCxnSpPr>
            <a:cxnSpLocks/>
          </p:cNvCxnSpPr>
          <p:nvPr/>
        </p:nvCxnSpPr>
        <p:spPr>
          <a:xfrm flipV="1">
            <a:off x="1606858" y="4394447"/>
            <a:ext cx="2476870" cy="8884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9C1DB8-FF71-4D72-A24B-D2724C5C2626}"/>
              </a:ext>
            </a:extLst>
          </p:cNvPr>
          <p:cNvCxnSpPr>
            <a:cxnSpLocks/>
          </p:cNvCxnSpPr>
          <p:nvPr/>
        </p:nvCxnSpPr>
        <p:spPr>
          <a:xfrm>
            <a:off x="1611854" y="2427996"/>
            <a:ext cx="5587936" cy="169487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993BF9-ECA5-4F68-98A4-B0D173FDF628}"/>
              </a:ext>
            </a:extLst>
          </p:cNvPr>
          <p:cNvSpPr txBox="1"/>
          <p:nvPr/>
        </p:nvSpPr>
        <p:spPr>
          <a:xfrm>
            <a:off x="1597981" y="6058101"/>
            <a:ext cx="301686" cy="369332"/>
          </a:xfrm>
          <a:prstGeom prst="rect">
            <a:avLst/>
          </a:prstGeom>
          <a:noFill/>
        </p:spPr>
        <p:txBody>
          <a:bodyPr wrap="none" rtlCol="0">
            <a:spAutoFit/>
          </a:bodyPr>
          <a:lstStyle/>
          <a:p>
            <a:r>
              <a:rPr lang="sv-SE" dirty="0"/>
              <a:t>0</a:t>
            </a:r>
            <a:endParaRPr lang="en-US" dirty="0"/>
          </a:p>
        </p:txBody>
      </p:sp>
      <p:sp>
        <p:nvSpPr>
          <p:cNvPr id="29" name="TextBox 28">
            <a:extLst>
              <a:ext uri="{FF2B5EF4-FFF2-40B4-BE49-F238E27FC236}">
                <a16:creationId xmlns:a16="http://schemas.microsoft.com/office/drawing/2014/main" id="{3A5BFB3D-F85C-4D2D-8ED1-842FBD497309}"/>
              </a:ext>
            </a:extLst>
          </p:cNvPr>
          <p:cNvSpPr txBox="1"/>
          <p:nvPr/>
        </p:nvSpPr>
        <p:spPr>
          <a:xfrm>
            <a:off x="1201818" y="5474848"/>
            <a:ext cx="308497" cy="369332"/>
          </a:xfrm>
          <a:prstGeom prst="rect">
            <a:avLst/>
          </a:prstGeom>
          <a:noFill/>
        </p:spPr>
        <p:txBody>
          <a:bodyPr wrap="square">
            <a:spAutoFit/>
          </a:bodyPr>
          <a:lstStyle/>
          <a:p>
            <a:r>
              <a:rPr lang="sv-SE" dirty="0"/>
              <a:t>0</a:t>
            </a:r>
            <a:endParaRPr lang="en-US" dirty="0"/>
          </a:p>
        </p:txBody>
      </p:sp>
      <p:cxnSp>
        <p:nvCxnSpPr>
          <p:cNvPr id="3" name="Straight Connector 2">
            <a:extLst>
              <a:ext uri="{FF2B5EF4-FFF2-40B4-BE49-F238E27FC236}">
                <a16:creationId xmlns:a16="http://schemas.microsoft.com/office/drawing/2014/main" id="{17A36303-5A96-4197-BFEA-91DC1BD9CFB7}"/>
              </a:ext>
            </a:extLst>
          </p:cNvPr>
          <p:cNvCxnSpPr>
            <a:cxnSpLocks/>
          </p:cNvCxnSpPr>
          <p:nvPr/>
        </p:nvCxnSpPr>
        <p:spPr>
          <a:xfrm flipV="1">
            <a:off x="1597981" y="3117912"/>
            <a:ext cx="6107836" cy="20844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2F8E9C-11CF-4192-82E6-A7D184CC9119}"/>
              </a:ext>
            </a:extLst>
          </p:cNvPr>
          <p:cNvCxnSpPr>
            <a:cxnSpLocks/>
          </p:cNvCxnSpPr>
          <p:nvPr/>
        </p:nvCxnSpPr>
        <p:spPr>
          <a:xfrm>
            <a:off x="5468644" y="3008473"/>
            <a:ext cx="0" cy="290405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987A76-F519-41B5-886B-A60202426B80}"/>
              </a:ext>
            </a:extLst>
          </p:cNvPr>
          <p:cNvSpPr txBox="1"/>
          <p:nvPr/>
        </p:nvSpPr>
        <p:spPr>
          <a:xfrm>
            <a:off x="208756" y="3275434"/>
            <a:ext cx="1358717" cy="523220"/>
          </a:xfrm>
          <a:prstGeom prst="rect">
            <a:avLst/>
          </a:prstGeom>
          <a:noFill/>
        </p:spPr>
        <p:txBody>
          <a:bodyPr wrap="square">
            <a:spAutoFit/>
          </a:bodyPr>
          <a:lstStyle/>
          <a:p>
            <a:r>
              <a:rPr lang="sv-SE" sz="1400" b="1" dirty="0">
                <a:solidFill>
                  <a:srgbClr val="7030A0"/>
                </a:solidFill>
              </a:rPr>
              <a:t>Pris på världs-marknaden</a:t>
            </a:r>
            <a:endParaRPr lang="en-US" sz="1400" b="1" dirty="0">
              <a:solidFill>
                <a:srgbClr val="7030A0"/>
              </a:solidFill>
            </a:endParaRPr>
          </a:p>
        </p:txBody>
      </p:sp>
      <p:cxnSp>
        <p:nvCxnSpPr>
          <p:cNvPr id="19" name="Straight Connector 18">
            <a:extLst>
              <a:ext uri="{FF2B5EF4-FFF2-40B4-BE49-F238E27FC236}">
                <a16:creationId xmlns:a16="http://schemas.microsoft.com/office/drawing/2014/main" id="{9598C2D7-4132-4DD7-B578-8D4AE70681F8}"/>
              </a:ext>
            </a:extLst>
          </p:cNvPr>
          <p:cNvCxnSpPr>
            <a:cxnSpLocks/>
          </p:cNvCxnSpPr>
          <p:nvPr/>
        </p:nvCxnSpPr>
        <p:spPr>
          <a:xfrm>
            <a:off x="4083728" y="3593343"/>
            <a:ext cx="0" cy="216826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2D26BFB-6D8F-4839-BA2B-992EE1CEE319}"/>
              </a:ext>
            </a:extLst>
          </p:cNvPr>
          <p:cNvCxnSpPr>
            <a:cxnSpLocks/>
          </p:cNvCxnSpPr>
          <p:nvPr/>
        </p:nvCxnSpPr>
        <p:spPr>
          <a:xfrm>
            <a:off x="4083728" y="3593343"/>
            <a:ext cx="37818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6FA916D-4206-4863-B19B-37CF5572AF23}"/>
              </a:ext>
            </a:extLst>
          </p:cNvPr>
          <p:cNvSpPr txBox="1"/>
          <p:nvPr/>
        </p:nvSpPr>
        <p:spPr>
          <a:xfrm>
            <a:off x="4160669" y="5992735"/>
            <a:ext cx="1307975" cy="646331"/>
          </a:xfrm>
          <a:prstGeom prst="rect">
            <a:avLst/>
          </a:prstGeom>
          <a:noFill/>
        </p:spPr>
        <p:txBody>
          <a:bodyPr wrap="square" rtlCol="0">
            <a:spAutoFit/>
          </a:bodyPr>
          <a:lstStyle/>
          <a:p>
            <a:r>
              <a:rPr lang="sv-SE" b="1" dirty="0">
                <a:solidFill>
                  <a:srgbClr val="FF0000"/>
                </a:solidFill>
              </a:rPr>
              <a:t>Importerad</a:t>
            </a:r>
          </a:p>
          <a:p>
            <a:r>
              <a:rPr lang="sv-SE" b="1" dirty="0">
                <a:solidFill>
                  <a:srgbClr val="FF0000"/>
                </a:solidFill>
              </a:rPr>
              <a:t>råvara</a:t>
            </a:r>
            <a:endParaRPr lang="en-US" b="1" dirty="0">
              <a:solidFill>
                <a:srgbClr val="FF0000"/>
              </a:solidFill>
            </a:endParaRPr>
          </a:p>
        </p:txBody>
      </p:sp>
      <p:cxnSp>
        <p:nvCxnSpPr>
          <p:cNvPr id="34" name="Straight Connector 33">
            <a:extLst>
              <a:ext uri="{FF2B5EF4-FFF2-40B4-BE49-F238E27FC236}">
                <a16:creationId xmlns:a16="http://schemas.microsoft.com/office/drawing/2014/main" id="{3FF9E3B7-2A49-4BC8-B0B2-0C8D6EC59970}"/>
              </a:ext>
            </a:extLst>
          </p:cNvPr>
          <p:cNvCxnSpPr>
            <a:cxnSpLocks/>
          </p:cNvCxnSpPr>
          <p:nvPr/>
        </p:nvCxnSpPr>
        <p:spPr>
          <a:xfrm>
            <a:off x="4083728" y="5952832"/>
            <a:ext cx="1384916" cy="177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62EB923-5388-4C12-9A63-F750CFE73895}"/>
              </a:ext>
            </a:extLst>
          </p:cNvPr>
          <p:cNvCxnSpPr>
            <a:cxnSpLocks/>
          </p:cNvCxnSpPr>
          <p:nvPr/>
        </p:nvCxnSpPr>
        <p:spPr>
          <a:xfrm>
            <a:off x="1748824" y="6049570"/>
            <a:ext cx="2334904" cy="3445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BE5CEEB-71AC-488E-8036-D65EBCEC264F}"/>
              </a:ext>
            </a:extLst>
          </p:cNvPr>
          <p:cNvSpPr txBox="1"/>
          <p:nvPr/>
        </p:nvSpPr>
        <p:spPr>
          <a:xfrm>
            <a:off x="2149505" y="6073882"/>
            <a:ext cx="1836569" cy="369332"/>
          </a:xfrm>
          <a:prstGeom prst="rect">
            <a:avLst/>
          </a:prstGeom>
          <a:noFill/>
        </p:spPr>
        <p:txBody>
          <a:bodyPr wrap="square">
            <a:spAutoFit/>
          </a:bodyPr>
          <a:lstStyle/>
          <a:p>
            <a:r>
              <a:rPr lang="sv-SE" b="1" dirty="0">
                <a:solidFill>
                  <a:srgbClr val="00B050"/>
                </a:solidFill>
              </a:rPr>
              <a:t>Svensk råvara</a:t>
            </a:r>
            <a:endParaRPr lang="en-US" b="1" dirty="0">
              <a:solidFill>
                <a:srgbClr val="00B050"/>
              </a:solidFill>
            </a:endParaRPr>
          </a:p>
        </p:txBody>
      </p:sp>
      <p:sp>
        <p:nvSpPr>
          <p:cNvPr id="30" name="TextBox 29">
            <a:extLst>
              <a:ext uri="{FF2B5EF4-FFF2-40B4-BE49-F238E27FC236}">
                <a16:creationId xmlns:a16="http://schemas.microsoft.com/office/drawing/2014/main" id="{97CEE04C-536F-4D83-BDEF-36C83C793826}"/>
              </a:ext>
            </a:extLst>
          </p:cNvPr>
          <p:cNvSpPr txBox="1"/>
          <p:nvPr/>
        </p:nvSpPr>
        <p:spPr>
          <a:xfrm rot="20370147">
            <a:off x="6085319" y="2771129"/>
            <a:ext cx="1863473" cy="461665"/>
          </a:xfrm>
          <a:prstGeom prst="rect">
            <a:avLst/>
          </a:prstGeom>
          <a:noFill/>
        </p:spPr>
        <p:txBody>
          <a:bodyPr wrap="square">
            <a:spAutoFit/>
          </a:bodyPr>
          <a:lstStyle/>
          <a:p>
            <a:r>
              <a:rPr lang="sv-SE" sz="1200" b="1" dirty="0">
                <a:solidFill>
                  <a:srgbClr val="FF0000"/>
                </a:solidFill>
              </a:rPr>
              <a:t>Skogsägarnas ”lägsta pris” </a:t>
            </a:r>
          </a:p>
          <a:p>
            <a:r>
              <a:rPr lang="sv-SE" sz="1200" b="1" dirty="0">
                <a:solidFill>
                  <a:srgbClr val="FF0000"/>
                </a:solidFill>
              </a:rPr>
              <a:t>med transportbidrag</a:t>
            </a:r>
            <a:endParaRPr lang="en-US" sz="1200" b="1" dirty="0">
              <a:solidFill>
                <a:srgbClr val="FF0000"/>
              </a:solidFill>
            </a:endParaRPr>
          </a:p>
        </p:txBody>
      </p:sp>
      <p:sp>
        <p:nvSpPr>
          <p:cNvPr id="33" name="Isosceles Triangle 32">
            <a:extLst>
              <a:ext uri="{FF2B5EF4-FFF2-40B4-BE49-F238E27FC236}">
                <a16:creationId xmlns:a16="http://schemas.microsoft.com/office/drawing/2014/main" id="{C759B10A-5AE4-438E-AEE3-6AB7448673D1}"/>
              </a:ext>
            </a:extLst>
          </p:cNvPr>
          <p:cNvSpPr/>
          <p:nvPr/>
        </p:nvSpPr>
        <p:spPr>
          <a:xfrm>
            <a:off x="1731146" y="2423605"/>
            <a:ext cx="3737496" cy="1169716"/>
          </a:xfrm>
          <a:prstGeom prst="triangle">
            <a:avLst>
              <a:gd name="adj" fmla="val 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8EB8854-14CA-4965-B848-0C99C7D8A181}"/>
              </a:ext>
            </a:extLst>
          </p:cNvPr>
          <p:cNvSpPr/>
          <p:nvPr/>
        </p:nvSpPr>
        <p:spPr>
          <a:xfrm>
            <a:off x="1731144" y="3593321"/>
            <a:ext cx="2352582" cy="7205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B9BAB004-74FA-444B-874C-E881F77EFF3E}"/>
              </a:ext>
            </a:extLst>
          </p:cNvPr>
          <p:cNvSpPr/>
          <p:nvPr/>
        </p:nvSpPr>
        <p:spPr>
          <a:xfrm flipV="1">
            <a:off x="1740023" y="4332648"/>
            <a:ext cx="2334901" cy="800046"/>
          </a:xfrm>
          <a:prstGeom prst="triangle">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D306A87A-F1E4-48F2-8998-99E739188149}"/>
              </a:ext>
            </a:extLst>
          </p:cNvPr>
          <p:cNvCxnSpPr>
            <a:cxnSpLocks/>
          </p:cNvCxnSpPr>
          <p:nvPr/>
        </p:nvCxnSpPr>
        <p:spPr>
          <a:xfrm>
            <a:off x="1748824" y="3593321"/>
            <a:ext cx="23261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5099632-B15A-49EB-87D6-1FDDCD99E4E2}"/>
              </a:ext>
            </a:extLst>
          </p:cNvPr>
          <p:cNvCxnSpPr>
            <a:cxnSpLocks/>
          </p:cNvCxnSpPr>
          <p:nvPr/>
        </p:nvCxnSpPr>
        <p:spPr>
          <a:xfrm>
            <a:off x="1722040" y="4332648"/>
            <a:ext cx="23261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0F427CA-E272-49CC-8084-74F4810519A7}"/>
              </a:ext>
            </a:extLst>
          </p:cNvPr>
          <p:cNvSpPr txBox="1"/>
          <p:nvPr/>
        </p:nvSpPr>
        <p:spPr>
          <a:xfrm>
            <a:off x="1821710" y="3495564"/>
            <a:ext cx="2186678" cy="369332"/>
          </a:xfrm>
          <a:prstGeom prst="rect">
            <a:avLst/>
          </a:prstGeom>
          <a:noFill/>
        </p:spPr>
        <p:txBody>
          <a:bodyPr wrap="square">
            <a:spAutoFit/>
          </a:bodyPr>
          <a:lstStyle/>
          <a:p>
            <a:r>
              <a:rPr lang="sv-SE" b="1" dirty="0"/>
              <a:t>Skogsindustrins Vinst</a:t>
            </a:r>
            <a:endParaRPr lang="en-US" b="1" dirty="0"/>
          </a:p>
        </p:txBody>
      </p:sp>
      <p:cxnSp>
        <p:nvCxnSpPr>
          <p:cNvPr id="44" name="Straight Connector 43">
            <a:extLst>
              <a:ext uri="{FF2B5EF4-FFF2-40B4-BE49-F238E27FC236}">
                <a16:creationId xmlns:a16="http://schemas.microsoft.com/office/drawing/2014/main" id="{AF5F44CF-6278-43D5-BB8F-09990026207C}"/>
              </a:ext>
            </a:extLst>
          </p:cNvPr>
          <p:cNvCxnSpPr>
            <a:cxnSpLocks/>
          </p:cNvCxnSpPr>
          <p:nvPr/>
        </p:nvCxnSpPr>
        <p:spPr>
          <a:xfrm flipV="1">
            <a:off x="1735622" y="4406930"/>
            <a:ext cx="2272766" cy="787563"/>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C439B97-BF7C-46C7-8AF0-CE5B4A29CD6B}"/>
              </a:ext>
            </a:extLst>
          </p:cNvPr>
          <p:cNvSpPr txBox="1"/>
          <p:nvPr/>
        </p:nvSpPr>
        <p:spPr>
          <a:xfrm rot="20383316">
            <a:off x="2310641" y="4941733"/>
            <a:ext cx="2049166" cy="276999"/>
          </a:xfrm>
          <a:prstGeom prst="rect">
            <a:avLst/>
          </a:prstGeom>
          <a:noFill/>
        </p:spPr>
        <p:txBody>
          <a:bodyPr wrap="square">
            <a:spAutoFit/>
          </a:bodyPr>
          <a:lstStyle/>
          <a:p>
            <a:r>
              <a:rPr lang="sv-SE" sz="1200" b="1" dirty="0"/>
              <a:t>Skogsägarnas Vinst</a:t>
            </a:r>
            <a:endParaRPr lang="en-US" sz="1200" b="1" dirty="0"/>
          </a:p>
        </p:txBody>
      </p:sp>
      <p:cxnSp>
        <p:nvCxnSpPr>
          <p:cNvPr id="63" name="Straight Arrow Connector 62">
            <a:extLst>
              <a:ext uri="{FF2B5EF4-FFF2-40B4-BE49-F238E27FC236}">
                <a16:creationId xmlns:a16="http://schemas.microsoft.com/office/drawing/2014/main" id="{A5AF9D4E-8511-4ED7-A199-7AC0869670C2}"/>
              </a:ext>
            </a:extLst>
          </p:cNvPr>
          <p:cNvCxnSpPr>
            <a:cxnSpLocks/>
            <a:stCxn id="61" idx="0"/>
          </p:cNvCxnSpPr>
          <p:nvPr/>
        </p:nvCxnSpPr>
        <p:spPr>
          <a:xfrm flipV="1">
            <a:off x="3287223" y="4660889"/>
            <a:ext cx="74275" cy="2894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0B11264-480B-4C3C-888F-032AA365441B}"/>
              </a:ext>
            </a:extLst>
          </p:cNvPr>
          <p:cNvCxnSpPr>
            <a:cxnSpLocks/>
          </p:cNvCxnSpPr>
          <p:nvPr/>
        </p:nvCxnSpPr>
        <p:spPr>
          <a:xfrm flipH="1" flipV="1">
            <a:off x="2184375" y="5066475"/>
            <a:ext cx="303403" cy="19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EC3B066-5A19-411E-A003-F93260CBCBF9}"/>
              </a:ext>
            </a:extLst>
          </p:cNvPr>
          <p:cNvCxnSpPr>
            <a:cxnSpLocks/>
          </p:cNvCxnSpPr>
          <p:nvPr/>
        </p:nvCxnSpPr>
        <p:spPr>
          <a:xfrm>
            <a:off x="10928412" y="31058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1C2A70A-05D3-4F83-959C-81790A413A7A}"/>
              </a:ext>
            </a:extLst>
          </p:cNvPr>
          <p:cNvCxnSpPr>
            <a:cxnSpLocks/>
          </p:cNvCxnSpPr>
          <p:nvPr/>
        </p:nvCxnSpPr>
        <p:spPr>
          <a:xfrm flipV="1">
            <a:off x="4035171" y="4324890"/>
            <a:ext cx="12969" cy="8456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4CC2768-9501-4D3C-8EFF-B332CAF3D9A4}"/>
              </a:ext>
            </a:extLst>
          </p:cNvPr>
          <p:cNvCxnSpPr>
            <a:cxnSpLocks/>
            <a:endCxn id="33" idx="3"/>
          </p:cNvCxnSpPr>
          <p:nvPr/>
        </p:nvCxnSpPr>
        <p:spPr>
          <a:xfrm>
            <a:off x="1496442" y="3593321"/>
            <a:ext cx="23474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6CED495-6D8B-4217-99B1-CAF9E8DD3733}"/>
              </a:ext>
            </a:extLst>
          </p:cNvPr>
          <p:cNvSpPr txBox="1"/>
          <p:nvPr/>
        </p:nvSpPr>
        <p:spPr>
          <a:xfrm>
            <a:off x="8406832" y="3027044"/>
            <a:ext cx="3586670" cy="2291207"/>
          </a:xfrm>
          <a:prstGeom prst="rect">
            <a:avLst/>
          </a:prstGeom>
          <a:noFill/>
        </p:spPr>
        <p:txBody>
          <a:bodyPr wrap="square">
            <a:spAutoFit/>
          </a:bodyPr>
          <a:lstStyle/>
          <a:p>
            <a:r>
              <a:rPr lang="sv-SE" b="1" dirty="0">
                <a:highlight>
                  <a:srgbClr val="FFFF00"/>
                </a:highlight>
              </a:rPr>
              <a:t>Skogsindustrins vinst är mycket högre än med perfekt marknad.</a:t>
            </a:r>
          </a:p>
          <a:p>
            <a:endParaRPr lang="sv-SE" b="1" dirty="0">
              <a:solidFill>
                <a:srgbClr val="FF0000"/>
              </a:solidFill>
            </a:endParaRPr>
          </a:p>
          <a:p>
            <a:r>
              <a:rPr lang="sv-SE" b="1" dirty="0">
                <a:highlight>
                  <a:srgbClr val="00FF00"/>
                </a:highlight>
              </a:rPr>
              <a:t>Skogsägarnas vinst är mycket lägre</a:t>
            </a:r>
          </a:p>
          <a:p>
            <a:r>
              <a:rPr lang="sv-SE" b="1" dirty="0">
                <a:highlight>
                  <a:srgbClr val="00FF00"/>
                </a:highlight>
              </a:rPr>
              <a:t>än med perfekt marknad.</a:t>
            </a:r>
          </a:p>
          <a:p>
            <a:endParaRPr lang="sv-SE" b="1" dirty="0">
              <a:highlight>
                <a:srgbClr val="00FF00"/>
              </a:highlight>
            </a:endParaRPr>
          </a:p>
          <a:p>
            <a:r>
              <a:rPr lang="sv-SE" b="1" dirty="0">
                <a:highlight>
                  <a:srgbClr val="00FFFF"/>
                </a:highlight>
              </a:rPr>
              <a:t>Virkespriserna i Sverige är mycket lägre än importpriset</a:t>
            </a:r>
          </a:p>
        </p:txBody>
      </p:sp>
      <p:sp>
        <p:nvSpPr>
          <p:cNvPr id="89" name="Rectangle 88">
            <a:extLst>
              <a:ext uri="{FF2B5EF4-FFF2-40B4-BE49-F238E27FC236}">
                <a16:creationId xmlns:a16="http://schemas.microsoft.com/office/drawing/2014/main" id="{947116DE-1C93-4ED0-A0A0-6E24680F3E6B}"/>
              </a:ext>
            </a:extLst>
          </p:cNvPr>
          <p:cNvSpPr/>
          <p:nvPr/>
        </p:nvSpPr>
        <p:spPr>
          <a:xfrm>
            <a:off x="208756" y="3250572"/>
            <a:ext cx="1287684" cy="54807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764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A00F-6637-483E-8AEA-DFDD42444A21}"/>
              </a:ext>
            </a:extLst>
          </p:cNvPr>
          <p:cNvSpPr>
            <a:spLocks noGrp="1"/>
          </p:cNvSpPr>
          <p:nvPr>
            <p:ph type="ctrTitle"/>
          </p:nvPr>
        </p:nvSpPr>
        <p:spPr>
          <a:xfrm>
            <a:off x="1524000" y="308172"/>
            <a:ext cx="9144000" cy="2387600"/>
          </a:xfrm>
        </p:spPr>
        <p:txBody>
          <a:bodyPr>
            <a:normAutofit fontScale="90000"/>
          </a:bodyPr>
          <a:lstStyle/>
          <a:p>
            <a:pPr algn="ctr"/>
            <a:r>
              <a:rPr lang="sv-SE" b="1" i="1" dirty="0">
                <a:solidFill>
                  <a:srgbClr val="0070C0"/>
                </a:solidFill>
              </a:rPr>
              <a:t>Ekonomiskt optimal virkesanskaffning om köparen kan prisdiskriminera efter behag:</a:t>
            </a:r>
            <a:endParaRPr lang="en-US" b="1" i="1" dirty="0">
              <a:solidFill>
                <a:srgbClr val="0070C0"/>
              </a:solidFill>
            </a:endParaRPr>
          </a:p>
        </p:txBody>
      </p:sp>
      <p:sp>
        <p:nvSpPr>
          <p:cNvPr id="5" name="Subtitle 4">
            <a:extLst>
              <a:ext uri="{FF2B5EF4-FFF2-40B4-BE49-F238E27FC236}">
                <a16:creationId xmlns:a16="http://schemas.microsoft.com/office/drawing/2014/main" id="{BA48D144-2765-4E35-BCE3-581C807044CE}"/>
              </a:ext>
            </a:extLst>
          </p:cNvPr>
          <p:cNvSpPr>
            <a:spLocks noGrp="1"/>
          </p:cNvSpPr>
          <p:nvPr>
            <p:ph type="subTitle" idx="1"/>
          </p:nvPr>
        </p:nvSpPr>
        <p:spPr>
          <a:xfrm>
            <a:off x="1524000" y="2793304"/>
            <a:ext cx="9144000" cy="3563046"/>
          </a:xfrm>
        </p:spPr>
        <p:txBody>
          <a:bodyPr>
            <a:normAutofit/>
          </a:bodyPr>
          <a:lstStyle/>
          <a:p>
            <a:endParaRPr lang="sv-SE" sz="3200" b="1" dirty="0">
              <a:solidFill>
                <a:srgbClr val="00B050"/>
              </a:solidFill>
            </a:endParaRPr>
          </a:p>
          <a:p>
            <a:r>
              <a:rPr lang="sv-SE" sz="3200" b="1" dirty="0">
                <a:solidFill>
                  <a:srgbClr val="00B050"/>
                </a:solidFill>
              </a:rPr>
              <a:t>Importpris</a:t>
            </a:r>
          </a:p>
          <a:p>
            <a:r>
              <a:rPr lang="sv-SE" sz="3200" b="1" dirty="0">
                <a:solidFill>
                  <a:srgbClr val="00B050"/>
                </a:solidFill>
              </a:rPr>
              <a:t>Optimal virkesimportvolym</a:t>
            </a:r>
          </a:p>
          <a:p>
            <a:r>
              <a:rPr lang="sv-SE" sz="3200" b="1" dirty="0">
                <a:solidFill>
                  <a:srgbClr val="00B050"/>
                </a:solidFill>
              </a:rPr>
              <a:t>Optimala virkespriser fritt bilväg i olika områden</a:t>
            </a:r>
          </a:p>
          <a:p>
            <a:r>
              <a:rPr lang="sv-SE" sz="3200" b="1" dirty="0">
                <a:solidFill>
                  <a:srgbClr val="00B050"/>
                </a:solidFill>
              </a:rPr>
              <a:t>Optimala inköpsvolymer från olika områden</a:t>
            </a:r>
          </a:p>
          <a:p>
            <a:r>
              <a:rPr lang="sv-SE" sz="3200" b="1" dirty="0">
                <a:solidFill>
                  <a:srgbClr val="00B050"/>
                </a:solidFill>
              </a:rPr>
              <a:t>Optimala transportstöd</a:t>
            </a:r>
            <a:endParaRPr lang="en-US" sz="3200" dirty="0"/>
          </a:p>
        </p:txBody>
      </p:sp>
      <p:sp>
        <p:nvSpPr>
          <p:cNvPr id="4" name="Slide Number Placeholder 3">
            <a:extLst>
              <a:ext uri="{FF2B5EF4-FFF2-40B4-BE49-F238E27FC236}">
                <a16:creationId xmlns:a16="http://schemas.microsoft.com/office/drawing/2014/main" id="{83FAB6DB-EB27-40D1-A1FF-65B4466E24F6}"/>
              </a:ext>
            </a:extLst>
          </p:cNvPr>
          <p:cNvSpPr>
            <a:spLocks noGrp="1"/>
          </p:cNvSpPr>
          <p:nvPr>
            <p:ph type="sldNum" sz="quarter" idx="12"/>
          </p:nvPr>
        </p:nvSpPr>
        <p:spPr/>
        <p:txBody>
          <a:bodyPr/>
          <a:lstStyle/>
          <a:p>
            <a:fld id="{310DF408-A7D2-4D80-B816-61B6466D27F0}" type="slidenum">
              <a:rPr lang="en-US" smtClean="0"/>
              <a:t>22</a:t>
            </a:fld>
            <a:endParaRPr lang="en-US"/>
          </a:p>
        </p:txBody>
      </p:sp>
    </p:spTree>
    <p:extLst>
      <p:ext uri="{BB962C8B-B14F-4D97-AF65-F5344CB8AC3E}">
        <p14:creationId xmlns:p14="http://schemas.microsoft.com/office/powerpoint/2010/main" val="931336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1791D1-F82D-4664-BF45-182FCACFE0AC}"/>
              </a:ext>
            </a:extLst>
          </p:cNvPr>
          <p:cNvSpPr>
            <a:spLocks noGrp="1"/>
          </p:cNvSpPr>
          <p:nvPr>
            <p:ph type="sldNum" sz="quarter" idx="12"/>
          </p:nvPr>
        </p:nvSpPr>
        <p:spPr/>
        <p:txBody>
          <a:bodyPr/>
          <a:lstStyle/>
          <a:p>
            <a:fld id="{310DF408-A7D2-4D80-B816-61B6466D27F0}" type="slidenum">
              <a:rPr lang="en-US" smtClean="0"/>
              <a:t>23</a:t>
            </a:fld>
            <a:endParaRPr lang="en-US"/>
          </a:p>
        </p:txBody>
      </p:sp>
      <p:graphicFrame>
        <p:nvGraphicFramePr>
          <p:cNvPr id="5" name="Object 4">
            <a:extLst>
              <a:ext uri="{FF2B5EF4-FFF2-40B4-BE49-F238E27FC236}">
                <a16:creationId xmlns:a16="http://schemas.microsoft.com/office/drawing/2014/main" id="{460A21F7-39E5-4E4C-8897-D2424FBEB87A}"/>
              </a:ext>
            </a:extLst>
          </p:cNvPr>
          <p:cNvGraphicFramePr>
            <a:graphicFrameLocks noChangeAspect="1"/>
          </p:cNvGraphicFramePr>
          <p:nvPr>
            <p:extLst>
              <p:ext uri="{D42A27DB-BD31-4B8C-83A1-F6EECF244321}">
                <p14:modId xmlns:p14="http://schemas.microsoft.com/office/powerpoint/2010/main" val="1059647412"/>
              </p:ext>
            </p:extLst>
          </p:nvPr>
        </p:nvGraphicFramePr>
        <p:xfrm>
          <a:off x="647176" y="2396346"/>
          <a:ext cx="10174288" cy="2692400"/>
        </p:xfrm>
        <a:graphic>
          <a:graphicData uri="http://schemas.openxmlformats.org/presentationml/2006/ole">
            <mc:AlternateContent xmlns:mc="http://schemas.openxmlformats.org/markup-compatibility/2006">
              <mc:Choice xmlns:v="urn:schemas-microsoft-com:vml" Requires="v">
                <p:oleObj spid="_x0000_s1212" name="Equation" r:id="rId3" imgW="2590560" imgH="685800" progId="Equation.DSMT4">
                  <p:embed/>
                </p:oleObj>
              </mc:Choice>
              <mc:Fallback>
                <p:oleObj name="Equation" r:id="rId3" imgW="2590560" imgH="685800" progId="Equation.DSMT4">
                  <p:embed/>
                  <p:pic>
                    <p:nvPicPr>
                      <p:cNvPr id="0" name=""/>
                      <p:cNvPicPr/>
                      <p:nvPr/>
                    </p:nvPicPr>
                    <p:blipFill>
                      <a:blip r:embed="rId4"/>
                      <a:stretch>
                        <a:fillRect/>
                      </a:stretch>
                    </p:blipFill>
                    <p:spPr>
                      <a:xfrm>
                        <a:off x="647176" y="2396346"/>
                        <a:ext cx="10174288" cy="26924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0A92E445-A0A5-41C1-A21D-1DF42C67FD48}"/>
              </a:ext>
            </a:extLst>
          </p:cNvPr>
          <p:cNvSpPr txBox="1"/>
          <p:nvPr/>
        </p:nvSpPr>
        <p:spPr>
          <a:xfrm>
            <a:off x="528373" y="475573"/>
            <a:ext cx="3121560" cy="923330"/>
          </a:xfrm>
          <a:prstGeom prst="rect">
            <a:avLst/>
          </a:prstGeom>
          <a:noFill/>
        </p:spPr>
        <p:txBody>
          <a:bodyPr wrap="none" rtlCol="0">
            <a:spAutoFit/>
          </a:bodyPr>
          <a:lstStyle/>
          <a:p>
            <a:r>
              <a:rPr lang="sv-SE" b="1" dirty="0">
                <a:solidFill>
                  <a:srgbClr val="FF0000"/>
                </a:solidFill>
              </a:rPr>
              <a:t>Köparen minimerar den totala </a:t>
            </a:r>
          </a:p>
          <a:p>
            <a:r>
              <a:rPr lang="sv-SE" b="1" dirty="0">
                <a:solidFill>
                  <a:srgbClr val="FF0000"/>
                </a:solidFill>
              </a:rPr>
              <a:t>kostnaden </a:t>
            </a:r>
          </a:p>
          <a:p>
            <a:r>
              <a:rPr lang="sv-SE" b="1" dirty="0">
                <a:solidFill>
                  <a:srgbClr val="FF0000"/>
                </a:solidFill>
              </a:rPr>
              <a:t>för massavedsinköp.</a:t>
            </a:r>
            <a:endParaRPr lang="en-US" b="1" dirty="0">
              <a:solidFill>
                <a:srgbClr val="FF0000"/>
              </a:solidFill>
            </a:endParaRPr>
          </a:p>
        </p:txBody>
      </p:sp>
      <p:cxnSp>
        <p:nvCxnSpPr>
          <p:cNvPr id="6" name="Straight Arrow Connector 5">
            <a:extLst>
              <a:ext uri="{FF2B5EF4-FFF2-40B4-BE49-F238E27FC236}">
                <a16:creationId xmlns:a16="http://schemas.microsoft.com/office/drawing/2014/main" id="{01209D63-3546-498C-8473-39C8C0CB4986}"/>
              </a:ext>
            </a:extLst>
          </p:cNvPr>
          <p:cNvCxnSpPr>
            <a:cxnSpLocks/>
          </p:cNvCxnSpPr>
          <p:nvPr/>
        </p:nvCxnSpPr>
        <p:spPr>
          <a:xfrm>
            <a:off x="1677880" y="1427832"/>
            <a:ext cx="233469" cy="9395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12B88F2-B70A-4AE4-9274-F923D3551EA3}"/>
              </a:ext>
            </a:extLst>
          </p:cNvPr>
          <p:cNvSpPr txBox="1"/>
          <p:nvPr/>
        </p:nvSpPr>
        <p:spPr>
          <a:xfrm>
            <a:off x="5506374" y="488246"/>
            <a:ext cx="5075809" cy="923330"/>
          </a:xfrm>
          <a:prstGeom prst="rect">
            <a:avLst/>
          </a:prstGeom>
          <a:noFill/>
        </p:spPr>
        <p:txBody>
          <a:bodyPr wrap="square">
            <a:spAutoFit/>
          </a:bodyPr>
          <a:lstStyle/>
          <a:p>
            <a:r>
              <a:rPr lang="sv-SE" b="1" dirty="0">
                <a:solidFill>
                  <a:srgbClr val="0070C0"/>
                </a:solidFill>
              </a:rPr>
              <a:t>Kostnaderna </a:t>
            </a:r>
          </a:p>
          <a:p>
            <a:r>
              <a:rPr lang="sv-SE" b="1" dirty="0">
                <a:solidFill>
                  <a:srgbClr val="0070C0"/>
                </a:solidFill>
              </a:rPr>
              <a:t>för massavedsinköp</a:t>
            </a:r>
          </a:p>
          <a:p>
            <a:r>
              <a:rPr lang="sv-SE" b="1" dirty="0">
                <a:solidFill>
                  <a:srgbClr val="0070C0"/>
                </a:solidFill>
              </a:rPr>
              <a:t>från område 1,  2,…., n och w (= World market)</a:t>
            </a:r>
            <a:endParaRPr lang="en-US" dirty="0"/>
          </a:p>
        </p:txBody>
      </p:sp>
      <p:sp>
        <p:nvSpPr>
          <p:cNvPr id="10" name="Rectangle 9">
            <a:extLst>
              <a:ext uri="{FF2B5EF4-FFF2-40B4-BE49-F238E27FC236}">
                <a16:creationId xmlns:a16="http://schemas.microsoft.com/office/drawing/2014/main" id="{99D5EE59-BAFD-49EA-A806-7AA8BD88884F}"/>
              </a:ext>
            </a:extLst>
          </p:cNvPr>
          <p:cNvSpPr/>
          <p:nvPr/>
        </p:nvSpPr>
        <p:spPr>
          <a:xfrm>
            <a:off x="5506374" y="488246"/>
            <a:ext cx="4560904" cy="92333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06D5CC-56EF-48DA-9EC0-916E72443E0B}"/>
              </a:ext>
            </a:extLst>
          </p:cNvPr>
          <p:cNvSpPr/>
          <p:nvPr/>
        </p:nvSpPr>
        <p:spPr>
          <a:xfrm>
            <a:off x="528373" y="504502"/>
            <a:ext cx="3031573" cy="9233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8505F8B0-3AED-4992-B3D0-AA1DA3CF3D75}"/>
              </a:ext>
            </a:extLst>
          </p:cNvPr>
          <p:cNvCxnSpPr>
            <a:cxnSpLocks/>
          </p:cNvCxnSpPr>
          <p:nvPr/>
        </p:nvCxnSpPr>
        <p:spPr>
          <a:xfrm flipH="1">
            <a:off x="2985131" y="1411576"/>
            <a:ext cx="3930419" cy="114519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1900F2D-6ED8-412D-8FA3-2C5EC4655339}"/>
              </a:ext>
            </a:extLst>
          </p:cNvPr>
          <p:cNvCxnSpPr>
            <a:cxnSpLocks/>
          </p:cNvCxnSpPr>
          <p:nvPr/>
        </p:nvCxnSpPr>
        <p:spPr>
          <a:xfrm>
            <a:off x="7668080" y="1411576"/>
            <a:ext cx="0" cy="112153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F347A7D-CBC0-49E5-AFD4-6E531C4E31ED}"/>
              </a:ext>
            </a:extLst>
          </p:cNvPr>
          <p:cNvCxnSpPr>
            <a:cxnSpLocks/>
          </p:cNvCxnSpPr>
          <p:nvPr/>
        </p:nvCxnSpPr>
        <p:spPr>
          <a:xfrm flipH="1">
            <a:off x="4838330" y="1424249"/>
            <a:ext cx="2328474" cy="113252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45F1382-8DF5-49E0-9477-494EA85EC9EC}"/>
              </a:ext>
            </a:extLst>
          </p:cNvPr>
          <p:cNvCxnSpPr>
            <a:cxnSpLocks/>
          </p:cNvCxnSpPr>
          <p:nvPr/>
        </p:nvCxnSpPr>
        <p:spPr>
          <a:xfrm>
            <a:off x="8353887" y="1411576"/>
            <a:ext cx="1393795" cy="112153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9EF8893-A493-45C2-BCAE-B125BC679148}"/>
              </a:ext>
            </a:extLst>
          </p:cNvPr>
          <p:cNvSpPr txBox="1"/>
          <p:nvPr/>
        </p:nvSpPr>
        <p:spPr>
          <a:xfrm>
            <a:off x="8015547" y="4394447"/>
            <a:ext cx="3182731" cy="1200329"/>
          </a:xfrm>
          <a:prstGeom prst="rect">
            <a:avLst/>
          </a:prstGeom>
          <a:noFill/>
        </p:spPr>
        <p:txBody>
          <a:bodyPr wrap="none" rtlCol="0">
            <a:spAutoFit/>
          </a:bodyPr>
          <a:lstStyle/>
          <a:p>
            <a:r>
              <a:rPr lang="sv-SE" dirty="0">
                <a:ln>
                  <a:solidFill>
                    <a:srgbClr val="7030A0"/>
                  </a:solidFill>
                </a:ln>
              </a:rPr>
              <a:t>Denna ekvation säger att </a:t>
            </a:r>
          </a:p>
          <a:p>
            <a:r>
              <a:rPr lang="sv-SE" dirty="0">
                <a:ln>
                  <a:solidFill>
                    <a:srgbClr val="7030A0"/>
                  </a:solidFill>
                </a:ln>
              </a:rPr>
              <a:t>summan av alla inköpsvolymer</a:t>
            </a:r>
          </a:p>
          <a:p>
            <a:r>
              <a:rPr lang="sv-SE" dirty="0">
                <a:ln>
                  <a:solidFill>
                    <a:srgbClr val="7030A0"/>
                  </a:solidFill>
                </a:ln>
              </a:rPr>
              <a:t>är exakt vad industrin behöver </a:t>
            </a:r>
          </a:p>
          <a:p>
            <a:r>
              <a:rPr lang="sv-SE" dirty="0">
                <a:ln>
                  <a:solidFill>
                    <a:srgbClr val="7030A0"/>
                  </a:solidFill>
                </a:ln>
              </a:rPr>
              <a:t>i processen, nämligen Q.</a:t>
            </a:r>
            <a:endParaRPr lang="en-US" dirty="0">
              <a:ln>
                <a:solidFill>
                  <a:srgbClr val="7030A0"/>
                </a:solidFill>
              </a:ln>
            </a:endParaRPr>
          </a:p>
        </p:txBody>
      </p:sp>
      <p:sp>
        <p:nvSpPr>
          <p:cNvPr id="32" name="Rectangle 31">
            <a:extLst>
              <a:ext uri="{FF2B5EF4-FFF2-40B4-BE49-F238E27FC236}">
                <a16:creationId xmlns:a16="http://schemas.microsoft.com/office/drawing/2014/main" id="{5B95D51A-D47E-413C-96A0-8AB19ABFDC75}"/>
              </a:ext>
            </a:extLst>
          </p:cNvPr>
          <p:cNvSpPr/>
          <p:nvPr/>
        </p:nvSpPr>
        <p:spPr>
          <a:xfrm>
            <a:off x="7940527" y="4324886"/>
            <a:ext cx="3235757" cy="135682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48D90BCF-E5E5-438F-8D0E-55655BFCE91B}"/>
              </a:ext>
            </a:extLst>
          </p:cNvPr>
          <p:cNvSpPr/>
          <p:nvPr/>
        </p:nvSpPr>
        <p:spPr>
          <a:xfrm flipH="1">
            <a:off x="6569478" y="4394447"/>
            <a:ext cx="1371049" cy="43224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28736F-F314-43B5-865F-57BEFEC30E8A}"/>
              </a:ext>
            </a:extLst>
          </p:cNvPr>
          <p:cNvSpPr txBox="1"/>
          <p:nvPr/>
        </p:nvSpPr>
        <p:spPr>
          <a:xfrm>
            <a:off x="7668079" y="3419380"/>
            <a:ext cx="3876744" cy="646331"/>
          </a:xfrm>
          <a:prstGeom prst="rect">
            <a:avLst/>
          </a:prstGeom>
          <a:noFill/>
        </p:spPr>
        <p:txBody>
          <a:bodyPr wrap="square" rtlCol="0">
            <a:spAutoFit/>
          </a:bodyPr>
          <a:lstStyle/>
          <a:p>
            <a:r>
              <a:rPr lang="en-US" b="1" i="1" dirty="0" err="1">
                <a:solidFill>
                  <a:srgbClr val="FF0000"/>
                </a:solidFill>
              </a:rPr>
              <a:t>Importpriset</a:t>
            </a:r>
            <a:r>
              <a:rPr lang="en-US" b="1" i="1" dirty="0">
                <a:solidFill>
                  <a:srgbClr val="FF0000"/>
                </a:solidFill>
              </a:rPr>
              <a:t> (</a:t>
            </a:r>
            <a:r>
              <a:rPr lang="en-US" b="1" i="1" dirty="0" err="1">
                <a:solidFill>
                  <a:srgbClr val="FF0000"/>
                </a:solidFill>
              </a:rPr>
              <a:t>kostnad</a:t>
            </a:r>
            <a:r>
              <a:rPr lang="en-US" b="1" i="1" dirty="0">
                <a:solidFill>
                  <a:srgbClr val="FF0000"/>
                </a:solidFill>
              </a:rPr>
              <a:t> per </a:t>
            </a:r>
            <a:r>
              <a:rPr lang="en-US" b="1" i="1" dirty="0" err="1">
                <a:solidFill>
                  <a:srgbClr val="FF0000"/>
                </a:solidFill>
              </a:rPr>
              <a:t>importerad</a:t>
            </a:r>
            <a:r>
              <a:rPr lang="en-US" b="1" i="1" dirty="0">
                <a:solidFill>
                  <a:srgbClr val="FF0000"/>
                </a:solidFill>
              </a:rPr>
              <a:t> </a:t>
            </a:r>
            <a:r>
              <a:rPr lang="en-US" b="1" i="1" dirty="0" err="1">
                <a:solidFill>
                  <a:srgbClr val="FF0000"/>
                </a:solidFill>
              </a:rPr>
              <a:t>kubikmeter</a:t>
            </a:r>
            <a:r>
              <a:rPr lang="en-US" b="1" i="1" dirty="0">
                <a:solidFill>
                  <a:srgbClr val="FF0000"/>
                </a:solidFill>
              </a:rPr>
              <a:t>, </a:t>
            </a:r>
            <a:r>
              <a:rPr lang="en-US" b="1" i="1" dirty="0" err="1">
                <a:solidFill>
                  <a:srgbClr val="FF0000"/>
                </a:solidFill>
              </a:rPr>
              <a:t>fritt</a:t>
            </a:r>
            <a:r>
              <a:rPr lang="en-US" b="1" i="1" dirty="0">
                <a:solidFill>
                  <a:srgbClr val="FF0000"/>
                </a:solidFill>
              </a:rPr>
              <a:t> </a:t>
            </a:r>
            <a:r>
              <a:rPr lang="en-US" b="1" i="1" dirty="0" err="1">
                <a:solidFill>
                  <a:srgbClr val="FF0000"/>
                </a:solidFill>
              </a:rPr>
              <a:t>industri</a:t>
            </a:r>
            <a:r>
              <a:rPr lang="en-US" b="1" i="1" dirty="0">
                <a:solidFill>
                  <a:srgbClr val="FF0000"/>
                </a:solidFill>
              </a:rPr>
              <a:t>)</a:t>
            </a:r>
            <a:endParaRPr lang="en-US" dirty="0"/>
          </a:p>
        </p:txBody>
      </p:sp>
      <p:sp>
        <p:nvSpPr>
          <p:cNvPr id="7" name="Arrow: Down 6">
            <a:extLst>
              <a:ext uri="{FF2B5EF4-FFF2-40B4-BE49-F238E27FC236}">
                <a16:creationId xmlns:a16="http://schemas.microsoft.com/office/drawing/2014/main" id="{EAEE430A-55AF-41CD-B6F3-D6B028EDE991}"/>
              </a:ext>
            </a:extLst>
          </p:cNvPr>
          <p:cNvSpPr/>
          <p:nvPr/>
        </p:nvSpPr>
        <p:spPr>
          <a:xfrm flipH="1" flipV="1">
            <a:off x="9632128" y="3207755"/>
            <a:ext cx="195309" cy="2320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0321CE-D74C-42F1-88EA-B17FE030585F}"/>
              </a:ext>
            </a:extLst>
          </p:cNvPr>
          <p:cNvSpPr/>
          <p:nvPr/>
        </p:nvSpPr>
        <p:spPr>
          <a:xfrm>
            <a:off x="7668079" y="3439784"/>
            <a:ext cx="3775238" cy="6548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31C9C38-0541-44D8-B6DB-F7D7DCD07AA9}"/>
              </a:ext>
            </a:extLst>
          </p:cNvPr>
          <p:cNvSpPr txBox="1"/>
          <p:nvPr/>
        </p:nvSpPr>
        <p:spPr>
          <a:xfrm>
            <a:off x="647176" y="5779363"/>
            <a:ext cx="5995231" cy="369332"/>
          </a:xfrm>
          <a:prstGeom prst="rect">
            <a:avLst/>
          </a:prstGeom>
          <a:noFill/>
        </p:spPr>
        <p:txBody>
          <a:bodyPr wrap="none" rtlCol="0">
            <a:spAutoFit/>
          </a:bodyPr>
          <a:lstStyle/>
          <a:p>
            <a:r>
              <a:rPr lang="sv-SE" b="1" dirty="0">
                <a:solidFill>
                  <a:srgbClr val="00B050"/>
                </a:solidFill>
              </a:rPr>
              <a:t>Inköpsvolymer från område 1,2,…,n och w, ”World market”</a:t>
            </a:r>
            <a:endParaRPr lang="en-US" b="1" dirty="0">
              <a:solidFill>
                <a:srgbClr val="00B050"/>
              </a:solidFill>
            </a:endParaRPr>
          </a:p>
        </p:txBody>
      </p:sp>
      <p:sp>
        <p:nvSpPr>
          <p:cNvPr id="15" name="Rectangle 14">
            <a:extLst>
              <a:ext uri="{FF2B5EF4-FFF2-40B4-BE49-F238E27FC236}">
                <a16:creationId xmlns:a16="http://schemas.microsoft.com/office/drawing/2014/main" id="{0D8783BC-FFAE-46A2-B8A6-FD5D04EDB082}"/>
              </a:ext>
            </a:extLst>
          </p:cNvPr>
          <p:cNvSpPr/>
          <p:nvPr/>
        </p:nvSpPr>
        <p:spPr>
          <a:xfrm>
            <a:off x="647176" y="5681708"/>
            <a:ext cx="5782994" cy="55041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EE5C5A93-CE69-4091-A7AF-7400D029F82E}"/>
              </a:ext>
            </a:extLst>
          </p:cNvPr>
          <p:cNvCxnSpPr>
            <a:cxnSpLocks/>
          </p:cNvCxnSpPr>
          <p:nvPr/>
        </p:nvCxnSpPr>
        <p:spPr>
          <a:xfrm flipV="1">
            <a:off x="896645" y="5117675"/>
            <a:ext cx="0" cy="56403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F9C3454-83D3-4AE9-BC51-F1FFDA10794D}"/>
              </a:ext>
            </a:extLst>
          </p:cNvPr>
          <p:cNvCxnSpPr>
            <a:cxnSpLocks/>
          </p:cNvCxnSpPr>
          <p:nvPr/>
        </p:nvCxnSpPr>
        <p:spPr>
          <a:xfrm flipV="1">
            <a:off x="1911349" y="5088746"/>
            <a:ext cx="0" cy="56403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91514C0-9A5E-4F44-B8CC-DC5597EC47D6}"/>
              </a:ext>
            </a:extLst>
          </p:cNvPr>
          <p:cNvCxnSpPr>
            <a:cxnSpLocks/>
          </p:cNvCxnSpPr>
          <p:nvPr/>
        </p:nvCxnSpPr>
        <p:spPr>
          <a:xfrm flipV="1">
            <a:off x="3918012" y="5088746"/>
            <a:ext cx="0" cy="56403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3D9A187-DF85-418F-A115-FE7654A58A2C}"/>
              </a:ext>
            </a:extLst>
          </p:cNvPr>
          <p:cNvCxnSpPr>
            <a:cxnSpLocks/>
          </p:cNvCxnSpPr>
          <p:nvPr/>
        </p:nvCxnSpPr>
        <p:spPr>
          <a:xfrm flipV="1">
            <a:off x="5029201" y="5117674"/>
            <a:ext cx="0" cy="56403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724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D4F5-986A-4688-AC1E-738C865E99D0}"/>
              </a:ext>
            </a:extLst>
          </p:cNvPr>
          <p:cNvSpPr>
            <a:spLocks noGrp="1"/>
          </p:cNvSpPr>
          <p:nvPr>
            <p:ph type="sldNum" sz="quarter" idx="12"/>
          </p:nvPr>
        </p:nvSpPr>
        <p:spPr/>
        <p:txBody>
          <a:bodyPr/>
          <a:lstStyle/>
          <a:p>
            <a:fld id="{310DF408-A7D2-4D80-B816-61B6466D27F0}" type="slidenum">
              <a:rPr lang="en-US" smtClean="0"/>
              <a:t>24</a:t>
            </a:fld>
            <a:endParaRPr lang="en-US"/>
          </a:p>
        </p:txBody>
      </p:sp>
      <p:graphicFrame>
        <p:nvGraphicFramePr>
          <p:cNvPr id="3" name="Object 2">
            <a:extLst>
              <a:ext uri="{FF2B5EF4-FFF2-40B4-BE49-F238E27FC236}">
                <a16:creationId xmlns:a16="http://schemas.microsoft.com/office/drawing/2014/main" id="{CA14422D-69FD-4C4F-8EEF-F4F57BCAD9BB}"/>
              </a:ext>
            </a:extLst>
          </p:cNvPr>
          <p:cNvGraphicFramePr>
            <a:graphicFrameLocks noChangeAspect="1"/>
          </p:cNvGraphicFramePr>
          <p:nvPr>
            <p:extLst>
              <p:ext uri="{D42A27DB-BD31-4B8C-83A1-F6EECF244321}">
                <p14:modId xmlns:p14="http://schemas.microsoft.com/office/powerpoint/2010/main" val="2110104425"/>
              </p:ext>
            </p:extLst>
          </p:nvPr>
        </p:nvGraphicFramePr>
        <p:xfrm>
          <a:off x="1144588" y="1577975"/>
          <a:ext cx="9261475" cy="3449638"/>
        </p:xfrm>
        <a:graphic>
          <a:graphicData uri="http://schemas.openxmlformats.org/presentationml/2006/ole">
            <mc:AlternateContent xmlns:mc="http://schemas.openxmlformats.org/markup-compatibility/2006">
              <mc:Choice xmlns:v="urn:schemas-microsoft-com:vml" Requires="v">
                <p:oleObj spid="_x0000_s2236" name="Equation" r:id="rId3" imgW="1841400" imgH="685800" progId="Equation.DSMT4">
                  <p:embed/>
                </p:oleObj>
              </mc:Choice>
              <mc:Fallback>
                <p:oleObj name="Equation" r:id="rId3" imgW="1841400" imgH="685800" progId="Equation.DSMT4">
                  <p:embed/>
                  <p:pic>
                    <p:nvPicPr>
                      <p:cNvPr id="5" name="Object 4">
                        <a:extLst>
                          <a:ext uri="{FF2B5EF4-FFF2-40B4-BE49-F238E27FC236}">
                            <a16:creationId xmlns:a16="http://schemas.microsoft.com/office/drawing/2014/main" id="{460A21F7-39E5-4E4C-8897-D2424FBEB87A}"/>
                          </a:ext>
                        </a:extLst>
                      </p:cNvPr>
                      <p:cNvPicPr/>
                      <p:nvPr/>
                    </p:nvPicPr>
                    <p:blipFill>
                      <a:blip r:embed="rId4"/>
                      <a:stretch>
                        <a:fillRect/>
                      </a:stretch>
                    </p:blipFill>
                    <p:spPr>
                      <a:xfrm>
                        <a:off x="1144588" y="1577975"/>
                        <a:ext cx="9261475" cy="344963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4CE0F65-5069-4BC5-BCFA-C60FB5041EDA}"/>
              </a:ext>
            </a:extLst>
          </p:cNvPr>
          <p:cNvSpPr txBox="1"/>
          <p:nvPr/>
        </p:nvSpPr>
        <p:spPr>
          <a:xfrm>
            <a:off x="1144588" y="585927"/>
            <a:ext cx="4314548" cy="523220"/>
          </a:xfrm>
          <a:prstGeom prst="rect">
            <a:avLst/>
          </a:prstGeom>
          <a:noFill/>
        </p:spPr>
        <p:txBody>
          <a:bodyPr wrap="square" rtlCol="0">
            <a:spAutoFit/>
          </a:bodyPr>
          <a:lstStyle/>
          <a:p>
            <a:r>
              <a:rPr lang="sv-SE" sz="2800" b="1" i="1" dirty="0">
                <a:solidFill>
                  <a:srgbClr val="00B0F0"/>
                </a:solidFill>
              </a:rPr>
              <a:t>Lite förenklad modell:</a:t>
            </a:r>
            <a:endParaRPr lang="en-US" sz="2800" b="1" i="1" dirty="0">
              <a:solidFill>
                <a:srgbClr val="00B0F0"/>
              </a:solidFill>
            </a:endParaRPr>
          </a:p>
        </p:txBody>
      </p:sp>
    </p:spTree>
    <p:extLst>
      <p:ext uri="{BB962C8B-B14F-4D97-AF65-F5344CB8AC3E}">
        <p14:creationId xmlns:p14="http://schemas.microsoft.com/office/powerpoint/2010/main" val="629176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809EC5-DE01-4487-B5D1-C537C237E96F}"/>
              </a:ext>
            </a:extLst>
          </p:cNvPr>
          <p:cNvSpPr>
            <a:spLocks noGrp="1"/>
          </p:cNvSpPr>
          <p:nvPr>
            <p:ph type="sldNum" sz="quarter" idx="12"/>
          </p:nvPr>
        </p:nvSpPr>
        <p:spPr/>
        <p:txBody>
          <a:bodyPr/>
          <a:lstStyle/>
          <a:p>
            <a:fld id="{310DF408-A7D2-4D80-B816-61B6466D27F0}" type="slidenum">
              <a:rPr lang="en-US" smtClean="0"/>
              <a:t>25</a:t>
            </a:fld>
            <a:endParaRPr lang="en-US"/>
          </a:p>
        </p:txBody>
      </p:sp>
      <p:graphicFrame>
        <p:nvGraphicFramePr>
          <p:cNvPr id="3" name="Object 2">
            <a:extLst>
              <a:ext uri="{FF2B5EF4-FFF2-40B4-BE49-F238E27FC236}">
                <a16:creationId xmlns:a16="http://schemas.microsoft.com/office/drawing/2014/main" id="{E6FA5CF5-EB22-44CF-88F8-373F57E2B2C3}"/>
              </a:ext>
            </a:extLst>
          </p:cNvPr>
          <p:cNvGraphicFramePr>
            <a:graphicFrameLocks noChangeAspect="1"/>
          </p:cNvGraphicFramePr>
          <p:nvPr>
            <p:extLst>
              <p:ext uri="{D42A27DB-BD31-4B8C-83A1-F6EECF244321}">
                <p14:modId xmlns:p14="http://schemas.microsoft.com/office/powerpoint/2010/main" val="1169471562"/>
              </p:ext>
            </p:extLst>
          </p:nvPr>
        </p:nvGraphicFramePr>
        <p:xfrm>
          <a:off x="931037" y="1716088"/>
          <a:ext cx="9910001" cy="876800"/>
        </p:xfrm>
        <a:graphic>
          <a:graphicData uri="http://schemas.openxmlformats.org/presentationml/2006/ole">
            <mc:AlternateContent xmlns:mc="http://schemas.openxmlformats.org/markup-compatibility/2006">
              <mc:Choice xmlns:v="urn:schemas-microsoft-com:vml" Requires="v">
                <p:oleObj spid="_x0000_s3260" name="Equation" r:id="rId3" imgW="2869920" imgH="253800" progId="Equation.DSMT4">
                  <p:embed/>
                </p:oleObj>
              </mc:Choice>
              <mc:Fallback>
                <p:oleObj name="Equation" r:id="rId3" imgW="2869920" imgH="253800" progId="Equation.DSMT4">
                  <p:embed/>
                  <p:pic>
                    <p:nvPicPr>
                      <p:cNvPr id="0" name=""/>
                      <p:cNvPicPr/>
                      <p:nvPr/>
                    </p:nvPicPr>
                    <p:blipFill>
                      <a:blip r:embed="rId4"/>
                      <a:stretch>
                        <a:fillRect/>
                      </a:stretch>
                    </p:blipFill>
                    <p:spPr>
                      <a:xfrm>
                        <a:off x="931037" y="1716088"/>
                        <a:ext cx="9910001" cy="8768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FB7A308F-F429-4F08-8ACC-2C169683BCCC}"/>
              </a:ext>
            </a:extLst>
          </p:cNvPr>
          <p:cNvSpPr txBox="1"/>
          <p:nvPr/>
        </p:nvSpPr>
        <p:spPr>
          <a:xfrm>
            <a:off x="931037" y="734173"/>
            <a:ext cx="7591526" cy="523220"/>
          </a:xfrm>
          <a:prstGeom prst="rect">
            <a:avLst/>
          </a:prstGeom>
          <a:noFill/>
        </p:spPr>
        <p:txBody>
          <a:bodyPr wrap="square">
            <a:spAutoFit/>
          </a:bodyPr>
          <a:lstStyle/>
          <a:p>
            <a:r>
              <a:rPr lang="sv-SE" sz="2800" b="1" i="1" dirty="0">
                <a:solidFill>
                  <a:srgbClr val="0070C0"/>
                </a:solidFill>
              </a:rPr>
              <a:t>Optimeringsproblemets ”</a:t>
            </a:r>
            <a:r>
              <a:rPr lang="sv-SE" sz="2800" b="1" i="1" dirty="0" err="1">
                <a:solidFill>
                  <a:srgbClr val="0070C0"/>
                </a:solidFill>
              </a:rPr>
              <a:t>Lagrange</a:t>
            </a:r>
            <a:r>
              <a:rPr lang="sv-SE" sz="2800" b="1" i="1" dirty="0">
                <a:solidFill>
                  <a:srgbClr val="0070C0"/>
                </a:solidFill>
              </a:rPr>
              <a:t>-funktion”: </a:t>
            </a:r>
            <a:endParaRPr lang="en-US" sz="2800" b="1" i="1" dirty="0">
              <a:solidFill>
                <a:srgbClr val="0070C0"/>
              </a:solidFill>
            </a:endParaRPr>
          </a:p>
        </p:txBody>
      </p:sp>
      <p:sp>
        <p:nvSpPr>
          <p:cNvPr id="7" name="TextBox 6">
            <a:extLst>
              <a:ext uri="{FF2B5EF4-FFF2-40B4-BE49-F238E27FC236}">
                <a16:creationId xmlns:a16="http://schemas.microsoft.com/office/drawing/2014/main" id="{5DBE5393-3F15-4FA9-9594-CCB0E6D719A0}"/>
              </a:ext>
            </a:extLst>
          </p:cNvPr>
          <p:cNvSpPr txBox="1"/>
          <p:nvPr/>
        </p:nvSpPr>
        <p:spPr>
          <a:xfrm>
            <a:off x="876653" y="2918079"/>
            <a:ext cx="5373227" cy="1754326"/>
          </a:xfrm>
          <a:prstGeom prst="rect">
            <a:avLst/>
          </a:prstGeom>
          <a:noFill/>
        </p:spPr>
        <p:txBody>
          <a:bodyPr wrap="square">
            <a:spAutoFit/>
          </a:bodyPr>
          <a:lstStyle/>
          <a:p>
            <a:r>
              <a:rPr lang="sv-SE" sz="1800" b="1" i="1" u="sng" dirty="0">
                <a:solidFill>
                  <a:srgbClr val="0070C0"/>
                </a:solidFill>
              </a:rPr>
              <a:t>OBS: </a:t>
            </a:r>
          </a:p>
          <a:p>
            <a:r>
              <a:rPr lang="sv-SE" b="1" i="1" dirty="0">
                <a:solidFill>
                  <a:srgbClr val="0070C0"/>
                </a:solidFill>
              </a:rPr>
              <a:t>Optimering via en </a:t>
            </a:r>
            <a:r>
              <a:rPr lang="sv-SE" b="1" i="1" dirty="0" err="1">
                <a:solidFill>
                  <a:srgbClr val="0070C0"/>
                </a:solidFill>
              </a:rPr>
              <a:t>Lagrange</a:t>
            </a:r>
            <a:r>
              <a:rPr lang="sv-SE" b="1" i="1" dirty="0">
                <a:solidFill>
                  <a:srgbClr val="0070C0"/>
                </a:solidFill>
              </a:rPr>
              <a:t>-funktion är en </a:t>
            </a:r>
          </a:p>
          <a:p>
            <a:r>
              <a:rPr lang="sv-SE" b="1" i="1" dirty="0">
                <a:solidFill>
                  <a:srgbClr val="0070C0"/>
                </a:solidFill>
              </a:rPr>
              <a:t>helt generell matematisk metod </a:t>
            </a:r>
          </a:p>
          <a:p>
            <a:r>
              <a:rPr lang="sv-SE" b="1" i="1" dirty="0">
                <a:solidFill>
                  <a:srgbClr val="0070C0"/>
                </a:solidFill>
              </a:rPr>
              <a:t>för optimering med hänsyn till bivillkor.</a:t>
            </a:r>
          </a:p>
          <a:p>
            <a:r>
              <a:rPr lang="sv-SE" b="1" i="1" dirty="0">
                <a:solidFill>
                  <a:srgbClr val="0070C0"/>
                </a:solidFill>
              </a:rPr>
              <a:t>Vi hinner inte här och nu förklara hela metoden.</a:t>
            </a:r>
          </a:p>
          <a:p>
            <a:r>
              <a:rPr lang="sv-SE" b="1" i="1" dirty="0">
                <a:solidFill>
                  <a:srgbClr val="0070C0"/>
                </a:solidFill>
              </a:rPr>
              <a:t>(Studera gärna detta grundligt vid ett senare tillfälle.) </a:t>
            </a:r>
          </a:p>
        </p:txBody>
      </p:sp>
      <p:sp>
        <p:nvSpPr>
          <p:cNvPr id="8" name="TextBox 7">
            <a:extLst>
              <a:ext uri="{FF2B5EF4-FFF2-40B4-BE49-F238E27FC236}">
                <a16:creationId xmlns:a16="http://schemas.microsoft.com/office/drawing/2014/main" id="{2BD242B1-003D-46E7-B7A3-0E88B2C07377}"/>
              </a:ext>
            </a:extLst>
          </p:cNvPr>
          <p:cNvSpPr txBox="1"/>
          <p:nvPr/>
        </p:nvSpPr>
        <p:spPr>
          <a:xfrm>
            <a:off x="2618897" y="4690150"/>
            <a:ext cx="7918898" cy="2031325"/>
          </a:xfrm>
          <a:prstGeom prst="rect">
            <a:avLst/>
          </a:prstGeom>
          <a:noFill/>
        </p:spPr>
        <p:txBody>
          <a:bodyPr wrap="square">
            <a:spAutoFit/>
          </a:bodyPr>
          <a:lstStyle/>
          <a:p>
            <a:r>
              <a:rPr lang="sv-SE" sz="1800" b="1" i="1" u="sng" dirty="0">
                <a:solidFill>
                  <a:srgbClr val="FF0000"/>
                </a:solidFill>
              </a:rPr>
              <a:t>OBS: </a:t>
            </a:r>
          </a:p>
          <a:p>
            <a:r>
              <a:rPr lang="sv-SE" b="1" dirty="0">
                <a:solidFill>
                  <a:srgbClr val="FF0000"/>
                </a:solidFill>
              </a:rPr>
              <a:t>Den matematiska optimeringen gör att vi helt objektivt, vet och kan bevisa, att den beräknade lösningen verkligen är optimal.</a:t>
            </a:r>
          </a:p>
          <a:p>
            <a:r>
              <a:rPr lang="sv-SE" b="1" i="1" u="sng" dirty="0">
                <a:solidFill>
                  <a:srgbClr val="FF0000"/>
                </a:solidFill>
              </a:rPr>
              <a:t>Detta har avgörande betydelse eftersom det handlar om väldigt mycket pengar.</a:t>
            </a:r>
          </a:p>
          <a:p>
            <a:r>
              <a:rPr lang="sv-SE" b="1" dirty="0">
                <a:solidFill>
                  <a:srgbClr val="FF0000"/>
                </a:solidFill>
              </a:rPr>
              <a:t>(Vi kommer förhoppningsvis också att förstå att samma lösning även kan erhållas via grundliga resonemang.)</a:t>
            </a:r>
          </a:p>
          <a:p>
            <a:r>
              <a:rPr lang="sv-SE" b="1" dirty="0"/>
              <a:t> </a:t>
            </a:r>
            <a:endParaRPr lang="sv-SE" sz="1800" b="1" dirty="0"/>
          </a:p>
        </p:txBody>
      </p:sp>
    </p:spTree>
    <p:extLst>
      <p:ext uri="{BB962C8B-B14F-4D97-AF65-F5344CB8AC3E}">
        <p14:creationId xmlns:p14="http://schemas.microsoft.com/office/powerpoint/2010/main" val="38927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1791D1-F82D-4664-BF45-182FCACFE0AC}"/>
              </a:ext>
            </a:extLst>
          </p:cNvPr>
          <p:cNvSpPr>
            <a:spLocks noGrp="1"/>
          </p:cNvSpPr>
          <p:nvPr>
            <p:ph type="sldNum" sz="quarter" idx="12"/>
          </p:nvPr>
        </p:nvSpPr>
        <p:spPr/>
        <p:txBody>
          <a:bodyPr/>
          <a:lstStyle/>
          <a:p>
            <a:fld id="{310DF408-A7D2-4D80-B816-61B6466D27F0}" type="slidenum">
              <a:rPr lang="en-US" smtClean="0"/>
              <a:t>26</a:t>
            </a:fld>
            <a:endParaRPr lang="en-US"/>
          </a:p>
        </p:txBody>
      </p:sp>
      <p:graphicFrame>
        <p:nvGraphicFramePr>
          <p:cNvPr id="2" name="Object 1">
            <a:extLst>
              <a:ext uri="{FF2B5EF4-FFF2-40B4-BE49-F238E27FC236}">
                <a16:creationId xmlns:a16="http://schemas.microsoft.com/office/drawing/2014/main" id="{CE9EDEC5-9769-49C0-8069-8D7EB4005A4D}"/>
              </a:ext>
            </a:extLst>
          </p:cNvPr>
          <p:cNvGraphicFramePr>
            <a:graphicFrameLocks noChangeAspect="1"/>
          </p:cNvGraphicFramePr>
          <p:nvPr>
            <p:extLst>
              <p:ext uri="{D42A27DB-BD31-4B8C-83A1-F6EECF244321}">
                <p14:modId xmlns:p14="http://schemas.microsoft.com/office/powerpoint/2010/main" val="1988716568"/>
              </p:ext>
            </p:extLst>
          </p:nvPr>
        </p:nvGraphicFramePr>
        <p:xfrm>
          <a:off x="4233798" y="414184"/>
          <a:ext cx="5253219" cy="5942166"/>
        </p:xfrm>
        <a:graphic>
          <a:graphicData uri="http://schemas.openxmlformats.org/presentationml/2006/ole">
            <mc:AlternateContent xmlns:mc="http://schemas.openxmlformats.org/markup-compatibility/2006">
              <mc:Choice xmlns:v="urn:schemas-microsoft-com:vml" Requires="v">
                <p:oleObj spid="_x0000_s4284" name="Equation" r:id="rId3" imgW="1549080" imgH="1752480" progId="Equation.DSMT4">
                  <p:embed/>
                </p:oleObj>
              </mc:Choice>
              <mc:Fallback>
                <p:oleObj name="Equation" r:id="rId3" imgW="1549080" imgH="1752480" progId="Equation.DSMT4">
                  <p:embed/>
                  <p:pic>
                    <p:nvPicPr>
                      <p:cNvPr id="0" name=""/>
                      <p:cNvPicPr/>
                      <p:nvPr/>
                    </p:nvPicPr>
                    <p:blipFill>
                      <a:blip r:embed="rId4"/>
                      <a:stretch>
                        <a:fillRect/>
                      </a:stretch>
                    </p:blipFill>
                    <p:spPr>
                      <a:xfrm>
                        <a:off x="4233798" y="414184"/>
                        <a:ext cx="5253219" cy="5942166"/>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D22C092C-1E66-491E-96BD-31F5F2094198}"/>
              </a:ext>
            </a:extLst>
          </p:cNvPr>
          <p:cNvSpPr txBox="1"/>
          <p:nvPr/>
        </p:nvSpPr>
        <p:spPr>
          <a:xfrm>
            <a:off x="713984" y="613775"/>
            <a:ext cx="2768252" cy="5262979"/>
          </a:xfrm>
          <a:prstGeom prst="rect">
            <a:avLst/>
          </a:prstGeom>
          <a:noFill/>
        </p:spPr>
        <p:txBody>
          <a:bodyPr wrap="square" rtlCol="0">
            <a:spAutoFit/>
          </a:bodyPr>
          <a:lstStyle/>
          <a:p>
            <a:r>
              <a:rPr lang="sv-SE" sz="3200" b="1" i="1" dirty="0">
                <a:solidFill>
                  <a:srgbClr val="FF0000"/>
                </a:solidFill>
              </a:rPr>
              <a:t>Första </a:t>
            </a:r>
          </a:p>
          <a:p>
            <a:r>
              <a:rPr lang="sv-SE" sz="3200" b="1" i="1" dirty="0">
                <a:solidFill>
                  <a:srgbClr val="FF0000"/>
                </a:solidFill>
              </a:rPr>
              <a:t>Ordningens</a:t>
            </a:r>
          </a:p>
          <a:p>
            <a:r>
              <a:rPr lang="sv-SE" sz="3200" b="1" i="1" dirty="0">
                <a:solidFill>
                  <a:srgbClr val="FF0000"/>
                </a:solidFill>
              </a:rPr>
              <a:t>Villkor</a:t>
            </a:r>
          </a:p>
          <a:p>
            <a:r>
              <a:rPr lang="sv-SE" sz="3200" b="1" i="1" dirty="0">
                <a:solidFill>
                  <a:srgbClr val="FF0000"/>
                </a:solidFill>
              </a:rPr>
              <a:t>För</a:t>
            </a:r>
          </a:p>
          <a:p>
            <a:r>
              <a:rPr lang="sv-SE" sz="3200" b="1" i="1" dirty="0">
                <a:solidFill>
                  <a:srgbClr val="FF0000"/>
                </a:solidFill>
              </a:rPr>
              <a:t>Optimum:</a:t>
            </a:r>
          </a:p>
          <a:p>
            <a:endParaRPr lang="sv-SE" sz="3200" b="1" i="1" dirty="0">
              <a:solidFill>
                <a:srgbClr val="0070C0"/>
              </a:solidFill>
            </a:endParaRPr>
          </a:p>
          <a:p>
            <a:r>
              <a:rPr lang="sv-SE" sz="2400" b="1" dirty="0">
                <a:solidFill>
                  <a:srgbClr val="7030A0"/>
                </a:solidFill>
              </a:rPr>
              <a:t>(Man kan också visa att andra ordningens</a:t>
            </a:r>
          </a:p>
          <a:p>
            <a:r>
              <a:rPr lang="sv-SE" sz="2400" b="1" dirty="0">
                <a:solidFill>
                  <a:srgbClr val="7030A0"/>
                </a:solidFill>
              </a:rPr>
              <a:t>villkor för globalt minimum är uppfyllda.)</a:t>
            </a:r>
            <a:endParaRPr lang="en-US" sz="2400" b="1" dirty="0">
              <a:solidFill>
                <a:srgbClr val="7030A0"/>
              </a:solidFill>
            </a:endParaRPr>
          </a:p>
        </p:txBody>
      </p:sp>
    </p:spTree>
    <p:extLst>
      <p:ext uri="{BB962C8B-B14F-4D97-AF65-F5344CB8AC3E}">
        <p14:creationId xmlns:p14="http://schemas.microsoft.com/office/powerpoint/2010/main" val="2899540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1791D1-F82D-4664-BF45-182FCACFE0AC}"/>
              </a:ext>
            </a:extLst>
          </p:cNvPr>
          <p:cNvSpPr>
            <a:spLocks noGrp="1"/>
          </p:cNvSpPr>
          <p:nvPr>
            <p:ph type="sldNum" sz="quarter" idx="12"/>
          </p:nvPr>
        </p:nvSpPr>
        <p:spPr/>
        <p:txBody>
          <a:bodyPr/>
          <a:lstStyle/>
          <a:p>
            <a:fld id="{310DF408-A7D2-4D80-B816-61B6466D27F0}" type="slidenum">
              <a:rPr lang="en-US" smtClean="0"/>
              <a:t>27</a:t>
            </a:fld>
            <a:endParaRPr lang="en-US"/>
          </a:p>
        </p:txBody>
      </p:sp>
      <p:graphicFrame>
        <p:nvGraphicFramePr>
          <p:cNvPr id="2" name="Object 1">
            <a:extLst>
              <a:ext uri="{FF2B5EF4-FFF2-40B4-BE49-F238E27FC236}">
                <a16:creationId xmlns:a16="http://schemas.microsoft.com/office/drawing/2014/main" id="{CE9EDEC5-9769-49C0-8069-8D7EB4005A4D}"/>
              </a:ext>
            </a:extLst>
          </p:cNvPr>
          <p:cNvGraphicFramePr>
            <a:graphicFrameLocks noChangeAspect="1"/>
          </p:cNvGraphicFramePr>
          <p:nvPr>
            <p:extLst>
              <p:ext uri="{D42A27DB-BD31-4B8C-83A1-F6EECF244321}">
                <p14:modId xmlns:p14="http://schemas.microsoft.com/office/powerpoint/2010/main" val="1186081959"/>
              </p:ext>
            </p:extLst>
          </p:nvPr>
        </p:nvGraphicFramePr>
        <p:xfrm>
          <a:off x="720105" y="820434"/>
          <a:ext cx="3958878" cy="4478076"/>
        </p:xfrm>
        <a:graphic>
          <a:graphicData uri="http://schemas.openxmlformats.org/presentationml/2006/ole">
            <mc:AlternateContent xmlns:mc="http://schemas.openxmlformats.org/markup-compatibility/2006">
              <mc:Choice xmlns:v="urn:schemas-microsoft-com:vml" Requires="v">
                <p:oleObj spid="_x0000_s7066" name="Equation" r:id="rId3" imgW="1549080" imgH="1752480" progId="Equation.DSMT4">
                  <p:embed/>
                </p:oleObj>
              </mc:Choice>
              <mc:Fallback>
                <p:oleObj name="Equation" r:id="rId3" imgW="1549080" imgH="1752480" progId="Equation.DSMT4">
                  <p:embed/>
                  <p:pic>
                    <p:nvPicPr>
                      <p:cNvPr id="2" name="Object 1">
                        <a:extLst>
                          <a:ext uri="{FF2B5EF4-FFF2-40B4-BE49-F238E27FC236}">
                            <a16:creationId xmlns:a16="http://schemas.microsoft.com/office/drawing/2014/main" id="{CE9EDEC5-9769-49C0-8069-8D7EB4005A4D}"/>
                          </a:ext>
                        </a:extLst>
                      </p:cNvPr>
                      <p:cNvPicPr/>
                      <p:nvPr/>
                    </p:nvPicPr>
                    <p:blipFill>
                      <a:blip r:embed="rId4"/>
                      <a:stretch>
                        <a:fillRect/>
                      </a:stretch>
                    </p:blipFill>
                    <p:spPr>
                      <a:xfrm>
                        <a:off x="720105" y="820434"/>
                        <a:ext cx="3958878" cy="4478076"/>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C64E444-C3A4-43BD-A13D-30A557FFB02A}"/>
              </a:ext>
            </a:extLst>
          </p:cNvPr>
          <p:cNvGraphicFramePr>
            <a:graphicFrameLocks noChangeAspect="1"/>
          </p:cNvGraphicFramePr>
          <p:nvPr>
            <p:extLst>
              <p:ext uri="{D42A27DB-BD31-4B8C-83A1-F6EECF244321}">
                <p14:modId xmlns:p14="http://schemas.microsoft.com/office/powerpoint/2010/main" val="3052845662"/>
              </p:ext>
            </p:extLst>
          </p:nvPr>
        </p:nvGraphicFramePr>
        <p:xfrm>
          <a:off x="4934482" y="5384447"/>
          <a:ext cx="1892974" cy="971903"/>
        </p:xfrm>
        <a:graphic>
          <a:graphicData uri="http://schemas.openxmlformats.org/presentationml/2006/ole">
            <mc:AlternateContent xmlns:mc="http://schemas.openxmlformats.org/markup-compatibility/2006">
              <mc:Choice xmlns:v="urn:schemas-microsoft-com:vml" Requires="v">
                <p:oleObj spid="_x0000_s7067" name="Equation" r:id="rId5" imgW="444240" imgH="228600" progId="Equation.DSMT4">
                  <p:embed/>
                </p:oleObj>
              </mc:Choice>
              <mc:Fallback>
                <p:oleObj name="Equation" r:id="rId5" imgW="444240" imgH="228600" progId="Equation.DSMT4">
                  <p:embed/>
                  <p:pic>
                    <p:nvPicPr>
                      <p:cNvPr id="0" name=""/>
                      <p:cNvPicPr/>
                      <p:nvPr/>
                    </p:nvPicPr>
                    <p:blipFill>
                      <a:blip r:embed="rId6"/>
                      <a:stretch>
                        <a:fillRect/>
                      </a:stretch>
                    </p:blipFill>
                    <p:spPr>
                      <a:xfrm>
                        <a:off x="4934482" y="5384447"/>
                        <a:ext cx="1892974" cy="97190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2251D80-C7B7-4B03-8CD3-495740E9F956}"/>
              </a:ext>
            </a:extLst>
          </p:cNvPr>
          <p:cNvGraphicFramePr>
            <a:graphicFrameLocks noChangeAspect="1"/>
          </p:cNvGraphicFramePr>
          <p:nvPr>
            <p:extLst>
              <p:ext uri="{D42A27DB-BD31-4B8C-83A1-F6EECF244321}">
                <p14:modId xmlns:p14="http://schemas.microsoft.com/office/powerpoint/2010/main" val="3121085559"/>
              </p:ext>
            </p:extLst>
          </p:nvPr>
        </p:nvGraphicFramePr>
        <p:xfrm>
          <a:off x="7599482" y="1766694"/>
          <a:ext cx="2784595" cy="1456580"/>
        </p:xfrm>
        <a:graphic>
          <a:graphicData uri="http://schemas.openxmlformats.org/presentationml/2006/ole">
            <mc:AlternateContent xmlns:mc="http://schemas.openxmlformats.org/markup-compatibility/2006">
              <mc:Choice xmlns:v="urn:schemas-microsoft-com:vml" Requires="v">
                <p:oleObj spid="_x0000_s7068" name="Equation" r:id="rId7" imgW="825480" imgH="431640" progId="Equation.DSMT4">
                  <p:embed/>
                </p:oleObj>
              </mc:Choice>
              <mc:Fallback>
                <p:oleObj name="Equation" r:id="rId7" imgW="825480" imgH="431640" progId="Equation.DSMT4">
                  <p:embed/>
                  <p:pic>
                    <p:nvPicPr>
                      <p:cNvPr id="0" name=""/>
                      <p:cNvPicPr/>
                      <p:nvPr/>
                    </p:nvPicPr>
                    <p:blipFill>
                      <a:blip r:embed="rId8"/>
                      <a:stretch>
                        <a:fillRect/>
                      </a:stretch>
                    </p:blipFill>
                    <p:spPr>
                      <a:xfrm>
                        <a:off x="7599482" y="1766694"/>
                        <a:ext cx="2784595" cy="145658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43E42F0-80B9-4DC8-B756-10847BC19BC0}"/>
              </a:ext>
            </a:extLst>
          </p:cNvPr>
          <p:cNvGraphicFramePr>
            <a:graphicFrameLocks noChangeAspect="1"/>
          </p:cNvGraphicFramePr>
          <p:nvPr>
            <p:extLst>
              <p:ext uri="{D42A27DB-BD31-4B8C-83A1-F6EECF244321}">
                <p14:modId xmlns:p14="http://schemas.microsoft.com/office/powerpoint/2010/main" val="3860371313"/>
              </p:ext>
            </p:extLst>
          </p:nvPr>
        </p:nvGraphicFramePr>
        <p:xfrm>
          <a:off x="7599482" y="3348881"/>
          <a:ext cx="2896209" cy="1492250"/>
        </p:xfrm>
        <a:graphic>
          <a:graphicData uri="http://schemas.openxmlformats.org/presentationml/2006/ole">
            <mc:AlternateContent xmlns:mc="http://schemas.openxmlformats.org/markup-compatibility/2006">
              <mc:Choice xmlns:v="urn:schemas-microsoft-com:vml" Requires="v">
                <p:oleObj spid="_x0000_s7069" name="Equation" r:id="rId9" imgW="838080" imgH="431640" progId="Equation.DSMT4">
                  <p:embed/>
                </p:oleObj>
              </mc:Choice>
              <mc:Fallback>
                <p:oleObj name="Equation" r:id="rId9" imgW="838080" imgH="431640" progId="Equation.DSMT4">
                  <p:embed/>
                  <p:pic>
                    <p:nvPicPr>
                      <p:cNvPr id="5" name="Object 4">
                        <a:extLst>
                          <a:ext uri="{FF2B5EF4-FFF2-40B4-BE49-F238E27FC236}">
                            <a16:creationId xmlns:a16="http://schemas.microsoft.com/office/drawing/2014/main" id="{02251D80-C7B7-4B03-8CD3-495740E9F956}"/>
                          </a:ext>
                        </a:extLst>
                      </p:cNvPr>
                      <p:cNvPicPr/>
                      <p:nvPr/>
                    </p:nvPicPr>
                    <p:blipFill>
                      <a:blip r:embed="rId10"/>
                      <a:stretch>
                        <a:fillRect/>
                      </a:stretch>
                    </p:blipFill>
                    <p:spPr>
                      <a:xfrm>
                        <a:off x="7599482" y="3348881"/>
                        <a:ext cx="2896209" cy="14922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9F6B284-138C-418C-840E-565CEF28FA2A}"/>
              </a:ext>
            </a:extLst>
          </p:cNvPr>
          <p:cNvGraphicFramePr>
            <a:graphicFrameLocks noChangeAspect="1"/>
          </p:cNvGraphicFramePr>
          <p:nvPr>
            <p:extLst>
              <p:ext uri="{D42A27DB-BD31-4B8C-83A1-F6EECF244321}">
                <p14:modId xmlns:p14="http://schemas.microsoft.com/office/powerpoint/2010/main" val="2707864911"/>
              </p:ext>
            </p:extLst>
          </p:nvPr>
        </p:nvGraphicFramePr>
        <p:xfrm>
          <a:off x="7599482" y="820434"/>
          <a:ext cx="3235795" cy="746429"/>
        </p:xfrm>
        <a:graphic>
          <a:graphicData uri="http://schemas.openxmlformats.org/presentationml/2006/ole">
            <mc:AlternateContent xmlns:mc="http://schemas.openxmlformats.org/markup-compatibility/2006">
              <mc:Choice xmlns:v="urn:schemas-microsoft-com:vml" Requires="v">
                <p:oleObj spid="_x0000_s7070" name="Equation" r:id="rId11" imgW="990360" imgH="228600" progId="Equation.DSMT4">
                  <p:embed/>
                </p:oleObj>
              </mc:Choice>
              <mc:Fallback>
                <p:oleObj name="Equation" r:id="rId11" imgW="990360" imgH="228600" progId="Equation.DSMT4">
                  <p:embed/>
                  <p:pic>
                    <p:nvPicPr>
                      <p:cNvPr id="0" name=""/>
                      <p:cNvPicPr/>
                      <p:nvPr/>
                    </p:nvPicPr>
                    <p:blipFill>
                      <a:blip r:embed="rId12"/>
                      <a:stretch>
                        <a:fillRect/>
                      </a:stretch>
                    </p:blipFill>
                    <p:spPr>
                      <a:xfrm>
                        <a:off x="7599482" y="820434"/>
                        <a:ext cx="3235795" cy="746429"/>
                      </a:xfrm>
                      <a:prstGeom prst="rect">
                        <a:avLst/>
                      </a:prstGeom>
                    </p:spPr>
                  </p:pic>
                </p:oleObj>
              </mc:Fallback>
            </mc:AlternateContent>
          </a:graphicData>
        </a:graphic>
      </p:graphicFrame>
      <p:cxnSp>
        <p:nvCxnSpPr>
          <p:cNvPr id="9" name="Straight Arrow Connector 8">
            <a:extLst>
              <a:ext uri="{FF2B5EF4-FFF2-40B4-BE49-F238E27FC236}">
                <a16:creationId xmlns:a16="http://schemas.microsoft.com/office/drawing/2014/main" id="{AA65FEB4-065B-4D51-A5F3-35B70254A496}"/>
              </a:ext>
            </a:extLst>
          </p:cNvPr>
          <p:cNvCxnSpPr>
            <a:cxnSpLocks/>
          </p:cNvCxnSpPr>
          <p:nvPr/>
        </p:nvCxnSpPr>
        <p:spPr>
          <a:xfrm>
            <a:off x="3745282" y="4841131"/>
            <a:ext cx="1277655" cy="5433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65FA8F1-804D-4C5C-A832-A5F860D9CF66}"/>
              </a:ext>
            </a:extLst>
          </p:cNvPr>
          <p:cNvCxnSpPr>
            <a:cxnSpLocks/>
          </p:cNvCxnSpPr>
          <p:nvPr/>
        </p:nvCxnSpPr>
        <p:spPr>
          <a:xfrm flipV="1">
            <a:off x="5148197" y="1193648"/>
            <a:ext cx="1891430" cy="12158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52F5A70-5700-4A45-A60B-6BB879C07910}"/>
              </a:ext>
            </a:extLst>
          </p:cNvPr>
          <p:cNvCxnSpPr>
            <a:cxnSpLocks/>
          </p:cNvCxnSpPr>
          <p:nvPr/>
        </p:nvCxnSpPr>
        <p:spPr>
          <a:xfrm>
            <a:off x="3905245" y="2369507"/>
            <a:ext cx="3510163" cy="12547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2BB5454-D902-4248-99B6-40C3AA6EE487}"/>
              </a:ext>
            </a:extLst>
          </p:cNvPr>
          <p:cNvCxnSpPr>
            <a:cxnSpLocks/>
          </p:cNvCxnSpPr>
          <p:nvPr/>
        </p:nvCxnSpPr>
        <p:spPr>
          <a:xfrm>
            <a:off x="3905244" y="3479842"/>
            <a:ext cx="3510164" cy="47796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D22AFA9-E79A-4ED7-B34F-198BA88E1501}"/>
              </a:ext>
            </a:extLst>
          </p:cNvPr>
          <p:cNvCxnSpPr>
            <a:cxnSpLocks/>
          </p:cNvCxnSpPr>
          <p:nvPr/>
        </p:nvCxnSpPr>
        <p:spPr>
          <a:xfrm flipV="1">
            <a:off x="6365289" y="4130308"/>
            <a:ext cx="1050119" cy="1364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6BA382E-F7DB-4D3B-9FA8-B77F8E5F48D5}"/>
              </a:ext>
            </a:extLst>
          </p:cNvPr>
          <p:cNvCxnSpPr>
            <a:cxnSpLocks/>
          </p:cNvCxnSpPr>
          <p:nvPr/>
        </p:nvCxnSpPr>
        <p:spPr>
          <a:xfrm flipV="1">
            <a:off x="5814281" y="2727929"/>
            <a:ext cx="1601127" cy="276734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C4F89D0-CAAE-4A4A-BFCF-A673FF0A8EE9}"/>
              </a:ext>
            </a:extLst>
          </p:cNvPr>
          <p:cNvSpPr/>
          <p:nvPr/>
        </p:nvSpPr>
        <p:spPr>
          <a:xfrm>
            <a:off x="4847208" y="5495278"/>
            <a:ext cx="2112885" cy="861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963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1791D1-F82D-4664-BF45-182FCACFE0AC}"/>
              </a:ext>
            </a:extLst>
          </p:cNvPr>
          <p:cNvSpPr>
            <a:spLocks noGrp="1"/>
          </p:cNvSpPr>
          <p:nvPr>
            <p:ph type="sldNum" sz="quarter" idx="12"/>
          </p:nvPr>
        </p:nvSpPr>
        <p:spPr/>
        <p:txBody>
          <a:bodyPr/>
          <a:lstStyle/>
          <a:p>
            <a:fld id="{310DF408-A7D2-4D80-B816-61B6466D27F0}" type="slidenum">
              <a:rPr lang="en-US" smtClean="0"/>
              <a:t>28</a:t>
            </a:fld>
            <a:endParaRPr lang="en-US"/>
          </a:p>
        </p:txBody>
      </p:sp>
      <p:graphicFrame>
        <p:nvGraphicFramePr>
          <p:cNvPr id="2" name="Object 1">
            <a:extLst>
              <a:ext uri="{FF2B5EF4-FFF2-40B4-BE49-F238E27FC236}">
                <a16:creationId xmlns:a16="http://schemas.microsoft.com/office/drawing/2014/main" id="{D4163155-4A39-42B8-A6B8-D7E4632360DA}"/>
              </a:ext>
            </a:extLst>
          </p:cNvPr>
          <p:cNvGraphicFramePr>
            <a:graphicFrameLocks noChangeAspect="1"/>
          </p:cNvGraphicFramePr>
          <p:nvPr>
            <p:extLst>
              <p:ext uri="{D42A27DB-BD31-4B8C-83A1-F6EECF244321}">
                <p14:modId xmlns:p14="http://schemas.microsoft.com/office/powerpoint/2010/main" val="2139958578"/>
              </p:ext>
            </p:extLst>
          </p:nvPr>
        </p:nvGraphicFramePr>
        <p:xfrm>
          <a:off x="1113345" y="251934"/>
          <a:ext cx="6587828" cy="1447060"/>
        </p:xfrm>
        <a:graphic>
          <a:graphicData uri="http://schemas.openxmlformats.org/presentationml/2006/ole">
            <mc:AlternateContent xmlns:mc="http://schemas.openxmlformats.org/markup-compatibility/2006">
              <mc:Choice xmlns:v="urn:schemas-microsoft-com:vml" Requires="v">
                <p:oleObj spid="_x0000_s7590" name="Equation" r:id="rId3" imgW="1041120" imgH="228600" progId="Equation.DSMT4">
                  <p:embed/>
                </p:oleObj>
              </mc:Choice>
              <mc:Fallback>
                <p:oleObj name="Equation" r:id="rId3" imgW="1041120" imgH="228600" progId="Equation.DSMT4">
                  <p:embed/>
                  <p:pic>
                    <p:nvPicPr>
                      <p:cNvPr id="0" name=""/>
                      <p:cNvPicPr/>
                      <p:nvPr/>
                    </p:nvPicPr>
                    <p:blipFill>
                      <a:blip r:embed="rId4"/>
                      <a:stretch>
                        <a:fillRect/>
                      </a:stretch>
                    </p:blipFill>
                    <p:spPr>
                      <a:xfrm>
                        <a:off x="1113345" y="251934"/>
                        <a:ext cx="6587828" cy="144706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AE19BD38-D967-41D3-B13A-C2A519FFF693}"/>
              </a:ext>
            </a:extLst>
          </p:cNvPr>
          <p:cNvSpPr txBox="1"/>
          <p:nvPr/>
        </p:nvSpPr>
        <p:spPr>
          <a:xfrm>
            <a:off x="1617215" y="2083174"/>
            <a:ext cx="9736585" cy="5262979"/>
          </a:xfrm>
          <a:prstGeom prst="rect">
            <a:avLst/>
          </a:prstGeom>
          <a:noFill/>
        </p:spPr>
        <p:txBody>
          <a:bodyPr wrap="square" rtlCol="0">
            <a:spAutoFit/>
          </a:bodyPr>
          <a:lstStyle/>
          <a:p>
            <a:r>
              <a:rPr lang="sv-SE" sz="2800" b="1" i="1" dirty="0">
                <a:solidFill>
                  <a:srgbClr val="FF0000"/>
                </a:solidFill>
              </a:rPr>
              <a:t>Virkespris i område 1 (Säljaren betalar transport till industri)</a:t>
            </a:r>
          </a:p>
          <a:p>
            <a:endParaRPr lang="sv-SE" sz="2800" b="1" i="1" dirty="0">
              <a:solidFill>
                <a:srgbClr val="FF0000"/>
              </a:solidFill>
            </a:endParaRPr>
          </a:p>
          <a:p>
            <a:r>
              <a:rPr lang="sv-SE" sz="2800" b="1" i="1" dirty="0">
                <a:solidFill>
                  <a:srgbClr val="FF0000"/>
                </a:solidFill>
              </a:rPr>
              <a:t>Positiv konstant</a:t>
            </a:r>
          </a:p>
          <a:p>
            <a:endParaRPr lang="sv-SE" sz="2800" b="1" i="1" dirty="0">
              <a:solidFill>
                <a:srgbClr val="FF0000"/>
              </a:solidFill>
            </a:endParaRPr>
          </a:p>
          <a:p>
            <a:r>
              <a:rPr lang="sv-SE" sz="2800" b="1" i="1" dirty="0">
                <a:solidFill>
                  <a:srgbClr val="FF0000"/>
                </a:solidFill>
              </a:rPr>
              <a:t>Transportkostnad från område 1 till industrin per kubikmeter.</a:t>
            </a:r>
          </a:p>
          <a:p>
            <a:endParaRPr lang="sv-SE" sz="2800" b="1" i="1" dirty="0">
              <a:solidFill>
                <a:srgbClr val="FF0000"/>
              </a:solidFill>
            </a:endParaRPr>
          </a:p>
          <a:p>
            <a:r>
              <a:rPr lang="sv-SE" sz="2800" b="1" i="1" dirty="0">
                <a:solidFill>
                  <a:srgbClr val="FF0000"/>
                </a:solidFill>
              </a:rPr>
              <a:t>Positiv konstant</a:t>
            </a:r>
          </a:p>
          <a:p>
            <a:endParaRPr lang="sv-SE" sz="2800" b="1" i="1" dirty="0">
              <a:solidFill>
                <a:srgbClr val="FF0000"/>
              </a:solidFill>
            </a:endParaRPr>
          </a:p>
          <a:p>
            <a:r>
              <a:rPr lang="sv-SE" sz="2800" b="1" i="1" dirty="0">
                <a:solidFill>
                  <a:srgbClr val="FF0000"/>
                </a:solidFill>
              </a:rPr>
              <a:t>Virkesvolym från område 1</a:t>
            </a:r>
          </a:p>
          <a:p>
            <a:endParaRPr lang="sv-SE" sz="2800" b="1" i="1" dirty="0">
              <a:solidFill>
                <a:srgbClr val="FF0000"/>
              </a:solidFill>
            </a:endParaRPr>
          </a:p>
          <a:p>
            <a:endParaRPr lang="sv-SE" sz="2800" b="1" i="1" dirty="0">
              <a:solidFill>
                <a:srgbClr val="FF0000"/>
              </a:solidFill>
            </a:endParaRPr>
          </a:p>
          <a:p>
            <a:r>
              <a:rPr lang="sv-SE" sz="2800" b="1" i="1" dirty="0">
                <a:solidFill>
                  <a:srgbClr val="FF0000"/>
                </a:solidFill>
              </a:rPr>
              <a:t> </a:t>
            </a:r>
            <a:endParaRPr lang="en-US" sz="2800" b="1" i="1" dirty="0">
              <a:solidFill>
                <a:srgbClr val="FF0000"/>
              </a:solidFill>
            </a:endParaRPr>
          </a:p>
        </p:txBody>
      </p:sp>
      <p:graphicFrame>
        <p:nvGraphicFramePr>
          <p:cNvPr id="10" name="Object 9">
            <a:extLst>
              <a:ext uri="{FF2B5EF4-FFF2-40B4-BE49-F238E27FC236}">
                <a16:creationId xmlns:a16="http://schemas.microsoft.com/office/drawing/2014/main" id="{52DC3BC3-FEA0-437A-BBF2-C98778B978BB}"/>
              </a:ext>
            </a:extLst>
          </p:cNvPr>
          <p:cNvGraphicFramePr>
            <a:graphicFrameLocks noChangeAspect="1"/>
          </p:cNvGraphicFramePr>
          <p:nvPr>
            <p:extLst>
              <p:ext uri="{D42A27DB-BD31-4B8C-83A1-F6EECF244321}">
                <p14:modId xmlns:p14="http://schemas.microsoft.com/office/powerpoint/2010/main" val="2640885073"/>
              </p:ext>
            </p:extLst>
          </p:nvPr>
        </p:nvGraphicFramePr>
        <p:xfrm>
          <a:off x="468219" y="1882067"/>
          <a:ext cx="1148996" cy="4314548"/>
        </p:xfrm>
        <a:graphic>
          <a:graphicData uri="http://schemas.openxmlformats.org/presentationml/2006/ole">
            <mc:AlternateContent xmlns:mc="http://schemas.openxmlformats.org/markup-compatibility/2006">
              <mc:Choice xmlns:v="urn:schemas-microsoft-com:vml" Requires="v">
                <p:oleObj spid="_x0000_s7591" name="Equation" r:id="rId5" imgW="304560" imgH="1143000" progId="Equation.DSMT4">
                  <p:embed/>
                </p:oleObj>
              </mc:Choice>
              <mc:Fallback>
                <p:oleObj name="Equation" r:id="rId5" imgW="304560" imgH="1143000" progId="Equation.DSMT4">
                  <p:embed/>
                  <p:pic>
                    <p:nvPicPr>
                      <p:cNvPr id="2" name="Object 1">
                        <a:extLst>
                          <a:ext uri="{FF2B5EF4-FFF2-40B4-BE49-F238E27FC236}">
                            <a16:creationId xmlns:a16="http://schemas.microsoft.com/office/drawing/2014/main" id="{D4163155-4A39-42B8-A6B8-D7E4632360DA}"/>
                          </a:ext>
                        </a:extLst>
                      </p:cNvPr>
                      <p:cNvPicPr/>
                      <p:nvPr/>
                    </p:nvPicPr>
                    <p:blipFill>
                      <a:blip r:embed="rId6"/>
                      <a:stretch>
                        <a:fillRect/>
                      </a:stretch>
                    </p:blipFill>
                    <p:spPr>
                      <a:xfrm>
                        <a:off x="468219" y="1882067"/>
                        <a:ext cx="1148996" cy="431454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507F5170-0F96-4B44-97C7-1A5CD752594E}"/>
              </a:ext>
            </a:extLst>
          </p:cNvPr>
          <p:cNvSpPr/>
          <p:nvPr/>
        </p:nvSpPr>
        <p:spPr>
          <a:xfrm>
            <a:off x="1113345" y="435006"/>
            <a:ext cx="6699005" cy="13319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002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1791D1-F82D-4664-BF45-182FCACFE0AC}"/>
              </a:ext>
            </a:extLst>
          </p:cNvPr>
          <p:cNvSpPr>
            <a:spLocks noGrp="1"/>
          </p:cNvSpPr>
          <p:nvPr>
            <p:ph type="sldNum" sz="quarter" idx="12"/>
          </p:nvPr>
        </p:nvSpPr>
        <p:spPr/>
        <p:txBody>
          <a:bodyPr/>
          <a:lstStyle/>
          <a:p>
            <a:fld id="{310DF408-A7D2-4D80-B816-61B6466D27F0}" type="slidenum">
              <a:rPr lang="en-US" smtClean="0"/>
              <a:t>29</a:t>
            </a:fld>
            <a:endParaRPr lang="en-US"/>
          </a:p>
        </p:txBody>
      </p:sp>
      <p:graphicFrame>
        <p:nvGraphicFramePr>
          <p:cNvPr id="6" name="Object 5">
            <a:extLst>
              <a:ext uri="{FF2B5EF4-FFF2-40B4-BE49-F238E27FC236}">
                <a16:creationId xmlns:a16="http://schemas.microsoft.com/office/drawing/2014/main" id="{71B7C464-A31F-4BD3-9860-39D33A4F31DC}"/>
              </a:ext>
            </a:extLst>
          </p:cNvPr>
          <p:cNvGraphicFramePr>
            <a:graphicFrameLocks noChangeAspect="1"/>
          </p:cNvGraphicFramePr>
          <p:nvPr>
            <p:extLst>
              <p:ext uri="{D42A27DB-BD31-4B8C-83A1-F6EECF244321}">
                <p14:modId xmlns:p14="http://schemas.microsoft.com/office/powerpoint/2010/main" val="4031537035"/>
              </p:ext>
            </p:extLst>
          </p:nvPr>
        </p:nvGraphicFramePr>
        <p:xfrm>
          <a:off x="628342" y="1782285"/>
          <a:ext cx="9745663" cy="1308100"/>
        </p:xfrm>
        <a:graphic>
          <a:graphicData uri="http://schemas.openxmlformats.org/presentationml/2006/ole">
            <mc:AlternateContent xmlns:mc="http://schemas.openxmlformats.org/markup-compatibility/2006">
              <mc:Choice xmlns:v="urn:schemas-microsoft-com:vml" Requires="v">
                <p:oleObj spid="_x0000_s14494" name="Equation" r:id="rId3" imgW="1892160" imgH="253800" progId="Equation.DSMT4">
                  <p:embed/>
                </p:oleObj>
              </mc:Choice>
              <mc:Fallback>
                <p:oleObj name="Equation" r:id="rId3" imgW="1892160" imgH="253800" progId="Equation.DSMT4">
                  <p:embed/>
                  <p:pic>
                    <p:nvPicPr>
                      <p:cNvPr id="6" name="Object 5">
                        <a:extLst>
                          <a:ext uri="{FF2B5EF4-FFF2-40B4-BE49-F238E27FC236}">
                            <a16:creationId xmlns:a16="http://schemas.microsoft.com/office/drawing/2014/main" id="{71B7C464-A31F-4BD3-9860-39D33A4F31DC}"/>
                          </a:ext>
                        </a:extLst>
                      </p:cNvPr>
                      <p:cNvPicPr/>
                      <p:nvPr/>
                    </p:nvPicPr>
                    <p:blipFill>
                      <a:blip r:embed="rId4"/>
                      <a:stretch>
                        <a:fillRect/>
                      </a:stretch>
                    </p:blipFill>
                    <p:spPr>
                      <a:xfrm>
                        <a:off x="628342" y="1782285"/>
                        <a:ext cx="9745663" cy="130810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04F73112-A092-41FD-97DE-64C19312342D}"/>
              </a:ext>
            </a:extLst>
          </p:cNvPr>
          <p:cNvSpPr txBox="1"/>
          <p:nvPr/>
        </p:nvSpPr>
        <p:spPr>
          <a:xfrm>
            <a:off x="465380" y="659206"/>
            <a:ext cx="8287153" cy="584775"/>
          </a:xfrm>
          <a:prstGeom prst="rect">
            <a:avLst/>
          </a:prstGeom>
          <a:noFill/>
        </p:spPr>
        <p:txBody>
          <a:bodyPr wrap="square" rtlCol="0">
            <a:spAutoFit/>
          </a:bodyPr>
          <a:lstStyle/>
          <a:p>
            <a:r>
              <a:rPr lang="sv-SE" sz="3200" b="1" i="1" dirty="0">
                <a:solidFill>
                  <a:srgbClr val="0070C0"/>
                </a:solidFill>
              </a:rPr>
              <a:t>Kostnad för massaved från område 1.</a:t>
            </a:r>
            <a:endParaRPr lang="en-US" sz="3200" b="1" i="1" dirty="0">
              <a:solidFill>
                <a:srgbClr val="0070C0"/>
              </a:solidFill>
            </a:endParaRPr>
          </a:p>
        </p:txBody>
      </p:sp>
      <p:sp>
        <p:nvSpPr>
          <p:cNvPr id="8" name="Arrow: Down 7">
            <a:extLst>
              <a:ext uri="{FF2B5EF4-FFF2-40B4-BE49-F238E27FC236}">
                <a16:creationId xmlns:a16="http://schemas.microsoft.com/office/drawing/2014/main" id="{1DDA3137-40BC-4D20-B7C6-802B4E9B82AD}"/>
              </a:ext>
            </a:extLst>
          </p:cNvPr>
          <p:cNvSpPr/>
          <p:nvPr/>
        </p:nvSpPr>
        <p:spPr>
          <a:xfrm flipV="1">
            <a:off x="5501173" y="3428999"/>
            <a:ext cx="3906175" cy="8322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241497C-9326-4C87-A17D-71FBE9958604}"/>
              </a:ext>
            </a:extLst>
          </p:cNvPr>
          <p:cNvSpPr txBox="1"/>
          <p:nvPr/>
        </p:nvSpPr>
        <p:spPr>
          <a:xfrm>
            <a:off x="5690587" y="4468606"/>
            <a:ext cx="3226909" cy="646331"/>
          </a:xfrm>
          <a:prstGeom prst="rect">
            <a:avLst/>
          </a:prstGeom>
          <a:noFill/>
        </p:spPr>
        <p:txBody>
          <a:bodyPr wrap="none" rtlCol="0">
            <a:spAutoFit/>
          </a:bodyPr>
          <a:lstStyle/>
          <a:p>
            <a:r>
              <a:rPr lang="sv-SE" b="1" dirty="0">
                <a:solidFill>
                  <a:srgbClr val="FF0000"/>
                </a:solidFill>
              </a:rPr>
              <a:t>Pris i område 1. Säljaren betalar</a:t>
            </a:r>
          </a:p>
          <a:p>
            <a:r>
              <a:rPr lang="sv-SE" b="1" dirty="0">
                <a:solidFill>
                  <a:srgbClr val="FF0000"/>
                </a:solidFill>
              </a:rPr>
              <a:t>transport till industri.</a:t>
            </a:r>
            <a:endParaRPr lang="en-US" b="1" dirty="0">
              <a:solidFill>
                <a:srgbClr val="FF0000"/>
              </a:solidFill>
            </a:endParaRPr>
          </a:p>
        </p:txBody>
      </p:sp>
      <p:sp>
        <p:nvSpPr>
          <p:cNvPr id="11" name="TextBox 10">
            <a:extLst>
              <a:ext uri="{FF2B5EF4-FFF2-40B4-BE49-F238E27FC236}">
                <a16:creationId xmlns:a16="http://schemas.microsoft.com/office/drawing/2014/main" id="{20978610-5635-47AB-9F32-A4578CDE19DE}"/>
              </a:ext>
            </a:extLst>
          </p:cNvPr>
          <p:cNvSpPr txBox="1"/>
          <p:nvPr/>
        </p:nvSpPr>
        <p:spPr>
          <a:xfrm>
            <a:off x="9108489" y="5179528"/>
            <a:ext cx="6094520" cy="369332"/>
          </a:xfrm>
          <a:prstGeom prst="rect">
            <a:avLst/>
          </a:prstGeom>
          <a:noFill/>
        </p:spPr>
        <p:txBody>
          <a:bodyPr wrap="square">
            <a:spAutoFit/>
          </a:bodyPr>
          <a:lstStyle/>
          <a:p>
            <a:r>
              <a:rPr lang="sv-SE" b="1" dirty="0">
                <a:solidFill>
                  <a:srgbClr val="00B050"/>
                </a:solidFill>
              </a:rPr>
              <a:t>Volym från område 1.</a:t>
            </a:r>
            <a:endParaRPr lang="en-US" b="1" dirty="0">
              <a:solidFill>
                <a:srgbClr val="00B050"/>
              </a:solidFill>
            </a:endParaRPr>
          </a:p>
        </p:txBody>
      </p:sp>
      <p:sp>
        <p:nvSpPr>
          <p:cNvPr id="12" name="Arrow: Down 11">
            <a:extLst>
              <a:ext uri="{FF2B5EF4-FFF2-40B4-BE49-F238E27FC236}">
                <a16:creationId xmlns:a16="http://schemas.microsoft.com/office/drawing/2014/main" id="{98173F8E-798A-40F6-B100-049B23039DD8}"/>
              </a:ext>
            </a:extLst>
          </p:cNvPr>
          <p:cNvSpPr/>
          <p:nvPr/>
        </p:nvSpPr>
        <p:spPr>
          <a:xfrm flipV="1">
            <a:off x="9732596" y="3079066"/>
            <a:ext cx="499207" cy="210046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B25BCBA2-83D6-485E-9DB3-0330EC845B8F}"/>
              </a:ext>
            </a:extLst>
          </p:cNvPr>
          <p:cNvSpPr/>
          <p:nvPr/>
        </p:nvSpPr>
        <p:spPr>
          <a:xfrm>
            <a:off x="628343" y="1290451"/>
            <a:ext cx="621035" cy="8008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5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0017-D189-4153-AD17-952BC57EC759}"/>
              </a:ext>
            </a:extLst>
          </p:cNvPr>
          <p:cNvSpPr>
            <a:spLocks noGrp="1"/>
          </p:cNvSpPr>
          <p:nvPr>
            <p:ph type="title"/>
          </p:nvPr>
        </p:nvSpPr>
        <p:spPr/>
        <p:txBody>
          <a:bodyPr/>
          <a:lstStyle/>
          <a:p>
            <a:r>
              <a:rPr kumimoji="0" lang="en-US" sz="4400" b="1" i="1" u="none" strike="noStrike" kern="1200" cap="none" spc="0" normalizeH="0" baseline="0" noProof="0" dirty="0">
                <a:ln>
                  <a:noFill/>
                </a:ln>
                <a:solidFill>
                  <a:srgbClr val="0070C0"/>
                </a:solidFill>
                <a:effectLst/>
                <a:uLnTx/>
                <a:uFillTx/>
                <a:latin typeface="Calibri" panose="020F0502020204030204"/>
                <a:ea typeface="+mn-ea"/>
                <a:cs typeface="+mn-cs"/>
              </a:rPr>
              <a:t>Peter Lohmander: </a:t>
            </a:r>
            <a:endParaRPr lang="en-US" dirty="0"/>
          </a:p>
        </p:txBody>
      </p:sp>
      <p:sp>
        <p:nvSpPr>
          <p:cNvPr id="3" name="Content Placeholder 2">
            <a:extLst>
              <a:ext uri="{FF2B5EF4-FFF2-40B4-BE49-F238E27FC236}">
                <a16:creationId xmlns:a16="http://schemas.microsoft.com/office/drawing/2014/main" id="{FC58DFBB-8711-48D5-B570-2B2930E5C0F4}"/>
              </a:ext>
            </a:extLst>
          </p:cNvPr>
          <p:cNvSpPr>
            <a:spLocks noGrp="1"/>
          </p:cNvSpPr>
          <p:nvPr>
            <p:ph idx="1"/>
          </p:nvPr>
        </p:nvSpPr>
        <p:spPr>
          <a:xfrm>
            <a:off x="838200" y="1447060"/>
            <a:ext cx="10515600" cy="5140171"/>
          </a:xfrm>
        </p:spPr>
        <p:txBody>
          <a:bodyPr>
            <a:normAutofit fontScale="92500" lnSpcReduction="20000"/>
          </a:bodyPr>
          <a:lstStyle/>
          <a:p>
            <a:pPr marL="0" indent="0">
              <a:buNone/>
            </a:pPr>
            <a:r>
              <a:rPr lang="sv-SE" b="1" u="sng" dirty="0"/>
              <a:t>Aktuella forskningsområden:</a:t>
            </a:r>
          </a:p>
          <a:p>
            <a:pPr marL="0" indent="0">
              <a:buNone/>
            </a:pPr>
            <a:r>
              <a:rPr lang="sv-SE" i="1" dirty="0"/>
              <a:t>Optimering och matematik för:</a:t>
            </a:r>
          </a:p>
          <a:p>
            <a:pPr marL="0" indent="0">
              <a:buNone/>
            </a:pPr>
            <a:r>
              <a:rPr lang="sv-SE" dirty="0"/>
              <a:t>Avverkningsbeslut, Skogsbrandbekämpning, Strategier för jakt av älg och varg, Klimatpåverkan och växthusgaser, Optimala beslut på icke perfekta marknader, Spelteori för optimala beslut vid konflikter, Militära beslutsproblem, Skogliga tillväxtfunktioner</a:t>
            </a:r>
          </a:p>
          <a:p>
            <a:pPr marL="0" indent="0">
              <a:buNone/>
            </a:pPr>
            <a:endParaRPr lang="sv-SE" dirty="0"/>
          </a:p>
          <a:p>
            <a:pPr marL="0" indent="0">
              <a:buNone/>
            </a:pPr>
            <a:r>
              <a:rPr lang="sv-SE" b="1" u="sng" dirty="0"/>
              <a:t>Aktuella Samarbetspartners:</a:t>
            </a:r>
          </a:p>
          <a:p>
            <a:pPr marL="0" indent="0">
              <a:buNone/>
            </a:pPr>
            <a:r>
              <a:rPr lang="sv-SE" dirty="0"/>
              <a:t>Linneuniversitetet (Växjö), Universitetet i Prag (</a:t>
            </a:r>
            <a:r>
              <a:rPr lang="sv-SE" dirty="0" err="1"/>
              <a:t>Czech</a:t>
            </a:r>
            <a:r>
              <a:rPr lang="sv-SE" dirty="0"/>
              <a:t> </a:t>
            </a:r>
            <a:r>
              <a:rPr lang="sv-SE" dirty="0" err="1"/>
              <a:t>Republic</a:t>
            </a:r>
            <a:r>
              <a:rPr lang="sv-SE" dirty="0"/>
              <a:t>), Universitetet i Freiburg (Tyskland), Mittuniversitetet (Sundsvall).</a:t>
            </a:r>
          </a:p>
          <a:p>
            <a:pPr marL="0" indent="0">
              <a:buNone/>
            </a:pPr>
            <a:endParaRPr lang="sv-SE" dirty="0"/>
          </a:p>
          <a:p>
            <a:pPr marL="0" indent="0" algn="l">
              <a:buNone/>
            </a:pPr>
            <a:r>
              <a:rPr lang="sv-SE" b="1" u="sng" dirty="0">
                <a:solidFill>
                  <a:srgbClr val="202020"/>
                </a:solidFill>
                <a:latin typeface="Overpass"/>
              </a:rPr>
              <a:t>Här hittar man rapporter, artiklar och föredrag med mera:</a:t>
            </a:r>
            <a:r>
              <a:rPr lang="sv-SE" dirty="0">
                <a:solidFill>
                  <a:srgbClr val="202020"/>
                </a:solidFill>
                <a:latin typeface="Overpass"/>
              </a:rPr>
              <a:t> </a:t>
            </a:r>
          </a:p>
          <a:p>
            <a:pPr marL="0" indent="0" algn="l">
              <a:buNone/>
            </a:pPr>
            <a:r>
              <a:rPr lang="sv-SE" dirty="0">
                <a:solidFill>
                  <a:srgbClr val="202020"/>
                </a:solidFill>
                <a:latin typeface="Overpass"/>
                <a:hlinkClick r:id="rId2"/>
              </a:rPr>
              <a:t>http://www.lohmander.com/Information/Ref.htm</a:t>
            </a:r>
            <a:r>
              <a:rPr lang="sv-SE" dirty="0">
                <a:solidFill>
                  <a:srgbClr val="202020"/>
                </a:solidFill>
                <a:latin typeface="Overpass"/>
              </a:rPr>
              <a:t> </a:t>
            </a:r>
          </a:p>
          <a:p>
            <a:pPr marL="0" indent="0">
              <a:buNone/>
            </a:pPr>
            <a:endParaRPr lang="sv-SE" dirty="0"/>
          </a:p>
          <a:p>
            <a:pPr marL="0" indent="0">
              <a:buNone/>
            </a:pPr>
            <a:endParaRPr lang="sv-SE" dirty="0"/>
          </a:p>
          <a:p>
            <a:pPr marL="0" indent="0">
              <a:buNone/>
            </a:pPr>
            <a:endParaRPr lang="sv-SE" dirty="0"/>
          </a:p>
          <a:p>
            <a:endParaRPr lang="en-US" dirty="0"/>
          </a:p>
        </p:txBody>
      </p:sp>
      <p:sp>
        <p:nvSpPr>
          <p:cNvPr id="4" name="Slide Number Placeholder 3">
            <a:extLst>
              <a:ext uri="{FF2B5EF4-FFF2-40B4-BE49-F238E27FC236}">
                <a16:creationId xmlns:a16="http://schemas.microsoft.com/office/drawing/2014/main" id="{F8B2D2B6-1014-444A-9215-CA32C5381749}"/>
              </a:ext>
            </a:extLst>
          </p:cNvPr>
          <p:cNvSpPr>
            <a:spLocks noGrp="1"/>
          </p:cNvSpPr>
          <p:nvPr>
            <p:ph type="sldNum" sz="quarter" idx="12"/>
          </p:nvPr>
        </p:nvSpPr>
        <p:spPr/>
        <p:txBody>
          <a:bodyPr/>
          <a:lstStyle/>
          <a:p>
            <a:fld id="{310DF408-A7D2-4D80-B816-61B6466D27F0}" type="slidenum">
              <a:rPr lang="en-US" smtClean="0"/>
              <a:t>3</a:t>
            </a:fld>
            <a:endParaRPr lang="en-US" dirty="0"/>
          </a:p>
        </p:txBody>
      </p:sp>
    </p:spTree>
    <p:extLst>
      <p:ext uri="{BB962C8B-B14F-4D97-AF65-F5344CB8AC3E}">
        <p14:creationId xmlns:p14="http://schemas.microsoft.com/office/powerpoint/2010/main" val="2885685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1791D1-F82D-4664-BF45-182FCACFE0AC}"/>
              </a:ext>
            </a:extLst>
          </p:cNvPr>
          <p:cNvSpPr>
            <a:spLocks noGrp="1"/>
          </p:cNvSpPr>
          <p:nvPr>
            <p:ph type="sldNum" sz="quarter" idx="12"/>
          </p:nvPr>
        </p:nvSpPr>
        <p:spPr/>
        <p:txBody>
          <a:bodyPr/>
          <a:lstStyle/>
          <a:p>
            <a:fld id="{310DF408-A7D2-4D80-B816-61B6466D27F0}" type="slidenum">
              <a:rPr lang="en-US" smtClean="0"/>
              <a:t>30</a:t>
            </a:fld>
            <a:endParaRPr lang="en-US"/>
          </a:p>
        </p:txBody>
      </p:sp>
      <p:graphicFrame>
        <p:nvGraphicFramePr>
          <p:cNvPr id="7" name="Object 6">
            <a:extLst>
              <a:ext uri="{FF2B5EF4-FFF2-40B4-BE49-F238E27FC236}">
                <a16:creationId xmlns:a16="http://schemas.microsoft.com/office/drawing/2014/main" id="{D569F2F5-4E94-491F-8648-CB05F01403B2}"/>
              </a:ext>
            </a:extLst>
          </p:cNvPr>
          <p:cNvGraphicFramePr>
            <a:graphicFrameLocks noChangeAspect="1"/>
          </p:cNvGraphicFramePr>
          <p:nvPr>
            <p:extLst>
              <p:ext uri="{D42A27DB-BD31-4B8C-83A1-F6EECF244321}">
                <p14:modId xmlns:p14="http://schemas.microsoft.com/office/powerpoint/2010/main" val="2329762814"/>
              </p:ext>
            </p:extLst>
          </p:nvPr>
        </p:nvGraphicFramePr>
        <p:xfrm>
          <a:off x="362012" y="2445304"/>
          <a:ext cx="10333038" cy="1308100"/>
        </p:xfrm>
        <a:graphic>
          <a:graphicData uri="http://schemas.openxmlformats.org/presentationml/2006/ole">
            <mc:AlternateContent xmlns:mc="http://schemas.openxmlformats.org/markup-compatibility/2006">
              <mc:Choice xmlns:v="urn:schemas-microsoft-com:vml" Requires="v">
                <p:oleObj spid="_x0000_s15510" name="Equation" r:id="rId3" imgW="2006280" imgH="253800" progId="Equation.DSMT4">
                  <p:embed/>
                </p:oleObj>
              </mc:Choice>
              <mc:Fallback>
                <p:oleObj name="Equation" r:id="rId3" imgW="2006280" imgH="253800" progId="Equation.DSMT4">
                  <p:embed/>
                  <p:pic>
                    <p:nvPicPr>
                      <p:cNvPr id="7" name="Object 6">
                        <a:extLst>
                          <a:ext uri="{FF2B5EF4-FFF2-40B4-BE49-F238E27FC236}">
                            <a16:creationId xmlns:a16="http://schemas.microsoft.com/office/drawing/2014/main" id="{D569F2F5-4E94-491F-8648-CB05F01403B2}"/>
                          </a:ext>
                        </a:extLst>
                      </p:cNvPr>
                      <p:cNvPicPr/>
                      <p:nvPr/>
                    </p:nvPicPr>
                    <p:blipFill>
                      <a:blip r:embed="rId4"/>
                      <a:stretch>
                        <a:fillRect/>
                      </a:stretch>
                    </p:blipFill>
                    <p:spPr>
                      <a:xfrm>
                        <a:off x="362012" y="2445304"/>
                        <a:ext cx="10333038" cy="13081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B73CE98-95C4-445F-9408-DD83B8CA1B2A}"/>
              </a:ext>
            </a:extLst>
          </p:cNvPr>
          <p:cNvSpPr txBox="1"/>
          <p:nvPr/>
        </p:nvSpPr>
        <p:spPr>
          <a:xfrm>
            <a:off x="454981" y="567876"/>
            <a:ext cx="8715652" cy="584775"/>
          </a:xfrm>
          <a:prstGeom prst="rect">
            <a:avLst/>
          </a:prstGeom>
          <a:noFill/>
        </p:spPr>
        <p:txBody>
          <a:bodyPr wrap="square">
            <a:spAutoFit/>
          </a:bodyPr>
          <a:lstStyle/>
          <a:p>
            <a:r>
              <a:rPr lang="sv-SE" sz="3200" b="1" i="1" dirty="0">
                <a:solidFill>
                  <a:srgbClr val="0070C0"/>
                </a:solidFill>
              </a:rPr>
              <a:t>Kostnad för massaved från område 2.</a:t>
            </a:r>
            <a:endParaRPr lang="en-US" sz="3200" b="1" i="1" dirty="0">
              <a:solidFill>
                <a:srgbClr val="0070C0"/>
              </a:solidFill>
            </a:endParaRPr>
          </a:p>
        </p:txBody>
      </p:sp>
      <p:sp>
        <p:nvSpPr>
          <p:cNvPr id="9" name="Arrow: Down 8">
            <a:extLst>
              <a:ext uri="{FF2B5EF4-FFF2-40B4-BE49-F238E27FC236}">
                <a16:creationId xmlns:a16="http://schemas.microsoft.com/office/drawing/2014/main" id="{E46DA727-4195-4A0A-A467-46C044F8CDA0}"/>
              </a:ext>
            </a:extLst>
          </p:cNvPr>
          <p:cNvSpPr/>
          <p:nvPr/>
        </p:nvSpPr>
        <p:spPr>
          <a:xfrm>
            <a:off x="561513" y="1316569"/>
            <a:ext cx="621035" cy="8008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775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1791D1-F82D-4664-BF45-182FCACFE0AC}"/>
              </a:ext>
            </a:extLst>
          </p:cNvPr>
          <p:cNvSpPr>
            <a:spLocks noGrp="1"/>
          </p:cNvSpPr>
          <p:nvPr>
            <p:ph type="sldNum" sz="quarter" idx="12"/>
          </p:nvPr>
        </p:nvSpPr>
        <p:spPr/>
        <p:txBody>
          <a:bodyPr/>
          <a:lstStyle/>
          <a:p>
            <a:fld id="{310DF408-A7D2-4D80-B816-61B6466D27F0}" type="slidenum">
              <a:rPr lang="en-US" smtClean="0"/>
              <a:t>31</a:t>
            </a:fld>
            <a:endParaRPr lang="en-US"/>
          </a:p>
        </p:txBody>
      </p:sp>
      <p:graphicFrame>
        <p:nvGraphicFramePr>
          <p:cNvPr id="6" name="Object 5">
            <a:extLst>
              <a:ext uri="{FF2B5EF4-FFF2-40B4-BE49-F238E27FC236}">
                <a16:creationId xmlns:a16="http://schemas.microsoft.com/office/drawing/2014/main" id="{71B7C464-A31F-4BD3-9860-39D33A4F31DC}"/>
              </a:ext>
            </a:extLst>
          </p:cNvPr>
          <p:cNvGraphicFramePr>
            <a:graphicFrameLocks noChangeAspect="1"/>
          </p:cNvGraphicFramePr>
          <p:nvPr>
            <p:extLst>
              <p:ext uri="{D42A27DB-BD31-4B8C-83A1-F6EECF244321}">
                <p14:modId xmlns:p14="http://schemas.microsoft.com/office/powerpoint/2010/main" val="3328703196"/>
              </p:ext>
            </p:extLst>
          </p:nvPr>
        </p:nvGraphicFramePr>
        <p:xfrm>
          <a:off x="626264" y="277946"/>
          <a:ext cx="7653337" cy="1308100"/>
        </p:xfrm>
        <a:graphic>
          <a:graphicData uri="http://schemas.openxmlformats.org/presentationml/2006/ole">
            <mc:AlternateContent xmlns:mc="http://schemas.openxmlformats.org/markup-compatibility/2006">
              <mc:Choice xmlns:v="urn:schemas-microsoft-com:vml" Requires="v">
                <p:oleObj spid="_x0000_s8731" name="Equation" r:id="rId3" imgW="1485720" imgH="253800" progId="Equation.DSMT4">
                  <p:embed/>
                </p:oleObj>
              </mc:Choice>
              <mc:Fallback>
                <p:oleObj name="Equation" r:id="rId3" imgW="1485720" imgH="253800" progId="Equation.DSMT4">
                  <p:embed/>
                  <p:pic>
                    <p:nvPicPr>
                      <p:cNvPr id="6" name="Object 5">
                        <a:extLst>
                          <a:ext uri="{FF2B5EF4-FFF2-40B4-BE49-F238E27FC236}">
                            <a16:creationId xmlns:a16="http://schemas.microsoft.com/office/drawing/2014/main" id="{71B7C464-A31F-4BD3-9860-39D33A4F31DC}"/>
                          </a:ext>
                        </a:extLst>
                      </p:cNvPr>
                      <p:cNvPicPr/>
                      <p:nvPr/>
                    </p:nvPicPr>
                    <p:blipFill>
                      <a:blip r:embed="rId4"/>
                      <a:stretch>
                        <a:fillRect/>
                      </a:stretch>
                    </p:blipFill>
                    <p:spPr>
                      <a:xfrm>
                        <a:off x="626264" y="277946"/>
                        <a:ext cx="7653337" cy="1308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F4582A6-217C-4FB6-BF92-76BF55AEB8DB}"/>
              </a:ext>
            </a:extLst>
          </p:cNvPr>
          <p:cNvGraphicFramePr>
            <a:graphicFrameLocks noChangeAspect="1"/>
          </p:cNvGraphicFramePr>
          <p:nvPr>
            <p:extLst>
              <p:ext uri="{D42A27DB-BD31-4B8C-83A1-F6EECF244321}">
                <p14:modId xmlns:p14="http://schemas.microsoft.com/office/powerpoint/2010/main" val="1357837121"/>
              </p:ext>
            </p:extLst>
          </p:nvPr>
        </p:nvGraphicFramePr>
        <p:xfrm>
          <a:off x="626264" y="1586046"/>
          <a:ext cx="8437562" cy="1243012"/>
        </p:xfrm>
        <a:graphic>
          <a:graphicData uri="http://schemas.openxmlformats.org/presentationml/2006/ole">
            <mc:AlternateContent xmlns:mc="http://schemas.openxmlformats.org/markup-compatibility/2006">
              <mc:Choice xmlns:v="urn:schemas-microsoft-com:vml" Requires="v">
                <p:oleObj spid="_x0000_s8732" name="Equation" r:id="rId5" imgW="1638000" imgH="241200" progId="Equation.DSMT4">
                  <p:embed/>
                </p:oleObj>
              </mc:Choice>
              <mc:Fallback>
                <p:oleObj name="Equation" r:id="rId5" imgW="1638000" imgH="241200" progId="Equation.DSMT4">
                  <p:embed/>
                  <p:pic>
                    <p:nvPicPr>
                      <p:cNvPr id="6" name="Object 5">
                        <a:extLst>
                          <a:ext uri="{FF2B5EF4-FFF2-40B4-BE49-F238E27FC236}">
                            <a16:creationId xmlns:a16="http://schemas.microsoft.com/office/drawing/2014/main" id="{71B7C464-A31F-4BD3-9860-39D33A4F31DC}"/>
                          </a:ext>
                        </a:extLst>
                      </p:cNvPr>
                      <p:cNvPicPr/>
                      <p:nvPr/>
                    </p:nvPicPr>
                    <p:blipFill>
                      <a:blip r:embed="rId6"/>
                      <a:stretch>
                        <a:fillRect/>
                      </a:stretch>
                    </p:blipFill>
                    <p:spPr>
                      <a:xfrm>
                        <a:off x="626264" y="1586046"/>
                        <a:ext cx="8437562" cy="12430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3387C7D-44F0-41FD-9490-105D1C7C8E86}"/>
              </a:ext>
            </a:extLst>
          </p:cNvPr>
          <p:cNvGraphicFramePr>
            <a:graphicFrameLocks noChangeAspect="1"/>
          </p:cNvGraphicFramePr>
          <p:nvPr>
            <p:extLst>
              <p:ext uri="{D42A27DB-BD31-4B8C-83A1-F6EECF244321}">
                <p14:modId xmlns:p14="http://schemas.microsoft.com/office/powerpoint/2010/main" val="930275514"/>
              </p:ext>
            </p:extLst>
          </p:nvPr>
        </p:nvGraphicFramePr>
        <p:xfrm>
          <a:off x="626264" y="3780631"/>
          <a:ext cx="6148388" cy="2224088"/>
        </p:xfrm>
        <a:graphic>
          <a:graphicData uri="http://schemas.openxmlformats.org/presentationml/2006/ole">
            <mc:AlternateContent xmlns:mc="http://schemas.openxmlformats.org/markup-compatibility/2006">
              <mc:Choice xmlns:v="urn:schemas-microsoft-com:vml" Requires="v">
                <p:oleObj spid="_x0000_s8733" name="Equation" r:id="rId7" imgW="1193760" imgH="431640" progId="Equation.DSMT4">
                  <p:embed/>
                </p:oleObj>
              </mc:Choice>
              <mc:Fallback>
                <p:oleObj name="Equation" r:id="rId7" imgW="1193760" imgH="431640" progId="Equation.DSMT4">
                  <p:embed/>
                  <p:pic>
                    <p:nvPicPr>
                      <p:cNvPr id="8" name="Object 7">
                        <a:extLst>
                          <a:ext uri="{FF2B5EF4-FFF2-40B4-BE49-F238E27FC236}">
                            <a16:creationId xmlns:a16="http://schemas.microsoft.com/office/drawing/2014/main" id="{BF4582A6-217C-4FB6-BF92-76BF55AEB8DB}"/>
                          </a:ext>
                        </a:extLst>
                      </p:cNvPr>
                      <p:cNvPicPr/>
                      <p:nvPr/>
                    </p:nvPicPr>
                    <p:blipFill>
                      <a:blip r:embed="rId8"/>
                      <a:stretch>
                        <a:fillRect/>
                      </a:stretch>
                    </p:blipFill>
                    <p:spPr>
                      <a:xfrm>
                        <a:off x="626264" y="3780631"/>
                        <a:ext cx="6148388" cy="22240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95F11739-8028-4507-A859-23DA8DF356E6}"/>
              </a:ext>
            </a:extLst>
          </p:cNvPr>
          <p:cNvSpPr txBox="1"/>
          <p:nvPr/>
        </p:nvSpPr>
        <p:spPr>
          <a:xfrm>
            <a:off x="8317637" y="4038269"/>
            <a:ext cx="2780698" cy="1384995"/>
          </a:xfrm>
          <a:prstGeom prst="rect">
            <a:avLst/>
          </a:prstGeom>
          <a:noFill/>
        </p:spPr>
        <p:txBody>
          <a:bodyPr wrap="none" rtlCol="0">
            <a:spAutoFit/>
          </a:bodyPr>
          <a:lstStyle/>
          <a:p>
            <a:r>
              <a:rPr lang="sv-SE" sz="2800" b="1" dirty="0">
                <a:solidFill>
                  <a:srgbClr val="00B0F0"/>
                </a:solidFill>
              </a:rPr>
              <a:t>Marginalkostnad </a:t>
            </a:r>
          </a:p>
          <a:p>
            <a:r>
              <a:rPr lang="sv-SE" sz="2800" b="1" dirty="0">
                <a:solidFill>
                  <a:srgbClr val="00B0F0"/>
                </a:solidFill>
              </a:rPr>
              <a:t>för massaved </a:t>
            </a:r>
          </a:p>
          <a:p>
            <a:r>
              <a:rPr lang="sv-SE" sz="2800" b="1" dirty="0">
                <a:solidFill>
                  <a:srgbClr val="00B0F0"/>
                </a:solidFill>
              </a:rPr>
              <a:t>från område 1.</a:t>
            </a:r>
            <a:endParaRPr lang="en-US" sz="2800" b="1" dirty="0">
              <a:solidFill>
                <a:srgbClr val="00B0F0"/>
              </a:solidFill>
            </a:endParaRPr>
          </a:p>
        </p:txBody>
      </p:sp>
      <p:sp>
        <p:nvSpPr>
          <p:cNvPr id="3" name="Arrow: Right 2">
            <a:extLst>
              <a:ext uri="{FF2B5EF4-FFF2-40B4-BE49-F238E27FC236}">
                <a16:creationId xmlns:a16="http://schemas.microsoft.com/office/drawing/2014/main" id="{2FE86271-46AF-4F2D-9F47-7B926A15D1B2}"/>
              </a:ext>
            </a:extLst>
          </p:cNvPr>
          <p:cNvSpPr/>
          <p:nvPr/>
        </p:nvSpPr>
        <p:spPr>
          <a:xfrm flipH="1">
            <a:off x="7009413" y="4038269"/>
            <a:ext cx="1073462" cy="138491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BE9CF5-307E-40BA-8594-FBF004F35ADD}"/>
              </a:ext>
            </a:extLst>
          </p:cNvPr>
          <p:cNvSpPr/>
          <p:nvPr/>
        </p:nvSpPr>
        <p:spPr>
          <a:xfrm>
            <a:off x="426128" y="3780631"/>
            <a:ext cx="6462944" cy="238047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A92F0C-CBED-474D-9955-12A6CF7A638B}"/>
              </a:ext>
            </a:extLst>
          </p:cNvPr>
          <p:cNvSpPr txBox="1"/>
          <p:nvPr/>
        </p:nvSpPr>
        <p:spPr>
          <a:xfrm>
            <a:off x="2936978" y="3059668"/>
            <a:ext cx="1186543" cy="369332"/>
          </a:xfrm>
          <a:prstGeom prst="rect">
            <a:avLst/>
          </a:prstGeom>
          <a:noFill/>
        </p:spPr>
        <p:txBody>
          <a:bodyPr wrap="none" rtlCol="0">
            <a:spAutoFit/>
          </a:bodyPr>
          <a:lstStyle/>
          <a:p>
            <a:r>
              <a:rPr lang="sv-SE" b="1" i="1" dirty="0">
                <a:solidFill>
                  <a:srgbClr val="FF0000"/>
                </a:solidFill>
              </a:rPr>
              <a:t>Derivering</a:t>
            </a:r>
            <a:endParaRPr lang="en-US" b="1" i="1" dirty="0">
              <a:solidFill>
                <a:srgbClr val="FF0000"/>
              </a:solidFill>
            </a:endParaRPr>
          </a:p>
        </p:txBody>
      </p:sp>
      <p:sp>
        <p:nvSpPr>
          <p:cNvPr id="15" name="Rectangle 14">
            <a:extLst>
              <a:ext uri="{FF2B5EF4-FFF2-40B4-BE49-F238E27FC236}">
                <a16:creationId xmlns:a16="http://schemas.microsoft.com/office/drawing/2014/main" id="{F4E083D3-3E72-4C88-936C-FDCEDC1D7096}"/>
              </a:ext>
            </a:extLst>
          </p:cNvPr>
          <p:cNvSpPr/>
          <p:nvPr/>
        </p:nvSpPr>
        <p:spPr>
          <a:xfrm>
            <a:off x="2936978" y="3059668"/>
            <a:ext cx="1186543" cy="402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6FF1F245-664E-41B8-A211-848132CCFE3D}"/>
              </a:ext>
            </a:extLst>
          </p:cNvPr>
          <p:cNvSpPr/>
          <p:nvPr/>
        </p:nvSpPr>
        <p:spPr>
          <a:xfrm>
            <a:off x="3121381" y="3461674"/>
            <a:ext cx="817735" cy="2406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532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1791D1-F82D-4664-BF45-182FCACFE0AC}"/>
              </a:ext>
            </a:extLst>
          </p:cNvPr>
          <p:cNvSpPr>
            <a:spLocks noGrp="1"/>
          </p:cNvSpPr>
          <p:nvPr>
            <p:ph type="sldNum" sz="quarter" idx="12"/>
          </p:nvPr>
        </p:nvSpPr>
        <p:spPr/>
        <p:txBody>
          <a:bodyPr/>
          <a:lstStyle/>
          <a:p>
            <a:fld id="{310DF408-A7D2-4D80-B816-61B6466D27F0}" type="slidenum">
              <a:rPr lang="en-US" smtClean="0"/>
              <a:t>32</a:t>
            </a:fld>
            <a:endParaRPr lang="en-US" dirty="0"/>
          </a:p>
        </p:txBody>
      </p:sp>
      <p:graphicFrame>
        <p:nvGraphicFramePr>
          <p:cNvPr id="6" name="Object 5">
            <a:extLst>
              <a:ext uri="{FF2B5EF4-FFF2-40B4-BE49-F238E27FC236}">
                <a16:creationId xmlns:a16="http://schemas.microsoft.com/office/drawing/2014/main" id="{71B7C464-A31F-4BD3-9860-39D33A4F31DC}"/>
              </a:ext>
            </a:extLst>
          </p:cNvPr>
          <p:cNvGraphicFramePr>
            <a:graphicFrameLocks noChangeAspect="1"/>
          </p:cNvGraphicFramePr>
          <p:nvPr>
            <p:extLst>
              <p:ext uri="{D42A27DB-BD31-4B8C-83A1-F6EECF244321}">
                <p14:modId xmlns:p14="http://schemas.microsoft.com/office/powerpoint/2010/main" val="846275213"/>
              </p:ext>
            </p:extLst>
          </p:nvPr>
        </p:nvGraphicFramePr>
        <p:xfrm>
          <a:off x="1171575" y="466725"/>
          <a:ext cx="8110537" cy="1308100"/>
        </p:xfrm>
        <a:graphic>
          <a:graphicData uri="http://schemas.openxmlformats.org/presentationml/2006/ole">
            <mc:AlternateContent xmlns:mc="http://schemas.openxmlformats.org/markup-compatibility/2006">
              <mc:Choice xmlns:v="urn:schemas-microsoft-com:vml" Requires="v">
                <p:oleObj spid="_x0000_s9752" name="Equation" r:id="rId3" imgW="1574640" imgH="253800" progId="Equation.DSMT4">
                  <p:embed/>
                </p:oleObj>
              </mc:Choice>
              <mc:Fallback>
                <p:oleObj name="Equation" r:id="rId3" imgW="1574640" imgH="253800" progId="Equation.DSMT4">
                  <p:embed/>
                  <p:pic>
                    <p:nvPicPr>
                      <p:cNvPr id="6" name="Object 5">
                        <a:extLst>
                          <a:ext uri="{FF2B5EF4-FFF2-40B4-BE49-F238E27FC236}">
                            <a16:creationId xmlns:a16="http://schemas.microsoft.com/office/drawing/2014/main" id="{71B7C464-A31F-4BD3-9860-39D33A4F31DC}"/>
                          </a:ext>
                        </a:extLst>
                      </p:cNvPr>
                      <p:cNvPicPr/>
                      <p:nvPr/>
                    </p:nvPicPr>
                    <p:blipFill>
                      <a:blip r:embed="rId4"/>
                      <a:stretch>
                        <a:fillRect/>
                      </a:stretch>
                    </p:blipFill>
                    <p:spPr>
                      <a:xfrm>
                        <a:off x="1171575" y="466725"/>
                        <a:ext cx="8110537" cy="1308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F4582A6-217C-4FB6-BF92-76BF55AEB8DB}"/>
              </a:ext>
            </a:extLst>
          </p:cNvPr>
          <p:cNvGraphicFramePr>
            <a:graphicFrameLocks noChangeAspect="1"/>
          </p:cNvGraphicFramePr>
          <p:nvPr>
            <p:extLst>
              <p:ext uri="{D42A27DB-BD31-4B8C-83A1-F6EECF244321}">
                <p14:modId xmlns:p14="http://schemas.microsoft.com/office/powerpoint/2010/main" val="3243429820"/>
              </p:ext>
            </p:extLst>
          </p:nvPr>
        </p:nvGraphicFramePr>
        <p:xfrm>
          <a:off x="1197884" y="1611716"/>
          <a:ext cx="8959850" cy="1243013"/>
        </p:xfrm>
        <a:graphic>
          <a:graphicData uri="http://schemas.openxmlformats.org/presentationml/2006/ole">
            <mc:AlternateContent xmlns:mc="http://schemas.openxmlformats.org/markup-compatibility/2006">
              <mc:Choice xmlns:v="urn:schemas-microsoft-com:vml" Requires="v">
                <p:oleObj spid="_x0000_s9753" name="Equation" r:id="rId5" imgW="1739880" imgH="241200" progId="Equation.DSMT4">
                  <p:embed/>
                </p:oleObj>
              </mc:Choice>
              <mc:Fallback>
                <p:oleObj name="Equation" r:id="rId5" imgW="1739880" imgH="241200" progId="Equation.DSMT4">
                  <p:embed/>
                  <p:pic>
                    <p:nvPicPr>
                      <p:cNvPr id="8" name="Object 7">
                        <a:extLst>
                          <a:ext uri="{FF2B5EF4-FFF2-40B4-BE49-F238E27FC236}">
                            <a16:creationId xmlns:a16="http://schemas.microsoft.com/office/drawing/2014/main" id="{BF4582A6-217C-4FB6-BF92-76BF55AEB8DB}"/>
                          </a:ext>
                        </a:extLst>
                      </p:cNvPr>
                      <p:cNvPicPr/>
                      <p:nvPr/>
                    </p:nvPicPr>
                    <p:blipFill>
                      <a:blip r:embed="rId6"/>
                      <a:stretch>
                        <a:fillRect/>
                      </a:stretch>
                    </p:blipFill>
                    <p:spPr>
                      <a:xfrm>
                        <a:off x="1197884" y="1611716"/>
                        <a:ext cx="8959850" cy="124301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3387C7D-44F0-41FD-9490-105D1C7C8E86}"/>
              </a:ext>
            </a:extLst>
          </p:cNvPr>
          <p:cNvGraphicFramePr>
            <a:graphicFrameLocks noChangeAspect="1"/>
          </p:cNvGraphicFramePr>
          <p:nvPr>
            <p:extLst>
              <p:ext uri="{D42A27DB-BD31-4B8C-83A1-F6EECF244321}">
                <p14:modId xmlns:p14="http://schemas.microsoft.com/office/powerpoint/2010/main" val="2317210956"/>
              </p:ext>
            </p:extLst>
          </p:nvPr>
        </p:nvGraphicFramePr>
        <p:xfrm>
          <a:off x="1197884" y="3934635"/>
          <a:ext cx="6410325" cy="2225675"/>
        </p:xfrm>
        <a:graphic>
          <a:graphicData uri="http://schemas.openxmlformats.org/presentationml/2006/ole">
            <mc:AlternateContent xmlns:mc="http://schemas.openxmlformats.org/markup-compatibility/2006">
              <mc:Choice xmlns:v="urn:schemas-microsoft-com:vml" Requires="v">
                <p:oleObj spid="_x0000_s9754" name="Equation" r:id="rId7" imgW="1244520" imgH="431640" progId="Equation.DSMT4">
                  <p:embed/>
                </p:oleObj>
              </mc:Choice>
              <mc:Fallback>
                <p:oleObj name="Equation" r:id="rId7" imgW="1244520" imgH="431640" progId="Equation.DSMT4">
                  <p:embed/>
                  <p:pic>
                    <p:nvPicPr>
                      <p:cNvPr id="9" name="Object 8">
                        <a:extLst>
                          <a:ext uri="{FF2B5EF4-FFF2-40B4-BE49-F238E27FC236}">
                            <a16:creationId xmlns:a16="http://schemas.microsoft.com/office/drawing/2014/main" id="{43387C7D-44F0-41FD-9490-105D1C7C8E86}"/>
                          </a:ext>
                        </a:extLst>
                      </p:cNvPr>
                      <p:cNvPicPr/>
                      <p:nvPr/>
                    </p:nvPicPr>
                    <p:blipFill>
                      <a:blip r:embed="rId8"/>
                      <a:stretch>
                        <a:fillRect/>
                      </a:stretch>
                    </p:blipFill>
                    <p:spPr>
                      <a:xfrm>
                        <a:off x="1197884" y="3934635"/>
                        <a:ext cx="6410325" cy="222567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A9A2CE8-48E4-41AA-BF90-3B77AF9EEB80}"/>
              </a:ext>
            </a:extLst>
          </p:cNvPr>
          <p:cNvSpPr/>
          <p:nvPr/>
        </p:nvSpPr>
        <p:spPr>
          <a:xfrm>
            <a:off x="1185755" y="3982706"/>
            <a:ext cx="6462944" cy="238047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425DF5D-CDCF-4A17-881D-694383D880CF}"/>
              </a:ext>
            </a:extLst>
          </p:cNvPr>
          <p:cNvSpPr/>
          <p:nvPr/>
        </p:nvSpPr>
        <p:spPr>
          <a:xfrm flipH="1">
            <a:off x="7824371" y="4480483"/>
            <a:ext cx="1073462" cy="138491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A2CF6E1-7C21-4E8B-A84C-4AAE2113D2D0}"/>
              </a:ext>
            </a:extLst>
          </p:cNvPr>
          <p:cNvSpPr txBox="1"/>
          <p:nvPr/>
        </p:nvSpPr>
        <p:spPr>
          <a:xfrm>
            <a:off x="9144740" y="4480483"/>
            <a:ext cx="6094520" cy="1384995"/>
          </a:xfrm>
          <a:prstGeom prst="rect">
            <a:avLst/>
          </a:prstGeom>
          <a:noFill/>
        </p:spPr>
        <p:txBody>
          <a:bodyPr wrap="square">
            <a:spAutoFit/>
          </a:bodyPr>
          <a:lstStyle/>
          <a:p>
            <a:r>
              <a:rPr lang="sv-SE" sz="2800" b="1" dirty="0">
                <a:solidFill>
                  <a:srgbClr val="0070C0"/>
                </a:solidFill>
              </a:rPr>
              <a:t>Marginalkostnad </a:t>
            </a:r>
          </a:p>
          <a:p>
            <a:r>
              <a:rPr lang="sv-SE" sz="2800" b="1" dirty="0">
                <a:solidFill>
                  <a:srgbClr val="0070C0"/>
                </a:solidFill>
              </a:rPr>
              <a:t>för massaved </a:t>
            </a:r>
          </a:p>
          <a:p>
            <a:r>
              <a:rPr lang="sv-SE" sz="2800" b="1" dirty="0">
                <a:solidFill>
                  <a:srgbClr val="0070C0"/>
                </a:solidFill>
              </a:rPr>
              <a:t>från område 2.</a:t>
            </a:r>
            <a:endParaRPr lang="en-US" sz="2800" dirty="0">
              <a:solidFill>
                <a:srgbClr val="0070C0"/>
              </a:solidFill>
            </a:endParaRPr>
          </a:p>
        </p:txBody>
      </p:sp>
      <p:sp>
        <p:nvSpPr>
          <p:cNvPr id="12" name="TextBox 11">
            <a:extLst>
              <a:ext uri="{FF2B5EF4-FFF2-40B4-BE49-F238E27FC236}">
                <a16:creationId xmlns:a16="http://schemas.microsoft.com/office/drawing/2014/main" id="{5D6C1571-803E-4FF7-8C99-635E2B4AF863}"/>
              </a:ext>
            </a:extLst>
          </p:cNvPr>
          <p:cNvSpPr txBox="1"/>
          <p:nvPr/>
        </p:nvSpPr>
        <p:spPr>
          <a:xfrm>
            <a:off x="3558415" y="3187247"/>
            <a:ext cx="1186543" cy="369332"/>
          </a:xfrm>
          <a:prstGeom prst="rect">
            <a:avLst/>
          </a:prstGeom>
          <a:noFill/>
        </p:spPr>
        <p:txBody>
          <a:bodyPr wrap="none" rtlCol="0">
            <a:spAutoFit/>
          </a:bodyPr>
          <a:lstStyle/>
          <a:p>
            <a:r>
              <a:rPr lang="sv-SE" b="1" i="1" dirty="0">
                <a:solidFill>
                  <a:srgbClr val="FF0000"/>
                </a:solidFill>
              </a:rPr>
              <a:t>Derivering</a:t>
            </a:r>
            <a:endParaRPr lang="en-US" b="1" i="1" dirty="0">
              <a:solidFill>
                <a:srgbClr val="FF0000"/>
              </a:solidFill>
            </a:endParaRPr>
          </a:p>
        </p:txBody>
      </p:sp>
      <p:sp>
        <p:nvSpPr>
          <p:cNvPr id="13" name="Rectangle 12">
            <a:extLst>
              <a:ext uri="{FF2B5EF4-FFF2-40B4-BE49-F238E27FC236}">
                <a16:creationId xmlns:a16="http://schemas.microsoft.com/office/drawing/2014/main" id="{2BB769B2-1950-490F-99F8-29024AC2ADDB}"/>
              </a:ext>
            </a:extLst>
          </p:cNvPr>
          <p:cNvSpPr/>
          <p:nvPr/>
        </p:nvSpPr>
        <p:spPr>
          <a:xfrm>
            <a:off x="3558415" y="3187247"/>
            <a:ext cx="1186543" cy="402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8D6C0790-A3C8-4F6F-B844-925726C9F59D}"/>
              </a:ext>
            </a:extLst>
          </p:cNvPr>
          <p:cNvSpPr/>
          <p:nvPr/>
        </p:nvSpPr>
        <p:spPr>
          <a:xfrm>
            <a:off x="3742818" y="3589253"/>
            <a:ext cx="817735" cy="2406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956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D4F5-986A-4688-AC1E-738C865E99D0}"/>
              </a:ext>
            </a:extLst>
          </p:cNvPr>
          <p:cNvSpPr>
            <a:spLocks noGrp="1"/>
          </p:cNvSpPr>
          <p:nvPr>
            <p:ph type="sldNum" sz="quarter" idx="12"/>
          </p:nvPr>
        </p:nvSpPr>
        <p:spPr/>
        <p:txBody>
          <a:bodyPr/>
          <a:lstStyle/>
          <a:p>
            <a:fld id="{310DF408-A7D2-4D80-B816-61B6466D27F0}" type="slidenum">
              <a:rPr lang="en-US" smtClean="0"/>
              <a:t>33</a:t>
            </a:fld>
            <a:endParaRPr lang="en-US"/>
          </a:p>
        </p:txBody>
      </p:sp>
      <p:graphicFrame>
        <p:nvGraphicFramePr>
          <p:cNvPr id="3" name="Object 2">
            <a:extLst>
              <a:ext uri="{FF2B5EF4-FFF2-40B4-BE49-F238E27FC236}">
                <a16:creationId xmlns:a16="http://schemas.microsoft.com/office/drawing/2014/main" id="{8084E765-C234-41C6-A349-9CE15F184BB7}"/>
              </a:ext>
            </a:extLst>
          </p:cNvPr>
          <p:cNvGraphicFramePr>
            <a:graphicFrameLocks noChangeAspect="1"/>
          </p:cNvGraphicFramePr>
          <p:nvPr>
            <p:extLst>
              <p:ext uri="{D42A27DB-BD31-4B8C-83A1-F6EECF244321}">
                <p14:modId xmlns:p14="http://schemas.microsoft.com/office/powerpoint/2010/main" val="1311883698"/>
              </p:ext>
            </p:extLst>
          </p:nvPr>
        </p:nvGraphicFramePr>
        <p:xfrm>
          <a:off x="1079761" y="1935262"/>
          <a:ext cx="7848600" cy="2224087"/>
        </p:xfrm>
        <a:graphic>
          <a:graphicData uri="http://schemas.openxmlformats.org/presentationml/2006/ole">
            <mc:AlternateContent xmlns:mc="http://schemas.openxmlformats.org/markup-compatibility/2006">
              <mc:Choice xmlns:v="urn:schemas-microsoft-com:vml" Requires="v">
                <p:oleObj spid="_x0000_s10596" name="Equation" r:id="rId3" imgW="1523880" imgH="431640" progId="Equation.DSMT4">
                  <p:embed/>
                </p:oleObj>
              </mc:Choice>
              <mc:Fallback>
                <p:oleObj name="Equation" r:id="rId3" imgW="1523880" imgH="431640" progId="Equation.DSMT4">
                  <p:embed/>
                  <p:pic>
                    <p:nvPicPr>
                      <p:cNvPr id="9" name="Object 8">
                        <a:extLst>
                          <a:ext uri="{FF2B5EF4-FFF2-40B4-BE49-F238E27FC236}">
                            <a16:creationId xmlns:a16="http://schemas.microsoft.com/office/drawing/2014/main" id="{43387C7D-44F0-41FD-9490-105D1C7C8E86}"/>
                          </a:ext>
                        </a:extLst>
                      </p:cNvPr>
                      <p:cNvPicPr/>
                      <p:nvPr/>
                    </p:nvPicPr>
                    <p:blipFill>
                      <a:blip r:embed="rId4"/>
                      <a:stretch>
                        <a:fillRect/>
                      </a:stretch>
                    </p:blipFill>
                    <p:spPr>
                      <a:xfrm>
                        <a:off x="1079761" y="1935262"/>
                        <a:ext cx="7848600" cy="222408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B6024B7-F107-4CEC-BFB5-CA9794AF79AA}"/>
              </a:ext>
            </a:extLst>
          </p:cNvPr>
          <p:cNvGraphicFramePr>
            <a:graphicFrameLocks noChangeAspect="1"/>
          </p:cNvGraphicFramePr>
          <p:nvPr>
            <p:extLst>
              <p:ext uri="{D42A27DB-BD31-4B8C-83A1-F6EECF244321}">
                <p14:modId xmlns:p14="http://schemas.microsoft.com/office/powerpoint/2010/main" val="1210689946"/>
              </p:ext>
            </p:extLst>
          </p:nvPr>
        </p:nvGraphicFramePr>
        <p:xfrm>
          <a:off x="981336" y="4159349"/>
          <a:ext cx="8045450" cy="2225675"/>
        </p:xfrm>
        <a:graphic>
          <a:graphicData uri="http://schemas.openxmlformats.org/presentationml/2006/ole">
            <mc:AlternateContent xmlns:mc="http://schemas.openxmlformats.org/markup-compatibility/2006">
              <mc:Choice xmlns:v="urn:schemas-microsoft-com:vml" Requires="v">
                <p:oleObj spid="_x0000_s10597" name="Equation" r:id="rId5" imgW="1562040" imgH="431640" progId="Equation.DSMT4">
                  <p:embed/>
                </p:oleObj>
              </mc:Choice>
              <mc:Fallback>
                <p:oleObj name="Equation" r:id="rId5" imgW="1562040" imgH="431640" progId="Equation.DSMT4">
                  <p:embed/>
                  <p:pic>
                    <p:nvPicPr>
                      <p:cNvPr id="9" name="Object 8">
                        <a:extLst>
                          <a:ext uri="{FF2B5EF4-FFF2-40B4-BE49-F238E27FC236}">
                            <a16:creationId xmlns:a16="http://schemas.microsoft.com/office/drawing/2014/main" id="{43387C7D-44F0-41FD-9490-105D1C7C8E86}"/>
                          </a:ext>
                        </a:extLst>
                      </p:cNvPr>
                      <p:cNvPicPr/>
                      <p:nvPr/>
                    </p:nvPicPr>
                    <p:blipFill>
                      <a:blip r:embed="rId6"/>
                      <a:stretch>
                        <a:fillRect/>
                      </a:stretch>
                    </p:blipFill>
                    <p:spPr>
                      <a:xfrm>
                        <a:off x="981336" y="4159349"/>
                        <a:ext cx="8045450" cy="222567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E95DFD0-80C3-43C2-B208-1D373693B7EA}"/>
              </a:ext>
            </a:extLst>
          </p:cNvPr>
          <p:cNvSpPr txBox="1"/>
          <p:nvPr/>
        </p:nvSpPr>
        <p:spPr>
          <a:xfrm>
            <a:off x="1079761" y="241438"/>
            <a:ext cx="9514257" cy="1384995"/>
          </a:xfrm>
          <a:prstGeom prst="rect">
            <a:avLst/>
          </a:prstGeom>
          <a:noFill/>
        </p:spPr>
        <p:txBody>
          <a:bodyPr wrap="square" rtlCol="0">
            <a:spAutoFit/>
          </a:bodyPr>
          <a:lstStyle/>
          <a:p>
            <a:r>
              <a:rPr lang="sv-SE" sz="2800" b="1" dirty="0">
                <a:solidFill>
                  <a:srgbClr val="FF0000"/>
                </a:solidFill>
              </a:rPr>
              <a:t>Marginalkostnaderna från olika områden ska vara lika med importpriset, när lösningen är optimal för köparen. (Vi har just sett beviset för detta.)</a:t>
            </a:r>
            <a:endParaRPr lang="en-US" sz="2800" b="1" dirty="0">
              <a:solidFill>
                <a:srgbClr val="FF0000"/>
              </a:solidFill>
            </a:endParaRPr>
          </a:p>
        </p:txBody>
      </p:sp>
    </p:spTree>
    <p:extLst>
      <p:ext uri="{BB962C8B-B14F-4D97-AF65-F5344CB8AC3E}">
        <p14:creationId xmlns:p14="http://schemas.microsoft.com/office/powerpoint/2010/main" val="1474862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D4F5-986A-4688-AC1E-738C865E99D0}"/>
              </a:ext>
            </a:extLst>
          </p:cNvPr>
          <p:cNvSpPr>
            <a:spLocks noGrp="1"/>
          </p:cNvSpPr>
          <p:nvPr>
            <p:ph type="sldNum" sz="quarter" idx="12"/>
          </p:nvPr>
        </p:nvSpPr>
        <p:spPr/>
        <p:txBody>
          <a:bodyPr/>
          <a:lstStyle/>
          <a:p>
            <a:fld id="{310DF408-A7D2-4D80-B816-61B6466D27F0}" type="slidenum">
              <a:rPr lang="en-US" smtClean="0"/>
              <a:t>34</a:t>
            </a:fld>
            <a:endParaRPr lang="en-US"/>
          </a:p>
        </p:txBody>
      </p:sp>
      <p:graphicFrame>
        <p:nvGraphicFramePr>
          <p:cNvPr id="3" name="Object 2">
            <a:extLst>
              <a:ext uri="{FF2B5EF4-FFF2-40B4-BE49-F238E27FC236}">
                <a16:creationId xmlns:a16="http://schemas.microsoft.com/office/drawing/2014/main" id="{8084E765-C234-41C6-A349-9CE15F184BB7}"/>
              </a:ext>
            </a:extLst>
          </p:cNvPr>
          <p:cNvGraphicFramePr>
            <a:graphicFrameLocks noChangeAspect="1"/>
          </p:cNvGraphicFramePr>
          <p:nvPr>
            <p:extLst>
              <p:ext uri="{D42A27DB-BD31-4B8C-83A1-F6EECF244321}">
                <p14:modId xmlns:p14="http://schemas.microsoft.com/office/powerpoint/2010/main" val="2720449095"/>
              </p:ext>
            </p:extLst>
          </p:nvPr>
        </p:nvGraphicFramePr>
        <p:xfrm>
          <a:off x="740291" y="2707589"/>
          <a:ext cx="10410955" cy="1752462"/>
        </p:xfrm>
        <a:graphic>
          <a:graphicData uri="http://schemas.openxmlformats.org/presentationml/2006/ole">
            <mc:AlternateContent xmlns:mc="http://schemas.openxmlformats.org/markup-compatibility/2006">
              <mc:Choice xmlns:v="urn:schemas-microsoft-com:vml" Requires="v">
                <p:oleObj spid="_x0000_s11497" name="Equation" r:id="rId3" imgW="2565360" imgH="431640" progId="Equation.DSMT4">
                  <p:embed/>
                </p:oleObj>
              </mc:Choice>
              <mc:Fallback>
                <p:oleObj name="Equation" r:id="rId3" imgW="2565360" imgH="431640" progId="Equation.DSMT4">
                  <p:embed/>
                  <p:pic>
                    <p:nvPicPr>
                      <p:cNvPr id="3" name="Object 2">
                        <a:extLst>
                          <a:ext uri="{FF2B5EF4-FFF2-40B4-BE49-F238E27FC236}">
                            <a16:creationId xmlns:a16="http://schemas.microsoft.com/office/drawing/2014/main" id="{8084E765-C234-41C6-A349-9CE15F184BB7}"/>
                          </a:ext>
                        </a:extLst>
                      </p:cNvPr>
                      <p:cNvPicPr/>
                      <p:nvPr/>
                    </p:nvPicPr>
                    <p:blipFill>
                      <a:blip r:embed="rId4"/>
                      <a:stretch>
                        <a:fillRect/>
                      </a:stretch>
                    </p:blipFill>
                    <p:spPr>
                      <a:xfrm>
                        <a:off x="740291" y="2707589"/>
                        <a:ext cx="10410955" cy="175246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E1CF7DB8-E559-4A7E-A201-C1E2F5A2D76E}"/>
              </a:ext>
            </a:extLst>
          </p:cNvPr>
          <p:cNvSpPr txBox="1"/>
          <p:nvPr/>
        </p:nvSpPr>
        <p:spPr>
          <a:xfrm>
            <a:off x="820191" y="501650"/>
            <a:ext cx="9939546" cy="2062103"/>
          </a:xfrm>
          <a:prstGeom prst="rect">
            <a:avLst/>
          </a:prstGeom>
          <a:noFill/>
        </p:spPr>
        <p:txBody>
          <a:bodyPr wrap="square">
            <a:spAutoFit/>
          </a:bodyPr>
          <a:lstStyle/>
          <a:p>
            <a:r>
              <a:rPr lang="sv-SE" sz="3200" b="1" i="1" dirty="0">
                <a:solidFill>
                  <a:srgbClr val="0070C0"/>
                </a:solidFill>
              </a:rPr>
              <a:t>I en detaljerad analys har vi ett stort antal olika områden med olika transportavstånd och kostnader.</a:t>
            </a:r>
          </a:p>
          <a:p>
            <a:endParaRPr lang="sv-SE" sz="3200" b="1" i="1" dirty="0">
              <a:solidFill>
                <a:srgbClr val="FF0000"/>
              </a:solidFill>
            </a:endParaRPr>
          </a:p>
          <a:p>
            <a:r>
              <a:rPr lang="sv-SE" sz="3200" b="1" i="1" dirty="0">
                <a:solidFill>
                  <a:srgbClr val="FF0000"/>
                </a:solidFill>
              </a:rPr>
              <a:t>För ett godtyckligt område, i, gäller:</a:t>
            </a:r>
          </a:p>
        </p:txBody>
      </p:sp>
    </p:spTree>
    <p:extLst>
      <p:ext uri="{BB962C8B-B14F-4D97-AF65-F5344CB8AC3E}">
        <p14:creationId xmlns:p14="http://schemas.microsoft.com/office/powerpoint/2010/main" val="2952450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D4F5-986A-4688-AC1E-738C865E99D0}"/>
              </a:ext>
            </a:extLst>
          </p:cNvPr>
          <p:cNvSpPr>
            <a:spLocks noGrp="1"/>
          </p:cNvSpPr>
          <p:nvPr>
            <p:ph type="sldNum" sz="quarter" idx="12"/>
          </p:nvPr>
        </p:nvSpPr>
        <p:spPr/>
        <p:txBody>
          <a:bodyPr/>
          <a:lstStyle/>
          <a:p>
            <a:fld id="{310DF408-A7D2-4D80-B816-61B6466D27F0}" type="slidenum">
              <a:rPr lang="en-US" smtClean="0"/>
              <a:t>35</a:t>
            </a:fld>
            <a:endParaRPr lang="en-US"/>
          </a:p>
        </p:txBody>
      </p:sp>
      <p:graphicFrame>
        <p:nvGraphicFramePr>
          <p:cNvPr id="3" name="Object 2">
            <a:extLst>
              <a:ext uri="{FF2B5EF4-FFF2-40B4-BE49-F238E27FC236}">
                <a16:creationId xmlns:a16="http://schemas.microsoft.com/office/drawing/2014/main" id="{8084E765-C234-41C6-A349-9CE15F184BB7}"/>
              </a:ext>
            </a:extLst>
          </p:cNvPr>
          <p:cNvGraphicFramePr>
            <a:graphicFrameLocks noChangeAspect="1"/>
          </p:cNvGraphicFramePr>
          <p:nvPr/>
        </p:nvGraphicFramePr>
        <p:xfrm>
          <a:off x="606599" y="829132"/>
          <a:ext cx="10410955" cy="1752462"/>
        </p:xfrm>
        <a:graphic>
          <a:graphicData uri="http://schemas.openxmlformats.org/presentationml/2006/ole">
            <mc:AlternateContent xmlns:mc="http://schemas.openxmlformats.org/markup-compatibility/2006">
              <mc:Choice xmlns:v="urn:schemas-microsoft-com:vml" Requires="v">
                <p:oleObj spid="_x0000_s16830" name="Equation" r:id="rId3" imgW="2565360" imgH="431640" progId="Equation.DSMT4">
                  <p:embed/>
                </p:oleObj>
              </mc:Choice>
              <mc:Fallback>
                <p:oleObj name="Equation" r:id="rId3" imgW="2565360" imgH="431640" progId="Equation.DSMT4">
                  <p:embed/>
                  <p:pic>
                    <p:nvPicPr>
                      <p:cNvPr id="3" name="Object 2">
                        <a:extLst>
                          <a:ext uri="{FF2B5EF4-FFF2-40B4-BE49-F238E27FC236}">
                            <a16:creationId xmlns:a16="http://schemas.microsoft.com/office/drawing/2014/main" id="{8084E765-C234-41C6-A349-9CE15F184BB7}"/>
                          </a:ext>
                        </a:extLst>
                      </p:cNvPr>
                      <p:cNvPicPr/>
                      <p:nvPr/>
                    </p:nvPicPr>
                    <p:blipFill>
                      <a:blip r:embed="rId4"/>
                      <a:stretch>
                        <a:fillRect/>
                      </a:stretch>
                    </p:blipFill>
                    <p:spPr>
                      <a:xfrm>
                        <a:off x="606599" y="829132"/>
                        <a:ext cx="10410955" cy="175246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FD06545-CCB2-4170-8E87-EE75E9804B15}"/>
              </a:ext>
            </a:extLst>
          </p:cNvPr>
          <p:cNvGraphicFramePr>
            <a:graphicFrameLocks noChangeAspect="1"/>
          </p:cNvGraphicFramePr>
          <p:nvPr>
            <p:extLst>
              <p:ext uri="{D42A27DB-BD31-4B8C-83A1-F6EECF244321}">
                <p14:modId xmlns:p14="http://schemas.microsoft.com/office/powerpoint/2010/main" val="161412481"/>
              </p:ext>
            </p:extLst>
          </p:nvPr>
        </p:nvGraphicFramePr>
        <p:xfrm>
          <a:off x="4089231" y="2622594"/>
          <a:ext cx="4587875" cy="927100"/>
        </p:xfrm>
        <a:graphic>
          <a:graphicData uri="http://schemas.openxmlformats.org/presentationml/2006/ole">
            <mc:AlternateContent xmlns:mc="http://schemas.openxmlformats.org/markup-compatibility/2006">
              <mc:Choice xmlns:v="urn:schemas-microsoft-com:vml" Requires="v">
                <p:oleObj spid="_x0000_s16831" name="Equation" r:id="rId5" imgW="1130040" imgH="228600" progId="Equation.DSMT4">
                  <p:embed/>
                </p:oleObj>
              </mc:Choice>
              <mc:Fallback>
                <p:oleObj name="Equation" r:id="rId5" imgW="1130040" imgH="228600" progId="Equation.DSMT4">
                  <p:embed/>
                  <p:pic>
                    <p:nvPicPr>
                      <p:cNvPr id="5" name="Object 4">
                        <a:extLst>
                          <a:ext uri="{FF2B5EF4-FFF2-40B4-BE49-F238E27FC236}">
                            <a16:creationId xmlns:a16="http://schemas.microsoft.com/office/drawing/2014/main" id="{0FD06545-CCB2-4170-8E87-EE75E9804B15}"/>
                          </a:ext>
                        </a:extLst>
                      </p:cNvPr>
                      <p:cNvPicPr/>
                      <p:nvPr/>
                    </p:nvPicPr>
                    <p:blipFill>
                      <a:blip r:embed="rId6"/>
                      <a:stretch>
                        <a:fillRect/>
                      </a:stretch>
                    </p:blipFill>
                    <p:spPr>
                      <a:xfrm>
                        <a:off x="4089231" y="2622594"/>
                        <a:ext cx="4587875" cy="9271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E7C9021-22A4-4B05-BFCF-C362F0B94D54}"/>
              </a:ext>
            </a:extLst>
          </p:cNvPr>
          <p:cNvGraphicFramePr>
            <a:graphicFrameLocks noChangeAspect="1"/>
          </p:cNvGraphicFramePr>
          <p:nvPr>
            <p:extLst>
              <p:ext uri="{D42A27DB-BD31-4B8C-83A1-F6EECF244321}">
                <p14:modId xmlns:p14="http://schemas.microsoft.com/office/powerpoint/2010/main" val="64880851"/>
              </p:ext>
            </p:extLst>
          </p:nvPr>
        </p:nvGraphicFramePr>
        <p:xfrm>
          <a:off x="6019800" y="4244975"/>
          <a:ext cx="4173538" cy="1700213"/>
        </p:xfrm>
        <a:graphic>
          <a:graphicData uri="http://schemas.openxmlformats.org/presentationml/2006/ole">
            <mc:AlternateContent xmlns:mc="http://schemas.openxmlformats.org/markup-compatibility/2006">
              <mc:Choice xmlns:v="urn:schemas-microsoft-com:vml" Requires="v">
                <p:oleObj spid="_x0000_s16832" name="Equation" r:id="rId7" imgW="1028520" imgH="419040" progId="Equation.DSMT4">
                  <p:embed/>
                </p:oleObj>
              </mc:Choice>
              <mc:Fallback>
                <p:oleObj name="Equation" r:id="rId7" imgW="1028520" imgH="419040" progId="Equation.DSMT4">
                  <p:embed/>
                  <p:pic>
                    <p:nvPicPr>
                      <p:cNvPr id="6" name="Object 5">
                        <a:extLst>
                          <a:ext uri="{FF2B5EF4-FFF2-40B4-BE49-F238E27FC236}">
                            <a16:creationId xmlns:a16="http://schemas.microsoft.com/office/drawing/2014/main" id="{5E7C9021-22A4-4B05-BFCF-C362F0B94D54}"/>
                          </a:ext>
                        </a:extLst>
                      </p:cNvPr>
                      <p:cNvPicPr/>
                      <p:nvPr/>
                    </p:nvPicPr>
                    <p:blipFill>
                      <a:blip r:embed="rId8"/>
                      <a:stretch>
                        <a:fillRect/>
                      </a:stretch>
                    </p:blipFill>
                    <p:spPr>
                      <a:xfrm>
                        <a:off x="6019800" y="4244975"/>
                        <a:ext cx="4173538" cy="170021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E4781DC-2158-4083-AE9B-B808EFF6F689}"/>
              </a:ext>
            </a:extLst>
          </p:cNvPr>
          <p:cNvSpPr txBox="1"/>
          <p:nvPr/>
        </p:nvSpPr>
        <p:spPr>
          <a:xfrm>
            <a:off x="419704" y="4467294"/>
            <a:ext cx="5676296" cy="1354217"/>
          </a:xfrm>
          <a:prstGeom prst="rect">
            <a:avLst/>
          </a:prstGeom>
          <a:noFill/>
        </p:spPr>
        <p:txBody>
          <a:bodyPr wrap="square">
            <a:spAutoFit/>
          </a:bodyPr>
          <a:lstStyle/>
          <a:p>
            <a:r>
              <a:rPr lang="sv-SE" sz="3200" b="1" dirty="0">
                <a:solidFill>
                  <a:srgbClr val="FF0000"/>
                </a:solidFill>
              </a:rPr>
              <a:t>Den optimala inköpsvolymen</a:t>
            </a:r>
          </a:p>
          <a:p>
            <a:r>
              <a:rPr lang="sv-SE" sz="3200" b="1" dirty="0">
                <a:solidFill>
                  <a:srgbClr val="FF0000"/>
                </a:solidFill>
              </a:rPr>
              <a:t>från ett visst område är:</a:t>
            </a:r>
          </a:p>
          <a:p>
            <a:endParaRPr lang="en-US" dirty="0"/>
          </a:p>
        </p:txBody>
      </p:sp>
      <p:sp>
        <p:nvSpPr>
          <p:cNvPr id="4" name="Rectangle 3">
            <a:extLst>
              <a:ext uri="{FF2B5EF4-FFF2-40B4-BE49-F238E27FC236}">
                <a16:creationId xmlns:a16="http://schemas.microsoft.com/office/drawing/2014/main" id="{80FEA8DD-B88B-4D0C-87B7-85CC50F17200}"/>
              </a:ext>
            </a:extLst>
          </p:cNvPr>
          <p:cNvSpPr/>
          <p:nvPr/>
        </p:nvSpPr>
        <p:spPr>
          <a:xfrm>
            <a:off x="5857592" y="4164594"/>
            <a:ext cx="5069941" cy="20370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6A4302-7834-48DB-9927-4D0D62E35A61}"/>
              </a:ext>
            </a:extLst>
          </p:cNvPr>
          <p:cNvSpPr/>
          <p:nvPr/>
        </p:nvSpPr>
        <p:spPr>
          <a:xfrm>
            <a:off x="3977196" y="2622594"/>
            <a:ext cx="5069941" cy="9271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C87447B-21E5-4CA9-B2CF-76F572D93A5A}"/>
              </a:ext>
            </a:extLst>
          </p:cNvPr>
          <p:cNvCxnSpPr/>
          <p:nvPr/>
        </p:nvCxnSpPr>
        <p:spPr>
          <a:xfrm>
            <a:off x="6818050" y="3639845"/>
            <a:ext cx="363985" cy="3906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DAECB4-D623-47BA-9032-875C10F71D12}"/>
              </a:ext>
            </a:extLst>
          </p:cNvPr>
          <p:cNvCxnSpPr>
            <a:cxnSpLocks/>
          </p:cNvCxnSpPr>
          <p:nvPr/>
        </p:nvCxnSpPr>
        <p:spPr>
          <a:xfrm>
            <a:off x="5692227" y="2031488"/>
            <a:ext cx="0" cy="4587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097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D4F5-986A-4688-AC1E-738C865E99D0}"/>
              </a:ext>
            </a:extLst>
          </p:cNvPr>
          <p:cNvSpPr>
            <a:spLocks noGrp="1"/>
          </p:cNvSpPr>
          <p:nvPr>
            <p:ph type="sldNum" sz="quarter" idx="12"/>
          </p:nvPr>
        </p:nvSpPr>
        <p:spPr/>
        <p:txBody>
          <a:bodyPr/>
          <a:lstStyle/>
          <a:p>
            <a:fld id="{310DF408-A7D2-4D80-B816-61B6466D27F0}" type="slidenum">
              <a:rPr lang="en-US" smtClean="0"/>
              <a:t>36</a:t>
            </a:fld>
            <a:endParaRPr lang="en-US"/>
          </a:p>
        </p:txBody>
      </p:sp>
      <p:graphicFrame>
        <p:nvGraphicFramePr>
          <p:cNvPr id="3" name="Object 2">
            <a:extLst>
              <a:ext uri="{FF2B5EF4-FFF2-40B4-BE49-F238E27FC236}">
                <a16:creationId xmlns:a16="http://schemas.microsoft.com/office/drawing/2014/main" id="{8084E765-C234-41C6-A349-9CE15F184BB7}"/>
              </a:ext>
            </a:extLst>
          </p:cNvPr>
          <p:cNvGraphicFramePr>
            <a:graphicFrameLocks noChangeAspect="1"/>
          </p:cNvGraphicFramePr>
          <p:nvPr>
            <p:extLst>
              <p:ext uri="{D42A27DB-BD31-4B8C-83A1-F6EECF244321}">
                <p14:modId xmlns:p14="http://schemas.microsoft.com/office/powerpoint/2010/main" val="661428667"/>
              </p:ext>
            </p:extLst>
          </p:nvPr>
        </p:nvGraphicFramePr>
        <p:xfrm>
          <a:off x="864969" y="2574620"/>
          <a:ext cx="4175125" cy="927100"/>
        </p:xfrm>
        <a:graphic>
          <a:graphicData uri="http://schemas.openxmlformats.org/presentationml/2006/ole">
            <mc:AlternateContent xmlns:mc="http://schemas.openxmlformats.org/markup-compatibility/2006">
              <mc:Choice xmlns:v="urn:schemas-microsoft-com:vml" Requires="v">
                <p:oleObj spid="_x0000_s12812" name="Equation" r:id="rId3" imgW="1028520" imgH="228600" progId="Equation.DSMT4">
                  <p:embed/>
                </p:oleObj>
              </mc:Choice>
              <mc:Fallback>
                <p:oleObj name="Equation" r:id="rId3" imgW="1028520" imgH="228600" progId="Equation.DSMT4">
                  <p:embed/>
                  <p:pic>
                    <p:nvPicPr>
                      <p:cNvPr id="3" name="Object 2">
                        <a:extLst>
                          <a:ext uri="{FF2B5EF4-FFF2-40B4-BE49-F238E27FC236}">
                            <a16:creationId xmlns:a16="http://schemas.microsoft.com/office/drawing/2014/main" id="{8084E765-C234-41C6-A349-9CE15F184BB7}"/>
                          </a:ext>
                        </a:extLst>
                      </p:cNvPr>
                      <p:cNvPicPr/>
                      <p:nvPr/>
                    </p:nvPicPr>
                    <p:blipFill>
                      <a:blip r:embed="rId4"/>
                      <a:stretch>
                        <a:fillRect/>
                      </a:stretch>
                    </p:blipFill>
                    <p:spPr>
                      <a:xfrm>
                        <a:off x="864969" y="2574620"/>
                        <a:ext cx="4175125" cy="9271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E7C9021-22A4-4B05-BFCF-C362F0B94D54}"/>
              </a:ext>
            </a:extLst>
          </p:cNvPr>
          <p:cNvGraphicFramePr>
            <a:graphicFrameLocks noChangeAspect="1"/>
          </p:cNvGraphicFramePr>
          <p:nvPr>
            <p:extLst>
              <p:ext uri="{D42A27DB-BD31-4B8C-83A1-F6EECF244321}">
                <p14:modId xmlns:p14="http://schemas.microsoft.com/office/powerpoint/2010/main" val="3059244433"/>
              </p:ext>
            </p:extLst>
          </p:nvPr>
        </p:nvGraphicFramePr>
        <p:xfrm>
          <a:off x="788988" y="568325"/>
          <a:ext cx="4173537" cy="1700213"/>
        </p:xfrm>
        <a:graphic>
          <a:graphicData uri="http://schemas.openxmlformats.org/presentationml/2006/ole">
            <mc:AlternateContent xmlns:mc="http://schemas.openxmlformats.org/markup-compatibility/2006">
              <mc:Choice xmlns:v="urn:schemas-microsoft-com:vml" Requires="v">
                <p:oleObj spid="_x0000_s12813" name="Equation" r:id="rId5" imgW="1028520" imgH="419040" progId="Equation.DSMT4">
                  <p:embed/>
                </p:oleObj>
              </mc:Choice>
              <mc:Fallback>
                <p:oleObj name="Equation" r:id="rId5" imgW="1028520" imgH="419040" progId="Equation.DSMT4">
                  <p:embed/>
                  <p:pic>
                    <p:nvPicPr>
                      <p:cNvPr id="6" name="Object 5">
                        <a:extLst>
                          <a:ext uri="{FF2B5EF4-FFF2-40B4-BE49-F238E27FC236}">
                            <a16:creationId xmlns:a16="http://schemas.microsoft.com/office/drawing/2014/main" id="{5E7C9021-22A4-4B05-BFCF-C362F0B94D54}"/>
                          </a:ext>
                        </a:extLst>
                      </p:cNvPr>
                      <p:cNvPicPr/>
                      <p:nvPr/>
                    </p:nvPicPr>
                    <p:blipFill>
                      <a:blip r:embed="rId6"/>
                      <a:stretch>
                        <a:fillRect/>
                      </a:stretch>
                    </p:blipFill>
                    <p:spPr>
                      <a:xfrm>
                        <a:off x="788988" y="568325"/>
                        <a:ext cx="4173537" cy="170021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73F1802-012B-40AC-8EAB-8160698E8537}"/>
              </a:ext>
            </a:extLst>
          </p:cNvPr>
          <p:cNvGraphicFramePr>
            <a:graphicFrameLocks noChangeAspect="1"/>
          </p:cNvGraphicFramePr>
          <p:nvPr>
            <p:extLst>
              <p:ext uri="{D42A27DB-BD31-4B8C-83A1-F6EECF244321}">
                <p14:modId xmlns:p14="http://schemas.microsoft.com/office/powerpoint/2010/main" val="4189437892"/>
              </p:ext>
            </p:extLst>
          </p:nvPr>
        </p:nvGraphicFramePr>
        <p:xfrm>
          <a:off x="788988" y="4021138"/>
          <a:ext cx="7318375" cy="1852612"/>
        </p:xfrm>
        <a:graphic>
          <a:graphicData uri="http://schemas.openxmlformats.org/presentationml/2006/ole">
            <mc:AlternateContent xmlns:mc="http://schemas.openxmlformats.org/markup-compatibility/2006">
              <mc:Choice xmlns:v="urn:schemas-microsoft-com:vml" Requires="v">
                <p:oleObj spid="_x0000_s12814" name="Equation" r:id="rId7" imgW="1803240" imgH="457200" progId="Equation.DSMT4">
                  <p:embed/>
                </p:oleObj>
              </mc:Choice>
              <mc:Fallback>
                <p:oleObj name="Equation" r:id="rId7" imgW="1803240" imgH="457200" progId="Equation.DSMT4">
                  <p:embed/>
                  <p:pic>
                    <p:nvPicPr>
                      <p:cNvPr id="3" name="Object 2">
                        <a:extLst>
                          <a:ext uri="{FF2B5EF4-FFF2-40B4-BE49-F238E27FC236}">
                            <a16:creationId xmlns:a16="http://schemas.microsoft.com/office/drawing/2014/main" id="{8084E765-C234-41C6-A349-9CE15F184BB7}"/>
                          </a:ext>
                        </a:extLst>
                      </p:cNvPr>
                      <p:cNvPicPr/>
                      <p:nvPr/>
                    </p:nvPicPr>
                    <p:blipFill>
                      <a:blip r:embed="rId8"/>
                      <a:stretch>
                        <a:fillRect/>
                      </a:stretch>
                    </p:blipFill>
                    <p:spPr>
                      <a:xfrm>
                        <a:off x="788988" y="4021138"/>
                        <a:ext cx="7318375" cy="18526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AC25A74-900D-4093-BE9F-70198D709323}"/>
              </a:ext>
            </a:extLst>
          </p:cNvPr>
          <p:cNvSpPr txBox="1"/>
          <p:nvPr/>
        </p:nvSpPr>
        <p:spPr>
          <a:xfrm>
            <a:off x="8610600" y="945340"/>
            <a:ext cx="3318572" cy="646331"/>
          </a:xfrm>
          <a:prstGeom prst="rect">
            <a:avLst/>
          </a:prstGeom>
          <a:noFill/>
        </p:spPr>
        <p:txBody>
          <a:bodyPr wrap="square">
            <a:spAutoFit/>
          </a:bodyPr>
          <a:lstStyle/>
          <a:p>
            <a:r>
              <a:rPr lang="sv-SE" sz="1800" b="1" dirty="0">
                <a:solidFill>
                  <a:srgbClr val="002060"/>
                </a:solidFill>
              </a:rPr>
              <a:t>Den optimala inköpsvolymen</a:t>
            </a:r>
          </a:p>
          <a:p>
            <a:r>
              <a:rPr lang="sv-SE" sz="1800" b="1" dirty="0">
                <a:solidFill>
                  <a:srgbClr val="002060"/>
                </a:solidFill>
              </a:rPr>
              <a:t>från ett visst område.</a:t>
            </a:r>
          </a:p>
        </p:txBody>
      </p:sp>
      <p:sp>
        <p:nvSpPr>
          <p:cNvPr id="9" name="TextBox 8">
            <a:extLst>
              <a:ext uri="{FF2B5EF4-FFF2-40B4-BE49-F238E27FC236}">
                <a16:creationId xmlns:a16="http://schemas.microsoft.com/office/drawing/2014/main" id="{343EF083-C55F-4F76-94ED-6E4C0A9ADB9D}"/>
              </a:ext>
            </a:extLst>
          </p:cNvPr>
          <p:cNvSpPr txBox="1"/>
          <p:nvPr/>
        </p:nvSpPr>
        <p:spPr>
          <a:xfrm>
            <a:off x="8610600" y="2561865"/>
            <a:ext cx="2865268" cy="1200329"/>
          </a:xfrm>
          <a:prstGeom prst="rect">
            <a:avLst/>
          </a:prstGeom>
          <a:noFill/>
        </p:spPr>
        <p:txBody>
          <a:bodyPr wrap="square">
            <a:spAutoFit/>
          </a:bodyPr>
          <a:lstStyle/>
          <a:p>
            <a:r>
              <a:rPr lang="sv-SE" sz="1800" b="1" dirty="0">
                <a:solidFill>
                  <a:srgbClr val="00B050"/>
                </a:solidFill>
              </a:rPr>
              <a:t>Pris som behövs för att ge viss virkesvolym. (Säljaren betalar transport till industri.)</a:t>
            </a:r>
          </a:p>
        </p:txBody>
      </p:sp>
      <p:sp>
        <p:nvSpPr>
          <p:cNvPr id="11" name="TextBox 10">
            <a:extLst>
              <a:ext uri="{FF2B5EF4-FFF2-40B4-BE49-F238E27FC236}">
                <a16:creationId xmlns:a16="http://schemas.microsoft.com/office/drawing/2014/main" id="{BF58890C-B2F1-44A2-94B8-C6E6AD5B4D43}"/>
              </a:ext>
            </a:extLst>
          </p:cNvPr>
          <p:cNvSpPr txBox="1"/>
          <p:nvPr/>
        </p:nvSpPr>
        <p:spPr>
          <a:xfrm>
            <a:off x="8610600" y="4110361"/>
            <a:ext cx="2743200" cy="1477328"/>
          </a:xfrm>
          <a:prstGeom prst="rect">
            <a:avLst/>
          </a:prstGeom>
          <a:noFill/>
        </p:spPr>
        <p:txBody>
          <a:bodyPr wrap="square">
            <a:spAutoFit/>
          </a:bodyPr>
          <a:lstStyle/>
          <a:p>
            <a:r>
              <a:rPr lang="sv-SE" sz="1800" b="1" dirty="0">
                <a:solidFill>
                  <a:srgbClr val="0070C0"/>
                </a:solidFill>
              </a:rPr>
              <a:t>Pris som behövs för att ge exakt den inköpsvolym som är optimal för köparen. (Säljaren betalar </a:t>
            </a:r>
          </a:p>
          <a:p>
            <a:r>
              <a:rPr lang="sv-SE" b="1" dirty="0">
                <a:solidFill>
                  <a:srgbClr val="0070C0"/>
                </a:solidFill>
              </a:rPr>
              <a:t>transport till industri.)</a:t>
            </a:r>
            <a:endParaRPr lang="sv-SE" sz="1800" b="1" dirty="0">
              <a:solidFill>
                <a:srgbClr val="0070C0"/>
              </a:solidFill>
            </a:endParaRPr>
          </a:p>
        </p:txBody>
      </p:sp>
      <p:cxnSp>
        <p:nvCxnSpPr>
          <p:cNvPr id="13" name="Connector: Elbow 12">
            <a:extLst>
              <a:ext uri="{FF2B5EF4-FFF2-40B4-BE49-F238E27FC236}">
                <a16:creationId xmlns:a16="http://schemas.microsoft.com/office/drawing/2014/main" id="{678635F8-3C10-4738-874D-26492EED14A6}"/>
              </a:ext>
            </a:extLst>
          </p:cNvPr>
          <p:cNvCxnSpPr>
            <a:cxnSpLocks/>
          </p:cNvCxnSpPr>
          <p:nvPr/>
        </p:nvCxnSpPr>
        <p:spPr>
          <a:xfrm rot="16200000" flipH="1">
            <a:off x="4549808" y="2241614"/>
            <a:ext cx="2831974" cy="905519"/>
          </a:xfrm>
          <a:prstGeom prst="bentConnector3">
            <a:avLst>
              <a:gd name="adj1" fmla="val 141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996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D4F5-986A-4688-AC1E-738C865E99D0}"/>
              </a:ext>
            </a:extLst>
          </p:cNvPr>
          <p:cNvSpPr>
            <a:spLocks noGrp="1"/>
          </p:cNvSpPr>
          <p:nvPr>
            <p:ph type="sldNum" sz="quarter" idx="12"/>
          </p:nvPr>
        </p:nvSpPr>
        <p:spPr/>
        <p:txBody>
          <a:bodyPr/>
          <a:lstStyle/>
          <a:p>
            <a:fld id="{310DF408-A7D2-4D80-B816-61B6466D27F0}" type="slidenum">
              <a:rPr lang="en-US" smtClean="0"/>
              <a:t>37</a:t>
            </a:fld>
            <a:endParaRPr lang="en-US"/>
          </a:p>
        </p:txBody>
      </p:sp>
      <p:graphicFrame>
        <p:nvGraphicFramePr>
          <p:cNvPr id="7" name="Object 6">
            <a:extLst>
              <a:ext uri="{FF2B5EF4-FFF2-40B4-BE49-F238E27FC236}">
                <a16:creationId xmlns:a16="http://schemas.microsoft.com/office/drawing/2014/main" id="{673F1802-012B-40AC-8EAB-8160698E8537}"/>
              </a:ext>
            </a:extLst>
          </p:cNvPr>
          <p:cNvGraphicFramePr>
            <a:graphicFrameLocks noChangeAspect="1"/>
          </p:cNvGraphicFramePr>
          <p:nvPr>
            <p:extLst>
              <p:ext uri="{D42A27DB-BD31-4B8C-83A1-F6EECF244321}">
                <p14:modId xmlns:p14="http://schemas.microsoft.com/office/powerpoint/2010/main" val="2658378713"/>
              </p:ext>
            </p:extLst>
          </p:nvPr>
        </p:nvGraphicFramePr>
        <p:xfrm>
          <a:off x="1317625" y="568325"/>
          <a:ext cx="7319963" cy="1854200"/>
        </p:xfrm>
        <a:graphic>
          <a:graphicData uri="http://schemas.openxmlformats.org/presentationml/2006/ole">
            <mc:AlternateContent xmlns:mc="http://schemas.openxmlformats.org/markup-compatibility/2006">
              <mc:Choice xmlns:v="urn:schemas-microsoft-com:vml" Requires="v">
                <p:oleObj spid="_x0000_s13833" name="Equation" r:id="rId3" imgW="1803240" imgH="457200" progId="Equation.DSMT4">
                  <p:embed/>
                </p:oleObj>
              </mc:Choice>
              <mc:Fallback>
                <p:oleObj name="Equation" r:id="rId3" imgW="1803240" imgH="457200" progId="Equation.DSMT4">
                  <p:embed/>
                  <p:pic>
                    <p:nvPicPr>
                      <p:cNvPr id="7" name="Object 6">
                        <a:extLst>
                          <a:ext uri="{FF2B5EF4-FFF2-40B4-BE49-F238E27FC236}">
                            <a16:creationId xmlns:a16="http://schemas.microsoft.com/office/drawing/2014/main" id="{673F1802-012B-40AC-8EAB-8160698E8537}"/>
                          </a:ext>
                        </a:extLst>
                      </p:cNvPr>
                      <p:cNvPicPr/>
                      <p:nvPr/>
                    </p:nvPicPr>
                    <p:blipFill>
                      <a:blip r:embed="rId4"/>
                      <a:stretch>
                        <a:fillRect/>
                      </a:stretch>
                    </p:blipFill>
                    <p:spPr>
                      <a:xfrm>
                        <a:off x="1317625" y="568325"/>
                        <a:ext cx="7319963" cy="1854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45C30AE-A9CC-472F-BD04-300434362D60}"/>
              </a:ext>
            </a:extLst>
          </p:cNvPr>
          <p:cNvGraphicFramePr>
            <a:graphicFrameLocks noChangeAspect="1"/>
          </p:cNvGraphicFramePr>
          <p:nvPr>
            <p:extLst>
              <p:ext uri="{D42A27DB-BD31-4B8C-83A1-F6EECF244321}">
                <p14:modId xmlns:p14="http://schemas.microsoft.com/office/powerpoint/2010/main" val="2416806380"/>
              </p:ext>
            </p:extLst>
          </p:nvPr>
        </p:nvGraphicFramePr>
        <p:xfrm>
          <a:off x="1316038" y="2422525"/>
          <a:ext cx="6804025" cy="1751013"/>
        </p:xfrm>
        <a:graphic>
          <a:graphicData uri="http://schemas.openxmlformats.org/presentationml/2006/ole">
            <mc:AlternateContent xmlns:mc="http://schemas.openxmlformats.org/markup-compatibility/2006">
              <mc:Choice xmlns:v="urn:schemas-microsoft-com:vml" Requires="v">
                <p:oleObj spid="_x0000_s13834" name="Equation" r:id="rId5" imgW="1676160" imgH="431640" progId="Equation.DSMT4">
                  <p:embed/>
                </p:oleObj>
              </mc:Choice>
              <mc:Fallback>
                <p:oleObj name="Equation" r:id="rId5" imgW="1676160" imgH="431640" progId="Equation.DSMT4">
                  <p:embed/>
                  <p:pic>
                    <p:nvPicPr>
                      <p:cNvPr id="7" name="Object 6">
                        <a:extLst>
                          <a:ext uri="{FF2B5EF4-FFF2-40B4-BE49-F238E27FC236}">
                            <a16:creationId xmlns:a16="http://schemas.microsoft.com/office/drawing/2014/main" id="{673F1802-012B-40AC-8EAB-8160698E8537}"/>
                          </a:ext>
                        </a:extLst>
                      </p:cNvPr>
                      <p:cNvPicPr/>
                      <p:nvPr/>
                    </p:nvPicPr>
                    <p:blipFill>
                      <a:blip r:embed="rId6"/>
                      <a:stretch>
                        <a:fillRect/>
                      </a:stretch>
                    </p:blipFill>
                    <p:spPr>
                      <a:xfrm>
                        <a:off x="1316038" y="2422525"/>
                        <a:ext cx="6804025" cy="175101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32E223D-652D-4754-8411-011A47C5D39E}"/>
              </a:ext>
            </a:extLst>
          </p:cNvPr>
          <p:cNvGraphicFramePr>
            <a:graphicFrameLocks noChangeAspect="1"/>
          </p:cNvGraphicFramePr>
          <p:nvPr>
            <p:extLst>
              <p:ext uri="{D42A27DB-BD31-4B8C-83A1-F6EECF244321}">
                <p14:modId xmlns:p14="http://schemas.microsoft.com/office/powerpoint/2010/main" val="1825890515"/>
              </p:ext>
            </p:extLst>
          </p:nvPr>
        </p:nvGraphicFramePr>
        <p:xfrm>
          <a:off x="1582738" y="4606925"/>
          <a:ext cx="4279900" cy="1598613"/>
        </p:xfrm>
        <a:graphic>
          <a:graphicData uri="http://schemas.openxmlformats.org/presentationml/2006/ole">
            <mc:AlternateContent xmlns:mc="http://schemas.openxmlformats.org/markup-compatibility/2006">
              <mc:Choice xmlns:v="urn:schemas-microsoft-com:vml" Requires="v">
                <p:oleObj spid="_x0000_s13835" name="Equation" r:id="rId7" imgW="1054080" imgH="393480" progId="Equation.DSMT4">
                  <p:embed/>
                </p:oleObj>
              </mc:Choice>
              <mc:Fallback>
                <p:oleObj name="Equation" r:id="rId7" imgW="1054080" imgH="393480" progId="Equation.DSMT4">
                  <p:embed/>
                  <p:pic>
                    <p:nvPicPr>
                      <p:cNvPr id="8" name="Object 7">
                        <a:extLst>
                          <a:ext uri="{FF2B5EF4-FFF2-40B4-BE49-F238E27FC236}">
                            <a16:creationId xmlns:a16="http://schemas.microsoft.com/office/drawing/2014/main" id="{B45C30AE-A9CC-472F-BD04-300434362D60}"/>
                          </a:ext>
                        </a:extLst>
                      </p:cNvPr>
                      <p:cNvPicPr/>
                      <p:nvPr/>
                    </p:nvPicPr>
                    <p:blipFill>
                      <a:blip r:embed="rId8"/>
                      <a:stretch>
                        <a:fillRect/>
                      </a:stretch>
                    </p:blipFill>
                    <p:spPr>
                      <a:xfrm>
                        <a:off x="1582738" y="4606925"/>
                        <a:ext cx="4279900" cy="1598613"/>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9203EC2F-A6F7-49F2-A18F-0F1386164CBA}"/>
              </a:ext>
            </a:extLst>
          </p:cNvPr>
          <p:cNvSpPr/>
          <p:nvPr/>
        </p:nvSpPr>
        <p:spPr>
          <a:xfrm>
            <a:off x="1393794" y="4607619"/>
            <a:ext cx="4829453" cy="1854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79BFAB-ACB3-46D7-9A3E-36FBD9D8ABD8}"/>
              </a:ext>
            </a:extLst>
          </p:cNvPr>
          <p:cNvSpPr txBox="1"/>
          <p:nvPr/>
        </p:nvSpPr>
        <p:spPr>
          <a:xfrm>
            <a:off x="6818344" y="4565223"/>
            <a:ext cx="3809260" cy="1938992"/>
          </a:xfrm>
          <a:prstGeom prst="rect">
            <a:avLst/>
          </a:prstGeom>
          <a:noFill/>
        </p:spPr>
        <p:txBody>
          <a:bodyPr wrap="square">
            <a:spAutoFit/>
          </a:bodyPr>
          <a:lstStyle/>
          <a:p>
            <a:r>
              <a:rPr lang="sv-SE" sz="2400" b="1" dirty="0">
                <a:solidFill>
                  <a:srgbClr val="FF0000"/>
                </a:solidFill>
              </a:rPr>
              <a:t>Pris som behövs för att ge exakt den inköpsvolym som är optimal för köparen. (Säljaren betalar </a:t>
            </a:r>
          </a:p>
          <a:p>
            <a:r>
              <a:rPr lang="sv-SE" sz="2400" b="1" dirty="0">
                <a:solidFill>
                  <a:srgbClr val="FF0000"/>
                </a:solidFill>
              </a:rPr>
              <a:t>transport till industri.)</a:t>
            </a:r>
          </a:p>
        </p:txBody>
      </p:sp>
      <p:cxnSp>
        <p:nvCxnSpPr>
          <p:cNvPr id="5" name="Straight Connector 4">
            <a:extLst>
              <a:ext uri="{FF2B5EF4-FFF2-40B4-BE49-F238E27FC236}">
                <a16:creationId xmlns:a16="http://schemas.microsoft.com/office/drawing/2014/main" id="{BD43DEDE-26E1-4D1D-A247-69F21568DC61}"/>
              </a:ext>
            </a:extLst>
          </p:cNvPr>
          <p:cNvCxnSpPr/>
          <p:nvPr/>
        </p:nvCxnSpPr>
        <p:spPr>
          <a:xfrm>
            <a:off x="4669654" y="1118586"/>
            <a:ext cx="355107" cy="7279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6A9CF90-B50A-4CD4-A905-204A2E704538}"/>
              </a:ext>
            </a:extLst>
          </p:cNvPr>
          <p:cNvCxnSpPr/>
          <p:nvPr/>
        </p:nvCxnSpPr>
        <p:spPr>
          <a:xfrm>
            <a:off x="6818344" y="1547322"/>
            <a:ext cx="355107" cy="7279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23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D4F5-986A-4688-AC1E-738C865E99D0}"/>
              </a:ext>
            </a:extLst>
          </p:cNvPr>
          <p:cNvSpPr>
            <a:spLocks noGrp="1"/>
          </p:cNvSpPr>
          <p:nvPr>
            <p:ph type="sldNum" sz="quarter" idx="12"/>
          </p:nvPr>
        </p:nvSpPr>
        <p:spPr/>
        <p:txBody>
          <a:bodyPr/>
          <a:lstStyle/>
          <a:p>
            <a:fld id="{310DF408-A7D2-4D80-B816-61B6466D27F0}" type="slidenum">
              <a:rPr lang="en-US" smtClean="0"/>
              <a:t>38</a:t>
            </a:fld>
            <a:endParaRPr lang="en-US"/>
          </a:p>
        </p:txBody>
      </p:sp>
      <p:graphicFrame>
        <p:nvGraphicFramePr>
          <p:cNvPr id="9" name="Object 8">
            <a:extLst>
              <a:ext uri="{FF2B5EF4-FFF2-40B4-BE49-F238E27FC236}">
                <a16:creationId xmlns:a16="http://schemas.microsoft.com/office/drawing/2014/main" id="{632E223D-652D-4754-8411-011A47C5D39E}"/>
              </a:ext>
            </a:extLst>
          </p:cNvPr>
          <p:cNvGraphicFramePr>
            <a:graphicFrameLocks noChangeAspect="1"/>
          </p:cNvGraphicFramePr>
          <p:nvPr>
            <p:extLst>
              <p:ext uri="{D42A27DB-BD31-4B8C-83A1-F6EECF244321}">
                <p14:modId xmlns:p14="http://schemas.microsoft.com/office/powerpoint/2010/main" val="3328006806"/>
              </p:ext>
            </p:extLst>
          </p:nvPr>
        </p:nvGraphicFramePr>
        <p:xfrm>
          <a:off x="850900" y="773113"/>
          <a:ext cx="4278313" cy="1598612"/>
        </p:xfrm>
        <a:graphic>
          <a:graphicData uri="http://schemas.openxmlformats.org/presentationml/2006/ole">
            <mc:AlternateContent xmlns:mc="http://schemas.openxmlformats.org/markup-compatibility/2006">
              <mc:Choice xmlns:v="urn:schemas-microsoft-com:vml" Requires="v">
                <p:oleObj spid="_x0000_s17656" name="Equation" r:id="rId3" imgW="1054080" imgH="393480" progId="Equation.DSMT4">
                  <p:embed/>
                </p:oleObj>
              </mc:Choice>
              <mc:Fallback>
                <p:oleObj name="Equation" r:id="rId3" imgW="1054080" imgH="393480" progId="Equation.DSMT4">
                  <p:embed/>
                  <p:pic>
                    <p:nvPicPr>
                      <p:cNvPr id="9" name="Object 8">
                        <a:extLst>
                          <a:ext uri="{FF2B5EF4-FFF2-40B4-BE49-F238E27FC236}">
                            <a16:creationId xmlns:a16="http://schemas.microsoft.com/office/drawing/2014/main" id="{632E223D-652D-4754-8411-011A47C5D39E}"/>
                          </a:ext>
                        </a:extLst>
                      </p:cNvPr>
                      <p:cNvPicPr/>
                      <p:nvPr/>
                    </p:nvPicPr>
                    <p:blipFill>
                      <a:blip r:embed="rId4"/>
                      <a:stretch>
                        <a:fillRect/>
                      </a:stretch>
                    </p:blipFill>
                    <p:spPr>
                      <a:xfrm>
                        <a:off x="850900" y="773113"/>
                        <a:ext cx="4278313" cy="159861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AB9BBA9-EDD5-4691-AD97-0E4514AF54E2}"/>
              </a:ext>
            </a:extLst>
          </p:cNvPr>
          <p:cNvGraphicFramePr>
            <a:graphicFrameLocks noChangeAspect="1"/>
          </p:cNvGraphicFramePr>
          <p:nvPr>
            <p:extLst>
              <p:ext uri="{D42A27DB-BD31-4B8C-83A1-F6EECF244321}">
                <p14:modId xmlns:p14="http://schemas.microsoft.com/office/powerpoint/2010/main" val="900080045"/>
              </p:ext>
            </p:extLst>
          </p:nvPr>
        </p:nvGraphicFramePr>
        <p:xfrm>
          <a:off x="849313" y="4024313"/>
          <a:ext cx="4383087" cy="1598612"/>
        </p:xfrm>
        <a:graphic>
          <a:graphicData uri="http://schemas.openxmlformats.org/presentationml/2006/ole">
            <mc:AlternateContent xmlns:mc="http://schemas.openxmlformats.org/markup-compatibility/2006">
              <mc:Choice xmlns:v="urn:schemas-microsoft-com:vml" Requires="v">
                <p:oleObj spid="_x0000_s17657" name="Equation" r:id="rId5" imgW="1079280" imgH="393480" progId="Equation.DSMT4">
                  <p:embed/>
                </p:oleObj>
              </mc:Choice>
              <mc:Fallback>
                <p:oleObj name="Equation" r:id="rId5" imgW="1079280" imgH="393480" progId="Equation.DSMT4">
                  <p:embed/>
                  <p:pic>
                    <p:nvPicPr>
                      <p:cNvPr id="9" name="Object 8">
                        <a:extLst>
                          <a:ext uri="{FF2B5EF4-FFF2-40B4-BE49-F238E27FC236}">
                            <a16:creationId xmlns:a16="http://schemas.microsoft.com/office/drawing/2014/main" id="{632E223D-652D-4754-8411-011A47C5D39E}"/>
                          </a:ext>
                        </a:extLst>
                      </p:cNvPr>
                      <p:cNvPicPr/>
                      <p:nvPr/>
                    </p:nvPicPr>
                    <p:blipFill>
                      <a:blip r:embed="rId6"/>
                      <a:stretch>
                        <a:fillRect/>
                      </a:stretch>
                    </p:blipFill>
                    <p:spPr>
                      <a:xfrm>
                        <a:off x="849313" y="4024313"/>
                        <a:ext cx="4383087" cy="1598612"/>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8353B99E-6586-4D43-81FE-A2A00AE404D6}"/>
              </a:ext>
            </a:extLst>
          </p:cNvPr>
          <p:cNvSpPr txBox="1"/>
          <p:nvPr/>
        </p:nvSpPr>
        <p:spPr>
          <a:xfrm>
            <a:off x="7111868" y="3586578"/>
            <a:ext cx="4010487" cy="1754326"/>
          </a:xfrm>
          <a:prstGeom prst="rect">
            <a:avLst/>
          </a:prstGeom>
          <a:noFill/>
        </p:spPr>
        <p:txBody>
          <a:bodyPr wrap="square">
            <a:spAutoFit/>
          </a:bodyPr>
          <a:lstStyle/>
          <a:p>
            <a:pPr algn="ctr"/>
            <a:endParaRPr lang="sv-SE" sz="2800" b="1" i="1" dirty="0"/>
          </a:p>
          <a:p>
            <a:pPr algn="ctr"/>
            <a:r>
              <a:rPr lang="sv-SE" sz="2000" b="1" i="1" dirty="0"/>
              <a:t>Medelvärdet av </a:t>
            </a:r>
          </a:p>
          <a:p>
            <a:pPr algn="ctr"/>
            <a:r>
              <a:rPr lang="sv-SE" sz="2000" b="1" dirty="0">
                <a:solidFill>
                  <a:srgbClr val="FF0000"/>
                </a:solidFill>
              </a:rPr>
              <a:t>”Alfa” och ”världsmarknadspriset”</a:t>
            </a:r>
          </a:p>
          <a:p>
            <a:pPr algn="ctr"/>
            <a:r>
              <a:rPr lang="sv-SE" sz="2000" b="1" dirty="0"/>
              <a:t>+</a:t>
            </a:r>
          </a:p>
          <a:p>
            <a:pPr algn="ctr"/>
            <a:r>
              <a:rPr lang="sv-SE" sz="2000" b="1" dirty="0">
                <a:solidFill>
                  <a:srgbClr val="FF0000"/>
                </a:solidFill>
              </a:rPr>
              <a:t>Halva transportkostnaden</a:t>
            </a:r>
          </a:p>
        </p:txBody>
      </p:sp>
      <p:sp>
        <p:nvSpPr>
          <p:cNvPr id="5" name="Arrow: Right 4">
            <a:extLst>
              <a:ext uri="{FF2B5EF4-FFF2-40B4-BE49-F238E27FC236}">
                <a16:creationId xmlns:a16="http://schemas.microsoft.com/office/drawing/2014/main" id="{8C8BF93F-89DB-4ECF-98F1-D0BA185A2D9E}"/>
              </a:ext>
            </a:extLst>
          </p:cNvPr>
          <p:cNvSpPr/>
          <p:nvPr/>
        </p:nvSpPr>
        <p:spPr>
          <a:xfrm flipH="1">
            <a:off x="5610687" y="3067255"/>
            <a:ext cx="1344998" cy="3401226"/>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EA7400-22AE-49E5-8E06-E231C6C346F3}"/>
              </a:ext>
            </a:extLst>
          </p:cNvPr>
          <p:cNvSpPr/>
          <p:nvPr/>
        </p:nvSpPr>
        <p:spPr>
          <a:xfrm>
            <a:off x="674703" y="3586579"/>
            <a:ext cx="4714043" cy="26388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C64B3A-0184-40EC-9205-8A689D3F6957}"/>
              </a:ext>
            </a:extLst>
          </p:cNvPr>
          <p:cNvSpPr/>
          <p:nvPr/>
        </p:nvSpPr>
        <p:spPr>
          <a:xfrm>
            <a:off x="6968971" y="3586578"/>
            <a:ext cx="4296283" cy="218390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C894395-6277-4A59-BD51-8F884EC46CD8}"/>
              </a:ext>
            </a:extLst>
          </p:cNvPr>
          <p:cNvSpPr txBox="1"/>
          <p:nvPr/>
        </p:nvSpPr>
        <p:spPr>
          <a:xfrm>
            <a:off x="7755199" y="2351782"/>
            <a:ext cx="2517036" cy="1077218"/>
          </a:xfrm>
          <a:prstGeom prst="rect">
            <a:avLst/>
          </a:prstGeom>
          <a:noFill/>
        </p:spPr>
        <p:txBody>
          <a:bodyPr wrap="none" rtlCol="0">
            <a:spAutoFit/>
          </a:bodyPr>
          <a:lstStyle/>
          <a:p>
            <a:r>
              <a:rPr lang="sv-SE" sz="3200" b="1" i="1" dirty="0">
                <a:solidFill>
                  <a:srgbClr val="FF0000"/>
                </a:solidFill>
              </a:rPr>
              <a:t>Optimalt pris </a:t>
            </a:r>
          </a:p>
          <a:p>
            <a:r>
              <a:rPr lang="sv-SE" sz="3200" b="1" i="1" dirty="0">
                <a:solidFill>
                  <a:srgbClr val="FF0000"/>
                </a:solidFill>
              </a:rPr>
              <a:t>för köparen =</a:t>
            </a:r>
            <a:endParaRPr lang="en-US" sz="3200" b="1" i="1" dirty="0">
              <a:solidFill>
                <a:srgbClr val="FF0000"/>
              </a:solidFill>
            </a:endParaRPr>
          </a:p>
        </p:txBody>
      </p:sp>
    </p:spTree>
    <p:extLst>
      <p:ext uri="{BB962C8B-B14F-4D97-AF65-F5344CB8AC3E}">
        <p14:creationId xmlns:p14="http://schemas.microsoft.com/office/powerpoint/2010/main" val="3969956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4733CB-DD00-4B7B-84B0-20A2841E0F36}"/>
              </a:ext>
            </a:extLst>
          </p:cNvPr>
          <p:cNvSpPr>
            <a:spLocks noGrp="1"/>
          </p:cNvSpPr>
          <p:nvPr>
            <p:ph type="sldNum" sz="quarter" idx="12"/>
          </p:nvPr>
        </p:nvSpPr>
        <p:spPr/>
        <p:txBody>
          <a:bodyPr/>
          <a:lstStyle/>
          <a:p>
            <a:fld id="{310DF408-A7D2-4D80-B816-61B6466D27F0}" type="slidenum">
              <a:rPr lang="en-US" smtClean="0"/>
              <a:t>39</a:t>
            </a:fld>
            <a:endParaRPr lang="en-US"/>
          </a:p>
        </p:txBody>
      </p:sp>
      <p:sp>
        <p:nvSpPr>
          <p:cNvPr id="3" name="Rectangle 2">
            <a:extLst>
              <a:ext uri="{FF2B5EF4-FFF2-40B4-BE49-F238E27FC236}">
                <a16:creationId xmlns:a16="http://schemas.microsoft.com/office/drawing/2014/main" id="{5D0CE4AE-532C-4A1D-85FF-72B15812E8EB}"/>
              </a:ext>
            </a:extLst>
          </p:cNvPr>
          <p:cNvSpPr/>
          <p:nvPr/>
        </p:nvSpPr>
        <p:spPr>
          <a:xfrm>
            <a:off x="1873188" y="1216241"/>
            <a:ext cx="45719" cy="45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472866-BED1-4405-9A87-32DD2ED3A06A}"/>
              </a:ext>
            </a:extLst>
          </p:cNvPr>
          <p:cNvSpPr/>
          <p:nvPr/>
        </p:nvSpPr>
        <p:spPr>
          <a:xfrm flipV="1">
            <a:off x="1873187" y="5765380"/>
            <a:ext cx="799878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4D9B74-8D55-4B40-9567-C9ECC7A2A0A3}"/>
              </a:ext>
            </a:extLst>
          </p:cNvPr>
          <p:cNvSpPr/>
          <p:nvPr/>
        </p:nvSpPr>
        <p:spPr>
          <a:xfrm flipV="1">
            <a:off x="1661603" y="1688116"/>
            <a:ext cx="9311198" cy="7624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3C5069-C019-44CA-9048-EEAFFB6F47AE}"/>
              </a:ext>
            </a:extLst>
          </p:cNvPr>
          <p:cNvSpPr/>
          <p:nvPr/>
        </p:nvSpPr>
        <p:spPr>
          <a:xfrm rot="20671583" flipV="1">
            <a:off x="1739173" y="2420438"/>
            <a:ext cx="8027112" cy="8594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a:extLst>
              <a:ext uri="{FF2B5EF4-FFF2-40B4-BE49-F238E27FC236}">
                <a16:creationId xmlns:a16="http://schemas.microsoft.com/office/drawing/2014/main" id="{6F723388-8359-498E-BCD3-58515FE5ADEC}"/>
              </a:ext>
            </a:extLst>
          </p:cNvPr>
          <p:cNvSpPr txBox="1"/>
          <p:nvPr/>
        </p:nvSpPr>
        <p:spPr>
          <a:xfrm>
            <a:off x="9994037" y="5292122"/>
            <a:ext cx="1875407" cy="1015663"/>
          </a:xfrm>
          <a:prstGeom prst="rect">
            <a:avLst/>
          </a:prstGeom>
          <a:noFill/>
        </p:spPr>
        <p:txBody>
          <a:bodyPr wrap="square" rtlCol="0">
            <a:spAutoFit/>
          </a:bodyPr>
          <a:lstStyle/>
          <a:p>
            <a:r>
              <a:rPr lang="sv-SE" sz="2000" b="1" dirty="0"/>
              <a:t>Transport</a:t>
            </a:r>
          </a:p>
          <a:p>
            <a:r>
              <a:rPr lang="sv-SE" sz="2000" b="1" dirty="0"/>
              <a:t>kostnad</a:t>
            </a:r>
          </a:p>
          <a:p>
            <a:r>
              <a:rPr lang="sv-SE" sz="2000" b="1" dirty="0"/>
              <a:t>(SEK/m3)</a:t>
            </a:r>
            <a:endParaRPr lang="en-US" sz="2000" b="1" dirty="0"/>
          </a:p>
        </p:txBody>
      </p:sp>
      <p:sp>
        <p:nvSpPr>
          <p:cNvPr id="12" name="TextBox 11">
            <a:extLst>
              <a:ext uri="{FF2B5EF4-FFF2-40B4-BE49-F238E27FC236}">
                <a16:creationId xmlns:a16="http://schemas.microsoft.com/office/drawing/2014/main" id="{7804E7D8-37E6-4167-8D07-35E76EA9358A}"/>
              </a:ext>
            </a:extLst>
          </p:cNvPr>
          <p:cNvSpPr txBox="1"/>
          <p:nvPr/>
        </p:nvSpPr>
        <p:spPr>
          <a:xfrm>
            <a:off x="1748828" y="5899280"/>
            <a:ext cx="340158" cy="461665"/>
          </a:xfrm>
          <a:prstGeom prst="rect">
            <a:avLst/>
          </a:prstGeom>
          <a:noFill/>
        </p:spPr>
        <p:txBody>
          <a:bodyPr wrap="none" rtlCol="0">
            <a:spAutoFit/>
          </a:bodyPr>
          <a:lstStyle/>
          <a:p>
            <a:r>
              <a:rPr lang="sv-SE" sz="2400" b="1" dirty="0"/>
              <a:t>0</a:t>
            </a:r>
            <a:endParaRPr lang="en-US" sz="2400" b="1" dirty="0"/>
          </a:p>
        </p:txBody>
      </p:sp>
      <p:sp>
        <p:nvSpPr>
          <p:cNvPr id="13" name="TextBox 12">
            <a:extLst>
              <a:ext uri="{FF2B5EF4-FFF2-40B4-BE49-F238E27FC236}">
                <a16:creationId xmlns:a16="http://schemas.microsoft.com/office/drawing/2014/main" id="{25FC1F32-6557-453F-BC0D-78F99A6813D1}"/>
              </a:ext>
            </a:extLst>
          </p:cNvPr>
          <p:cNvSpPr txBox="1"/>
          <p:nvPr/>
        </p:nvSpPr>
        <p:spPr>
          <a:xfrm>
            <a:off x="1113756" y="5437615"/>
            <a:ext cx="340158" cy="461665"/>
          </a:xfrm>
          <a:prstGeom prst="rect">
            <a:avLst/>
          </a:prstGeom>
          <a:noFill/>
        </p:spPr>
        <p:txBody>
          <a:bodyPr wrap="none" rtlCol="0">
            <a:spAutoFit/>
          </a:bodyPr>
          <a:lstStyle/>
          <a:p>
            <a:r>
              <a:rPr lang="sv-SE" sz="2400" b="1" dirty="0"/>
              <a:t>0</a:t>
            </a:r>
            <a:endParaRPr lang="en-US" sz="2400" b="1" dirty="0"/>
          </a:p>
        </p:txBody>
      </p:sp>
      <p:sp>
        <p:nvSpPr>
          <p:cNvPr id="15" name="TextBox 14">
            <a:extLst>
              <a:ext uri="{FF2B5EF4-FFF2-40B4-BE49-F238E27FC236}">
                <a16:creationId xmlns:a16="http://schemas.microsoft.com/office/drawing/2014/main" id="{DFBD1A3E-64D2-4020-8177-E8623937854B}"/>
              </a:ext>
            </a:extLst>
          </p:cNvPr>
          <p:cNvSpPr txBox="1"/>
          <p:nvPr/>
        </p:nvSpPr>
        <p:spPr>
          <a:xfrm>
            <a:off x="1597316" y="528707"/>
            <a:ext cx="2601822" cy="400110"/>
          </a:xfrm>
          <a:prstGeom prst="rect">
            <a:avLst/>
          </a:prstGeom>
          <a:noFill/>
        </p:spPr>
        <p:txBody>
          <a:bodyPr wrap="square" rtlCol="0">
            <a:spAutoFit/>
          </a:bodyPr>
          <a:lstStyle/>
          <a:p>
            <a:r>
              <a:rPr lang="sv-SE" sz="2000" b="1" dirty="0"/>
              <a:t>Pris (SEK/m3)</a:t>
            </a:r>
            <a:endParaRPr lang="en-US" sz="2000" b="1" dirty="0"/>
          </a:p>
        </p:txBody>
      </p:sp>
      <p:graphicFrame>
        <p:nvGraphicFramePr>
          <p:cNvPr id="20" name="Object 19">
            <a:extLst>
              <a:ext uri="{FF2B5EF4-FFF2-40B4-BE49-F238E27FC236}">
                <a16:creationId xmlns:a16="http://schemas.microsoft.com/office/drawing/2014/main" id="{35256470-59E1-4217-900E-A4A06904B1A2}"/>
              </a:ext>
            </a:extLst>
          </p:cNvPr>
          <p:cNvGraphicFramePr>
            <a:graphicFrameLocks noChangeAspect="1"/>
          </p:cNvGraphicFramePr>
          <p:nvPr>
            <p:extLst>
              <p:ext uri="{D42A27DB-BD31-4B8C-83A1-F6EECF244321}">
                <p14:modId xmlns:p14="http://schemas.microsoft.com/office/powerpoint/2010/main" val="11662107"/>
              </p:ext>
            </p:extLst>
          </p:nvPr>
        </p:nvGraphicFramePr>
        <p:xfrm>
          <a:off x="878889" y="1127821"/>
          <a:ext cx="633348" cy="712517"/>
        </p:xfrm>
        <a:graphic>
          <a:graphicData uri="http://schemas.openxmlformats.org/presentationml/2006/ole">
            <mc:AlternateContent xmlns:mc="http://schemas.openxmlformats.org/markup-compatibility/2006">
              <mc:Choice xmlns:v="urn:schemas-microsoft-com:vml" Requires="v">
                <p:oleObj spid="_x0000_s21930" name="Equation" r:id="rId3" imgW="203040" imgH="228600" progId="Equation.DSMT4">
                  <p:embed/>
                </p:oleObj>
              </mc:Choice>
              <mc:Fallback>
                <p:oleObj name="Equation" r:id="rId3" imgW="203040" imgH="228600" progId="Equation.DSMT4">
                  <p:embed/>
                  <p:pic>
                    <p:nvPicPr>
                      <p:cNvPr id="0" name=""/>
                      <p:cNvPicPr/>
                      <p:nvPr/>
                    </p:nvPicPr>
                    <p:blipFill>
                      <a:blip r:embed="rId4"/>
                      <a:stretch>
                        <a:fillRect/>
                      </a:stretch>
                    </p:blipFill>
                    <p:spPr>
                      <a:xfrm>
                        <a:off x="878889" y="1127821"/>
                        <a:ext cx="633348" cy="71251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4A3178D-674F-4013-A8D3-BB2230502BD0}"/>
              </a:ext>
            </a:extLst>
          </p:cNvPr>
          <p:cNvGraphicFramePr>
            <a:graphicFrameLocks noChangeAspect="1"/>
          </p:cNvGraphicFramePr>
          <p:nvPr>
            <p:extLst>
              <p:ext uri="{D42A27DB-BD31-4B8C-83A1-F6EECF244321}">
                <p14:modId xmlns:p14="http://schemas.microsoft.com/office/powerpoint/2010/main" val="1424188455"/>
              </p:ext>
            </p:extLst>
          </p:nvPr>
        </p:nvGraphicFramePr>
        <p:xfrm>
          <a:off x="6375400" y="2346325"/>
          <a:ext cx="2838450" cy="1035050"/>
        </p:xfrm>
        <a:graphic>
          <a:graphicData uri="http://schemas.openxmlformats.org/presentationml/2006/ole">
            <mc:AlternateContent xmlns:mc="http://schemas.openxmlformats.org/markup-compatibility/2006">
              <mc:Choice xmlns:v="urn:schemas-microsoft-com:vml" Requires="v">
                <p:oleObj spid="_x0000_s21931" name="Equation" r:id="rId5" imgW="1079280" imgH="393480" progId="Equation.DSMT4">
                  <p:embed/>
                </p:oleObj>
              </mc:Choice>
              <mc:Fallback>
                <p:oleObj name="Equation" r:id="rId5" imgW="1079280" imgH="393480" progId="Equation.DSMT4">
                  <p:embed/>
                  <p:pic>
                    <p:nvPicPr>
                      <p:cNvPr id="11" name="Object 10">
                        <a:extLst>
                          <a:ext uri="{FF2B5EF4-FFF2-40B4-BE49-F238E27FC236}">
                            <a16:creationId xmlns:a16="http://schemas.microsoft.com/office/drawing/2014/main" id="{DAB9BBA9-EDD5-4691-AD97-0E4514AF54E2}"/>
                          </a:ext>
                        </a:extLst>
                      </p:cNvPr>
                      <p:cNvPicPr/>
                      <p:nvPr/>
                    </p:nvPicPr>
                    <p:blipFill>
                      <a:blip r:embed="rId6"/>
                      <a:stretch>
                        <a:fillRect/>
                      </a:stretch>
                    </p:blipFill>
                    <p:spPr>
                      <a:xfrm>
                        <a:off x="6375400" y="2346325"/>
                        <a:ext cx="2838450" cy="1035050"/>
                      </a:xfrm>
                      <a:prstGeom prst="rect">
                        <a:avLst/>
                      </a:prstGeom>
                      <a:ln w="38100">
                        <a:solidFill>
                          <a:srgbClr val="FF0000"/>
                        </a:solidFill>
                      </a:ln>
                    </p:spPr>
                  </p:pic>
                </p:oleObj>
              </mc:Fallback>
            </mc:AlternateContent>
          </a:graphicData>
        </a:graphic>
      </p:graphicFrame>
      <p:graphicFrame>
        <p:nvGraphicFramePr>
          <p:cNvPr id="23" name="Object 22">
            <a:extLst>
              <a:ext uri="{FF2B5EF4-FFF2-40B4-BE49-F238E27FC236}">
                <a16:creationId xmlns:a16="http://schemas.microsoft.com/office/drawing/2014/main" id="{B1AEB65D-D1B1-49B0-BE05-BAD0A1370220}"/>
              </a:ext>
            </a:extLst>
          </p:cNvPr>
          <p:cNvGraphicFramePr>
            <a:graphicFrameLocks noChangeAspect="1"/>
          </p:cNvGraphicFramePr>
          <p:nvPr>
            <p:extLst>
              <p:ext uri="{D42A27DB-BD31-4B8C-83A1-F6EECF244321}">
                <p14:modId xmlns:p14="http://schemas.microsoft.com/office/powerpoint/2010/main" val="408944084"/>
              </p:ext>
            </p:extLst>
          </p:nvPr>
        </p:nvGraphicFramePr>
        <p:xfrm>
          <a:off x="1012958" y="5006121"/>
          <a:ext cx="456804" cy="418737"/>
        </p:xfrm>
        <a:graphic>
          <a:graphicData uri="http://schemas.openxmlformats.org/presentationml/2006/ole">
            <mc:AlternateContent xmlns:mc="http://schemas.openxmlformats.org/markup-compatibility/2006">
              <mc:Choice xmlns:v="urn:schemas-microsoft-com:vml" Requires="v">
                <p:oleObj spid="_x0000_s21932" name="Equation" r:id="rId7" imgW="152280" imgH="139680" progId="Equation.DSMT4">
                  <p:embed/>
                </p:oleObj>
              </mc:Choice>
              <mc:Fallback>
                <p:oleObj name="Equation" r:id="rId7" imgW="152280" imgH="139680" progId="Equation.DSMT4">
                  <p:embed/>
                  <p:pic>
                    <p:nvPicPr>
                      <p:cNvPr id="0" name=""/>
                      <p:cNvPicPr/>
                      <p:nvPr/>
                    </p:nvPicPr>
                    <p:blipFill>
                      <a:blip r:embed="rId8"/>
                      <a:stretch>
                        <a:fillRect/>
                      </a:stretch>
                    </p:blipFill>
                    <p:spPr>
                      <a:xfrm>
                        <a:off x="1012958" y="5006121"/>
                        <a:ext cx="456804" cy="41873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A7F4E441-FC59-4B9C-95C8-5C2AA7ABDCB7}"/>
              </a:ext>
            </a:extLst>
          </p:cNvPr>
          <p:cNvGraphicFramePr>
            <a:graphicFrameLocks noChangeAspect="1"/>
          </p:cNvGraphicFramePr>
          <p:nvPr>
            <p:extLst>
              <p:ext uri="{D42A27DB-BD31-4B8C-83A1-F6EECF244321}">
                <p14:modId xmlns:p14="http://schemas.microsoft.com/office/powerpoint/2010/main" val="1592793914"/>
              </p:ext>
            </p:extLst>
          </p:nvPr>
        </p:nvGraphicFramePr>
        <p:xfrm>
          <a:off x="842320" y="3194580"/>
          <a:ext cx="754996" cy="615322"/>
        </p:xfrm>
        <a:graphic>
          <a:graphicData uri="http://schemas.openxmlformats.org/presentationml/2006/ole">
            <mc:AlternateContent xmlns:mc="http://schemas.openxmlformats.org/markup-compatibility/2006">
              <mc:Choice xmlns:v="urn:schemas-microsoft-com:vml" Requires="v">
                <p:oleObj spid="_x0000_s21933" name="Equation" r:id="rId9" imgW="482400" imgH="393480" progId="Equation.DSMT4">
                  <p:embed/>
                </p:oleObj>
              </mc:Choice>
              <mc:Fallback>
                <p:oleObj name="Equation" r:id="rId9" imgW="482400" imgH="393480" progId="Equation.DSMT4">
                  <p:embed/>
                  <p:pic>
                    <p:nvPicPr>
                      <p:cNvPr id="24" name="Object 23">
                        <a:extLst>
                          <a:ext uri="{FF2B5EF4-FFF2-40B4-BE49-F238E27FC236}">
                            <a16:creationId xmlns:a16="http://schemas.microsoft.com/office/drawing/2014/main" id="{0FD23B3F-D7C5-4BDB-876C-BFEBD49D4DDA}"/>
                          </a:ext>
                        </a:extLst>
                      </p:cNvPr>
                      <p:cNvPicPr/>
                      <p:nvPr/>
                    </p:nvPicPr>
                    <p:blipFill>
                      <a:blip r:embed="rId10"/>
                      <a:stretch>
                        <a:fillRect/>
                      </a:stretch>
                    </p:blipFill>
                    <p:spPr>
                      <a:xfrm>
                        <a:off x="842320" y="3194580"/>
                        <a:ext cx="754996" cy="615322"/>
                      </a:xfrm>
                      <a:prstGeom prst="rect">
                        <a:avLst/>
                      </a:prstGeom>
                    </p:spPr>
                  </p:pic>
                </p:oleObj>
              </mc:Fallback>
            </mc:AlternateContent>
          </a:graphicData>
        </a:graphic>
      </p:graphicFrame>
      <p:cxnSp>
        <p:nvCxnSpPr>
          <p:cNvPr id="27" name="Straight Connector 26">
            <a:extLst>
              <a:ext uri="{FF2B5EF4-FFF2-40B4-BE49-F238E27FC236}">
                <a16:creationId xmlns:a16="http://schemas.microsoft.com/office/drawing/2014/main" id="{183A5A1F-5F56-46D0-8359-45FE2DFF60F7}"/>
              </a:ext>
            </a:extLst>
          </p:cNvPr>
          <p:cNvCxnSpPr>
            <a:cxnSpLocks/>
          </p:cNvCxnSpPr>
          <p:nvPr/>
        </p:nvCxnSpPr>
        <p:spPr>
          <a:xfrm>
            <a:off x="1675215" y="3515557"/>
            <a:ext cx="2436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96E84D9-8A8B-4A86-8C4E-D5D22528C31D}"/>
              </a:ext>
            </a:extLst>
          </p:cNvPr>
          <p:cNvCxnSpPr>
            <a:cxnSpLocks/>
          </p:cNvCxnSpPr>
          <p:nvPr/>
        </p:nvCxnSpPr>
        <p:spPr>
          <a:xfrm>
            <a:off x="1629495" y="5292122"/>
            <a:ext cx="2436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3FED19F-3FA9-4933-8EB7-88C51B5C31F0}"/>
              </a:ext>
            </a:extLst>
          </p:cNvPr>
          <p:cNvCxnSpPr>
            <a:cxnSpLocks/>
          </p:cNvCxnSpPr>
          <p:nvPr/>
        </p:nvCxnSpPr>
        <p:spPr>
          <a:xfrm>
            <a:off x="3472723" y="5811098"/>
            <a:ext cx="0" cy="226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27C49FB-61B5-46EC-8D36-54E7BC16F74A}"/>
              </a:ext>
            </a:extLst>
          </p:cNvPr>
          <p:cNvCxnSpPr>
            <a:cxnSpLocks/>
          </p:cNvCxnSpPr>
          <p:nvPr/>
        </p:nvCxnSpPr>
        <p:spPr>
          <a:xfrm>
            <a:off x="5131588" y="5811099"/>
            <a:ext cx="0" cy="226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26073ED-D05D-4F84-AD8F-538A8F3FE6C5}"/>
              </a:ext>
            </a:extLst>
          </p:cNvPr>
          <p:cNvSpPr txBox="1"/>
          <p:nvPr/>
        </p:nvSpPr>
        <p:spPr>
          <a:xfrm>
            <a:off x="3296023" y="6064010"/>
            <a:ext cx="495649" cy="461665"/>
          </a:xfrm>
          <a:prstGeom prst="rect">
            <a:avLst/>
          </a:prstGeom>
          <a:noFill/>
        </p:spPr>
        <p:txBody>
          <a:bodyPr wrap="none" rtlCol="0">
            <a:spAutoFit/>
          </a:bodyPr>
          <a:lstStyle/>
          <a:p>
            <a:r>
              <a:rPr lang="sv-SE" sz="2400" b="1" dirty="0"/>
              <a:t>75</a:t>
            </a:r>
            <a:endParaRPr lang="en-US" sz="2400" b="1" dirty="0"/>
          </a:p>
        </p:txBody>
      </p:sp>
      <p:sp>
        <p:nvSpPr>
          <p:cNvPr id="36" name="TextBox 35">
            <a:extLst>
              <a:ext uri="{FF2B5EF4-FFF2-40B4-BE49-F238E27FC236}">
                <a16:creationId xmlns:a16="http://schemas.microsoft.com/office/drawing/2014/main" id="{D9242929-803E-4852-87BC-5CC55BDD39BE}"/>
              </a:ext>
            </a:extLst>
          </p:cNvPr>
          <p:cNvSpPr txBox="1"/>
          <p:nvPr/>
        </p:nvSpPr>
        <p:spPr>
          <a:xfrm>
            <a:off x="4854245" y="6064011"/>
            <a:ext cx="651140" cy="461665"/>
          </a:xfrm>
          <a:prstGeom prst="rect">
            <a:avLst/>
          </a:prstGeom>
          <a:noFill/>
        </p:spPr>
        <p:txBody>
          <a:bodyPr wrap="none" rtlCol="0">
            <a:spAutoFit/>
          </a:bodyPr>
          <a:lstStyle/>
          <a:p>
            <a:r>
              <a:rPr lang="sv-SE" sz="2400" b="1" dirty="0"/>
              <a:t>150</a:t>
            </a:r>
            <a:endParaRPr lang="en-US" sz="2400" b="1" dirty="0"/>
          </a:p>
        </p:txBody>
      </p:sp>
      <p:sp>
        <p:nvSpPr>
          <p:cNvPr id="38" name="TextBox 37">
            <a:extLst>
              <a:ext uri="{FF2B5EF4-FFF2-40B4-BE49-F238E27FC236}">
                <a16:creationId xmlns:a16="http://schemas.microsoft.com/office/drawing/2014/main" id="{AD671276-5AFE-4151-B56F-262FD8EF9E39}"/>
              </a:ext>
            </a:extLst>
          </p:cNvPr>
          <p:cNvSpPr txBox="1"/>
          <p:nvPr/>
        </p:nvSpPr>
        <p:spPr>
          <a:xfrm>
            <a:off x="44220" y="4933311"/>
            <a:ext cx="843501" cy="461665"/>
          </a:xfrm>
          <a:prstGeom prst="rect">
            <a:avLst/>
          </a:prstGeom>
          <a:noFill/>
        </p:spPr>
        <p:txBody>
          <a:bodyPr wrap="none" rtlCol="0">
            <a:spAutoFit/>
          </a:bodyPr>
          <a:lstStyle/>
          <a:p>
            <a:r>
              <a:rPr lang="sv-SE" sz="2400" b="1" dirty="0">
                <a:solidFill>
                  <a:srgbClr val="00B050"/>
                </a:solidFill>
              </a:rPr>
              <a:t>(150)</a:t>
            </a:r>
            <a:endParaRPr lang="en-US" sz="2400" b="1" dirty="0">
              <a:solidFill>
                <a:srgbClr val="00B050"/>
              </a:solidFill>
            </a:endParaRPr>
          </a:p>
        </p:txBody>
      </p:sp>
      <p:sp>
        <p:nvSpPr>
          <p:cNvPr id="39" name="TextBox 38">
            <a:extLst>
              <a:ext uri="{FF2B5EF4-FFF2-40B4-BE49-F238E27FC236}">
                <a16:creationId xmlns:a16="http://schemas.microsoft.com/office/drawing/2014/main" id="{2AD88DDC-CC8D-4E0F-9AF2-4A5722ED27C5}"/>
              </a:ext>
            </a:extLst>
          </p:cNvPr>
          <p:cNvSpPr txBox="1"/>
          <p:nvPr/>
        </p:nvSpPr>
        <p:spPr>
          <a:xfrm>
            <a:off x="44219" y="1344117"/>
            <a:ext cx="843501" cy="461665"/>
          </a:xfrm>
          <a:prstGeom prst="rect">
            <a:avLst/>
          </a:prstGeom>
          <a:noFill/>
        </p:spPr>
        <p:txBody>
          <a:bodyPr wrap="none" rtlCol="0">
            <a:spAutoFit/>
          </a:bodyPr>
          <a:lstStyle/>
          <a:p>
            <a:r>
              <a:rPr lang="sv-SE" sz="2400" b="1" dirty="0">
                <a:solidFill>
                  <a:srgbClr val="00B050"/>
                </a:solidFill>
              </a:rPr>
              <a:t>(450)</a:t>
            </a:r>
            <a:endParaRPr lang="en-US" sz="2400" b="1" dirty="0">
              <a:solidFill>
                <a:srgbClr val="00B050"/>
              </a:solidFill>
            </a:endParaRPr>
          </a:p>
        </p:txBody>
      </p:sp>
      <p:sp>
        <p:nvSpPr>
          <p:cNvPr id="40" name="TextBox 39">
            <a:extLst>
              <a:ext uri="{FF2B5EF4-FFF2-40B4-BE49-F238E27FC236}">
                <a16:creationId xmlns:a16="http://schemas.microsoft.com/office/drawing/2014/main" id="{20B7F6D5-5CED-4B20-AF98-91E7E45F72C3}"/>
              </a:ext>
            </a:extLst>
          </p:cNvPr>
          <p:cNvSpPr txBox="1"/>
          <p:nvPr/>
        </p:nvSpPr>
        <p:spPr>
          <a:xfrm>
            <a:off x="44220" y="3198167"/>
            <a:ext cx="843501" cy="461665"/>
          </a:xfrm>
          <a:prstGeom prst="rect">
            <a:avLst/>
          </a:prstGeom>
          <a:noFill/>
        </p:spPr>
        <p:txBody>
          <a:bodyPr wrap="none" rtlCol="0">
            <a:spAutoFit/>
          </a:bodyPr>
          <a:lstStyle/>
          <a:p>
            <a:r>
              <a:rPr lang="sv-SE" sz="2400" b="1" dirty="0">
                <a:solidFill>
                  <a:srgbClr val="00B050"/>
                </a:solidFill>
              </a:rPr>
              <a:t>(300)</a:t>
            </a:r>
            <a:endParaRPr lang="en-US" sz="2400" b="1" dirty="0">
              <a:solidFill>
                <a:srgbClr val="00B050"/>
              </a:solidFill>
            </a:endParaRPr>
          </a:p>
        </p:txBody>
      </p:sp>
      <p:cxnSp>
        <p:nvCxnSpPr>
          <p:cNvPr id="41" name="Straight Connector 40">
            <a:extLst>
              <a:ext uri="{FF2B5EF4-FFF2-40B4-BE49-F238E27FC236}">
                <a16:creationId xmlns:a16="http://schemas.microsoft.com/office/drawing/2014/main" id="{975BBAD2-58F5-4338-8D14-1E3D2EC5828A}"/>
              </a:ext>
            </a:extLst>
          </p:cNvPr>
          <p:cNvCxnSpPr>
            <a:cxnSpLocks/>
          </p:cNvCxnSpPr>
          <p:nvPr/>
        </p:nvCxnSpPr>
        <p:spPr>
          <a:xfrm>
            <a:off x="8364538" y="5811099"/>
            <a:ext cx="0" cy="226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DC63ED8-3984-4E9D-944D-064599A28F34}"/>
              </a:ext>
            </a:extLst>
          </p:cNvPr>
          <p:cNvSpPr txBox="1"/>
          <p:nvPr/>
        </p:nvSpPr>
        <p:spPr>
          <a:xfrm>
            <a:off x="8083370" y="6077247"/>
            <a:ext cx="651140" cy="461665"/>
          </a:xfrm>
          <a:prstGeom prst="rect">
            <a:avLst/>
          </a:prstGeom>
          <a:noFill/>
        </p:spPr>
        <p:txBody>
          <a:bodyPr wrap="none" rtlCol="0">
            <a:spAutoFit/>
          </a:bodyPr>
          <a:lstStyle/>
          <a:p>
            <a:r>
              <a:rPr lang="sv-SE" sz="2400" b="1" dirty="0"/>
              <a:t>300</a:t>
            </a:r>
            <a:endParaRPr lang="en-US" sz="2400" b="1" dirty="0"/>
          </a:p>
        </p:txBody>
      </p:sp>
      <p:sp>
        <p:nvSpPr>
          <p:cNvPr id="7" name="TextBox 6">
            <a:extLst>
              <a:ext uri="{FF2B5EF4-FFF2-40B4-BE49-F238E27FC236}">
                <a16:creationId xmlns:a16="http://schemas.microsoft.com/office/drawing/2014/main" id="{3C80F46E-7EB0-4C2D-83AA-1478A10F27CB}"/>
              </a:ext>
            </a:extLst>
          </p:cNvPr>
          <p:cNvSpPr txBox="1"/>
          <p:nvPr/>
        </p:nvSpPr>
        <p:spPr>
          <a:xfrm>
            <a:off x="44219" y="456430"/>
            <a:ext cx="995081" cy="369332"/>
          </a:xfrm>
          <a:prstGeom prst="rect">
            <a:avLst/>
          </a:prstGeom>
          <a:noFill/>
        </p:spPr>
        <p:txBody>
          <a:bodyPr wrap="none" rtlCol="0">
            <a:spAutoFit/>
          </a:bodyPr>
          <a:lstStyle/>
          <a:p>
            <a:r>
              <a:rPr lang="sv-SE" b="1" i="1" dirty="0">
                <a:solidFill>
                  <a:srgbClr val="00B050"/>
                </a:solidFill>
              </a:rPr>
              <a:t>Exempel</a:t>
            </a:r>
            <a:endParaRPr lang="en-US" b="1" i="1" dirty="0">
              <a:solidFill>
                <a:srgbClr val="00B050"/>
              </a:solidFill>
            </a:endParaRPr>
          </a:p>
        </p:txBody>
      </p:sp>
      <p:sp>
        <p:nvSpPr>
          <p:cNvPr id="8" name="Arrow: Down 7">
            <a:extLst>
              <a:ext uri="{FF2B5EF4-FFF2-40B4-BE49-F238E27FC236}">
                <a16:creationId xmlns:a16="http://schemas.microsoft.com/office/drawing/2014/main" id="{8F81567F-BD20-4B10-BF4F-C0FFCA2AB298}"/>
              </a:ext>
            </a:extLst>
          </p:cNvPr>
          <p:cNvSpPr/>
          <p:nvPr/>
        </p:nvSpPr>
        <p:spPr>
          <a:xfrm>
            <a:off x="301841" y="928817"/>
            <a:ext cx="346229" cy="36933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solidFill>
                <a:srgbClr val="00B050"/>
              </a:solidFill>
            </a:endParaRPr>
          </a:p>
        </p:txBody>
      </p:sp>
    </p:spTree>
    <p:extLst>
      <p:ext uri="{BB962C8B-B14F-4D97-AF65-F5344CB8AC3E}">
        <p14:creationId xmlns:p14="http://schemas.microsoft.com/office/powerpoint/2010/main" val="387340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rgbClr val="FFFF00"/>
            </a:gs>
            <a:gs pos="80000">
              <a:schemeClr val="accent1">
                <a:lumMod val="45000"/>
                <a:lumOff val="55000"/>
              </a:schemeClr>
            </a:gs>
            <a:gs pos="94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B6B6-D4A6-40AB-BEAD-979C1545F25E}"/>
              </a:ext>
            </a:extLst>
          </p:cNvPr>
          <p:cNvSpPr>
            <a:spLocks noGrp="1"/>
          </p:cNvSpPr>
          <p:nvPr>
            <p:ph type="ctrTitle"/>
          </p:nvPr>
        </p:nvSpPr>
        <p:spPr>
          <a:xfrm>
            <a:off x="1524000" y="488887"/>
            <a:ext cx="9144000" cy="1050202"/>
          </a:xfrm>
        </p:spPr>
        <p:txBody>
          <a:bodyPr>
            <a:normAutofit/>
          </a:bodyPr>
          <a:lstStyle/>
          <a:p>
            <a:pPr algn="ctr"/>
            <a:r>
              <a:rPr lang="sv-SE" b="1" i="1" dirty="0"/>
              <a:t>Dagens föreläsning:</a:t>
            </a:r>
            <a:endParaRPr lang="en-US" b="1" i="1" dirty="0"/>
          </a:p>
        </p:txBody>
      </p:sp>
      <p:sp>
        <p:nvSpPr>
          <p:cNvPr id="3" name="Subtitle 2">
            <a:extLst>
              <a:ext uri="{FF2B5EF4-FFF2-40B4-BE49-F238E27FC236}">
                <a16:creationId xmlns:a16="http://schemas.microsoft.com/office/drawing/2014/main" id="{65ED3DC1-E33B-4B7F-A572-93B23A97DC0D}"/>
              </a:ext>
            </a:extLst>
          </p:cNvPr>
          <p:cNvSpPr>
            <a:spLocks noGrp="1"/>
          </p:cNvSpPr>
          <p:nvPr>
            <p:ph type="subTitle" idx="1"/>
          </p:nvPr>
        </p:nvSpPr>
        <p:spPr>
          <a:xfrm>
            <a:off x="1524000" y="1702051"/>
            <a:ext cx="9144000" cy="4544840"/>
          </a:xfrm>
        </p:spPr>
        <p:txBody>
          <a:bodyPr>
            <a:normAutofit fontScale="92500"/>
          </a:bodyPr>
          <a:lstStyle/>
          <a:p>
            <a:r>
              <a:rPr lang="sv-SE" dirty="0"/>
              <a:t>Optimal Skogsekonomi</a:t>
            </a:r>
          </a:p>
          <a:p>
            <a:endParaRPr lang="sv-SE" dirty="0"/>
          </a:p>
          <a:p>
            <a:r>
              <a:rPr lang="sv-SE" dirty="0"/>
              <a:t>Virkesmarknaden, virkespriserna, transportkostnaderna och importen: De ekonomiskt avgörande frågorna och svaren för svenska skogsägare och skogsägareföreningar</a:t>
            </a:r>
          </a:p>
          <a:p>
            <a:endParaRPr lang="sv-SE" dirty="0"/>
          </a:p>
          <a:p>
            <a:r>
              <a:rPr lang="sv-SE" dirty="0"/>
              <a:t>Lagar, förordningar och föreskrifter</a:t>
            </a:r>
          </a:p>
          <a:p>
            <a:endParaRPr lang="sv-SE" dirty="0"/>
          </a:p>
          <a:p>
            <a:r>
              <a:rPr lang="sv-SE" dirty="0"/>
              <a:t>Rationella skogliga beslut: Skogsföryngringar, avverkningar och virkesförråd</a:t>
            </a:r>
          </a:p>
          <a:p>
            <a:endParaRPr lang="sv-SE" dirty="0"/>
          </a:p>
          <a:p>
            <a:r>
              <a:rPr lang="sv-SE" b="1" dirty="0"/>
              <a:t>Förslag till åtgärder</a:t>
            </a:r>
          </a:p>
          <a:p>
            <a:endParaRPr lang="sv-SE" dirty="0"/>
          </a:p>
          <a:p>
            <a:endParaRPr lang="sv-SE" dirty="0"/>
          </a:p>
          <a:p>
            <a:endParaRPr lang="sv-SE" dirty="0"/>
          </a:p>
          <a:p>
            <a:endParaRPr lang="sv-SE" dirty="0"/>
          </a:p>
          <a:p>
            <a:endParaRPr lang="sv-SE" dirty="0"/>
          </a:p>
          <a:p>
            <a:endParaRPr lang="sv-SE" dirty="0"/>
          </a:p>
          <a:p>
            <a:endParaRPr lang="en-US" dirty="0"/>
          </a:p>
        </p:txBody>
      </p:sp>
      <p:sp>
        <p:nvSpPr>
          <p:cNvPr id="4" name="Slide Number Placeholder 3">
            <a:extLst>
              <a:ext uri="{FF2B5EF4-FFF2-40B4-BE49-F238E27FC236}">
                <a16:creationId xmlns:a16="http://schemas.microsoft.com/office/drawing/2014/main" id="{F6885D1F-0708-4F3F-AE15-C61409F8F0CA}"/>
              </a:ext>
            </a:extLst>
          </p:cNvPr>
          <p:cNvSpPr>
            <a:spLocks noGrp="1"/>
          </p:cNvSpPr>
          <p:nvPr>
            <p:ph type="sldNum" sz="quarter" idx="12"/>
          </p:nvPr>
        </p:nvSpPr>
        <p:spPr/>
        <p:txBody>
          <a:bodyPr/>
          <a:lstStyle/>
          <a:p>
            <a:fld id="{310DF408-A7D2-4D80-B816-61B6466D27F0}" type="slidenum">
              <a:rPr lang="en-US" smtClean="0"/>
              <a:t>4</a:t>
            </a:fld>
            <a:endParaRPr lang="en-US"/>
          </a:p>
        </p:txBody>
      </p:sp>
      <p:graphicFrame>
        <p:nvGraphicFramePr>
          <p:cNvPr id="5" name="Table 5">
            <a:extLst>
              <a:ext uri="{FF2B5EF4-FFF2-40B4-BE49-F238E27FC236}">
                <a16:creationId xmlns:a16="http://schemas.microsoft.com/office/drawing/2014/main" id="{B8B00B28-0BCE-4D92-8536-B4A19C2E8491}"/>
              </a:ext>
            </a:extLst>
          </p:cNvPr>
          <p:cNvGraphicFramePr>
            <a:graphicFrameLocks noGrp="1"/>
          </p:cNvGraphicFramePr>
          <p:nvPr>
            <p:extLst>
              <p:ext uri="{D42A27DB-BD31-4B8C-83A1-F6EECF244321}">
                <p14:modId xmlns:p14="http://schemas.microsoft.com/office/powerpoint/2010/main" val="2509122034"/>
              </p:ext>
            </p:extLst>
          </p:nvPr>
        </p:nvGraphicFramePr>
        <p:xfrm>
          <a:off x="12929492" y="1300758"/>
          <a:ext cx="10253709" cy="5557242"/>
        </p:xfrm>
        <a:graphic>
          <a:graphicData uri="http://schemas.openxmlformats.org/drawingml/2006/table">
            <a:tbl>
              <a:tblPr firstRow="1" bandRow="1">
                <a:tableStyleId>{5C22544A-7EE6-4342-B048-85BDC9FD1C3A}</a:tableStyleId>
              </a:tblPr>
              <a:tblGrid>
                <a:gridCol w="3346882">
                  <a:extLst>
                    <a:ext uri="{9D8B030D-6E8A-4147-A177-3AD203B41FA5}">
                      <a16:colId xmlns:a16="http://schemas.microsoft.com/office/drawing/2014/main" val="3968308303"/>
                    </a:ext>
                  </a:extLst>
                </a:gridCol>
                <a:gridCol w="3346881">
                  <a:extLst>
                    <a:ext uri="{9D8B030D-6E8A-4147-A177-3AD203B41FA5}">
                      <a16:colId xmlns:a16="http://schemas.microsoft.com/office/drawing/2014/main" val="3356522960"/>
                    </a:ext>
                  </a:extLst>
                </a:gridCol>
                <a:gridCol w="3559946">
                  <a:extLst>
                    <a:ext uri="{9D8B030D-6E8A-4147-A177-3AD203B41FA5}">
                      <a16:colId xmlns:a16="http://schemas.microsoft.com/office/drawing/2014/main" val="533549782"/>
                    </a:ext>
                  </a:extLst>
                </a:gridCol>
              </a:tblGrid>
              <a:tr h="802362">
                <a:tc>
                  <a:txBody>
                    <a:bodyPr/>
                    <a:lstStyle/>
                    <a:p>
                      <a:r>
                        <a:rPr lang="sv-SE" dirty="0"/>
                        <a:t>Åtgärd</a:t>
                      </a:r>
                      <a:endParaRPr lang="en-US" dirty="0"/>
                    </a:p>
                  </a:txBody>
                  <a:tcPr/>
                </a:tc>
                <a:tc>
                  <a:txBody>
                    <a:bodyPr/>
                    <a:lstStyle/>
                    <a:p>
                      <a:r>
                        <a:rPr lang="sv-SE" dirty="0"/>
                        <a:t>Effekt på skogsägarnas ekonomiska resultat</a:t>
                      </a:r>
                      <a:endParaRPr lang="en-US" dirty="0"/>
                    </a:p>
                  </a:txBody>
                  <a:tcPr/>
                </a:tc>
                <a:tc>
                  <a:txBody>
                    <a:bodyPr/>
                    <a:lstStyle/>
                    <a:p>
                      <a:r>
                        <a:rPr lang="sv-SE" dirty="0"/>
                        <a:t>Effekt på miljö och klimat mm</a:t>
                      </a:r>
                      <a:endParaRPr lang="en-US" dirty="0"/>
                    </a:p>
                  </a:txBody>
                  <a:tcPr/>
                </a:tc>
                <a:extLst>
                  <a:ext uri="{0D108BD9-81ED-4DB2-BD59-A6C34878D82A}">
                    <a16:rowId xmlns:a16="http://schemas.microsoft.com/office/drawing/2014/main" val="3977588497"/>
                  </a:ext>
                </a:extLst>
              </a:tr>
              <a:tr h="802362">
                <a:tc>
                  <a:txBody>
                    <a:bodyPr/>
                    <a:lstStyle/>
                    <a:p>
                      <a:r>
                        <a:rPr lang="sv-SE" b="1" dirty="0"/>
                        <a:t>#1. </a:t>
                      </a:r>
                      <a:r>
                        <a:rPr lang="sv-SE" dirty="0"/>
                        <a:t>Utredning och planering av Peter Lohmander och Norra Skog, i samverkan.</a:t>
                      </a:r>
                      <a:endParaRPr lang="en-US" dirty="0"/>
                    </a:p>
                    <a:p>
                      <a:r>
                        <a:rPr lang="en-US" dirty="0"/>
                        <a:t>(</a:t>
                      </a:r>
                      <a:r>
                        <a:rPr lang="en-US" dirty="0" err="1"/>
                        <a:t>Detaljplan</a:t>
                      </a:r>
                      <a:r>
                        <a:rPr lang="en-US" dirty="0"/>
                        <a:t> för </a:t>
                      </a:r>
                      <a:r>
                        <a:rPr lang="en-US" dirty="0" err="1"/>
                        <a:t>åtgärder</a:t>
                      </a:r>
                      <a:r>
                        <a:rPr lang="en-US" dirty="0"/>
                        <a:t> </a:t>
                      </a:r>
                      <a:r>
                        <a:rPr lang="en-US" dirty="0" err="1"/>
                        <a:t>nedan</a:t>
                      </a: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Stora positiva effekter enligt nedan.</a:t>
                      </a:r>
                      <a:endParaRPr lang="en-US" b="1" dirty="0">
                        <a:solidFill>
                          <a:srgbClr val="FF0000"/>
                        </a:solidFill>
                      </a:endParaRPr>
                    </a:p>
                    <a:p>
                      <a:endParaRPr lang="en-US"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Stora positiva effekter enligt nedan.</a:t>
                      </a:r>
                      <a:endParaRPr lang="en-US" b="1" dirty="0">
                        <a:solidFill>
                          <a:srgbClr val="FF0000"/>
                        </a:solidFill>
                      </a:endParaRPr>
                    </a:p>
                    <a:p>
                      <a:endParaRPr lang="en-US" dirty="0">
                        <a:solidFill>
                          <a:srgbClr val="FF0000"/>
                        </a:solidFill>
                      </a:endParaRPr>
                    </a:p>
                  </a:txBody>
                  <a:tcPr/>
                </a:tc>
                <a:extLst>
                  <a:ext uri="{0D108BD9-81ED-4DB2-BD59-A6C34878D82A}">
                    <a16:rowId xmlns:a16="http://schemas.microsoft.com/office/drawing/2014/main" val="3667376895"/>
                  </a:ext>
                </a:extLst>
              </a:tr>
              <a:tr h="802362">
                <a:tc>
                  <a:txBody>
                    <a:bodyPr/>
                    <a:lstStyle/>
                    <a:p>
                      <a:r>
                        <a:rPr lang="sv-SE" b="1" dirty="0"/>
                        <a:t>#2. </a:t>
                      </a:r>
                      <a:r>
                        <a:rPr lang="sv-SE" dirty="0"/>
                        <a:t>Se till att </a:t>
                      </a:r>
                      <a:r>
                        <a:rPr lang="sv-SE" dirty="0" err="1"/>
                        <a:t>imperfektionerna</a:t>
                      </a:r>
                      <a:r>
                        <a:rPr lang="sv-SE" dirty="0"/>
                        <a:t> på virkesmarknaden försvinner. (Priserna fritt bilväg ökar därmed rejält och långsiktigt för alla skogsägare.)</a:t>
                      </a:r>
                      <a:endParaRPr lang="en-US" dirty="0"/>
                    </a:p>
                  </a:txBody>
                  <a:tcPr/>
                </a:tc>
                <a:tc>
                  <a:txBody>
                    <a:bodyPr/>
                    <a:lstStyle/>
                    <a:p>
                      <a:r>
                        <a:rPr lang="sv-SE" b="1" dirty="0">
                          <a:solidFill>
                            <a:srgbClr val="FF0000"/>
                          </a:solidFill>
                        </a:rPr>
                        <a:t>Stor ekonomisk resultatförbättring. </a:t>
                      </a:r>
                      <a:endParaRPr lang="en-US" b="1" dirty="0">
                        <a:solidFill>
                          <a:srgbClr val="FF0000"/>
                        </a:solidFill>
                      </a:endParaRPr>
                    </a:p>
                  </a:txBody>
                  <a:tcPr/>
                </a:tc>
                <a:tc>
                  <a:txBody>
                    <a:bodyPr/>
                    <a:lstStyle/>
                    <a:p>
                      <a:r>
                        <a:rPr lang="sv-SE" dirty="0"/>
                        <a:t>Mer aktivt skogsbruk i Sverige ger ökat CO2-upptag och minskade utsläpp från långa transporter av importvirke. Totalt ger detta </a:t>
                      </a:r>
                      <a:r>
                        <a:rPr lang="sv-SE" b="1" dirty="0">
                          <a:solidFill>
                            <a:srgbClr val="FF0000"/>
                          </a:solidFill>
                        </a:rPr>
                        <a:t>minskade nettoutsläpp av CO2</a:t>
                      </a:r>
                      <a:r>
                        <a:rPr lang="sv-SE" dirty="0">
                          <a:solidFill>
                            <a:srgbClr val="FF0000"/>
                          </a:solidFill>
                        </a:rPr>
                        <a:t>. </a:t>
                      </a:r>
                      <a:endParaRPr lang="en-US" dirty="0">
                        <a:solidFill>
                          <a:srgbClr val="FF0000"/>
                        </a:solidFill>
                      </a:endParaRPr>
                    </a:p>
                  </a:txBody>
                  <a:tcPr/>
                </a:tc>
                <a:extLst>
                  <a:ext uri="{0D108BD9-81ED-4DB2-BD59-A6C34878D82A}">
                    <a16:rowId xmlns:a16="http://schemas.microsoft.com/office/drawing/2014/main" val="2908124587"/>
                  </a:ext>
                </a:extLst>
              </a:tr>
              <a:tr h="802362">
                <a:tc>
                  <a:txBody>
                    <a:bodyPr/>
                    <a:lstStyle/>
                    <a:p>
                      <a:r>
                        <a:rPr lang="sv-SE" b="1" dirty="0"/>
                        <a:t>#3. </a:t>
                      </a:r>
                      <a:r>
                        <a:rPr lang="sv-SE" dirty="0"/>
                        <a:t>Se till att lagar, förordningar och föreskrifter som ej gynnar vare sig ekonomi eller miljö försvinner.</a:t>
                      </a:r>
                      <a:endParaRPr lang="en-US" dirty="0"/>
                    </a:p>
                  </a:txBody>
                  <a:tcPr/>
                </a:tc>
                <a:tc>
                  <a:txBody>
                    <a:bodyPr/>
                    <a:lstStyle/>
                    <a:p>
                      <a:endParaRPr lang="en-US" dirty="0"/>
                    </a:p>
                  </a:txBody>
                  <a:tcPr/>
                </a:tc>
                <a:tc>
                  <a:txBody>
                    <a:bodyPr/>
                    <a:lstStyle/>
                    <a:p>
                      <a:r>
                        <a:rPr lang="sv-SE" b="1" dirty="0">
                          <a:solidFill>
                            <a:srgbClr val="FF0000"/>
                          </a:solidFill>
                        </a:rPr>
                        <a:t>Förbättrar miljö och klimat </a:t>
                      </a:r>
                      <a:r>
                        <a:rPr lang="sv-SE" dirty="0"/>
                        <a:t>i flera avseenden.</a:t>
                      </a:r>
                      <a:endParaRPr lang="en-US" dirty="0"/>
                    </a:p>
                  </a:txBody>
                  <a:tcPr/>
                </a:tc>
                <a:extLst>
                  <a:ext uri="{0D108BD9-81ED-4DB2-BD59-A6C34878D82A}">
                    <a16:rowId xmlns:a16="http://schemas.microsoft.com/office/drawing/2014/main" val="1050781682"/>
                  </a:ext>
                </a:extLst>
              </a:tr>
              <a:tr h="802362">
                <a:tc>
                  <a:txBody>
                    <a:bodyPr/>
                    <a:lstStyle/>
                    <a:p>
                      <a:r>
                        <a:rPr lang="sv-SE" b="1" dirty="0"/>
                        <a:t>#4. </a:t>
                      </a:r>
                      <a:r>
                        <a:rPr lang="sv-SE" dirty="0"/>
                        <a:t>Rationella skogliga beslut: Skogsföryngringar, avverkningar och virkesförråd.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 ekonomisk resultatförbättring. </a:t>
                      </a:r>
                      <a:endParaRPr lang="en-US" b="1" dirty="0">
                        <a:solidFill>
                          <a:srgbClr val="FF0000"/>
                        </a:solidFill>
                      </a:endParaRPr>
                    </a:p>
                    <a:p>
                      <a:endParaRPr lang="en-US" dirty="0"/>
                    </a:p>
                  </a:txBody>
                  <a:tcPr/>
                </a:tc>
                <a:tc>
                  <a:txBody>
                    <a:bodyPr/>
                    <a:lstStyle/>
                    <a:p>
                      <a:endParaRPr lang="en-US" dirty="0"/>
                    </a:p>
                  </a:txBody>
                  <a:tcPr/>
                </a:tc>
                <a:extLst>
                  <a:ext uri="{0D108BD9-81ED-4DB2-BD59-A6C34878D82A}">
                    <a16:rowId xmlns:a16="http://schemas.microsoft.com/office/drawing/2014/main" val="1921677486"/>
                  </a:ext>
                </a:extLst>
              </a:tr>
            </a:tbl>
          </a:graphicData>
        </a:graphic>
      </p:graphicFrame>
    </p:spTree>
    <p:extLst>
      <p:ext uri="{BB962C8B-B14F-4D97-AF65-F5344CB8AC3E}">
        <p14:creationId xmlns:p14="http://schemas.microsoft.com/office/powerpoint/2010/main" val="3834751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DB600C-BDEF-47B0-AB66-C54F559E8F57}"/>
              </a:ext>
            </a:extLst>
          </p:cNvPr>
          <p:cNvSpPr>
            <a:spLocks noGrp="1"/>
          </p:cNvSpPr>
          <p:nvPr>
            <p:ph type="sldNum" sz="quarter" idx="12"/>
          </p:nvPr>
        </p:nvSpPr>
        <p:spPr/>
        <p:txBody>
          <a:bodyPr/>
          <a:lstStyle/>
          <a:p>
            <a:fld id="{310DF408-A7D2-4D80-B816-61B6466D27F0}" type="slidenum">
              <a:rPr lang="en-US" smtClean="0"/>
              <a:t>40</a:t>
            </a:fld>
            <a:endParaRPr lang="en-US"/>
          </a:p>
        </p:txBody>
      </p:sp>
      <p:pic>
        <p:nvPicPr>
          <p:cNvPr id="4" name="Picture 3">
            <a:extLst>
              <a:ext uri="{FF2B5EF4-FFF2-40B4-BE49-F238E27FC236}">
                <a16:creationId xmlns:a16="http://schemas.microsoft.com/office/drawing/2014/main" id="{0FD8EC97-57A9-4D2D-B1A3-272006EA5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04" y="148924"/>
            <a:ext cx="5065996" cy="1648137"/>
          </a:xfrm>
          <a:prstGeom prst="rect">
            <a:avLst/>
          </a:prstGeom>
        </p:spPr>
      </p:pic>
      <p:pic>
        <p:nvPicPr>
          <p:cNvPr id="6" name="Picture 5">
            <a:extLst>
              <a:ext uri="{FF2B5EF4-FFF2-40B4-BE49-F238E27FC236}">
                <a16:creationId xmlns:a16="http://schemas.microsoft.com/office/drawing/2014/main" id="{5651376E-623F-4993-97C7-E19A1E230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499" y="132262"/>
            <a:ext cx="6812202" cy="2149601"/>
          </a:xfrm>
          <a:prstGeom prst="rect">
            <a:avLst/>
          </a:prstGeom>
        </p:spPr>
      </p:pic>
      <p:pic>
        <p:nvPicPr>
          <p:cNvPr id="8" name="Picture 7">
            <a:extLst>
              <a:ext uri="{FF2B5EF4-FFF2-40B4-BE49-F238E27FC236}">
                <a16:creationId xmlns:a16="http://schemas.microsoft.com/office/drawing/2014/main" id="{FA982146-B6F9-4F19-9E09-5CF4BA706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356" y="2258836"/>
            <a:ext cx="9310587" cy="4634604"/>
          </a:xfrm>
          <a:prstGeom prst="rect">
            <a:avLst/>
          </a:prstGeom>
        </p:spPr>
      </p:pic>
      <p:sp>
        <p:nvSpPr>
          <p:cNvPr id="3" name="Arrow: Right 2">
            <a:extLst>
              <a:ext uri="{FF2B5EF4-FFF2-40B4-BE49-F238E27FC236}">
                <a16:creationId xmlns:a16="http://schemas.microsoft.com/office/drawing/2014/main" id="{544808CC-EADE-4D26-A7BA-9AD00442F063}"/>
              </a:ext>
            </a:extLst>
          </p:cNvPr>
          <p:cNvSpPr/>
          <p:nvPr/>
        </p:nvSpPr>
        <p:spPr>
          <a:xfrm>
            <a:off x="153704" y="6116653"/>
            <a:ext cx="759782" cy="4793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09B7215-7F86-41D6-AEDF-CF85E1A4283A}"/>
              </a:ext>
            </a:extLst>
          </p:cNvPr>
          <p:cNvSpPr/>
          <p:nvPr/>
        </p:nvSpPr>
        <p:spPr>
          <a:xfrm>
            <a:off x="6705971" y="1079304"/>
            <a:ext cx="266331" cy="3855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77A4EB9-C564-4917-88F1-41679793BBFC}"/>
              </a:ext>
            </a:extLst>
          </p:cNvPr>
          <p:cNvSpPr/>
          <p:nvPr/>
        </p:nvSpPr>
        <p:spPr>
          <a:xfrm flipH="1">
            <a:off x="7342404" y="1349406"/>
            <a:ext cx="266330" cy="319596"/>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DE409AE-4A88-4309-8E98-9CD979700BF9}"/>
              </a:ext>
            </a:extLst>
          </p:cNvPr>
          <p:cNvSpPr txBox="1"/>
          <p:nvPr/>
        </p:nvSpPr>
        <p:spPr>
          <a:xfrm>
            <a:off x="10063635" y="1797061"/>
            <a:ext cx="2095445" cy="2862322"/>
          </a:xfrm>
          <a:prstGeom prst="rect">
            <a:avLst/>
          </a:prstGeom>
          <a:noFill/>
        </p:spPr>
        <p:txBody>
          <a:bodyPr wrap="none" rtlCol="0">
            <a:spAutoFit/>
          </a:bodyPr>
          <a:lstStyle/>
          <a:p>
            <a:r>
              <a:rPr lang="sv-SE" sz="2000" b="1" dirty="0">
                <a:solidFill>
                  <a:srgbClr val="FF0000"/>
                </a:solidFill>
              </a:rPr>
              <a:t>Medelpris = </a:t>
            </a:r>
          </a:p>
          <a:p>
            <a:r>
              <a:rPr lang="en-US" sz="2000" b="1" dirty="0">
                <a:solidFill>
                  <a:srgbClr val="FF0000"/>
                </a:solidFill>
              </a:rPr>
              <a:t>(290+260)/2 =</a:t>
            </a:r>
          </a:p>
          <a:p>
            <a:r>
              <a:rPr lang="en-US" sz="2000" b="1" u="sng" dirty="0">
                <a:solidFill>
                  <a:srgbClr val="FF0000"/>
                </a:solidFill>
              </a:rPr>
              <a:t>275</a:t>
            </a:r>
          </a:p>
          <a:p>
            <a:endParaRPr lang="en-US" sz="2000" b="1" dirty="0">
              <a:solidFill>
                <a:srgbClr val="FF0000"/>
              </a:solidFill>
            </a:endParaRPr>
          </a:p>
          <a:p>
            <a:r>
              <a:rPr lang="en-US" sz="2000" b="1" dirty="0">
                <a:solidFill>
                  <a:srgbClr val="FF0000"/>
                </a:solidFill>
              </a:rPr>
              <a:t>Detta </a:t>
            </a:r>
            <a:r>
              <a:rPr lang="en-US" sz="2000" b="1" dirty="0" err="1">
                <a:solidFill>
                  <a:srgbClr val="FF0000"/>
                </a:solidFill>
              </a:rPr>
              <a:t>inkluderar</a:t>
            </a:r>
            <a:endParaRPr lang="en-US" sz="2000" b="1" dirty="0">
              <a:solidFill>
                <a:srgbClr val="FF0000"/>
              </a:solidFill>
            </a:endParaRPr>
          </a:p>
          <a:p>
            <a:r>
              <a:rPr lang="en-US" sz="2000" b="1" dirty="0">
                <a:solidFill>
                  <a:srgbClr val="FF0000"/>
                </a:solidFill>
              </a:rPr>
              <a:t>“Prima” 50% </a:t>
            </a:r>
            <a:r>
              <a:rPr lang="en-US" sz="2000" b="1" dirty="0" err="1">
                <a:solidFill>
                  <a:srgbClr val="FF0000"/>
                </a:solidFill>
              </a:rPr>
              <a:t>och</a:t>
            </a:r>
            <a:r>
              <a:rPr lang="en-US" sz="2000" b="1" dirty="0">
                <a:solidFill>
                  <a:srgbClr val="FF0000"/>
                </a:solidFill>
              </a:rPr>
              <a:t>  </a:t>
            </a:r>
          </a:p>
          <a:p>
            <a:r>
              <a:rPr lang="en-US" sz="2000" b="1" dirty="0">
                <a:solidFill>
                  <a:srgbClr val="FF0000"/>
                </a:solidFill>
              </a:rPr>
              <a:t>“</a:t>
            </a:r>
            <a:r>
              <a:rPr lang="en-US" sz="2000" b="1" dirty="0" err="1">
                <a:solidFill>
                  <a:srgbClr val="FF0000"/>
                </a:solidFill>
              </a:rPr>
              <a:t>Sekunda</a:t>
            </a:r>
            <a:r>
              <a:rPr lang="en-US" sz="2000" b="1" dirty="0">
                <a:solidFill>
                  <a:srgbClr val="FF0000"/>
                </a:solidFill>
              </a:rPr>
              <a:t> </a:t>
            </a:r>
            <a:r>
              <a:rPr lang="en-US" sz="2000" b="1" dirty="0" err="1">
                <a:solidFill>
                  <a:srgbClr val="FF0000"/>
                </a:solidFill>
              </a:rPr>
              <a:t>eller</a:t>
            </a:r>
            <a:endParaRPr lang="en-US" sz="2000" b="1" dirty="0">
              <a:solidFill>
                <a:srgbClr val="FF0000"/>
              </a:solidFill>
            </a:endParaRPr>
          </a:p>
          <a:p>
            <a:r>
              <a:rPr lang="en-US" sz="2000" b="1" dirty="0" err="1">
                <a:solidFill>
                  <a:srgbClr val="FF0000"/>
                </a:solidFill>
              </a:rPr>
              <a:t>Utskott</a:t>
            </a:r>
            <a:r>
              <a:rPr lang="en-US" sz="2000" b="1" dirty="0">
                <a:solidFill>
                  <a:srgbClr val="FF0000"/>
                </a:solidFill>
              </a:rPr>
              <a:t>” 50%.</a:t>
            </a:r>
          </a:p>
          <a:p>
            <a:endParaRPr lang="en-US" sz="2000" b="1" dirty="0">
              <a:solidFill>
                <a:srgbClr val="FF0000"/>
              </a:solidFill>
            </a:endParaRPr>
          </a:p>
        </p:txBody>
      </p:sp>
      <p:sp>
        <p:nvSpPr>
          <p:cNvPr id="5" name="Rectangle 4">
            <a:extLst>
              <a:ext uri="{FF2B5EF4-FFF2-40B4-BE49-F238E27FC236}">
                <a16:creationId xmlns:a16="http://schemas.microsoft.com/office/drawing/2014/main" id="{E0C34A3D-9F7A-4F25-935E-1C4EFFFA5DCE}"/>
              </a:ext>
            </a:extLst>
          </p:cNvPr>
          <p:cNvSpPr/>
          <p:nvPr/>
        </p:nvSpPr>
        <p:spPr>
          <a:xfrm>
            <a:off x="10063635" y="1797061"/>
            <a:ext cx="1974661" cy="2862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610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E32A5-1876-4D27-9BB0-DCE3EEE79CA5}"/>
              </a:ext>
            </a:extLst>
          </p:cNvPr>
          <p:cNvSpPr>
            <a:spLocks noGrp="1"/>
          </p:cNvSpPr>
          <p:nvPr>
            <p:ph type="sldNum" sz="quarter" idx="12"/>
          </p:nvPr>
        </p:nvSpPr>
        <p:spPr/>
        <p:txBody>
          <a:bodyPr/>
          <a:lstStyle/>
          <a:p>
            <a:fld id="{310DF408-A7D2-4D80-B816-61B6466D27F0}" type="slidenum">
              <a:rPr lang="en-US" smtClean="0"/>
              <a:t>41</a:t>
            </a:fld>
            <a:endParaRPr lang="en-US"/>
          </a:p>
        </p:txBody>
      </p:sp>
      <p:pic>
        <p:nvPicPr>
          <p:cNvPr id="4" name="Picture 3">
            <a:extLst>
              <a:ext uri="{FF2B5EF4-FFF2-40B4-BE49-F238E27FC236}">
                <a16:creationId xmlns:a16="http://schemas.microsoft.com/office/drawing/2014/main" id="{18E56877-B308-4A3C-BD2F-BB0618B5A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50"/>
            <a:ext cx="4762500" cy="6692900"/>
          </a:xfrm>
          <a:prstGeom prst="rect">
            <a:avLst/>
          </a:prstGeom>
        </p:spPr>
      </p:pic>
      <p:pic>
        <p:nvPicPr>
          <p:cNvPr id="6" name="Picture 5">
            <a:extLst>
              <a:ext uri="{FF2B5EF4-FFF2-40B4-BE49-F238E27FC236}">
                <a16:creationId xmlns:a16="http://schemas.microsoft.com/office/drawing/2014/main" id="{7AA20EA5-1DD4-4509-A09A-CCA6AB167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631" y="336317"/>
            <a:ext cx="7419102" cy="5889119"/>
          </a:xfrm>
          <a:prstGeom prst="rect">
            <a:avLst/>
          </a:prstGeom>
        </p:spPr>
      </p:pic>
      <p:sp>
        <p:nvSpPr>
          <p:cNvPr id="5" name="Arrow: Right 4">
            <a:extLst>
              <a:ext uri="{FF2B5EF4-FFF2-40B4-BE49-F238E27FC236}">
                <a16:creationId xmlns:a16="http://schemas.microsoft.com/office/drawing/2014/main" id="{628DF9A6-A543-42A4-B4BE-6CBC927C1948}"/>
              </a:ext>
            </a:extLst>
          </p:cNvPr>
          <p:cNvSpPr/>
          <p:nvPr/>
        </p:nvSpPr>
        <p:spPr>
          <a:xfrm>
            <a:off x="4483222" y="3808520"/>
            <a:ext cx="882959" cy="4793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021BE8-9196-4E02-A291-E0A0B7552A40}"/>
              </a:ext>
            </a:extLst>
          </p:cNvPr>
          <p:cNvSpPr/>
          <p:nvPr/>
        </p:nvSpPr>
        <p:spPr>
          <a:xfrm flipH="1">
            <a:off x="8953248" y="2091360"/>
            <a:ext cx="359428" cy="3855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6E8498EE-D9F8-4A57-B4E1-C84258726442}"/>
              </a:ext>
            </a:extLst>
          </p:cNvPr>
          <p:cNvSpPr/>
          <p:nvPr/>
        </p:nvSpPr>
        <p:spPr>
          <a:xfrm>
            <a:off x="6287055" y="1078636"/>
            <a:ext cx="266330" cy="2929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AAFB0E-27F3-42D6-A7B0-ECB1DC183368}"/>
              </a:ext>
            </a:extLst>
          </p:cNvPr>
          <p:cNvSpPr txBox="1"/>
          <p:nvPr/>
        </p:nvSpPr>
        <p:spPr>
          <a:xfrm>
            <a:off x="9595236" y="4446659"/>
            <a:ext cx="1983172" cy="2246769"/>
          </a:xfrm>
          <a:prstGeom prst="rect">
            <a:avLst/>
          </a:prstGeom>
          <a:noFill/>
        </p:spPr>
        <p:txBody>
          <a:bodyPr wrap="none" rtlCol="0">
            <a:spAutoFit/>
          </a:bodyPr>
          <a:lstStyle/>
          <a:p>
            <a:r>
              <a:rPr lang="sv-SE" sz="2000" b="1" dirty="0">
                <a:solidFill>
                  <a:srgbClr val="FF0000"/>
                </a:solidFill>
              </a:rPr>
              <a:t>Medelpris = </a:t>
            </a:r>
          </a:p>
          <a:p>
            <a:r>
              <a:rPr lang="en-US" sz="2000" b="1" dirty="0">
                <a:solidFill>
                  <a:srgbClr val="FF0000"/>
                </a:solidFill>
              </a:rPr>
              <a:t>(305+255)/2 =</a:t>
            </a:r>
          </a:p>
          <a:p>
            <a:r>
              <a:rPr lang="en-US" sz="2000" b="1" u="sng" dirty="0">
                <a:solidFill>
                  <a:srgbClr val="FF0000"/>
                </a:solidFill>
              </a:rPr>
              <a:t>280</a:t>
            </a:r>
          </a:p>
          <a:p>
            <a:endParaRPr lang="en-US" sz="2000" b="1" dirty="0">
              <a:solidFill>
                <a:srgbClr val="FF0000"/>
              </a:solidFill>
            </a:endParaRPr>
          </a:p>
          <a:p>
            <a:r>
              <a:rPr lang="en-US" sz="2000" b="1" dirty="0">
                <a:solidFill>
                  <a:srgbClr val="FF0000"/>
                </a:solidFill>
              </a:rPr>
              <a:t>Detta </a:t>
            </a:r>
            <a:r>
              <a:rPr lang="en-US" sz="2000" b="1" dirty="0" err="1">
                <a:solidFill>
                  <a:srgbClr val="FF0000"/>
                </a:solidFill>
              </a:rPr>
              <a:t>inkluderar</a:t>
            </a:r>
            <a:r>
              <a:rPr lang="en-US" sz="2000" b="1" dirty="0">
                <a:solidFill>
                  <a:srgbClr val="FF0000"/>
                </a:solidFill>
              </a:rPr>
              <a:t> </a:t>
            </a:r>
          </a:p>
          <a:p>
            <a:r>
              <a:rPr lang="en-US" sz="2000" b="1" dirty="0">
                <a:solidFill>
                  <a:srgbClr val="FF0000"/>
                </a:solidFill>
              </a:rPr>
              <a:t>dock </a:t>
            </a:r>
            <a:r>
              <a:rPr lang="en-US" sz="2000" b="1" dirty="0" err="1">
                <a:solidFill>
                  <a:srgbClr val="FF0000"/>
                </a:solidFill>
              </a:rPr>
              <a:t>ej</a:t>
            </a:r>
            <a:endParaRPr lang="en-US" sz="2000" b="1" dirty="0">
              <a:solidFill>
                <a:srgbClr val="FF0000"/>
              </a:solidFill>
            </a:endParaRPr>
          </a:p>
          <a:p>
            <a:r>
              <a:rPr lang="en-US" sz="2000" b="1" dirty="0" err="1">
                <a:solidFill>
                  <a:srgbClr val="FF0000"/>
                </a:solidFill>
              </a:rPr>
              <a:t>utskott</a:t>
            </a:r>
            <a:r>
              <a:rPr lang="en-US" sz="2000" b="1" dirty="0">
                <a:solidFill>
                  <a:srgbClr val="FF0000"/>
                </a:solidFill>
              </a:rPr>
              <a:t>.</a:t>
            </a:r>
          </a:p>
        </p:txBody>
      </p:sp>
      <p:sp>
        <p:nvSpPr>
          <p:cNvPr id="9" name="Arrow: Right 8">
            <a:extLst>
              <a:ext uri="{FF2B5EF4-FFF2-40B4-BE49-F238E27FC236}">
                <a16:creationId xmlns:a16="http://schemas.microsoft.com/office/drawing/2014/main" id="{FED21FB4-1747-4B28-833A-057F5C45E609}"/>
              </a:ext>
            </a:extLst>
          </p:cNvPr>
          <p:cNvSpPr/>
          <p:nvPr/>
        </p:nvSpPr>
        <p:spPr>
          <a:xfrm flipH="1">
            <a:off x="11353800" y="2555638"/>
            <a:ext cx="275948" cy="3828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5E4D26-DC43-49F0-ABF5-627AF073B0D3}"/>
              </a:ext>
            </a:extLst>
          </p:cNvPr>
          <p:cNvSpPr/>
          <p:nvPr/>
        </p:nvSpPr>
        <p:spPr>
          <a:xfrm>
            <a:off x="9530548" y="4446659"/>
            <a:ext cx="1974661" cy="22748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089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128CE7-FEFA-449F-A692-FB05CDA8DB86}"/>
              </a:ext>
            </a:extLst>
          </p:cNvPr>
          <p:cNvSpPr>
            <a:spLocks noGrp="1"/>
          </p:cNvSpPr>
          <p:nvPr>
            <p:ph type="sldNum" sz="quarter" idx="12"/>
          </p:nvPr>
        </p:nvSpPr>
        <p:spPr/>
        <p:txBody>
          <a:bodyPr/>
          <a:lstStyle/>
          <a:p>
            <a:fld id="{310DF408-A7D2-4D80-B816-61B6466D27F0}" type="slidenum">
              <a:rPr lang="en-US" smtClean="0"/>
              <a:t>42</a:t>
            </a:fld>
            <a:endParaRPr lang="en-US"/>
          </a:p>
        </p:txBody>
      </p:sp>
      <p:sp>
        <p:nvSpPr>
          <p:cNvPr id="3" name="TextBox 2">
            <a:extLst>
              <a:ext uri="{FF2B5EF4-FFF2-40B4-BE49-F238E27FC236}">
                <a16:creationId xmlns:a16="http://schemas.microsoft.com/office/drawing/2014/main" id="{DF567670-1976-49F4-9CF1-42141D9E8F80}"/>
              </a:ext>
            </a:extLst>
          </p:cNvPr>
          <p:cNvSpPr txBox="1"/>
          <p:nvPr/>
        </p:nvSpPr>
        <p:spPr>
          <a:xfrm>
            <a:off x="536711" y="232909"/>
            <a:ext cx="10455747" cy="7694414"/>
          </a:xfrm>
          <a:prstGeom prst="rect">
            <a:avLst/>
          </a:prstGeom>
          <a:noFill/>
        </p:spPr>
        <p:txBody>
          <a:bodyPr wrap="none" rtlCol="0">
            <a:spAutoFit/>
          </a:bodyPr>
          <a:lstStyle/>
          <a:p>
            <a:r>
              <a:rPr lang="sv-SE" sz="2800" b="1" i="1" dirty="0">
                <a:solidFill>
                  <a:srgbClr val="FF0000"/>
                </a:solidFill>
              </a:rPr>
              <a:t>Finns det tänkbara och rimliga kvalitetsfördelningar som innebär att </a:t>
            </a:r>
          </a:p>
          <a:p>
            <a:r>
              <a:rPr lang="sv-SE" sz="2800" b="1" i="1" dirty="0">
                <a:solidFill>
                  <a:srgbClr val="FF0000"/>
                </a:solidFill>
              </a:rPr>
              <a:t>massavedspriserna från bägge köparna blir exakt lika höga?</a:t>
            </a:r>
          </a:p>
          <a:p>
            <a:endParaRPr lang="sv-SE" b="1" dirty="0">
              <a:solidFill>
                <a:srgbClr val="FF0000"/>
              </a:solidFill>
            </a:endParaRPr>
          </a:p>
          <a:p>
            <a:r>
              <a:rPr lang="sv-SE" sz="2400" b="1" i="1" u="sng" dirty="0"/>
              <a:t>Exempel</a:t>
            </a:r>
            <a:r>
              <a:rPr lang="sv-SE" sz="2400" b="1" dirty="0"/>
              <a:t> på kvalitetsfördelning:</a:t>
            </a:r>
          </a:p>
          <a:p>
            <a:endParaRPr lang="sv-SE" sz="2400" b="1" dirty="0"/>
          </a:p>
          <a:p>
            <a:r>
              <a:rPr lang="sv-SE" sz="2400" b="1" u="sng" dirty="0">
                <a:solidFill>
                  <a:srgbClr val="0070C0"/>
                </a:solidFill>
              </a:rPr>
              <a:t>Kvalitet         Andel</a:t>
            </a:r>
          </a:p>
          <a:p>
            <a:r>
              <a:rPr lang="sv-SE" sz="2400" b="1" dirty="0"/>
              <a:t>Prima                 </a:t>
            </a:r>
            <a:r>
              <a:rPr lang="sv-SE" sz="2400" b="1" dirty="0">
                <a:solidFill>
                  <a:srgbClr val="0070C0"/>
                </a:solidFill>
              </a:rPr>
              <a:t>0.5</a:t>
            </a:r>
          </a:p>
          <a:p>
            <a:r>
              <a:rPr lang="sv-SE" sz="2400" b="1" dirty="0"/>
              <a:t>Sekunda               </a:t>
            </a:r>
            <a:r>
              <a:rPr lang="sv-SE" sz="2400" b="1" dirty="0">
                <a:solidFill>
                  <a:srgbClr val="0070C0"/>
                </a:solidFill>
              </a:rPr>
              <a:t>X </a:t>
            </a:r>
            <a:r>
              <a:rPr lang="sv-SE" sz="2400" b="1" dirty="0"/>
              <a:t> </a:t>
            </a:r>
            <a:r>
              <a:rPr lang="sv-SE" sz="2400" b="1" dirty="0">
                <a:solidFill>
                  <a:srgbClr val="FF0000"/>
                </a:solidFill>
              </a:rPr>
              <a:t>(?)</a:t>
            </a:r>
          </a:p>
          <a:p>
            <a:r>
              <a:rPr lang="sv-SE" sz="2400" b="1" dirty="0"/>
              <a:t>Utskott      </a:t>
            </a:r>
            <a:r>
              <a:rPr lang="sv-SE" sz="2400" b="1" dirty="0">
                <a:solidFill>
                  <a:srgbClr val="0070C0"/>
                </a:solidFill>
              </a:rPr>
              <a:t>(0.5 - X) </a:t>
            </a:r>
            <a:r>
              <a:rPr lang="sv-SE" sz="2400" b="1" dirty="0">
                <a:solidFill>
                  <a:srgbClr val="FF0000"/>
                </a:solidFill>
              </a:rPr>
              <a:t>(?)</a:t>
            </a:r>
            <a:endParaRPr lang="sv-SE" sz="2400" b="1" dirty="0">
              <a:solidFill>
                <a:srgbClr val="0070C0"/>
              </a:solidFill>
            </a:endParaRPr>
          </a:p>
          <a:p>
            <a:r>
              <a:rPr lang="sv-SE" sz="2400" b="1" dirty="0"/>
              <a:t>SUMMA =         </a:t>
            </a:r>
            <a:r>
              <a:rPr lang="sv-SE" sz="2400" b="1" dirty="0">
                <a:solidFill>
                  <a:srgbClr val="0070C0"/>
                </a:solidFill>
              </a:rPr>
              <a:t>1.0</a:t>
            </a:r>
          </a:p>
          <a:p>
            <a:endParaRPr lang="sv-SE" sz="2400" b="1" dirty="0"/>
          </a:p>
          <a:p>
            <a:r>
              <a:rPr lang="sv-SE" sz="2400" b="1" dirty="0">
                <a:solidFill>
                  <a:srgbClr val="00B050"/>
                </a:solidFill>
              </a:rPr>
              <a:t>Medel-pris enligt Holmens prislista </a:t>
            </a:r>
            <a:r>
              <a:rPr lang="sv-SE" sz="2400" b="1" dirty="0"/>
              <a:t>=</a:t>
            </a:r>
          </a:p>
          <a:p>
            <a:r>
              <a:rPr lang="sv-SE" sz="2400" b="1" dirty="0"/>
              <a:t>0.5 * 290 + X * 260 + (0.5 - X) * 260 = </a:t>
            </a:r>
            <a:r>
              <a:rPr lang="sv-SE" sz="2400" b="1" dirty="0">
                <a:solidFill>
                  <a:srgbClr val="FF0000"/>
                </a:solidFill>
              </a:rPr>
              <a:t>275</a:t>
            </a:r>
          </a:p>
          <a:p>
            <a:endParaRPr lang="sv-SE" sz="2400" b="1" u="sng" dirty="0">
              <a:solidFill>
                <a:srgbClr val="FF0000"/>
              </a:solidFill>
            </a:endParaRPr>
          </a:p>
          <a:p>
            <a:r>
              <a:rPr lang="sv-SE" sz="2400" b="1" dirty="0">
                <a:solidFill>
                  <a:srgbClr val="00B050"/>
                </a:solidFill>
              </a:rPr>
              <a:t>Medel-pris enligt Norra Skogs prislista </a:t>
            </a:r>
            <a:r>
              <a:rPr lang="sv-SE" sz="2400" b="1" dirty="0"/>
              <a:t>= </a:t>
            </a:r>
          </a:p>
          <a:p>
            <a:r>
              <a:rPr lang="sv-SE" sz="2400" b="1" dirty="0"/>
              <a:t>0.5 * 305 + X * 255 + (0.5 - X) * 100 =  </a:t>
            </a:r>
            <a:r>
              <a:rPr lang="sv-SE" sz="2400" b="1" dirty="0">
                <a:solidFill>
                  <a:srgbClr val="FF0000"/>
                </a:solidFill>
              </a:rPr>
              <a:t>202.5 + 155 X</a:t>
            </a:r>
          </a:p>
          <a:p>
            <a:endParaRPr lang="sv-SE" b="1" u="sng" dirty="0">
              <a:solidFill>
                <a:srgbClr val="00B050"/>
              </a:solidFill>
            </a:endParaRPr>
          </a:p>
          <a:p>
            <a:endParaRPr lang="sv-SE" b="1" u="sng" dirty="0">
              <a:solidFill>
                <a:srgbClr val="FF0000"/>
              </a:solidFill>
            </a:endParaRPr>
          </a:p>
          <a:p>
            <a:endParaRPr lang="sv-SE" b="1" dirty="0">
              <a:solidFill>
                <a:srgbClr val="0070C0"/>
              </a:solidFill>
            </a:endParaRPr>
          </a:p>
          <a:p>
            <a:endParaRPr lang="sv-SE" b="1" dirty="0"/>
          </a:p>
          <a:p>
            <a:endParaRPr lang="sv-SE" b="1" dirty="0">
              <a:solidFill>
                <a:srgbClr val="FF0000"/>
              </a:solidFill>
            </a:endParaRPr>
          </a:p>
          <a:p>
            <a:endParaRPr lang="en-US" b="1" dirty="0">
              <a:solidFill>
                <a:srgbClr val="FF0000"/>
              </a:solidFill>
            </a:endParaRPr>
          </a:p>
        </p:txBody>
      </p:sp>
      <p:graphicFrame>
        <p:nvGraphicFramePr>
          <p:cNvPr id="4" name="Object 3">
            <a:extLst>
              <a:ext uri="{FF2B5EF4-FFF2-40B4-BE49-F238E27FC236}">
                <a16:creationId xmlns:a16="http://schemas.microsoft.com/office/drawing/2014/main" id="{63519088-BF5F-4866-B17A-4D7EFB616870}"/>
              </a:ext>
            </a:extLst>
          </p:cNvPr>
          <p:cNvGraphicFramePr>
            <a:graphicFrameLocks noChangeAspect="1"/>
          </p:cNvGraphicFramePr>
          <p:nvPr>
            <p:extLst>
              <p:ext uri="{D42A27DB-BD31-4B8C-83A1-F6EECF244321}">
                <p14:modId xmlns:p14="http://schemas.microsoft.com/office/powerpoint/2010/main" val="1300185236"/>
              </p:ext>
            </p:extLst>
          </p:nvPr>
        </p:nvGraphicFramePr>
        <p:xfrm>
          <a:off x="7609208" y="2714244"/>
          <a:ext cx="4046081" cy="3468069"/>
        </p:xfrm>
        <a:graphic>
          <a:graphicData uri="http://schemas.openxmlformats.org/presentationml/2006/ole">
            <mc:AlternateContent xmlns:mc="http://schemas.openxmlformats.org/markup-compatibility/2006">
              <mc:Choice xmlns:v="urn:schemas-microsoft-com:vml" Requires="v">
                <p:oleObj spid="_x0000_s22577" name="Equation" r:id="rId3" imgW="1244520" imgH="1066680" progId="Equation.DSMT4">
                  <p:embed/>
                </p:oleObj>
              </mc:Choice>
              <mc:Fallback>
                <p:oleObj name="Equation" r:id="rId3" imgW="1244520" imgH="1066680" progId="Equation.DSMT4">
                  <p:embed/>
                  <p:pic>
                    <p:nvPicPr>
                      <p:cNvPr id="0" name=""/>
                      <p:cNvPicPr/>
                      <p:nvPr/>
                    </p:nvPicPr>
                    <p:blipFill>
                      <a:blip r:embed="rId4"/>
                      <a:stretch>
                        <a:fillRect/>
                      </a:stretch>
                    </p:blipFill>
                    <p:spPr>
                      <a:xfrm>
                        <a:off x="7609208" y="2714244"/>
                        <a:ext cx="4046081" cy="3468069"/>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8ABB633-9EA3-4D6A-9F6D-1E44D860857E}"/>
              </a:ext>
            </a:extLst>
          </p:cNvPr>
          <p:cNvSpPr/>
          <p:nvPr/>
        </p:nvSpPr>
        <p:spPr>
          <a:xfrm>
            <a:off x="7609208" y="2542784"/>
            <a:ext cx="2751033" cy="886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05CB6A7-1005-4405-9CC3-6775A77628C0}"/>
              </a:ext>
            </a:extLst>
          </p:cNvPr>
          <p:cNvCxnSpPr>
            <a:cxnSpLocks/>
          </p:cNvCxnSpPr>
          <p:nvPr/>
        </p:nvCxnSpPr>
        <p:spPr>
          <a:xfrm flipV="1">
            <a:off x="5557421" y="1518082"/>
            <a:ext cx="1020932" cy="3151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14DC27-F0D8-45B4-A198-1DC7526E4208}"/>
              </a:ext>
            </a:extLst>
          </p:cNvPr>
          <p:cNvCxnSpPr>
            <a:cxnSpLocks/>
          </p:cNvCxnSpPr>
          <p:nvPr/>
        </p:nvCxnSpPr>
        <p:spPr>
          <a:xfrm>
            <a:off x="6578353" y="1518082"/>
            <a:ext cx="4225771" cy="976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CD50EFF-2194-4EB5-A0DD-45772C217A05}"/>
              </a:ext>
            </a:extLst>
          </p:cNvPr>
          <p:cNvCxnSpPr>
            <a:cxnSpLocks/>
          </p:cNvCxnSpPr>
          <p:nvPr/>
        </p:nvCxnSpPr>
        <p:spPr>
          <a:xfrm>
            <a:off x="10804124" y="1615736"/>
            <a:ext cx="390618" cy="7759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18585D-4DD2-4D00-95BE-593E1BE64AFC}"/>
              </a:ext>
            </a:extLst>
          </p:cNvPr>
          <p:cNvCxnSpPr>
            <a:cxnSpLocks/>
          </p:cNvCxnSpPr>
          <p:nvPr/>
        </p:nvCxnSpPr>
        <p:spPr>
          <a:xfrm flipV="1">
            <a:off x="6267770" y="3415111"/>
            <a:ext cx="1269372" cy="23195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0CEDDC3-FEE3-4DBD-9297-B0A8E0918DC4}"/>
              </a:ext>
            </a:extLst>
          </p:cNvPr>
          <p:cNvSpPr/>
          <p:nvPr/>
        </p:nvSpPr>
        <p:spPr>
          <a:xfrm>
            <a:off x="10790362" y="2528895"/>
            <a:ext cx="1020933" cy="886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54E723-9187-44AD-9D33-97749F72F3B9}"/>
              </a:ext>
            </a:extLst>
          </p:cNvPr>
          <p:cNvSpPr/>
          <p:nvPr/>
        </p:nvSpPr>
        <p:spPr>
          <a:xfrm>
            <a:off x="5304883" y="5734692"/>
            <a:ext cx="1896522" cy="4568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86C0665-3798-4DE1-89E4-B86518B30588}"/>
              </a:ext>
            </a:extLst>
          </p:cNvPr>
          <p:cNvSpPr/>
          <p:nvPr/>
        </p:nvSpPr>
        <p:spPr>
          <a:xfrm>
            <a:off x="5247443" y="4676358"/>
            <a:ext cx="540798" cy="4568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A6159A1F-145E-4809-AB1B-3CD8B7380ADA}"/>
              </a:ext>
            </a:extLst>
          </p:cNvPr>
          <p:cNvSpPr/>
          <p:nvPr/>
        </p:nvSpPr>
        <p:spPr>
          <a:xfrm flipH="1">
            <a:off x="3604332" y="2900982"/>
            <a:ext cx="665825" cy="7190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367700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128CE7-FEFA-449F-A692-FB05CDA8DB86}"/>
              </a:ext>
            </a:extLst>
          </p:cNvPr>
          <p:cNvSpPr>
            <a:spLocks noGrp="1"/>
          </p:cNvSpPr>
          <p:nvPr>
            <p:ph type="sldNum" sz="quarter" idx="12"/>
          </p:nvPr>
        </p:nvSpPr>
        <p:spPr/>
        <p:txBody>
          <a:bodyPr/>
          <a:lstStyle/>
          <a:p>
            <a:fld id="{310DF408-A7D2-4D80-B816-61B6466D27F0}" type="slidenum">
              <a:rPr lang="en-US" smtClean="0"/>
              <a:t>43</a:t>
            </a:fld>
            <a:endParaRPr lang="en-US"/>
          </a:p>
        </p:txBody>
      </p:sp>
      <p:sp>
        <p:nvSpPr>
          <p:cNvPr id="3" name="TextBox 2">
            <a:extLst>
              <a:ext uri="{FF2B5EF4-FFF2-40B4-BE49-F238E27FC236}">
                <a16:creationId xmlns:a16="http://schemas.microsoft.com/office/drawing/2014/main" id="{DF567670-1976-49F4-9CF1-42141D9E8F80}"/>
              </a:ext>
            </a:extLst>
          </p:cNvPr>
          <p:cNvSpPr txBox="1"/>
          <p:nvPr/>
        </p:nvSpPr>
        <p:spPr>
          <a:xfrm>
            <a:off x="521015" y="250664"/>
            <a:ext cx="10797315" cy="7694414"/>
          </a:xfrm>
          <a:prstGeom prst="rect">
            <a:avLst/>
          </a:prstGeom>
          <a:noFill/>
        </p:spPr>
        <p:txBody>
          <a:bodyPr wrap="none" rtlCol="0">
            <a:spAutoFit/>
          </a:bodyPr>
          <a:lstStyle/>
          <a:p>
            <a:r>
              <a:rPr lang="sv-SE" sz="2800" b="1" dirty="0">
                <a:solidFill>
                  <a:srgbClr val="FF0000"/>
                </a:solidFill>
              </a:rPr>
              <a:t>Ja, det finns tänkbara och rimliga kvalitetsfördelningar som innebär att </a:t>
            </a:r>
          </a:p>
          <a:p>
            <a:r>
              <a:rPr lang="sv-SE" sz="2800" b="1" dirty="0">
                <a:solidFill>
                  <a:srgbClr val="FF0000"/>
                </a:solidFill>
              </a:rPr>
              <a:t>massavedspriserna från bägge köparna blir exakt lika höga.</a:t>
            </a:r>
          </a:p>
          <a:p>
            <a:endParaRPr lang="sv-SE" b="1" dirty="0">
              <a:solidFill>
                <a:srgbClr val="FF0000"/>
              </a:solidFill>
            </a:endParaRPr>
          </a:p>
          <a:p>
            <a:r>
              <a:rPr lang="sv-SE" sz="2400" b="1" i="1" u="sng" dirty="0"/>
              <a:t>Exempel</a:t>
            </a:r>
            <a:r>
              <a:rPr lang="sv-SE" sz="2400" b="1" dirty="0"/>
              <a:t> på sådan kvalitetsfördelning:</a:t>
            </a:r>
          </a:p>
          <a:p>
            <a:endParaRPr lang="sv-SE" sz="2400" b="1" dirty="0"/>
          </a:p>
          <a:p>
            <a:r>
              <a:rPr lang="sv-SE" sz="2400" b="1" u="sng" dirty="0">
                <a:solidFill>
                  <a:srgbClr val="0070C0"/>
                </a:solidFill>
              </a:rPr>
              <a:t>Kvalitet         Andel</a:t>
            </a:r>
          </a:p>
          <a:p>
            <a:r>
              <a:rPr lang="sv-SE" sz="2400" b="1" dirty="0"/>
              <a:t>Prima                 </a:t>
            </a:r>
            <a:r>
              <a:rPr lang="sv-SE" sz="2400" b="1" dirty="0">
                <a:solidFill>
                  <a:srgbClr val="0070C0"/>
                </a:solidFill>
              </a:rPr>
              <a:t>0.5</a:t>
            </a:r>
          </a:p>
          <a:p>
            <a:r>
              <a:rPr lang="sv-SE" sz="2400" b="1" dirty="0"/>
              <a:t>Sekunda            </a:t>
            </a:r>
            <a:r>
              <a:rPr lang="sv-SE" sz="2400" b="1" dirty="0">
                <a:solidFill>
                  <a:srgbClr val="7030A0"/>
                </a:solidFill>
              </a:rPr>
              <a:t>0.46774…</a:t>
            </a:r>
          </a:p>
          <a:p>
            <a:r>
              <a:rPr lang="sv-SE" sz="2400" b="1" dirty="0"/>
              <a:t>Utskott              </a:t>
            </a:r>
            <a:r>
              <a:rPr lang="sv-SE" sz="2400" b="1" dirty="0">
                <a:solidFill>
                  <a:srgbClr val="7030A0"/>
                </a:solidFill>
              </a:rPr>
              <a:t>0.03226…</a:t>
            </a:r>
          </a:p>
          <a:p>
            <a:r>
              <a:rPr lang="sv-SE" sz="2400" b="1" dirty="0"/>
              <a:t>SUMMA =         </a:t>
            </a:r>
            <a:r>
              <a:rPr lang="sv-SE" sz="2400" b="1" dirty="0">
                <a:solidFill>
                  <a:srgbClr val="0070C0"/>
                </a:solidFill>
              </a:rPr>
              <a:t>1.0</a:t>
            </a:r>
          </a:p>
          <a:p>
            <a:endParaRPr lang="sv-SE" sz="2400" b="1" dirty="0"/>
          </a:p>
          <a:p>
            <a:r>
              <a:rPr lang="sv-SE" sz="2400" b="1" dirty="0">
                <a:solidFill>
                  <a:srgbClr val="00B050"/>
                </a:solidFill>
              </a:rPr>
              <a:t>Medel-pris enligt Holmens prislista </a:t>
            </a:r>
            <a:r>
              <a:rPr lang="sv-SE" sz="2400" b="1" dirty="0"/>
              <a:t>=</a:t>
            </a:r>
          </a:p>
          <a:p>
            <a:r>
              <a:rPr lang="sv-SE" sz="2400" b="1" dirty="0"/>
              <a:t>0.5 * 290 + 0.46774 * 260 + 0.03226 * 260 = </a:t>
            </a:r>
            <a:r>
              <a:rPr lang="sv-SE" sz="2400" b="1" dirty="0">
                <a:solidFill>
                  <a:srgbClr val="FF0000"/>
                </a:solidFill>
              </a:rPr>
              <a:t>275</a:t>
            </a:r>
          </a:p>
          <a:p>
            <a:endParaRPr lang="sv-SE" sz="2400" b="1" u="sng" dirty="0">
              <a:solidFill>
                <a:srgbClr val="FF0000"/>
              </a:solidFill>
            </a:endParaRPr>
          </a:p>
          <a:p>
            <a:r>
              <a:rPr lang="sv-SE" sz="2400" b="1" dirty="0">
                <a:solidFill>
                  <a:srgbClr val="00B050"/>
                </a:solidFill>
              </a:rPr>
              <a:t>Medel-pris enligt Norra Skogs prislista </a:t>
            </a:r>
            <a:r>
              <a:rPr lang="sv-SE" sz="2400" b="1" dirty="0"/>
              <a:t>= </a:t>
            </a:r>
          </a:p>
          <a:p>
            <a:r>
              <a:rPr lang="sv-SE" sz="2400" b="1" dirty="0"/>
              <a:t>0.5 * 305 + 0.46774 * 255 + 0.03226 * 100 =  </a:t>
            </a:r>
            <a:r>
              <a:rPr lang="sv-SE" sz="2400" b="1" dirty="0">
                <a:solidFill>
                  <a:srgbClr val="FF0000"/>
                </a:solidFill>
              </a:rPr>
              <a:t>274.999….. </a:t>
            </a:r>
            <a:endParaRPr lang="sv-SE" b="1" u="sng" dirty="0">
              <a:solidFill>
                <a:srgbClr val="00B050"/>
              </a:solidFill>
            </a:endParaRPr>
          </a:p>
          <a:p>
            <a:endParaRPr lang="sv-SE" b="1" u="sng" dirty="0">
              <a:solidFill>
                <a:srgbClr val="FF0000"/>
              </a:solidFill>
            </a:endParaRPr>
          </a:p>
          <a:p>
            <a:endParaRPr lang="sv-SE" b="1" dirty="0">
              <a:solidFill>
                <a:srgbClr val="0070C0"/>
              </a:solidFill>
            </a:endParaRPr>
          </a:p>
          <a:p>
            <a:endParaRPr lang="sv-SE" b="1" dirty="0"/>
          </a:p>
          <a:p>
            <a:endParaRPr lang="sv-SE" b="1" dirty="0">
              <a:solidFill>
                <a:srgbClr val="FF0000"/>
              </a:solidFill>
            </a:endParaRPr>
          </a:p>
          <a:p>
            <a:endParaRPr lang="en-US" b="1" dirty="0">
              <a:solidFill>
                <a:srgbClr val="FF0000"/>
              </a:solidFill>
            </a:endParaRPr>
          </a:p>
        </p:txBody>
      </p:sp>
      <p:sp>
        <p:nvSpPr>
          <p:cNvPr id="26" name="Arrow: Right 25">
            <a:extLst>
              <a:ext uri="{FF2B5EF4-FFF2-40B4-BE49-F238E27FC236}">
                <a16:creationId xmlns:a16="http://schemas.microsoft.com/office/drawing/2014/main" id="{A6159A1F-145E-4809-AB1B-3CD8B7380ADA}"/>
              </a:ext>
            </a:extLst>
          </p:cNvPr>
          <p:cNvSpPr/>
          <p:nvPr/>
        </p:nvSpPr>
        <p:spPr>
          <a:xfrm flipH="1">
            <a:off x="4376167" y="2734322"/>
            <a:ext cx="665825" cy="816746"/>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cxnSp>
        <p:nvCxnSpPr>
          <p:cNvPr id="8" name="Straight Arrow Connector 7">
            <a:extLst>
              <a:ext uri="{FF2B5EF4-FFF2-40B4-BE49-F238E27FC236}">
                <a16:creationId xmlns:a16="http://schemas.microsoft.com/office/drawing/2014/main" id="{475E3A9E-F81C-442A-820D-7B377A9B59FD}"/>
              </a:ext>
            </a:extLst>
          </p:cNvPr>
          <p:cNvCxnSpPr/>
          <p:nvPr/>
        </p:nvCxnSpPr>
        <p:spPr>
          <a:xfrm flipH="1">
            <a:off x="6844683" y="3861786"/>
            <a:ext cx="1944210" cy="92327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1AAC2B8-FA53-4698-9D09-DEC53C512A1B}"/>
              </a:ext>
            </a:extLst>
          </p:cNvPr>
          <p:cNvCxnSpPr>
            <a:cxnSpLocks/>
          </p:cNvCxnSpPr>
          <p:nvPr/>
        </p:nvCxnSpPr>
        <p:spPr>
          <a:xfrm flipH="1">
            <a:off x="7377344" y="3986074"/>
            <a:ext cx="1482571" cy="178441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CE26016-FAFE-4280-8BFE-E0F8D3A259AA}"/>
              </a:ext>
            </a:extLst>
          </p:cNvPr>
          <p:cNvSpPr txBox="1"/>
          <p:nvPr/>
        </p:nvSpPr>
        <p:spPr>
          <a:xfrm>
            <a:off x="8943902" y="3123096"/>
            <a:ext cx="2148396" cy="1200329"/>
          </a:xfrm>
          <a:prstGeom prst="rect">
            <a:avLst/>
          </a:prstGeom>
          <a:noFill/>
        </p:spPr>
        <p:txBody>
          <a:bodyPr wrap="square" rtlCol="0">
            <a:spAutoFit/>
          </a:bodyPr>
          <a:lstStyle/>
          <a:p>
            <a:r>
              <a:rPr lang="sv-SE" b="1" dirty="0">
                <a:solidFill>
                  <a:srgbClr val="7030A0"/>
                </a:solidFill>
              </a:rPr>
              <a:t>När antalet decimaler ökar så går pris-skillnaden mot noll.</a:t>
            </a:r>
            <a:endParaRPr lang="en-US" b="1" dirty="0">
              <a:solidFill>
                <a:srgbClr val="7030A0"/>
              </a:solidFill>
            </a:endParaRPr>
          </a:p>
        </p:txBody>
      </p:sp>
    </p:spTree>
    <p:extLst>
      <p:ext uri="{BB962C8B-B14F-4D97-AF65-F5344CB8AC3E}">
        <p14:creationId xmlns:p14="http://schemas.microsoft.com/office/powerpoint/2010/main" val="2885209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9325E-6624-41A0-A2B6-2C1495CEA22E}"/>
              </a:ext>
            </a:extLst>
          </p:cNvPr>
          <p:cNvSpPr>
            <a:spLocks noGrp="1"/>
          </p:cNvSpPr>
          <p:nvPr>
            <p:ph type="ctrTitle"/>
          </p:nvPr>
        </p:nvSpPr>
        <p:spPr>
          <a:xfrm>
            <a:off x="1524000" y="1122363"/>
            <a:ext cx="9144000" cy="1461039"/>
          </a:xfrm>
        </p:spPr>
        <p:txBody>
          <a:bodyPr/>
          <a:lstStyle/>
          <a:p>
            <a:r>
              <a:rPr lang="sv-SE" dirty="0"/>
              <a:t>Observation:</a:t>
            </a:r>
            <a:endParaRPr lang="en-US" dirty="0"/>
          </a:p>
        </p:txBody>
      </p:sp>
      <p:sp>
        <p:nvSpPr>
          <p:cNvPr id="4" name="Subtitle 3">
            <a:extLst>
              <a:ext uri="{FF2B5EF4-FFF2-40B4-BE49-F238E27FC236}">
                <a16:creationId xmlns:a16="http://schemas.microsoft.com/office/drawing/2014/main" id="{86B9F7A2-6704-4EDA-9549-58C64634DACC}"/>
              </a:ext>
            </a:extLst>
          </p:cNvPr>
          <p:cNvSpPr>
            <a:spLocks noGrp="1"/>
          </p:cNvSpPr>
          <p:nvPr>
            <p:ph type="subTitle" idx="1"/>
          </p:nvPr>
        </p:nvSpPr>
        <p:spPr/>
        <p:txBody>
          <a:bodyPr/>
          <a:lstStyle/>
          <a:p>
            <a:r>
              <a:rPr lang="sv-SE" sz="3600" b="1" dirty="0">
                <a:solidFill>
                  <a:srgbClr val="FF0000"/>
                </a:solidFill>
              </a:rPr>
              <a:t>Massavedspriserna från bägge köparna är i vissa fall exakt lika höga.</a:t>
            </a:r>
          </a:p>
          <a:p>
            <a:endParaRPr lang="en-US" dirty="0"/>
          </a:p>
        </p:txBody>
      </p:sp>
      <p:sp>
        <p:nvSpPr>
          <p:cNvPr id="2" name="Slide Number Placeholder 1">
            <a:extLst>
              <a:ext uri="{FF2B5EF4-FFF2-40B4-BE49-F238E27FC236}">
                <a16:creationId xmlns:a16="http://schemas.microsoft.com/office/drawing/2014/main" id="{7186C545-7F9F-4456-802F-2C82153931AD}"/>
              </a:ext>
            </a:extLst>
          </p:cNvPr>
          <p:cNvSpPr>
            <a:spLocks noGrp="1"/>
          </p:cNvSpPr>
          <p:nvPr>
            <p:ph type="sldNum" sz="quarter" idx="12"/>
          </p:nvPr>
        </p:nvSpPr>
        <p:spPr/>
        <p:txBody>
          <a:bodyPr/>
          <a:lstStyle/>
          <a:p>
            <a:fld id="{310DF408-A7D2-4D80-B816-61B6466D27F0}" type="slidenum">
              <a:rPr lang="en-US" smtClean="0"/>
              <a:t>44</a:t>
            </a:fld>
            <a:endParaRPr lang="en-US"/>
          </a:p>
        </p:txBody>
      </p:sp>
    </p:spTree>
    <p:extLst>
      <p:ext uri="{BB962C8B-B14F-4D97-AF65-F5344CB8AC3E}">
        <p14:creationId xmlns:p14="http://schemas.microsoft.com/office/powerpoint/2010/main" val="2834664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9DE57-2A2E-4093-9295-613610133E61}"/>
              </a:ext>
            </a:extLst>
          </p:cNvPr>
          <p:cNvSpPr>
            <a:spLocks noGrp="1"/>
          </p:cNvSpPr>
          <p:nvPr>
            <p:ph type="sldNum" sz="quarter" idx="12"/>
          </p:nvPr>
        </p:nvSpPr>
        <p:spPr/>
        <p:txBody>
          <a:bodyPr/>
          <a:lstStyle/>
          <a:p>
            <a:fld id="{310DF408-A7D2-4D80-B816-61B6466D27F0}" type="slidenum">
              <a:rPr lang="en-US" smtClean="0"/>
              <a:t>45</a:t>
            </a:fld>
            <a:endParaRPr lang="en-US"/>
          </a:p>
        </p:txBody>
      </p:sp>
      <p:sp>
        <p:nvSpPr>
          <p:cNvPr id="4" name="TextBox 3">
            <a:extLst>
              <a:ext uri="{FF2B5EF4-FFF2-40B4-BE49-F238E27FC236}">
                <a16:creationId xmlns:a16="http://schemas.microsoft.com/office/drawing/2014/main" id="{0B9A5D78-8F80-4D37-916C-231CF618EC94}"/>
              </a:ext>
            </a:extLst>
          </p:cNvPr>
          <p:cNvSpPr txBox="1"/>
          <p:nvPr/>
        </p:nvSpPr>
        <p:spPr>
          <a:xfrm>
            <a:off x="713984" y="1729830"/>
            <a:ext cx="9482203" cy="646331"/>
          </a:xfrm>
          <a:prstGeom prst="rect">
            <a:avLst/>
          </a:prstGeom>
          <a:noFill/>
        </p:spPr>
        <p:txBody>
          <a:bodyPr wrap="square">
            <a:spAutoFit/>
          </a:bodyPr>
          <a:lstStyle/>
          <a:p>
            <a:r>
              <a:rPr lang="en-US" dirty="0">
                <a:hlinkClick r:id="rId2"/>
              </a:rPr>
              <a:t>https://www.skogsaktuellt.se/artikel/53162/historiskt-hoga-transportkostnader.html</a:t>
            </a:r>
            <a:endParaRPr lang="en-US" dirty="0"/>
          </a:p>
          <a:p>
            <a:endParaRPr lang="en-US" dirty="0"/>
          </a:p>
        </p:txBody>
      </p:sp>
      <p:pic>
        <p:nvPicPr>
          <p:cNvPr id="6" name="Picture 5">
            <a:extLst>
              <a:ext uri="{FF2B5EF4-FFF2-40B4-BE49-F238E27FC236}">
                <a16:creationId xmlns:a16="http://schemas.microsoft.com/office/drawing/2014/main" id="{2BE09533-949B-404D-AA00-368E54BAB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56" y="360776"/>
            <a:ext cx="8391525" cy="1276350"/>
          </a:xfrm>
          <a:prstGeom prst="rect">
            <a:avLst/>
          </a:prstGeom>
        </p:spPr>
      </p:pic>
      <p:sp>
        <p:nvSpPr>
          <p:cNvPr id="8" name="TextBox 7">
            <a:extLst>
              <a:ext uri="{FF2B5EF4-FFF2-40B4-BE49-F238E27FC236}">
                <a16:creationId xmlns:a16="http://schemas.microsoft.com/office/drawing/2014/main" id="{D009768E-62AA-401E-B866-F44EDF637D9A}"/>
              </a:ext>
            </a:extLst>
          </p:cNvPr>
          <p:cNvSpPr txBox="1"/>
          <p:nvPr/>
        </p:nvSpPr>
        <p:spPr>
          <a:xfrm>
            <a:off x="764088" y="2177761"/>
            <a:ext cx="10183660" cy="1846659"/>
          </a:xfrm>
          <a:prstGeom prst="rect">
            <a:avLst/>
          </a:prstGeom>
          <a:noFill/>
        </p:spPr>
        <p:txBody>
          <a:bodyPr wrap="square">
            <a:spAutoFit/>
          </a:bodyPr>
          <a:lstStyle/>
          <a:p>
            <a:pPr algn="l"/>
            <a:r>
              <a:rPr lang="sv-SE" sz="2400" b="1" i="1" dirty="0">
                <a:solidFill>
                  <a:srgbClr val="222222"/>
                </a:solidFill>
                <a:effectLst/>
                <a:latin typeface="Bitter"/>
              </a:rPr>
              <a:t>”Den genomsnittliga transportkostnaden för granvirke är 78-82 kronor/m3fub och motsvarande kostnad för tall är något lägre: 71-81 kronor/m3fub. Priser för massaved ligger på 77-80 kronor/m3fub, enligt Gunnar Svensons avhandling. Medelavståndet för virkestransporter är i dag 10 mil.”</a:t>
            </a:r>
          </a:p>
          <a:p>
            <a:pPr algn="l"/>
            <a:endParaRPr lang="sv-SE" b="0" i="0" dirty="0">
              <a:solidFill>
                <a:srgbClr val="222222"/>
              </a:solidFill>
              <a:effectLst/>
              <a:latin typeface="Bitter"/>
            </a:endParaRPr>
          </a:p>
        </p:txBody>
      </p:sp>
      <p:sp>
        <p:nvSpPr>
          <p:cNvPr id="9" name="Arrow: Down 8">
            <a:extLst>
              <a:ext uri="{FF2B5EF4-FFF2-40B4-BE49-F238E27FC236}">
                <a16:creationId xmlns:a16="http://schemas.microsoft.com/office/drawing/2014/main" id="{8DED2E38-BFA5-4AC7-BE6E-16704668B702}"/>
              </a:ext>
            </a:extLst>
          </p:cNvPr>
          <p:cNvSpPr/>
          <p:nvPr/>
        </p:nvSpPr>
        <p:spPr>
          <a:xfrm>
            <a:off x="4655505" y="3852499"/>
            <a:ext cx="931103" cy="5010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3A45E2-B590-4361-9FEA-A60B6CC3AA48}"/>
              </a:ext>
            </a:extLst>
          </p:cNvPr>
          <p:cNvSpPr txBox="1"/>
          <p:nvPr/>
        </p:nvSpPr>
        <p:spPr>
          <a:xfrm>
            <a:off x="969051" y="4472351"/>
            <a:ext cx="10253897" cy="2062103"/>
          </a:xfrm>
          <a:prstGeom prst="rect">
            <a:avLst/>
          </a:prstGeom>
          <a:noFill/>
        </p:spPr>
        <p:txBody>
          <a:bodyPr wrap="none" rtlCol="0">
            <a:spAutoFit/>
          </a:bodyPr>
          <a:lstStyle/>
          <a:p>
            <a:r>
              <a:rPr lang="sv-SE" sz="3600" b="1" dirty="0">
                <a:solidFill>
                  <a:srgbClr val="FF0000"/>
                </a:solidFill>
              </a:rPr>
              <a:t>Genomsnittlig transportkostnad för massaved </a:t>
            </a:r>
          </a:p>
          <a:p>
            <a:r>
              <a:rPr lang="sv-SE" sz="3600" b="1" dirty="0">
                <a:solidFill>
                  <a:srgbClr val="FF0000"/>
                </a:solidFill>
              </a:rPr>
              <a:t>ligger i intervallet 0.77 – 0.80 SEK per m3fub och km.</a:t>
            </a:r>
          </a:p>
          <a:p>
            <a:endParaRPr lang="sv-SE" sz="3600" b="1" dirty="0">
              <a:solidFill>
                <a:srgbClr val="FF0000"/>
              </a:solidFill>
            </a:endParaRPr>
          </a:p>
          <a:p>
            <a:r>
              <a:rPr lang="sv-SE" sz="2000" b="1" dirty="0">
                <a:solidFill>
                  <a:srgbClr val="FF0000"/>
                </a:solidFill>
              </a:rPr>
              <a:t>(Denna kostnad var ganska nyligen ca 0.60 SEK/m3fub och km.)</a:t>
            </a:r>
            <a:endParaRPr lang="sv-SE" sz="3600" b="1" dirty="0">
              <a:solidFill>
                <a:srgbClr val="FF0000"/>
              </a:solidFill>
            </a:endParaRPr>
          </a:p>
        </p:txBody>
      </p:sp>
    </p:spTree>
    <p:extLst>
      <p:ext uri="{BB962C8B-B14F-4D97-AF65-F5344CB8AC3E}">
        <p14:creationId xmlns:p14="http://schemas.microsoft.com/office/powerpoint/2010/main" val="2716331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9DE57-2A2E-4093-9295-613610133E61}"/>
              </a:ext>
            </a:extLst>
          </p:cNvPr>
          <p:cNvSpPr>
            <a:spLocks noGrp="1"/>
          </p:cNvSpPr>
          <p:nvPr>
            <p:ph type="sldNum" sz="quarter" idx="12"/>
          </p:nvPr>
        </p:nvSpPr>
        <p:spPr>
          <a:xfrm>
            <a:off x="8537666" y="6295544"/>
            <a:ext cx="2743200" cy="365125"/>
          </a:xfrm>
        </p:spPr>
        <p:txBody>
          <a:bodyPr/>
          <a:lstStyle/>
          <a:p>
            <a:fld id="{310DF408-A7D2-4D80-B816-61B6466D27F0}" type="slidenum">
              <a:rPr lang="en-US" smtClean="0"/>
              <a:t>46</a:t>
            </a:fld>
            <a:endParaRPr lang="en-US" dirty="0"/>
          </a:p>
        </p:txBody>
      </p:sp>
      <p:sp>
        <p:nvSpPr>
          <p:cNvPr id="9" name="Arrow: Down 8">
            <a:extLst>
              <a:ext uri="{FF2B5EF4-FFF2-40B4-BE49-F238E27FC236}">
                <a16:creationId xmlns:a16="http://schemas.microsoft.com/office/drawing/2014/main" id="{8DED2E38-BFA5-4AC7-BE6E-16704668B702}"/>
              </a:ext>
            </a:extLst>
          </p:cNvPr>
          <p:cNvSpPr/>
          <p:nvPr/>
        </p:nvSpPr>
        <p:spPr>
          <a:xfrm>
            <a:off x="1962159" y="4471631"/>
            <a:ext cx="1432309" cy="353922"/>
          </a:xfrm>
          <a:prstGeom prst="downArrow">
            <a:avLst>
              <a:gd name="adj1" fmla="val 50000"/>
              <a:gd name="adj2" fmla="val 5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13A45E2-B590-4361-9FEA-A60B6CC3AA48}"/>
              </a:ext>
            </a:extLst>
          </p:cNvPr>
          <p:cNvSpPr txBox="1"/>
          <p:nvPr/>
        </p:nvSpPr>
        <p:spPr>
          <a:xfrm>
            <a:off x="1026969" y="498237"/>
            <a:ext cx="10253897" cy="2308324"/>
          </a:xfrm>
          <a:prstGeom prst="rect">
            <a:avLst/>
          </a:prstGeom>
          <a:noFill/>
        </p:spPr>
        <p:txBody>
          <a:bodyPr wrap="none" rtlCol="0">
            <a:spAutoFit/>
          </a:bodyPr>
          <a:lstStyle/>
          <a:p>
            <a:r>
              <a:rPr lang="sv-SE" sz="3600" b="1" dirty="0">
                <a:solidFill>
                  <a:srgbClr val="FF0000"/>
                </a:solidFill>
              </a:rPr>
              <a:t>Genomsnittlig transportkostnad för massaved </a:t>
            </a:r>
          </a:p>
          <a:p>
            <a:r>
              <a:rPr lang="sv-SE" sz="3600" b="1" dirty="0">
                <a:solidFill>
                  <a:srgbClr val="FF0000"/>
                </a:solidFill>
              </a:rPr>
              <a:t>ligger i intervallet 0.77 – 0.80 SEK per m3fub och km.</a:t>
            </a:r>
          </a:p>
          <a:p>
            <a:r>
              <a:rPr lang="sv-SE" sz="3600" b="1" dirty="0">
                <a:solidFill>
                  <a:srgbClr val="FF0000"/>
                </a:solidFill>
              </a:rPr>
              <a:t>(Nyligen var denna kostnad ca 0.60 SEK.)</a:t>
            </a:r>
          </a:p>
          <a:p>
            <a:endParaRPr lang="sv-SE" sz="3600" b="1" dirty="0">
              <a:solidFill>
                <a:srgbClr val="FF0000"/>
              </a:solidFill>
            </a:endParaRPr>
          </a:p>
        </p:txBody>
      </p:sp>
      <p:sp>
        <p:nvSpPr>
          <p:cNvPr id="3" name="TextBox 2">
            <a:extLst>
              <a:ext uri="{FF2B5EF4-FFF2-40B4-BE49-F238E27FC236}">
                <a16:creationId xmlns:a16="http://schemas.microsoft.com/office/drawing/2014/main" id="{E5FAA0BF-03FA-4A97-8AF8-705EC681347F}"/>
              </a:ext>
            </a:extLst>
          </p:cNvPr>
          <p:cNvSpPr txBox="1"/>
          <p:nvPr/>
        </p:nvSpPr>
        <p:spPr>
          <a:xfrm>
            <a:off x="664249" y="2900704"/>
            <a:ext cx="5184867" cy="1323439"/>
          </a:xfrm>
          <a:prstGeom prst="rect">
            <a:avLst/>
          </a:prstGeom>
          <a:noFill/>
        </p:spPr>
        <p:txBody>
          <a:bodyPr wrap="square" rtlCol="0">
            <a:spAutoFit/>
          </a:bodyPr>
          <a:lstStyle/>
          <a:p>
            <a:r>
              <a:rPr lang="sv-SE" sz="2000" b="1" dirty="0"/>
              <a:t>HOLMEN: </a:t>
            </a:r>
          </a:p>
          <a:p>
            <a:r>
              <a:rPr lang="sv-SE" sz="2000" b="1" dirty="0"/>
              <a:t>”Från angivna massavedspriser görs ett transportavdrag på 30 öre/m3fub och kilometer till närmaste mottagande industri.”</a:t>
            </a:r>
            <a:endParaRPr lang="en-US" sz="2000" b="1" dirty="0"/>
          </a:p>
        </p:txBody>
      </p:sp>
      <p:sp>
        <p:nvSpPr>
          <p:cNvPr id="5" name="TextBox 4">
            <a:extLst>
              <a:ext uri="{FF2B5EF4-FFF2-40B4-BE49-F238E27FC236}">
                <a16:creationId xmlns:a16="http://schemas.microsoft.com/office/drawing/2014/main" id="{B225A4C7-70FC-4FF8-9853-8AD569AEBDB3}"/>
              </a:ext>
            </a:extLst>
          </p:cNvPr>
          <p:cNvSpPr txBox="1"/>
          <p:nvPr/>
        </p:nvSpPr>
        <p:spPr>
          <a:xfrm>
            <a:off x="6095999" y="2900705"/>
            <a:ext cx="5184867" cy="1323439"/>
          </a:xfrm>
          <a:prstGeom prst="rect">
            <a:avLst/>
          </a:prstGeom>
          <a:noFill/>
        </p:spPr>
        <p:txBody>
          <a:bodyPr wrap="square" rtlCol="0">
            <a:spAutoFit/>
          </a:bodyPr>
          <a:lstStyle/>
          <a:p>
            <a:r>
              <a:rPr lang="sv-SE" sz="2000" b="1" dirty="0"/>
              <a:t>NORRA SKOG:</a:t>
            </a:r>
          </a:p>
          <a:p>
            <a:r>
              <a:rPr lang="sv-SE" sz="2000" b="1" dirty="0"/>
              <a:t>Priserna är </a:t>
            </a:r>
            <a:r>
              <a:rPr lang="sv-SE" sz="2000" b="1" dirty="0" err="1"/>
              <a:t>baspris</a:t>
            </a:r>
            <a:r>
              <a:rPr lang="sv-SE" sz="2000" b="1" dirty="0"/>
              <a:t> vid väg. För transporten från avlägg till industri betalar leverantören en transportkostnad på 0.30 kr/m3fub och km.</a:t>
            </a:r>
            <a:endParaRPr lang="en-US" sz="2000" b="1" dirty="0"/>
          </a:p>
        </p:txBody>
      </p:sp>
      <p:sp>
        <p:nvSpPr>
          <p:cNvPr id="7" name="TextBox 6">
            <a:extLst>
              <a:ext uri="{FF2B5EF4-FFF2-40B4-BE49-F238E27FC236}">
                <a16:creationId xmlns:a16="http://schemas.microsoft.com/office/drawing/2014/main" id="{950EF52A-0108-491A-BF7A-4B1683A8B36F}"/>
              </a:ext>
            </a:extLst>
          </p:cNvPr>
          <p:cNvSpPr txBox="1"/>
          <p:nvPr/>
        </p:nvSpPr>
        <p:spPr>
          <a:xfrm>
            <a:off x="827087" y="5073041"/>
            <a:ext cx="4115101" cy="1384995"/>
          </a:xfrm>
          <a:prstGeom prst="rect">
            <a:avLst/>
          </a:prstGeom>
          <a:noFill/>
        </p:spPr>
        <p:txBody>
          <a:bodyPr wrap="none" rtlCol="0">
            <a:spAutoFit/>
          </a:bodyPr>
          <a:lstStyle/>
          <a:p>
            <a:r>
              <a:rPr lang="sv-SE" sz="2800" b="1" dirty="0">
                <a:solidFill>
                  <a:srgbClr val="0070C0"/>
                </a:solidFill>
              </a:rPr>
              <a:t>Köparen ”betalar” ca </a:t>
            </a:r>
          </a:p>
          <a:p>
            <a:r>
              <a:rPr lang="sv-SE" sz="2800" b="1" dirty="0">
                <a:solidFill>
                  <a:srgbClr val="0070C0"/>
                </a:solidFill>
              </a:rPr>
              <a:t>halva transportkostnaden.</a:t>
            </a:r>
          </a:p>
          <a:p>
            <a:r>
              <a:rPr lang="sv-SE" sz="2800" b="1" dirty="0">
                <a:solidFill>
                  <a:srgbClr val="0070C0"/>
                </a:solidFill>
              </a:rPr>
              <a:t>(Nu lite mer än så.)</a:t>
            </a:r>
            <a:endParaRPr lang="en-US" sz="2800" b="1" dirty="0">
              <a:solidFill>
                <a:srgbClr val="0070C0"/>
              </a:solidFill>
            </a:endParaRPr>
          </a:p>
        </p:txBody>
      </p:sp>
      <p:sp>
        <p:nvSpPr>
          <p:cNvPr id="14" name="TextBox 13">
            <a:extLst>
              <a:ext uri="{FF2B5EF4-FFF2-40B4-BE49-F238E27FC236}">
                <a16:creationId xmlns:a16="http://schemas.microsoft.com/office/drawing/2014/main" id="{88B2E4D3-61EE-4CA3-8C45-F9B40AA0F5ED}"/>
              </a:ext>
            </a:extLst>
          </p:cNvPr>
          <p:cNvSpPr txBox="1"/>
          <p:nvPr/>
        </p:nvSpPr>
        <p:spPr>
          <a:xfrm>
            <a:off x="6569766" y="5073041"/>
            <a:ext cx="5078260" cy="1384995"/>
          </a:xfrm>
          <a:prstGeom prst="rect">
            <a:avLst/>
          </a:prstGeom>
          <a:noFill/>
        </p:spPr>
        <p:txBody>
          <a:bodyPr wrap="square">
            <a:spAutoFit/>
          </a:bodyPr>
          <a:lstStyle/>
          <a:p>
            <a:r>
              <a:rPr lang="sv-SE" sz="2800" b="1" dirty="0">
                <a:solidFill>
                  <a:srgbClr val="0070C0"/>
                </a:solidFill>
              </a:rPr>
              <a:t>Köparen ”betalar” ca </a:t>
            </a:r>
          </a:p>
          <a:p>
            <a:r>
              <a:rPr lang="sv-SE" sz="2800" b="1" dirty="0">
                <a:solidFill>
                  <a:srgbClr val="0070C0"/>
                </a:solidFill>
              </a:rPr>
              <a:t>halva transportkostnaden.</a:t>
            </a:r>
          </a:p>
          <a:p>
            <a:r>
              <a:rPr lang="sv-SE" sz="2800" b="1" dirty="0">
                <a:solidFill>
                  <a:srgbClr val="0070C0"/>
                </a:solidFill>
              </a:rPr>
              <a:t>(Nu lite mer än så.)</a:t>
            </a:r>
            <a:endParaRPr lang="en-US" sz="2800" b="1" dirty="0">
              <a:solidFill>
                <a:srgbClr val="0070C0"/>
              </a:solidFill>
            </a:endParaRPr>
          </a:p>
        </p:txBody>
      </p:sp>
      <p:sp>
        <p:nvSpPr>
          <p:cNvPr id="15" name="Arrow: Down 14">
            <a:extLst>
              <a:ext uri="{FF2B5EF4-FFF2-40B4-BE49-F238E27FC236}">
                <a16:creationId xmlns:a16="http://schemas.microsoft.com/office/drawing/2014/main" id="{8FC5E61F-2F79-43AE-B736-CD2984BBFBED}"/>
              </a:ext>
            </a:extLst>
          </p:cNvPr>
          <p:cNvSpPr/>
          <p:nvPr/>
        </p:nvSpPr>
        <p:spPr>
          <a:xfrm>
            <a:off x="7788850" y="4471631"/>
            <a:ext cx="1432309" cy="353922"/>
          </a:xfrm>
          <a:prstGeom prst="downArrow">
            <a:avLst>
              <a:gd name="adj1" fmla="val 50000"/>
              <a:gd name="adj2" fmla="val 5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685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9325E-6624-41A0-A2B6-2C1495CEA22E}"/>
              </a:ext>
            </a:extLst>
          </p:cNvPr>
          <p:cNvSpPr>
            <a:spLocks noGrp="1"/>
          </p:cNvSpPr>
          <p:nvPr>
            <p:ph type="ctrTitle"/>
          </p:nvPr>
        </p:nvSpPr>
        <p:spPr>
          <a:xfrm>
            <a:off x="1524000" y="1122363"/>
            <a:ext cx="9144000" cy="1461039"/>
          </a:xfrm>
        </p:spPr>
        <p:txBody>
          <a:bodyPr/>
          <a:lstStyle/>
          <a:p>
            <a:r>
              <a:rPr lang="sv-SE" dirty="0"/>
              <a:t>Observation:</a:t>
            </a:r>
            <a:endParaRPr lang="en-US" dirty="0"/>
          </a:p>
        </p:txBody>
      </p:sp>
      <p:sp>
        <p:nvSpPr>
          <p:cNvPr id="4" name="Subtitle 3">
            <a:extLst>
              <a:ext uri="{FF2B5EF4-FFF2-40B4-BE49-F238E27FC236}">
                <a16:creationId xmlns:a16="http://schemas.microsoft.com/office/drawing/2014/main" id="{86B9F7A2-6704-4EDA-9549-58C64634DACC}"/>
              </a:ext>
            </a:extLst>
          </p:cNvPr>
          <p:cNvSpPr>
            <a:spLocks noGrp="1"/>
          </p:cNvSpPr>
          <p:nvPr>
            <p:ph type="subTitle" idx="1"/>
          </p:nvPr>
        </p:nvSpPr>
        <p:spPr/>
        <p:txBody>
          <a:bodyPr/>
          <a:lstStyle/>
          <a:p>
            <a:r>
              <a:rPr lang="sv-SE" sz="3600" b="1" dirty="0">
                <a:solidFill>
                  <a:srgbClr val="0070C0"/>
                </a:solidFill>
              </a:rPr>
              <a:t>Bägge köparna ”betalar” exakt lika mycket för transporten, ca halva transportkostnaden.</a:t>
            </a:r>
          </a:p>
          <a:p>
            <a:endParaRPr lang="en-US" dirty="0"/>
          </a:p>
        </p:txBody>
      </p:sp>
      <p:sp>
        <p:nvSpPr>
          <p:cNvPr id="2" name="Slide Number Placeholder 1">
            <a:extLst>
              <a:ext uri="{FF2B5EF4-FFF2-40B4-BE49-F238E27FC236}">
                <a16:creationId xmlns:a16="http://schemas.microsoft.com/office/drawing/2014/main" id="{7186C545-7F9F-4456-802F-2C82153931AD}"/>
              </a:ext>
            </a:extLst>
          </p:cNvPr>
          <p:cNvSpPr>
            <a:spLocks noGrp="1"/>
          </p:cNvSpPr>
          <p:nvPr>
            <p:ph type="sldNum" sz="quarter" idx="12"/>
          </p:nvPr>
        </p:nvSpPr>
        <p:spPr/>
        <p:txBody>
          <a:bodyPr/>
          <a:lstStyle/>
          <a:p>
            <a:fld id="{310DF408-A7D2-4D80-B816-61B6466D27F0}" type="slidenum">
              <a:rPr lang="en-US" smtClean="0"/>
              <a:t>47</a:t>
            </a:fld>
            <a:endParaRPr lang="en-US"/>
          </a:p>
        </p:txBody>
      </p:sp>
    </p:spTree>
    <p:extLst>
      <p:ext uri="{BB962C8B-B14F-4D97-AF65-F5344CB8AC3E}">
        <p14:creationId xmlns:p14="http://schemas.microsoft.com/office/powerpoint/2010/main" val="3723582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9DE57-2A2E-4093-9295-613610133E61}"/>
              </a:ext>
            </a:extLst>
          </p:cNvPr>
          <p:cNvSpPr>
            <a:spLocks noGrp="1"/>
          </p:cNvSpPr>
          <p:nvPr>
            <p:ph type="sldNum" sz="quarter" idx="12"/>
          </p:nvPr>
        </p:nvSpPr>
        <p:spPr>
          <a:xfrm>
            <a:off x="8537666" y="6295544"/>
            <a:ext cx="2743200" cy="365125"/>
          </a:xfrm>
        </p:spPr>
        <p:txBody>
          <a:bodyPr/>
          <a:lstStyle/>
          <a:p>
            <a:fld id="{310DF408-A7D2-4D80-B816-61B6466D27F0}" type="slidenum">
              <a:rPr lang="en-US" smtClean="0"/>
              <a:t>48</a:t>
            </a:fld>
            <a:endParaRPr lang="en-US" dirty="0"/>
          </a:p>
        </p:txBody>
      </p:sp>
      <p:sp>
        <p:nvSpPr>
          <p:cNvPr id="9" name="Arrow: Down 8">
            <a:extLst>
              <a:ext uri="{FF2B5EF4-FFF2-40B4-BE49-F238E27FC236}">
                <a16:creationId xmlns:a16="http://schemas.microsoft.com/office/drawing/2014/main" id="{8DED2E38-BFA5-4AC7-BE6E-16704668B702}"/>
              </a:ext>
            </a:extLst>
          </p:cNvPr>
          <p:cNvSpPr/>
          <p:nvPr/>
        </p:nvSpPr>
        <p:spPr>
          <a:xfrm>
            <a:off x="4983188" y="2192055"/>
            <a:ext cx="1432309" cy="628233"/>
          </a:xfrm>
          <a:prstGeom prst="downArrow">
            <a:avLst>
              <a:gd name="adj1" fmla="val 50000"/>
              <a:gd name="adj2" fmla="val 5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50EF52A-0108-491A-BF7A-4B1683A8B36F}"/>
              </a:ext>
            </a:extLst>
          </p:cNvPr>
          <p:cNvSpPr txBox="1"/>
          <p:nvPr/>
        </p:nvSpPr>
        <p:spPr>
          <a:xfrm>
            <a:off x="523550" y="900912"/>
            <a:ext cx="10634597" cy="1200329"/>
          </a:xfrm>
          <a:prstGeom prst="rect">
            <a:avLst/>
          </a:prstGeom>
          <a:noFill/>
        </p:spPr>
        <p:txBody>
          <a:bodyPr wrap="square" rtlCol="0">
            <a:spAutoFit/>
          </a:bodyPr>
          <a:lstStyle/>
          <a:p>
            <a:pPr algn="ctr"/>
            <a:r>
              <a:rPr lang="sv-SE" sz="3600" b="1" dirty="0"/>
              <a:t>Bägge köparna ”betalar” ca halva transportkostnaden.</a:t>
            </a:r>
          </a:p>
          <a:p>
            <a:pPr algn="ctr"/>
            <a:r>
              <a:rPr lang="sv-SE" sz="3600" b="1" dirty="0"/>
              <a:t>(Nu lite mer än så.)</a:t>
            </a:r>
            <a:endParaRPr lang="en-US" sz="3600" b="1" dirty="0"/>
          </a:p>
        </p:txBody>
      </p:sp>
      <p:sp>
        <p:nvSpPr>
          <p:cNvPr id="4" name="TextBox 3">
            <a:extLst>
              <a:ext uri="{FF2B5EF4-FFF2-40B4-BE49-F238E27FC236}">
                <a16:creationId xmlns:a16="http://schemas.microsoft.com/office/drawing/2014/main" id="{7ED40649-DD08-4341-9FE7-D82F589F48D1}"/>
              </a:ext>
            </a:extLst>
          </p:cNvPr>
          <p:cNvSpPr txBox="1"/>
          <p:nvPr/>
        </p:nvSpPr>
        <p:spPr>
          <a:xfrm>
            <a:off x="400833" y="3156223"/>
            <a:ext cx="10880033" cy="3693319"/>
          </a:xfrm>
          <a:prstGeom prst="rect">
            <a:avLst/>
          </a:prstGeom>
          <a:noFill/>
        </p:spPr>
        <p:txBody>
          <a:bodyPr wrap="square" rtlCol="0">
            <a:spAutoFit/>
          </a:bodyPr>
          <a:lstStyle/>
          <a:p>
            <a:r>
              <a:rPr lang="sv-SE" sz="3600" b="1" dirty="0"/>
              <a:t>En prislista med denna struktur ger köparen möjligheten att hålla nere massavedsprisnivån vid kusten.</a:t>
            </a:r>
          </a:p>
          <a:p>
            <a:endParaRPr lang="sv-SE" sz="3600" b="1" dirty="0"/>
          </a:p>
          <a:p>
            <a:r>
              <a:rPr lang="sv-SE" sz="3600" b="1" dirty="0"/>
              <a:t>Detta är exakt en sådan prislista som är optimal för en </a:t>
            </a:r>
          </a:p>
          <a:p>
            <a:r>
              <a:rPr lang="sv-SE" sz="3600" b="1" dirty="0"/>
              <a:t>prisdiskriminerande </a:t>
            </a:r>
            <a:r>
              <a:rPr lang="sv-SE" sz="3600" b="1" dirty="0" err="1"/>
              <a:t>monopsonist</a:t>
            </a:r>
            <a:r>
              <a:rPr lang="sv-SE" sz="3600" b="1" dirty="0"/>
              <a:t> eller inköpskartell. Detta har just bevisats med generell matematik.</a:t>
            </a:r>
          </a:p>
          <a:p>
            <a:endParaRPr lang="sv-SE" dirty="0"/>
          </a:p>
        </p:txBody>
      </p:sp>
    </p:spTree>
    <p:extLst>
      <p:ext uri="{BB962C8B-B14F-4D97-AF65-F5344CB8AC3E}">
        <p14:creationId xmlns:p14="http://schemas.microsoft.com/office/powerpoint/2010/main" val="3274958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B6B6-D4A6-40AB-BEAD-979C1545F25E}"/>
              </a:ext>
            </a:extLst>
          </p:cNvPr>
          <p:cNvSpPr>
            <a:spLocks noGrp="1"/>
          </p:cNvSpPr>
          <p:nvPr>
            <p:ph type="title"/>
          </p:nvPr>
        </p:nvSpPr>
        <p:spPr>
          <a:xfrm>
            <a:off x="913185" y="302179"/>
            <a:ext cx="10084293" cy="673562"/>
          </a:xfrm>
        </p:spPr>
        <p:txBody>
          <a:bodyPr>
            <a:normAutofit fontScale="90000"/>
          </a:bodyPr>
          <a:lstStyle/>
          <a:p>
            <a:pPr algn="ctr"/>
            <a:r>
              <a:rPr lang="sv-SE" b="1" i="1" dirty="0"/>
              <a:t>Konkreta Åtgärdsförslag och Effekter:</a:t>
            </a:r>
            <a:endParaRPr lang="en-US" b="1" i="1" dirty="0"/>
          </a:p>
        </p:txBody>
      </p:sp>
      <p:sp>
        <p:nvSpPr>
          <p:cNvPr id="4" name="Slide Number Placeholder 3">
            <a:extLst>
              <a:ext uri="{FF2B5EF4-FFF2-40B4-BE49-F238E27FC236}">
                <a16:creationId xmlns:a16="http://schemas.microsoft.com/office/drawing/2014/main" id="{F6885D1F-0708-4F3F-AE15-C61409F8F0CA}"/>
              </a:ext>
            </a:extLst>
          </p:cNvPr>
          <p:cNvSpPr>
            <a:spLocks noGrp="1"/>
          </p:cNvSpPr>
          <p:nvPr>
            <p:ph type="sldNum" sz="quarter" idx="12"/>
          </p:nvPr>
        </p:nvSpPr>
        <p:spPr/>
        <p:txBody>
          <a:bodyPr/>
          <a:lstStyle/>
          <a:p>
            <a:fld id="{310DF408-A7D2-4D80-B816-61B6466D27F0}" type="slidenum">
              <a:rPr lang="en-US" smtClean="0"/>
              <a:t>49</a:t>
            </a:fld>
            <a:endParaRPr lang="en-US"/>
          </a:p>
        </p:txBody>
      </p:sp>
      <p:graphicFrame>
        <p:nvGraphicFramePr>
          <p:cNvPr id="5" name="Table 5">
            <a:extLst>
              <a:ext uri="{FF2B5EF4-FFF2-40B4-BE49-F238E27FC236}">
                <a16:creationId xmlns:a16="http://schemas.microsoft.com/office/drawing/2014/main" id="{B8B00B28-0BCE-4D92-8536-B4A19C2E8491}"/>
              </a:ext>
            </a:extLst>
          </p:cNvPr>
          <p:cNvGraphicFramePr>
            <a:graphicFrameLocks noGrp="1"/>
          </p:cNvGraphicFramePr>
          <p:nvPr>
            <p:extLst>
              <p:ext uri="{D42A27DB-BD31-4B8C-83A1-F6EECF244321}">
                <p14:modId xmlns:p14="http://schemas.microsoft.com/office/powerpoint/2010/main" val="2064645061"/>
              </p:ext>
            </p:extLst>
          </p:nvPr>
        </p:nvGraphicFramePr>
        <p:xfrm>
          <a:off x="1748901" y="1164233"/>
          <a:ext cx="10271731" cy="5557242"/>
        </p:xfrm>
        <a:graphic>
          <a:graphicData uri="http://schemas.openxmlformats.org/drawingml/2006/table">
            <a:tbl>
              <a:tblPr firstRow="1" bandRow="1">
                <a:tableStyleId>{5C22544A-7EE6-4342-B048-85BDC9FD1C3A}</a:tableStyleId>
              </a:tblPr>
              <a:tblGrid>
                <a:gridCol w="3346882">
                  <a:extLst>
                    <a:ext uri="{9D8B030D-6E8A-4147-A177-3AD203B41FA5}">
                      <a16:colId xmlns:a16="http://schemas.microsoft.com/office/drawing/2014/main" val="3968308303"/>
                    </a:ext>
                  </a:extLst>
                </a:gridCol>
                <a:gridCol w="3346881">
                  <a:extLst>
                    <a:ext uri="{9D8B030D-6E8A-4147-A177-3AD203B41FA5}">
                      <a16:colId xmlns:a16="http://schemas.microsoft.com/office/drawing/2014/main" val="3356522960"/>
                    </a:ext>
                  </a:extLst>
                </a:gridCol>
                <a:gridCol w="3577968">
                  <a:extLst>
                    <a:ext uri="{9D8B030D-6E8A-4147-A177-3AD203B41FA5}">
                      <a16:colId xmlns:a16="http://schemas.microsoft.com/office/drawing/2014/main" val="533549782"/>
                    </a:ext>
                  </a:extLst>
                </a:gridCol>
              </a:tblGrid>
              <a:tr h="802362">
                <a:tc>
                  <a:txBody>
                    <a:bodyPr/>
                    <a:lstStyle/>
                    <a:p>
                      <a:r>
                        <a:rPr lang="sv-SE" dirty="0"/>
                        <a:t>Åtgärd</a:t>
                      </a:r>
                      <a:endParaRPr lang="en-US" dirty="0"/>
                    </a:p>
                  </a:txBody>
                  <a:tcPr/>
                </a:tc>
                <a:tc>
                  <a:txBody>
                    <a:bodyPr/>
                    <a:lstStyle/>
                    <a:p>
                      <a:r>
                        <a:rPr lang="sv-SE" dirty="0"/>
                        <a:t>Effekt på skogsägarnas ekonomiska resultat</a:t>
                      </a:r>
                      <a:endParaRPr lang="en-US" dirty="0"/>
                    </a:p>
                  </a:txBody>
                  <a:tcPr/>
                </a:tc>
                <a:tc>
                  <a:txBody>
                    <a:bodyPr/>
                    <a:lstStyle/>
                    <a:p>
                      <a:r>
                        <a:rPr lang="sv-SE" dirty="0"/>
                        <a:t>Effekt på miljö och klimat mm</a:t>
                      </a:r>
                      <a:endParaRPr lang="en-US" dirty="0"/>
                    </a:p>
                  </a:txBody>
                  <a:tcPr/>
                </a:tc>
                <a:extLst>
                  <a:ext uri="{0D108BD9-81ED-4DB2-BD59-A6C34878D82A}">
                    <a16:rowId xmlns:a16="http://schemas.microsoft.com/office/drawing/2014/main" val="3977588497"/>
                  </a:ext>
                </a:extLst>
              </a:tr>
              <a:tr h="802362">
                <a:tc>
                  <a:txBody>
                    <a:bodyPr/>
                    <a:lstStyle/>
                    <a:p>
                      <a:r>
                        <a:rPr lang="sv-SE" b="1" dirty="0"/>
                        <a:t>#1. </a:t>
                      </a:r>
                      <a:r>
                        <a:rPr lang="sv-SE" dirty="0"/>
                        <a:t>Utredning och planering av Peter Lohmander och Norra Skog, i samverkan.</a:t>
                      </a:r>
                      <a:endParaRPr lang="en-US" dirty="0"/>
                    </a:p>
                    <a:p>
                      <a:r>
                        <a:rPr lang="en-US" dirty="0"/>
                        <a:t>(</a:t>
                      </a:r>
                      <a:r>
                        <a:rPr lang="en-US" dirty="0" err="1"/>
                        <a:t>Detaljplan</a:t>
                      </a:r>
                      <a:r>
                        <a:rPr lang="en-US" dirty="0"/>
                        <a:t> för </a:t>
                      </a:r>
                      <a:r>
                        <a:rPr lang="en-US" dirty="0" err="1"/>
                        <a:t>åtgärder</a:t>
                      </a:r>
                      <a:r>
                        <a:rPr lang="en-US" dirty="0"/>
                        <a:t> </a:t>
                      </a:r>
                      <a:r>
                        <a:rPr lang="en-US" dirty="0" err="1"/>
                        <a:t>nedan</a:t>
                      </a: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Stora positiva effekter enligt nedan.</a:t>
                      </a:r>
                      <a:endParaRPr lang="en-US" b="1" dirty="0">
                        <a:solidFill>
                          <a:srgbClr val="FF0000"/>
                        </a:solidFill>
                      </a:endParaRPr>
                    </a:p>
                    <a:p>
                      <a:endParaRPr lang="en-US"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Stora positiva effekter enligt nedan.</a:t>
                      </a:r>
                      <a:endParaRPr lang="en-US" b="1" dirty="0">
                        <a:solidFill>
                          <a:srgbClr val="FF0000"/>
                        </a:solidFill>
                      </a:endParaRPr>
                    </a:p>
                    <a:p>
                      <a:endParaRPr lang="en-US" dirty="0">
                        <a:solidFill>
                          <a:srgbClr val="FF0000"/>
                        </a:solidFill>
                      </a:endParaRPr>
                    </a:p>
                  </a:txBody>
                  <a:tcPr/>
                </a:tc>
                <a:extLst>
                  <a:ext uri="{0D108BD9-81ED-4DB2-BD59-A6C34878D82A}">
                    <a16:rowId xmlns:a16="http://schemas.microsoft.com/office/drawing/2014/main" val="3667376895"/>
                  </a:ext>
                </a:extLst>
              </a:tr>
              <a:tr h="802362">
                <a:tc>
                  <a:txBody>
                    <a:bodyPr/>
                    <a:lstStyle/>
                    <a:p>
                      <a:r>
                        <a:rPr lang="sv-SE" b="1" dirty="0"/>
                        <a:t>#2. </a:t>
                      </a:r>
                      <a:r>
                        <a:rPr lang="sv-SE" dirty="0"/>
                        <a:t>Se till att </a:t>
                      </a:r>
                      <a:r>
                        <a:rPr lang="sv-SE" dirty="0" err="1"/>
                        <a:t>imperfektionerna</a:t>
                      </a:r>
                      <a:r>
                        <a:rPr lang="sv-SE" dirty="0"/>
                        <a:t> på virkesmarknaden försvinner. (Priserna fritt bilväg ökar därmed rejält och långsiktigt för alla skogsägare.)</a:t>
                      </a:r>
                      <a:endParaRPr lang="en-US" dirty="0"/>
                    </a:p>
                  </a:txBody>
                  <a:tcPr/>
                </a:tc>
                <a:tc>
                  <a:txBody>
                    <a:bodyPr/>
                    <a:lstStyle/>
                    <a:p>
                      <a:r>
                        <a:rPr lang="sv-SE" b="1" dirty="0">
                          <a:solidFill>
                            <a:srgbClr val="FF0000"/>
                          </a:solidFill>
                        </a:rPr>
                        <a:t>Stor ekonomisk resultatförbättring. </a:t>
                      </a:r>
                      <a:endParaRPr lang="en-US" b="1" dirty="0">
                        <a:solidFill>
                          <a:srgbClr val="FF0000"/>
                        </a:solidFill>
                      </a:endParaRPr>
                    </a:p>
                  </a:txBody>
                  <a:tcPr/>
                </a:tc>
                <a:tc>
                  <a:txBody>
                    <a:bodyPr/>
                    <a:lstStyle/>
                    <a:p>
                      <a:r>
                        <a:rPr lang="sv-SE" dirty="0"/>
                        <a:t>Mer aktivt skogsbruk i Sverige ger ökat CO2-upptag och minskade utsläpp från långa transporter av importvirke. Totalt ger detta </a:t>
                      </a:r>
                      <a:r>
                        <a:rPr lang="sv-SE" b="1" dirty="0">
                          <a:solidFill>
                            <a:srgbClr val="FF0000"/>
                          </a:solidFill>
                        </a:rPr>
                        <a:t>minskade nettoutsläpp av CO2</a:t>
                      </a:r>
                      <a:r>
                        <a:rPr lang="sv-SE" dirty="0">
                          <a:solidFill>
                            <a:srgbClr val="FF0000"/>
                          </a:solidFill>
                        </a:rPr>
                        <a:t>. </a:t>
                      </a:r>
                      <a:endParaRPr lang="en-US" dirty="0">
                        <a:solidFill>
                          <a:srgbClr val="FF0000"/>
                        </a:solidFill>
                      </a:endParaRPr>
                    </a:p>
                  </a:txBody>
                  <a:tcPr/>
                </a:tc>
                <a:extLst>
                  <a:ext uri="{0D108BD9-81ED-4DB2-BD59-A6C34878D82A}">
                    <a16:rowId xmlns:a16="http://schemas.microsoft.com/office/drawing/2014/main" val="2908124587"/>
                  </a:ext>
                </a:extLst>
              </a:tr>
              <a:tr h="802362">
                <a:tc>
                  <a:txBody>
                    <a:bodyPr/>
                    <a:lstStyle/>
                    <a:p>
                      <a:r>
                        <a:rPr lang="sv-SE" b="1" dirty="0"/>
                        <a:t>#3. </a:t>
                      </a:r>
                      <a:r>
                        <a:rPr lang="sv-SE" dirty="0"/>
                        <a:t>Se till att lagar, förordningar och föreskrifter som ej gynnar vare sig ekonomi eller miljö försvinner.</a:t>
                      </a:r>
                      <a:endParaRPr lang="en-US" dirty="0"/>
                    </a:p>
                  </a:txBody>
                  <a:tcPr/>
                </a:tc>
                <a:tc>
                  <a:txBody>
                    <a:bodyPr/>
                    <a:lstStyle/>
                    <a:p>
                      <a:endParaRPr lang="en-US" dirty="0"/>
                    </a:p>
                  </a:txBody>
                  <a:tcPr/>
                </a:tc>
                <a:tc>
                  <a:txBody>
                    <a:bodyPr/>
                    <a:lstStyle/>
                    <a:p>
                      <a:r>
                        <a:rPr lang="sv-SE" b="1" dirty="0">
                          <a:solidFill>
                            <a:srgbClr val="FF0000"/>
                          </a:solidFill>
                        </a:rPr>
                        <a:t>Förbättrar miljö och klimat </a:t>
                      </a:r>
                      <a:r>
                        <a:rPr lang="sv-SE" dirty="0"/>
                        <a:t>i flera avseenden.</a:t>
                      </a:r>
                      <a:endParaRPr lang="en-US" dirty="0"/>
                    </a:p>
                  </a:txBody>
                  <a:tcPr/>
                </a:tc>
                <a:extLst>
                  <a:ext uri="{0D108BD9-81ED-4DB2-BD59-A6C34878D82A}">
                    <a16:rowId xmlns:a16="http://schemas.microsoft.com/office/drawing/2014/main" val="1050781682"/>
                  </a:ext>
                </a:extLst>
              </a:tr>
              <a:tr h="802362">
                <a:tc>
                  <a:txBody>
                    <a:bodyPr/>
                    <a:lstStyle/>
                    <a:p>
                      <a:r>
                        <a:rPr lang="sv-SE" b="1" dirty="0"/>
                        <a:t>#4. </a:t>
                      </a:r>
                      <a:r>
                        <a:rPr lang="sv-SE" dirty="0"/>
                        <a:t>Rationella skogliga beslut: Skogsföryngringar, avverkningar och virkesförråd.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 ekonomisk resultatförbättring. </a:t>
                      </a:r>
                      <a:endParaRPr lang="en-US" b="1" dirty="0">
                        <a:solidFill>
                          <a:srgbClr val="FF0000"/>
                        </a:solidFill>
                      </a:endParaRPr>
                    </a:p>
                    <a:p>
                      <a:endParaRPr lang="en-US" dirty="0"/>
                    </a:p>
                  </a:txBody>
                  <a:tcPr/>
                </a:tc>
                <a:tc>
                  <a:txBody>
                    <a:bodyPr/>
                    <a:lstStyle/>
                    <a:p>
                      <a:endParaRPr lang="en-US" dirty="0"/>
                    </a:p>
                  </a:txBody>
                  <a:tcPr/>
                </a:tc>
                <a:extLst>
                  <a:ext uri="{0D108BD9-81ED-4DB2-BD59-A6C34878D82A}">
                    <a16:rowId xmlns:a16="http://schemas.microsoft.com/office/drawing/2014/main" val="1921677486"/>
                  </a:ext>
                </a:extLst>
              </a:tr>
            </a:tbl>
          </a:graphicData>
        </a:graphic>
      </p:graphicFrame>
      <p:sp>
        <p:nvSpPr>
          <p:cNvPr id="6" name="Arrow: Down 5">
            <a:extLst>
              <a:ext uri="{FF2B5EF4-FFF2-40B4-BE49-F238E27FC236}">
                <a16:creationId xmlns:a16="http://schemas.microsoft.com/office/drawing/2014/main" id="{053DB62B-90D4-4FAA-9425-2F70F79C563E}"/>
              </a:ext>
            </a:extLst>
          </p:cNvPr>
          <p:cNvSpPr/>
          <p:nvPr/>
        </p:nvSpPr>
        <p:spPr>
          <a:xfrm>
            <a:off x="3826276" y="5571508"/>
            <a:ext cx="301840" cy="42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Arrow: Right 6">
            <a:extLst>
              <a:ext uri="{FF2B5EF4-FFF2-40B4-BE49-F238E27FC236}">
                <a16:creationId xmlns:a16="http://schemas.microsoft.com/office/drawing/2014/main" id="{8D94EF0A-1436-498C-99CD-CA8507DE74A5}"/>
              </a:ext>
            </a:extLst>
          </p:cNvPr>
          <p:cNvSpPr/>
          <p:nvPr/>
        </p:nvSpPr>
        <p:spPr>
          <a:xfrm>
            <a:off x="265114" y="3178206"/>
            <a:ext cx="1296141" cy="12628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51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B6B6-D4A6-40AB-BEAD-979C1545F25E}"/>
              </a:ext>
            </a:extLst>
          </p:cNvPr>
          <p:cNvSpPr>
            <a:spLocks noGrp="1"/>
          </p:cNvSpPr>
          <p:nvPr>
            <p:ph type="title"/>
          </p:nvPr>
        </p:nvSpPr>
        <p:spPr>
          <a:xfrm>
            <a:off x="913185" y="302179"/>
            <a:ext cx="10084293" cy="673562"/>
          </a:xfrm>
        </p:spPr>
        <p:txBody>
          <a:bodyPr>
            <a:normAutofit fontScale="90000"/>
          </a:bodyPr>
          <a:lstStyle/>
          <a:p>
            <a:pPr algn="ctr"/>
            <a:r>
              <a:rPr lang="sv-SE" b="1" i="1" dirty="0"/>
              <a:t>Konkreta Åtgärdsförslag och Effekter:</a:t>
            </a:r>
            <a:endParaRPr lang="en-US" b="1" i="1" dirty="0"/>
          </a:p>
        </p:txBody>
      </p:sp>
      <p:sp>
        <p:nvSpPr>
          <p:cNvPr id="4" name="Slide Number Placeholder 3">
            <a:extLst>
              <a:ext uri="{FF2B5EF4-FFF2-40B4-BE49-F238E27FC236}">
                <a16:creationId xmlns:a16="http://schemas.microsoft.com/office/drawing/2014/main" id="{F6885D1F-0708-4F3F-AE15-C61409F8F0CA}"/>
              </a:ext>
            </a:extLst>
          </p:cNvPr>
          <p:cNvSpPr>
            <a:spLocks noGrp="1"/>
          </p:cNvSpPr>
          <p:nvPr>
            <p:ph type="sldNum" sz="quarter" idx="12"/>
          </p:nvPr>
        </p:nvSpPr>
        <p:spPr/>
        <p:txBody>
          <a:bodyPr/>
          <a:lstStyle/>
          <a:p>
            <a:fld id="{310DF408-A7D2-4D80-B816-61B6466D27F0}" type="slidenum">
              <a:rPr lang="en-US" smtClean="0"/>
              <a:t>5</a:t>
            </a:fld>
            <a:endParaRPr lang="en-US"/>
          </a:p>
        </p:txBody>
      </p:sp>
      <p:graphicFrame>
        <p:nvGraphicFramePr>
          <p:cNvPr id="5" name="Table 5">
            <a:extLst>
              <a:ext uri="{FF2B5EF4-FFF2-40B4-BE49-F238E27FC236}">
                <a16:creationId xmlns:a16="http://schemas.microsoft.com/office/drawing/2014/main" id="{B8B00B28-0BCE-4D92-8536-B4A19C2E8491}"/>
              </a:ext>
            </a:extLst>
          </p:cNvPr>
          <p:cNvGraphicFramePr>
            <a:graphicFrameLocks noGrp="1"/>
          </p:cNvGraphicFramePr>
          <p:nvPr/>
        </p:nvGraphicFramePr>
        <p:xfrm>
          <a:off x="914400" y="1073428"/>
          <a:ext cx="10271731" cy="5557242"/>
        </p:xfrm>
        <a:graphic>
          <a:graphicData uri="http://schemas.openxmlformats.org/drawingml/2006/table">
            <a:tbl>
              <a:tblPr firstRow="1" bandRow="1">
                <a:tableStyleId>{5C22544A-7EE6-4342-B048-85BDC9FD1C3A}</a:tableStyleId>
              </a:tblPr>
              <a:tblGrid>
                <a:gridCol w="3346882">
                  <a:extLst>
                    <a:ext uri="{9D8B030D-6E8A-4147-A177-3AD203B41FA5}">
                      <a16:colId xmlns:a16="http://schemas.microsoft.com/office/drawing/2014/main" val="3968308303"/>
                    </a:ext>
                  </a:extLst>
                </a:gridCol>
                <a:gridCol w="3346881">
                  <a:extLst>
                    <a:ext uri="{9D8B030D-6E8A-4147-A177-3AD203B41FA5}">
                      <a16:colId xmlns:a16="http://schemas.microsoft.com/office/drawing/2014/main" val="3356522960"/>
                    </a:ext>
                  </a:extLst>
                </a:gridCol>
                <a:gridCol w="3577968">
                  <a:extLst>
                    <a:ext uri="{9D8B030D-6E8A-4147-A177-3AD203B41FA5}">
                      <a16:colId xmlns:a16="http://schemas.microsoft.com/office/drawing/2014/main" val="533549782"/>
                    </a:ext>
                  </a:extLst>
                </a:gridCol>
              </a:tblGrid>
              <a:tr h="802362">
                <a:tc>
                  <a:txBody>
                    <a:bodyPr/>
                    <a:lstStyle/>
                    <a:p>
                      <a:r>
                        <a:rPr lang="sv-SE" dirty="0"/>
                        <a:t>Åtgärd</a:t>
                      </a:r>
                      <a:endParaRPr lang="en-US" dirty="0"/>
                    </a:p>
                  </a:txBody>
                  <a:tcPr/>
                </a:tc>
                <a:tc>
                  <a:txBody>
                    <a:bodyPr/>
                    <a:lstStyle/>
                    <a:p>
                      <a:r>
                        <a:rPr lang="sv-SE" dirty="0"/>
                        <a:t>Effekt på skogsägarnas ekonomiska resultat</a:t>
                      </a:r>
                      <a:endParaRPr lang="en-US" dirty="0"/>
                    </a:p>
                  </a:txBody>
                  <a:tcPr/>
                </a:tc>
                <a:tc>
                  <a:txBody>
                    <a:bodyPr/>
                    <a:lstStyle/>
                    <a:p>
                      <a:r>
                        <a:rPr lang="sv-SE" dirty="0"/>
                        <a:t>Effekt på miljö och klimat mm</a:t>
                      </a:r>
                      <a:endParaRPr lang="en-US" dirty="0"/>
                    </a:p>
                  </a:txBody>
                  <a:tcPr/>
                </a:tc>
                <a:extLst>
                  <a:ext uri="{0D108BD9-81ED-4DB2-BD59-A6C34878D82A}">
                    <a16:rowId xmlns:a16="http://schemas.microsoft.com/office/drawing/2014/main" val="3977588497"/>
                  </a:ext>
                </a:extLst>
              </a:tr>
              <a:tr h="802362">
                <a:tc>
                  <a:txBody>
                    <a:bodyPr/>
                    <a:lstStyle/>
                    <a:p>
                      <a:r>
                        <a:rPr lang="sv-SE" b="1" dirty="0"/>
                        <a:t>#1. </a:t>
                      </a:r>
                      <a:r>
                        <a:rPr lang="sv-SE" dirty="0"/>
                        <a:t>Utredning och planering av Peter Lohmander och Norra Skog, i samverkan.</a:t>
                      </a:r>
                      <a:endParaRPr lang="en-US" dirty="0"/>
                    </a:p>
                    <a:p>
                      <a:r>
                        <a:rPr lang="en-US" dirty="0"/>
                        <a:t>(</a:t>
                      </a:r>
                      <a:r>
                        <a:rPr lang="en-US" dirty="0" err="1"/>
                        <a:t>Detaljplan</a:t>
                      </a:r>
                      <a:r>
                        <a:rPr lang="en-US" dirty="0"/>
                        <a:t> för </a:t>
                      </a:r>
                      <a:r>
                        <a:rPr lang="en-US" dirty="0" err="1"/>
                        <a:t>åtgärder</a:t>
                      </a:r>
                      <a:r>
                        <a:rPr lang="en-US" dirty="0"/>
                        <a:t> </a:t>
                      </a:r>
                      <a:r>
                        <a:rPr lang="en-US" dirty="0" err="1"/>
                        <a:t>nedan</a:t>
                      </a: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Stora positiva effekter enligt nedan.</a:t>
                      </a:r>
                      <a:endParaRPr lang="en-US" b="1" dirty="0">
                        <a:solidFill>
                          <a:srgbClr val="FF0000"/>
                        </a:solidFill>
                      </a:endParaRPr>
                    </a:p>
                    <a:p>
                      <a:endParaRPr lang="en-US"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Stora positiva effekter enligt nedan.</a:t>
                      </a:r>
                      <a:endParaRPr lang="en-US" b="1" dirty="0">
                        <a:solidFill>
                          <a:srgbClr val="FF0000"/>
                        </a:solidFill>
                      </a:endParaRPr>
                    </a:p>
                    <a:p>
                      <a:endParaRPr lang="en-US" dirty="0">
                        <a:solidFill>
                          <a:srgbClr val="FF0000"/>
                        </a:solidFill>
                      </a:endParaRPr>
                    </a:p>
                  </a:txBody>
                  <a:tcPr/>
                </a:tc>
                <a:extLst>
                  <a:ext uri="{0D108BD9-81ED-4DB2-BD59-A6C34878D82A}">
                    <a16:rowId xmlns:a16="http://schemas.microsoft.com/office/drawing/2014/main" val="3667376895"/>
                  </a:ext>
                </a:extLst>
              </a:tr>
              <a:tr h="802362">
                <a:tc>
                  <a:txBody>
                    <a:bodyPr/>
                    <a:lstStyle/>
                    <a:p>
                      <a:r>
                        <a:rPr lang="sv-SE" b="1" dirty="0"/>
                        <a:t>#2. </a:t>
                      </a:r>
                      <a:r>
                        <a:rPr lang="sv-SE" dirty="0"/>
                        <a:t>Se till att </a:t>
                      </a:r>
                      <a:r>
                        <a:rPr lang="sv-SE" dirty="0" err="1"/>
                        <a:t>imperfektionerna</a:t>
                      </a:r>
                      <a:r>
                        <a:rPr lang="sv-SE" dirty="0"/>
                        <a:t> på virkesmarknaden försvinner. (Priserna fritt bilväg ökar därmed rejält och långsiktigt för alla skogsägare.)</a:t>
                      </a:r>
                      <a:endParaRPr lang="en-US" dirty="0"/>
                    </a:p>
                  </a:txBody>
                  <a:tcPr/>
                </a:tc>
                <a:tc>
                  <a:txBody>
                    <a:bodyPr/>
                    <a:lstStyle/>
                    <a:p>
                      <a:r>
                        <a:rPr lang="sv-SE" b="1" dirty="0">
                          <a:solidFill>
                            <a:srgbClr val="FF0000"/>
                          </a:solidFill>
                        </a:rPr>
                        <a:t>Stor ekonomisk resultatförbättring. </a:t>
                      </a:r>
                      <a:endParaRPr lang="en-US" b="1" dirty="0">
                        <a:solidFill>
                          <a:srgbClr val="FF0000"/>
                        </a:solidFill>
                      </a:endParaRPr>
                    </a:p>
                  </a:txBody>
                  <a:tcPr/>
                </a:tc>
                <a:tc>
                  <a:txBody>
                    <a:bodyPr/>
                    <a:lstStyle/>
                    <a:p>
                      <a:r>
                        <a:rPr lang="sv-SE" dirty="0"/>
                        <a:t>Mer aktivt skogsbruk i Sverige ger ökat CO2-upptag och minskade utsläpp från långa transporter av importvirke. Totalt ger detta </a:t>
                      </a:r>
                      <a:r>
                        <a:rPr lang="sv-SE" b="1" dirty="0">
                          <a:solidFill>
                            <a:srgbClr val="FF0000"/>
                          </a:solidFill>
                        </a:rPr>
                        <a:t>minskade nettoutsläpp av CO2</a:t>
                      </a:r>
                      <a:r>
                        <a:rPr lang="sv-SE" dirty="0">
                          <a:solidFill>
                            <a:srgbClr val="FF0000"/>
                          </a:solidFill>
                        </a:rPr>
                        <a:t>. </a:t>
                      </a:r>
                      <a:endParaRPr lang="en-US" dirty="0">
                        <a:solidFill>
                          <a:srgbClr val="FF0000"/>
                        </a:solidFill>
                      </a:endParaRPr>
                    </a:p>
                  </a:txBody>
                  <a:tcPr/>
                </a:tc>
                <a:extLst>
                  <a:ext uri="{0D108BD9-81ED-4DB2-BD59-A6C34878D82A}">
                    <a16:rowId xmlns:a16="http://schemas.microsoft.com/office/drawing/2014/main" val="2908124587"/>
                  </a:ext>
                </a:extLst>
              </a:tr>
              <a:tr h="802362">
                <a:tc>
                  <a:txBody>
                    <a:bodyPr/>
                    <a:lstStyle/>
                    <a:p>
                      <a:r>
                        <a:rPr lang="sv-SE" b="1" dirty="0"/>
                        <a:t>#3. </a:t>
                      </a:r>
                      <a:r>
                        <a:rPr lang="sv-SE" dirty="0"/>
                        <a:t>Se till att lagar, förordningar och föreskrifter som ej gynnar vare sig ekonomi eller miljö försvinner.</a:t>
                      </a:r>
                      <a:endParaRPr lang="en-US" dirty="0"/>
                    </a:p>
                  </a:txBody>
                  <a:tcPr/>
                </a:tc>
                <a:tc>
                  <a:txBody>
                    <a:bodyPr/>
                    <a:lstStyle/>
                    <a:p>
                      <a:endParaRPr lang="en-US" dirty="0"/>
                    </a:p>
                  </a:txBody>
                  <a:tcPr/>
                </a:tc>
                <a:tc>
                  <a:txBody>
                    <a:bodyPr/>
                    <a:lstStyle/>
                    <a:p>
                      <a:r>
                        <a:rPr lang="sv-SE" b="1" dirty="0">
                          <a:solidFill>
                            <a:srgbClr val="FF0000"/>
                          </a:solidFill>
                        </a:rPr>
                        <a:t>Förbättrar miljö och klimat </a:t>
                      </a:r>
                      <a:r>
                        <a:rPr lang="sv-SE" dirty="0"/>
                        <a:t>i flera avseenden.</a:t>
                      </a:r>
                      <a:endParaRPr lang="en-US" dirty="0"/>
                    </a:p>
                  </a:txBody>
                  <a:tcPr/>
                </a:tc>
                <a:extLst>
                  <a:ext uri="{0D108BD9-81ED-4DB2-BD59-A6C34878D82A}">
                    <a16:rowId xmlns:a16="http://schemas.microsoft.com/office/drawing/2014/main" val="1050781682"/>
                  </a:ext>
                </a:extLst>
              </a:tr>
              <a:tr h="802362">
                <a:tc>
                  <a:txBody>
                    <a:bodyPr/>
                    <a:lstStyle/>
                    <a:p>
                      <a:r>
                        <a:rPr lang="sv-SE" b="1" dirty="0"/>
                        <a:t>#4. </a:t>
                      </a:r>
                      <a:r>
                        <a:rPr lang="sv-SE" dirty="0"/>
                        <a:t>Rationella skogliga beslut: Skogsföryngringar, avverkningar och virkesförråd.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 ekonomisk resultatförbättring. </a:t>
                      </a:r>
                      <a:endParaRPr lang="en-US" b="1" dirty="0">
                        <a:solidFill>
                          <a:srgbClr val="FF0000"/>
                        </a:solidFill>
                      </a:endParaRPr>
                    </a:p>
                    <a:p>
                      <a:endParaRPr lang="en-US" dirty="0"/>
                    </a:p>
                  </a:txBody>
                  <a:tcPr/>
                </a:tc>
                <a:tc>
                  <a:txBody>
                    <a:bodyPr/>
                    <a:lstStyle/>
                    <a:p>
                      <a:endParaRPr lang="en-US" dirty="0"/>
                    </a:p>
                  </a:txBody>
                  <a:tcPr/>
                </a:tc>
                <a:extLst>
                  <a:ext uri="{0D108BD9-81ED-4DB2-BD59-A6C34878D82A}">
                    <a16:rowId xmlns:a16="http://schemas.microsoft.com/office/drawing/2014/main" val="1921677486"/>
                  </a:ext>
                </a:extLst>
              </a:tr>
            </a:tbl>
          </a:graphicData>
        </a:graphic>
      </p:graphicFrame>
      <p:sp>
        <p:nvSpPr>
          <p:cNvPr id="6" name="Arrow: Down 5">
            <a:extLst>
              <a:ext uri="{FF2B5EF4-FFF2-40B4-BE49-F238E27FC236}">
                <a16:creationId xmlns:a16="http://schemas.microsoft.com/office/drawing/2014/main" id="{053DB62B-90D4-4FAA-9425-2F70F79C563E}"/>
              </a:ext>
            </a:extLst>
          </p:cNvPr>
          <p:cNvSpPr/>
          <p:nvPr/>
        </p:nvSpPr>
        <p:spPr>
          <a:xfrm>
            <a:off x="3826276" y="5571508"/>
            <a:ext cx="301840" cy="42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827206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E86B-4D7D-4137-A345-AEB0B97629F0}"/>
              </a:ext>
            </a:extLst>
          </p:cNvPr>
          <p:cNvSpPr>
            <a:spLocks noGrp="1"/>
          </p:cNvSpPr>
          <p:nvPr>
            <p:ph type="title"/>
          </p:nvPr>
        </p:nvSpPr>
        <p:spPr/>
        <p:txBody>
          <a:bodyPr/>
          <a:lstStyle/>
          <a:p>
            <a:r>
              <a:rPr lang="sv-SE" b="1" dirty="0">
                <a:solidFill>
                  <a:srgbClr val="FF0000"/>
                </a:solidFill>
              </a:rPr>
              <a:t>Exempel på skogsekonomiska frågor</a:t>
            </a:r>
            <a:br>
              <a:rPr lang="sv-SE" b="1" dirty="0">
                <a:solidFill>
                  <a:srgbClr val="FF0000"/>
                </a:solidFill>
              </a:rPr>
            </a:br>
            <a:r>
              <a:rPr lang="sv-SE" b="1" dirty="0">
                <a:solidFill>
                  <a:srgbClr val="FF0000"/>
                </a:solidFill>
              </a:rPr>
              <a:t>avgränsade till ”rena skogsfrågor”:</a:t>
            </a:r>
            <a:endParaRPr lang="en-US" b="1" dirty="0">
              <a:solidFill>
                <a:srgbClr val="FF0000"/>
              </a:solidFill>
            </a:endParaRPr>
          </a:p>
        </p:txBody>
      </p:sp>
      <p:sp>
        <p:nvSpPr>
          <p:cNvPr id="3" name="Content Placeholder 2">
            <a:extLst>
              <a:ext uri="{FF2B5EF4-FFF2-40B4-BE49-F238E27FC236}">
                <a16:creationId xmlns:a16="http://schemas.microsoft.com/office/drawing/2014/main" id="{45959D4D-5220-485C-99D2-25E78E384A27}"/>
              </a:ext>
            </a:extLst>
          </p:cNvPr>
          <p:cNvSpPr>
            <a:spLocks noGrp="1"/>
          </p:cNvSpPr>
          <p:nvPr>
            <p:ph idx="1"/>
          </p:nvPr>
        </p:nvSpPr>
        <p:spPr/>
        <p:txBody>
          <a:bodyPr/>
          <a:lstStyle/>
          <a:p>
            <a:r>
              <a:rPr lang="sv-SE" u="sng" dirty="0"/>
              <a:t>Trakthyggesskogsbruk:</a:t>
            </a:r>
          </a:p>
          <a:p>
            <a:r>
              <a:rPr lang="sv-SE" dirty="0"/>
              <a:t>Optimal slutavverkningstidpunkt</a:t>
            </a:r>
          </a:p>
          <a:p>
            <a:r>
              <a:rPr lang="sv-SE" dirty="0"/>
              <a:t>Optimalt antal plantor per hektar i skoglig föryngring</a:t>
            </a:r>
          </a:p>
          <a:p>
            <a:r>
              <a:rPr lang="sv-SE" dirty="0"/>
              <a:t>Optimalt virkesförråd efter gallring</a:t>
            </a:r>
          </a:p>
          <a:p>
            <a:endParaRPr lang="sv-SE" dirty="0"/>
          </a:p>
          <a:p>
            <a:r>
              <a:rPr lang="sv-SE" u="sng" dirty="0"/>
              <a:t>Kontinuitetsskogsbruk:</a:t>
            </a:r>
          </a:p>
          <a:p>
            <a:r>
              <a:rPr lang="sv-SE" dirty="0"/>
              <a:t>Optimalt virkesförråd </a:t>
            </a:r>
          </a:p>
          <a:p>
            <a:r>
              <a:rPr lang="sv-SE" dirty="0"/>
              <a:t>Optimal diameter vid avverkning</a:t>
            </a:r>
            <a:endParaRPr lang="en-US" dirty="0"/>
          </a:p>
        </p:txBody>
      </p:sp>
      <p:sp>
        <p:nvSpPr>
          <p:cNvPr id="4" name="Slide Number Placeholder 3">
            <a:extLst>
              <a:ext uri="{FF2B5EF4-FFF2-40B4-BE49-F238E27FC236}">
                <a16:creationId xmlns:a16="http://schemas.microsoft.com/office/drawing/2014/main" id="{8FB7D052-180E-4F94-84CB-1A6A8F9D0EFC}"/>
              </a:ext>
            </a:extLst>
          </p:cNvPr>
          <p:cNvSpPr>
            <a:spLocks noGrp="1"/>
          </p:cNvSpPr>
          <p:nvPr>
            <p:ph type="sldNum" sz="quarter" idx="12"/>
          </p:nvPr>
        </p:nvSpPr>
        <p:spPr/>
        <p:txBody>
          <a:bodyPr/>
          <a:lstStyle/>
          <a:p>
            <a:fld id="{310DF408-A7D2-4D80-B816-61B6466D27F0}" type="slidenum">
              <a:rPr lang="en-US" smtClean="0"/>
              <a:t>50</a:t>
            </a:fld>
            <a:endParaRPr lang="en-US"/>
          </a:p>
        </p:txBody>
      </p:sp>
    </p:spTree>
    <p:extLst>
      <p:ext uri="{BB962C8B-B14F-4D97-AF65-F5344CB8AC3E}">
        <p14:creationId xmlns:p14="http://schemas.microsoft.com/office/powerpoint/2010/main" val="3842479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B7D052-180E-4F94-84CB-1A6A8F9D0EFC}"/>
              </a:ext>
            </a:extLst>
          </p:cNvPr>
          <p:cNvSpPr>
            <a:spLocks noGrp="1"/>
          </p:cNvSpPr>
          <p:nvPr>
            <p:ph type="sldNum" sz="quarter" idx="12"/>
          </p:nvPr>
        </p:nvSpPr>
        <p:spPr/>
        <p:txBody>
          <a:bodyPr/>
          <a:lstStyle/>
          <a:p>
            <a:fld id="{310DF408-A7D2-4D80-B816-61B6466D27F0}" type="slidenum">
              <a:rPr lang="en-US" smtClean="0"/>
              <a:t>51</a:t>
            </a:fld>
            <a:endParaRPr lang="en-US"/>
          </a:p>
        </p:txBody>
      </p:sp>
      <p:graphicFrame>
        <p:nvGraphicFramePr>
          <p:cNvPr id="5" name="Table 5">
            <a:extLst>
              <a:ext uri="{FF2B5EF4-FFF2-40B4-BE49-F238E27FC236}">
                <a16:creationId xmlns:a16="http://schemas.microsoft.com/office/drawing/2014/main" id="{0B23A548-EA7E-496C-AB04-34ED4D6524C6}"/>
              </a:ext>
            </a:extLst>
          </p:cNvPr>
          <p:cNvGraphicFramePr>
            <a:graphicFrameLocks noGrp="1"/>
          </p:cNvGraphicFramePr>
          <p:nvPr/>
        </p:nvGraphicFramePr>
        <p:xfrm>
          <a:off x="523783" y="136525"/>
          <a:ext cx="10297359" cy="6624438"/>
        </p:xfrm>
        <a:graphic>
          <a:graphicData uri="http://schemas.openxmlformats.org/drawingml/2006/table">
            <a:tbl>
              <a:tblPr firstRow="1" bandRow="1">
                <a:tableStyleId>{5C22544A-7EE6-4342-B048-85BDC9FD1C3A}</a:tableStyleId>
              </a:tblPr>
              <a:tblGrid>
                <a:gridCol w="2858609">
                  <a:extLst>
                    <a:ext uri="{9D8B030D-6E8A-4147-A177-3AD203B41FA5}">
                      <a16:colId xmlns:a16="http://schemas.microsoft.com/office/drawing/2014/main" val="3530473464"/>
                    </a:ext>
                  </a:extLst>
                </a:gridCol>
                <a:gridCol w="1686758">
                  <a:extLst>
                    <a:ext uri="{9D8B030D-6E8A-4147-A177-3AD203B41FA5}">
                      <a16:colId xmlns:a16="http://schemas.microsoft.com/office/drawing/2014/main" val="4018301882"/>
                    </a:ext>
                  </a:extLst>
                </a:gridCol>
                <a:gridCol w="1775533">
                  <a:extLst>
                    <a:ext uri="{9D8B030D-6E8A-4147-A177-3AD203B41FA5}">
                      <a16:colId xmlns:a16="http://schemas.microsoft.com/office/drawing/2014/main" val="455007448"/>
                    </a:ext>
                  </a:extLst>
                </a:gridCol>
                <a:gridCol w="1839319">
                  <a:extLst>
                    <a:ext uri="{9D8B030D-6E8A-4147-A177-3AD203B41FA5}">
                      <a16:colId xmlns:a16="http://schemas.microsoft.com/office/drawing/2014/main" val="2976253419"/>
                    </a:ext>
                  </a:extLst>
                </a:gridCol>
                <a:gridCol w="2137140">
                  <a:extLst>
                    <a:ext uri="{9D8B030D-6E8A-4147-A177-3AD203B41FA5}">
                      <a16:colId xmlns:a16="http://schemas.microsoft.com/office/drawing/2014/main" val="1148548384"/>
                    </a:ext>
                  </a:extLst>
                </a:gridCol>
              </a:tblGrid>
              <a:tr h="805075">
                <a:tc>
                  <a:txBody>
                    <a:bodyPr/>
                    <a:lstStyle/>
                    <a:p>
                      <a:r>
                        <a:rPr lang="sv-SE" dirty="0"/>
                        <a:t>Skogsekonomiskt beslutsproblem</a:t>
                      </a:r>
                      <a:endParaRPr lang="en-US" dirty="0"/>
                    </a:p>
                  </a:txBody>
                  <a:tcPr/>
                </a:tc>
                <a:tc>
                  <a:txBody>
                    <a:bodyPr/>
                    <a:lstStyle/>
                    <a:p>
                      <a:r>
                        <a:rPr lang="sv-SE" dirty="0"/>
                        <a:t>Deterministisk, en art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Deterministisk, flera arter</a:t>
                      </a: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Stokastisk, en art</a:t>
                      </a: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Stokastisk, flera arter</a:t>
                      </a:r>
                      <a:endParaRPr lang="en-US" dirty="0"/>
                    </a:p>
                  </a:txBody>
                  <a:tcPr/>
                </a:tc>
                <a:extLst>
                  <a:ext uri="{0D108BD9-81ED-4DB2-BD59-A6C34878D82A}">
                    <a16:rowId xmlns:a16="http://schemas.microsoft.com/office/drawing/2014/main" val="3763936107"/>
                  </a:ext>
                </a:extLst>
              </a:tr>
              <a:tr h="604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t>Trakthyggesskogsbruk:</a:t>
                      </a:r>
                    </a:p>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68107986"/>
                  </a:ext>
                </a:extLst>
              </a:tr>
              <a:tr h="805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Optimal slutavverkningstidpunkt</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82837800"/>
                  </a:ext>
                </a:extLst>
              </a:tr>
              <a:tr h="1046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Optimalt antal plantor per hektar i skoglig föryngring</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88992279"/>
                  </a:ext>
                </a:extLst>
              </a:tr>
              <a:tr h="805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Optimalt virkesförråd efter gallring</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34167263"/>
                  </a:ext>
                </a:extLst>
              </a:tr>
              <a:tr h="604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t>Kontinuitetsskogsbruk:</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91657406"/>
                  </a:ext>
                </a:extLst>
              </a:tr>
              <a:tr h="604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Optimalt virkesförråd </a:t>
                      </a:r>
                    </a:p>
                    <a:p>
                      <a:endParaRPr lang="en-US" dirty="0"/>
                    </a:p>
                  </a:txBody>
                  <a:tcPr/>
                </a:tc>
                <a:tc>
                  <a:txBody>
                    <a:bodyPr/>
                    <a:lstStyle/>
                    <a:p>
                      <a:endParaRPr lang="en-US"/>
                    </a:p>
                  </a:txBody>
                  <a:tcPr/>
                </a:tc>
                <a:tc>
                  <a:txBody>
                    <a:bodyPr/>
                    <a:lstStyle/>
                    <a:p>
                      <a:endParaRPr lang="en-US"/>
                    </a:p>
                  </a:txBody>
                  <a:tcPr/>
                </a:tc>
                <a:tc>
                  <a:txBody>
                    <a:bodyPr/>
                    <a:lstStyle/>
                    <a:p>
                      <a:endParaRPr lang="sv-SE" dirty="0"/>
                    </a:p>
                    <a:p>
                      <a:endParaRPr lang="en-US" dirty="0"/>
                    </a:p>
                  </a:txBody>
                  <a:tcPr/>
                </a:tc>
                <a:tc>
                  <a:txBody>
                    <a:bodyPr/>
                    <a:lstStyle/>
                    <a:p>
                      <a:endParaRPr lang="en-US" dirty="0"/>
                    </a:p>
                  </a:txBody>
                  <a:tcPr/>
                </a:tc>
                <a:extLst>
                  <a:ext uri="{0D108BD9-81ED-4DB2-BD59-A6C34878D82A}">
                    <a16:rowId xmlns:a16="http://schemas.microsoft.com/office/drawing/2014/main" val="3558075148"/>
                  </a:ext>
                </a:extLst>
              </a:tr>
              <a:tr h="805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Optimal diameter vid avverkning</a:t>
                      </a:r>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55751715"/>
                  </a:ext>
                </a:extLst>
              </a:tr>
            </a:tbl>
          </a:graphicData>
        </a:graphic>
      </p:graphicFrame>
    </p:spTree>
    <p:extLst>
      <p:ext uri="{BB962C8B-B14F-4D97-AF65-F5344CB8AC3E}">
        <p14:creationId xmlns:p14="http://schemas.microsoft.com/office/powerpoint/2010/main" val="1234974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2EA98E0-D679-413C-9359-A042DF80AF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3809" y="136525"/>
            <a:ext cx="4433581" cy="6510469"/>
          </a:xfrm>
        </p:spPr>
      </p:pic>
      <p:sp>
        <p:nvSpPr>
          <p:cNvPr id="4" name="Slide Number Placeholder 3">
            <a:extLst>
              <a:ext uri="{FF2B5EF4-FFF2-40B4-BE49-F238E27FC236}">
                <a16:creationId xmlns:a16="http://schemas.microsoft.com/office/drawing/2014/main" id="{818F1460-2CA9-4111-AA63-612C9EC8323F}"/>
              </a:ext>
            </a:extLst>
          </p:cNvPr>
          <p:cNvSpPr>
            <a:spLocks noGrp="1"/>
          </p:cNvSpPr>
          <p:nvPr>
            <p:ph type="sldNum" sz="quarter" idx="12"/>
          </p:nvPr>
        </p:nvSpPr>
        <p:spPr/>
        <p:txBody>
          <a:bodyPr/>
          <a:lstStyle/>
          <a:p>
            <a:fld id="{310DF408-A7D2-4D80-B816-61B6466D27F0}" type="slidenum">
              <a:rPr lang="en-US" smtClean="0"/>
              <a:t>52</a:t>
            </a:fld>
            <a:endParaRPr lang="en-US"/>
          </a:p>
        </p:txBody>
      </p:sp>
      <p:sp>
        <p:nvSpPr>
          <p:cNvPr id="7" name="TextBox 6">
            <a:extLst>
              <a:ext uri="{FF2B5EF4-FFF2-40B4-BE49-F238E27FC236}">
                <a16:creationId xmlns:a16="http://schemas.microsoft.com/office/drawing/2014/main" id="{47C7ED71-1415-4EBB-B465-ECA46706A648}"/>
              </a:ext>
            </a:extLst>
          </p:cNvPr>
          <p:cNvSpPr txBox="1"/>
          <p:nvPr/>
        </p:nvSpPr>
        <p:spPr>
          <a:xfrm>
            <a:off x="513566" y="566678"/>
            <a:ext cx="5150641" cy="5632311"/>
          </a:xfrm>
          <a:prstGeom prst="rect">
            <a:avLst/>
          </a:prstGeom>
          <a:noFill/>
        </p:spPr>
        <p:txBody>
          <a:bodyPr wrap="none" rtlCol="0">
            <a:spAutoFit/>
          </a:bodyPr>
          <a:lstStyle/>
          <a:p>
            <a:r>
              <a:rPr lang="sv-SE" sz="3600" b="1" dirty="0">
                <a:solidFill>
                  <a:srgbClr val="0070C0"/>
                </a:solidFill>
              </a:rPr>
              <a:t>Är de bestämmelser som</a:t>
            </a:r>
          </a:p>
          <a:p>
            <a:r>
              <a:rPr lang="sv-SE" sz="3600" b="1" dirty="0">
                <a:solidFill>
                  <a:srgbClr val="0070C0"/>
                </a:solidFill>
              </a:rPr>
              <a:t>vi hittar här optimala </a:t>
            </a:r>
          </a:p>
          <a:p>
            <a:r>
              <a:rPr lang="sv-SE" sz="3600" b="1" dirty="0">
                <a:solidFill>
                  <a:srgbClr val="0070C0"/>
                </a:solidFill>
              </a:rPr>
              <a:t>med hänsyn till </a:t>
            </a:r>
          </a:p>
          <a:p>
            <a:r>
              <a:rPr lang="sv-SE" sz="3600" b="1" dirty="0">
                <a:solidFill>
                  <a:srgbClr val="0070C0"/>
                </a:solidFill>
              </a:rPr>
              <a:t>produktionsekonomi </a:t>
            </a:r>
          </a:p>
          <a:p>
            <a:r>
              <a:rPr lang="sv-SE" sz="3600" b="1" dirty="0">
                <a:solidFill>
                  <a:srgbClr val="0070C0"/>
                </a:solidFill>
              </a:rPr>
              <a:t>och/eller miljö?</a:t>
            </a:r>
          </a:p>
          <a:p>
            <a:endParaRPr lang="sv-SE" sz="3600" b="1" dirty="0"/>
          </a:p>
          <a:p>
            <a:r>
              <a:rPr lang="sv-SE" sz="3600" b="1" dirty="0">
                <a:solidFill>
                  <a:srgbClr val="FF0000"/>
                </a:solidFill>
              </a:rPr>
              <a:t>Om så </a:t>
            </a:r>
            <a:r>
              <a:rPr lang="sv-SE" sz="3600" b="1" i="1" dirty="0">
                <a:solidFill>
                  <a:srgbClr val="FF0000"/>
                </a:solidFill>
              </a:rPr>
              <a:t>inte</a:t>
            </a:r>
            <a:r>
              <a:rPr lang="sv-SE" sz="3600" b="1" dirty="0">
                <a:solidFill>
                  <a:srgbClr val="FF0000"/>
                </a:solidFill>
              </a:rPr>
              <a:t> är fallet</a:t>
            </a:r>
          </a:p>
          <a:p>
            <a:r>
              <a:rPr lang="sv-SE" sz="3600" b="1" dirty="0">
                <a:solidFill>
                  <a:srgbClr val="FF0000"/>
                </a:solidFill>
              </a:rPr>
              <a:t>så bör vi naturligtvis</a:t>
            </a:r>
          </a:p>
          <a:p>
            <a:r>
              <a:rPr lang="sv-SE" sz="3600" b="1" dirty="0">
                <a:solidFill>
                  <a:srgbClr val="FF0000"/>
                </a:solidFill>
              </a:rPr>
              <a:t>se till att bestämmelserna</a:t>
            </a:r>
          </a:p>
          <a:p>
            <a:r>
              <a:rPr lang="sv-SE" sz="3600" b="1" u="sng" dirty="0">
                <a:solidFill>
                  <a:srgbClr val="FF0000"/>
                </a:solidFill>
              </a:rPr>
              <a:t>korrigeras.</a:t>
            </a:r>
            <a:endParaRPr lang="en-US" sz="3600" b="1" u="sng" dirty="0">
              <a:solidFill>
                <a:srgbClr val="FF0000"/>
              </a:solidFill>
            </a:endParaRPr>
          </a:p>
        </p:txBody>
      </p:sp>
    </p:spTree>
    <p:extLst>
      <p:ext uri="{BB962C8B-B14F-4D97-AF65-F5344CB8AC3E}">
        <p14:creationId xmlns:p14="http://schemas.microsoft.com/office/powerpoint/2010/main" val="42673223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EADA78-7A2E-49C0-B2DF-725D32ECDF89}"/>
              </a:ext>
            </a:extLst>
          </p:cNvPr>
          <p:cNvSpPr>
            <a:spLocks noGrp="1"/>
          </p:cNvSpPr>
          <p:nvPr>
            <p:ph type="sldNum" sz="quarter" idx="12"/>
          </p:nvPr>
        </p:nvSpPr>
        <p:spPr/>
        <p:txBody>
          <a:bodyPr/>
          <a:lstStyle/>
          <a:p>
            <a:fld id="{310DF408-A7D2-4D80-B816-61B6466D27F0}" type="slidenum">
              <a:rPr lang="en-US" smtClean="0"/>
              <a:t>53</a:t>
            </a:fld>
            <a:endParaRPr lang="en-US"/>
          </a:p>
        </p:txBody>
      </p:sp>
      <p:pic>
        <p:nvPicPr>
          <p:cNvPr id="6" name="Picture 5">
            <a:extLst>
              <a:ext uri="{FF2B5EF4-FFF2-40B4-BE49-F238E27FC236}">
                <a16:creationId xmlns:a16="http://schemas.microsoft.com/office/drawing/2014/main" id="{6A092BBD-6A87-4641-BE89-717999E8D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438" y="914401"/>
            <a:ext cx="8159562" cy="4634631"/>
          </a:xfrm>
          <a:prstGeom prst="rect">
            <a:avLst/>
          </a:prstGeom>
        </p:spPr>
      </p:pic>
      <p:sp>
        <p:nvSpPr>
          <p:cNvPr id="8" name="TextBox 7">
            <a:extLst>
              <a:ext uri="{FF2B5EF4-FFF2-40B4-BE49-F238E27FC236}">
                <a16:creationId xmlns:a16="http://schemas.microsoft.com/office/drawing/2014/main" id="{3F057B2B-5901-4891-83C0-42457276A2D9}"/>
              </a:ext>
            </a:extLst>
          </p:cNvPr>
          <p:cNvSpPr txBox="1"/>
          <p:nvPr/>
        </p:nvSpPr>
        <p:spPr>
          <a:xfrm>
            <a:off x="425882" y="797510"/>
            <a:ext cx="4008331" cy="6124754"/>
          </a:xfrm>
          <a:prstGeom prst="rect">
            <a:avLst/>
          </a:prstGeom>
          <a:noFill/>
        </p:spPr>
        <p:txBody>
          <a:bodyPr wrap="square">
            <a:spAutoFit/>
          </a:bodyPr>
          <a:lstStyle/>
          <a:p>
            <a:r>
              <a:rPr lang="sv-SE" sz="2800" b="1" u="sng" dirty="0">
                <a:solidFill>
                  <a:srgbClr val="FF0000"/>
                </a:solidFill>
              </a:rPr>
              <a:t>Varför</a:t>
            </a:r>
            <a:r>
              <a:rPr lang="sv-SE" sz="2800" b="1" i="1" dirty="0">
                <a:solidFill>
                  <a:srgbClr val="FF0000"/>
                </a:solidFill>
              </a:rPr>
              <a:t> måste man </a:t>
            </a:r>
            <a:r>
              <a:rPr lang="sv-SE" sz="2800" b="1" i="1" u="sng" dirty="0">
                <a:solidFill>
                  <a:srgbClr val="FF0000"/>
                </a:solidFill>
              </a:rPr>
              <a:t>vänta tio år (</a:t>
            </a:r>
            <a:r>
              <a:rPr lang="sv-SE" sz="2800" b="1" i="1" u="sng" dirty="0"/>
              <a:t>!!!</a:t>
            </a:r>
            <a:r>
              <a:rPr lang="sv-SE" sz="2800" b="1" i="1" u="sng" dirty="0">
                <a:solidFill>
                  <a:srgbClr val="FF0000"/>
                </a:solidFill>
              </a:rPr>
              <a:t>) längre </a:t>
            </a:r>
            <a:r>
              <a:rPr lang="sv-SE" sz="2800" b="1" i="1" dirty="0">
                <a:solidFill>
                  <a:srgbClr val="FF0000"/>
                </a:solidFill>
              </a:rPr>
              <a:t>med att avverka på G20 i Y län, än en kilometer söder om länsgränsen?</a:t>
            </a:r>
            <a:endParaRPr lang="en-US" sz="2800" b="1" i="1" dirty="0">
              <a:solidFill>
                <a:srgbClr val="FF0000"/>
              </a:solidFill>
            </a:endParaRPr>
          </a:p>
          <a:p>
            <a:endParaRPr lang="sv-SE" sz="2800" b="1" i="1" dirty="0">
              <a:solidFill>
                <a:srgbClr val="0070C0"/>
              </a:solidFill>
            </a:endParaRPr>
          </a:p>
          <a:p>
            <a:r>
              <a:rPr lang="sv-SE" sz="2800" b="1" i="1" dirty="0">
                <a:solidFill>
                  <a:srgbClr val="0070C0"/>
                </a:solidFill>
              </a:rPr>
              <a:t>Var finns den aktuella utredning som bevisar att denna tabell innehåller siffror som ger Sverige en optimal utveckling?</a:t>
            </a:r>
          </a:p>
          <a:p>
            <a:r>
              <a:rPr lang="sv-SE" sz="2800" b="1" i="1" dirty="0"/>
              <a:t>(Svar: Någon sådan utredning existerar ej.)</a:t>
            </a:r>
          </a:p>
          <a:p>
            <a:endParaRPr lang="sv-SE" sz="2800" b="1" i="1" dirty="0">
              <a:solidFill>
                <a:srgbClr val="0070C0"/>
              </a:solidFill>
            </a:endParaRPr>
          </a:p>
        </p:txBody>
      </p:sp>
      <p:sp>
        <p:nvSpPr>
          <p:cNvPr id="7" name="TextBox 6">
            <a:extLst>
              <a:ext uri="{FF2B5EF4-FFF2-40B4-BE49-F238E27FC236}">
                <a16:creationId xmlns:a16="http://schemas.microsoft.com/office/drawing/2014/main" id="{3C65514C-AB69-4745-AC70-6643EC6E79C3}"/>
              </a:ext>
            </a:extLst>
          </p:cNvPr>
          <p:cNvSpPr txBox="1"/>
          <p:nvPr/>
        </p:nvSpPr>
        <p:spPr>
          <a:xfrm>
            <a:off x="5259280" y="6050982"/>
            <a:ext cx="6094520" cy="369332"/>
          </a:xfrm>
          <a:prstGeom prst="rect">
            <a:avLst/>
          </a:prstGeom>
          <a:noFill/>
        </p:spPr>
        <p:txBody>
          <a:bodyPr wrap="square">
            <a:spAutoFit/>
          </a:bodyPr>
          <a:lstStyle/>
          <a:p>
            <a:r>
              <a:rPr lang="sv-SE" sz="1800" b="1" i="1" dirty="0">
                <a:solidFill>
                  <a:srgbClr val="FF0000"/>
                </a:solidFill>
              </a:rPr>
              <a:t>Har ekonomi ingen betydelse för Sverige?</a:t>
            </a:r>
            <a:endParaRPr lang="en-US" sz="1800" b="1" i="1" dirty="0">
              <a:solidFill>
                <a:srgbClr val="FF0000"/>
              </a:solidFill>
            </a:endParaRPr>
          </a:p>
        </p:txBody>
      </p:sp>
    </p:spTree>
    <p:extLst>
      <p:ext uri="{BB962C8B-B14F-4D97-AF65-F5344CB8AC3E}">
        <p14:creationId xmlns:p14="http://schemas.microsoft.com/office/powerpoint/2010/main" val="2055823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E23515-4D7A-4CB0-8E7D-5F07B1460C57}"/>
              </a:ext>
            </a:extLst>
          </p:cNvPr>
          <p:cNvSpPr>
            <a:spLocks noGrp="1"/>
          </p:cNvSpPr>
          <p:nvPr>
            <p:ph type="sldNum" sz="quarter" idx="12"/>
          </p:nvPr>
        </p:nvSpPr>
        <p:spPr/>
        <p:txBody>
          <a:bodyPr/>
          <a:lstStyle/>
          <a:p>
            <a:fld id="{310DF408-A7D2-4D80-B816-61B6466D27F0}" type="slidenum">
              <a:rPr lang="en-US" smtClean="0"/>
              <a:t>54</a:t>
            </a:fld>
            <a:endParaRPr lang="en-US"/>
          </a:p>
        </p:txBody>
      </p:sp>
      <p:pic>
        <p:nvPicPr>
          <p:cNvPr id="6" name="Picture 5">
            <a:extLst>
              <a:ext uri="{FF2B5EF4-FFF2-40B4-BE49-F238E27FC236}">
                <a16:creationId xmlns:a16="http://schemas.microsoft.com/office/drawing/2014/main" id="{CBE0DFB4-F51B-4ACE-9FC0-6B75D23B3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38" y="287577"/>
            <a:ext cx="6696223" cy="6433898"/>
          </a:xfrm>
          <a:prstGeom prst="rect">
            <a:avLst/>
          </a:prstGeom>
        </p:spPr>
      </p:pic>
      <p:sp>
        <p:nvSpPr>
          <p:cNvPr id="7" name="TextBox 6">
            <a:extLst>
              <a:ext uri="{FF2B5EF4-FFF2-40B4-BE49-F238E27FC236}">
                <a16:creationId xmlns:a16="http://schemas.microsoft.com/office/drawing/2014/main" id="{EE2C017E-82DF-4F28-BB87-9BF688113859}"/>
              </a:ext>
            </a:extLst>
          </p:cNvPr>
          <p:cNvSpPr txBox="1"/>
          <p:nvPr/>
        </p:nvSpPr>
        <p:spPr>
          <a:xfrm>
            <a:off x="7508309" y="352603"/>
            <a:ext cx="4028162" cy="5878532"/>
          </a:xfrm>
          <a:prstGeom prst="rect">
            <a:avLst/>
          </a:prstGeom>
          <a:noFill/>
        </p:spPr>
        <p:txBody>
          <a:bodyPr wrap="square" rtlCol="0">
            <a:spAutoFit/>
          </a:bodyPr>
          <a:lstStyle/>
          <a:p>
            <a:r>
              <a:rPr lang="sv-SE" sz="2800" b="1" i="1" dirty="0">
                <a:solidFill>
                  <a:srgbClr val="0070C0"/>
                </a:solidFill>
              </a:rPr>
              <a:t>Var finns den aktuella utredning som bevisar att denna tabell innehåller siffror som ger Sverige en optimal utveckling?</a:t>
            </a:r>
          </a:p>
          <a:p>
            <a:r>
              <a:rPr lang="sv-SE" sz="2800" b="1" i="1" dirty="0"/>
              <a:t>(Svar: Någon sådan utredning existerar ej.)</a:t>
            </a:r>
          </a:p>
          <a:p>
            <a:endParaRPr lang="sv-SE" sz="3600" b="1" i="1" dirty="0">
              <a:solidFill>
                <a:srgbClr val="0070C0"/>
              </a:solidFill>
            </a:endParaRPr>
          </a:p>
          <a:p>
            <a:endParaRPr lang="sv-SE" sz="3600" b="1" i="1" dirty="0">
              <a:solidFill>
                <a:srgbClr val="0070C0"/>
              </a:solidFill>
            </a:endParaRPr>
          </a:p>
          <a:p>
            <a:r>
              <a:rPr lang="sv-SE" sz="3600" b="1" i="1" dirty="0">
                <a:solidFill>
                  <a:srgbClr val="FF0000"/>
                </a:solidFill>
              </a:rPr>
              <a:t>Har ekonomi ingen betydelse för Sverige?</a:t>
            </a:r>
            <a:endParaRPr lang="en-US" sz="3600" b="1" i="1" dirty="0">
              <a:solidFill>
                <a:srgbClr val="FF0000"/>
              </a:solidFill>
            </a:endParaRPr>
          </a:p>
        </p:txBody>
      </p:sp>
    </p:spTree>
    <p:extLst>
      <p:ext uri="{BB962C8B-B14F-4D97-AF65-F5344CB8AC3E}">
        <p14:creationId xmlns:p14="http://schemas.microsoft.com/office/powerpoint/2010/main" val="3140912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0F59B7-ED2C-483E-8039-35CA55A0CF0E}"/>
              </a:ext>
            </a:extLst>
          </p:cNvPr>
          <p:cNvSpPr>
            <a:spLocks noGrp="1"/>
          </p:cNvSpPr>
          <p:nvPr>
            <p:ph type="sldNum" sz="quarter" idx="12"/>
          </p:nvPr>
        </p:nvSpPr>
        <p:spPr/>
        <p:txBody>
          <a:bodyPr/>
          <a:lstStyle/>
          <a:p>
            <a:fld id="{310DF408-A7D2-4D80-B816-61B6466D27F0}" type="slidenum">
              <a:rPr lang="en-US" smtClean="0"/>
              <a:t>55</a:t>
            </a:fld>
            <a:endParaRPr lang="en-US" dirty="0"/>
          </a:p>
        </p:txBody>
      </p:sp>
      <p:pic>
        <p:nvPicPr>
          <p:cNvPr id="6" name="Picture 5">
            <a:extLst>
              <a:ext uri="{FF2B5EF4-FFF2-40B4-BE49-F238E27FC236}">
                <a16:creationId xmlns:a16="http://schemas.microsoft.com/office/drawing/2014/main" id="{727E1499-BB3C-4DB4-BEC0-CA7613B58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32" y="0"/>
            <a:ext cx="5867268" cy="6858000"/>
          </a:xfrm>
          <a:prstGeom prst="rect">
            <a:avLst/>
          </a:prstGeom>
        </p:spPr>
      </p:pic>
      <p:sp>
        <p:nvSpPr>
          <p:cNvPr id="7" name="TextBox 6">
            <a:extLst>
              <a:ext uri="{FF2B5EF4-FFF2-40B4-BE49-F238E27FC236}">
                <a16:creationId xmlns:a16="http://schemas.microsoft.com/office/drawing/2014/main" id="{B6E805E8-282F-4EE3-A028-ADC1338E7FA5}"/>
              </a:ext>
            </a:extLst>
          </p:cNvPr>
          <p:cNvSpPr txBox="1"/>
          <p:nvPr/>
        </p:nvSpPr>
        <p:spPr>
          <a:xfrm>
            <a:off x="6324733" y="889000"/>
            <a:ext cx="5500320" cy="5262979"/>
          </a:xfrm>
          <a:prstGeom prst="rect">
            <a:avLst/>
          </a:prstGeom>
          <a:noFill/>
        </p:spPr>
        <p:txBody>
          <a:bodyPr wrap="square" rtlCol="0">
            <a:spAutoFit/>
          </a:bodyPr>
          <a:lstStyle/>
          <a:p>
            <a:r>
              <a:rPr lang="sv-SE" sz="2800" b="1" dirty="0">
                <a:solidFill>
                  <a:srgbClr val="FF0000"/>
                </a:solidFill>
              </a:rPr>
              <a:t>Detta diagram har man ”</a:t>
            </a:r>
            <a:r>
              <a:rPr lang="sv-SE" sz="2800" b="1" i="1" dirty="0"/>
              <a:t>hittat</a:t>
            </a:r>
          </a:p>
          <a:p>
            <a:r>
              <a:rPr lang="sv-SE" sz="2800" b="1" i="1" dirty="0"/>
              <a:t>på</a:t>
            </a:r>
            <a:r>
              <a:rPr lang="sv-SE" sz="2800" b="1" dirty="0">
                <a:solidFill>
                  <a:srgbClr val="FF0000"/>
                </a:solidFill>
              </a:rPr>
              <a:t>” helt utan dokumenterad analys.</a:t>
            </a:r>
          </a:p>
          <a:p>
            <a:endParaRPr lang="sv-SE" sz="2800" b="1" dirty="0">
              <a:solidFill>
                <a:srgbClr val="FF0000"/>
              </a:solidFill>
            </a:endParaRPr>
          </a:p>
          <a:p>
            <a:r>
              <a:rPr lang="sv-SE" sz="2800" b="1" dirty="0">
                <a:solidFill>
                  <a:srgbClr val="FF0000"/>
                </a:solidFill>
              </a:rPr>
              <a:t>Det existerar ingen utredning </a:t>
            </a:r>
          </a:p>
          <a:p>
            <a:r>
              <a:rPr lang="sv-SE" sz="2800" b="1" dirty="0">
                <a:solidFill>
                  <a:srgbClr val="FF0000"/>
                </a:solidFill>
              </a:rPr>
              <a:t>som leder fram till detta diagram.</a:t>
            </a:r>
          </a:p>
          <a:p>
            <a:endParaRPr lang="sv-SE" sz="2800" b="1" dirty="0">
              <a:solidFill>
                <a:srgbClr val="FF0000"/>
              </a:solidFill>
            </a:endParaRPr>
          </a:p>
          <a:p>
            <a:r>
              <a:rPr lang="sv-SE" sz="2800" b="1" dirty="0">
                <a:solidFill>
                  <a:srgbClr val="FF0000"/>
                </a:solidFill>
              </a:rPr>
              <a:t>Ändå tillåts detta diagram </a:t>
            </a:r>
          </a:p>
          <a:p>
            <a:r>
              <a:rPr lang="sv-SE" sz="2800" b="1" dirty="0">
                <a:solidFill>
                  <a:srgbClr val="FF0000"/>
                </a:solidFill>
              </a:rPr>
              <a:t>styra svensk skogsproduktion.</a:t>
            </a:r>
          </a:p>
          <a:p>
            <a:endParaRPr lang="sv-SE" sz="2800" b="1" dirty="0">
              <a:solidFill>
                <a:srgbClr val="FF0000"/>
              </a:solidFill>
            </a:endParaRPr>
          </a:p>
          <a:p>
            <a:r>
              <a:rPr lang="sv-SE" sz="2800" b="1" dirty="0">
                <a:solidFill>
                  <a:srgbClr val="FF0000"/>
                </a:solidFill>
              </a:rPr>
              <a:t>Diagrammet bör omedelbart</a:t>
            </a:r>
          </a:p>
          <a:p>
            <a:r>
              <a:rPr lang="sv-SE" sz="2800" b="1" dirty="0">
                <a:solidFill>
                  <a:srgbClr val="FF0000"/>
                </a:solidFill>
              </a:rPr>
              <a:t>tagas bort ur regelverken. </a:t>
            </a:r>
            <a:endParaRPr lang="en-US" sz="2800" b="1" dirty="0">
              <a:solidFill>
                <a:srgbClr val="FF0000"/>
              </a:solidFill>
            </a:endParaRPr>
          </a:p>
        </p:txBody>
      </p:sp>
    </p:spTree>
    <p:extLst>
      <p:ext uri="{BB962C8B-B14F-4D97-AF65-F5344CB8AC3E}">
        <p14:creationId xmlns:p14="http://schemas.microsoft.com/office/powerpoint/2010/main" val="1948679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E86B-4D7D-4137-A345-AEB0B97629F0}"/>
              </a:ext>
            </a:extLst>
          </p:cNvPr>
          <p:cNvSpPr>
            <a:spLocks noGrp="1"/>
          </p:cNvSpPr>
          <p:nvPr>
            <p:ph type="title"/>
          </p:nvPr>
        </p:nvSpPr>
        <p:spPr/>
        <p:txBody>
          <a:bodyPr>
            <a:normAutofit fontScale="90000"/>
          </a:bodyPr>
          <a:lstStyle/>
          <a:p>
            <a:r>
              <a:rPr lang="sv-SE" dirty="0"/>
              <a:t>Exempel på resurser och begränsningar, förutom växande träd, som kan påverka optimala  skogsekonomiska lösningar:</a:t>
            </a:r>
            <a:endParaRPr lang="en-US" dirty="0"/>
          </a:p>
        </p:txBody>
      </p:sp>
      <p:sp>
        <p:nvSpPr>
          <p:cNvPr id="4" name="Slide Number Placeholder 3">
            <a:extLst>
              <a:ext uri="{FF2B5EF4-FFF2-40B4-BE49-F238E27FC236}">
                <a16:creationId xmlns:a16="http://schemas.microsoft.com/office/drawing/2014/main" id="{8FB7D052-180E-4F94-84CB-1A6A8F9D0EFC}"/>
              </a:ext>
            </a:extLst>
          </p:cNvPr>
          <p:cNvSpPr>
            <a:spLocks noGrp="1"/>
          </p:cNvSpPr>
          <p:nvPr>
            <p:ph type="sldNum" sz="quarter" idx="12"/>
          </p:nvPr>
        </p:nvSpPr>
        <p:spPr/>
        <p:txBody>
          <a:bodyPr/>
          <a:lstStyle/>
          <a:p>
            <a:fld id="{310DF408-A7D2-4D80-B816-61B6466D27F0}" type="slidenum">
              <a:rPr lang="en-US" smtClean="0"/>
              <a:t>56</a:t>
            </a:fld>
            <a:endParaRPr lang="en-US"/>
          </a:p>
        </p:txBody>
      </p:sp>
      <p:sp>
        <p:nvSpPr>
          <p:cNvPr id="6" name="Content Placeholder 5">
            <a:extLst>
              <a:ext uri="{FF2B5EF4-FFF2-40B4-BE49-F238E27FC236}">
                <a16:creationId xmlns:a16="http://schemas.microsoft.com/office/drawing/2014/main" id="{E1661FA8-3992-498E-9CA3-FAD6E676AA81}"/>
              </a:ext>
            </a:extLst>
          </p:cNvPr>
          <p:cNvSpPr>
            <a:spLocks noGrp="1"/>
          </p:cNvSpPr>
          <p:nvPr>
            <p:ph idx="1"/>
          </p:nvPr>
        </p:nvSpPr>
        <p:spPr>
          <a:xfrm>
            <a:off x="828583" y="2370137"/>
            <a:ext cx="10515600" cy="4351338"/>
          </a:xfrm>
        </p:spPr>
        <p:txBody>
          <a:bodyPr/>
          <a:lstStyle/>
          <a:p>
            <a:r>
              <a:rPr lang="sv-SE" dirty="0"/>
              <a:t>Maskinkapacitet (skördare, skotare, markberedningsmaskiner etc.)</a:t>
            </a:r>
          </a:p>
          <a:p>
            <a:r>
              <a:rPr lang="sv-SE" dirty="0"/>
              <a:t>Arbetskraftskapacitet</a:t>
            </a:r>
          </a:p>
          <a:p>
            <a:r>
              <a:rPr lang="en-US" dirty="0" err="1"/>
              <a:t>Industriell</a:t>
            </a:r>
            <a:r>
              <a:rPr lang="en-US" dirty="0"/>
              <a:t> </a:t>
            </a:r>
            <a:r>
              <a:rPr lang="en-US" dirty="0" err="1"/>
              <a:t>efterfrågan</a:t>
            </a:r>
            <a:r>
              <a:rPr lang="en-US" dirty="0"/>
              <a:t> (Timmer, </a:t>
            </a:r>
            <a:r>
              <a:rPr lang="en-US" dirty="0" err="1"/>
              <a:t>massaved</a:t>
            </a:r>
            <a:r>
              <a:rPr lang="en-US" dirty="0"/>
              <a:t>, …)</a:t>
            </a:r>
          </a:p>
          <a:p>
            <a:r>
              <a:rPr lang="en-US" dirty="0" err="1"/>
              <a:t>Vägnätets</a:t>
            </a:r>
            <a:r>
              <a:rPr lang="en-US" dirty="0"/>
              <a:t> </a:t>
            </a:r>
            <a:r>
              <a:rPr lang="en-US" dirty="0" err="1"/>
              <a:t>kapacitet</a:t>
            </a:r>
            <a:r>
              <a:rPr lang="en-US" dirty="0"/>
              <a:t> </a:t>
            </a:r>
            <a:r>
              <a:rPr lang="en-US" dirty="0" err="1"/>
              <a:t>och</a:t>
            </a:r>
            <a:r>
              <a:rPr lang="en-US" dirty="0"/>
              <a:t> </a:t>
            </a:r>
            <a:r>
              <a:rPr lang="en-US" dirty="0" err="1"/>
              <a:t>årstidsberoende</a:t>
            </a:r>
            <a:endParaRPr lang="en-US" dirty="0"/>
          </a:p>
          <a:p>
            <a:r>
              <a:rPr lang="en-US" dirty="0"/>
              <a:t>Lager av </a:t>
            </a:r>
            <a:r>
              <a:rPr lang="en-US" dirty="0" err="1"/>
              <a:t>timmer</a:t>
            </a:r>
            <a:r>
              <a:rPr lang="en-US" dirty="0"/>
              <a:t>, </a:t>
            </a:r>
            <a:r>
              <a:rPr lang="en-US" dirty="0" err="1"/>
              <a:t>massaved</a:t>
            </a:r>
            <a:r>
              <a:rPr lang="en-US" dirty="0"/>
              <a:t>, </a:t>
            </a:r>
            <a:r>
              <a:rPr lang="en-US" dirty="0" err="1"/>
              <a:t>flis</a:t>
            </a:r>
            <a:r>
              <a:rPr lang="en-US" dirty="0"/>
              <a:t>,…</a:t>
            </a:r>
          </a:p>
          <a:p>
            <a:r>
              <a:rPr lang="en-US" dirty="0" err="1"/>
              <a:t>Arealbegränsningar</a:t>
            </a:r>
            <a:r>
              <a:rPr lang="en-US" dirty="0"/>
              <a:t> </a:t>
            </a:r>
            <a:r>
              <a:rPr lang="en-US" dirty="0" err="1"/>
              <a:t>i</a:t>
            </a:r>
            <a:r>
              <a:rPr lang="en-US" dirty="0"/>
              <a:t> </a:t>
            </a:r>
            <a:r>
              <a:rPr lang="en-US" dirty="0" err="1"/>
              <a:t>skogsvårdslagen</a:t>
            </a:r>
            <a:r>
              <a:rPr lang="en-US" dirty="0"/>
              <a:t> </a:t>
            </a:r>
            <a:r>
              <a:rPr lang="en-US" dirty="0" err="1"/>
              <a:t>och</a:t>
            </a:r>
            <a:r>
              <a:rPr lang="en-US" dirty="0"/>
              <a:t> </a:t>
            </a:r>
            <a:r>
              <a:rPr lang="en-US" dirty="0" err="1"/>
              <a:t>dess</a:t>
            </a:r>
            <a:r>
              <a:rPr lang="en-US" dirty="0"/>
              <a:t> </a:t>
            </a:r>
            <a:r>
              <a:rPr lang="en-US" dirty="0" err="1"/>
              <a:t>föreskrifter</a:t>
            </a:r>
            <a:endParaRPr lang="en-US" dirty="0"/>
          </a:p>
        </p:txBody>
      </p:sp>
    </p:spTree>
    <p:extLst>
      <p:ext uri="{BB962C8B-B14F-4D97-AF65-F5344CB8AC3E}">
        <p14:creationId xmlns:p14="http://schemas.microsoft.com/office/powerpoint/2010/main" val="175808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B7D052-180E-4F94-84CB-1A6A8F9D0EFC}"/>
              </a:ext>
            </a:extLst>
          </p:cNvPr>
          <p:cNvSpPr>
            <a:spLocks noGrp="1"/>
          </p:cNvSpPr>
          <p:nvPr>
            <p:ph type="sldNum" sz="quarter" idx="12"/>
          </p:nvPr>
        </p:nvSpPr>
        <p:spPr/>
        <p:txBody>
          <a:bodyPr/>
          <a:lstStyle/>
          <a:p>
            <a:fld id="{310DF408-A7D2-4D80-B816-61B6466D27F0}" type="slidenum">
              <a:rPr lang="en-US" smtClean="0"/>
              <a:t>57</a:t>
            </a:fld>
            <a:endParaRPr lang="en-US"/>
          </a:p>
        </p:txBody>
      </p:sp>
      <p:graphicFrame>
        <p:nvGraphicFramePr>
          <p:cNvPr id="5" name="Table 5">
            <a:extLst>
              <a:ext uri="{FF2B5EF4-FFF2-40B4-BE49-F238E27FC236}">
                <a16:creationId xmlns:a16="http://schemas.microsoft.com/office/drawing/2014/main" id="{0B23A548-EA7E-496C-AB04-34ED4D6524C6}"/>
              </a:ext>
            </a:extLst>
          </p:cNvPr>
          <p:cNvGraphicFramePr>
            <a:graphicFrameLocks noGrp="1"/>
          </p:cNvGraphicFramePr>
          <p:nvPr/>
        </p:nvGraphicFramePr>
        <p:xfrm>
          <a:off x="346229" y="136525"/>
          <a:ext cx="11301273" cy="6149353"/>
        </p:xfrm>
        <a:graphic>
          <a:graphicData uri="http://schemas.openxmlformats.org/drawingml/2006/table">
            <a:tbl>
              <a:tblPr firstRow="1" bandRow="1">
                <a:tableStyleId>{5C22544A-7EE6-4342-B048-85BDC9FD1C3A}</a:tableStyleId>
              </a:tblPr>
              <a:tblGrid>
                <a:gridCol w="3551068">
                  <a:extLst>
                    <a:ext uri="{9D8B030D-6E8A-4147-A177-3AD203B41FA5}">
                      <a16:colId xmlns:a16="http://schemas.microsoft.com/office/drawing/2014/main" val="3530473464"/>
                    </a:ext>
                  </a:extLst>
                </a:gridCol>
                <a:gridCol w="1615736">
                  <a:extLst>
                    <a:ext uri="{9D8B030D-6E8A-4147-A177-3AD203B41FA5}">
                      <a16:colId xmlns:a16="http://schemas.microsoft.com/office/drawing/2014/main" val="4018301882"/>
                    </a:ext>
                  </a:extLst>
                </a:gridCol>
                <a:gridCol w="1953087">
                  <a:extLst>
                    <a:ext uri="{9D8B030D-6E8A-4147-A177-3AD203B41FA5}">
                      <a16:colId xmlns:a16="http://schemas.microsoft.com/office/drawing/2014/main" val="455007448"/>
                    </a:ext>
                  </a:extLst>
                </a:gridCol>
                <a:gridCol w="2166152">
                  <a:extLst>
                    <a:ext uri="{9D8B030D-6E8A-4147-A177-3AD203B41FA5}">
                      <a16:colId xmlns:a16="http://schemas.microsoft.com/office/drawing/2014/main" val="2976253419"/>
                    </a:ext>
                  </a:extLst>
                </a:gridCol>
                <a:gridCol w="2015230">
                  <a:extLst>
                    <a:ext uri="{9D8B030D-6E8A-4147-A177-3AD203B41FA5}">
                      <a16:colId xmlns:a16="http://schemas.microsoft.com/office/drawing/2014/main" val="1148548384"/>
                    </a:ext>
                  </a:extLst>
                </a:gridCol>
              </a:tblGrid>
              <a:tr h="805075">
                <a:tc>
                  <a:txBody>
                    <a:bodyPr/>
                    <a:lstStyle/>
                    <a:p>
                      <a:r>
                        <a:rPr lang="sv-SE" dirty="0"/>
                        <a:t>Skogsekonomiska beslutsproblems övriga resurser</a:t>
                      </a:r>
                      <a:endParaRPr lang="en-US" dirty="0"/>
                    </a:p>
                  </a:txBody>
                  <a:tcPr/>
                </a:tc>
                <a:tc>
                  <a:txBody>
                    <a:bodyPr/>
                    <a:lstStyle/>
                    <a:p>
                      <a:r>
                        <a:rPr lang="sv-SE" dirty="0"/>
                        <a:t>Deterministisk, utan investeringar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Deterministisk, med investeringar</a:t>
                      </a: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Stokastisk, utan investeringar</a:t>
                      </a: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Stokastisk, med investeringar</a:t>
                      </a:r>
                      <a:endParaRPr lang="en-US" dirty="0"/>
                    </a:p>
                  </a:txBody>
                  <a:tcPr/>
                </a:tc>
                <a:extLst>
                  <a:ext uri="{0D108BD9-81ED-4DB2-BD59-A6C34878D82A}">
                    <a16:rowId xmlns:a16="http://schemas.microsoft.com/office/drawing/2014/main" val="3763936107"/>
                  </a:ext>
                </a:extLst>
              </a:tr>
              <a:tr h="604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Maskinkapacitet (skördare, skotare, markberedningsmaskiner etc.)</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68107986"/>
                  </a:ext>
                </a:extLst>
              </a:tr>
              <a:tr h="805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Arbetskraftskapacitet</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82837800"/>
                  </a:ext>
                </a:extLst>
              </a:tr>
              <a:tr h="1046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Industriell</a:t>
                      </a:r>
                      <a:r>
                        <a:rPr lang="en-US" dirty="0"/>
                        <a:t> </a:t>
                      </a:r>
                      <a:r>
                        <a:rPr lang="en-US" dirty="0" err="1"/>
                        <a:t>efterfrågan</a:t>
                      </a:r>
                      <a:r>
                        <a:rPr lang="en-US" dirty="0"/>
                        <a:t> (Timmer, </a:t>
                      </a:r>
                      <a:r>
                        <a:rPr lang="en-US" dirty="0" err="1"/>
                        <a:t>massaved</a:t>
                      </a:r>
                      <a:r>
                        <a:rPr lang="en-US" dirty="0"/>
                        <a:t>, …)</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88992279"/>
                  </a:ext>
                </a:extLst>
              </a:tr>
              <a:tr h="805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Vägnätets</a:t>
                      </a:r>
                      <a:r>
                        <a:rPr lang="en-US" dirty="0"/>
                        <a:t> </a:t>
                      </a:r>
                      <a:r>
                        <a:rPr lang="en-US" dirty="0" err="1"/>
                        <a:t>kapacitet</a:t>
                      </a:r>
                      <a:r>
                        <a:rPr lang="en-US" dirty="0"/>
                        <a:t> </a:t>
                      </a:r>
                      <a:r>
                        <a:rPr lang="en-US" dirty="0" err="1"/>
                        <a:t>och</a:t>
                      </a:r>
                      <a:r>
                        <a:rPr lang="en-US" dirty="0"/>
                        <a:t> </a:t>
                      </a:r>
                      <a:r>
                        <a:rPr lang="en-US" dirty="0" err="1"/>
                        <a:t>årstidsberoende</a:t>
                      </a:r>
                      <a:endParaRPr lang="en-US" dirty="0"/>
                    </a:p>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34167263"/>
                  </a:ext>
                </a:extLst>
              </a:tr>
              <a:tr h="604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Lager av </a:t>
                      </a:r>
                      <a:r>
                        <a:rPr lang="en-US" dirty="0" err="1"/>
                        <a:t>timmer</a:t>
                      </a:r>
                      <a:r>
                        <a:rPr lang="en-US" dirty="0"/>
                        <a:t>, </a:t>
                      </a:r>
                      <a:r>
                        <a:rPr lang="en-US" dirty="0" err="1"/>
                        <a:t>massaved</a:t>
                      </a:r>
                      <a:r>
                        <a:rPr lang="en-US" dirty="0"/>
                        <a:t>, </a:t>
                      </a:r>
                      <a:r>
                        <a:rPr lang="en-US" dirty="0" err="1"/>
                        <a:t>flis</a:t>
                      </a:r>
                      <a:r>
                        <a:rPr lang="en-US" dirty="0"/>
                        <a:t>,…</a:t>
                      </a:r>
                    </a:p>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91657406"/>
                  </a:ext>
                </a:extLst>
              </a:tr>
              <a:tr h="604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Arealbegränsningar</a:t>
                      </a:r>
                      <a:r>
                        <a:rPr lang="en-US" dirty="0"/>
                        <a:t> </a:t>
                      </a:r>
                      <a:r>
                        <a:rPr lang="en-US" dirty="0" err="1"/>
                        <a:t>i</a:t>
                      </a:r>
                      <a:r>
                        <a:rPr lang="en-US" dirty="0"/>
                        <a:t> </a:t>
                      </a:r>
                      <a:r>
                        <a:rPr lang="en-US" dirty="0" err="1"/>
                        <a:t>skogsvårdslagen</a:t>
                      </a:r>
                      <a:r>
                        <a:rPr lang="en-US" dirty="0"/>
                        <a:t> </a:t>
                      </a:r>
                      <a:r>
                        <a:rPr lang="en-US" dirty="0" err="1"/>
                        <a:t>och</a:t>
                      </a:r>
                      <a:r>
                        <a:rPr lang="en-US" dirty="0"/>
                        <a:t> </a:t>
                      </a:r>
                      <a:r>
                        <a:rPr lang="en-US" dirty="0" err="1"/>
                        <a:t>dess</a:t>
                      </a:r>
                      <a:r>
                        <a:rPr lang="en-US" dirty="0"/>
                        <a:t> </a:t>
                      </a:r>
                      <a:r>
                        <a:rPr lang="en-US" dirty="0" err="1"/>
                        <a:t>föreskrifter</a:t>
                      </a:r>
                      <a:endParaRPr lang="en-US" dirty="0"/>
                    </a:p>
                    <a:p>
                      <a:endParaRPr lang="en-US" dirty="0"/>
                    </a:p>
                  </a:txBody>
                  <a:tcPr/>
                </a:tc>
                <a:tc>
                  <a:txBody>
                    <a:bodyPr/>
                    <a:lstStyle/>
                    <a:p>
                      <a:endParaRPr lang="en-US"/>
                    </a:p>
                  </a:txBody>
                  <a:tcPr/>
                </a:tc>
                <a:tc>
                  <a:txBody>
                    <a:bodyPr/>
                    <a:lstStyle/>
                    <a:p>
                      <a:endParaRPr lang="en-US" dirty="0"/>
                    </a:p>
                  </a:txBody>
                  <a:tcPr/>
                </a:tc>
                <a:tc>
                  <a:txBody>
                    <a:bodyPr/>
                    <a:lstStyle/>
                    <a:p>
                      <a:endParaRPr lang="sv-SE" dirty="0"/>
                    </a:p>
                    <a:p>
                      <a:endParaRPr lang="en-US" dirty="0"/>
                    </a:p>
                  </a:txBody>
                  <a:tcPr/>
                </a:tc>
                <a:tc>
                  <a:txBody>
                    <a:bodyPr/>
                    <a:lstStyle/>
                    <a:p>
                      <a:endParaRPr lang="en-US" dirty="0"/>
                    </a:p>
                  </a:txBody>
                  <a:tcPr/>
                </a:tc>
                <a:extLst>
                  <a:ext uri="{0D108BD9-81ED-4DB2-BD59-A6C34878D82A}">
                    <a16:rowId xmlns:a16="http://schemas.microsoft.com/office/drawing/2014/main" val="3558075148"/>
                  </a:ext>
                </a:extLst>
              </a:tr>
            </a:tbl>
          </a:graphicData>
        </a:graphic>
      </p:graphicFrame>
    </p:spTree>
    <p:extLst>
      <p:ext uri="{BB962C8B-B14F-4D97-AF65-F5344CB8AC3E}">
        <p14:creationId xmlns:p14="http://schemas.microsoft.com/office/powerpoint/2010/main" val="3922297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E86B-4D7D-4137-A345-AEB0B97629F0}"/>
              </a:ext>
            </a:extLst>
          </p:cNvPr>
          <p:cNvSpPr>
            <a:spLocks noGrp="1"/>
          </p:cNvSpPr>
          <p:nvPr>
            <p:ph type="title"/>
          </p:nvPr>
        </p:nvSpPr>
        <p:spPr/>
        <p:txBody>
          <a:bodyPr>
            <a:normAutofit/>
          </a:bodyPr>
          <a:lstStyle/>
          <a:p>
            <a:r>
              <a:rPr lang="sv-SE" dirty="0"/>
              <a:t>Övriga omständigheter som kan påverka optimala  skogsekonomiska lösningar:</a:t>
            </a:r>
            <a:endParaRPr lang="en-US" dirty="0"/>
          </a:p>
        </p:txBody>
      </p:sp>
      <p:sp>
        <p:nvSpPr>
          <p:cNvPr id="4" name="Slide Number Placeholder 3">
            <a:extLst>
              <a:ext uri="{FF2B5EF4-FFF2-40B4-BE49-F238E27FC236}">
                <a16:creationId xmlns:a16="http://schemas.microsoft.com/office/drawing/2014/main" id="{8FB7D052-180E-4F94-84CB-1A6A8F9D0EFC}"/>
              </a:ext>
            </a:extLst>
          </p:cNvPr>
          <p:cNvSpPr>
            <a:spLocks noGrp="1"/>
          </p:cNvSpPr>
          <p:nvPr>
            <p:ph type="sldNum" sz="quarter" idx="12"/>
          </p:nvPr>
        </p:nvSpPr>
        <p:spPr/>
        <p:txBody>
          <a:bodyPr/>
          <a:lstStyle/>
          <a:p>
            <a:fld id="{310DF408-A7D2-4D80-B816-61B6466D27F0}" type="slidenum">
              <a:rPr lang="en-US" smtClean="0"/>
              <a:t>58</a:t>
            </a:fld>
            <a:endParaRPr lang="en-US"/>
          </a:p>
        </p:txBody>
      </p:sp>
      <p:sp>
        <p:nvSpPr>
          <p:cNvPr id="6" name="Content Placeholder 5">
            <a:extLst>
              <a:ext uri="{FF2B5EF4-FFF2-40B4-BE49-F238E27FC236}">
                <a16:creationId xmlns:a16="http://schemas.microsoft.com/office/drawing/2014/main" id="{E1661FA8-3992-498E-9CA3-FAD6E676AA81}"/>
              </a:ext>
            </a:extLst>
          </p:cNvPr>
          <p:cNvSpPr>
            <a:spLocks noGrp="1"/>
          </p:cNvSpPr>
          <p:nvPr>
            <p:ph idx="1"/>
          </p:nvPr>
        </p:nvSpPr>
        <p:spPr>
          <a:xfrm>
            <a:off x="828583" y="1970843"/>
            <a:ext cx="10515600" cy="4750632"/>
          </a:xfrm>
        </p:spPr>
        <p:txBody>
          <a:bodyPr/>
          <a:lstStyle/>
          <a:p>
            <a:r>
              <a:rPr lang="sv-SE" dirty="0"/>
              <a:t>Jakt och viltvård</a:t>
            </a:r>
          </a:p>
          <a:p>
            <a:r>
              <a:rPr lang="sv-SE" dirty="0"/>
              <a:t>Skydd av arter och biotoper</a:t>
            </a:r>
          </a:p>
          <a:p>
            <a:r>
              <a:rPr lang="sv-SE" dirty="0"/>
              <a:t>Rennäringen</a:t>
            </a:r>
          </a:p>
          <a:p>
            <a:r>
              <a:rPr lang="en-US" dirty="0" err="1"/>
              <a:t>Turism</a:t>
            </a:r>
            <a:r>
              <a:rPr lang="en-US" dirty="0"/>
              <a:t> </a:t>
            </a:r>
            <a:r>
              <a:rPr lang="en-US" dirty="0" err="1"/>
              <a:t>och</a:t>
            </a:r>
            <a:r>
              <a:rPr lang="en-US" dirty="0"/>
              <a:t> </a:t>
            </a:r>
            <a:r>
              <a:rPr lang="en-US" dirty="0" err="1"/>
              <a:t>Rekreation</a:t>
            </a:r>
            <a:endParaRPr lang="en-US" dirty="0"/>
          </a:p>
          <a:p>
            <a:r>
              <a:rPr lang="en-US" dirty="0" err="1"/>
              <a:t>Skogsbränder</a:t>
            </a:r>
            <a:endParaRPr lang="en-US" dirty="0"/>
          </a:p>
          <a:p>
            <a:r>
              <a:rPr lang="en-US" dirty="0" err="1"/>
              <a:t>Klimat</a:t>
            </a:r>
            <a:endParaRPr lang="en-US" dirty="0"/>
          </a:p>
          <a:p>
            <a:r>
              <a:rPr lang="en-US" dirty="0" err="1"/>
              <a:t>Etc</a:t>
            </a:r>
            <a:r>
              <a:rPr lang="en-US" dirty="0"/>
              <a:t>….</a:t>
            </a:r>
          </a:p>
          <a:p>
            <a:endParaRPr lang="en-US" dirty="0"/>
          </a:p>
        </p:txBody>
      </p:sp>
    </p:spTree>
    <p:extLst>
      <p:ext uri="{BB962C8B-B14F-4D97-AF65-F5344CB8AC3E}">
        <p14:creationId xmlns:p14="http://schemas.microsoft.com/office/powerpoint/2010/main" val="3710694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rgbClr val="FFFF00"/>
            </a:gs>
            <a:gs pos="80000">
              <a:schemeClr val="accent1">
                <a:lumMod val="45000"/>
                <a:lumOff val="55000"/>
              </a:schemeClr>
            </a:gs>
            <a:gs pos="94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B6B6-D4A6-40AB-BEAD-979C1545F25E}"/>
              </a:ext>
            </a:extLst>
          </p:cNvPr>
          <p:cNvSpPr>
            <a:spLocks noGrp="1"/>
          </p:cNvSpPr>
          <p:nvPr>
            <p:ph type="ctrTitle"/>
          </p:nvPr>
        </p:nvSpPr>
        <p:spPr>
          <a:xfrm>
            <a:off x="1524000" y="488887"/>
            <a:ext cx="9144000" cy="1050202"/>
          </a:xfrm>
        </p:spPr>
        <p:txBody>
          <a:bodyPr>
            <a:normAutofit/>
          </a:bodyPr>
          <a:lstStyle/>
          <a:p>
            <a:pPr algn="ctr"/>
            <a:r>
              <a:rPr lang="sv-SE" b="1" i="1" dirty="0"/>
              <a:t>Dagens föreläsning:</a:t>
            </a:r>
            <a:endParaRPr lang="en-US" b="1" i="1" dirty="0"/>
          </a:p>
        </p:txBody>
      </p:sp>
      <p:sp>
        <p:nvSpPr>
          <p:cNvPr id="3" name="Subtitle 2">
            <a:extLst>
              <a:ext uri="{FF2B5EF4-FFF2-40B4-BE49-F238E27FC236}">
                <a16:creationId xmlns:a16="http://schemas.microsoft.com/office/drawing/2014/main" id="{65ED3DC1-E33B-4B7F-A572-93B23A97DC0D}"/>
              </a:ext>
            </a:extLst>
          </p:cNvPr>
          <p:cNvSpPr>
            <a:spLocks noGrp="1"/>
          </p:cNvSpPr>
          <p:nvPr>
            <p:ph type="subTitle" idx="1"/>
          </p:nvPr>
        </p:nvSpPr>
        <p:spPr>
          <a:xfrm>
            <a:off x="1524000" y="1702051"/>
            <a:ext cx="9144000" cy="4544840"/>
          </a:xfrm>
        </p:spPr>
        <p:txBody>
          <a:bodyPr>
            <a:normAutofit fontScale="92500"/>
          </a:bodyPr>
          <a:lstStyle/>
          <a:p>
            <a:r>
              <a:rPr lang="sv-SE" dirty="0"/>
              <a:t>Optimal Skogsekonomi</a:t>
            </a:r>
          </a:p>
          <a:p>
            <a:endParaRPr lang="sv-SE" dirty="0"/>
          </a:p>
          <a:p>
            <a:r>
              <a:rPr lang="sv-SE" dirty="0"/>
              <a:t>Virkesmarknaden, virkespriserna, transportkostnaderna och importen: De ekonomiskt avgörande frågorna och svaren för svenska skogsägare och skogsägareföreningar</a:t>
            </a:r>
          </a:p>
          <a:p>
            <a:endParaRPr lang="sv-SE" dirty="0"/>
          </a:p>
          <a:p>
            <a:r>
              <a:rPr lang="sv-SE" dirty="0"/>
              <a:t>Lagar, förordningar och föreskrifter</a:t>
            </a:r>
          </a:p>
          <a:p>
            <a:endParaRPr lang="sv-SE" dirty="0"/>
          </a:p>
          <a:p>
            <a:r>
              <a:rPr lang="sv-SE" dirty="0"/>
              <a:t>Rationella skogliga beslut: Skogsföryngringar, avverkningar och virkesförråd</a:t>
            </a:r>
          </a:p>
          <a:p>
            <a:endParaRPr lang="sv-SE" dirty="0"/>
          </a:p>
          <a:p>
            <a:r>
              <a:rPr lang="sv-SE" b="1" dirty="0"/>
              <a:t>Förslag till åtgärder</a:t>
            </a:r>
          </a:p>
          <a:p>
            <a:endParaRPr lang="sv-SE" dirty="0"/>
          </a:p>
          <a:p>
            <a:endParaRPr lang="sv-SE" dirty="0"/>
          </a:p>
          <a:p>
            <a:endParaRPr lang="sv-SE" dirty="0"/>
          </a:p>
          <a:p>
            <a:endParaRPr lang="sv-SE" dirty="0"/>
          </a:p>
          <a:p>
            <a:endParaRPr lang="sv-SE" dirty="0"/>
          </a:p>
          <a:p>
            <a:endParaRPr lang="sv-SE" dirty="0"/>
          </a:p>
          <a:p>
            <a:endParaRPr lang="en-US" dirty="0"/>
          </a:p>
        </p:txBody>
      </p:sp>
      <p:sp>
        <p:nvSpPr>
          <p:cNvPr id="4" name="Slide Number Placeholder 3">
            <a:extLst>
              <a:ext uri="{FF2B5EF4-FFF2-40B4-BE49-F238E27FC236}">
                <a16:creationId xmlns:a16="http://schemas.microsoft.com/office/drawing/2014/main" id="{F6885D1F-0708-4F3F-AE15-C61409F8F0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DF408-A7D2-4D80-B816-61B6466D27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B8B00B28-0BCE-4D92-8536-B4A19C2E8491}"/>
              </a:ext>
            </a:extLst>
          </p:cNvPr>
          <p:cNvGraphicFramePr>
            <a:graphicFrameLocks noGrp="1"/>
          </p:cNvGraphicFramePr>
          <p:nvPr/>
        </p:nvGraphicFramePr>
        <p:xfrm>
          <a:off x="12929492" y="1300758"/>
          <a:ext cx="10253709" cy="5557242"/>
        </p:xfrm>
        <a:graphic>
          <a:graphicData uri="http://schemas.openxmlformats.org/drawingml/2006/table">
            <a:tbl>
              <a:tblPr firstRow="1" bandRow="1">
                <a:tableStyleId>{5C22544A-7EE6-4342-B048-85BDC9FD1C3A}</a:tableStyleId>
              </a:tblPr>
              <a:tblGrid>
                <a:gridCol w="3346882">
                  <a:extLst>
                    <a:ext uri="{9D8B030D-6E8A-4147-A177-3AD203B41FA5}">
                      <a16:colId xmlns:a16="http://schemas.microsoft.com/office/drawing/2014/main" val="3968308303"/>
                    </a:ext>
                  </a:extLst>
                </a:gridCol>
                <a:gridCol w="3346881">
                  <a:extLst>
                    <a:ext uri="{9D8B030D-6E8A-4147-A177-3AD203B41FA5}">
                      <a16:colId xmlns:a16="http://schemas.microsoft.com/office/drawing/2014/main" val="3356522960"/>
                    </a:ext>
                  </a:extLst>
                </a:gridCol>
                <a:gridCol w="3559946">
                  <a:extLst>
                    <a:ext uri="{9D8B030D-6E8A-4147-A177-3AD203B41FA5}">
                      <a16:colId xmlns:a16="http://schemas.microsoft.com/office/drawing/2014/main" val="533549782"/>
                    </a:ext>
                  </a:extLst>
                </a:gridCol>
              </a:tblGrid>
              <a:tr h="802362">
                <a:tc>
                  <a:txBody>
                    <a:bodyPr/>
                    <a:lstStyle/>
                    <a:p>
                      <a:r>
                        <a:rPr lang="sv-SE" dirty="0"/>
                        <a:t>Åtgärd</a:t>
                      </a:r>
                      <a:endParaRPr lang="en-US" dirty="0"/>
                    </a:p>
                  </a:txBody>
                  <a:tcPr/>
                </a:tc>
                <a:tc>
                  <a:txBody>
                    <a:bodyPr/>
                    <a:lstStyle/>
                    <a:p>
                      <a:r>
                        <a:rPr lang="sv-SE" dirty="0"/>
                        <a:t>Effekt på skogsägarnas ekonomiska resultat</a:t>
                      </a:r>
                      <a:endParaRPr lang="en-US" dirty="0"/>
                    </a:p>
                  </a:txBody>
                  <a:tcPr/>
                </a:tc>
                <a:tc>
                  <a:txBody>
                    <a:bodyPr/>
                    <a:lstStyle/>
                    <a:p>
                      <a:r>
                        <a:rPr lang="sv-SE" dirty="0"/>
                        <a:t>Effekt på miljö och klimat mm</a:t>
                      </a:r>
                      <a:endParaRPr lang="en-US" dirty="0"/>
                    </a:p>
                  </a:txBody>
                  <a:tcPr/>
                </a:tc>
                <a:extLst>
                  <a:ext uri="{0D108BD9-81ED-4DB2-BD59-A6C34878D82A}">
                    <a16:rowId xmlns:a16="http://schemas.microsoft.com/office/drawing/2014/main" val="3977588497"/>
                  </a:ext>
                </a:extLst>
              </a:tr>
              <a:tr h="802362">
                <a:tc>
                  <a:txBody>
                    <a:bodyPr/>
                    <a:lstStyle/>
                    <a:p>
                      <a:r>
                        <a:rPr lang="sv-SE" b="1" dirty="0"/>
                        <a:t>#1. </a:t>
                      </a:r>
                      <a:r>
                        <a:rPr lang="sv-SE" dirty="0"/>
                        <a:t>Utredning och planering av Peter Lohmander och Norra Skog, i samverkan.</a:t>
                      </a:r>
                      <a:endParaRPr lang="en-US" dirty="0"/>
                    </a:p>
                    <a:p>
                      <a:r>
                        <a:rPr lang="en-US" dirty="0"/>
                        <a:t>(</a:t>
                      </a:r>
                      <a:r>
                        <a:rPr lang="en-US" dirty="0" err="1"/>
                        <a:t>Detaljplan</a:t>
                      </a:r>
                      <a:r>
                        <a:rPr lang="en-US" dirty="0"/>
                        <a:t> för </a:t>
                      </a:r>
                      <a:r>
                        <a:rPr lang="en-US" dirty="0" err="1"/>
                        <a:t>åtgärder</a:t>
                      </a:r>
                      <a:r>
                        <a:rPr lang="en-US" dirty="0"/>
                        <a:t> </a:t>
                      </a:r>
                      <a:r>
                        <a:rPr lang="en-US" dirty="0" err="1"/>
                        <a:t>nedan</a:t>
                      </a: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Stora positiva effekter enligt nedan.</a:t>
                      </a:r>
                      <a:endParaRPr lang="en-US" b="1" dirty="0">
                        <a:solidFill>
                          <a:srgbClr val="FF0000"/>
                        </a:solidFill>
                      </a:endParaRPr>
                    </a:p>
                    <a:p>
                      <a:endParaRPr lang="en-US"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Stora positiva effekter enligt nedan.</a:t>
                      </a:r>
                      <a:endParaRPr lang="en-US" b="1" dirty="0">
                        <a:solidFill>
                          <a:srgbClr val="FF0000"/>
                        </a:solidFill>
                      </a:endParaRPr>
                    </a:p>
                    <a:p>
                      <a:endParaRPr lang="en-US" dirty="0">
                        <a:solidFill>
                          <a:srgbClr val="FF0000"/>
                        </a:solidFill>
                      </a:endParaRPr>
                    </a:p>
                  </a:txBody>
                  <a:tcPr/>
                </a:tc>
                <a:extLst>
                  <a:ext uri="{0D108BD9-81ED-4DB2-BD59-A6C34878D82A}">
                    <a16:rowId xmlns:a16="http://schemas.microsoft.com/office/drawing/2014/main" val="3667376895"/>
                  </a:ext>
                </a:extLst>
              </a:tr>
              <a:tr h="802362">
                <a:tc>
                  <a:txBody>
                    <a:bodyPr/>
                    <a:lstStyle/>
                    <a:p>
                      <a:r>
                        <a:rPr lang="sv-SE" b="1" dirty="0"/>
                        <a:t>#2. </a:t>
                      </a:r>
                      <a:r>
                        <a:rPr lang="sv-SE" dirty="0"/>
                        <a:t>Se till att </a:t>
                      </a:r>
                      <a:r>
                        <a:rPr lang="sv-SE" dirty="0" err="1"/>
                        <a:t>imperfektionerna</a:t>
                      </a:r>
                      <a:r>
                        <a:rPr lang="sv-SE" dirty="0"/>
                        <a:t> på virkesmarknaden försvinner. (Priserna fritt bilväg ökar därmed rejält och långsiktigt för alla skogsägare.)</a:t>
                      </a:r>
                      <a:endParaRPr lang="en-US" dirty="0"/>
                    </a:p>
                  </a:txBody>
                  <a:tcPr/>
                </a:tc>
                <a:tc>
                  <a:txBody>
                    <a:bodyPr/>
                    <a:lstStyle/>
                    <a:p>
                      <a:r>
                        <a:rPr lang="sv-SE" b="1" dirty="0">
                          <a:solidFill>
                            <a:srgbClr val="FF0000"/>
                          </a:solidFill>
                        </a:rPr>
                        <a:t>Stor ekonomisk resultatförbättring. </a:t>
                      </a:r>
                      <a:endParaRPr lang="en-US" b="1" dirty="0">
                        <a:solidFill>
                          <a:srgbClr val="FF0000"/>
                        </a:solidFill>
                      </a:endParaRPr>
                    </a:p>
                  </a:txBody>
                  <a:tcPr/>
                </a:tc>
                <a:tc>
                  <a:txBody>
                    <a:bodyPr/>
                    <a:lstStyle/>
                    <a:p>
                      <a:r>
                        <a:rPr lang="sv-SE" dirty="0"/>
                        <a:t>Mer aktivt skogsbruk i Sverige ger ökat CO2-upptag och minskade utsläpp från långa transporter av importvirke. Totalt ger detta </a:t>
                      </a:r>
                      <a:r>
                        <a:rPr lang="sv-SE" b="1" dirty="0">
                          <a:solidFill>
                            <a:srgbClr val="FF0000"/>
                          </a:solidFill>
                        </a:rPr>
                        <a:t>minskade nettoutsläpp av CO2</a:t>
                      </a:r>
                      <a:r>
                        <a:rPr lang="sv-SE" dirty="0">
                          <a:solidFill>
                            <a:srgbClr val="FF0000"/>
                          </a:solidFill>
                        </a:rPr>
                        <a:t>. </a:t>
                      </a:r>
                      <a:endParaRPr lang="en-US" dirty="0">
                        <a:solidFill>
                          <a:srgbClr val="FF0000"/>
                        </a:solidFill>
                      </a:endParaRPr>
                    </a:p>
                  </a:txBody>
                  <a:tcPr/>
                </a:tc>
                <a:extLst>
                  <a:ext uri="{0D108BD9-81ED-4DB2-BD59-A6C34878D82A}">
                    <a16:rowId xmlns:a16="http://schemas.microsoft.com/office/drawing/2014/main" val="2908124587"/>
                  </a:ext>
                </a:extLst>
              </a:tr>
              <a:tr h="802362">
                <a:tc>
                  <a:txBody>
                    <a:bodyPr/>
                    <a:lstStyle/>
                    <a:p>
                      <a:r>
                        <a:rPr lang="sv-SE" b="1" dirty="0"/>
                        <a:t>#3. </a:t>
                      </a:r>
                      <a:r>
                        <a:rPr lang="sv-SE" dirty="0"/>
                        <a:t>Se till att lagar, förordningar och föreskrifter som ej gynnar vare sig ekonomi eller miljö försvinner.</a:t>
                      </a:r>
                      <a:endParaRPr lang="en-US" dirty="0"/>
                    </a:p>
                  </a:txBody>
                  <a:tcPr/>
                </a:tc>
                <a:tc>
                  <a:txBody>
                    <a:bodyPr/>
                    <a:lstStyle/>
                    <a:p>
                      <a:endParaRPr lang="en-US" dirty="0"/>
                    </a:p>
                  </a:txBody>
                  <a:tcPr/>
                </a:tc>
                <a:tc>
                  <a:txBody>
                    <a:bodyPr/>
                    <a:lstStyle/>
                    <a:p>
                      <a:r>
                        <a:rPr lang="sv-SE" b="1" dirty="0">
                          <a:solidFill>
                            <a:srgbClr val="FF0000"/>
                          </a:solidFill>
                        </a:rPr>
                        <a:t>Förbättrar miljö och klimat </a:t>
                      </a:r>
                      <a:r>
                        <a:rPr lang="sv-SE" dirty="0"/>
                        <a:t>i flera avseenden.</a:t>
                      </a:r>
                      <a:endParaRPr lang="en-US" dirty="0"/>
                    </a:p>
                  </a:txBody>
                  <a:tcPr/>
                </a:tc>
                <a:extLst>
                  <a:ext uri="{0D108BD9-81ED-4DB2-BD59-A6C34878D82A}">
                    <a16:rowId xmlns:a16="http://schemas.microsoft.com/office/drawing/2014/main" val="1050781682"/>
                  </a:ext>
                </a:extLst>
              </a:tr>
              <a:tr h="802362">
                <a:tc>
                  <a:txBody>
                    <a:bodyPr/>
                    <a:lstStyle/>
                    <a:p>
                      <a:r>
                        <a:rPr lang="sv-SE" b="1" dirty="0"/>
                        <a:t>#4. </a:t>
                      </a:r>
                      <a:r>
                        <a:rPr lang="sv-SE" dirty="0"/>
                        <a:t>Rationella skogliga beslut: Skogsföryngringar, avverkningar och virkesförråd.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 ekonomisk resultatförbättring. </a:t>
                      </a:r>
                      <a:endParaRPr lang="en-US" b="1" dirty="0">
                        <a:solidFill>
                          <a:srgbClr val="FF0000"/>
                        </a:solidFill>
                      </a:endParaRPr>
                    </a:p>
                    <a:p>
                      <a:endParaRPr lang="en-US" dirty="0"/>
                    </a:p>
                  </a:txBody>
                  <a:tcPr/>
                </a:tc>
                <a:tc>
                  <a:txBody>
                    <a:bodyPr/>
                    <a:lstStyle/>
                    <a:p>
                      <a:endParaRPr lang="en-US" dirty="0"/>
                    </a:p>
                  </a:txBody>
                  <a:tcPr/>
                </a:tc>
                <a:extLst>
                  <a:ext uri="{0D108BD9-81ED-4DB2-BD59-A6C34878D82A}">
                    <a16:rowId xmlns:a16="http://schemas.microsoft.com/office/drawing/2014/main" val="1921677486"/>
                  </a:ext>
                </a:extLst>
              </a:tr>
            </a:tbl>
          </a:graphicData>
        </a:graphic>
      </p:graphicFrame>
    </p:spTree>
    <p:extLst>
      <p:ext uri="{BB962C8B-B14F-4D97-AF65-F5344CB8AC3E}">
        <p14:creationId xmlns:p14="http://schemas.microsoft.com/office/powerpoint/2010/main" val="24689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3966-A366-4D4A-9142-0849E201DFE0}"/>
              </a:ext>
            </a:extLst>
          </p:cNvPr>
          <p:cNvSpPr>
            <a:spLocks noGrp="1"/>
          </p:cNvSpPr>
          <p:nvPr>
            <p:ph type="title"/>
          </p:nvPr>
        </p:nvSpPr>
        <p:spPr/>
        <p:txBody>
          <a:bodyPr/>
          <a:lstStyle/>
          <a:p>
            <a:r>
              <a:rPr lang="sv-SE" dirty="0">
                <a:solidFill>
                  <a:srgbClr val="0070C0"/>
                </a:solidFill>
              </a:rPr>
              <a:t>Definitioner</a:t>
            </a:r>
            <a:endParaRPr lang="en-US" dirty="0">
              <a:solidFill>
                <a:srgbClr val="0070C0"/>
              </a:solidFill>
            </a:endParaRPr>
          </a:p>
        </p:txBody>
      </p:sp>
      <p:sp>
        <p:nvSpPr>
          <p:cNvPr id="3" name="Content Placeholder 2">
            <a:extLst>
              <a:ext uri="{FF2B5EF4-FFF2-40B4-BE49-F238E27FC236}">
                <a16:creationId xmlns:a16="http://schemas.microsoft.com/office/drawing/2014/main" id="{3934D437-CF7B-4154-AD6D-1011741A2383}"/>
              </a:ext>
            </a:extLst>
          </p:cNvPr>
          <p:cNvSpPr>
            <a:spLocks noGrp="1"/>
          </p:cNvSpPr>
          <p:nvPr>
            <p:ph idx="1"/>
          </p:nvPr>
        </p:nvSpPr>
        <p:spPr/>
        <p:txBody>
          <a:bodyPr>
            <a:normAutofit/>
          </a:bodyPr>
          <a:lstStyle/>
          <a:p>
            <a:pPr marL="0" indent="0">
              <a:buNone/>
            </a:pPr>
            <a:r>
              <a:rPr lang="sv-SE" dirty="0"/>
              <a:t>Ekonomi: </a:t>
            </a:r>
          </a:p>
          <a:p>
            <a:pPr marL="0" indent="0">
              <a:buNone/>
            </a:pPr>
            <a:r>
              <a:rPr lang="sv-SE" dirty="0"/>
              <a:t>Hushållning med knappa resurser.</a:t>
            </a:r>
          </a:p>
          <a:p>
            <a:endParaRPr lang="sv-SE" dirty="0"/>
          </a:p>
          <a:p>
            <a:pPr marL="0" indent="0">
              <a:buNone/>
            </a:pPr>
            <a:r>
              <a:rPr lang="sv-SE" dirty="0"/>
              <a:t>Skogsekonomi: </a:t>
            </a:r>
          </a:p>
          <a:p>
            <a:pPr marL="0" indent="0">
              <a:buNone/>
            </a:pPr>
            <a:r>
              <a:rPr lang="sv-SE" dirty="0"/>
              <a:t>Hushållning med knappa resurser </a:t>
            </a:r>
            <a:r>
              <a:rPr lang="sv-SE" i="1" dirty="0"/>
              <a:t>inklusive</a:t>
            </a:r>
            <a:r>
              <a:rPr lang="sv-SE" dirty="0"/>
              <a:t> skogsresurser.</a:t>
            </a:r>
          </a:p>
          <a:p>
            <a:pPr marL="0" indent="0">
              <a:buNone/>
            </a:pPr>
            <a:endParaRPr lang="sv-SE" dirty="0"/>
          </a:p>
          <a:p>
            <a:endParaRPr lang="sv-SE"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963EBE4-C808-459C-AA64-7DFA50D1AA10}"/>
              </a:ext>
            </a:extLst>
          </p:cNvPr>
          <p:cNvSpPr>
            <a:spLocks noGrp="1"/>
          </p:cNvSpPr>
          <p:nvPr>
            <p:ph type="sldNum" sz="quarter" idx="12"/>
          </p:nvPr>
        </p:nvSpPr>
        <p:spPr/>
        <p:txBody>
          <a:bodyPr/>
          <a:lstStyle/>
          <a:p>
            <a:fld id="{310DF408-A7D2-4D80-B816-61B6466D27F0}" type="slidenum">
              <a:rPr lang="en-US" smtClean="0"/>
              <a:t>6</a:t>
            </a:fld>
            <a:endParaRPr lang="en-US"/>
          </a:p>
        </p:txBody>
      </p:sp>
    </p:spTree>
    <p:extLst>
      <p:ext uri="{BB962C8B-B14F-4D97-AF65-F5344CB8AC3E}">
        <p14:creationId xmlns:p14="http://schemas.microsoft.com/office/powerpoint/2010/main" val="753894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B6B6-D4A6-40AB-BEAD-979C1545F25E}"/>
              </a:ext>
            </a:extLst>
          </p:cNvPr>
          <p:cNvSpPr>
            <a:spLocks noGrp="1"/>
          </p:cNvSpPr>
          <p:nvPr>
            <p:ph type="title"/>
          </p:nvPr>
        </p:nvSpPr>
        <p:spPr>
          <a:xfrm>
            <a:off x="913185" y="302179"/>
            <a:ext cx="10084293" cy="673562"/>
          </a:xfrm>
        </p:spPr>
        <p:txBody>
          <a:bodyPr>
            <a:normAutofit fontScale="90000"/>
          </a:bodyPr>
          <a:lstStyle/>
          <a:p>
            <a:pPr algn="ctr"/>
            <a:r>
              <a:rPr lang="sv-SE" b="1" i="1" dirty="0"/>
              <a:t>Konkreta Åtgärdsförslag och Effekter:</a:t>
            </a:r>
            <a:endParaRPr lang="en-US" b="1" i="1" dirty="0"/>
          </a:p>
        </p:txBody>
      </p:sp>
      <p:sp>
        <p:nvSpPr>
          <p:cNvPr id="4" name="Slide Number Placeholder 3">
            <a:extLst>
              <a:ext uri="{FF2B5EF4-FFF2-40B4-BE49-F238E27FC236}">
                <a16:creationId xmlns:a16="http://schemas.microsoft.com/office/drawing/2014/main" id="{F6885D1F-0708-4F3F-AE15-C61409F8F0CA}"/>
              </a:ext>
            </a:extLst>
          </p:cNvPr>
          <p:cNvSpPr>
            <a:spLocks noGrp="1"/>
          </p:cNvSpPr>
          <p:nvPr>
            <p:ph type="sldNum" sz="quarter" idx="12"/>
          </p:nvPr>
        </p:nvSpPr>
        <p:spPr/>
        <p:txBody>
          <a:bodyPr/>
          <a:lstStyle/>
          <a:p>
            <a:fld id="{310DF408-A7D2-4D80-B816-61B6466D27F0}" type="slidenum">
              <a:rPr lang="en-US" smtClean="0"/>
              <a:t>60</a:t>
            </a:fld>
            <a:endParaRPr lang="en-US"/>
          </a:p>
        </p:txBody>
      </p:sp>
      <p:graphicFrame>
        <p:nvGraphicFramePr>
          <p:cNvPr id="5" name="Table 5">
            <a:extLst>
              <a:ext uri="{FF2B5EF4-FFF2-40B4-BE49-F238E27FC236}">
                <a16:creationId xmlns:a16="http://schemas.microsoft.com/office/drawing/2014/main" id="{B8B00B28-0BCE-4D92-8536-B4A19C2E8491}"/>
              </a:ext>
            </a:extLst>
          </p:cNvPr>
          <p:cNvGraphicFramePr>
            <a:graphicFrameLocks noGrp="1"/>
          </p:cNvGraphicFramePr>
          <p:nvPr>
            <p:extLst>
              <p:ext uri="{D42A27DB-BD31-4B8C-83A1-F6EECF244321}">
                <p14:modId xmlns:p14="http://schemas.microsoft.com/office/powerpoint/2010/main" val="764467395"/>
              </p:ext>
            </p:extLst>
          </p:nvPr>
        </p:nvGraphicFramePr>
        <p:xfrm>
          <a:off x="725747" y="998579"/>
          <a:ext cx="10271731" cy="5557242"/>
        </p:xfrm>
        <a:graphic>
          <a:graphicData uri="http://schemas.openxmlformats.org/drawingml/2006/table">
            <a:tbl>
              <a:tblPr firstRow="1" bandRow="1">
                <a:tableStyleId>{5C22544A-7EE6-4342-B048-85BDC9FD1C3A}</a:tableStyleId>
              </a:tblPr>
              <a:tblGrid>
                <a:gridCol w="3346882">
                  <a:extLst>
                    <a:ext uri="{9D8B030D-6E8A-4147-A177-3AD203B41FA5}">
                      <a16:colId xmlns:a16="http://schemas.microsoft.com/office/drawing/2014/main" val="3968308303"/>
                    </a:ext>
                  </a:extLst>
                </a:gridCol>
                <a:gridCol w="3346881">
                  <a:extLst>
                    <a:ext uri="{9D8B030D-6E8A-4147-A177-3AD203B41FA5}">
                      <a16:colId xmlns:a16="http://schemas.microsoft.com/office/drawing/2014/main" val="3356522960"/>
                    </a:ext>
                  </a:extLst>
                </a:gridCol>
                <a:gridCol w="3577968">
                  <a:extLst>
                    <a:ext uri="{9D8B030D-6E8A-4147-A177-3AD203B41FA5}">
                      <a16:colId xmlns:a16="http://schemas.microsoft.com/office/drawing/2014/main" val="533549782"/>
                    </a:ext>
                  </a:extLst>
                </a:gridCol>
              </a:tblGrid>
              <a:tr h="802362">
                <a:tc>
                  <a:txBody>
                    <a:bodyPr/>
                    <a:lstStyle/>
                    <a:p>
                      <a:r>
                        <a:rPr lang="sv-SE" dirty="0"/>
                        <a:t>Åtgärd</a:t>
                      </a:r>
                      <a:endParaRPr lang="en-US" dirty="0"/>
                    </a:p>
                  </a:txBody>
                  <a:tcPr/>
                </a:tc>
                <a:tc>
                  <a:txBody>
                    <a:bodyPr/>
                    <a:lstStyle/>
                    <a:p>
                      <a:r>
                        <a:rPr lang="sv-SE" dirty="0"/>
                        <a:t>Effekt på skogsägarnas ekonomiska resultat</a:t>
                      </a:r>
                      <a:endParaRPr lang="en-US" dirty="0"/>
                    </a:p>
                  </a:txBody>
                  <a:tcPr/>
                </a:tc>
                <a:tc>
                  <a:txBody>
                    <a:bodyPr/>
                    <a:lstStyle/>
                    <a:p>
                      <a:r>
                        <a:rPr lang="sv-SE" dirty="0"/>
                        <a:t>Effekt på miljö och klimat mm</a:t>
                      </a:r>
                      <a:endParaRPr lang="en-US" dirty="0"/>
                    </a:p>
                  </a:txBody>
                  <a:tcPr/>
                </a:tc>
                <a:extLst>
                  <a:ext uri="{0D108BD9-81ED-4DB2-BD59-A6C34878D82A}">
                    <a16:rowId xmlns:a16="http://schemas.microsoft.com/office/drawing/2014/main" val="3977588497"/>
                  </a:ext>
                </a:extLst>
              </a:tr>
              <a:tr h="802362">
                <a:tc>
                  <a:txBody>
                    <a:bodyPr/>
                    <a:lstStyle/>
                    <a:p>
                      <a:r>
                        <a:rPr lang="sv-SE" b="1" dirty="0"/>
                        <a:t>#1. </a:t>
                      </a:r>
                      <a:r>
                        <a:rPr lang="sv-SE" dirty="0"/>
                        <a:t>Utredning och planering av Peter Lohmander och Norra Skog, i samverkan.</a:t>
                      </a:r>
                      <a:endParaRPr lang="en-US" dirty="0"/>
                    </a:p>
                    <a:p>
                      <a:r>
                        <a:rPr lang="en-US" dirty="0"/>
                        <a:t>(</a:t>
                      </a:r>
                      <a:r>
                        <a:rPr lang="en-US" dirty="0" err="1"/>
                        <a:t>Detaljplan</a:t>
                      </a:r>
                      <a:r>
                        <a:rPr lang="en-US" dirty="0"/>
                        <a:t> för </a:t>
                      </a:r>
                      <a:r>
                        <a:rPr lang="en-US" dirty="0" err="1"/>
                        <a:t>åtgärder</a:t>
                      </a:r>
                      <a:r>
                        <a:rPr lang="en-US" dirty="0"/>
                        <a:t> </a:t>
                      </a:r>
                      <a:r>
                        <a:rPr lang="en-US" dirty="0" err="1"/>
                        <a:t>nedan</a:t>
                      </a: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Stora positiva effekter enligt nedan.</a:t>
                      </a:r>
                      <a:endParaRPr lang="en-US" b="1" dirty="0">
                        <a:solidFill>
                          <a:srgbClr val="FF0000"/>
                        </a:solidFill>
                      </a:endParaRPr>
                    </a:p>
                    <a:p>
                      <a:endParaRPr lang="en-US"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Stora positiva effekter enligt nedan.</a:t>
                      </a:r>
                      <a:endParaRPr lang="en-US" b="1" dirty="0">
                        <a:solidFill>
                          <a:srgbClr val="FF0000"/>
                        </a:solidFill>
                      </a:endParaRPr>
                    </a:p>
                    <a:p>
                      <a:endParaRPr lang="en-US" dirty="0">
                        <a:solidFill>
                          <a:srgbClr val="FF0000"/>
                        </a:solidFill>
                      </a:endParaRPr>
                    </a:p>
                  </a:txBody>
                  <a:tcPr/>
                </a:tc>
                <a:extLst>
                  <a:ext uri="{0D108BD9-81ED-4DB2-BD59-A6C34878D82A}">
                    <a16:rowId xmlns:a16="http://schemas.microsoft.com/office/drawing/2014/main" val="3667376895"/>
                  </a:ext>
                </a:extLst>
              </a:tr>
              <a:tr h="802362">
                <a:tc>
                  <a:txBody>
                    <a:bodyPr/>
                    <a:lstStyle/>
                    <a:p>
                      <a:r>
                        <a:rPr lang="sv-SE" b="1" dirty="0"/>
                        <a:t>#2. </a:t>
                      </a:r>
                      <a:r>
                        <a:rPr lang="sv-SE" dirty="0"/>
                        <a:t>Se till att </a:t>
                      </a:r>
                      <a:r>
                        <a:rPr lang="sv-SE" dirty="0" err="1"/>
                        <a:t>imperfektionerna</a:t>
                      </a:r>
                      <a:r>
                        <a:rPr lang="sv-SE" dirty="0"/>
                        <a:t> på virkesmarknaden försvinner. (Priserna fritt bilväg ökar därmed rejält och långsiktigt för alla skogsägare.)</a:t>
                      </a:r>
                      <a:endParaRPr lang="en-US" dirty="0"/>
                    </a:p>
                  </a:txBody>
                  <a:tcPr/>
                </a:tc>
                <a:tc>
                  <a:txBody>
                    <a:bodyPr/>
                    <a:lstStyle/>
                    <a:p>
                      <a:r>
                        <a:rPr lang="sv-SE" b="1" dirty="0">
                          <a:solidFill>
                            <a:srgbClr val="FF0000"/>
                          </a:solidFill>
                        </a:rPr>
                        <a:t>Stor ekonomisk resultatförbättring. </a:t>
                      </a:r>
                      <a:endParaRPr lang="en-US" b="1" dirty="0">
                        <a:solidFill>
                          <a:srgbClr val="FF0000"/>
                        </a:solidFill>
                      </a:endParaRPr>
                    </a:p>
                  </a:txBody>
                  <a:tcPr/>
                </a:tc>
                <a:tc>
                  <a:txBody>
                    <a:bodyPr/>
                    <a:lstStyle/>
                    <a:p>
                      <a:r>
                        <a:rPr lang="sv-SE" dirty="0"/>
                        <a:t>Mer aktivt skogsbruk i Sverige ger ökat CO2-upptag och minskade utsläpp från långa transporter av importvirke. Totalt ger detta </a:t>
                      </a:r>
                      <a:r>
                        <a:rPr lang="sv-SE" b="1" dirty="0">
                          <a:solidFill>
                            <a:srgbClr val="FF0000"/>
                          </a:solidFill>
                        </a:rPr>
                        <a:t>minskade nettoutsläpp av CO2</a:t>
                      </a:r>
                      <a:r>
                        <a:rPr lang="sv-SE" dirty="0">
                          <a:solidFill>
                            <a:srgbClr val="FF0000"/>
                          </a:solidFill>
                        </a:rPr>
                        <a:t>. </a:t>
                      </a:r>
                      <a:endParaRPr lang="en-US" dirty="0">
                        <a:solidFill>
                          <a:srgbClr val="FF0000"/>
                        </a:solidFill>
                      </a:endParaRPr>
                    </a:p>
                  </a:txBody>
                  <a:tcPr/>
                </a:tc>
                <a:extLst>
                  <a:ext uri="{0D108BD9-81ED-4DB2-BD59-A6C34878D82A}">
                    <a16:rowId xmlns:a16="http://schemas.microsoft.com/office/drawing/2014/main" val="2908124587"/>
                  </a:ext>
                </a:extLst>
              </a:tr>
              <a:tr h="802362">
                <a:tc>
                  <a:txBody>
                    <a:bodyPr/>
                    <a:lstStyle/>
                    <a:p>
                      <a:r>
                        <a:rPr lang="sv-SE" b="1" dirty="0"/>
                        <a:t>#3. </a:t>
                      </a:r>
                      <a:r>
                        <a:rPr lang="sv-SE" dirty="0"/>
                        <a:t>Se till att lagar, förordningar och föreskrifter som ej gynnar vare sig ekonomi eller miljö försvinner.</a:t>
                      </a:r>
                      <a:endParaRPr lang="en-US" dirty="0"/>
                    </a:p>
                  </a:txBody>
                  <a:tcPr/>
                </a:tc>
                <a:tc>
                  <a:txBody>
                    <a:bodyPr/>
                    <a:lstStyle/>
                    <a:p>
                      <a:endParaRPr lang="en-US" dirty="0"/>
                    </a:p>
                  </a:txBody>
                  <a:tcPr/>
                </a:tc>
                <a:tc>
                  <a:txBody>
                    <a:bodyPr/>
                    <a:lstStyle/>
                    <a:p>
                      <a:r>
                        <a:rPr lang="sv-SE" b="1" dirty="0">
                          <a:solidFill>
                            <a:srgbClr val="FF0000"/>
                          </a:solidFill>
                        </a:rPr>
                        <a:t>Förbättrar miljö och klimat </a:t>
                      </a:r>
                      <a:r>
                        <a:rPr lang="sv-SE" dirty="0"/>
                        <a:t>i flera avseenden.</a:t>
                      </a:r>
                      <a:endParaRPr lang="en-US" dirty="0"/>
                    </a:p>
                  </a:txBody>
                  <a:tcPr/>
                </a:tc>
                <a:extLst>
                  <a:ext uri="{0D108BD9-81ED-4DB2-BD59-A6C34878D82A}">
                    <a16:rowId xmlns:a16="http://schemas.microsoft.com/office/drawing/2014/main" val="1050781682"/>
                  </a:ext>
                </a:extLst>
              </a:tr>
              <a:tr h="802362">
                <a:tc>
                  <a:txBody>
                    <a:bodyPr/>
                    <a:lstStyle/>
                    <a:p>
                      <a:r>
                        <a:rPr lang="sv-SE" b="1" dirty="0"/>
                        <a:t>#4. </a:t>
                      </a:r>
                      <a:r>
                        <a:rPr lang="sv-SE" dirty="0"/>
                        <a:t>Rationella skogliga beslut: Skogsföryngringar, avverkningar och virkesförråd.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FF0000"/>
                          </a:solidFill>
                        </a:rPr>
                        <a:t>Stor ekonomisk resultatförbättring. </a:t>
                      </a:r>
                      <a:endParaRPr lang="en-US" b="1" dirty="0">
                        <a:solidFill>
                          <a:srgbClr val="FF0000"/>
                        </a:solidFill>
                      </a:endParaRPr>
                    </a:p>
                    <a:p>
                      <a:endParaRPr lang="en-US" dirty="0"/>
                    </a:p>
                  </a:txBody>
                  <a:tcPr/>
                </a:tc>
                <a:tc>
                  <a:txBody>
                    <a:bodyPr/>
                    <a:lstStyle/>
                    <a:p>
                      <a:endParaRPr lang="en-US" dirty="0"/>
                    </a:p>
                  </a:txBody>
                  <a:tcPr/>
                </a:tc>
                <a:extLst>
                  <a:ext uri="{0D108BD9-81ED-4DB2-BD59-A6C34878D82A}">
                    <a16:rowId xmlns:a16="http://schemas.microsoft.com/office/drawing/2014/main" val="1921677486"/>
                  </a:ext>
                </a:extLst>
              </a:tr>
            </a:tbl>
          </a:graphicData>
        </a:graphic>
      </p:graphicFrame>
      <p:sp>
        <p:nvSpPr>
          <p:cNvPr id="6" name="Arrow: Down 5">
            <a:extLst>
              <a:ext uri="{FF2B5EF4-FFF2-40B4-BE49-F238E27FC236}">
                <a16:creationId xmlns:a16="http://schemas.microsoft.com/office/drawing/2014/main" id="{053DB62B-90D4-4FAA-9425-2F70F79C563E}"/>
              </a:ext>
            </a:extLst>
          </p:cNvPr>
          <p:cNvSpPr/>
          <p:nvPr/>
        </p:nvSpPr>
        <p:spPr>
          <a:xfrm>
            <a:off x="3826276" y="5571508"/>
            <a:ext cx="301840" cy="42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2489049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B910-88E8-4448-BF4C-448B22D0AFA6}"/>
              </a:ext>
            </a:extLst>
          </p:cNvPr>
          <p:cNvSpPr>
            <a:spLocks noGrp="1"/>
          </p:cNvSpPr>
          <p:nvPr>
            <p:ph type="ctrTitle"/>
          </p:nvPr>
        </p:nvSpPr>
        <p:spPr>
          <a:xfrm>
            <a:off x="4894820" y="562431"/>
            <a:ext cx="7051728" cy="4459267"/>
          </a:xfrm>
        </p:spPr>
        <p:txBody>
          <a:bodyPr>
            <a:normAutofit fontScale="90000"/>
          </a:bodyPr>
          <a:lstStyle/>
          <a:p>
            <a:pPr marL="0" marR="0" lvl="0" indent="0" defTabSz="914400" rtl="0" eaLnBrk="1" fontAlgn="auto" latinLnBrk="0" hangingPunct="1">
              <a:lnSpc>
                <a:spcPct val="100000"/>
              </a:lnSpc>
              <a:spcBef>
                <a:spcPts val="0"/>
              </a:spcBef>
              <a:spcAft>
                <a:spcPts val="0"/>
              </a:spcAft>
              <a:buClrTx/>
              <a:buSzTx/>
              <a:buFontTx/>
              <a:buNone/>
              <a:tabLst/>
              <a:defRPr/>
            </a:pPr>
            <a:br>
              <a:rPr lang="en-US" sz="4400" b="1" dirty="0">
                <a:solidFill>
                  <a:srgbClr val="002060"/>
                </a:solidFill>
                <a:latin typeface="Aharoni" panose="02010803020104030203" pitchFamily="2" charset="-79"/>
                <a:cs typeface="Aharoni" panose="02010803020104030203" pitchFamily="2" charset="-79"/>
              </a:rPr>
            </a:br>
            <a:r>
              <a:rPr lang="en-US" sz="5300" b="1" dirty="0" err="1">
                <a:solidFill>
                  <a:srgbClr val="002060"/>
                </a:solidFill>
                <a:latin typeface="Aharoni" panose="02010803020104030203" pitchFamily="2" charset="-79"/>
                <a:cs typeface="Aharoni" panose="02010803020104030203" pitchFamily="2" charset="-79"/>
              </a:rPr>
              <a:t>Skogsekonomi</a:t>
            </a:r>
            <a:r>
              <a:rPr lang="en-US" sz="5300" b="1" dirty="0">
                <a:solidFill>
                  <a:srgbClr val="002060"/>
                </a:solidFill>
                <a:latin typeface="Aharoni" panose="02010803020104030203" pitchFamily="2" charset="-79"/>
                <a:cs typeface="Aharoni" panose="02010803020104030203" pitchFamily="2" charset="-79"/>
              </a:rPr>
              <a:t> för </a:t>
            </a:r>
            <a:r>
              <a:rPr lang="en-US" sz="5300" b="1" dirty="0" err="1">
                <a:solidFill>
                  <a:srgbClr val="002060"/>
                </a:solidFill>
                <a:latin typeface="Aharoni" panose="02010803020104030203" pitchFamily="2" charset="-79"/>
                <a:cs typeface="Aharoni" panose="02010803020104030203" pitchFamily="2" charset="-79"/>
              </a:rPr>
              <a:t>skogsägare</a:t>
            </a:r>
            <a:r>
              <a:rPr lang="en-US" sz="5300" b="1" dirty="0">
                <a:solidFill>
                  <a:srgbClr val="002060"/>
                </a:solidFill>
                <a:latin typeface="Aharoni" panose="02010803020104030203" pitchFamily="2" charset="-79"/>
                <a:cs typeface="Aharoni" panose="02010803020104030203" pitchFamily="2" charset="-79"/>
              </a:rPr>
              <a:t> </a:t>
            </a:r>
            <a:r>
              <a:rPr lang="en-US" sz="5300" b="1" dirty="0" err="1">
                <a:solidFill>
                  <a:srgbClr val="002060"/>
                </a:solidFill>
                <a:latin typeface="Aharoni" panose="02010803020104030203" pitchFamily="2" charset="-79"/>
                <a:cs typeface="Aharoni" panose="02010803020104030203" pitchFamily="2" charset="-79"/>
              </a:rPr>
              <a:t>och</a:t>
            </a:r>
            <a:r>
              <a:rPr lang="en-US" sz="5300" b="1" dirty="0">
                <a:solidFill>
                  <a:srgbClr val="002060"/>
                </a:solidFill>
                <a:latin typeface="Aharoni" panose="02010803020104030203" pitchFamily="2" charset="-79"/>
                <a:cs typeface="Aharoni" panose="02010803020104030203" pitchFamily="2" charset="-79"/>
              </a:rPr>
              <a:t> </a:t>
            </a:r>
            <a:r>
              <a:rPr lang="en-US" sz="5300" b="1" dirty="0" err="1">
                <a:solidFill>
                  <a:srgbClr val="002060"/>
                </a:solidFill>
                <a:latin typeface="Aharoni" panose="02010803020104030203" pitchFamily="2" charset="-79"/>
                <a:cs typeface="Aharoni" panose="02010803020104030203" pitchFamily="2" charset="-79"/>
              </a:rPr>
              <a:t>skogsägareföreningar</a:t>
            </a:r>
            <a:r>
              <a:rPr lang="en-US" sz="5300" b="1" dirty="0">
                <a:solidFill>
                  <a:srgbClr val="002060"/>
                </a:solidFill>
                <a:latin typeface="Aharoni" panose="02010803020104030203" pitchFamily="2" charset="-79"/>
                <a:cs typeface="Aharoni" panose="02010803020104030203" pitchFamily="2" charset="-79"/>
              </a:rPr>
              <a:t>: </a:t>
            </a:r>
            <a:br>
              <a:rPr lang="en-US" sz="5300" b="1" dirty="0">
                <a:solidFill>
                  <a:srgbClr val="002060"/>
                </a:solidFill>
                <a:latin typeface="Aharoni" panose="02010803020104030203" pitchFamily="2" charset="-79"/>
                <a:cs typeface="Aharoni" panose="02010803020104030203" pitchFamily="2" charset="-79"/>
              </a:rPr>
            </a:br>
            <a:r>
              <a:rPr lang="en-US" sz="2200" b="1" i="1" dirty="0">
                <a:solidFill>
                  <a:srgbClr val="002060"/>
                </a:solidFill>
                <a:latin typeface="Aharoni" panose="02010803020104030203" pitchFamily="2" charset="-79"/>
                <a:cs typeface="Aharoni" panose="02010803020104030203" pitchFamily="2" charset="-79"/>
              </a:rPr>
              <a:t>Problem, </a:t>
            </a:r>
            <a:r>
              <a:rPr lang="en-US" sz="2200" b="1" i="1" dirty="0" err="1">
                <a:solidFill>
                  <a:srgbClr val="002060"/>
                </a:solidFill>
                <a:latin typeface="Aharoni" panose="02010803020104030203" pitchFamily="2" charset="-79"/>
                <a:cs typeface="Aharoni" panose="02010803020104030203" pitchFamily="2" charset="-79"/>
              </a:rPr>
              <a:t>avgränsningar</a:t>
            </a:r>
            <a:r>
              <a:rPr lang="en-US" sz="2200" b="1" i="1" dirty="0">
                <a:solidFill>
                  <a:srgbClr val="002060"/>
                </a:solidFill>
                <a:latin typeface="Aharoni" panose="02010803020104030203" pitchFamily="2" charset="-79"/>
                <a:cs typeface="Aharoni" panose="02010803020104030203" pitchFamily="2" charset="-79"/>
              </a:rPr>
              <a:t> </a:t>
            </a:r>
            <a:br>
              <a:rPr lang="en-US" sz="2200" b="1" i="1" dirty="0">
                <a:solidFill>
                  <a:srgbClr val="002060"/>
                </a:solidFill>
                <a:latin typeface="Aharoni" panose="02010803020104030203" pitchFamily="2" charset="-79"/>
                <a:cs typeface="Aharoni" panose="02010803020104030203" pitchFamily="2" charset="-79"/>
              </a:rPr>
            </a:br>
            <a:r>
              <a:rPr lang="en-US" sz="2200" b="1" i="1" dirty="0" err="1">
                <a:solidFill>
                  <a:srgbClr val="002060"/>
                </a:solidFill>
                <a:latin typeface="Aharoni" panose="02010803020104030203" pitchFamily="2" charset="-79"/>
                <a:cs typeface="Aharoni" panose="02010803020104030203" pitchFamily="2" charset="-79"/>
              </a:rPr>
              <a:t>och</a:t>
            </a:r>
            <a:r>
              <a:rPr lang="en-US" sz="2200" b="1" i="1" dirty="0">
                <a:solidFill>
                  <a:srgbClr val="002060"/>
                </a:solidFill>
                <a:latin typeface="Aharoni" panose="02010803020104030203" pitchFamily="2" charset="-79"/>
                <a:cs typeface="Aharoni" panose="02010803020104030203" pitchFamily="2" charset="-79"/>
              </a:rPr>
              <a:t> </a:t>
            </a:r>
            <a:r>
              <a:rPr lang="en-US" sz="2200" b="1" i="1" dirty="0" err="1">
                <a:solidFill>
                  <a:srgbClr val="002060"/>
                </a:solidFill>
                <a:latin typeface="Aharoni" panose="02010803020104030203" pitchFamily="2" charset="-79"/>
                <a:cs typeface="Aharoni" panose="02010803020104030203" pitchFamily="2" charset="-79"/>
              </a:rPr>
              <a:t>optimala</a:t>
            </a:r>
            <a:r>
              <a:rPr lang="en-US" sz="2200" b="1" i="1" dirty="0">
                <a:solidFill>
                  <a:srgbClr val="002060"/>
                </a:solidFill>
                <a:latin typeface="Aharoni" panose="02010803020104030203" pitchFamily="2" charset="-79"/>
                <a:cs typeface="Aharoni" panose="02010803020104030203" pitchFamily="2" charset="-79"/>
              </a:rPr>
              <a:t> </a:t>
            </a:r>
            <a:r>
              <a:rPr lang="en-US" sz="2200" b="1" i="1" dirty="0" err="1">
                <a:solidFill>
                  <a:srgbClr val="002060"/>
                </a:solidFill>
                <a:latin typeface="Aharoni" panose="02010803020104030203" pitchFamily="2" charset="-79"/>
                <a:cs typeface="Aharoni" panose="02010803020104030203" pitchFamily="2" charset="-79"/>
              </a:rPr>
              <a:t>lösningar</a:t>
            </a:r>
            <a:br>
              <a:rPr lang="en-US" sz="2200" b="1" i="1" dirty="0">
                <a:solidFill>
                  <a:srgbClr val="002060"/>
                </a:solidFill>
                <a:latin typeface="Aharoni" panose="02010803020104030203" pitchFamily="2" charset="-79"/>
                <a:cs typeface="Aharoni" panose="02010803020104030203" pitchFamily="2" charset="-79"/>
              </a:rPr>
            </a:br>
            <a:r>
              <a:rPr lang="en-US" sz="1100" dirty="0">
                <a:solidFill>
                  <a:srgbClr val="002060"/>
                </a:solidFill>
                <a:latin typeface="Aharoni" panose="02010803020104030203" pitchFamily="2" charset="-79"/>
                <a:cs typeface="Aharoni" panose="02010803020104030203" pitchFamily="2" charset="-79"/>
              </a:rPr>
              <a:t>(Version 220315_1504)</a:t>
            </a:r>
            <a:br>
              <a:rPr lang="en-US" sz="4400" b="1" dirty="0">
                <a:solidFill>
                  <a:srgbClr val="002060"/>
                </a:solidFill>
                <a:latin typeface="Aharoni" panose="02010803020104030203" pitchFamily="2" charset="-79"/>
                <a:cs typeface="Aharoni" panose="02010803020104030203" pitchFamily="2" charset="-79"/>
              </a:rPr>
            </a:br>
            <a:br>
              <a:rPr lang="en-US" sz="4400" b="1" dirty="0">
                <a:solidFill>
                  <a:srgbClr val="002060"/>
                </a:solidFill>
                <a:latin typeface="Aharoni" panose="02010803020104030203" pitchFamily="2" charset="-79"/>
                <a:cs typeface="Aharoni" panose="02010803020104030203" pitchFamily="2" charset="-79"/>
              </a:rPr>
            </a:br>
            <a:r>
              <a:rPr lang="en-US" sz="4000" i="1" dirty="0" err="1">
                <a:solidFill>
                  <a:srgbClr val="002060"/>
                </a:solidFill>
                <a:latin typeface="Agency FB" panose="020B0503020202020204" pitchFamily="34" charset="0"/>
                <a:cs typeface="Aharoni" panose="02010803020104030203" pitchFamily="2" charset="-79"/>
              </a:rPr>
              <a:t>Lunchföreläsning</a:t>
            </a:r>
            <a:br>
              <a:rPr lang="en-US" sz="4400" b="1" dirty="0">
                <a:solidFill>
                  <a:srgbClr val="002060"/>
                </a:solidFill>
                <a:latin typeface="Aharoni" panose="02010803020104030203" pitchFamily="2" charset="-79"/>
                <a:cs typeface="Aharoni" panose="02010803020104030203" pitchFamily="2" charset="-79"/>
              </a:rPr>
            </a:br>
            <a:endParaRPr lang="en-SE" sz="1300" b="1" dirty="0">
              <a:solidFill>
                <a:srgbClr val="002060"/>
              </a:solidFill>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id="{A75CDDCA-91E8-42D0-91EE-5B97A4968C06}"/>
              </a:ext>
            </a:extLst>
          </p:cNvPr>
          <p:cNvSpPr>
            <a:spLocks noGrp="1"/>
          </p:cNvSpPr>
          <p:nvPr>
            <p:ph type="subTitle" idx="1"/>
          </p:nvPr>
        </p:nvSpPr>
        <p:spPr>
          <a:xfrm>
            <a:off x="5431221" y="4973561"/>
            <a:ext cx="5978926" cy="1414713"/>
          </a:xfrm>
        </p:spPr>
        <p:txBody>
          <a:bodyPr>
            <a:normAutofit/>
          </a:bodyPr>
          <a:lstStyle/>
          <a:p>
            <a:r>
              <a:rPr lang="en-US" sz="3600" b="1" dirty="0" err="1">
                <a:solidFill>
                  <a:schemeClr val="accent4">
                    <a:lumMod val="75000"/>
                  </a:schemeClr>
                </a:solidFill>
              </a:rPr>
              <a:t>Norra</a:t>
            </a:r>
            <a:r>
              <a:rPr lang="en-US" sz="3600" b="1" dirty="0">
                <a:solidFill>
                  <a:schemeClr val="accent4">
                    <a:lumMod val="75000"/>
                  </a:schemeClr>
                </a:solidFill>
              </a:rPr>
              <a:t> Skog</a:t>
            </a:r>
          </a:p>
          <a:p>
            <a:r>
              <a:rPr lang="nb-NO" sz="2200" b="1" dirty="0"/>
              <a:t>Onsdagen den 16 mars, 2022, kl: 11:45 – 12:45</a:t>
            </a:r>
            <a:endParaRPr lang="en-US" sz="2200" b="1" dirty="0"/>
          </a:p>
          <a:p>
            <a:r>
              <a:rPr lang="en-US" sz="1700" dirty="0" err="1"/>
              <a:t>Organisatör</a:t>
            </a:r>
            <a:r>
              <a:rPr lang="en-US" sz="1700" dirty="0"/>
              <a:t>: </a:t>
            </a:r>
            <a:r>
              <a:rPr lang="en-US" sz="1700" dirty="0" err="1"/>
              <a:t>Skogsekonom</a:t>
            </a:r>
            <a:r>
              <a:rPr lang="en-US" sz="1700" dirty="0"/>
              <a:t> Andreas Forsberg, </a:t>
            </a:r>
            <a:r>
              <a:rPr lang="en-US" sz="1700" dirty="0" err="1"/>
              <a:t>Norra</a:t>
            </a:r>
            <a:r>
              <a:rPr lang="en-US" sz="1700" dirty="0"/>
              <a:t> Skog</a:t>
            </a:r>
          </a:p>
          <a:p>
            <a:endParaRPr lang="en-US" dirty="0"/>
          </a:p>
          <a:p>
            <a:endParaRPr lang="en-SE" dirty="0"/>
          </a:p>
        </p:txBody>
      </p:sp>
      <p:pic>
        <p:nvPicPr>
          <p:cNvPr id="5" name="Picture 4">
            <a:extLst>
              <a:ext uri="{FF2B5EF4-FFF2-40B4-BE49-F238E27FC236}">
                <a16:creationId xmlns:a16="http://schemas.microsoft.com/office/drawing/2014/main" id="{C8E79B05-15C4-430D-8175-606C8BF7E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04" y="562431"/>
            <a:ext cx="4373356" cy="4781940"/>
          </a:xfrm>
          <a:prstGeom prst="rect">
            <a:avLst/>
          </a:prstGeom>
        </p:spPr>
      </p:pic>
      <p:sp>
        <p:nvSpPr>
          <p:cNvPr id="7" name="TextBox 6">
            <a:extLst>
              <a:ext uri="{FF2B5EF4-FFF2-40B4-BE49-F238E27FC236}">
                <a16:creationId xmlns:a16="http://schemas.microsoft.com/office/drawing/2014/main" id="{45337102-30F1-43BA-B62C-0C4BE8AD1E9B}"/>
              </a:ext>
            </a:extLst>
          </p:cNvPr>
          <p:cNvSpPr txBox="1"/>
          <p:nvPr/>
        </p:nvSpPr>
        <p:spPr>
          <a:xfrm>
            <a:off x="526094" y="5680917"/>
            <a:ext cx="4202166"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Professor Peter Lohmander Optimal Solutions, Sweden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http://www.lohmander.com/Information/Ref.htm</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Slide Number Placeholder 5">
            <a:extLst>
              <a:ext uri="{FF2B5EF4-FFF2-40B4-BE49-F238E27FC236}">
                <a16:creationId xmlns:a16="http://schemas.microsoft.com/office/drawing/2014/main" id="{F102298E-1E3A-4516-B6B3-39B7D8FA3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DF408-A7D2-4D80-B816-61B6466D27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30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3966-A366-4D4A-9142-0849E201DFE0}"/>
              </a:ext>
            </a:extLst>
          </p:cNvPr>
          <p:cNvSpPr>
            <a:spLocks noGrp="1"/>
          </p:cNvSpPr>
          <p:nvPr>
            <p:ph type="title"/>
          </p:nvPr>
        </p:nvSpPr>
        <p:spPr/>
        <p:txBody>
          <a:bodyPr/>
          <a:lstStyle/>
          <a:p>
            <a:r>
              <a:rPr lang="sv-SE" dirty="0">
                <a:solidFill>
                  <a:srgbClr val="0070C0"/>
                </a:solidFill>
              </a:rPr>
              <a:t>Definitioner</a:t>
            </a:r>
            <a:endParaRPr lang="en-US" dirty="0">
              <a:solidFill>
                <a:srgbClr val="0070C0"/>
              </a:solidFill>
            </a:endParaRPr>
          </a:p>
        </p:txBody>
      </p:sp>
      <p:sp>
        <p:nvSpPr>
          <p:cNvPr id="3" name="Content Placeholder 2">
            <a:extLst>
              <a:ext uri="{FF2B5EF4-FFF2-40B4-BE49-F238E27FC236}">
                <a16:creationId xmlns:a16="http://schemas.microsoft.com/office/drawing/2014/main" id="{3934D437-CF7B-4154-AD6D-1011741A2383}"/>
              </a:ext>
            </a:extLst>
          </p:cNvPr>
          <p:cNvSpPr>
            <a:spLocks noGrp="1"/>
          </p:cNvSpPr>
          <p:nvPr>
            <p:ph idx="1"/>
          </p:nvPr>
        </p:nvSpPr>
        <p:spPr/>
        <p:txBody>
          <a:bodyPr>
            <a:normAutofit/>
          </a:bodyPr>
          <a:lstStyle/>
          <a:p>
            <a:pPr marL="0" indent="0">
              <a:buNone/>
            </a:pPr>
            <a:r>
              <a:rPr lang="sv-SE" dirty="0"/>
              <a:t>Ekonomisk </a:t>
            </a:r>
            <a:r>
              <a:rPr lang="sv-SE" b="1" i="1" dirty="0">
                <a:solidFill>
                  <a:srgbClr val="FF0000"/>
                </a:solidFill>
              </a:rPr>
              <a:t>optimering</a:t>
            </a:r>
            <a:r>
              <a:rPr lang="sv-SE" dirty="0"/>
              <a:t>: </a:t>
            </a:r>
          </a:p>
          <a:p>
            <a:pPr marL="0" indent="0">
              <a:buNone/>
            </a:pPr>
            <a:r>
              <a:rPr lang="sv-SE" dirty="0"/>
              <a:t>Hushållning med knappa resurser som leder till </a:t>
            </a:r>
            <a:r>
              <a:rPr lang="sv-SE" b="1" i="1" dirty="0">
                <a:solidFill>
                  <a:srgbClr val="FF0000"/>
                </a:solidFill>
              </a:rPr>
              <a:t>bästa möjliga måluppfyllelse</a:t>
            </a:r>
            <a:r>
              <a:rPr lang="sv-SE" dirty="0"/>
              <a:t>.</a:t>
            </a:r>
          </a:p>
          <a:p>
            <a:endParaRPr lang="sv-SE" dirty="0"/>
          </a:p>
          <a:p>
            <a:pPr marL="0" indent="0">
              <a:buNone/>
            </a:pPr>
            <a:r>
              <a:rPr lang="sv-SE" dirty="0" err="1"/>
              <a:t>Skogsekonomisk</a:t>
            </a:r>
            <a:r>
              <a:rPr lang="sv-SE" dirty="0"/>
              <a:t> </a:t>
            </a:r>
            <a:r>
              <a:rPr lang="sv-SE" b="1" i="1" dirty="0">
                <a:solidFill>
                  <a:srgbClr val="FF0000"/>
                </a:solidFill>
              </a:rPr>
              <a:t>optimering</a:t>
            </a:r>
            <a:r>
              <a:rPr lang="sv-SE" dirty="0"/>
              <a:t>: </a:t>
            </a:r>
          </a:p>
          <a:p>
            <a:pPr marL="0" indent="0">
              <a:buNone/>
            </a:pPr>
            <a:r>
              <a:rPr lang="sv-SE" dirty="0"/>
              <a:t>Hushållning med knappa resurser inklusive skogsresurser som leder till </a:t>
            </a:r>
            <a:r>
              <a:rPr lang="sv-SE" b="1" i="1" dirty="0">
                <a:solidFill>
                  <a:srgbClr val="FF0000"/>
                </a:solidFill>
              </a:rPr>
              <a:t>bästa möjliga måluppfyllelse</a:t>
            </a:r>
            <a:r>
              <a:rPr lang="sv-SE" dirty="0"/>
              <a:t>.</a:t>
            </a:r>
          </a:p>
          <a:p>
            <a:endParaRPr lang="sv-SE"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963EBE4-C808-459C-AA64-7DFA50D1AA10}"/>
              </a:ext>
            </a:extLst>
          </p:cNvPr>
          <p:cNvSpPr>
            <a:spLocks noGrp="1"/>
          </p:cNvSpPr>
          <p:nvPr>
            <p:ph type="sldNum" sz="quarter" idx="12"/>
          </p:nvPr>
        </p:nvSpPr>
        <p:spPr/>
        <p:txBody>
          <a:bodyPr/>
          <a:lstStyle/>
          <a:p>
            <a:fld id="{310DF408-A7D2-4D80-B816-61B6466D27F0}" type="slidenum">
              <a:rPr lang="en-US" smtClean="0"/>
              <a:t>7</a:t>
            </a:fld>
            <a:endParaRPr lang="en-US"/>
          </a:p>
        </p:txBody>
      </p:sp>
    </p:spTree>
    <p:extLst>
      <p:ext uri="{BB962C8B-B14F-4D97-AF65-F5344CB8AC3E}">
        <p14:creationId xmlns:p14="http://schemas.microsoft.com/office/powerpoint/2010/main" val="113540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3966-A366-4D4A-9142-0849E201DFE0}"/>
              </a:ext>
            </a:extLst>
          </p:cNvPr>
          <p:cNvSpPr>
            <a:spLocks noGrp="1"/>
          </p:cNvSpPr>
          <p:nvPr>
            <p:ph type="title"/>
          </p:nvPr>
        </p:nvSpPr>
        <p:spPr/>
        <p:txBody>
          <a:bodyPr/>
          <a:lstStyle/>
          <a:p>
            <a:r>
              <a:rPr lang="sv-SE" dirty="0">
                <a:solidFill>
                  <a:srgbClr val="0070C0"/>
                </a:solidFill>
              </a:rPr>
              <a:t>Exogena priser och perfekta marknader</a:t>
            </a:r>
            <a:endParaRPr lang="en-US" dirty="0">
              <a:solidFill>
                <a:srgbClr val="0070C0"/>
              </a:solidFill>
            </a:endParaRPr>
          </a:p>
        </p:txBody>
      </p:sp>
      <p:sp>
        <p:nvSpPr>
          <p:cNvPr id="3" name="Content Placeholder 2">
            <a:extLst>
              <a:ext uri="{FF2B5EF4-FFF2-40B4-BE49-F238E27FC236}">
                <a16:creationId xmlns:a16="http://schemas.microsoft.com/office/drawing/2014/main" id="{3934D437-CF7B-4154-AD6D-1011741A2383}"/>
              </a:ext>
            </a:extLst>
          </p:cNvPr>
          <p:cNvSpPr>
            <a:spLocks noGrp="1"/>
          </p:cNvSpPr>
          <p:nvPr>
            <p:ph idx="1"/>
          </p:nvPr>
        </p:nvSpPr>
        <p:spPr/>
        <p:txBody>
          <a:bodyPr>
            <a:normAutofit fontScale="85000" lnSpcReduction="20000"/>
          </a:bodyPr>
          <a:lstStyle/>
          <a:p>
            <a:pPr marL="0" indent="0">
              <a:buNone/>
            </a:pPr>
            <a:endParaRPr lang="sv-SE" i="1" dirty="0"/>
          </a:p>
          <a:p>
            <a:pPr marL="0" indent="0">
              <a:buNone/>
            </a:pPr>
            <a:r>
              <a:rPr lang="sv-SE" b="1" dirty="0">
                <a:solidFill>
                  <a:srgbClr val="FF0000"/>
                </a:solidFill>
              </a:rPr>
              <a:t>Vanliga antaganden inom ekonomisk analys:</a:t>
            </a:r>
          </a:p>
          <a:p>
            <a:pPr marL="0" indent="0">
              <a:buNone/>
            </a:pPr>
            <a:r>
              <a:rPr lang="sv-SE" b="1" dirty="0">
                <a:solidFill>
                  <a:srgbClr val="0070C0"/>
                </a:solidFill>
              </a:rPr>
              <a:t>(Dessa antaganden är dock inte alltid relevanta, vilket har mycket stor ekonomisk betydelse, särskilt för skogsägare. Vi ska snart studera detta.)</a:t>
            </a:r>
          </a:p>
          <a:p>
            <a:pPr marL="0" indent="0">
              <a:buNone/>
            </a:pPr>
            <a:endParaRPr lang="sv-SE" dirty="0"/>
          </a:p>
          <a:p>
            <a:pPr marL="0" indent="0">
              <a:buNone/>
            </a:pPr>
            <a:r>
              <a:rPr lang="sv-SE" dirty="0"/>
              <a:t>Priser på varor och tjänster bestäms på ”perfekta marknader”. </a:t>
            </a:r>
          </a:p>
          <a:p>
            <a:pPr marL="0" indent="0">
              <a:buNone/>
            </a:pPr>
            <a:r>
              <a:rPr lang="sv-SE" dirty="0"/>
              <a:t>Dessa marknader inkluderar mycket stora antal köpare och säljare.</a:t>
            </a:r>
          </a:p>
          <a:p>
            <a:pPr marL="0" indent="0">
              <a:buNone/>
            </a:pPr>
            <a:r>
              <a:rPr lang="sv-SE" dirty="0"/>
              <a:t>Den enskilde individen och det enskilda företaget har så marginell inverkan på vad som händer på dessa marknader att alla betraktar priserna på marknaderna som </a:t>
            </a:r>
            <a:r>
              <a:rPr lang="sv-SE" b="1" dirty="0"/>
              <a:t>exogena</a:t>
            </a:r>
            <a:r>
              <a:rPr lang="sv-SE" dirty="0"/>
              <a:t>, d.v.s. helt omöjliga att påverka.</a:t>
            </a:r>
          </a:p>
          <a:p>
            <a:pPr marL="0" indent="0">
              <a:buNone/>
            </a:pPr>
            <a:endParaRPr lang="sv-SE" dirty="0"/>
          </a:p>
          <a:p>
            <a:pPr marL="0" indent="0">
              <a:buNone/>
            </a:pPr>
            <a:r>
              <a:rPr lang="sv-SE" dirty="0"/>
              <a:t>  </a:t>
            </a:r>
          </a:p>
          <a:p>
            <a:endParaRPr lang="sv-SE"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963EBE4-C808-459C-AA64-7DFA50D1AA10}"/>
              </a:ext>
            </a:extLst>
          </p:cNvPr>
          <p:cNvSpPr>
            <a:spLocks noGrp="1"/>
          </p:cNvSpPr>
          <p:nvPr>
            <p:ph type="sldNum" sz="quarter" idx="12"/>
          </p:nvPr>
        </p:nvSpPr>
        <p:spPr/>
        <p:txBody>
          <a:bodyPr/>
          <a:lstStyle/>
          <a:p>
            <a:fld id="{310DF408-A7D2-4D80-B816-61B6466D27F0}" type="slidenum">
              <a:rPr lang="en-US" smtClean="0"/>
              <a:t>8</a:t>
            </a:fld>
            <a:endParaRPr lang="en-US"/>
          </a:p>
        </p:txBody>
      </p:sp>
    </p:spTree>
    <p:extLst>
      <p:ext uri="{BB962C8B-B14F-4D97-AF65-F5344CB8AC3E}">
        <p14:creationId xmlns:p14="http://schemas.microsoft.com/office/powerpoint/2010/main" val="262020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35F78-5247-4D3D-A6C6-D0CB305670E6}"/>
              </a:ext>
            </a:extLst>
          </p:cNvPr>
          <p:cNvSpPr>
            <a:spLocks noGrp="1"/>
          </p:cNvSpPr>
          <p:nvPr>
            <p:ph type="title"/>
          </p:nvPr>
        </p:nvSpPr>
        <p:spPr/>
        <p:txBody>
          <a:bodyPr/>
          <a:lstStyle/>
          <a:p>
            <a:r>
              <a:rPr lang="sv-SE" dirty="0"/>
              <a:t>Den klassiska perfekta marknaden</a:t>
            </a:r>
            <a:endParaRPr lang="en-US" dirty="0"/>
          </a:p>
        </p:txBody>
      </p:sp>
      <p:sp>
        <p:nvSpPr>
          <p:cNvPr id="4" name="Slide Number Placeholder 3">
            <a:extLst>
              <a:ext uri="{FF2B5EF4-FFF2-40B4-BE49-F238E27FC236}">
                <a16:creationId xmlns:a16="http://schemas.microsoft.com/office/drawing/2014/main" id="{3212FCE6-CC26-47AD-990A-39D330F01725}"/>
              </a:ext>
            </a:extLst>
          </p:cNvPr>
          <p:cNvSpPr>
            <a:spLocks noGrp="1"/>
          </p:cNvSpPr>
          <p:nvPr>
            <p:ph type="sldNum" sz="quarter" idx="12"/>
          </p:nvPr>
        </p:nvSpPr>
        <p:spPr/>
        <p:txBody>
          <a:bodyPr/>
          <a:lstStyle/>
          <a:p>
            <a:fld id="{310DF408-A7D2-4D80-B816-61B6466D27F0}" type="slidenum">
              <a:rPr lang="en-US" smtClean="0"/>
              <a:t>9</a:t>
            </a:fld>
            <a:endParaRPr lang="en-US"/>
          </a:p>
        </p:txBody>
      </p:sp>
      <p:cxnSp>
        <p:nvCxnSpPr>
          <p:cNvPr id="7" name="Straight Connector 6">
            <a:extLst>
              <a:ext uri="{FF2B5EF4-FFF2-40B4-BE49-F238E27FC236}">
                <a16:creationId xmlns:a16="http://schemas.microsoft.com/office/drawing/2014/main" id="{1DB6A74D-0830-4551-9CCB-EA78CF61254C}"/>
              </a:ext>
            </a:extLst>
          </p:cNvPr>
          <p:cNvCxnSpPr/>
          <p:nvPr/>
        </p:nvCxnSpPr>
        <p:spPr>
          <a:xfrm>
            <a:off x="1731146" y="2317072"/>
            <a:ext cx="0" cy="3595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862649-5FCE-447A-AB3E-F85B574ABE75}"/>
              </a:ext>
            </a:extLst>
          </p:cNvPr>
          <p:cNvCxnSpPr/>
          <p:nvPr/>
        </p:nvCxnSpPr>
        <p:spPr>
          <a:xfrm>
            <a:off x="1597981" y="5761608"/>
            <a:ext cx="6667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33E37A-6515-4319-A0B8-4F0EE6F92A9B}"/>
              </a:ext>
            </a:extLst>
          </p:cNvPr>
          <p:cNvSpPr txBox="1"/>
          <p:nvPr/>
        </p:nvSpPr>
        <p:spPr>
          <a:xfrm>
            <a:off x="1473693" y="1908699"/>
            <a:ext cx="591829" cy="369332"/>
          </a:xfrm>
          <a:prstGeom prst="rect">
            <a:avLst/>
          </a:prstGeom>
          <a:noFill/>
        </p:spPr>
        <p:txBody>
          <a:bodyPr wrap="none" rtlCol="0">
            <a:spAutoFit/>
          </a:bodyPr>
          <a:lstStyle/>
          <a:p>
            <a:r>
              <a:rPr lang="sv-SE" dirty="0"/>
              <a:t>PRIS</a:t>
            </a:r>
            <a:endParaRPr lang="en-US" dirty="0"/>
          </a:p>
        </p:txBody>
      </p:sp>
      <p:sp>
        <p:nvSpPr>
          <p:cNvPr id="11" name="TextBox 10">
            <a:extLst>
              <a:ext uri="{FF2B5EF4-FFF2-40B4-BE49-F238E27FC236}">
                <a16:creationId xmlns:a16="http://schemas.microsoft.com/office/drawing/2014/main" id="{5F762B22-F4B5-4FAE-951B-DA9C7DAA1887}"/>
              </a:ext>
            </a:extLst>
          </p:cNvPr>
          <p:cNvSpPr txBox="1"/>
          <p:nvPr/>
        </p:nvSpPr>
        <p:spPr>
          <a:xfrm>
            <a:off x="8565472" y="5576942"/>
            <a:ext cx="1214179" cy="369332"/>
          </a:xfrm>
          <a:prstGeom prst="rect">
            <a:avLst/>
          </a:prstGeom>
          <a:noFill/>
        </p:spPr>
        <p:txBody>
          <a:bodyPr wrap="none" rtlCol="0">
            <a:spAutoFit/>
          </a:bodyPr>
          <a:lstStyle/>
          <a:p>
            <a:r>
              <a:rPr lang="sv-SE" dirty="0"/>
              <a:t>KVANTITET</a:t>
            </a:r>
            <a:endParaRPr lang="en-US" dirty="0"/>
          </a:p>
        </p:txBody>
      </p:sp>
      <p:cxnSp>
        <p:nvCxnSpPr>
          <p:cNvPr id="13" name="Straight Connector 12">
            <a:extLst>
              <a:ext uri="{FF2B5EF4-FFF2-40B4-BE49-F238E27FC236}">
                <a16:creationId xmlns:a16="http://schemas.microsoft.com/office/drawing/2014/main" id="{963EB27A-3625-49F9-BD75-C8842A194ED3}"/>
              </a:ext>
            </a:extLst>
          </p:cNvPr>
          <p:cNvCxnSpPr>
            <a:cxnSpLocks/>
          </p:cNvCxnSpPr>
          <p:nvPr/>
        </p:nvCxnSpPr>
        <p:spPr>
          <a:xfrm flipV="1">
            <a:off x="1597981" y="3006000"/>
            <a:ext cx="6205490" cy="224070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9C1DB8-FF71-4D72-A24B-D2724C5C2626}"/>
              </a:ext>
            </a:extLst>
          </p:cNvPr>
          <p:cNvCxnSpPr>
            <a:cxnSpLocks/>
          </p:cNvCxnSpPr>
          <p:nvPr/>
        </p:nvCxnSpPr>
        <p:spPr>
          <a:xfrm>
            <a:off x="1597981" y="2491095"/>
            <a:ext cx="6205490" cy="11022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993BF9-ECA5-4F68-98A4-B0D173FDF628}"/>
              </a:ext>
            </a:extLst>
          </p:cNvPr>
          <p:cNvSpPr txBox="1"/>
          <p:nvPr/>
        </p:nvSpPr>
        <p:spPr>
          <a:xfrm>
            <a:off x="1597981" y="6058101"/>
            <a:ext cx="301686" cy="369332"/>
          </a:xfrm>
          <a:prstGeom prst="rect">
            <a:avLst/>
          </a:prstGeom>
          <a:noFill/>
        </p:spPr>
        <p:txBody>
          <a:bodyPr wrap="none" rtlCol="0">
            <a:spAutoFit/>
          </a:bodyPr>
          <a:lstStyle/>
          <a:p>
            <a:r>
              <a:rPr lang="sv-SE" dirty="0"/>
              <a:t>0</a:t>
            </a:r>
            <a:endParaRPr lang="en-US" dirty="0"/>
          </a:p>
        </p:txBody>
      </p:sp>
      <p:sp>
        <p:nvSpPr>
          <p:cNvPr id="29" name="TextBox 28">
            <a:extLst>
              <a:ext uri="{FF2B5EF4-FFF2-40B4-BE49-F238E27FC236}">
                <a16:creationId xmlns:a16="http://schemas.microsoft.com/office/drawing/2014/main" id="{3A5BFB3D-F85C-4D2D-8ED1-842FBD497309}"/>
              </a:ext>
            </a:extLst>
          </p:cNvPr>
          <p:cNvSpPr txBox="1"/>
          <p:nvPr/>
        </p:nvSpPr>
        <p:spPr>
          <a:xfrm>
            <a:off x="1201818" y="5474848"/>
            <a:ext cx="308497" cy="369332"/>
          </a:xfrm>
          <a:prstGeom prst="rect">
            <a:avLst/>
          </a:prstGeom>
          <a:noFill/>
        </p:spPr>
        <p:txBody>
          <a:bodyPr wrap="square">
            <a:spAutoFit/>
          </a:bodyPr>
          <a:lstStyle/>
          <a:p>
            <a:r>
              <a:rPr lang="sv-SE" dirty="0"/>
              <a:t>0</a:t>
            </a:r>
            <a:endParaRPr lang="en-US" dirty="0"/>
          </a:p>
        </p:txBody>
      </p:sp>
      <p:sp>
        <p:nvSpPr>
          <p:cNvPr id="30" name="TextBox 29">
            <a:extLst>
              <a:ext uri="{FF2B5EF4-FFF2-40B4-BE49-F238E27FC236}">
                <a16:creationId xmlns:a16="http://schemas.microsoft.com/office/drawing/2014/main" id="{8D7667CB-DFB5-439E-B7E6-0243F6CB779B}"/>
              </a:ext>
            </a:extLst>
          </p:cNvPr>
          <p:cNvSpPr txBox="1"/>
          <p:nvPr/>
        </p:nvSpPr>
        <p:spPr>
          <a:xfrm>
            <a:off x="2965157" y="2340175"/>
            <a:ext cx="3350236" cy="369332"/>
          </a:xfrm>
          <a:prstGeom prst="rect">
            <a:avLst/>
          </a:prstGeom>
          <a:noFill/>
        </p:spPr>
        <p:txBody>
          <a:bodyPr wrap="square" rtlCol="0">
            <a:spAutoFit/>
          </a:bodyPr>
          <a:lstStyle/>
          <a:p>
            <a:r>
              <a:rPr lang="sv-SE" b="1" dirty="0"/>
              <a:t>Skogsindustrins efterfrågan</a:t>
            </a:r>
            <a:endParaRPr lang="en-US" b="1" dirty="0"/>
          </a:p>
        </p:txBody>
      </p:sp>
      <p:sp>
        <p:nvSpPr>
          <p:cNvPr id="32" name="TextBox 31">
            <a:extLst>
              <a:ext uri="{FF2B5EF4-FFF2-40B4-BE49-F238E27FC236}">
                <a16:creationId xmlns:a16="http://schemas.microsoft.com/office/drawing/2014/main" id="{5F8E880A-3A08-4FCA-94C1-F87DB28AC099}"/>
              </a:ext>
            </a:extLst>
          </p:cNvPr>
          <p:cNvSpPr txBox="1"/>
          <p:nvPr/>
        </p:nvSpPr>
        <p:spPr>
          <a:xfrm>
            <a:off x="2965157" y="4693106"/>
            <a:ext cx="6094520" cy="369332"/>
          </a:xfrm>
          <a:prstGeom prst="rect">
            <a:avLst/>
          </a:prstGeom>
          <a:noFill/>
        </p:spPr>
        <p:txBody>
          <a:bodyPr wrap="square">
            <a:spAutoFit/>
          </a:bodyPr>
          <a:lstStyle/>
          <a:p>
            <a:r>
              <a:rPr lang="sv-SE" b="1" dirty="0"/>
              <a:t>Skogsägarnas virkesutbud</a:t>
            </a:r>
            <a:endParaRPr lang="en-US" b="1" dirty="0"/>
          </a:p>
        </p:txBody>
      </p:sp>
    </p:spTree>
    <p:extLst>
      <p:ext uri="{BB962C8B-B14F-4D97-AF65-F5344CB8AC3E}">
        <p14:creationId xmlns:p14="http://schemas.microsoft.com/office/powerpoint/2010/main" val="2046968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3561</Words>
  <Application>Microsoft Office PowerPoint</Application>
  <PresentationFormat>Widescreen</PresentationFormat>
  <Paragraphs>622</Paragraphs>
  <Slides>61</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1" baseType="lpstr">
      <vt:lpstr>Agency FB</vt:lpstr>
      <vt:lpstr>Aharoni</vt:lpstr>
      <vt:lpstr>Arial</vt:lpstr>
      <vt:lpstr>Bitter</vt:lpstr>
      <vt:lpstr>Calibri</vt:lpstr>
      <vt:lpstr>Calibri Light</vt:lpstr>
      <vt:lpstr>Calluna</vt:lpstr>
      <vt:lpstr>Overpass</vt:lpstr>
      <vt:lpstr>Office Theme</vt:lpstr>
      <vt:lpstr>Equation</vt:lpstr>
      <vt:lpstr> Skogsekonomi för skogsägare och skogsägareföreningar:  Problem, avgränsningar  och optimala lösningar (Version 220315_1504)  Lunchföreläsning </vt:lpstr>
      <vt:lpstr>Peter Lohmander</vt:lpstr>
      <vt:lpstr>Peter Lohmander: </vt:lpstr>
      <vt:lpstr>Dagens föreläsning:</vt:lpstr>
      <vt:lpstr>Konkreta Åtgärdsförslag och Effekter:</vt:lpstr>
      <vt:lpstr>Definitioner</vt:lpstr>
      <vt:lpstr>Definitioner</vt:lpstr>
      <vt:lpstr>Exogena priser och perfekta marknader</vt:lpstr>
      <vt:lpstr>Den klassiska perfekta marknaden</vt:lpstr>
      <vt:lpstr>Den klassiska perfekta marknaden</vt:lpstr>
      <vt:lpstr>Den klassiska perfekta marknaden</vt:lpstr>
      <vt:lpstr>Priser är dock INTE alltid Exogena. Marknader är INTE alltid perfekta.</vt:lpstr>
      <vt:lpstr>Exempel på hur prisdiskriminering kraftigt kan försämra ekonomin för skogsägare:</vt:lpstr>
      <vt:lpstr>PowerPoint Presentation</vt:lpstr>
      <vt:lpstr>Monopsoni &amp; ”Lägsta pris med transportbidrag”</vt:lpstr>
      <vt:lpstr>Monopsoni &amp; ”Lägsta pris med transportbidrag”</vt:lpstr>
      <vt:lpstr>PowerPoint Presentation</vt:lpstr>
      <vt:lpstr>PowerPoint Presentation</vt:lpstr>
      <vt:lpstr>Den klassiska perfekta marknaden inklusive import</vt:lpstr>
      <vt:lpstr>Den perfekta marknaden inklusive import</vt:lpstr>
      <vt:lpstr>Monopsoni samt import</vt:lpstr>
      <vt:lpstr>Ekonomiskt optimal virkesanskaffning om köparen kan prisdiskriminera efter behag: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Observation:</vt:lpstr>
      <vt:lpstr>PowerPoint Presentation</vt:lpstr>
      <vt:lpstr>PowerPoint Presentation</vt:lpstr>
      <vt:lpstr>Observation:</vt:lpstr>
      <vt:lpstr>PowerPoint Presentation</vt:lpstr>
      <vt:lpstr>Konkreta Åtgärdsförslag och Effekter:</vt:lpstr>
      <vt:lpstr>Exempel på skogsekonomiska frågor avgränsade till ”rena skogsfrågor”:</vt:lpstr>
      <vt:lpstr>PowerPoint Presentation</vt:lpstr>
      <vt:lpstr>PowerPoint Presentation</vt:lpstr>
      <vt:lpstr>PowerPoint Presentation</vt:lpstr>
      <vt:lpstr>PowerPoint Presentation</vt:lpstr>
      <vt:lpstr>PowerPoint Presentation</vt:lpstr>
      <vt:lpstr>Exempel på resurser och begränsningar, förutom växande träd, som kan påverka optimala  skogsekonomiska lösningar:</vt:lpstr>
      <vt:lpstr>PowerPoint Presentation</vt:lpstr>
      <vt:lpstr>Övriga omständigheter som kan påverka optimala  skogsekonomiska lösningar:</vt:lpstr>
      <vt:lpstr>Dagens föreläsning:</vt:lpstr>
      <vt:lpstr>Konkreta Åtgärdsförslag och Effekter:</vt:lpstr>
      <vt:lpstr> Skogsekonomi för skogsägare och skogsägareföreningar:  Problem, avgränsningar  och optimala lösningar (Version 220315_1504)  Lunchföreläsning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Wildlife Dynamics and Management Optimization via Statistics and Mathematics  by Peter Lohmander</dc:title>
  <dc:creator>Peter Lohmander</dc:creator>
  <cp:lastModifiedBy>Peter Lohmander</cp:lastModifiedBy>
  <cp:revision>137</cp:revision>
  <cp:lastPrinted>2022-02-23T18:26:25Z</cp:lastPrinted>
  <dcterms:created xsi:type="dcterms:W3CDTF">2022-02-23T12:22:43Z</dcterms:created>
  <dcterms:modified xsi:type="dcterms:W3CDTF">2022-03-15T14:10:30Z</dcterms:modified>
</cp:coreProperties>
</file>