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6"/>
  </p:notesMasterIdLst>
  <p:sldIdLst>
    <p:sldId id="256" r:id="rId3"/>
    <p:sldId id="662" r:id="rId4"/>
    <p:sldId id="633" r:id="rId5"/>
    <p:sldId id="642" r:id="rId6"/>
    <p:sldId id="643" r:id="rId7"/>
    <p:sldId id="659" r:id="rId8"/>
    <p:sldId id="663" r:id="rId9"/>
    <p:sldId id="644" r:id="rId10"/>
    <p:sldId id="645" r:id="rId11"/>
    <p:sldId id="646" r:id="rId12"/>
    <p:sldId id="647" r:id="rId13"/>
    <p:sldId id="648" r:id="rId14"/>
    <p:sldId id="649" r:id="rId15"/>
    <p:sldId id="650" r:id="rId16"/>
    <p:sldId id="651" r:id="rId17"/>
    <p:sldId id="652" r:id="rId18"/>
    <p:sldId id="653" r:id="rId19"/>
    <p:sldId id="654" r:id="rId20"/>
    <p:sldId id="655" r:id="rId21"/>
    <p:sldId id="656" r:id="rId22"/>
    <p:sldId id="657" r:id="rId23"/>
    <p:sldId id="658" r:id="rId24"/>
    <p:sldId id="661" r:id="rId2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3200"/>
    <a:srgbClr val="90FB25"/>
    <a:srgbClr val="FF9900"/>
    <a:srgbClr val="D0D00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466"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F044D-E9A0-4E43-8837-3AD4D834CF25}" type="datetimeFigureOut">
              <a:rPr lang="sv-SE" smtClean="0"/>
              <a:t>2015-06-06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B3E71-8619-419C-829D-81361AE97C8F}" type="slidenum">
              <a:rPr lang="sv-SE" smtClean="0"/>
              <a:t>‹#›</a:t>
            </a:fld>
            <a:endParaRPr lang="sv-SE"/>
          </a:p>
        </p:txBody>
      </p:sp>
    </p:spTree>
    <p:extLst>
      <p:ext uri="{BB962C8B-B14F-4D97-AF65-F5344CB8AC3E}">
        <p14:creationId xmlns:p14="http://schemas.microsoft.com/office/powerpoint/2010/main" val="341160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ECED491B-AF72-4D86-B21E-67FC90CB535E}"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780911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1C50FC4-8EAA-40D3-B7CF-5702B1D739EF}"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064902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8FBF395-88E5-47A7-8542-877239F18C32}"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98809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ECED491B-AF72-4D86-B21E-67FC90CB535E}"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660370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6D2AAC3-1D5D-4C63-8313-AFFA2A1EB24D}"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070992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ADE34C7-9513-4CE0-B439-96B92D774B1B}"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904879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876929C6-A6FC-498A-A296-0582F21E6294}" type="datetime1">
              <a:rPr lang="sv-SE" smtClean="0">
                <a:solidFill>
                  <a:prstClr val="black">
                    <a:tint val="75000"/>
                  </a:prstClr>
                </a:solidFill>
              </a:rPr>
              <a:pPr/>
              <a:t>2015-06-06</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93147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FB3E7FAE-AA71-4C59-869D-C0ACC13911BD}" type="datetime1">
              <a:rPr lang="sv-SE" smtClean="0">
                <a:solidFill>
                  <a:prstClr val="black">
                    <a:tint val="75000"/>
                  </a:prstClr>
                </a:solidFill>
              </a:rPr>
              <a:pPr/>
              <a:t>2015-06-06</a:t>
            </a:fld>
            <a:endParaRPr lang="sv-SE">
              <a:solidFill>
                <a:prstClr val="black">
                  <a:tint val="75000"/>
                </a:prstClr>
              </a:solidFill>
            </a:endParaRPr>
          </a:p>
        </p:txBody>
      </p:sp>
      <p:sp>
        <p:nvSpPr>
          <p:cNvPr id="8" name="Platshållare för sidfot 7"/>
          <p:cNvSpPr>
            <a:spLocks noGrp="1"/>
          </p:cNvSpPr>
          <p:nvPr>
            <p:ph type="ftr" sz="quarter" idx="11"/>
          </p:nvPr>
        </p:nvSpPr>
        <p:spPr/>
        <p:txBody>
          <a:bodyPr/>
          <a:lstStyle/>
          <a:p>
            <a:endParaRPr lang="sv-SE">
              <a:solidFill>
                <a:prstClr val="black">
                  <a:tint val="75000"/>
                </a:prstClr>
              </a:solidFill>
            </a:endParaRPr>
          </a:p>
        </p:txBody>
      </p:sp>
      <p:sp>
        <p:nvSpPr>
          <p:cNvPr id="9" name="Platshållare för bildnummer 8"/>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235479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9DC8937-9845-4681-A57B-EA1A6A66E7C5}" type="datetime1">
              <a:rPr lang="sv-SE" smtClean="0">
                <a:solidFill>
                  <a:prstClr val="black">
                    <a:tint val="75000"/>
                  </a:prstClr>
                </a:solidFill>
              </a:rPr>
              <a:pPr/>
              <a:t>2015-06-06</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13311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11F8532-B481-49C4-AE6E-888673EA4F63}" type="datetime1">
              <a:rPr lang="sv-SE" smtClean="0">
                <a:solidFill>
                  <a:prstClr val="black">
                    <a:tint val="75000"/>
                  </a:prstClr>
                </a:solidFill>
              </a:rPr>
              <a:pPr/>
              <a:t>2015-06-06</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57127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FD2E878-72ED-4780-88E6-5376DF6CC71F}" type="datetime1">
              <a:rPr lang="sv-SE" smtClean="0">
                <a:solidFill>
                  <a:prstClr val="black">
                    <a:tint val="75000"/>
                  </a:prstClr>
                </a:solidFill>
              </a:rPr>
              <a:pPr/>
              <a:t>2015-06-06</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576051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6D2AAC3-1D5D-4C63-8313-AFFA2A1EB24D}"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626205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C3B4CBA-9B07-4EB2-8094-EDD3B100A261}" type="datetime1">
              <a:rPr lang="sv-SE" smtClean="0">
                <a:solidFill>
                  <a:prstClr val="black">
                    <a:tint val="75000"/>
                  </a:prstClr>
                </a:solidFill>
              </a:rPr>
              <a:pPr/>
              <a:t>2015-06-06</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074404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1C50FC4-8EAA-40D3-B7CF-5702B1D739EF}"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744830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8FBF395-88E5-47A7-8542-877239F18C32}"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56879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ADE34C7-9513-4CE0-B439-96B92D774B1B}"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890963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876929C6-A6FC-498A-A296-0582F21E6294}" type="datetime1">
              <a:rPr lang="sv-SE" smtClean="0">
                <a:solidFill>
                  <a:prstClr val="black">
                    <a:tint val="75000"/>
                  </a:prstClr>
                </a:solidFill>
              </a:rPr>
              <a:pPr/>
              <a:t>2015-06-06</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923126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FB3E7FAE-AA71-4C59-869D-C0ACC13911BD}" type="datetime1">
              <a:rPr lang="sv-SE" smtClean="0">
                <a:solidFill>
                  <a:prstClr val="black">
                    <a:tint val="75000"/>
                  </a:prstClr>
                </a:solidFill>
              </a:rPr>
              <a:pPr/>
              <a:t>2015-06-06</a:t>
            </a:fld>
            <a:endParaRPr lang="sv-SE">
              <a:solidFill>
                <a:prstClr val="black">
                  <a:tint val="75000"/>
                </a:prstClr>
              </a:solidFill>
            </a:endParaRPr>
          </a:p>
        </p:txBody>
      </p:sp>
      <p:sp>
        <p:nvSpPr>
          <p:cNvPr id="8" name="Platshållare för sidfot 7"/>
          <p:cNvSpPr>
            <a:spLocks noGrp="1"/>
          </p:cNvSpPr>
          <p:nvPr>
            <p:ph type="ftr" sz="quarter" idx="11"/>
          </p:nvPr>
        </p:nvSpPr>
        <p:spPr/>
        <p:txBody>
          <a:bodyPr/>
          <a:lstStyle/>
          <a:p>
            <a:endParaRPr lang="sv-SE">
              <a:solidFill>
                <a:prstClr val="black">
                  <a:tint val="75000"/>
                </a:prstClr>
              </a:solidFill>
            </a:endParaRPr>
          </a:p>
        </p:txBody>
      </p:sp>
      <p:sp>
        <p:nvSpPr>
          <p:cNvPr id="9" name="Platshållare för bildnummer 8"/>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13916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9DC8937-9845-4681-A57B-EA1A6A66E7C5}" type="datetime1">
              <a:rPr lang="sv-SE" smtClean="0">
                <a:solidFill>
                  <a:prstClr val="black">
                    <a:tint val="75000"/>
                  </a:prstClr>
                </a:solidFill>
              </a:rPr>
              <a:pPr/>
              <a:t>2015-06-06</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735295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11F8532-B481-49C4-AE6E-888673EA4F63}" type="datetime1">
              <a:rPr lang="sv-SE" smtClean="0">
                <a:solidFill>
                  <a:prstClr val="black">
                    <a:tint val="75000"/>
                  </a:prstClr>
                </a:solidFill>
              </a:rPr>
              <a:pPr/>
              <a:t>2015-06-06</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677548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FD2E878-72ED-4780-88E6-5376DF6CC71F}" type="datetime1">
              <a:rPr lang="sv-SE" smtClean="0">
                <a:solidFill>
                  <a:prstClr val="black">
                    <a:tint val="75000"/>
                  </a:prstClr>
                </a:solidFill>
              </a:rPr>
              <a:pPr/>
              <a:t>2015-06-06</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24850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C3B4CBA-9B07-4EB2-8094-EDD3B100A261}" type="datetime1">
              <a:rPr lang="sv-SE" smtClean="0">
                <a:solidFill>
                  <a:prstClr val="black">
                    <a:tint val="75000"/>
                  </a:prstClr>
                </a:solidFill>
              </a:rPr>
              <a:pPr/>
              <a:t>2015-06-06</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0006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99E67-FA8A-4D8A-B569-56C0E195BEB3}"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solidFill>
                <a:prstClr val="black">
                  <a:tint val="75000"/>
                </a:prstClr>
              </a:solidFill>
            </a:endParaRP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623271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99E67-FA8A-4D8A-B569-56C0E195BEB3}" type="datetime1">
              <a:rPr lang="sv-SE" smtClean="0">
                <a:solidFill>
                  <a:prstClr val="black">
                    <a:tint val="75000"/>
                  </a:prstClr>
                </a:solidFill>
              </a:rPr>
              <a:pPr/>
              <a:t>2015-06-06</a:t>
            </a:fld>
            <a:endParaRPr lang="sv-SE">
              <a:solidFill>
                <a:prstClr val="black">
                  <a:tint val="75000"/>
                </a:prstClr>
              </a:solidFill>
            </a:endParaRPr>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solidFill>
                <a:prstClr val="black">
                  <a:tint val="75000"/>
                </a:prstClr>
              </a:solidFill>
            </a:endParaRP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C3FE0-6EB4-418C-82E7-2F09A4F41151}"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6517736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eter@Lohmander.com" TargetMode="External"/><Relationship Id="rId2" Type="http://schemas.openxmlformats.org/officeDocument/2006/relationships/hyperlink" Target="http://www.lohmander.com/"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Peter@Lohmander.com" TargetMode="External"/><Relationship Id="rId2" Type="http://schemas.openxmlformats.org/officeDocument/2006/relationships/hyperlink" Target="http://www.lohmander.com/"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0"/>
            <a:ext cx="12192001" cy="2616200"/>
          </a:xfrm>
          <a:gradFill>
            <a:gsLst>
              <a:gs pos="98000">
                <a:srgbClr val="C2DAEF"/>
              </a:gs>
              <a:gs pos="100000">
                <a:schemeClr val="accent1">
                  <a:lumMod val="45000"/>
                  <a:lumOff val="55000"/>
                </a:schemeClr>
              </a:gs>
              <a:gs pos="97000">
                <a:srgbClr val="FFFF00"/>
              </a:gs>
            </a:gsLst>
            <a:lin ang="5400000" scaled="1"/>
          </a:gradFill>
        </p:spPr>
        <p:txBody>
          <a:bodyPr>
            <a:normAutofit fontScale="90000"/>
          </a:bodyPr>
          <a:lstStyle/>
          <a:p>
            <a:r>
              <a:rPr lang="en-US" sz="4400" b="1" dirty="0" smtClean="0">
                <a:solidFill>
                  <a:srgbClr val="423200"/>
                </a:solidFill>
                <a:latin typeface="Times-Bold"/>
              </a:rPr>
              <a:t/>
            </a:r>
            <a:br>
              <a:rPr lang="en-US" sz="4400" b="1" dirty="0" smtClean="0">
                <a:solidFill>
                  <a:srgbClr val="423200"/>
                </a:solidFill>
                <a:latin typeface="Times-Bold"/>
              </a:rPr>
            </a:br>
            <a:r>
              <a:rPr lang="sv-SE" sz="4400" b="1" dirty="0">
                <a:solidFill>
                  <a:srgbClr val="423200"/>
                </a:solidFill>
                <a:latin typeface="Times-Bold"/>
              </a:rPr>
              <a:t>Svensk </a:t>
            </a:r>
            <a:r>
              <a:rPr lang="sv-SE" sz="4400" b="1" dirty="0" smtClean="0">
                <a:solidFill>
                  <a:srgbClr val="423200"/>
                </a:solidFill>
                <a:latin typeface="Times-Bold"/>
              </a:rPr>
              <a:t>utbildnings och forsknings kvalitet</a:t>
            </a:r>
            <a:br>
              <a:rPr lang="sv-SE" sz="4400" b="1" dirty="0" smtClean="0">
                <a:solidFill>
                  <a:srgbClr val="423200"/>
                </a:solidFill>
                <a:latin typeface="Times-Bold"/>
              </a:rPr>
            </a:br>
            <a:r>
              <a:rPr lang="sv-SE" sz="4400" b="1" dirty="0" smtClean="0">
                <a:solidFill>
                  <a:srgbClr val="423200"/>
                </a:solidFill>
                <a:latin typeface="Times-Bold"/>
              </a:rPr>
              <a:t> samt professorernas villkor går hand i hand </a:t>
            </a:r>
            <a:br>
              <a:rPr lang="sv-SE" sz="4400" b="1" dirty="0" smtClean="0">
                <a:solidFill>
                  <a:srgbClr val="423200"/>
                </a:solidFill>
                <a:latin typeface="Times-Bold"/>
              </a:rPr>
            </a:br>
            <a:r>
              <a:rPr lang="sv-SE" sz="4400" b="1" dirty="0" smtClean="0">
                <a:solidFill>
                  <a:srgbClr val="423200"/>
                </a:solidFill>
                <a:latin typeface="Times-Bold"/>
              </a:rPr>
              <a:t>- och kan </a:t>
            </a:r>
            <a:r>
              <a:rPr lang="sv-SE" sz="4400" b="1" i="1" u="sng" dirty="0" smtClean="0">
                <a:solidFill>
                  <a:srgbClr val="423200"/>
                </a:solidFill>
                <a:latin typeface="Times-Bold"/>
              </a:rPr>
              <a:t>gratis</a:t>
            </a:r>
            <a:r>
              <a:rPr lang="sv-SE" sz="4400" b="1" dirty="0" smtClean="0">
                <a:solidFill>
                  <a:srgbClr val="423200"/>
                </a:solidFill>
                <a:latin typeface="Times-Bold"/>
              </a:rPr>
              <a:t> förbättras!</a:t>
            </a:r>
            <a:br>
              <a:rPr lang="sv-SE" sz="4400" b="1" dirty="0" smtClean="0">
                <a:solidFill>
                  <a:srgbClr val="423200"/>
                </a:solidFill>
                <a:latin typeface="Times-Bold"/>
              </a:rPr>
            </a:br>
            <a:endParaRPr lang="sv-SE" sz="4400" b="1" dirty="0">
              <a:solidFill>
                <a:srgbClr val="423200"/>
              </a:solidFill>
              <a:latin typeface="Times New Roman" panose="02020603050405020304" pitchFamily="18" charset="0"/>
              <a:cs typeface="Times New Roman" panose="02020603050405020304" pitchFamily="18" charset="0"/>
            </a:endParaRPr>
          </a:p>
        </p:txBody>
      </p:sp>
      <p:sp>
        <p:nvSpPr>
          <p:cNvPr id="3" name="Underrubrik 2"/>
          <p:cNvSpPr>
            <a:spLocks noGrp="1"/>
          </p:cNvSpPr>
          <p:nvPr>
            <p:ph type="subTitle" idx="1"/>
          </p:nvPr>
        </p:nvSpPr>
        <p:spPr>
          <a:xfrm>
            <a:off x="0" y="2982541"/>
            <a:ext cx="6908800" cy="3532981"/>
          </a:xfrm>
        </p:spPr>
        <p:txBody>
          <a:bodyPr>
            <a:normAutofit lnSpcReduction="10000"/>
          </a:bodyPr>
          <a:lstStyle/>
          <a:p>
            <a:r>
              <a:rPr lang="en-GB" sz="2600" b="1" dirty="0" smtClean="0">
                <a:effectLst/>
                <a:latin typeface="Times New Roman" panose="02020603050405020304" pitchFamily="18" charset="0"/>
                <a:ea typeface="Times New Roman" panose="02020603050405020304" pitchFamily="18" charset="0"/>
              </a:rPr>
              <a:t>Professor Dr Peter Lohmander</a:t>
            </a:r>
          </a:p>
          <a:p>
            <a:r>
              <a:rPr lang="sv-SE" sz="2200" dirty="0">
                <a:latin typeface="Times New Roman" panose="02020603050405020304" pitchFamily="18" charset="0"/>
                <a:cs typeface="Times New Roman" panose="02020603050405020304" pitchFamily="18" charset="0"/>
              </a:rPr>
              <a:t>Ledamot i SULFs </a:t>
            </a:r>
            <a:r>
              <a:rPr lang="sv-SE" sz="2200" dirty="0" smtClean="0">
                <a:latin typeface="Times New Roman" panose="02020603050405020304" pitchFamily="18" charset="0"/>
                <a:cs typeface="Times New Roman" panose="02020603050405020304" pitchFamily="18" charset="0"/>
              </a:rPr>
              <a:t>förbundsstyrelse</a:t>
            </a:r>
          </a:p>
          <a:p>
            <a:r>
              <a:rPr lang="sv-SE" sz="2200" dirty="0" smtClean="0">
                <a:effectLst/>
                <a:latin typeface="Times New Roman" panose="02020603050405020304" pitchFamily="18" charset="0"/>
                <a:ea typeface="Times New Roman" panose="02020603050405020304" pitchFamily="18" charset="0"/>
              </a:rPr>
              <a:t>Ledamot i Professorsföreningens styrelse i Umeå</a:t>
            </a:r>
            <a:r>
              <a:rPr lang="en-GB" sz="2200" dirty="0" smtClean="0">
                <a:effectLst/>
                <a:latin typeface="Times New Roman" panose="02020603050405020304" pitchFamily="18" charset="0"/>
                <a:ea typeface="Times New Roman" panose="02020603050405020304" pitchFamily="18" charset="0"/>
              </a:rPr>
              <a:t> </a:t>
            </a:r>
          </a:p>
          <a:p>
            <a:r>
              <a:rPr lang="en-GB" sz="2200" dirty="0" smtClean="0">
                <a:solidFill>
                  <a:srgbClr val="423200"/>
                </a:solidFill>
                <a:effectLst/>
                <a:latin typeface="Times New Roman" panose="02020603050405020304" pitchFamily="18" charset="0"/>
                <a:ea typeface="Times New Roman" panose="02020603050405020304" pitchFamily="18" charset="0"/>
              </a:rPr>
              <a:t>SLU, Sweden, </a:t>
            </a:r>
            <a:r>
              <a:rPr lang="en-GB" sz="2200" u="sng" dirty="0" smtClean="0">
                <a:solidFill>
                  <a:srgbClr val="423200"/>
                </a:solidFill>
                <a:effectLst/>
                <a:latin typeface="Times New Roman" panose="02020603050405020304" pitchFamily="18" charset="0"/>
                <a:ea typeface="Times New Roman" panose="02020603050405020304" pitchFamily="18" charset="0"/>
                <a:hlinkClick r:id="rId2"/>
              </a:rPr>
              <a:t>http://www.Lohmander.com</a:t>
            </a:r>
            <a:r>
              <a:rPr lang="en-GB" sz="2200" dirty="0" smtClean="0">
                <a:solidFill>
                  <a:srgbClr val="423200"/>
                </a:solidFill>
                <a:effectLst/>
                <a:latin typeface="Times New Roman" panose="02020603050405020304" pitchFamily="18" charset="0"/>
                <a:ea typeface="Times New Roman" panose="02020603050405020304" pitchFamily="18" charset="0"/>
              </a:rPr>
              <a:t> </a:t>
            </a:r>
          </a:p>
          <a:p>
            <a:r>
              <a:rPr lang="en-GB" sz="2200" dirty="0" smtClean="0">
                <a:solidFill>
                  <a:srgbClr val="423200"/>
                </a:solidFill>
                <a:latin typeface="Times New Roman" panose="02020603050405020304" pitchFamily="18" charset="0"/>
                <a:ea typeface="Times New Roman" panose="02020603050405020304" pitchFamily="18" charset="0"/>
                <a:hlinkClick r:id="rId3"/>
              </a:rPr>
              <a:t>Peter@Lohmander.com</a:t>
            </a:r>
            <a:r>
              <a:rPr lang="en-GB" sz="2200" dirty="0" smtClean="0">
                <a:solidFill>
                  <a:srgbClr val="423200"/>
                </a:solidFill>
                <a:latin typeface="Times New Roman" panose="02020603050405020304" pitchFamily="18" charset="0"/>
                <a:ea typeface="Times New Roman" panose="02020603050405020304" pitchFamily="18" charset="0"/>
              </a:rPr>
              <a:t> </a:t>
            </a:r>
            <a:endParaRPr lang="sv-SE" sz="2200" dirty="0" smtClean="0">
              <a:solidFill>
                <a:srgbClr val="423200"/>
              </a:solidFill>
              <a:effectLst/>
              <a:latin typeface="Times New Roman" panose="02020603050405020304" pitchFamily="18" charset="0"/>
              <a:ea typeface="Times New Roman" panose="02020603050405020304" pitchFamily="18" charset="0"/>
            </a:endParaRPr>
          </a:p>
          <a:p>
            <a:r>
              <a:rPr lang="sv-SE" b="1" dirty="0" smtClean="0">
                <a:solidFill>
                  <a:srgbClr val="FF0000"/>
                </a:solidFill>
                <a:latin typeface="Times New Roman" panose="02020603050405020304" pitchFamily="18" charset="0"/>
                <a:cs typeface="Times New Roman" panose="02020603050405020304" pitchFamily="18" charset="0"/>
              </a:rPr>
              <a:t>Professorsföreningens Årsmöte </a:t>
            </a:r>
            <a:r>
              <a:rPr lang="sv-SE" b="1" dirty="0">
                <a:solidFill>
                  <a:srgbClr val="FF0000"/>
                </a:solidFill>
                <a:latin typeface="Times New Roman" panose="02020603050405020304" pitchFamily="18" charset="0"/>
                <a:cs typeface="Times New Roman" panose="02020603050405020304" pitchFamily="18" charset="0"/>
              </a:rPr>
              <a:t/>
            </a:r>
            <a:br>
              <a:rPr lang="sv-SE" b="1" dirty="0">
                <a:solidFill>
                  <a:srgbClr val="FF0000"/>
                </a:solidFill>
                <a:latin typeface="Times New Roman" panose="02020603050405020304" pitchFamily="18" charset="0"/>
                <a:cs typeface="Times New Roman" panose="02020603050405020304" pitchFamily="18" charset="0"/>
              </a:rPr>
            </a:br>
            <a:r>
              <a:rPr lang="sv-SE" b="1" dirty="0" smtClean="0">
                <a:solidFill>
                  <a:srgbClr val="FF0000"/>
                </a:solidFill>
                <a:latin typeface="Times New Roman" panose="02020603050405020304" pitchFamily="18" charset="0"/>
                <a:cs typeface="Times New Roman" panose="02020603050405020304" pitchFamily="18" charset="0"/>
              </a:rPr>
              <a:t>Torsdagen den 11 juni 2015</a:t>
            </a:r>
            <a:endParaRPr lang="sv-SE" dirty="0" smtClean="0">
              <a:solidFill>
                <a:srgbClr val="4232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sv-SE" sz="1900" dirty="0" smtClean="0">
                <a:effectLst/>
                <a:latin typeface="Times New Roman" panose="02020603050405020304" pitchFamily="18" charset="0"/>
                <a:ea typeface="Times New Roman" panose="02020603050405020304" pitchFamily="18" charset="0"/>
                <a:cs typeface="Times New Roman" panose="02020603050405020304" pitchFamily="18" charset="0"/>
              </a:rPr>
              <a:t>Universitetsklubben vid Umeå Universitet, </a:t>
            </a:r>
          </a:p>
          <a:p>
            <a:r>
              <a:rPr lang="sv-SE" sz="1900" dirty="0" smtClean="0">
                <a:latin typeface="Times New Roman" panose="02020603050405020304" pitchFamily="18" charset="0"/>
                <a:ea typeface="Times New Roman" panose="02020603050405020304" pitchFamily="18" charset="0"/>
                <a:cs typeface="Times New Roman" panose="02020603050405020304" pitchFamily="18" charset="0"/>
              </a:rPr>
              <a:t>Klockan 17.00</a:t>
            </a:r>
            <a:endParaRPr lang="sv-SE" sz="1900" dirty="0" smtClean="0">
              <a:latin typeface="Times New Roman" panose="02020603050405020304" pitchFamily="18" charset="0"/>
              <a:cs typeface="Times New Roman" panose="02020603050405020304" pitchFamily="18" charset="0"/>
            </a:endParaRPr>
          </a:p>
          <a:p>
            <a:endParaRPr lang="sv-SE" dirty="0" smtClean="0">
              <a:effectLst/>
              <a:latin typeface="Times New Roman" panose="02020603050405020304" pitchFamily="18" charset="0"/>
              <a:ea typeface="Times New Roman" panose="02020603050405020304" pitchFamily="18" charset="0"/>
            </a:endParaRPr>
          </a:p>
          <a:p>
            <a:endParaRPr lang="sv-SE" dirty="0"/>
          </a:p>
        </p:txBody>
      </p:sp>
      <p:sp>
        <p:nvSpPr>
          <p:cNvPr id="5" name="Platshållare för bildnummer 4"/>
          <p:cNvSpPr>
            <a:spLocks noGrp="1"/>
          </p:cNvSpPr>
          <p:nvPr>
            <p:ph type="sldNum" sz="quarter" idx="12"/>
          </p:nvPr>
        </p:nvSpPr>
        <p:spPr/>
        <p:txBody>
          <a:bodyPr/>
          <a:lstStyle/>
          <a:p>
            <a:fld id="{CF7C3FE0-6EB4-418C-82E7-2F09A4F41151}" type="slidenum">
              <a:rPr lang="sv-SE" smtClean="0"/>
              <a:t>1</a:t>
            </a:fld>
            <a:endParaRPr lang="sv-SE"/>
          </a:p>
        </p:txBody>
      </p:sp>
      <p:pic>
        <p:nvPicPr>
          <p:cNvPr id="4" name="Bildobjekt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21571" y="2616200"/>
            <a:ext cx="5670430" cy="4252822"/>
          </a:xfrm>
          <a:prstGeom prst="rect">
            <a:avLst/>
          </a:prstGeom>
        </p:spPr>
      </p:pic>
    </p:spTree>
    <p:extLst>
      <p:ext uri="{BB962C8B-B14F-4D97-AF65-F5344CB8AC3E}">
        <p14:creationId xmlns:p14="http://schemas.microsoft.com/office/powerpoint/2010/main" val="25292025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rgbClr val="FF0000"/>
                </a:solidFill>
                <a:latin typeface="Times New Roman" panose="02020603050405020304" pitchFamily="18" charset="0"/>
                <a:cs typeface="Times New Roman" panose="02020603050405020304" pitchFamily="18" charset="0"/>
              </a:rPr>
              <a:t>Effekter av osäkerheten</a:t>
            </a:r>
            <a:endParaRPr lang="sv-SE" b="1" dirty="0">
              <a:solidFill>
                <a:srgbClr val="FF0000"/>
              </a:solidFill>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p:txBody>
          <a:bodyPr/>
          <a:lstStyle/>
          <a:p>
            <a:r>
              <a:rPr lang="sv-SE" dirty="0" smtClean="0"/>
              <a:t>Alla måste ständigt fokusera på att skriva </a:t>
            </a:r>
            <a:r>
              <a:rPr lang="sv-SE" b="1" dirty="0" smtClean="0">
                <a:solidFill>
                  <a:srgbClr val="00B0F0"/>
                </a:solidFill>
              </a:rPr>
              <a:t>många olika ansökningar</a:t>
            </a:r>
            <a:r>
              <a:rPr lang="sv-SE" dirty="0" smtClean="0"/>
              <a:t>. </a:t>
            </a:r>
          </a:p>
          <a:p>
            <a:r>
              <a:rPr lang="sv-SE" dirty="0" smtClean="0"/>
              <a:t>Ingenting garanterar att man får pengar till lön nästa år. </a:t>
            </a:r>
          </a:p>
          <a:p>
            <a:r>
              <a:rPr lang="sv-SE" dirty="0" smtClean="0"/>
              <a:t>Man måste prioritera ”</a:t>
            </a:r>
            <a:r>
              <a:rPr lang="sv-SE" b="1" dirty="0" smtClean="0">
                <a:solidFill>
                  <a:srgbClr val="00B0F0"/>
                </a:solidFill>
              </a:rPr>
              <a:t>säkra kort</a:t>
            </a:r>
            <a:r>
              <a:rPr lang="sv-SE" dirty="0" smtClean="0"/>
              <a:t>” med enkla analyser som är möjliga att förklara på ett enkelt sätt för olika instanser</a:t>
            </a:r>
            <a:r>
              <a:rPr lang="sv-SE" dirty="0" smtClean="0"/>
              <a:t>.</a:t>
            </a:r>
          </a:p>
          <a:p>
            <a:r>
              <a:rPr lang="sv-SE" dirty="0" smtClean="0"/>
              <a:t>Man måste satsa på </a:t>
            </a:r>
            <a:r>
              <a:rPr lang="sv-SE" b="1" dirty="0" smtClean="0">
                <a:solidFill>
                  <a:srgbClr val="00B0F0"/>
                </a:solidFill>
              </a:rPr>
              <a:t>forskningsfrågor som passar finansiärerna </a:t>
            </a:r>
            <a:r>
              <a:rPr lang="sv-SE" dirty="0" smtClean="0"/>
              <a:t>och deras föränderliga utlysningar.</a:t>
            </a:r>
            <a:endParaRPr lang="sv-SE" dirty="0" smtClean="0"/>
          </a:p>
          <a:p>
            <a:r>
              <a:rPr lang="sv-SE" dirty="0" smtClean="0"/>
              <a:t>Det är </a:t>
            </a:r>
            <a:r>
              <a:rPr lang="sv-SE" b="1" dirty="0" smtClean="0">
                <a:solidFill>
                  <a:srgbClr val="00B0F0"/>
                </a:solidFill>
              </a:rPr>
              <a:t>farligt att satsa långsiktigt</a:t>
            </a:r>
            <a:r>
              <a:rPr lang="sv-SE" dirty="0" smtClean="0"/>
              <a:t>, på att lära sig ny metodik inom ett svårt forskningsområde, som kanske kan ge mycket viktiga resultat först om fem eller sex år.</a:t>
            </a:r>
          </a:p>
          <a:p>
            <a:endParaRPr lang="sv-SE" dirty="0"/>
          </a:p>
          <a:p>
            <a:endParaRPr lang="sv-SE" dirty="0" smtClean="0"/>
          </a:p>
          <a:p>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10</a:t>
            </a:fld>
            <a:endParaRPr lang="sv-SE">
              <a:solidFill>
                <a:prstClr val="black">
                  <a:tint val="75000"/>
                </a:prstClr>
              </a:solidFill>
            </a:endParaRPr>
          </a:p>
        </p:txBody>
      </p:sp>
    </p:spTree>
    <p:extLst>
      <p:ext uri="{BB962C8B-B14F-4D97-AF65-F5344CB8AC3E}">
        <p14:creationId xmlns:p14="http://schemas.microsoft.com/office/powerpoint/2010/main" val="1643387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rgbClr val="FF0000"/>
                </a:solidFill>
                <a:latin typeface="Times New Roman" panose="02020603050405020304" pitchFamily="18" charset="0"/>
                <a:cs typeface="Times New Roman" panose="02020603050405020304" pitchFamily="18" charset="0"/>
              </a:rPr>
              <a:t>FÖRDRÖJNING</a:t>
            </a:r>
            <a:endParaRPr lang="sv-SE" b="1" dirty="0">
              <a:solidFill>
                <a:srgbClr val="FF0000"/>
              </a:solidFill>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p:txBody>
          <a:bodyPr>
            <a:normAutofit/>
          </a:bodyPr>
          <a:lstStyle/>
          <a:p>
            <a:r>
              <a:rPr lang="sv-SE" dirty="0" smtClean="0"/>
              <a:t>Eftersom universitetslärare inte har garanterad lön så är det nödvändigt att spara de goda </a:t>
            </a:r>
            <a:r>
              <a:rPr lang="sv-SE" dirty="0" err="1" smtClean="0"/>
              <a:t>ideerna</a:t>
            </a:r>
            <a:r>
              <a:rPr lang="sv-SE" dirty="0" smtClean="0"/>
              <a:t> till kommande ansökningar och inte publicera dessa innan man fått forskningsanslag för dem.</a:t>
            </a:r>
          </a:p>
          <a:p>
            <a:r>
              <a:rPr lang="sv-SE" dirty="0" smtClean="0"/>
              <a:t>Därför medför nuvarande system i Sverige att viktiga </a:t>
            </a:r>
            <a:r>
              <a:rPr lang="sv-SE" dirty="0" err="1" smtClean="0"/>
              <a:t>ideer</a:t>
            </a:r>
            <a:r>
              <a:rPr lang="sv-SE" dirty="0" smtClean="0"/>
              <a:t> normalt fördröjs, kanske många år. I de flesta fall leder en ansökning inte till något anslag och </a:t>
            </a:r>
            <a:r>
              <a:rPr lang="sv-SE" dirty="0" err="1" smtClean="0"/>
              <a:t>ideerna</a:t>
            </a:r>
            <a:r>
              <a:rPr lang="sv-SE" dirty="0" smtClean="0"/>
              <a:t> kommer aldrig i tryck. Detta kan medföra mycket stora kostnader som aldrig utreds eller rapporteras.</a:t>
            </a:r>
          </a:p>
          <a:p>
            <a:pPr marL="0" indent="0">
              <a:buNone/>
            </a:pP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11</a:t>
            </a:fld>
            <a:endParaRPr lang="sv-SE" dirty="0">
              <a:solidFill>
                <a:prstClr val="black">
                  <a:tint val="75000"/>
                </a:prstClr>
              </a:solidFill>
            </a:endParaRPr>
          </a:p>
        </p:txBody>
      </p:sp>
    </p:spTree>
    <p:extLst>
      <p:ext uri="{BB962C8B-B14F-4D97-AF65-F5344CB8AC3E}">
        <p14:creationId xmlns:p14="http://schemas.microsoft.com/office/powerpoint/2010/main" val="90023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62000" y="1076325"/>
            <a:ext cx="10515600" cy="4351338"/>
          </a:xfrm>
        </p:spPr>
        <p:txBody>
          <a:bodyPr>
            <a:normAutofit fontScale="92500" lnSpcReduction="10000"/>
          </a:bodyPr>
          <a:lstStyle/>
          <a:p>
            <a:pPr marL="0" indent="0">
              <a:buNone/>
            </a:pPr>
            <a:r>
              <a:rPr lang="sv-SE" sz="4400" b="1" dirty="0" smtClean="0">
                <a:solidFill>
                  <a:srgbClr val="FF0000"/>
                </a:solidFill>
                <a:latin typeface="Times New Roman" panose="02020603050405020304" pitchFamily="18" charset="0"/>
                <a:cs typeface="Times New Roman" panose="02020603050405020304" pitchFamily="18" charset="0"/>
              </a:rPr>
              <a:t>Osäkerhet i undervisningen leder till att alla måste gardera sig i forskningen</a:t>
            </a:r>
          </a:p>
          <a:p>
            <a:endParaRPr lang="sv-SE" dirty="0"/>
          </a:p>
          <a:p>
            <a:r>
              <a:rPr lang="sv-SE" dirty="0" smtClean="0"/>
              <a:t>Universitetsläraren har inte någon garanti gällande hur många timmar undervisning som han/hon ska genomföra nästa år. </a:t>
            </a:r>
          </a:p>
          <a:p>
            <a:r>
              <a:rPr lang="sv-SE" dirty="0" smtClean="0"/>
              <a:t>Därför är det nödvändigt att skriva ännu fler forskningsansökningar som med högsta sannolikhet aldrig ger pengar och aldrig kommer att ge några resultat. </a:t>
            </a:r>
          </a:p>
          <a:p>
            <a:endParaRPr lang="sv-SE" dirty="0" smtClean="0"/>
          </a:p>
          <a:p>
            <a:pPr marL="0" indent="0">
              <a:buNone/>
            </a:pPr>
            <a:r>
              <a:rPr lang="sv-SE" dirty="0" smtClean="0"/>
              <a:t> </a:t>
            </a: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12</a:t>
            </a:fld>
            <a:endParaRPr lang="sv-SE">
              <a:solidFill>
                <a:prstClr val="black">
                  <a:tint val="75000"/>
                </a:prstClr>
              </a:solidFill>
            </a:endParaRPr>
          </a:p>
        </p:txBody>
      </p:sp>
    </p:spTree>
    <p:extLst>
      <p:ext uri="{BB962C8B-B14F-4D97-AF65-F5344CB8AC3E}">
        <p14:creationId xmlns:p14="http://schemas.microsoft.com/office/powerpoint/2010/main" val="3500352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49300" y="1177925"/>
            <a:ext cx="10515600" cy="4351338"/>
          </a:xfrm>
        </p:spPr>
        <p:txBody>
          <a:bodyPr>
            <a:normAutofit fontScale="85000" lnSpcReduction="20000"/>
          </a:bodyPr>
          <a:lstStyle/>
          <a:p>
            <a:pPr marL="0" indent="0">
              <a:buNone/>
            </a:pPr>
            <a:r>
              <a:rPr lang="sv-SE" sz="4100" b="1" dirty="0">
                <a:solidFill>
                  <a:srgbClr val="FF0000"/>
                </a:solidFill>
                <a:latin typeface="Times New Roman" panose="02020603050405020304" pitchFamily="18" charset="0"/>
                <a:cs typeface="Times New Roman" panose="02020603050405020304" pitchFamily="18" charset="0"/>
              </a:rPr>
              <a:t>Osäkerhet </a:t>
            </a:r>
            <a:r>
              <a:rPr lang="sv-SE" sz="4100" b="1" dirty="0" smtClean="0">
                <a:solidFill>
                  <a:srgbClr val="FF0000"/>
                </a:solidFill>
                <a:latin typeface="Times New Roman" panose="02020603050405020304" pitchFamily="18" charset="0"/>
                <a:cs typeface="Times New Roman" panose="02020603050405020304" pitchFamily="18" charset="0"/>
              </a:rPr>
              <a:t>om undervisningsförutsättningar för enskilda universitetslärare reducerar  insatser i planering och utveckling.</a:t>
            </a:r>
          </a:p>
          <a:p>
            <a:pPr marL="0" indent="0">
              <a:buNone/>
            </a:pPr>
            <a:r>
              <a:rPr lang="sv-SE" sz="4100" b="1" dirty="0" smtClean="0">
                <a:solidFill>
                  <a:srgbClr val="FF0000"/>
                </a:solidFill>
                <a:latin typeface="Times New Roman" panose="02020603050405020304" pitchFamily="18" charset="0"/>
                <a:cs typeface="Times New Roman" panose="02020603050405020304" pitchFamily="18" charset="0"/>
              </a:rPr>
              <a:t> </a:t>
            </a:r>
            <a:endParaRPr lang="sv-SE" dirty="0" smtClean="0"/>
          </a:p>
          <a:p>
            <a:r>
              <a:rPr lang="sv-SE" dirty="0"/>
              <a:t>Universitetsläraren </a:t>
            </a:r>
            <a:r>
              <a:rPr lang="sv-SE" dirty="0" smtClean="0"/>
              <a:t>vet inte om han/hon ska ge den nu pågående kursen under </a:t>
            </a:r>
            <a:r>
              <a:rPr lang="sv-SE" dirty="0"/>
              <a:t>kommande år. </a:t>
            </a:r>
            <a:endParaRPr lang="sv-SE" dirty="0" smtClean="0"/>
          </a:p>
          <a:p>
            <a:r>
              <a:rPr lang="sv-SE" dirty="0" smtClean="0"/>
              <a:t>Därför är det </a:t>
            </a:r>
            <a:r>
              <a:rPr lang="sv-SE" b="1" dirty="0" smtClean="0">
                <a:solidFill>
                  <a:srgbClr val="00B0F0"/>
                </a:solidFill>
              </a:rPr>
              <a:t>inte meningsfullt att utveckla </a:t>
            </a:r>
            <a:r>
              <a:rPr lang="sv-SE" dirty="0" smtClean="0"/>
              <a:t>bättre övningsmateriel, att förbättra presentationer, att skriva kurskompendier etc.</a:t>
            </a:r>
          </a:p>
          <a:p>
            <a:r>
              <a:rPr lang="sv-SE" dirty="0" smtClean="0"/>
              <a:t>Det är inte heller meningsfullt att försöka arrangera större samordnade övningar med flera ämnesområden om man inte vet ramförutsättningarna i förväg. </a:t>
            </a:r>
          </a:p>
          <a:p>
            <a:pPr marL="0" indent="0">
              <a:buNone/>
            </a:pPr>
            <a:r>
              <a:rPr lang="sv-SE" dirty="0" smtClean="0"/>
              <a:t> </a:t>
            </a: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13</a:t>
            </a:fld>
            <a:endParaRPr lang="sv-SE" dirty="0">
              <a:solidFill>
                <a:prstClr val="black">
                  <a:tint val="75000"/>
                </a:prstClr>
              </a:solidFill>
            </a:endParaRPr>
          </a:p>
        </p:txBody>
      </p:sp>
    </p:spTree>
    <p:extLst>
      <p:ext uri="{BB962C8B-B14F-4D97-AF65-F5344CB8AC3E}">
        <p14:creationId xmlns:p14="http://schemas.microsoft.com/office/powerpoint/2010/main" val="1282137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000125"/>
            <a:ext cx="10515600" cy="4351338"/>
          </a:xfrm>
        </p:spPr>
        <p:txBody>
          <a:bodyPr>
            <a:normAutofit fontScale="92500" lnSpcReduction="10000"/>
          </a:bodyPr>
          <a:lstStyle/>
          <a:p>
            <a:pPr marL="0" indent="0">
              <a:buNone/>
            </a:pPr>
            <a:r>
              <a:rPr lang="sv-SE" sz="4300" b="1" dirty="0" smtClean="0">
                <a:solidFill>
                  <a:srgbClr val="FF0000"/>
                </a:solidFill>
                <a:latin typeface="Times New Roman" panose="02020603050405020304" pitchFamily="18" charset="0"/>
                <a:cs typeface="Times New Roman" panose="02020603050405020304" pitchFamily="18" charset="0"/>
              </a:rPr>
              <a:t>Kurser förenklas och alla blir godkända</a:t>
            </a:r>
          </a:p>
          <a:p>
            <a:endParaRPr lang="sv-SE" dirty="0" smtClean="0"/>
          </a:p>
          <a:p>
            <a:r>
              <a:rPr lang="sv-SE" dirty="0" smtClean="0"/>
              <a:t>Man kan inte satsa för mycket tid och mental kraft på undervisningen eftersom den ändå inte ger några garantier för fortsatt lön och anställning.</a:t>
            </a:r>
          </a:p>
          <a:p>
            <a:r>
              <a:rPr lang="sv-SE" dirty="0" smtClean="0"/>
              <a:t>Det gäller därför att </a:t>
            </a:r>
            <a:r>
              <a:rPr lang="sv-SE" b="1" dirty="0" smtClean="0">
                <a:solidFill>
                  <a:srgbClr val="00B0F0"/>
                </a:solidFill>
              </a:rPr>
              <a:t>ta bort avancerade delar av kursinnehållet </a:t>
            </a:r>
            <a:r>
              <a:rPr lang="sv-SE" dirty="0" smtClean="0"/>
              <a:t>som innebär att läraren måste förklara grundligt och några studenter behöver mycket tid för konsultationer. Med </a:t>
            </a:r>
            <a:r>
              <a:rPr lang="sv-SE" b="1" dirty="0" smtClean="0">
                <a:solidFill>
                  <a:srgbClr val="00B0F0"/>
                </a:solidFill>
              </a:rPr>
              <a:t>enkla kurser och krav </a:t>
            </a:r>
            <a:r>
              <a:rPr lang="sv-SE" dirty="0" smtClean="0"/>
              <a:t>så kommer dessutom en stor del av studenterna att klara av första tentamen och det behövs kanske ingen omtentamen. Detta krävs för att få in pengar till den egna lönen med </a:t>
            </a:r>
            <a:r>
              <a:rPr lang="sv-SE" dirty="0" smtClean="0"/>
              <a:t>högre </a:t>
            </a:r>
            <a:r>
              <a:rPr lang="sv-SE" dirty="0" smtClean="0"/>
              <a:t>säkerhet.</a:t>
            </a:r>
          </a:p>
          <a:p>
            <a:pPr marL="0" indent="0">
              <a:buNone/>
            </a:pPr>
            <a:r>
              <a:rPr lang="sv-SE" dirty="0" smtClean="0"/>
              <a:t> </a:t>
            </a: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14</a:t>
            </a:fld>
            <a:endParaRPr lang="sv-SE">
              <a:solidFill>
                <a:prstClr val="black">
                  <a:tint val="75000"/>
                </a:prstClr>
              </a:solidFill>
            </a:endParaRPr>
          </a:p>
        </p:txBody>
      </p:sp>
    </p:spTree>
    <p:extLst>
      <p:ext uri="{BB962C8B-B14F-4D97-AF65-F5344CB8AC3E}">
        <p14:creationId xmlns:p14="http://schemas.microsoft.com/office/powerpoint/2010/main" val="1195524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86000">
              <a:srgbClr val="FFF200"/>
            </a:gs>
            <a:gs pos="89000">
              <a:srgbClr val="FF7A00"/>
            </a:gs>
            <a:gs pos="98000">
              <a:srgbClr val="FF0300"/>
            </a:gs>
            <a:gs pos="100000">
              <a:srgbClr val="4D0808"/>
            </a:gs>
          </a:gsLst>
          <a:lin ang="8100000" scaled="1"/>
          <a:tileRect/>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838200" y="1203325"/>
            <a:ext cx="10515600" cy="1325563"/>
          </a:xfrm>
        </p:spPr>
        <p:txBody>
          <a:bodyPr>
            <a:normAutofit fontScale="90000"/>
          </a:bodyPr>
          <a:lstStyle/>
          <a:p>
            <a:pPr algn="ctr"/>
            <a:r>
              <a:rPr lang="sv-SE" b="1" i="1" dirty="0" smtClean="0">
                <a:latin typeface="Times New Roman" panose="02020603050405020304" pitchFamily="18" charset="0"/>
                <a:cs typeface="Times New Roman" panose="02020603050405020304" pitchFamily="18" charset="0"/>
              </a:rPr>
              <a:t>Sverige kan </a:t>
            </a:r>
            <a:r>
              <a:rPr lang="sv-SE" b="1" u="sng" dirty="0" smtClean="0">
                <a:latin typeface="Times New Roman" panose="02020603050405020304" pitchFamily="18" charset="0"/>
                <a:cs typeface="Times New Roman" panose="02020603050405020304" pitchFamily="18" charset="0"/>
              </a:rPr>
              <a:t>gratis</a:t>
            </a:r>
            <a:r>
              <a:rPr lang="sv-SE" b="1" i="1" dirty="0" smtClean="0">
                <a:latin typeface="Times New Roman" panose="02020603050405020304" pitchFamily="18" charset="0"/>
                <a:cs typeface="Times New Roman" panose="02020603050405020304" pitchFamily="18" charset="0"/>
              </a:rPr>
              <a:t> få mycket bättre undervisning och forskning samt villkor för universitetslärare!</a:t>
            </a:r>
            <a:r>
              <a:rPr lang="sv-SE" b="1" i="1" dirty="0" smtClean="0">
                <a:solidFill>
                  <a:srgbClr val="FF0000"/>
                </a:solidFill>
                <a:latin typeface="Times New Roman" panose="02020603050405020304" pitchFamily="18" charset="0"/>
                <a:cs typeface="Times New Roman" panose="02020603050405020304" pitchFamily="18" charset="0"/>
              </a:rPr>
              <a:t/>
            </a:r>
            <a:br>
              <a:rPr lang="sv-SE" b="1" i="1" dirty="0" smtClean="0">
                <a:solidFill>
                  <a:srgbClr val="FF0000"/>
                </a:solidFill>
                <a:latin typeface="Times New Roman" panose="02020603050405020304" pitchFamily="18" charset="0"/>
                <a:cs typeface="Times New Roman" panose="02020603050405020304" pitchFamily="18" charset="0"/>
              </a:rPr>
            </a:br>
            <a:r>
              <a:rPr lang="sv-SE" b="1" i="1" dirty="0" smtClean="0">
                <a:solidFill>
                  <a:srgbClr val="FF0000"/>
                </a:solidFill>
                <a:latin typeface="Times New Roman" panose="02020603050405020304" pitchFamily="18" charset="0"/>
                <a:cs typeface="Times New Roman" panose="02020603050405020304" pitchFamily="18" charset="0"/>
              </a:rPr>
              <a:t/>
            </a:r>
            <a:br>
              <a:rPr lang="sv-SE" b="1" i="1" dirty="0" smtClean="0">
                <a:solidFill>
                  <a:srgbClr val="FF0000"/>
                </a:solidFill>
                <a:latin typeface="Times New Roman" panose="02020603050405020304" pitchFamily="18" charset="0"/>
                <a:cs typeface="Times New Roman" panose="02020603050405020304" pitchFamily="18" charset="0"/>
              </a:rPr>
            </a:br>
            <a:r>
              <a:rPr lang="sv-SE" b="1" i="1" dirty="0" smtClean="0">
                <a:solidFill>
                  <a:srgbClr val="0070C0"/>
                </a:solidFill>
                <a:latin typeface="Times New Roman" panose="02020603050405020304" pitchFamily="18" charset="0"/>
                <a:cs typeface="Times New Roman" panose="02020603050405020304" pitchFamily="18" charset="0"/>
              </a:rPr>
              <a:t>Detta låter otroligt men är sant!</a:t>
            </a:r>
            <a:br>
              <a:rPr lang="sv-SE" b="1" i="1" dirty="0" smtClean="0">
                <a:solidFill>
                  <a:srgbClr val="0070C0"/>
                </a:solidFill>
                <a:latin typeface="Times New Roman" panose="02020603050405020304" pitchFamily="18" charset="0"/>
                <a:cs typeface="Times New Roman" panose="02020603050405020304" pitchFamily="18" charset="0"/>
              </a:rPr>
            </a:br>
            <a:r>
              <a:rPr lang="sv-SE" b="1" i="1" dirty="0" smtClean="0">
                <a:solidFill>
                  <a:srgbClr val="0070C0"/>
                </a:solidFill>
                <a:latin typeface="Times New Roman" panose="02020603050405020304" pitchFamily="18" charset="0"/>
                <a:cs typeface="Times New Roman" panose="02020603050405020304" pitchFamily="18" charset="0"/>
              </a:rPr>
              <a:t>Detta ska strax bevisas!</a:t>
            </a:r>
            <a:endParaRPr lang="sv-SE" b="1" i="1" dirty="0">
              <a:solidFill>
                <a:srgbClr val="0070C0"/>
              </a:solidFill>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a:xfrm>
            <a:off x="838200" y="3873500"/>
            <a:ext cx="10515600" cy="2303462"/>
          </a:xfrm>
        </p:spPr>
        <p:txBody>
          <a:bodyPr/>
          <a:lstStyle/>
          <a:p>
            <a:r>
              <a:rPr lang="sv-SE" dirty="0" smtClean="0"/>
              <a:t>Det måste inte kosta mer för samhället att förbättra villkoren för svenska universitetslärare väldigt mycket.</a:t>
            </a:r>
          </a:p>
          <a:p>
            <a:r>
              <a:rPr lang="sv-SE" dirty="0" smtClean="0"/>
              <a:t>Detta skulle också ge mycket stora förbättringar inom både forskning och undervisning!</a:t>
            </a:r>
          </a:p>
          <a:p>
            <a:endParaRPr lang="sv-SE" dirty="0"/>
          </a:p>
          <a:p>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15</a:t>
            </a:fld>
            <a:endParaRPr lang="sv-SE">
              <a:solidFill>
                <a:prstClr val="black">
                  <a:tint val="75000"/>
                </a:prstClr>
              </a:solidFill>
            </a:endParaRPr>
          </a:p>
        </p:txBody>
      </p:sp>
    </p:spTree>
    <p:extLst>
      <p:ext uri="{BB962C8B-B14F-4D97-AF65-F5344CB8AC3E}">
        <p14:creationId xmlns:p14="http://schemas.microsoft.com/office/powerpoint/2010/main" val="1896425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838200" y="1073148"/>
            <a:ext cx="10515600" cy="1325563"/>
          </a:xfrm>
        </p:spPr>
        <p:txBody>
          <a:bodyPr>
            <a:normAutofit fontScale="90000"/>
          </a:bodyPr>
          <a:lstStyle/>
          <a:p>
            <a:r>
              <a:rPr lang="sv-SE" b="1" dirty="0" smtClean="0">
                <a:solidFill>
                  <a:srgbClr val="FF0000"/>
                </a:solidFill>
                <a:latin typeface="Times New Roman" panose="02020603050405020304" pitchFamily="18" charset="0"/>
                <a:cs typeface="Times New Roman" panose="02020603050405020304" pitchFamily="18" charset="0"/>
              </a:rPr>
              <a:t>1. Flytta pengar från forskningsråden direkt till fasta professorstjänster!</a:t>
            </a:r>
            <a:br>
              <a:rPr lang="sv-SE" b="1" dirty="0" smtClean="0">
                <a:solidFill>
                  <a:srgbClr val="FF0000"/>
                </a:solidFill>
                <a:latin typeface="Times New Roman" panose="02020603050405020304" pitchFamily="18" charset="0"/>
                <a:cs typeface="Times New Roman" panose="02020603050405020304" pitchFamily="18" charset="0"/>
              </a:rPr>
            </a:br>
            <a:r>
              <a:rPr lang="sv-SE" b="1" dirty="0" smtClean="0">
                <a:solidFill>
                  <a:srgbClr val="FF0000"/>
                </a:solidFill>
                <a:latin typeface="Times New Roman" panose="02020603050405020304" pitchFamily="18" charset="0"/>
                <a:cs typeface="Times New Roman" panose="02020603050405020304" pitchFamily="18" charset="0"/>
              </a:rPr>
              <a:t/>
            </a:r>
            <a:br>
              <a:rPr lang="sv-SE" b="1" dirty="0" smtClean="0">
                <a:solidFill>
                  <a:srgbClr val="FF0000"/>
                </a:solidFill>
                <a:latin typeface="Times New Roman" panose="02020603050405020304" pitchFamily="18" charset="0"/>
                <a:cs typeface="Times New Roman" panose="02020603050405020304" pitchFamily="18" charset="0"/>
              </a:rPr>
            </a:br>
            <a:r>
              <a:rPr lang="sv-SE" b="1" dirty="0" smtClean="0">
                <a:solidFill>
                  <a:srgbClr val="FF0000"/>
                </a:solidFill>
                <a:latin typeface="Times New Roman" panose="02020603050405020304" pitchFamily="18" charset="0"/>
                <a:cs typeface="Times New Roman" panose="02020603050405020304" pitchFamily="18" charset="0"/>
              </a:rPr>
              <a:t>2. Fastställ hur många timmar som en  professor måste undervisa.</a:t>
            </a:r>
            <a:endParaRPr lang="sv-SE" b="1" dirty="0">
              <a:solidFill>
                <a:srgbClr val="FF0000"/>
              </a:solidFill>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a:xfrm>
            <a:off x="838200" y="3378200"/>
            <a:ext cx="10515600" cy="2798762"/>
          </a:xfrm>
        </p:spPr>
        <p:txBody>
          <a:bodyPr>
            <a:normAutofit fontScale="85000" lnSpcReduction="20000"/>
          </a:bodyPr>
          <a:lstStyle/>
          <a:p>
            <a:pPr marL="0" indent="0">
              <a:buNone/>
            </a:pPr>
            <a:r>
              <a:rPr lang="sv-SE" i="1" dirty="0" smtClean="0">
                <a:solidFill>
                  <a:srgbClr val="0070C0"/>
                </a:solidFill>
              </a:rPr>
              <a:t>(Så </a:t>
            </a:r>
            <a:r>
              <a:rPr lang="sv-SE" i="1" dirty="0" smtClean="0">
                <a:solidFill>
                  <a:srgbClr val="0070C0"/>
                </a:solidFill>
              </a:rPr>
              <a:t>var det </a:t>
            </a:r>
            <a:r>
              <a:rPr lang="sv-SE" i="1" dirty="0" smtClean="0">
                <a:solidFill>
                  <a:srgbClr val="0070C0"/>
                </a:solidFill>
              </a:rPr>
              <a:t>i </a:t>
            </a:r>
            <a:r>
              <a:rPr lang="sv-SE" i="1" dirty="0" smtClean="0">
                <a:solidFill>
                  <a:srgbClr val="0070C0"/>
                </a:solidFill>
              </a:rPr>
              <a:t>Sverige, tidigare</a:t>
            </a:r>
            <a:r>
              <a:rPr lang="sv-SE" i="1" dirty="0" smtClean="0">
                <a:solidFill>
                  <a:srgbClr val="0070C0"/>
                </a:solidFill>
              </a:rPr>
              <a:t>. Så är det normalt ännu i våra grannländer.)</a:t>
            </a:r>
            <a:endParaRPr lang="sv-SE" i="1" dirty="0">
              <a:solidFill>
                <a:srgbClr val="0070C0"/>
              </a:solidFill>
            </a:endParaRPr>
          </a:p>
          <a:p>
            <a:endParaRPr lang="sv-SE" dirty="0" smtClean="0"/>
          </a:p>
          <a:p>
            <a:r>
              <a:rPr lang="sv-SE" dirty="0" smtClean="0"/>
              <a:t>Konsekvenser:</a:t>
            </a:r>
          </a:p>
          <a:p>
            <a:r>
              <a:rPr lang="sv-SE" dirty="0" smtClean="0"/>
              <a:t>Enormt stor tidsbesparing för professorerna. Professorerna vet att de har lön och behöver inte skriva tio olika ansökningar. Denna tid kan de lägga på forskning, handledning och undervisning.</a:t>
            </a:r>
          </a:p>
          <a:p>
            <a:r>
              <a:rPr lang="sv-SE" dirty="0" smtClean="0"/>
              <a:t>Forskningsråden gör mycket stor tidsbesparing. Detta medför stora besparingar för samhället.  </a:t>
            </a:r>
          </a:p>
          <a:p>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16</a:t>
            </a:fld>
            <a:endParaRPr lang="sv-SE">
              <a:solidFill>
                <a:prstClr val="black">
                  <a:tint val="75000"/>
                </a:prstClr>
              </a:solidFill>
            </a:endParaRPr>
          </a:p>
        </p:txBody>
      </p:sp>
    </p:spTree>
    <p:extLst>
      <p:ext uri="{BB962C8B-B14F-4D97-AF65-F5344CB8AC3E}">
        <p14:creationId xmlns:p14="http://schemas.microsoft.com/office/powerpoint/2010/main" val="3690490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r>
              <a:rPr lang="sv-SE" dirty="0" smtClean="0"/>
              <a:t>Professorerna måste inte längre prioritera ”säkra kort” med enkla analyser som är möjliga att förklara på ett enkelt sätt för olika instanser</a:t>
            </a:r>
            <a:r>
              <a:rPr lang="sv-SE" dirty="0" smtClean="0"/>
              <a:t>.</a:t>
            </a:r>
          </a:p>
          <a:p>
            <a:r>
              <a:rPr lang="sv-SE" dirty="0" smtClean="0"/>
              <a:t>Forskning kan bedrivas utan att starka särintressen kan blockera den.</a:t>
            </a:r>
            <a:endParaRPr lang="sv-SE" dirty="0" smtClean="0"/>
          </a:p>
          <a:p>
            <a:r>
              <a:rPr lang="sv-SE" dirty="0" smtClean="0"/>
              <a:t>Det blir meningsfullt att satsa långsiktigt, på att lära sig ny metodik inom ett svårt forskningsområde, som kanske kan ge mycket viktiga resultat först om fem eller sex år.</a:t>
            </a:r>
          </a:p>
          <a:p>
            <a:endParaRPr lang="sv-SE" dirty="0"/>
          </a:p>
          <a:p>
            <a:endParaRPr lang="sv-SE" dirty="0" smtClean="0"/>
          </a:p>
          <a:p>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17</a:t>
            </a:fld>
            <a:endParaRPr lang="sv-SE">
              <a:solidFill>
                <a:prstClr val="black">
                  <a:tint val="75000"/>
                </a:prstClr>
              </a:solidFill>
            </a:endParaRPr>
          </a:p>
        </p:txBody>
      </p:sp>
    </p:spTree>
    <p:extLst>
      <p:ext uri="{BB962C8B-B14F-4D97-AF65-F5344CB8AC3E}">
        <p14:creationId xmlns:p14="http://schemas.microsoft.com/office/powerpoint/2010/main" val="1824906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rgbClr val="FF0000"/>
                </a:solidFill>
                <a:latin typeface="Times New Roman" panose="02020603050405020304" pitchFamily="18" charset="0"/>
                <a:cs typeface="Times New Roman" panose="02020603050405020304" pitchFamily="18" charset="0"/>
              </a:rPr>
              <a:t>INGEN FÖRDRÖJNING</a:t>
            </a:r>
            <a:endParaRPr lang="sv-SE" b="1" dirty="0">
              <a:solidFill>
                <a:srgbClr val="FF0000"/>
              </a:solidFill>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p:txBody>
          <a:bodyPr>
            <a:normAutofit/>
          </a:bodyPr>
          <a:lstStyle/>
          <a:p>
            <a:r>
              <a:rPr lang="sv-SE" dirty="0" smtClean="0"/>
              <a:t>Eftersom professorerna har garanterad lön så är det inte nödvändigt att spara de goda förslagen till kommande ansökningar och fördröja </a:t>
            </a:r>
            <a:r>
              <a:rPr lang="sv-SE" b="1" dirty="0" smtClean="0">
                <a:solidFill>
                  <a:srgbClr val="00B0F0"/>
                </a:solidFill>
              </a:rPr>
              <a:t>publicerandet</a:t>
            </a:r>
            <a:r>
              <a:rPr lang="sv-SE" dirty="0" smtClean="0"/>
              <a:t> av dessa i väntan på forskningsanslag.</a:t>
            </a:r>
          </a:p>
          <a:p>
            <a:r>
              <a:rPr lang="sv-SE" dirty="0" smtClean="0"/>
              <a:t>Detta kan medföra mycket vinster för samhället.</a:t>
            </a:r>
          </a:p>
          <a:p>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18</a:t>
            </a:fld>
            <a:endParaRPr lang="sv-SE">
              <a:solidFill>
                <a:prstClr val="black">
                  <a:tint val="75000"/>
                </a:prstClr>
              </a:solidFill>
            </a:endParaRPr>
          </a:p>
        </p:txBody>
      </p:sp>
    </p:spTree>
    <p:extLst>
      <p:ext uri="{BB962C8B-B14F-4D97-AF65-F5344CB8AC3E}">
        <p14:creationId xmlns:p14="http://schemas.microsoft.com/office/powerpoint/2010/main" val="3701259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sv-SE" dirty="0" smtClean="0"/>
              <a:t>Professorn vet hur många timmar undervisning som han/hon ska genomföra nästa år. </a:t>
            </a:r>
          </a:p>
          <a:p>
            <a:r>
              <a:rPr lang="sv-SE" dirty="0" smtClean="0"/>
              <a:t>Därför </a:t>
            </a:r>
            <a:r>
              <a:rPr lang="sv-SE" b="1" dirty="0" smtClean="0">
                <a:solidFill>
                  <a:srgbClr val="00B0F0"/>
                </a:solidFill>
              </a:rPr>
              <a:t>måste man inte gardera sin privatekonomi </a:t>
            </a:r>
            <a:r>
              <a:rPr lang="sv-SE" dirty="0" smtClean="0"/>
              <a:t>genom att skriva ännu fler forskningsansökningar som med högsta sannolikhet aldrig ger pengar och aldrig kommer att ge några resultat. </a:t>
            </a:r>
          </a:p>
          <a:p>
            <a:endParaRPr lang="sv-SE" dirty="0" smtClean="0"/>
          </a:p>
          <a:p>
            <a:pPr marL="0" indent="0">
              <a:buNone/>
            </a:pPr>
            <a:r>
              <a:rPr lang="sv-SE" dirty="0" smtClean="0"/>
              <a:t> </a:t>
            </a: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19</a:t>
            </a:fld>
            <a:endParaRPr lang="sv-SE">
              <a:solidFill>
                <a:prstClr val="black">
                  <a:tint val="75000"/>
                </a:prstClr>
              </a:solidFill>
            </a:endParaRPr>
          </a:p>
        </p:txBody>
      </p:sp>
    </p:spTree>
    <p:extLst>
      <p:ext uri="{BB962C8B-B14F-4D97-AF65-F5344CB8AC3E}">
        <p14:creationId xmlns:p14="http://schemas.microsoft.com/office/powerpoint/2010/main" val="3281186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r>
              <a:rPr lang="sv-SE" dirty="0" smtClean="0"/>
              <a:t>I detta dokument användes regelbundet begreppet ”professor”.</a:t>
            </a:r>
          </a:p>
          <a:p>
            <a:r>
              <a:rPr lang="sv-SE" dirty="0" smtClean="0"/>
              <a:t>Dokumentet är i hög utsträckning relevant även för det vidare begreppet ”universitetslärare”, vilket inkluderar ”professor”, ”universitetslektor” samt ”universitetsadjunkt” och ”forskarassistent”.</a:t>
            </a:r>
          </a:p>
          <a:p>
            <a:r>
              <a:rPr lang="sv-SE" dirty="0" smtClean="0"/>
              <a:t>Förr hade vi i Sverige regler för dessa tjänstekategorier avseende mängd undervisning och andra viktiga tjänste-villkor. </a:t>
            </a:r>
          </a:p>
          <a:p>
            <a:endParaRPr lang="sv-SE" dirty="0" smtClean="0"/>
          </a:p>
          <a:p>
            <a:pPr marL="0" indent="0">
              <a:buNone/>
            </a:pPr>
            <a:endParaRPr lang="sv-SE" dirty="0" smtClean="0"/>
          </a:p>
          <a:p>
            <a:pPr marL="0" indent="0">
              <a:buNone/>
            </a:pPr>
            <a:r>
              <a:rPr lang="sv-SE" dirty="0" smtClean="0"/>
              <a:t> </a:t>
            </a: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2</a:t>
            </a:fld>
            <a:endParaRPr lang="sv-SE" dirty="0">
              <a:solidFill>
                <a:prstClr val="black">
                  <a:tint val="75000"/>
                </a:prstClr>
              </a:solidFill>
            </a:endParaRPr>
          </a:p>
        </p:txBody>
      </p:sp>
    </p:spTree>
    <p:extLst>
      <p:ext uri="{BB962C8B-B14F-4D97-AF65-F5344CB8AC3E}">
        <p14:creationId xmlns:p14="http://schemas.microsoft.com/office/powerpoint/2010/main" val="3981632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endParaRPr lang="sv-SE" dirty="0"/>
          </a:p>
          <a:p>
            <a:r>
              <a:rPr lang="sv-SE" dirty="0" smtClean="0"/>
              <a:t>Arbete vid universitet i Sverige blir mycket mer attraktivt.</a:t>
            </a:r>
          </a:p>
          <a:p>
            <a:r>
              <a:rPr lang="sv-SE" b="1" dirty="0" smtClean="0">
                <a:solidFill>
                  <a:srgbClr val="00B0F0"/>
                </a:solidFill>
              </a:rPr>
              <a:t>Psykosociala problem minskas </a:t>
            </a:r>
            <a:r>
              <a:rPr lang="sv-SE" b="1" dirty="0" smtClean="0">
                <a:solidFill>
                  <a:srgbClr val="00B0F0"/>
                </a:solidFill>
              </a:rPr>
              <a:t>kraftigt</a:t>
            </a:r>
            <a:r>
              <a:rPr lang="sv-SE" dirty="0" smtClean="0"/>
              <a:t>.</a:t>
            </a:r>
          </a:p>
          <a:p>
            <a:r>
              <a:rPr lang="sv-SE" dirty="0" smtClean="0"/>
              <a:t>Detta förbättrar forskning och utbildning.</a:t>
            </a:r>
          </a:p>
          <a:p>
            <a:pPr marL="0" indent="0">
              <a:buNone/>
            </a:pPr>
            <a:r>
              <a:rPr lang="sv-SE" dirty="0" smtClean="0"/>
              <a:t> </a:t>
            </a:r>
            <a:endParaRPr lang="sv-SE" dirty="0" smtClean="0"/>
          </a:p>
          <a:p>
            <a:endParaRPr lang="sv-SE" dirty="0"/>
          </a:p>
          <a:p>
            <a:endParaRPr lang="sv-SE" dirty="0" smtClean="0"/>
          </a:p>
          <a:p>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20</a:t>
            </a:fld>
            <a:endParaRPr lang="sv-SE">
              <a:solidFill>
                <a:prstClr val="black">
                  <a:tint val="75000"/>
                </a:prstClr>
              </a:solidFill>
            </a:endParaRPr>
          </a:p>
        </p:txBody>
      </p:sp>
    </p:spTree>
    <p:extLst>
      <p:ext uri="{BB962C8B-B14F-4D97-AF65-F5344CB8AC3E}">
        <p14:creationId xmlns:p14="http://schemas.microsoft.com/office/powerpoint/2010/main" val="23243998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050925"/>
            <a:ext cx="10515600" cy="4351338"/>
          </a:xfrm>
        </p:spPr>
        <p:txBody>
          <a:bodyPr>
            <a:normAutofit/>
          </a:bodyPr>
          <a:lstStyle/>
          <a:p>
            <a:pPr marL="0" indent="0">
              <a:buNone/>
            </a:pPr>
            <a:endParaRPr lang="sv-SE" dirty="0" smtClean="0"/>
          </a:p>
          <a:p>
            <a:r>
              <a:rPr lang="sv-SE" dirty="0" smtClean="0"/>
              <a:t>Professorn vet att han/hon ska ge den nu pågående kursen under </a:t>
            </a:r>
            <a:r>
              <a:rPr lang="sv-SE" dirty="0"/>
              <a:t>kommande år. </a:t>
            </a:r>
            <a:endParaRPr lang="sv-SE" dirty="0" smtClean="0"/>
          </a:p>
          <a:p>
            <a:r>
              <a:rPr lang="sv-SE" dirty="0" smtClean="0"/>
              <a:t>Därför är det </a:t>
            </a:r>
            <a:r>
              <a:rPr lang="sv-SE" b="1" dirty="0" smtClean="0">
                <a:solidFill>
                  <a:srgbClr val="00B0F0"/>
                </a:solidFill>
              </a:rPr>
              <a:t>meningsfullt att utveckla </a:t>
            </a:r>
            <a:r>
              <a:rPr lang="sv-SE" dirty="0" smtClean="0"/>
              <a:t>bättre övningsmateriel, att förbättra presentationer, att skriva kurskompendier etc.</a:t>
            </a:r>
          </a:p>
          <a:p>
            <a:r>
              <a:rPr lang="sv-SE" dirty="0" smtClean="0"/>
              <a:t>Det är meningsfullt att försöka arrangera större samordnade övningar med flera ämnesområden eftersom man vet ramförutsättningarna i förväg. </a:t>
            </a:r>
          </a:p>
          <a:p>
            <a:pPr marL="0" indent="0">
              <a:buNone/>
            </a:pPr>
            <a:r>
              <a:rPr lang="sv-SE" dirty="0" smtClean="0"/>
              <a:t> </a:t>
            </a: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21</a:t>
            </a:fld>
            <a:endParaRPr lang="sv-SE" dirty="0">
              <a:solidFill>
                <a:prstClr val="black">
                  <a:tint val="75000"/>
                </a:prstClr>
              </a:solidFill>
            </a:endParaRPr>
          </a:p>
        </p:txBody>
      </p:sp>
    </p:spTree>
    <p:extLst>
      <p:ext uri="{BB962C8B-B14F-4D97-AF65-F5344CB8AC3E}">
        <p14:creationId xmlns:p14="http://schemas.microsoft.com/office/powerpoint/2010/main" val="4623099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60400" y="444500"/>
            <a:ext cx="10515600" cy="5911849"/>
          </a:xfrm>
        </p:spPr>
        <p:txBody>
          <a:bodyPr>
            <a:normAutofit/>
          </a:bodyPr>
          <a:lstStyle/>
          <a:p>
            <a:r>
              <a:rPr lang="sv-SE" dirty="0" smtClean="0"/>
              <a:t>Professorn är motiverad, kan och vill satsa tid och mental kraft på undervisningen. Det är </a:t>
            </a:r>
            <a:r>
              <a:rPr lang="sv-SE" b="1" dirty="0" smtClean="0">
                <a:solidFill>
                  <a:srgbClr val="00B0F0"/>
                </a:solidFill>
              </a:rPr>
              <a:t>inte längre nödvändigt att försöka bli av med undervisningen så fort som möjligt </a:t>
            </a:r>
            <a:r>
              <a:rPr lang="sv-SE" dirty="0" smtClean="0"/>
              <a:t>för att skriva tio nya ansökningar eftersom lön och anställning ändå är säkra.</a:t>
            </a:r>
          </a:p>
          <a:p>
            <a:r>
              <a:rPr lang="sv-SE" dirty="0" smtClean="0"/>
              <a:t>Avancerade delar av kursinnehållet blir attraktiva arbetsuppgifter.</a:t>
            </a:r>
          </a:p>
          <a:p>
            <a:r>
              <a:rPr lang="sv-SE" dirty="0" smtClean="0"/>
              <a:t>Professorn förklarar gärna grundligt även om några studenter behöver mycket tid för konsultationer. Detta är ju en del av långsiktig kompetensutveckling både för professorer och studenter. </a:t>
            </a:r>
          </a:p>
          <a:p>
            <a:r>
              <a:rPr lang="sv-SE" dirty="0" smtClean="0"/>
              <a:t>De mest intresserade och skickliga studenterna kan professorn få intresserade av att bli doktorander, välja karriärer som universitetslärare och även samarbeta med inom kommande forskningsprojekt och doktorandkurser.  </a:t>
            </a: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22</a:t>
            </a:fld>
            <a:endParaRPr lang="sv-SE">
              <a:solidFill>
                <a:prstClr val="black">
                  <a:tint val="75000"/>
                </a:prstClr>
              </a:solidFill>
            </a:endParaRPr>
          </a:p>
        </p:txBody>
      </p:sp>
    </p:spTree>
    <p:extLst>
      <p:ext uri="{BB962C8B-B14F-4D97-AF65-F5344CB8AC3E}">
        <p14:creationId xmlns:p14="http://schemas.microsoft.com/office/powerpoint/2010/main" val="523288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0"/>
            <a:ext cx="12192001" cy="2616200"/>
          </a:xfrm>
          <a:gradFill>
            <a:gsLst>
              <a:gs pos="98000">
                <a:srgbClr val="C2DAEF"/>
              </a:gs>
              <a:gs pos="100000">
                <a:schemeClr val="accent1">
                  <a:lumMod val="45000"/>
                  <a:lumOff val="55000"/>
                </a:schemeClr>
              </a:gs>
              <a:gs pos="97000">
                <a:srgbClr val="FFFF00"/>
              </a:gs>
            </a:gsLst>
            <a:lin ang="5400000" scaled="1"/>
          </a:gradFill>
        </p:spPr>
        <p:txBody>
          <a:bodyPr>
            <a:normAutofit fontScale="90000"/>
          </a:bodyPr>
          <a:lstStyle/>
          <a:p>
            <a:r>
              <a:rPr lang="en-US" sz="4400" b="1" dirty="0" smtClean="0">
                <a:solidFill>
                  <a:srgbClr val="423200"/>
                </a:solidFill>
                <a:latin typeface="Times-Bold"/>
              </a:rPr>
              <a:t/>
            </a:r>
            <a:br>
              <a:rPr lang="en-US" sz="4400" b="1" dirty="0" smtClean="0">
                <a:solidFill>
                  <a:srgbClr val="423200"/>
                </a:solidFill>
                <a:latin typeface="Times-Bold"/>
              </a:rPr>
            </a:br>
            <a:r>
              <a:rPr lang="sv-SE" sz="4400" b="1" dirty="0">
                <a:solidFill>
                  <a:srgbClr val="423200"/>
                </a:solidFill>
                <a:latin typeface="Times-Bold"/>
              </a:rPr>
              <a:t>Svensk </a:t>
            </a:r>
            <a:r>
              <a:rPr lang="sv-SE" sz="4400" b="1" dirty="0" smtClean="0">
                <a:solidFill>
                  <a:srgbClr val="423200"/>
                </a:solidFill>
                <a:latin typeface="Times-Bold"/>
              </a:rPr>
              <a:t>utbildnings och forsknings kvalitet</a:t>
            </a:r>
            <a:br>
              <a:rPr lang="sv-SE" sz="4400" b="1" dirty="0" smtClean="0">
                <a:solidFill>
                  <a:srgbClr val="423200"/>
                </a:solidFill>
                <a:latin typeface="Times-Bold"/>
              </a:rPr>
            </a:br>
            <a:r>
              <a:rPr lang="sv-SE" sz="4400" b="1" dirty="0" smtClean="0">
                <a:solidFill>
                  <a:srgbClr val="423200"/>
                </a:solidFill>
                <a:latin typeface="Times-Bold"/>
              </a:rPr>
              <a:t> samt professorernas villkor går hand i hand </a:t>
            </a:r>
            <a:br>
              <a:rPr lang="sv-SE" sz="4400" b="1" dirty="0" smtClean="0">
                <a:solidFill>
                  <a:srgbClr val="423200"/>
                </a:solidFill>
                <a:latin typeface="Times-Bold"/>
              </a:rPr>
            </a:br>
            <a:r>
              <a:rPr lang="sv-SE" sz="4400" b="1" dirty="0" smtClean="0">
                <a:solidFill>
                  <a:srgbClr val="423200"/>
                </a:solidFill>
                <a:latin typeface="Times-Bold"/>
              </a:rPr>
              <a:t>- och kan </a:t>
            </a:r>
            <a:r>
              <a:rPr lang="sv-SE" sz="4400" b="1" i="1" u="sng" dirty="0" smtClean="0">
                <a:solidFill>
                  <a:srgbClr val="423200"/>
                </a:solidFill>
                <a:latin typeface="Times-Bold"/>
              </a:rPr>
              <a:t>gratis</a:t>
            </a:r>
            <a:r>
              <a:rPr lang="sv-SE" sz="4400" b="1" dirty="0" smtClean="0">
                <a:solidFill>
                  <a:srgbClr val="423200"/>
                </a:solidFill>
                <a:latin typeface="Times-Bold"/>
              </a:rPr>
              <a:t> förbättras!</a:t>
            </a:r>
            <a:br>
              <a:rPr lang="sv-SE" sz="4400" b="1" dirty="0" smtClean="0">
                <a:solidFill>
                  <a:srgbClr val="423200"/>
                </a:solidFill>
                <a:latin typeface="Times-Bold"/>
              </a:rPr>
            </a:br>
            <a:endParaRPr lang="sv-SE" sz="4400" b="1" dirty="0">
              <a:solidFill>
                <a:srgbClr val="423200"/>
              </a:solidFill>
              <a:latin typeface="Times New Roman" panose="02020603050405020304" pitchFamily="18" charset="0"/>
              <a:cs typeface="Times New Roman" panose="02020603050405020304" pitchFamily="18" charset="0"/>
            </a:endParaRPr>
          </a:p>
        </p:txBody>
      </p:sp>
      <p:sp>
        <p:nvSpPr>
          <p:cNvPr id="3" name="Underrubrik 2"/>
          <p:cNvSpPr>
            <a:spLocks noGrp="1"/>
          </p:cNvSpPr>
          <p:nvPr>
            <p:ph type="subTitle" idx="1"/>
          </p:nvPr>
        </p:nvSpPr>
        <p:spPr>
          <a:xfrm>
            <a:off x="0" y="2982541"/>
            <a:ext cx="6908800" cy="3532981"/>
          </a:xfrm>
        </p:spPr>
        <p:txBody>
          <a:bodyPr>
            <a:normAutofit lnSpcReduction="10000"/>
          </a:bodyPr>
          <a:lstStyle/>
          <a:p>
            <a:r>
              <a:rPr lang="en-GB" sz="2600" b="1" dirty="0" smtClean="0">
                <a:effectLst/>
                <a:latin typeface="Times New Roman" panose="02020603050405020304" pitchFamily="18" charset="0"/>
                <a:ea typeface="Times New Roman" panose="02020603050405020304" pitchFamily="18" charset="0"/>
              </a:rPr>
              <a:t>Professor Dr Peter Lohmander</a:t>
            </a:r>
          </a:p>
          <a:p>
            <a:r>
              <a:rPr lang="sv-SE" sz="2200" dirty="0">
                <a:latin typeface="Times New Roman" panose="02020603050405020304" pitchFamily="18" charset="0"/>
                <a:cs typeface="Times New Roman" panose="02020603050405020304" pitchFamily="18" charset="0"/>
              </a:rPr>
              <a:t>Ledamot i SULFs </a:t>
            </a:r>
            <a:r>
              <a:rPr lang="sv-SE" sz="2200" dirty="0" smtClean="0">
                <a:latin typeface="Times New Roman" panose="02020603050405020304" pitchFamily="18" charset="0"/>
                <a:cs typeface="Times New Roman" panose="02020603050405020304" pitchFamily="18" charset="0"/>
              </a:rPr>
              <a:t>förbundsstyrelse</a:t>
            </a:r>
          </a:p>
          <a:p>
            <a:r>
              <a:rPr lang="sv-SE" sz="2200" dirty="0" smtClean="0">
                <a:effectLst/>
                <a:latin typeface="Times New Roman" panose="02020603050405020304" pitchFamily="18" charset="0"/>
                <a:ea typeface="Times New Roman" panose="02020603050405020304" pitchFamily="18" charset="0"/>
              </a:rPr>
              <a:t>Ledamot i Professorsföreningens styrelse i Umeå</a:t>
            </a:r>
            <a:r>
              <a:rPr lang="en-GB" sz="2200" dirty="0" smtClean="0">
                <a:effectLst/>
                <a:latin typeface="Times New Roman" panose="02020603050405020304" pitchFamily="18" charset="0"/>
                <a:ea typeface="Times New Roman" panose="02020603050405020304" pitchFamily="18" charset="0"/>
              </a:rPr>
              <a:t> </a:t>
            </a:r>
          </a:p>
          <a:p>
            <a:r>
              <a:rPr lang="en-GB" sz="2200" dirty="0" smtClean="0">
                <a:solidFill>
                  <a:srgbClr val="423200"/>
                </a:solidFill>
                <a:effectLst/>
                <a:latin typeface="Times New Roman" panose="02020603050405020304" pitchFamily="18" charset="0"/>
                <a:ea typeface="Times New Roman" panose="02020603050405020304" pitchFamily="18" charset="0"/>
              </a:rPr>
              <a:t>SLU, Sweden, </a:t>
            </a:r>
            <a:r>
              <a:rPr lang="en-GB" sz="2200" u="sng" dirty="0" smtClean="0">
                <a:solidFill>
                  <a:srgbClr val="423200"/>
                </a:solidFill>
                <a:effectLst/>
                <a:latin typeface="Times New Roman" panose="02020603050405020304" pitchFamily="18" charset="0"/>
                <a:ea typeface="Times New Roman" panose="02020603050405020304" pitchFamily="18" charset="0"/>
                <a:hlinkClick r:id="rId2"/>
              </a:rPr>
              <a:t>http://www.Lohmander.com</a:t>
            </a:r>
            <a:r>
              <a:rPr lang="en-GB" sz="2200" dirty="0" smtClean="0">
                <a:solidFill>
                  <a:srgbClr val="423200"/>
                </a:solidFill>
                <a:effectLst/>
                <a:latin typeface="Times New Roman" panose="02020603050405020304" pitchFamily="18" charset="0"/>
                <a:ea typeface="Times New Roman" panose="02020603050405020304" pitchFamily="18" charset="0"/>
              </a:rPr>
              <a:t> </a:t>
            </a:r>
          </a:p>
          <a:p>
            <a:r>
              <a:rPr lang="en-GB" sz="2200" dirty="0" smtClean="0">
                <a:solidFill>
                  <a:srgbClr val="423200"/>
                </a:solidFill>
                <a:latin typeface="Times New Roman" panose="02020603050405020304" pitchFamily="18" charset="0"/>
                <a:ea typeface="Times New Roman" panose="02020603050405020304" pitchFamily="18" charset="0"/>
                <a:hlinkClick r:id="rId3"/>
              </a:rPr>
              <a:t>Peter@Lohmander.com</a:t>
            </a:r>
            <a:r>
              <a:rPr lang="en-GB" sz="2200" dirty="0" smtClean="0">
                <a:solidFill>
                  <a:srgbClr val="423200"/>
                </a:solidFill>
                <a:latin typeface="Times New Roman" panose="02020603050405020304" pitchFamily="18" charset="0"/>
                <a:ea typeface="Times New Roman" panose="02020603050405020304" pitchFamily="18" charset="0"/>
              </a:rPr>
              <a:t> </a:t>
            </a:r>
            <a:endParaRPr lang="sv-SE" sz="2200" dirty="0" smtClean="0">
              <a:solidFill>
                <a:srgbClr val="423200"/>
              </a:solidFill>
              <a:effectLst/>
              <a:latin typeface="Times New Roman" panose="02020603050405020304" pitchFamily="18" charset="0"/>
              <a:ea typeface="Times New Roman" panose="02020603050405020304" pitchFamily="18" charset="0"/>
            </a:endParaRPr>
          </a:p>
          <a:p>
            <a:r>
              <a:rPr lang="sv-SE" b="1" dirty="0" smtClean="0">
                <a:solidFill>
                  <a:srgbClr val="FF0000"/>
                </a:solidFill>
                <a:latin typeface="Times New Roman" panose="02020603050405020304" pitchFamily="18" charset="0"/>
                <a:cs typeface="Times New Roman" panose="02020603050405020304" pitchFamily="18" charset="0"/>
              </a:rPr>
              <a:t>Professorsföreningens Årsmöte </a:t>
            </a:r>
            <a:r>
              <a:rPr lang="sv-SE" b="1" dirty="0">
                <a:solidFill>
                  <a:srgbClr val="FF0000"/>
                </a:solidFill>
                <a:latin typeface="Times New Roman" panose="02020603050405020304" pitchFamily="18" charset="0"/>
                <a:cs typeface="Times New Roman" panose="02020603050405020304" pitchFamily="18" charset="0"/>
              </a:rPr>
              <a:t/>
            </a:r>
            <a:br>
              <a:rPr lang="sv-SE" b="1" dirty="0">
                <a:solidFill>
                  <a:srgbClr val="FF0000"/>
                </a:solidFill>
                <a:latin typeface="Times New Roman" panose="02020603050405020304" pitchFamily="18" charset="0"/>
                <a:cs typeface="Times New Roman" panose="02020603050405020304" pitchFamily="18" charset="0"/>
              </a:rPr>
            </a:br>
            <a:r>
              <a:rPr lang="sv-SE" b="1" dirty="0" smtClean="0">
                <a:solidFill>
                  <a:srgbClr val="FF0000"/>
                </a:solidFill>
                <a:latin typeface="Times New Roman" panose="02020603050405020304" pitchFamily="18" charset="0"/>
                <a:cs typeface="Times New Roman" panose="02020603050405020304" pitchFamily="18" charset="0"/>
              </a:rPr>
              <a:t>Torsdagen den 11 juni 2015</a:t>
            </a:r>
            <a:endParaRPr lang="sv-SE" dirty="0" smtClean="0">
              <a:solidFill>
                <a:srgbClr val="4232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sv-SE" sz="1900" dirty="0" smtClean="0">
                <a:effectLst/>
                <a:latin typeface="Times New Roman" panose="02020603050405020304" pitchFamily="18" charset="0"/>
                <a:ea typeface="Times New Roman" panose="02020603050405020304" pitchFamily="18" charset="0"/>
                <a:cs typeface="Times New Roman" panose="02020603050405020304" pitchFamily="18" charset="0"/>
              </a:rPr>
              <a:t>Universitetsklubben vid Umeå Universitet, </a:t>
            </a:r>
          </a:p>
          <a:p>
            <a:r>
              <a:rPr lang="sv-SE" sz="1900" dirty="0" smtClean="0">
                <a:latin typeface="Times New Roman" panose="02020603050405020304" pitchFamily="18" charset="0"/>
                <a:ea typeface="Times New Roman" panose="02020603050405020304" pitchFamily="18" charset="0"/>
                <a:cs typeface="Times New Roman" panose="02020603050405020304" pitchFamily="18" charset="0"/>
              </a:rPr>
              <a:t>Klockan 17.00</a:t>
            </a:r>
            <a:endParaRPr lang="sv-SE" sz="1900" dirty="0" smtClean="0">
              <a:latin typeface="Times New Roman" panose="02020603050405020304" pitchFamily="18" charset="0"/>
              <a:cs typeface="Times New Roman" panose="02020603050405020304" pitchFamily="18" charset="0"/>
            </a:endParaRPr>
          </a:p>
          <a:p>
            <a:endParaRPr lang="sv-SE" dirty="0" smtClean="0">
              <a:effectLst/>
              <a:latin typeface="Times New Roman" panose="02020603050405020304" pitchFamily="18" charset="0"/>
              <a:ea typeface="Times New Roman" panose="02020603050405020304" pitchFamily="18" charset="0"/>
            </a:endParaRPr>
          </a:p>
          <a:p>
            <a:endParaRPr lang="sv-SE" dirty="0"/>
          </a:p>
        </p:txBody>
      </p:sp>
      <p:sp>
        <p:nvSpPr>
          <p:cNvPr id="5" name="Platshållare för bildnummer 4"/>
          <p:cNvSpPr>
            <a:spLocks noGrp="1"/>
          </p:cNvSpPr>
          <p:nvPr>
            <p:ph type="sldNum" sz="quarter" idx="12"/>
          </p:nvPr>
        </p:nvSpPr>
        <p:spPr/>
        <p:txBody>
          <a:bodyPr/>
          <a:lstStyle/>
          <a:p>
            <a:fld id="{CF7C3FE0-6EB4-418C-82E7-2F09A4F41151}" type="slidenum">
              <a:rPr lang="sv-SE" smtClean="0">
                <a:solidFill>
                  <a:prstClr val="black">
                    <a:tint val="75000"/>
                  </a:prstClr>
                </a:solidFill>
              </a:rPr>
              <a:pPr/>
              <a:t>23</a:t>
            </a:fld>
            <a:endParaRPr lang="sv-SE">
              <a:solidFill>
                <a:prstClr val="black">
                  <a:tint val="75000"/>
                </a:prstClr>
              </a:solidFill>
            </a:endParaRPr>
          </a:p>
        </p:txBody>
      </p:sp>
      <p:pic>
        <p:nvPicPr>
          <p:cNvPr id="4" name="Bildobjekt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21571" y="2616200"/>
            <a:ext cx="5670430" cy="4252822"/>
          </a:xfrm>
          <a:prstGeom prst="rect">
            <a:avLst/>
          </a:prstGeom>
        </p:spPr>
      </p:pic>
    </p:spTree>
    <p:extLst>
      <p:ext uri="{BB962C8B-B14F-4D97-AF65-F5344CB8AC3E}">
        <p14:creationId xmlns:p14="http://schemas.microsoft.com/office/powerpoint/2010/main" val="3026241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87000">
              <a:srgbClr val="FFF200"/>
            </a:gs>
            <a:gs pos="88000">
              <a:srgbClr val="FF7A00"/>
            </a:gs>
            <a:gs pos="97000">
              <a:srgbClr val="FF0300"/>
            </a:gs>
            <a:gs pos="100000">
              <a:srgbClr val="4D0808"/>
            </a:gs>
          </a:gsLst>
          <a:lin ang="8100000" scaled="1"/>
          <a:tileRect/>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838200" y="1203325"/>
            <a:ext cx="10515600" cy="1325563"/>
          </a:xfrm>
        </p:spPr>
        <p:txBody>
          <a:bodyPr>
            <a:normAutofit fontScale="90000"/>
          </a:bodyPr>
          <a:lstStyle/>
          <a:p>
            <a:pPr algn="ctr"/>
            <a:r>
              <a:rPr lang="sv-SE" b="1" i="1" dirty="0" smtClean="0">
                <a:latin typeface="Times New Roman" panose="02020603050405020304" pitchFamily="18" charset="0"/>
                <a:cs typeface="Times New Roman" panose="02020603050405020304" pitchFamily="18" charset="0"/>
              </a:rPr>
              <a:t>Sverige kan </a:t>
            </a:r>
            <a:r>
              <a:rPr lang="sv-SE" b="1" u="sng" dirty="0" smtClean="0">
                <a:latin typeface="Times New Roman" panose="02020603050405020304" pitchFamily="18" charset="0"/>
                <a:cs typeface="Times New Roman" panose="02020603050405020304" pitchFamily="18" charset="0"/>
              </a:rPr>
              <a:t>gratis</a:t>
            </a:r>
            <a:r>
              <a:rPr lang="sv-SE" b="1" i="1" dirty="0" smtClean="0">
                <a:latin typeface="Times New Roman" panose="02020603050405020304" pitchFamily="18" charset="0"/>
                <a:cs typeface="Times New Roman" panose="02020603050405020304" pitchFamily="18" charset="0"/>
              </a:rPr>
              <a:t> få mycket bättre undervisning och forskning samt villkor för professorer!</a:t>
            </a:r>
            <a:r>
              <a:rPr lang="sv-SE" b="1" i="1" dirty="0" smtClean="0">
                <a:solidFill>
                  <a:srgbClr val="FF0000"/>
                </a:solidFill>
                <a:latin typeface="Times New Roman" panose="02020603050405020304" pitchFamily="18" charset="0"/>
                <a:cs typeface="Times New Roman" panose="02020603050405020304" pitchFamily="18" charset="0"/>
              </a:rPr>
              <a:t/>
            </a:r>
            <a:br>
              <a:rPr lang="sv-SE" b="1" i="1" dirty="0" smtClean="0">
                <a:solidFill>
                  <a:srgbClr val="FF0000"/>
                </a:solidFill>
                <a:latin typeface="Times New Roman" panose="02020603050405020304" pitchFamily="18" charset="0"/>
                <a:cs typeface="Times New Roman" panose="02020603050405020304" pitchFamily="18" charset="0"/>
              </a:rPr>
            </a:br>
            <a:r>
              <a:rPr lang="sv-SE" b="1" i="1" dirty="0" smtClean="0">
                <a:solidFill>
                  <a:srgbClr val="FF0000"/>
                </a:solidFill>
                <a:latin typeface="Times New Roman" panose="02020603050405020304" pitchFamily="18" charset="0"/>
                <a:cs typeface="Times New Roman" panose="02020603050405020304" pitchFamily="18" charset="0"/>
              </a:rPr>
              <a:t/>
            </a:r>
            <a:br>
              <a:rPr lang="sv-SE" b="1" i="1" dirty="0" smtClean="0">
                <a:solidFill>
                  <a:srgbClr val="FF0000"/>
                </a:solidFill>
                <a:latin typeface="Times New Roman" panose="02020603050405020304" pitchFamily="18" charset="0"/>
                <a:cs typeface="Times New Roman" panose="02020603050405020304" pitchFamily="18" charset="0"/>
              </a:rPr>
            </a:br>
            <a:r>
              <a:rPr lang="sv-SE" b="1" i="1" dirty="0" smtClean="0">
                <a:solidFill>
                  <a:srgbClr val="0070C0"/>
                </a:solidFill>
                <a:latin typeface="Times New Roman" panose="02020603050405020304" pitchFamily="18" charset="0"/>
                <a:cs typeface="Times New Roman" panose="02020603050405020304" pitchFamily="18" charset="0"/>
              </a:rPr>
              <a:t>Detta låter otroligt men är sant!</a:t>
            </a:r>
            <a:br>
              <a:rPr lang="sv-SE" b="1" i="1" dirty="0" smtClean="0">
                <a:solidFill>
                  <a:srgbClr val="0070C0"/>
                </a:solidFill>
                <a:latin typeface="Times New Roman" panose="02020603050405020304" pitchFamily="18" charset="0"/>
                <a:cs typeface="Times New Roman" panose="02020603050405020304" pitchFamily="18" charset="0"/>
              </a:rPr>
            </a:br>
            <a:endParaRPr lang="sv-SE" b="1" i="1" dirty="0">
              <a:solidFill>
                <a:srgbClr val="0070C0"/>
              </a:solidFill>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a:xfrm>
            <a:off x="838200" y="3425825"/>
            <a:ext cx="10515600" cy="2303462"/>
          </a:xfrm>
        </p:spPr>
        <p:txBody>
          <a:bodyPr/>
          <a:lstStyle/>
          <a:p>
            <a:r>
              <a:rPr lang="sv-SE" dirty="0" smtClean="0"/>
              <a:t>Det måste inte kosta mer för samhället att förbättra villkoren för svenska professorer väldigt mycket.</a:t>
            </a:r>
          </a:p>
          <a:p>
            <a:r>
              <a:rPr lang="sv-SE" dirty="0" smtClean="0"/>
              <a:t>Detta skulle också ge mycket stora förbättringar inom både forskning och undervisning!</a:t>
            </a:r>
          </a:p>
          <a:p>
            <a:endParaRPr lang="sv-SE" dirty="0"/>
          </a:p>
          <a:p>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3</a:t>
            </a:fld>
            <a:endParaRPr lang="sv-SE">
              <a:solidFill>
                <a:prstClr val="black">
                  <a:tint val="75000"/>
                </a:prstClr>
              </a:solidFill>
            </a:endParaRPr>
          </a:p>
        </p:txBody>
      </p:sp>
    </p:spTree>
    <p:extLst>
      <p:ext uri="{BB962C8B-B14F-4D97-AF65-F5344CB8AC3E}">
        <p14:creationId xmlns:p14="http://schemas.microsoft.com/office/powerpoint/2010/main" val="2027046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3000">
              <a:srgbClr val="FFF200"/>
            </a:gs>
            <a:gs pos="93000">
              <a:srgbClr val="FF7A00"/>
            </a:gs>
            <a:gs pos="95000">
              <a:srgbClr val="FF0300"/>
            </a:gs>
            <a:gs pos="100000">
              <a:srgbClr val="4D0808"/>
            </a:gs>
          </a:gsLst>
          <a:lin ang="8100000" scaled="1"/>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812800" y="2562225"/>
            <a:ext cx="10515600" cy="1325563"/>
          </a:xfrm>
        </p:spPr>
        <p:txBody>
          <a:bodyPr>
            <a:normAutofit fontScale="90000"/>
          </a:bodyPr>
          <a:lstStyle/>
          <a:p>
            <a:pPr algn="ctr"/>
            <a:r>
              <a:rPr lang="sv-SE" b="1" dirty="0" smtClean="0">
                <a:latin typeface="Times New Roman" panose="02020603050405020304" pitchFamily="18" charset="0"/>
                <a:cs typeface="Times New Roman" panose="02020603050405020304" pitchFamily="18" charset="0"/>
              </a:rPr>
              <a:t>Sverige använder resurserna till forskning och högre utbildning ineffektivt.</a:t>
            </a:r>
            <a:br>
              <a:rPr lang="sv-SE" b="1" dirty="0" smtClean="0">
                <a:latin typeface="Times New Roman" panose="02020603050405020304" pitchFamily="18" charset="0"/>
                <a:cs typeface="Times New Roman" panose="02020603050405020304" pitchFamily="18" charset="0"/>
              </a:rPr>
            </a:br>
            <a:r>
              <a:rPr lang="sv-SE" b="1" dirty="0" smtClean="0">
                <a:latin typeface="Times New Roman" panose="02020603050405020304" pitchFamily="18" charset="0"/>
                <a:cs typeface="Times New Roman" panose="02020603050405020304" pitchFamily="18" charset="0"/>
              </a:rPr>
              <a:t/>
            </a:r>
            <a:br>
              <a:rPr lang="sv-SE" b="1" dirty="0" smtClean="0">
                <a:latin typeface="Times New Roman" panose="02020603050405020304" pitchFamily="18" charset="0"/>
                <a:cs typeface="Times New Roman" panose="02020603050405020304" pitchFamily="18" charset="0"/>
              </a:rPr>
            </a:br>
            <a:r>
              <a:rPr lang="sv-SE" b="1" dirty="0" smtClean="0">
                <a:latin typeface="Times New Roman" panose="02020603050405020304" pitchFamily="18" charset="0"/>
                <a:cs typeface="Times New Roman" panose="02020603050405020304" pitchFamily="18" charset="0"/>
              </a:rPr>
              <a:t>De resurser som professorerna automatiskt borde ha tillgång till för att ge bästa möjliga undervisning och forskning har omfördelats till  snabbt växande och fördröjande byråkrati.</a:t>
            </a:r>
            <a:br>
              <a:rPr lang="sv-SE" b="1" dirty="0" smtClean="0">
                <a:latin typeface="Times New Roman" panose="02020603050405020304" pitchFamily="18" charset="0"/>
                <a:cs typeface="Times New Roman" panose="02020603050405020304" pitchFamily="18" charset="0"/>
              </a:rPr>
            </a:br>
            <a:r>
              <a:rPr lang="sv-SE" b="1" dirty="0">
                <a:latin typeface="Times New Roman" panose="02020603050405020304" pitchFamily="18" charset="0"/>
                <a:cs typeface="Times New Roman" panose="02020603050405020304" pitchFamily="18" charset="0"/>
              </a:rPr>
              <a:t/>
            </a:r>
            <a:br>
              <a:rPr lang="sv-SE" b="1" dirty="0">
                <a:latin typeface="Times New Roman" panose="02020603050405020304" pitchFamily="18" charset="0"/>
                <a:cs typeface="Times New Roman" panose="02020603050405020304" pitchFamily="18" charset="0"/>
              </a:rPr>
            </a:br>
            <a:endParaRPr lang="sv-SE" b="1" dirty="0">
              <a:latin typeface="Times New Roman" panose="02020603050405020304" pitchFamily="18" charset="0"/>
              <a:cs typeface="Times New Roman" panose="02020603050405020304" pitchFamily="18" charset="0"/>
            </a:endParaRPr>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4</a:t>
            </a:fld>
            <a:endParaRPr lang="sv-SE">
              <a:solidFill>
                <a:prstClr val="black">
                  <a:tint val="75000"/>
                </a:prstClr>
              </a:solidFill>
            </a:endParaRPr>
          </a:p>
        </p:txBody>
      </p:sp>
    </p:spTree>
    <p:extLst>
      <p:ext uri="{BB962C8B-B14F-4D97-AF65-F5344CB8AC3E}">
        <p14:creationId xmlns:p14="http://schemas.microsoft.com/office/powerpoint/2010/main" val="3240883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873125"/>
          </a:xfrm>
        </p:spPr>
        <p:txBody>
          <a:bodyPr>
            <a:normAutofit fontScale="90000"/>
          </a:bodyPr>
          <a:lstStyle/>
          <a:p>
            <a:r>
              <a:rPr lang="sv-SE" b="1" dirty="0" smtClean="0">
                <a:solidFill>
                  <a:srgbClr val="FF0000"/>
                </a:solidFill>
                <a:latin typeface="Times New Roman" panose="02020603050405020304" pitchFamily="18" charset="0"/>
                <a:cs typeface="Times New Roman" panose="02020603050405020304" pitchFamily="18" charset="0"/>
              </a:rPr>
              <a:t/>
            </a:r>
            <a:br>
              <a:rPr lang="sv-SE" b="1" dirty="0" smtClean="0">
                <a:solidFill>
                  <a:srgbClr val="FF0000"/>
                </a:solidFill>
                <a:latin typeface="Times New Roman" panose="02020603050405020304" pitchFamily="18" charset="0"/>
                <a:cs typeface="Times New Roman" panose="02020603050405020304" pitchFamily="18" charset="0"/>
              </a:rPr>
            </a:br>
            <a:r>
              <a:rPr lang="sv-SE" b="1" dirty="0" smtClean="0">
                <a:solidFill>
                  <a:srgbClr val="FF0000"/>
                </a:solidFill>
                <a:latin typeface="Times New Roman" panose="02020603050405020304" pitchFamily="18" charset="0"/>
                <a:cs typeface="Times New Roman" panose="02020603050405020304" pitchFamily="18" charset="0"/>
              </a:rPr>
              <a:t>Inget förtroende och inga fasta resurser</a:t>
            </a:r>
            <a:endParaRPr lang="sv-SE" b="1" dirty="0">
              <a:solidFill>
                <a:srgbClr val="FF0000"/>
              </a:solidFill>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p:txBody>
          <a:bodyPr>
            <a:normAutofit lnSpcReduction="10000"/>
          </a:bodyPr>
          <a:lstStyle/>
          <a:p>
            <a:r>
              <a:rPr lang="sv-SE" dirty="0" smtClean="0"/>
              <a:t>Det finns mycket få personer som har så många och så grundliga kompetensbedömningar som professorer innan de anställs.</a:t>
            </a:r>
          </a:p>
          <a:p>
            <a:endParaRPr lang="sv-SE" dirty="0"/>
          </a:p>
          <a:p>
            <a:r>
              <a:rPr lang="sv-SE" dirty="0" smtClean="0"/>
              <a:t>Ändå misstror systemet svenska professorer så totalt att de ständigt ska behöva använda en mycket stor del av sin tid för att be om pengar för att få fortsätta arbeta.</a:t>
            </a:r>
          </a:p>
          <a:p>
            <a:endParaRPr lang="sv-SE" dirty="0"/>
          </a:p>
          <a:p>
            <a:r>
              <a:rPr lang="sv-SE" dirty="0" smtClean="0"/>
              <a:t>Detta gör arbete vid universitet i Sverige mycket mindre attraktivt, det skapar psykosociala problem, det försämrar forskning och utbildning och det medför att högt kvalificerade forskare lämnar Sverige. </a:t>
            </a:r>
          </a:p>
          <a:p>
            <a:endParaRPr lang="sv-SE" dirty="0"/>
          </a:p>
          <a:p>
            <a:endParaRPr lang="sv-SE" dirty="0" smtClean="0"/>
          </a:p>
          <a:p>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5</a:t>
            </a:fld>
            <a:endParaRPr lang="sv-SE">
              <a:solidFill>
                <a:prstClr val="black">
                  <a:tint val="75000"/>
                </a:prstClr>
              </a:solidFill>
            </a:endParaRPr>
          </a:p>
        </p:txBody>
      </p:sp>
    </p:spTree>
    <p:extLst>
      <p:ext uri="{BB962C8B-B14F-4D97-AF65-F5344CB8AC3E}">
        <p14:creationId xmlns:p14="http://schemas.microsoft.com/office/powerpoint/2010/main" val="2179401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397357"/>
            <a:ext cx="10515600" cy="2559050"/>
          </a:xfrm>
        </p:spPr>
        <p:txBody>
          <a:bodyPr>
            <a:normAutofit fontScale="90000"/>
          </a:bodyPr>
          <a:lstStyle/>
          <a:p>
            <a:r>
              <a:rPr lang="sv-SE" b="1" i="1" dirty="0" smtClean="0"/>
              <a:t/>
            </a:r>
            <a:br>
              <a:rPr lang="sv-SE" b="1" i="1" dirty="0" smtClean="0"/>
            </a:br>
            <a:r>
              <a:rPr lang="sv-SE" b="1" i="1" dirty="0" smtClean="0"/>
              <a:t/>
            </a:r>
            <a:br>
              <a:rPr lang="sv-SE" b="1" i="1" dirty="0" smtClean="0"/>
            </a:br>
            <a:r>
              <a:rPr lang="sv-SE" sz="3100" b="1" dirty="0" smtClean="0"/>
              <a:t>Krav på ständiga </a:t>
            </a:r>
            <a:r>
              <a:rPr lang="sv-SE" sz="3100" b="1" dirty="0" smtClean="0"/>
              <a:t>anpassningar till slumpmässigt ändrade texter i forskningsfinansiärers utlysningar försvårar kontinuerlig och genomtänkt kompetensutveckling.</a:t>
            </a:r>
            <a:br>
              <a:rPr lang="sv-SE" sz="3100" b="1" dirty="0" smtClean="0"/>
            </a:br>
            <a:r>
              <a:rPr lang="sv-SE" sz="3100" b="1" dirty="0" smtClean="0"/>
              <a:t/>
            </a:r>
            <a:br>
              <a:rPr lang="sv-SE" sz="3100" b="1" dirty="0" smtClean="0"/>
            </a:br>
            <a:r>
              <a:rPr lang="sv-SE" sz="3100" b="1" dirty="0">
                <a:solidFill>
                  <a:srgbClr val="FF0000"/>
                </a:solidFill>
              </a:rPr>
              <a:t>Ständigt fokus på ”begripliga och säkra samt finansiärsanpassade” ansökningar leder till grov trivialisering och försakad objektivitet i forskning och undervisning. </a:t>
            </a:r>
            <a:br>
              <a:rPr lang="sv-SE" sz="3100" b="1" dirty="0">
                <a:solidFill>
                  <a:srgbClr val="FF0000"/>
                </a:solidFill>
              </a:rPr>
            </a:br>
            <a:r>
              <a:rPr lang="sv-SE" sz="3100" b="1" dirty="0"/>
              <a:t/>
            </a:r>
            <a:br>
              <a:rPr lang="sv-SE" sz="3100" b="1" dirty="0"/>
            </a:br>
            <a:endParaRPr lang="sv-SE" b="1" i="1"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t>6</a:t>
            </a:fld>
            <a:endParaRPr lang="sv-SE"/>
          </a:p>
        </p:txBody>
      </p:sp>
    </p:spTree>
    <p:extLst>
      <p:ext uri="{BB962C8B-B14F-4D97-AF65-F5344CB8AC3E}">
        <p14:creationId xmlns:p14="http://schemas.microsoft.com/office/powerpoint/2010/main" val="3902403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560387"/>
            <a:ext cx="10515600" cy="2559050"/>
          </a:xfrm>
        </p:spPr>
        <p:txBody>
          <a:bodyPr>
            <a:normAutofit fontScale="90000"/>
          </a:bodyPr>
          <a:lstStyle/>
          <a:p>
            <a:r>
              <a:rPr lang="sv-SE" b="1" i="1" dirty="0" smtClean="0"/>
              <a:t/>
            </a:r>
            <a:br>
              <a:rPr lang="sv-SE" b="1" i="1" dirty="0" smtClean="0"/>
            </a:br>
            <a:r>
              <a:rPr lang="sv-SE" b="1" i="1" dirty="0" smtClean="0"/>
              <a:t>Kreativa tänkare</a:t>
            </a:r>
            <a:r>
              <a:rPr lang="sv-SE" sz="3100" b="1" dirty="0" smtClean="0">
                <a:solidFill>
                  <a:srgbClr val="0070C0"/>
                </a:solidFill>
              </a:rPr>
              <a:t> bör </a:t>
            </a:r>
            <a:r>
              <a:rPr lang="sv-SE" sz="3100" b="1" dirty="0" smtClean="0">
                <a:solidFill>
                  <a:srgbClr val="0070C0"/>
                </a:solidFill>
              </a:rPr>
              <a:t>inte kontinuerligt avkrävas omfattande och tidskrävande ansökningar med för lekmän </a:t>
            </a:r>
            <a:r>
              <a:rPr lang="sv-SE" sz="3100" b="1" dirty="0" smtClean="0">
                <a:solidFill>
                  <a:srgbClr val="0070C0"/>
                </a:solidFill>
              </a:rPr>
              <a:t>begripliga och för s</a:t>
            </a:r>
            <a:r>
              <a:rPr lang="sv-SE" sz="3100" b="1" dirty="0" smtClean="0">
                <a:solidFill>
                  <a:srgbClr val="0070C0"/>
                </a:solidFill>
              </a:rPr>
              <a:t>ärintressen attraktiva texter</a:t>
            </a:r>
            <a:r>
              <a:rPr lang="sv-SE" sz="3100" b="1" dirty="0" smtClean="0">
                <a:solidFill>
                  <a:srgbClr val="0070C0"/>
                </a:solidFill>
              </a:rPr>
              <a:t> </a:t>
            </a:r>
            <a:r>
              <a:rPr lang="sv-SE" sz="3100" b="1" dirty="0" smtClean="0">
                <a:solidFill>
                  <a:srgbClr val="0070C0"/>
                </a:solidFill>
              </a:rPr>
              <a:t>för att få utveckla framtidens kunskaper. Skulle dessa ansökningar ha gett </a:t>
            </a:r>
            <a:r>
              <a:rPr lang="sv-SE" sz="3100" b="1" dirty="0" smtClean="0">
                <a:solidFill>
                  <a:srgbClr val="0070C0"/>
                </a:solidFill>
              </a:rPr>
              <a:t>lönemedel?</a:t>
            </a:r>
            <a:r>
              <a:rPr lang="sv-SE" b="1" i="1" dirty="0" smtClean="0">
                <a:solidFill>
                  <a:srgbClr val="0070C0"/>
                </a:solidFill>
              </a:rPr>
              <a:t/>
            </a:r>
            <a:br>
              <a:rPr lang="sv-SE" b="1" i="1" dirty="0" smtClean="0">
                <a:solidFill>
                  <a:srgbClr val="0070C0"/>
                </a:solidFill>
              </a:rPr>
            </a:br>
            <a:r>
              <a:rPr lang="sv-SE" b="1" i="1" dirty="0"/>
              <a:t/>
            </a:r>
            <a:br>
              <a:rPr lang="sv-SE" b="1" i="1" dirty="0"/>
            </a:br>
            <a:endParaRPr lang="sv-SE" b="1" i="1" dirty="0"/>
          </a:p>
        </p:txBody>
      </p:sp>
      <p:sp>
        <p:nvSpPr>
          <p:cNvPr id="3" name="Platshållare för innehåll 2"/>
          <p:cNvSpPr>
            <a:spLocks noGrp="1"/>
          </p:cNvSpPr>
          <p:nvPr>
            <p:ph idx="1"/>
          </p:nvPr>
        </p:nvSpPr>
        <p:spPr>
          <a:xfrm>
            <a:off x="898586" y="2703962"/>
            <a:ext cx="10515600" cy="3419475"/>
          </a:xfrm>
        </p:spPr>
        <p:txBody>
          <a:bodyPr>
            <a:normAutofit fontScale="85000" lnSpcReduction="20000"/>
          </a:bodyPr>
          <a:lstStyle/>
          <a:p>
            <a:pPr marL="0" indent="0">
              <a:buNone/>
            </a:pPr>
            <a:endParaRPr lang="sv-SE" dirty="0"/>
          </a:p>
          <a:p>
            <a:pPr marL="0" indent="0">
              <a:buNone/>
            </a:pPr>
            <a:r>
              <a:rPr lang="sv-SE" b="1" dirty="0" err="1" smtClean="0">
                <a:solidFill>
                  <a:srgbClr val="FF0000"/>
                </a:solidFill>
              </a:rPr>
              <a:t>Gallileo</a:t>
            </a:r>
            <a:r>
              <a:rPr lang="sv-SE" b="1" dirty="0" smtClean="0">
                <a:solidFill>
                  <a:srgbClr val="FF0000"/>
                </a:solidFill>
              </a:rPr>
              <a:t>:</a:t>
            </a:r>
            <a:r>
              <a:rPr lang="sv-SE" dirty="0" smtClean="0"/>
              <a:t> </a:t>
            </a:r>
          </a:p>
          <a:p>
            <a:pPr marL="0" indent="0">
              <a:buNone/>
            </a:pPr>
            <a:r>
              <a:rPr lang="sv-SE" dirty="0" smtClean="0"/>
              <a:t>Jag vill ersätta vår felaktiga världsbild med något bättre.</a:t>
            </a:r>
          </a:p>
          <a:p>
            <a:pPr marL="0" indent="0">
              <a:buNone/>
            </a:pPr>
            <a:r>
              <a:rPr lang="sv-SE" b="1" dirty="0" smtClean="0">
                <a:solidFill>
                  <a:srgbClr val="FF0000"/>
                </a:solidFill>
              </a:rPr>
              <a:t>Newton: </a:t>
            </a:r>
          </a:p>
          <a:p>
            <a:pPr marL="0" indent="0">
              <a:buNone/>
            </a:pPr>
            <a:r>
              <a:rPr lang="sv-SE" dirty="0" smtClean="0"/>
              <a:t>Jag vill uppfinna nya matematiska metoder för att lösa dynamiska problem som vi ännu aldrig har mött och även förstå hur det okända begreppet gravitation påverkar allting.</a:t>
            </a:r>
          </a:p>
          <a:p>
            <a:pPr marL="0" indent="0">
              <a:buNone/>
            </a:pPr>
            <a:r>
              <a:rPr lang="sv-SE" b="1" dirty="0" smtClean="0">
                <a:solidFill>
                  <a:srgbClr val="FF0000"/>
                </a:solidFill>
              </a:rPr>
              <a:t>Einstein: </a:t>
            </a:r>
          </a:p>
          <a:p>
            <a:pPr marL="0" indent="0">
              <a:buNone/>
            </a:pPr>
            <a:r>
              <a:rPr lang="sv-SE" dirty="0" smtClean="0"/>
              <a:t>Jag vill utveckla helt nya begrepp och teorier för att förklara allt i universum.</a:t>
            </a:r>
          </a:p>
          <a:p>
            <a:pPr marL="0" indent="0">
              <a:buNone/>
            </a:pPr>
            <a:endParaRPr lang="sv-SE" dirty="0"/>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7</a:t>
            </a:fld>
            <a:endParaRPr lang="sv-SE">
              <a:solidFill>
                <a:prstClr val="black">
                  <a:tint val="75000"/>
                </a:prstClr>
              </a:solidFill>
            </a:endParaRPr>
          </a:p>
        </p:txBody>
      </p:sp>
    </p:spTree>
    <p:extLst>
      <p:ext uri="{BB962C8B-B14F-4D97-AF65-F5344CB8AC3E}">
        <p14:creationId xmlns:p14="http://schemas.microsoft.com/office/powerpoint/2010/main" val="2511358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91000">
              <a:srgbClr val="FFFF00"/>
            </a:gs>
            <a:gs pos="100000">
              <a:srgbClr val="FF7A00"/>
            </a:gs>
            <a:gs pos="100000">
              <a:srgbClr val="FF0300"/>
            </a:gs>
            <a:gs pos="100000">
              <a:srgbClr val="4D0808"/>
            </a:gs>
          </a:gsLst>
          <a:lin ang="8100000" scaled="1"/>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838200" y="424502"/>
            <a:ext cx="10515600" cy="1325563"/>
          </a:xfrm>
        </p:spPr>
        <p:txBody>
          <a:bodyPr>
            <a:noAutofit/>
          </a:bodyPr>
          <a:lstStyle/>
          <a:p>
            <a:r>
              <a:rPr lang="sv-SE" sz="3200" b="1" dirty="0" smtClean="0">
                <a:solidFill>
                  <a:srgbClr val="0070C0"/>
                </a:solidFill>
                <a:latin typeface="Times New Roman" panose="02020603050405020304" pitchFamily="18" charset="0"/>
                <a:cs typeface="Times New Roman" panose="02020603050405020304" pitchFamily="18" charset="0"/>
              </a:rPr>
              <a:t>Osäkerheten för universitetslärare i Sverige är total, även för tillsvidareanställda och kvalificerad professorer med flera decenniers anställningstid.</a:t>
            </a:r>
            <a:endParaRPr lang="sv-SE" sz="3200" b="1" dirty="0">
              <a:solidFill>
                <a:srgbClr val="0070C0"/>
              </a:solidFill>
              <a:latin typeface="Times New Roman" panose="02020603050405020304" pitchFamily="18" charset="0"/>
              <a:cs typeface="Times New Roman" panose="02020603050405020304" pitchFamily="18" charset="0"/>
            </a:endParaRPr>
          </a:p>
        </p:txBody>
      </p:sp>
      <p:sp>
        <p:nvSpPr>
          <p:cNvPr id="3" name="Platshållare för innehåll 2"/>
          <p:cNvSpPr>
            <a:spLocks noGrp="1"/>
          </p:cNvSpPr>
          <p:nvPr>
            <p:ph idx="1"/>
          </p:nvPr>
        </p:nvSpPr>
        <p:spPr>
          <a:xfrm>
            <a:off x="838200" y="1995054"/>
            <a:ext cx="10515600" cy="4494645"/>
          </a:xfrm>
        </p:spPr>
        <p:txBody>
          <a:bodyPr>
            <a:normAutofit fontScale="77500" lnSpcReduction="20000"/>
          </a:bodyPr>
          <a:lstStyle/>
          <a:p>
            <a:pPr marL="0" indent="0">
              <a:buNone/>
            </a:pPr>
            <a:r>
              <a:rPr lang="sv-SE" b="1" dirty="0" smtClean="0">
                <a:latin typeface="Times New Roman" panose="02020603050405020304" pitchFamily="18" charset="0"/>
                <a:cs typeface="Times New Roman" panose="02020603050405020304" pitchFamily="18" charset="0"/>
              </a:rPr>
              <a:t>Tillsvidareanställda professorer i Sverige kan bli uppsagda efter flera decenniers kvalificerat </a:t>
            </a:r>
            <a:r>
              <a:rPr lang="sv-SE" b="1" dirty="0" smtClean="0">
                <a:latin typeface="Times New Roman" panose="02020603050405020304" pitchFamily="18" charset="0"/>
                <a:cs typeface="Times New Roman" panose="02020603050405020304" pitchFamily="18" charset="0"/>
              </a:rPr>
              <a:t>arbete och flerfaldiga sakkunniggranskningar med kompetensförklaringar. </a:t>
            </a:r>
            <a:endParaRPr lang="sv-SE" dirty="0">
              <a:latin typeface="Times New Roman" panose="02020603050405020304" pitchFamily="18" charset="0"/>
              <a:cs typeface="Times New Roman" panose="02020603050405020304" pitchFamily="18" charset="0"/>
            </a:endParaRPr>
          </a:p>
          <a:p>
            <a:pPr marL="0" indent="0">
              <a:buNone/>
            </a:pPr>
            <a:r>
              <a:rPr lang="sv-SE" b="1" dirty="0" smtClean="0">
                <a:latin typeface="Times New Roman" panose="02020603050405020304" pitchFamily="18" charset="0"/>
                <a:cs typeface="Times New Roman" panose="02020603050405020304" pitchFamily="18" charset="0"/>
              </a:rPr>
              <a:t>Det enda som krävs om arbetsgivaren av något skäl vill bli av med en person </a:t>
            </a:r>
            <a:r>
              <a:rPr lang="sv-SE" b="1" dirty="0" smtClean="0">
                <a:latin typeface="Times New Roman" panose="02020603050405020304" pitchFamily="18" charset="0"/>
                <a:cs typeface="Times New Roman" panose="02020603050405020304" pitchFamily="18" charset="0"/>
              </a:rPr>
              <a:t>som kanske ger uttryck för någon synpunkt som ledningen finner obekväm är</a:t>
            </a:r>
            <a:r>
              <a:rPr lang="sv-SE" b="1" dirty="0" smtClean="0">
                <a:latin typeface="Times New Roman" panose="02020603050405020304" pitchFamily="18" charset="0"/>
                <a:cs typeface="Times New Roman" panose="02020603050405020304" pitchFamily="18" charset="0"/>
              </a:rPr>
              <a:t>: </a:t>
            </a:r>
          </a:p>
          <a:p>
            <a:pPr marL="0" indent="0">
              <a:buNone/>
            </a:pPr>
            <a:r>
              <a:rPr lang="sv-SE" b="1" dirty="0" smtClean="0">
                <a:latin typeface="Times New Roman" panose="02020603050405020304" pitchFamily="18" charset="0"/>
                <a:cs typeface="Times New Roman" panose="02020603050405020304" pitchFamily="18" charset="0"/>
              </a:rPr>
              <a:t>”</a:t>
            </a:r>
            <a:r>
              <a:rPr lang="sv-SE" b="1" dirty="0" smtClean="0">
                <a:solidFill>
                  <a:srgbClr val="FF0000"/>
                </a:solidFill>
                <a:latin typeface="Times New Roman" panose="02020603050405020304" pitchFamily="18" charset="0"/>
                <a:cs typeface="Times New Roman" panose="02020603050405020304" pitchFamily="18" charset="0"/>
              </a:rPr>
              <a:t>arbetsbrist</a:t>
            </a:r>
            <a:r>
              <a:rPr lang="sv-SE" b="1" dirty="0" smtClean="0">
                <a:latin typeface="Times New Roman" panose="02020603050405020304" pitchFamily="18" charset="0"/>
                <a:cs typeface="Times New Roman" panose="02020603050405020304" pitchFamily="18" charset="0"/>
              </a:rPr>
              <a:t>” </a:t>
            </a:r>
          </a:p>
          <a:p>
            <a:pPr marL="0" indent="0">
              <a:buNone/>
            </a:pPr>
            <a:r>
              <a:rPr lang="sv-SE" b="1" dirty="0" smtClean="0">
                <a:latin typeface="Times New Roman" panose="02020603050405020304" pitchFamily="18" charset="0"/>
                <a:cs typeface="Times New Roman" panose="02020603050405020304" pitchFamily="18" charset="0"/>
              </a:rPr>
              <a:t>vilket anses vara detsamma som</a:t>
            </a:r>
          </a:p>
          <a:p>
            <a:pPr marL="0" indent="0">
              <a:buNone/>
            </a:pPr>
            <a:r>
              <a:rPr lang="sv-SE" b="1" dirty="0" smtClean="0">
                <a:latin typeface="Times New Roman" panose="02020603050405020304" pitchFamily="18" charset="0"/>
                <a:cs typeface="Times New Roman" panose="02020603050405020304" pitchFamily="18" charset="0"/>
              </a:rPr>
              <a:t>”</a:t>
            </a:r>
            <a:r>
              <a:rPr lang="sv-SE" b="1" dirty="0" smtClean="0">
                <a:solidFill>
                  <a:srgbClr val="FF0000"/>
                </a:solidFill>
                <a:latin typeface="Times New Roman" panose="02020603050405020304" pitchFamily="18" charset="0"/>
                <a:cs typeface="Times New Roman" panose="02020603050405020304" pitchFamily="18" charset="0"/>
              </a:rPr>
              <a:t>resursbrist</a:t>
            </a:r>
            <a:r>
              <a:rPr lang="sv-SE" b="1" dirty="0" smtClean="0">
                <a:latin typeface="Times New Roman" panose="02020603050405020304" pitchFamily="18" charset="0"/>
                <a:cs typeface="Times New Roman" panose="02020603050405020304" pitchFamily="18" charset="0"/>
              </a:rPr>
              <a:t>”</a:t>
            </a:r>
          </a:p>
          <a:p>
            <a:pPr marL="0" indent="0">
              <a:buNone/>
            </a:pPr>
            <a:r>
              <a:rPr lang="sv-SE" b="1" dirty="0" smtClean="0">
                <a:latin typeface="Times New Roman" panose="02020603050405020304" pitchFamily="18" charset="0"/>
                <a:cs typeface="Times New Roman" panose="02020603050405020304" pitchFamily="18" charset="0"/>
              </a:rPr>
              <a:t>vilket anses vara detsamma som att </a:t>
            </a:r>
            <a:r>
              <a:rPr lang="sv-SE" b="1" dirty="0" smtClean="0">
                <a:solidFill>
                  <a:srgbClr val="FF0000"/>
                </a:solidFill>
                <a:latin typeface="Times New Roman" panose="02020603050405020304" pitchFamily="18" charset="0"/>
                <a:cs typeface="Times New Roman" panose="02020603050405020304" pitchFamily="18" charset="0"/>
              </a:rPr>
              <a:t>arbetsgivaren bestämt sig för att flytta pengar från någonting till någonting annat</a:t>
            </a:r>
            <a:r>
              <a:rPr lang="sv-SE" b="1" dirty="0" smtClean="0">
                <a:latin typeface="Times New Roman" panose="02020603050405020304" pitchFamily="18" charset="0"/>
                <a:cs typeface="Times New Roman" panose="02020603050405020304" pitchFamily="18" charset="0"/>
              </a:rPr>
              <a:t>.</a:t>
            </a:r>
          </a:p>
          <a:p>
            <a:pPr marL="0" indent="0">
              <a:buNone/>
            </a:pPr>
            <a:endParaRPr lang="sv-SE" b="1" dirty="0">
              <a:latin typeface="Times New Roman" panose="02020603050405020304" pitchFamily="18" charset="0"/>
              <a:cs typeface="Times New Roman" panose="02020603050405020304" pitchFamily="18" charset="0"/>
            </a:endParaRPr>
          </a:p>
          <a:p>
            <a:pPr marL="0" indent="0">
              <a:buNone/>
            </a:pPr>
            <a:r>
              <a:rPr lang="sv-SE" b="1" dirty="0" smtClean="0">
                <a:latin typeface="Times New Roman" panose="02020603050405020304" pitchFamily="18" charset="0"/>
                <a:cs typeface="Times New Roman" panose="02020603050405020304" pitchFamily="18" charset="0"/>
              </a:rPr>
              <a:t>De så kallade turordningsreglerna betyder ingenting eftersom turordningskretsar arrangeras precis hur som helst, även med ”enmanskretsar”. </a:t>
            </a:r>
          </a:p>
          <a:p>
            <a:pPr marL="0" indent="0">
              <a:buNone/>
            </a:pPr>
            <a:r>
              <a:rPr lang="sv-SE" b="1" i="1" dirty="0">
                <a:solidFill>
                  <a:srgbClr val="FF0000"/>
                </a:solidFill>
                <a:latin typeface="Times New Roman" panose="02020603050405020304" pitchFamily="18" charset="0"/>
                <a:cs typeface="Times New Roman" panose="02020603050405020304" pitchFamily="18" charset="0"/>
              </a:rPr>
              <a:t>Det är inte endast universitetslärare utan tillsvidareanställning som lever i osäkerhet</a:t>
            </a:r>
            <a:r>
              <a:rPr lang="sv-SE" b="1" i="1" dirty="0" smtClean="0">
                <a:solidFill>
                  <a:srgbClr val="FF0000"/>
                </a:solidFill>
                <a:latin typeface="Times New Roman" panose="02020603050405020304" pitchFamily="18" charset="0"/>
                <a:cs typeface="Times New Roman" panose="02020603050405020304" pitchFamily="18" charset="0"/>
              </a:rPr>
              <a:t>.</a:t>
            </a:r>
            <a:endParaRPr lang="sv-SE" i="1" dirty="0">
              <a:solidFill>
                <a:srgbClr val="FF0000"/>
              </a:solidFill>
            </a:endParaRPr>
          </a:p>
        </p:txBody>
      </p:sp>
      <p:sp>
        <p:nvSpPr>
          <p:cNvPr id="4" name="Platshållare för bildnummer 3"/>
          <p:cNvSpPr>
            <a:spLocks noGrp="1"/>
          </p:cNvSpPr>
          <p:nvPr>
            <p:ph type="sldNum" sz="quarter" idx="12"/>
          </p:nvPr>
        </p:nvSpPr>
        <p:spPr/>
        <p:txBody>
          <a:bodyPr/>
          <a:lstStyle/>
          <a:p>
            <a:fld id="{CF7C3FE0-6EB4-418C-82E7-2F09A4F41151}" type="slidenum">
              <a:rPr lang="sv-SE" smtClean="0">
                <a:solidFill>
                  <a:prstClr val="black">
                    <a:tint val="75000"/>
                  </a:prstClr>
                </a:solidFill>
              </a:rPr>
              <a:pPr/>
              <a:t>8</a:t>
            </a:fld>
            <a:endParaRPr lang="sv-SE">
              <a:solidFill>
                <a:prstClr val="black">
                  <a:tint val="75000"/>
                </a:prstClr>
              </a:solidFill>
            </a:endParaRPr>
          </a:p>
        </p:txBody>
      </p:sp>
    </p:spTree>
    <p:extLst>
      <p:ext uri="{BB962C8B-B14F-4D97-AF65-F5344CB8AC3E}">
        <p14:creationId xmlns:p14="http://schemas.microsoft.com/office/powerpoint/2010/main" val="3327488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00100" y="1028700"/>
            <a:ext cx="10515600" cy="4965699"/>
          </a:xfrm>
        </p:spPr>
        <p:txBody>
          <a:bodyPr>
            <a:normAutofit fontScale="77500" lnSpcReduction="20000"/>
          </a:bodyPr>
          <a:lstStyle/>
          <a:p>
            <a:pPr marL="0" indent="0">
              <a:buNone/>
            </a:pPr>
            <a:r>
              <a:rPr lang="sv-SE" sz="5100" b="1" dirty="0" smtClean="0">
                <a:solidFill>
                  <a:srgbClr val="FF0000"/>
                </a:solidFill>
                <a:latin typeface="Times New Roman" panose="02020603050405020304" pitchFamily="18" charset="0"/>
                <a:cs typeface="Times New Roman" panose="02020603050405020304" pitchFamily="18" charset="0"/>
              </a:rPr>
              <a:t>ARBETSFÖRHÅLLANDEN KAN VARA HUR ORÄTTVISA SOM HELST!</a:t>
            </a:r>
          </a:p>
          <a:p>
            <a:endParaRPr lang="sv-SE" dirty="0"/>
          </a:p>
          <a:p>
            <a:r>
              <a:rPr lang="sv-SE" dirty="0" smtClean="0"/>
              <a:t>Arbetstiden och fördelningen av kurser på lärare kan vid svenska universitet fördelas precis hur som helst.</a:t>
            </a:r>
          </a:p>
          <a:p>
            <a:r>
              <a:rPr lang="sv-SE" dirty="0" smtClean="0"/>
              <a:t>Arbetsgivaren kan bestämma ett en lärare ska undervisa många gånger fler timmar än en annan lärare. </a:t>
            </a:r>
          </a:p>
          <a:p>
            <a:r>
              <a:rPr lang="sv-SE" dirty="0" smtClean="0"/>
              <a:t>Arbetsgivare kan omfördela intressanta kurser som en lärare har utvecklat under tio år till en annan lärare med mycket lägre kompetens. Arbetsgivaren kanske hellre vill ha en lärare med lägre lön. Arbetsgivaren kanske vill ha en lärare som går med på vad som helst. När detta har skett kan senare, kanske nästa år, den förste läraren sägas upp på grund av ”arbetsbrist”.</a:t>
            </a:r>
          </a:p>
          <a:p>
            <a:r>
              <a:rPr lang="sv-SE" dirty="0" smtClean="0"/>
              <a:t>Den enskilde </a:t>
            </a:r>
            <a:r>
              <a:rPr lang="sv-SE" b="1" dirty="0" smtClean="0">
                <a:solidFill>
                  <a:srgbClr val="00B0F0"/>
                </a:solidFill>
              </a:rPr>
              <a:t>universitetsläraren har ingen säkerhet alls</a:t>
            </a:r>
            <a:r>
              <a:rPr lang="sv-SE" dirty="0" smtClean="0"/>
              <a:t>. Arbetsgivaren bestämmer i praktiken </a:t>
            </a:r>
            <a:r>
              <a:rPr lang="sv-SE" dirty="0" smtClean="0"/>
              <a:t>allt. Saknas logiska argument spelar detta ingen roll. Arbetsgivaren bestä</a:t>
            </a:r>
            <a:r>
              <a:rPr lang="sv-SE" dirty="0" smtClean="0"/>
              <a:t>mmer.</a:t>
            </a:r>
            <a:r>
              <a:rPr lang="sv-SE" dirty="0" smtClean="0"/>
              <a:t> </a:t>
            </a:r>
            <a:endParaRPr lang="sv-SE" dirty="0" smtClean="0"/>
          </a:p>
          <a:p>
            <a:pPr marL="0" indent="0">
              <a:buNone/>
            </a:pPr>
            <a:endParaRPr lang="sv-SE" dirty="0"/>
          </a:p>
        </p:txBody>
      </p:sp>
      <p:sp>
        <p:nvSpPr>
          <p:cNvPr id="4" name="Platshållare för bildnummer 3"/>
          <p:cNvSpPr>
            <a:spLocks noGrp="1"/>
          </p:cNvSpPr>
          <p:nvPr>
            <p:ph type="sldNum" sz="quarter" idx="12"/>
          </p:nvPr>
        </p:nvSpPr>
        <p:spPr>
          <a:xfrm>
            <a:off x="8674100" y="6330950"/>
            <a:ext cx="2743200" cy="365125"/>
          </a:xfrm>
        </p:spPr>
        <p:txBody>
          <a:bodyPr/>
          <a:lstStyle/>
          <a:p>
            <a:fld id="{CF7C3FE0-6EB4-418C-82E7-2F09A4F41151}" type="slidenum">
              <a:rPr lang="sv-SE" smtClean="0">
                <a:solidFill>
                  <a:prstClr val="black">
                    <a:tint val="75000"/>
                  </a:prstClr>
                </a:solidFill>
              </a:rPr>
              <a:pPr/>
              <a:t>9</a:t>
            </a:fld>
            <a:endParaRPr lang="sv-SE">
              <a:solidFill>
                <a:prstClr val="black">
                  <a:tint val="75000"/>
                </a:prstClr>
              </a:solidFill>
            </a:endParaRPr>
          </a:p>
        </p:txBody>
      </p:sp>
    </p:spTree>
    <p:extLst>
      <p:ext uri="{BB962C8B-B14F-4D97-AF65-F5344CB8AC3E}">
        <p14:creationId xmlns:p14="http://schemas.microsoft.com/office/powerpoint/2010/main" val="1138123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2032</TotalTime>
  <Words>1425</Words>
  <Application>Microsoft Office PowerPoint</Application>
  <PresentationFormat>Bredbild</PresentationFormat>
  <Paragraphs>145</Paragraphs>
  <Slides>23</Slides>
  <Notes>0</Notes>
  <HiddenSlides>0</HiddenSlides>
  <MMClips>0</MMClips>
  <ScaleCrop>false</ScaleCrop>
  <HeadingPairs>
    <vt:vector size="6" baseType="variant">
      <vt:variant>
        <vt:lpstr>Använt teckensnitt</vt:lpstr>
      </vt:variant>
      <vt:variant>
        <vt:i4>5</vt:i4>
      </vt:variant>
      <vt:variant>
        <vt:lpstr>Tema</vt:lpstr>
      </vt:variant>
      <vt:variant>
        <vt:i4>2</vt:i4>
      </vt:variant>
      <vt:variant>
        <vt:lpstr>Bildrubriker</vt:lpstr>
      </vt:variant>
      <vt:variant>
        <vt:i4>23</vt:i4>
      </vt:variant>
    </vt:vector>
  </HeadingPairs>
  <TitlesOfParts>
    <vt:vector size="30" baseType="lpstr">
      <vt:lpstr>Arial</vt:lpstr>
      <vt:lpstr>Calibri</vt:lpstr>
      <vt:lpstr>Calibri Light</vt:lpstr>
      <vt:lpstr>Times New Roman</vt:lpstr>
      <vt:lpstr>Times-Bold</vt:lpstr>
      <vt:lpstr>1_Office-tema</vt:lpstr>
      <vt:lpstr>2_Office-tema</vt:lpstr>
      <vt:lpstr> Svensk utbildnings och forsknings kvalitet  samt professorernas villkor går hand i hand  - och kan gratis förbättras! </vt:lpstr>
      <vt:lpstr>PowerPoint-presentation</vt:lpstr>
      <vt:lpstr>Sverige kan gratis få mycket bättre undervisning och forskning samt villkor för professorer!  Detta låter otroligt men är sant! </vt:lpstr>
      <vt:lpstr>Sverige använder resurserna till forskning och högre utbildning ineffektivt.  De resurser som professorerna automatiskt borde ha tillgång till för att ge bästa möjliga undervisning och forskning har omfördelats till  snabbt växande och fördröjande byråkrati.  </vt:lpstr>
      <vt:lpstr> Inget förtroende och inga fasta resurser</vt:lpstr>
      <vt:lpstr>  Krav på ständiga anpassningar till slumpmässigt ändrade texter i forskningsfinansiärers utlysningar försvårar kontinuerlig och genomtänkt kompetensutveckling.  Ständigt fokus på ”begripliga och säkra samt finansiärsanpassade” ansökningar leder till grov trivialisering och försakad objektivitet i forskning och undervisning.   </vt:lpstr>
      <vt:lpstr> Kreativa tänkare bör inte kontinuerligt avkrävas omfattande och tidskrävande ansökningar med för lekmän begripliga och för särintressen attraktiva texter för att få utveckla framtidens kunskaper. Skulle dessa ansökningar ha gett lönemedel?  </vt:lpstr>
      <vt:lpstr>Osäkerheten för universitetslärare i Sverige är total, även för tillsvidareanställda och kvalificerad professorer med flera decenniers anställningstid.</vt:lpstr>
      <vt:lpstr>PowerPoint-presentation</vt:lpstr>
      <vt:lpstr>Effekter av osäkerheten</vt:lpstr>
      <vt:lpstr>FÖRDRÖJNING</vt:lpstr>
      <vt:lpstr>PowerPoint-presentation</vt:lpstr>
      <vt:lpstr>PowerPoint-presentation</vt:lpstr>
      <vt:lpstr>PowerPoint-presentation</vt:lpstr>
      <vt:lpstr>Sverige kan gratis få mycket bättre undervisning och forskning samt villkor för universitetslärare!  Detta låter otroligt men är sant! Detta ska strax bevisas!</vt:lpstr>
      <vt:lpstr>1. Flytta pengar från forskningsråden direkt till fasta professorstjänster!  2. Fastställ hur många timmar som en  professor måste undervisa.</vt:lpstr>
      <vt:lpstr>PowerPoint-presentation</vt:lpstr>
      <vt:lpstr>INGEN FÖRDRÖJNING</vt:lpstr>
      <vt:lpstr>PowerPoint-presentation</vt:lpstr>
      <vt:lpstr>PowerPoint-presentation</vt:lpstr>
      <vt:lpstr>PowerPoint-presentation</vt:lpstr>
      <vt:lpstr>PowerPoint-presentation</vt:lpstr>
      <vt:lpstr> Svensk utbildnings och forsknings kvalitet  samt professorernas villkor går hand i hand  - och kan gratis förbättras!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Derivation of the principles of optimal expansion of bioenergy based on forest resources in combination with fossil fuels, CCS and combined heat and power production with consideration of economics and global warming</dc:title>
  <dc:creator>Lohmander</dc:creator>
  <cp:lastModifiedBy>Peter</cp:lastModifiedBy>
  <cp:revision>246</cp:revision>
  <dcterms:created xsi:type="dcterms:W3CDTF">2014-02-24T13:29:38Z</dcterms:created>
  <dcterms:modified xsi:type="dcterms:W3CDTF">2015-06-06T15:37:52Z</dcterms:modified>
</cp:coreProperties>
</file>