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256" r:id="rId2"/>
    <p:sldId id="257" r:id="rId3"/>
    <p:sldId id="284" r:id="rId4"/>
    <p:sldId id="291" r:id="rId5"/>
    <p:sldId id="292" r:id="rId6"/>
    <p:sldId id="281" r:id="rId7"/>
    <p:sldId id="280" r:id="rId8"/>
    <p:sldId id="293" r:id="rId9"/>
    <p:sldId id="279" r:id="rId10"/>
    <p:sldId id="276" r:id="rId11"/>
    <p:sldId id="275" r:id="rId12"/>
    <p:sldId id="295" r:id="rId13"/>
    <p:sldId id="290" r:id="rId14"/>
    <p:sldId id="273" r:id="rId15"/>
    <p:sldId id="287" r:id="rId16"/>
    <p:sldId id="274" r:id="rId17"/>
    <p:sldId id="289" r:id="rId18"/>
    <p:sldId id="272" r:id="rId19"/>
    <p:sldId id="294" r:id="rId20"/>
    <p:sldId id="312"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96" r:id="rId35"/>
    <p:sldId id="298" r:id="rId36"/>
    <p:sldId id="299" r:id="rId37"/>
    <p:sldId id="305" r:id="rId38"/>
    <p:sldId id="306" r:id="rId39"/>
    <p:sldId id="307" r:id="rId40"/>
    <p:sldId id="308" r:id="rId41"/>
    <p:sldId id="309" r:id="rId42"/>
    <p:sldId id="310" r:id="rId43"/>
    <p:sldId id="300" r:id="rId44"/>
    <p:sldId id="297" r:id="rId45"/>
    <p:sldId id="301" r:id="rId46"/>
    <p:sldId id="311" r:id="rId47"/>
    <p:sldId id="313" r:id="rId48"/>
    <p:sldId id="317" r:id="rId49"/>
    <p:sldId id="318" r:id="rId50"/>
    <p:sldId id="319" r:id="rId51"/>
    <p:sldId id="314" r:id="rId52"/>
    <p:sldId id="316" r:id="rId5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38"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oleObject" Target="file:///C:\Users\demo\Desktop\Iran%20Lohmander%20Power%20points%202016\CCF%20support%20files\unit-price-1964-2014.xlsx" TargetMode="External"/><Relationship Id="rId4" Type="http://schemas.openxmlformats.org/officeDocument/2006/relationships/hyperlink" Target="http://www.unece.org/forests/output/prices.html"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1" dirty="0">
                <a:solidFill>
                  <a:srgbClr val="00B050"/>
                </a:solidFill>
              </a:rPr>
              <a:t>Export Unit Price, </a:t>
            </a:r>
            <a:r>
              <a:rPr lang="en-US" sz="3200" b="1" dirty="0" err="1">
                <a:solidFill>
                  <a:srgbClr val="00B050"/>
                </a:solidFill>
              </a:rPr>
              <a:t>Roundwood</a:t>
            </a:r>
            <a:r>
              <a:rPr lang="en-US" sz="3200" b="1" dirty="0">
                <a:solidFill>
                  <a:srgbClr val="00B050"/>
                </a:solidFill>
              </a:rPr>
              <a:t>, </a:t>
            </a:r>
            <a:r>
              <a:rPr lang="en-US" sz="3200" b="1" dirty="0" smtClean="0">
                <a:solidFill>
                  <a:srgbClr val="00B050"/>
                </a:solidFill>
              </a:rPr>
              <a:t>Germany</a:t>
            </a:r>
            <a:endParaRPr lang="en-US" sz="3200" b="1" dirty="0">
              <a:solidFill>
                <a:srgbClr val="00B050"/>
              </a:solidFill>
            </a:endParaRPr>
          </a:p>
          <a:p>
            <a:pPr>
              <a:defRPr/>
            </a:pPr>
            <a:r>
              <a:rPr lang="en-US" dirty="0"/>
              <a:t>Source: UNECE/FAO TIMBER database, September 2015</a:t>
            </a:r>
            <a:r>
              <a:rPr lang="en-US" dirty="0" smtClean="0"/>
              <a:t>.</a:t>
            </a:r>
          </a:p>
          <a:p>
            <a:pPr>
              <a:defRPr/>
            </a:pPr>
            <a:r>
              <a:rPr lang="en-US" dirty="0" smtClean="0">
                <a:hlinkClick xmlns:r="http://schemas.openxmlformats.org/officeDocument/2006/relationships" r:id="rId4"/>
              </a:rPr>
              <a:t>http://www.unece.org/forests/output/prices.html</a:t>
            </a:r>
            <a:r>
              <a:rPr lang="en-US" dirty="0" smtClean="0"/>
              <a:t>   </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scatterChart>
        <c:scatterStyle val="lineMarker"/>
        <c:varyColors val="0"/>
        <c:ser>
          <c:idx val="0"/>
          <c:order val="0"/>
          <c:tx>
            <c:strRef>
              <c:f>'export-unit-price'!$L$39</c:f>
              <c:strCache>
                <c:ptCount val="1"/>
                <c:pt idx="0">
                  <c:v>Price</c:v>
                </c:pt>
              </c:strCache>
            </c:strRef>
          </c:tx>
          <c:spPr>
            <a:ln w="57150" cap="rnd">
              <a:solidFill>
                <a:sysClr val="windowText" lastClr="000000"/>
              </a:solidFill>
              <a:round/>
            </a:ln>
            <a:effectLst/>
          </c:spPr>
          <c:marker>
            <c:symbol val="circle"/>
            <c:size val="5"/>
            <c:spPr>
              <a:solidFill>
                <a:srgbClr val="FF0000"/>
              </a:solidFill>
              <a:ln w="57150">
                <a:solidFill>
                  <a:sysClr val="windowText" lastClr="000000"/>
                </a:solidFill>
              </a:ln>
              <a:effectLst/>
            </c:spPr>
          </c:marker>
          <c:xVal>
            <c:numRef>
              <c:f>'export-unit-price'!$K$40:$K$64</c:f>
              <c:numCache>
                <c:formatCode>General</c:formatCode>
                <c:ptCount val="25"/>
                <c:pt idx="0">
                  <c:v>2014</c:v>
                </c:pt>
                <c:pt idx="1">
                  <c:v>2013</c:v>
                </c:pt>
                <c:pt idx="2">
                  <c:v>2012</c:v>
                </c:pt>
                <c:pt idx="3">
                  <c:v>2011</c:v>
                </c:pt>
                <c:pt idx="4">
                  <c:v>2010</c:v>
                </c:pt>
                <c:pt idx="5">
                  <c:v>2009</c:v>
                </c:pt>
                <c:pt idx="6">
                  <c:v>2008</c:v>
                </c:pt>
                <c:pt idx="7">
                  <c:v>2007</c:v>
                </c:pt>
                <c:pt idx="8">
                  <c:v>2006</c:v>
                </c:pt>
                <c:pt idx="9">
                  <c:v>2005</c:v>
                </c:pt>
                <c:pt idx="10">
                  <c:v>2004</c:v>
                </c:pt>
                <c:pt idx="11">
                  <c:v>2003</c:v>
                </c:pt>
                <c:pt idx="12">
                  <c:v>2002</c:v>
                </c:pt>
                <c:pt idx="13">
                  <c:v>2001</c:v>
                </c:pt>
                <c:pt idx="14">
                  <c:v>2000</c:v>
                </c:pt>
                <c:pt idx="15">
                  <c:v>1999</c:v>
                </c:pt>
                <c:pt idx="16">
                  <c:v>1998</c:v>
                </c:pt>
                <c:pt idx="17">
                  <c:v>1997</c:v>
                </c:pt>
                <c:pt idx="18">
                  <c:v>1996</c:v>
                </c:pt>
                <c:pt idx="19">
                  <c:v>1995</c:v>
                </c:pt>
                <c:pt idx="20">
                  <c:v>1994</c:v>
                </c:pt>
                <c:pt idx="21">
                  <c:v>1993</c:v>
                </c:pt>
                <c:pt idx="22">
                  <c:v>1992</c:v>
                </c:pt>
                <c:pt idx="23">
                  <c:v>1991</c:v>
                </c:pt>
                <c:pt idx="24">
                  <c:v>1990</c:v>
                </c:pt>
              </c:numCache>
            </c:numRef>
          </c:xVal>
          <c:yVal>
            <c:numRef>
              <c:f>'export-unit-price'!$L$40:$L$64</c:f>
              <c:numCache>
                <c:formatCode>General</c:formatCode>
                <c:ptCount val="25"/>
                <c:pt idx="0">
                  <c:v>106</c:v>
                </c:pt>
                <c:pt idx="1">
                  <c:v>109.99</c:v>
                </c:pt>
                <c:pt idx="2">
                  <c:v>103.84</c:v>
                </c:pt>
                <c:pt idx="3">
                  <c:v>116.4</c:v>
                </c:pt>
                <c:pt idx="4">
                  <c:v>100.65</c:v>
                </c:pt>
                <c:pt idx="5">
                  <c:v>95.01</c:v>
                </c:pt>
                <c:pt idx="6">
                  <c:v>92.67</c:v>
                </c:pt>
                <c:pt idx="7">
                  <c:v>103.09</c:v>
                </c:pt>
                <c:pt idx="8">
                  <c:v>80.59</c:v>
                </c:pt>
                <c:pt idx="9">
                  <c:v>64.78</c:v>
                </c:pt>
                <c:pt idx="10">
                  <c:v>75.37</c:v>
                </c:pt>
                <c:pt idx="11">
                  <c:v>92.53</c:v>
                </c:pt>
                <c:pt idx="12">
                  <c:v>64.19</c:v>
                </c:pt>
                <c:pt idx="13">
                  <c:v>69.599999999999994</c:v>
                </c:pt>
                <c:pt idx="14">
                  <c:v>72.430000000000007</c:v>
                </c:pt>
                <c:pt idx="15">
                  <c:v>55.65</c:v>
                </c:pt>
                <c:pt idx="16">
                  <c:v>63.76</c:v>
                </c:pt>
                <c:pt idx="17">
                  <c:v>38.31</c:v>
                </c:pt>
                <c:pt idx="18">
                  <c:v>52.14</c:v>
                </c:pt>
                <c:pt idx="19">
                  <c:v>51.74</c:v>
                </c:pt>
                <c:pt idx="20">
                  <c:v>49.27</c:v>
                </c:pt>
                <c:pt idx="21">
                  <c:v>48.75</c:v>
                </c:pt>
                <c:pt idx="22">
                  <c:v>50.23</c:v>
                </c:pt>
                <c:pt idx="23">
                  <c:v>52.77</c:v>
                </c:pt>
                <c:pt idx="24">
                  <c:v>63.88</c:v>
                </c:pt>
              </c:numCache>
            </c:numRef>
          </c:yVal>
          <c:smooth val="0"/>
        </c:ser>
        <c:dLbls>
          <c:showLegendKey val="0"/>
          <c:showVal val="0"/>
          <c:showCatName val="0"/>
          <c:showSerName val="0"/>
          <c:showPercent val="0"/>
          <c:showBubbleSize val="0"/>
        </c:dLbls>
        <c:axId val="247875040"/>
        <c:axId val="247871120"/>
      </c:scatterChart>
      <c:valAx>
        <c:axId val="2478750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sv-SE" sz="2800" b="1"/>
                  <a:t>Year</a:t>
                </a:r>
              </a:p>
            </c:rich>
          </c:tx>
          <c:layout/>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sv-SE"/>
          </a:p>
        </c:txPr>
        <c:crossAx val="247871120"/>
        <c:crosses val="autoZero"/>
        <c:crossBetween val="midCat"/>
      </c:valAx>
      <c:valAx>
        <c:axId val="247871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a:t>Price ($US / cubic metre)</a:t>
                </a:r>
              </a:p>
            </c:rich>
          </c:tx>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sv-SE"/>
          </a:p>
        </c:txPr>
        <c:crossAx val="2478750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5">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Blad1!$Q$96</c:f>
              <c:strCache>
                <c:ptCount val="1"/>
                <c:pt idx="0">
                  <c:v>r = 2%</c:v>
                </c:pt>
              </c:strCache>
            </c:strRef>
          </c:tx>
          <c:spPr>
            <a:ln w="76200" cap="rnd">
              <a:solidFill>
                <a:schemeClr val="accent1"/>
              </a:solidFill>
              <a:prstDash val="dash"/>
              <a:round/>
            </a:ln>
            <a:effectLst/>
          </c:spPr>
          <c:marker>
            <c:symbol val="circle"/>
            <c:size val="5"/>
            <c:spPr>
              <a:solidFill>
                <a:schemeClr val="accent1"/>
              </a:solidFill>
              <a:ln w="76200">
                <a:solidFill>
                  <a:schemeClr val="accent1"/>
                </a:solidFill>
                <a:prstDash val="dash"/>
              </a:ln>
              <a:effectLst/>
            </c:spPr>
          </c:marker>
          <c:xVal>
            <c:numRef>
              <c:f>Blad1!$P$97:$P$109</c:f>
              <c:numCache>
                <c:formatCode>General</c:formatCode>
                <c:ptCount val="13"/>
                <c:pt idx="0">
                  <c:v>40</c:v>
                </c:pt>
                <c:pt idx="1">
                  <c:v>45</c:v>
                </c:pt>
                <c:pt idx="2">
                  <c:v>50</c:v>
                </c:pt>
                <c:pt idx="3">
                  <c:v>55</c:v>
                </c:pt>
                <c:pt idx="4">
                  <c:v>60</c:v>
                </c:pt>
                <c:pt idx="5">
                  <c:v>65</c:v>
                </c:pt>
                <c:pt idx="6">
                  <c:v>70</c:v>
                </c:pt>
                <c:pt idx="7">
                  <c:v>75</c:v>
                </c:pt>
                <c:pt idx="8">
                  <c:v>80</c:v>
                </c:pt>
                <c:pt idx="9">
                  <c:v>85</c:v>
                </c:pt>
                <c:pt idx="10">
                  <c:v>90</c:v>
                </c:pt>
                <c:pt idx="11">
                  <c:v>95</c:v>
                </c:pt>
                <c:pt idx="12">
                  <c:v>100</c:v>
                </c:pt>
              </c:numCache>
            </c:numRef>
          </c:xVal>
          <c:yVal>
            <c:numRef>
              <c:f>Blad1!$Q$97:$Q$109</c:f>
              <c:numCache>
                <c:formatCode>General</c:formatCode>
                <c:ptCount val="13"/>
                <c:pt idx="0">
                  <c:v>16453</c:v>
                </c:pt>
                <c:pt idx="1">
                  <c:v>18222</c:v>
                </c:pt>
                <c:pt idx="2">
                  <c:v>19356</c:v>
                </c:pt>
                <c:pt idx="3">
                  <c:v>19889</c:v>
                </c:pt>
                <c:pt idx="4">
                  <c:v>20101</c:v>
                </c:pt>
                <c:pt idx="5">
                  <c:v>20121</c:v>
                </c:pt>
                <c:pt idx="6">
                  <c:v>19971</c:v>
                </c:pt>
                <c:pt idx="7">
                  <c:v>19693</c:v>
                </c:pt>
                <c:pt idx="8">
                  <c:v>19308</c:v>
                </c:pt>
                <c:pt idx="9">
                  <c:v>18834</c:v>
                </c:pt>
                <c:pt idx="10">
                  <c:v>18288</c:v>
                </c:pt>
                <c:pt idx="11">
                  <c:v>17686</c:v>
                </c:pt>
                <c:pt idx="12">
                  <c:v>17043</c:v>
                </c:pt>
              </c:numCache>
            </c:numRef>
          </c:yVal>
          <c:smooth val="0"/>
        </c:ser>
        <c:ser>
          <c:idx val="1"/>
          <c:order val="1"/>
          <c:tx>
            <c:strRef>
              <c:f>Blad1!$R$96</c:f>
              <c:strCache>
                <c:ptCount val="1"/>
                <c:pt idx="0">
                  <c:v>r = 3%</c:v>
                </c:pt>
              </c:strCache>
            </c:strRef>
          </c:tx>
          <c:spPr>
            <a:ln w="76200" cap="rnd">
              <a:solidFill>
                <a:schemeClr val="accent2"/>
              </a:solidFill>
              <a:round/>
            </a:ln>
            <a:effectLst/>
          </c:spPr>
          <c:marker>
            <c:symbol val="circle"/>
            <c:size val="5"/>
            <c:spPr>
              <a:solidFill>
                <a:schemeClr val="accent2"/>
              </a:solidFill>
              <a:ln w="76200">
                <a:solidFill>
                  <a:schemeClr val="accent2"/>
                </a:solidFill>
              </a:ln>
              <a:effectLst/>
            </c:spPr>
          </c:marker>
          <c:xVal>
            <c:numRef>
              <c:f>Blad1!$P$97:$P$109</c:f>
              <c:numCache>
                <c:formatCode>General</c:formatCode>
                <c:ptCount val="13"/>
                <c:pt idx="0">
                  <c:v>40</c:v>
                </c:pt>
                <c:pt idx="1">
                  <c:v>45</c:v>
                </c:pt>
                <c:pt idx="2">
                  <c:v>50</c:v>
                </c:pt>
                <c:pt idx="3">
                  <c:v>55</c:v>
                </c:pt>
                <c:pt idx="4">
                  <c:v>60</c:v>
                </c:pt>
                <c:pt idx="5">
                  <c:v>65</c:v>
                </c:pt>
                <c:pt idx="6">
                  <c:v>70</c:v>
                </c:pt>
                <c:pt idx="7">
                  <c:v>75</c:v>
                </c:pt>
                <c:pt idx="8">
                  <c:v>80</c:v>
                </c:pt>
                <c:pt idx="9">
                  <c:v>85</c:v>
                </c:pt>
                <c:pt idx="10">
                  <c:v>90</c:v>
                </c:pt>
                <c:pt idx="11">
                  <c:v>95</c:v>
                </c:pt>
                <c:pt idx="12">
                  <c:v>100</c:v>
                </c:pt>
              </c:numCache>
            </c:numRef>
          </c:xVal>
          <c:yVal>
            <c:numRef>
              <c:f>Blad1!$R$97:$R$109</c:f>
              <c:numCache>
                <c:formatCode>General</c:formatCode>
                <c:ptCount val="13"/>
                <c:pt idx="0">
                  <c:v>8536</c:v>
                </c:pt>
                <c:pt idx="1">
                  <c:v>9126</c:v>
                </c:pt>
                <c:pt idx="2">
                  <c:v>9432</c:v>
                </c:pt>
                <c:pt idx="3">
                  <c:v>9437</c:v>
                </c:pt>
                <c:pt idx="4">
                  <c:v>9273</c:v>
                </c:pt>
                <c:pt idx="5">
                  <c:v>9006</c:v>
                </c:pt>
                <c:pt idx="6">
                  <c:v>8664</c:v>
                </c:pt>
                <c:pt idx="7">
                  <c:v>8271</c:v>
                </c:pt>
                <c:pt idx="8">
                  <c:v>7847</c:v>
                </c:pt>
                <c:pt idx="9">
                  <c:v>7405</c:v>
                </c:pt>
                <c:pt idx="10">
                  <c:v>6955</c:v>
                </c:pt>
                <c:pt idx="11">
                  <c:v>6507</c:v>
                </c:pt>
                <c:pt idx="12">
                  <c:v>6065</c:v>
                </c:pt>
              </c:numCache>
            </c:numRef>
          </c:yVal>
          <c:smooth val="0"/>
        </c:ser>
        <c:ser>
          <c:idx val="2"/>
          <c:order val="2"/>
          <c:tx>
            <c:strRef>
              <c:f>Blad1!$S$96</c:f>
              <c:strCache>
                <c:ptCount val="1"/>
                <c:pt idx="0">
                  <c:v>r = 4%</c:v>
                </c:pt>
              </c:strCache>
            </c:strRef>
          </c:tx>
          <c:spPr>
            <a:ln w="76200" cap="rnd">
              <a:solidFill>
                <a:schemeClr val="accent3"/>
              </a:solidFill>
              <a:prstDash val="sysDot"/>
              <a:round/>
            </a:ln>
            <a:effectLst/>
          </c:spPr>
          <c:marker>
            <c:symbol val="circle"/>
            <c:size val="5"/>
            <c:spPr>
              <a:solidFill>
                <a:schemeClr val="accent3"/>
              </a:solidFill>
              <a:ln w="76200">
                <a:solidFill>
                  <a:schemeClr val="accent3"/>
                </a:solidFill>
                <a:prstDash val="sysDot"/>
              </a:ln>
              <a:effectLst/>
            </c:spPr>
          </c:marker>
          <c:xVal>
            <c:numRef>
              <c:f>Blad1!$P$97:$P$109</c:f>
              <c:numCache>
                <c:formatCode>General</c:formatCode>
                <c:ptCount val="13"/>
                <c:pt idx="0">
                  <c:v>40</c:v>
                </c:pt>
                <c:pt idx="1">
                  <c:v>45</c:v>
                </c:pt>
                <c:pt idx="2">
                  <c:v>50</c:v>
                </c:pt>
                <c:pt idx="3">
                  <c:v>55</c:v>
                </c:pt>
                <c:pt idx="4">
                  <c:v>60</c:v>
                </c:pt>
                <c:pt idx="5">
                  <c:v>65</c:v>
                </c:pt>
                <c:pt idx="6">
                  <c:v>70</c:v>
                </c:pt>
                <c:pt idx="7">
                  <c:v>75</c:v>
                </c:pt>
                <c:pt idx="8">
                  <c:v>80</c:v>
                </c:pt>
                <c:pt idx="9">
                  <c:v>85</c:v>
                </c:pt>
                <c:pt idx="10">
                  <c:v>90</c:v>
                </c:pt>
                <c:pt idx="11">
                  <c:v>95</c:v>
                </c:pt>
                <c:pt idx="12">
                  <c:v>100</c:v>
                </c:pt>
              </c:numCache>
            </c:numRef>
          </c:xVal>
          <c:yVal>
            <c:numRef>
              <c:f>Blad1!$S$97:$S$109</c:f>
              <c:numCache>
                <c:formatCode>General</c:formatCode>
                <c:ptCount val="13"/>
                <c:pt idx="0">
                  <c:v>4883</c:v>
                </c:pt>
                <c:pt idx="1">
                  <c:v>5066</c:v>
                </c:pt>
                <c:pt idx="2">
                  <c:v>5086</c:v>
                </c:pt>
                <c:pt idx="3">
                  <c:v>4948</c:v>
                </c:pt>
                <c:pt idx="4">
                  <c:v>4723</c:v>
                </c:pt>
                <c:pt idx="5">
                  <c:v>4449</c:v>
                </c:pt>
                <c:pt idx="6">
                  <c:v>4148</c:v>
                </c:pt>
                <c:pt idx="7">
                  <c:v>3835</c:v>
                </c:pt>
                <c:pt idx="8">
                  <c:v>3521</c:v>
                </c:pt>
                <c:pt idx="9">
                  <c:v>3215</c:v>
                </c:pt>
                <c:pt idx="10">
                  <c:v>2922</c:v>
                </c:pt>
                <c:pt idx="11">
                  <c:v>2643</c:v>
                </c:pt>
                <c:pt idx="12">
                  <c:v>2380</c:v>
                </c:pt>
              </c:numCache>
            </c:numRef>
          </c:yVal>
          <c:smooth val="0"/>
        </c:ser>
        <c:dLbls>
          <c:showLegendKey val="0"/>
          <c:showVal val="0"/>
          <c:showCatName val="0"/>
          <c:showSerName val="0"/>
          <c:showPercent val="0"/>
          <c:showBubbleSize val="0"/>
        </c:dLbls>
        <c:axId val="305380832"/>
        <c:axId val="305376912"/>
      </c:scatterChart>
      <c:valAx>
        <c:axId val="305380832"/>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sv-SE" sz="2800" b="1"/>
                  <a:t>Harvest Diameter (cm)</a:t>
                </a:r>
              </a:p>
            </c:rich>
          </c:tx>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sv-SE"/>
          </a:p>
        </c:txPr>
        <c:crossAx val="305376912"/>
        <c:crosses val="autoZero"/>
        <c:crossBetween val="midCat"/>
      </c:valAx>
      <c:valAx>
        <c:axId val="305376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sv-SE" sz="2800" b="1" dirty="0" err="1"/>
                  <a:t>Expected</a:t>
                </a:r>
                <a:r>
                  <a:rPr lang="sv-SE" sz="2800" b="1" dirty="0"/>
                  <a:t> present </a:t>
                </a:r>
                <a:r>
                  <a:rPr lang="sv-SE" sz="2800" b="1" dirty="0" err="1"/>
                  <a:t>value</a:t>
                </a:r>
                <a:r>
                  <a:rPr lang="sv-SE" sz="2800" b="1" dirty="0"/>
                  <a:t> per </a:t>
                </a:r>
                <a:r>
                  <a:rPr lang="sv-SE" sz="2800" b="1" dirty="0" err="1"/>
                  <a:t>hectare</a:t>
                </a:r>
                <a:r>
                  <a:rPr lang="sv-SE" sz="2800" b="1" dirty="0"/>
                  <a:t> (EURO)</a:t>
                </a:r>
              </a:p>
            </c:rich>
          </c:tx>
          <c:layout>
            <c:manualLayout>
              <c:xMode val="edge"/>
              <c:yMode val="edge"/>
              <c:x val="9.2702173464501644E-3"/>
              <c:y val="0.15011483024867761"/>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sv-SE"/>
          </a:p>
        </c:txPr>
        <c:crossAx val="305380832"/>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0"/>
    </c:view3D>
    <c:floor>
      <c:thickness val="0"/>
      <c:spPr>
        <a:noFill/>
        <a:ln w="9525" cap="flat" cmpd="sng" algn="ctr">
          <a:solidFill>
            <a:schemeClr val="tx1">
              <a:lumMod val="15000"/>
              <a:lumOff val="85000"/>
            </a:schemeClr>
          </a:solidFill>
          <a:round/>
        </a:ln>
        <a:effectLst/>
        <a:sp3d contourW="9525">
          <a:contourClr>
            <a:schemeClr val="tx1">
              <a:lumMod val="15000"/>
              <a:lumOff val="85000"/>
            </a:schemeClr>
          </a:contourClr>
        </a:sp3d>
      </c:spPr>
    </c:floor>
    <c:sideWall>
      <c:thickness val="0"/>
      <c:spPr>
        <a:noFill/>
        <a:ln>
          <a:noFill/>
        </a:ln>
        <a:effectLst/>
        <a:sp3d/>
      </c:spPr>
    </c:sideWall>
    <c:backWall>
      <c:thickness val="0"/>
      <c:spPr>
        <a:noFill/>
        <a:ln>
          <a:noFill/>
        </a:ln>
        <a:effectLst/>
        <a:sp3d/>
      </c:spPr>
    </c:backWall>
    <c:plotArea>
      <c:layout/>
      <c:area3DChart>
        <c:grouping val="standard"/>
        <c:varyColors val="0"/>
        <c:ser>
          <c:idx val="0"/>
          <c:order val="0"/>
          <c:tx>
            <c:strRef>
              <c:f>Blad1!$O$196</c:f>
              <c:strCache>
                <c:ptCount val="1"/>
                <c:pt idx="0">
                  <c:v>40</c:v>
                </c:pt>
              </c:strCache>
            </c:strRef>
          </c:tx>
          <c:spPr>
            <a:solidFill>
              <a:schemeClr val="accent1"/>
            </a:solidFill>
            <a:ln>
              <a:noFill/>
            </a:ln>
            <a:effectLst/>
            <a:sp3d/>
          </c:spPr>
          <c:cat>
            <c:numRef>
              <c:f>Blad1!$P$195:$Z$195</c:f>
              <c:numCache>
                <c:formatCode>General</c:formatCode>
                <c:ptCount val="11"/>
                <c:pt idx="0">
                  <c:v>-10</c:v>
                </c:pt>
                <c:pt idx="1">
                  <c:v>-9</c:v>
                </c:pt>
                <c:pt idx="2">
                  <c:v>-8</c:v>
                </c:pt>
                <c:pt idx="3">
                  <c:v>-7</c:v>
                </c:pt>
                <c:pt idx="4">
                  <c:v>-6</c:v>
                </c:pt>
                <c:pt idx="5">
                  <c:v>-5</c:v>
                </c:pt>
                <c:pt idx="6">
                  <c:v>-4</c:v>
                </c:pt>
                <c:pt idx="7">
                  <c:v>-3</c:v>
                </c:pt>
                <c:pt idx="8">
                  <c:v>-2</c:v>
                </c:pt>
                <c:pt idx="9">
                  <c:v>-1</c:v>
                </c:pt>
                <c:pt idx="10">
                  <c:v>0</c:v>
                </c:pt>
              </c:numCache>
            </c:numRef>
          </c:cat>
          <c:val>
            <c:numRef>
              <c:f>Blad1!$P$196:$Z$196</c:f>
              <c:numCache>
                <c:formatCode>General</c:formatCode>
                <c:ptCount val="11"/>
                <c:pt idx="0">
                  <c:v>6269</c:v>
                </c:pt>
                <c:pt idx="1">
                  <c:v>6262</c:v>
                </c:pt>
                <c:pt idx="2">
                  <c:v>6253</c:v>
                </c:pt>
                <c:pt idx="3">
                  <c:v>6243</c:v>
                </c:pt>
                <c:pt idx="4">
                  <c:v>6231</c:v>
                </c:pt>
                <c:pt idx="5">
                  <c:v>6202</c:v>
                </c:pt>
                <c:pt idx="6">
                  <c:v>6162</c:v>
                </c:pt>
                <c:pt idx="7">
                  <c:v>6107</c:v>
                </c:pt>
                <c:pt idx="8">
                  <c:v>5966</c:v>
                </c:pt>
                <c:pt idx="9">
                  <c:v>5615</c:v>
                </c:pt>
                <c:pt idx="10">
                  <c:v>2536</c:v>
                </c:pt>
              </c:numCache>
            </c:numRef>
          </c:val>
        </c:ser>
        <c:ser>
          <c:idx val="1"/>
          <c:order val="1"/>
          <c:tx>
            <c:strRef>
              <c:f>Blad1!$O$197</c:f>
              <c:strCache>
                <c:ptCount val="1"/>
                <c:pt idx="0">
                  <c:v>45</c:v>
                </c:pt>
              </c:strCache>
            </c:strRef>
          </c:tx>
          <c:spPr>
            <a:solidFill>
              <a:schemeClr val="accent2"/>
            </a:solidFill>
            <a:ln>
              <a:noFill/>
            </a:ln>
            <a:effectLst/>
            <a:sp3d/>
          </c:spPr>
          <c:cat>
            <c:numRef>
              <c:f>Blad1!$P$195:$Z$195</c:f>
              <c:numCache>
                <c:formatCode>General</c:formatCode>
                <c:ptCount val="11"/>
                <c:pt idx="0">
                  <c:v>-10</c:v>
                </c:pt>
                <c:pt idx="1">
                  <c:v>-9</c:v>
                </c:pt>
                <c:pt idx="2">
                  <c:v>-8</c:v>
                </c:pt>
                <c:pt idx="3">
                  <c:v>-7</c:v>
                </c:pt>
                <c:pt idx="4">
                  <c:v>-6</c:v>
                </c:pt>
                <c:pt idx="5">
                  <c:v>-5</c:v>
                </c:pt>
                <c:pt idx="6">
                  <c:v>-4</c:v>
                </c:pt>
                <c:pt idx="7">
                  <c:v>-3</c:v>
                </c:pt>
                <c:pt idx="8">
                  <c:v>-2</c:v>
                </c:pt>
                <c:pt idx="9">
                  <c:v>-1</c:v>
                </c:pt>
                <c:pt idx="10">
                  <c:v>0</c:v>
                </c:pt>
              </c:numCache>
            </c:numRef>
          </c:cat>
          <c:val>
            <c:numRef>
              <c:f>Blad1!$P$197:$Z$197</c:f>
              <c:numCache>
                <c:formatCode>General</c:formatCode>
                <c:ptCount val="11"/>
                <c:pt idx="0">
                  <c:v>6314</c:v>
                </c:pt>
                <c:pt idx="1">
                  <c:v>6311</c:v>
                </c:pt>
                <c:pt idx="2">
                  <c:v>6308</c:v>
                </c:pt>
                <c:pt idx="3">
                  <c:v>6304</c:v>
                </c:pt>
                <c:pt idx="4">
                  <c:v>6302</c:v>
                </c:pt>
                <c:pt idx="5">
                  <c:v>6294</c:v>
                </c:pt>
                <c:pt idx="6">
                  <c:v>6280</c:v>
                </c:pt>
                <c:pt idx="7">
                  <c:v>6263</c:v>
                </c:pt>
                <c:pt idx="8">
                  <c:v>6212</c:v>
                </c:pt>
                <c:pt idx="9">
                  <c:v>6081</c:v>
                </c:pt>
                <c:pt idx="10">
                  <c:v>3126</c:v>
                </c:pt>
              </c:numCache>
            </c:numRef>
          </c:val>
        </c:ser>
        <c:ser>
          <c:idx val="2"/>
          <c:order val="2"/>
          <c:tx>
            <c:strRef>
              <c:f>Blad1!$O$198</c:f>
              <c:strCache>
                <c:ptCount val="1"/>
                <c:pt idx="0">
                  <c:v>50</c:v>
                </c:pt>
              </c:strCache>
            </c:strRef>
          </c:tx>
          <c:spPr>
            <a:solidFill>
              <a:schemeClr val="accent3"/>
            </a:solidFill>
            <a:ln>
              <a:noFill/>
            </a:ln>
            <a:effectLst/>
            <a:sp3d/>
          </c:spPr>
          <c:cat>
            <c:numRef>
              <c:f>Blad1!$P$195:$Z$195</c:f>
              <c:numCache>
                <c:formatCode>General</c:formatCode>
                <c:ptCount val="11"/>
                <c:pt idx="0">
                  <c:v>-10</c:v>
                </c:pt>
                <c:pt idx="1">
                  <c:v>-9</c:v>
                </c:pt>
                <c:pt idx="2">
                  <c:v>-8</c:v>
                </c:pt>
                <c:pt idx="3">
                  <c:v>-7</c:v>
                </c:pt>
                <c:pt idx="4">
                  <c:v>-6</c:v>
                </c:pt>
                <c:pt idx="5">
                  <c:v>-5</c:v>
                </c:pt>
                <c:pt idx="6">
                  <c:v>-4</c:v>
                </c:pt>
                <c:pt idx="7">
                  <c:v>-3</c:v>
                </c:pt>
                <c:pt idx="8">
                  <c:v>-2</c:v>
                </c:pt>
                <c:pt idx="9">
                  <c:v>-1</c:v>
                </c:pt>
                <c:pt idx="10">
                  <c:v>0</c:v>
                </c:pt>
              </c:numCache>
            </c:numRef>
          </c:cat>
          <c:val>
            <c:numRef>
              <c:f>Blad1!$P$198:$Z$198</c:f>
              <c:numCache>
                <c:formatCode>General</c:formatCode>
                <c:ptCount val="11"/>
                <c:pt idx="0">
                  <c:v>6367</c:v>
                </c:pt>
                <c:pt idx="1">
                  <c:v>6367</c:v>
                </c:pt>
                <c:pt idx="2">
                  <c:v>6368</c:v>
                </c:pt>
                <c:pt idx="3">
                  <c:v>6369</c:v>
                </c:pt>
                <c:pt idx="4">
                  <c:v>6382</c:v>
                </c:pt>
                <c:pt idx="5">
                  <c:v>6397</c:v>
                </c:pt>
                <c:pt idx="6">
                  <c:v>6411</c:v>
                </c:pt>
                <c:pt idx="7">
                  <c:v>6438</c:v>
                </c:pt>
                <c:pt idx="8">
                  <c:v>6469</c:v>
                </c:pt>
                <c:pt idx="9">
                  <c:v>6558</c:v>
                </c:pt>
                <c:pt idx="10">
                  <c:v>3432</c:v>
                </c:pt>
              </c:numCache>
            </c:numRef>
          </c:val>
        </c:ser>
        <c:ser>
          <c:idx val="3"/>
          <c:order val="3"/>
          <c:tx>
            <c:strRef>
              <c:f>Blad1!$O$199</c:f>
              <c:strCache>
                <c:ptCount val="1"/>
                <c:pt idx="0">
                  <c:v>55</c:v>
                </c:pt>
              </c:strCache>
            </c:strRef>
          </c:tx>
          <c:spPr>
            <a:solidFill>
              <a:schemeClr val="accent4"/>
            </a:solidFill>
            <a:ln>
              <a:noFill/>
            </a:ln>
            <a:effectLst/>
            <a:sp3d/>
          </c:spPr>
          <c:cat>
            <c:numRef>
              <c:f>Blad1!$P$195:$Z$195</c:f>
              <c:numCache>
                <c:formatCode>General</c:formatCode>
                <c:ptCount val="11"/>
                <c:pt idx="0">
                  <c:v>-10</c:v>
                </c:pt>
                <c:pt idx="1">
                  <c:v>-9</c:v>
                </c:pt>
                <c:pt idx="2">
                  <c:v>-8</c:v>
                </c:pt>
                <c:pt idx="3">
                  <c:v>-7</c:v>
                </c:pt>
                <c:pt idx="4">
                  <c:v>-6</c:v>
                </c:pt>
                <c:pt idx="5">
                  <c:v>-5</c:v>
                </c:pt>
                <c:pt idx="6">
                  <c:v>-4</c:v>
                </c:pt>
                <c:pt idx="7">
                  <c:v>-3</c:v>
                </c:pt>
                <c:pt idx="8">
                  <c:v>-2</c:v>
                </c:pt>
                <c:pt idx="9">
                  <c:v>-1</c:v>
                </c:pt>
                <c:pt idx="10">
                  <c:v>0</c:v>
                </c:pt>
              </c:numCache>
            </c:numRef>
          </c:cat>
          <c:val>
            <c:numRef>
              <c:f>Blad1!$P$199:$Z$199</c:f>
              <c:numCache>
                <c:formatCode>General</c:formatCode>
                <c:ptCount val="11"/>
                <c:pt idx="0">
                  <c:v>6427</c:v>
                </c:pt>
                <c:pt idx="1">
                  <c:v>6437</c:v>
                </c:pt>
                <c:pt idx="2">
                  <c:v>6447</c:v>
                </c:pt>
                <c:pt idx="3">
                  <c:v>6462</c:v>
                </c:pt>
                <c:pt idx="4">
                  <c:v>6483</c:v>
                </c:pt>
                <c:pt idx="5">
                  <c:v>6515</c:v>
                </c:pt>
                <c:pt idx="6">
                  <c:v>6545</c:v>
                </c:pt>
                <c:pt idx="7">
                  <c:v>6609</c:v>
                </c:pt>
                <c:pt idx="8">
                  <c:v>6710</c:v>
                </c:pt>
                <c:pt idx="9">
                  <c:v>7048</c:v>
                </c:pt>
                <c:pt idx="10">
                  <c:v>3437</c:v>
                </c:pt>
              </c:numCache>
            </c:numRef>
          </c:val>
        </c:ser>
        <c:ser>
          <c:idx val="4"/>
          <c:order val="4"/>
          <c:tx>
            <c:strRef>
              <c:f>Blad1!$O$200</c:f>
              <c:strCache>
                <c:ptCount val="1"/>
                <c:pt idx="0">
                  <c:v>60</c:v>
                </c:pt>
              </c:strCache>
            </c:strRef>
          </c:tx>
          <c:spPr>
            <a:solidFill>
              <a:schemeClr val="accent5"/>
            </a:solidFill>
            <a:ln>
              <a:noFill/>
            </a:ln>
            <a:effectLst/>
            <a:sp3d/>
          </c:spPr>
          <c:cat>
            <c:numRef>
              <c:f>Blad1!$P$195:$Z$195</c:f>
              <c:numCache>
                <c:formatCode>General</c:formatCode>
                <c:ptCount val="11"/>
                <c:pt idx="0">
                  <c:v>-10</c:v>
                </c:pt>
                <c:pt idx="1">
                  <c:v>-9</c:v>
                </c:pt>
                <c:pt idx="2">
                  <c:v>-8</c:v>
                </c:pt>
                <c:pt idx="3">
                  <c:v>-7</c:v>
                </c:pt>
                <c:pt idx="4">
                  <c:v>-6</c:v>
                </c:pt>
                <c:pt idx="5">
                  <c:v>-5</c:v>
                </c:pt>
                <c:pt idx="6">
                  <c:v>-4</c:v>
                </c:pt>
                <c:pt idx="7">
                  <c:v>-3</c:v>
                </c:pt>
                <c:pt idx="8">
                  <c:v>-2</c:v>
                </c:pt>
                <c:pt idx="9">
                  <c:v>-1</c:v>
                </c:pt>
                <c:pt idx="10">
                  <c:v>0</c:v>
                </c:pt>
              </c:numCache>
            </c:numRef>
          </c:cat>
          <c:val>
            <c:numRef>
              <c:f>Blad1!$P$200:$Z$200</c:f>
              <c:numCache>
                <c:formatCode>General</c:formatCode>
                <c:ptCount val="11"/>
                <c:pt idx="0">
                  <c:v>6487</c:v>
                </c:pt>
                <c:pt idx="1">
                  <c:v>6506</c:v>
                </c:pt>
                <c:pt idx="2">
                  <c:v>6530</c:v>
                </c:pt>
                <c:pt idx="3">
                  <c:v>6551</c:v>
                </c:pt>
                <c:pt idx="4">
                  <c:v>6573</c:v>
                </c:pt>
                <c:pt idx="5">
                  <c:v>6622</c:v>
                </c:pt>
                <c:pt idx="6">
                  <c:v>6679</c:v>
                </c:pt>
                <c:pt idx="7">
                  <c:v>6768</c:v>
                </c:pt>
                <c:pt idx="8">
                  <c:v>6945</c:v>
                </c:pt>
                <c:pt idx="9">
                  <c:v>7552</c:v>
                </c:pt>
                <c:pt idx="10">
                  <c:v>3273</c:v>
                </c:pt>
              </c:numCache>
            </c:numRef>
          </c:val>
        </c:ser>
        <c:ser>
          <c:idx val="5"/>
          <c:order val="5"/>
          <c:tx>
            <c:strRef>
              <c:f>Blad1!$O$201</c:f>
              <c:strCache>
                <c:ptCount val="1"/>
                <c:pt idx="0">
                  <c:v>65</c:v>
                </c:pt>
              </c:strCache>
            </c:strRef>
          </c:tx>
          <c:spPr>
            <a:solidFill>
              <a:schemeClr val="accent6"/>
            </a:solidFill>
            <a:ln>
              <a:noFill/>
            </a:ln>
            <a:effectLst/>
            <a:sp3d/>
          </c:spPr>
          <c:cat>
            <c:numRef>
              <c:f>Blad1!$P$195:$Z$195</c:f>
              <c:numCache>
                <c:formatCode>General</c:formatCode>
                <c:ptCount val="11"/>
                <c:pt idx="0">
                  <c:v>-10</c:v>
                </c:pt>
                <c:pt idx="1">
                  <c:v>-9</c:v>
                </c:pt>
                <c:pt idx="2">
                  <c:v>-8</c:v>
                </c:pt>
                <c:pt idx="3">
                  <c:v>-7</c:v>
                </c:pt>
                <c:pt idx="4">
                  <c:v>-6</c:v>
                </c:pt>
                <c:pt idx="5">
                  <c:v>-5</c:v>
                </c:pt>
                <c:pt idx="6">
                  <c:v>-4</c:v>
                </c:pt>
                <c:pt idx="7">
                  <c:v>-3</c:v>
                </c:pt>
                <c:pt idx="8">
                  <c:v>-2</c:v>
                </c:pt>
                <c:pt idx="9">
                  <c:v>-1</c:v>
                </c:pt>
                <c:pt idx="10">
                  <c:v>0</c:v>
                </c:pt>
              </c:numCache>
            </c:numRef>
          </c:cat>
          <c:val>
            <c:numRef>
              <c:f>Blad1!$P$201:$Z$201</c:f>
              <c:numCache>
                <c:formatCode>General</c:formatCode>
                <c:ptCount val="11"/>
                <c:pt idx="0">
                  <c:v>6554</c:v>
                </c:pt>
                <c:pt idx="1">
                  <c:v>6569</c:v>
                </c:pt>
                <c:pt idx="2">
                  <c:v>6591</c:v>
                </c:pt>
                <c:pt idx="3">
                  <c:v>6624</c:v>
                </c:pt>
                <c:pt idx="4">
                  <c:v>6663</c:v>
                </c:pt>
                <c:pt idx="5">
                  <c:v>6722</c:v>
                </c:pt>
                <c:pt idx="6">
                  <c:v>6796</c:v>
                </c:pt>
                <c:pt idx="7">
                  <c:v>6915</c:v>
                </c:pt>
                <c:pt idx="8">
                  <c:v>7218</c:v>
                </c:pt>
                <c:pt idx="9">
                  <c:v>8024</c:v>
                </c:pt>
                <c:pt idx="10">
                  <c:v>3006</c:v>
                </c:pt>
              </c:numCache>
            </c:numRef>
          </c:val>
        </c:ser>
        <c:ser>
          <c:idx val="6"/>
          <c:order val="6"/>
          <c:tx>
            <c:strRef>
              <c:f>Blad1!$O$202</c:f>
              <c:strCache>
                <c:ptCount val="1"/>
                <c:pt idx="0">
                  <c:v>70</c:v>
                </c:pt>
              </c:strCache>
            </c:strRef>
          </c:tx>
          <c:spPr>
            <a:solidFill>
              <a:schemeClr val="accent1">
                <a:lumMod val="60000"/>
              </a:schemeClr>
            </a:solidFill>
            <a:ln>
              <a:noFill/>
            </a:ln>
            <a:effectLst/>
            <a:sp3d/>
          </c:spPr>
          <c:cat>
            <c:numRef>
              <c:f>Blad1!$P$195:$Z$195</c:f>
              <c:numCache>
                <c:formatCode>General</c:formatCode>
                <c:ptCount val="11"/>
                <c:pt idx="0">
                  <c:v>-10</c:v>
                </c:pt>
                <c:pt idx="1">
                  <c:v>-9</c:v>
                </c:pt>
                <c:pt idx="2">
                  <c:v>-8</c:v>
                </c:pt>
                <c:pt idx="3">
                  <c:v>-7</c:v>
                </c:pt>
                <c:pt idx="4">
                  <c:v>-6</c:v>
                </c:pt>
                <c:pt idx="5">
                  <c:v>-5</c:v>
                </c:pt>
                <c:pt idx="6">
                  <c:v>-4</c:v>
                </c:pt>
                <c:pt idx="7">
                  <c:v>-3</c:v>
                </c:pt>
                <c:pt idx="8">
                  <c:v>-2</c:v>
                </c:pt>
                <c:pt idx="9">
                  <c:v>-1</c:v>
                </c:pt>
                <c:pt idx="10">
                  <c:v>0</c:v>
                </c:pt>
              </c:numCache>
            </c:numRef>
          </c:cat>
          <c:val>
            <c:numRef>
              <c:f>Blad1!$P$202:$Z$202</c:f>
              <c:numCache>
                <c:formatCode>General</c:formatCode>
                <c:ptCount val="11"/>
                <c:pt idx="0">
                  <c:v>6602</c:v>
                </c:pt>
                <c:pt idx="1">
                  <c:v>6628</c:v>
                </c:pt>
                <c:pt idx="2">
                  <c:v>6654</c:v>
                </c:pt>
                <c:pt idx="3">
                  <c:v>6698</c:v>
                </c:pt>
                <c:pt idx="4">
                  <c:v>6743</c:v>
                </c:pt>
                <c:pt idx="5">
                  <c:v>6814</c:v>
                </c:pt>
                <c:pt idx="6">
                  <c:v>6903</c:v>
                </c:pt>
                <c:pt idx="7">
                  <c:v>7079</c:v>
                </c:pt>
                <c:pt idx="8">
                  <c:v>7487</c:v>
                </c:pt>
                <c:pt idx="9">
                  <c:v>8477</c:v>
                </c:pt>
                <c:pt idx="10">
                  <c:v>2664</c:v>
                </c:pt>
              </c:numCache>
            </c:numRef>
          </c:val>
        </c:ser>
        <c:ser>
          <c:idx val="7"/>
          <c:order val="7"/>
          <c:tx>
            <c:strRef>
              <c:f>Blad1!$O$203</c:f>
              <c:strCache>
                <c:ptCount val="1"/>
                <c:pt idx="0">
                  <c:v>75</c:v>
                </c:pt>
              </c:strCache>
            </c:strRef>
          </c:tx>
          <c:spPr>
            <a:solidFill>
              <a:schemeClr val="accent2">
                <a:lumMod val="60000"/>
              </a:schemeClr>
            </a:solidFill>
            <a:ln>
              <a:noFill/>
            </a:ln>
            <a:effectLst/>
            <a:sp3d/>
          </c:spPr>
          <c:cat>
            <c:numRef>
              <c:f>Blad1!$P$195:$Z$195</c:f>
              <c:numCache>
                <c:formatCode>General</c:formatCode>
                <c:ptCount val="11"/>
                <c:pt idx="0">
                  <c:v>-10</c:v>
                </c:pt>
                <c:pt idx="1">
                  <c:v>-9</c:v>
                </c:pt>
                <c:pt idx="2">
                  <c:v>-8</c:v>
                </c:pt>
                <c:pt idx="3">
                  <c:v>-7</c:v>
                </c:pt>
                <c:pt idx="4">
                  <c:v>-6</c:v>
                </c:pt>
                <c:pt idx="5">
                  <c:v>-5</c:v>
                </c:pt>
                <c:pt idx="6">
                  <c:v>-4</c:v>
                </c:pt>
                <c:pt idx="7">
                  <c:v>-3</c:v>
                </c:pt>
                <c:pt idx="8">
                  <c:v>-2</c:v>
                </c:pt>
                <c:pt idx="9">
                  <c:v>-1</c:v>
                </c:pt>
                <c:pt idx="10">
                  <c:v>0</c:v>
                </c:pt>
              </c:numCache>
            </c:numRef>
          </c:cat>
          <c:val>
            <c:numRef>
              <c:f>Blad1!$P$203:$Z$203</c:f>
              <c:numCache>
                <c:formatCode>General</c:formatCode>
                <c:ptCount val="11"/>
                <c:pt idx="0">
                  <c:v>6653</c:v>
                </c:pt>
                <c:pt idx="1">
                  <c:v>6686</c:v>
                </c:pt>
                <c:pt idx="2">
                  <c:v>6722</c:v>
                </c:pt>
                <c:pt idx="3">
                  <c:v>6763</c:v>
                </c:pt>
                <c:pt idx="4">
                  <c:v>6821</c:v>
                </c:pt>
                <c:pt idx="5">
                  <c:v>6905</c:v>
                </c:pt>
                <c:pt idx="6">
                  <c:v>7019</c:v>
                </c:pt>
                <c:pt idx="7">
                  <c:v>7270</c:v>
                </c:pt>
                <c:pt idx="8">
                  <c:v>7743</c:v>
                </c:pt>
                <c:pt idx="9">
                  <c:v>8864</c:v>
                </c:pt>
                <c:pt idx="10">
                  <c:v>2271</c:v>
                </c:pt>
              </c:numCache>
            </c:numRef>
          </c:val>
        </c:ser>
        <c:ser>
          <c:idx val="8"/>
          <c:order val="8"/>
          <c:tx>
            <c:strRef>
              <c:f>Blad1!$O$204</c:f>
              <c:strCache>
                <c:ptCount val="1"/>
                <c:pt idx="0">
                  <c:v>80</c:v>
                </c:pt>
              </c:strCache>
            </c:strRef>
          </c:tx>
          <c:spPr>
            <a:solidFill>
              <a:schemeClr val="accent3">
                <a:lumMod val="60000"/>
              </a:schemeClr>
            </a:solidFill>
            <a:ln>
              <a:noFill/>
            </a:ln>
            <a:effectLst/>
            <a:sp3d/>
          </c:spPr>
          <c:cat>
            <c:numRef>
              <c:f>Blad1!$P$195:$Z$195</c:f>
              <c:numCache>
                <c:formatCode>General</c:formatCode>
                <c:ptCount val="11"/>
                <c:pt idx="0">
                  <c:v>-10</c:v>
                </c:pt>
                <c:pt idx="1">
                  <c:v>-9</c:v>
                </c:pt>
                <c:pt idx="2">
                  <c:v>-8</c:v>
                </c:pt>
                <c:pt idx="3">
                  <c:v>-7</c:v>
                </c:pt>
                <c:pt idx="4">
                  <c:v>-6</c:v>
                </c:pt>
                <c:pt idx="5">
                  <c:v>-5</c:v>
                </c:pt>
                <c:pt idx="6">
                  <c:v>-4</c:v>
                </c:pt>
                <c:pt idx="7">
                  <c:v>-3</c:v>
                </c:pt>
                <c:pt idx="8">
                  <c:v>-2</c:v>
                </c:pt>
                <c:pt idx="9">
                  <c:v>-1</c:v>
                </c:pt>
                <c:pt idx="10">
                  <c:v>0</c:v>
                </c:pt>
              </c:numCache>
            </c:numRef>
          </c:cat>
          <c:val>
            <c:numRef>
              <c:f>Blad1!$P$204:$Z$204</c:f>
              <c:numCache>
                <c:formatCode>General</c:formatCode>
                <c:ptCount val="11"/>
                <c:pt idx="0">
                  <c:v>6702</c:v>
                </c:pt>
                <c:pt idx="1">
                  <c:v>6742</c:v>
                </c:pt>
                <c:pt idx="2">
                  <c:v>6778</c:v>
                </c:pt>
                <c:pt idx="3">
                  <c:v>6829</c:v>
                </c:pt>
                <c:pt idx="4">
                  <c:v>6900</c:v>
                </c:pt>
                <c:pt idx="5">
                  <c:v>6989</c:v>
                </c:pt>
                <c:pt idx="6">
                  <c:v>7158</c:v>
                </c:pt>
                <c:pt idx="7">
                  <c:v>7455</c:v>
                </c:pt>
                <c:pt idx="8">
                  <c:v>7978</c:v>
                </c:pt>
                <c:pt idx="9">
                  <c:v>9133</c:v>
                </c:pt>
                <c:pt idx="10">
                  <c:v>1847</c:v>
                </c:pt>
              </c:numCache>
            </c:numRef>
          </c:val>
        </c:ser>
        <c:ser>
          <c:idx val="9"/>
          <c:order val="9"/>
          <c:tx>
            <c:strRef>
              <c:f>Blad1!$O$205</c:f>
              <c:strCache>
                <c:ptCount val="1"/>
                <c:pt idx="0">
                  <c:v>85</c:v>
                </c:pt>
              </c:strCache>
            </c:strRef>
          </c:tx>
          <c:spPr>
            <a:solidFill>
              <a:schemeClr val="accent4">
                <a:lumMod val="60000"/>
              </a:schemeClr>
            </a:solidFill>
            <a:ln>
              <a:noFill/>
            </a:ln>
            <a:effectLst/>
            <a:sp3d/>
          </c:spPr>
          <c:cat>
            <c:numRef>
              <c:f>Blad1!$P$195:$Z$195</c:f>
              <c:numCache>
                <c:formatCode>General</c:formatCode>
                <c:ptCount val="11"/>
                <c:pt idx="0">
                  <c:v>-10</c:v>
                </c:pt>
                <c:pt idx="1">
                  <c:v>-9</c:v>
                </c:pt>
                <c:pt idx="2">
                  <c:v>-8</c:v>
                </c:pt>
                <c:pt idx="3">
                  <c:v>-7</c:v>
                </c:pt>
                <c:pt idx="4">
                  <c:v>-6</c:v>
                </c:pt>
                <c:pt idx="5">
                  <c:v>-5</c:v>
                </c:pt>
                <c:pt idx="6">
                  <c:v>-4</c:v>
                </c:pt>
                <c:pt idx="7">
                  <c:v>-3</c:v>
                </c:pt>
                <c:pt idx="8">
                  <c:v>-2</c:v>
                </c:pt>
                <c:pt idx="9">
                  <c:v>-1</c:v>
                </c:pt>
                <c:pt idx="10">
                  <c:v>0</c:v>
                </c:pt>
              </c:numCache>
            </c:numRef>
          </c:cat>
          <c:val>
            <c:numRef>
              <c:f>Blad1!$P$205:$Z$205</c:f>
              <c:numCache>
                <c:formatCode>General</c:formatCode>
                <c:ptCount val="11"/>
                <c:pt idx="0">
                  <c:v>6752</c:v>
                </c:pt>
                <c:pt idx="1">
                  <c:v>6790</c:v>
                </c:pt>
                <c:pt idx="2">
                  <c:v>6836</c:v>
                </c:pt>
                <c:pt idx="3">
                  <c:v>6892</c:v>
                </c:pt>
                <c:pt idx="4">
                  <c:v>6966</c:v>
                </c:pt>
                <c:pt idx="5">
                  <c:v>7090</c:v>
                </c:pt>
                <c:pt idx="6">
                  <c:v>7304</c:v>
                </c:pt>
                <c:pt idx="7">
                  <c:v>7631</c:v>
                </c:pt>
                <c:pt idx="8">
                  <c:v>8221</c:v>
                </c:pt>
                <c:pt idx="9">
                  <c:v>9197</c:v>
                </c:pt>
                <c:pt idx="10">
                  <c:v>1405</c:v>
                </c:pt>
              </c:numCache>
            </c:numRef>
          </c:val>
        </c:ser>
        <c:ser>
          <c:idx val="10"/>
          <c:order val="10"/>
          <c:tx>
            <c:strRef>
              <c:f>Blad1!$O$206</c:f>
              <c:strCache>
                <c:ptCount val="1"/>
                <c:pt idx="0">
                  <c:v>90</c:v>
                </c:pt>
              </c:strCache>
            </c:strRef>
          </c:tx>
          <c:spPr>
            <a:solidFill>
              <a:schemeClr val="accent5">
                <a:lumMod val="60000"/>
              </a:schemeClr>
            </a:solidFill>
            <a:ln>
              <a:noFill/>
            </a:ln>
            <a:effectLst/>
            <a:sp3d/>
          </c:spPr>
          <c:cat>
            <c:numRef>
              <c:f>Blad1!$P$195:$Z$195</c:f>
              <c:numCache>
                <c:formatCode>General</c:formatCode>
                <c:ptCount val="11"/>
                <c:pt idx="0">
                  <c:v>-10</c:v>
                </c:pt>
                <c:pt idx="1">
                  <c:v>-9</c:v>
                </c:pt>
                <c:pt idx="2">
                  <c:v>-8</c:v>
                </c:pt>
                <c:pt idx="3">
                  <c:v>-7</c:v>
                </c:pt>
                <c:pt idx="4">
                  <c:v>-6</c:v>
                </c:pt>
                <c:pt idx="5">
                  <c:v>-5</c:v>
                </c:pt>
                <c:pt idx="6">
                  <c:v>-4</c:v>
                </c:pt>
                <c:pt idx="7">
                  <c:v>-3</c:v>
                </c:pt>
                <c:pt idx="8">
                  <c:v>-2</c:v>
                </c:pt>
                <c:pt idx="9">
                  <c:v>-1</c:v>
                </c:pt>
                <c:pt idx="10">
                  <c:v>0</c:v>
                </c:pt>
              </c:numCache>
            </c:numRef>
          </c:cat>
          <c:val>
            <c:numRef>
              <c:f>Blad1!$P$206:$Z$206</c:f>
              <c:numCache>
                <c:formatCode>General</c:formatCode>
                <c:ptCount val="11"/>
                <c:pt idx="0">
                  <c:v>6796</c:v>
                </c:pt>
                <c:pt idx="1">
                  <c:v>6840</c:v>
                </c:pt>
                <c:pt idx="2">
                  <c:v>6892</c:v>
                </c:pt>
                <c:pt idx="3">
                  <c:v>6955</c:v>
                </c:pt>
                <c:pt idx="4">
                  <c:v>7045</c:v>
                </c:pt>
                <c:pt idx="5">
                  <c:v>7206</c:v>
                </c:pt>
                <c:pt idx="6">
                  <c:v>7441</c:v>
                </c:pt>
                <c:pt idx="7">
                  <c:v>7803</c:v>
                </c:pt>
                <c:pt idx="8">
                  <c:v>8458</c:v>
                </c:pt>
                <c:pt idx="9">
                  <c:v>8936</c:v>
                </c:pt>
                <c:pt idx="10">
                  <c:v>955</c:v>
                </c:pt>
              </c:numCache>
            </c:numRef>
          </c:val>
        </c:ser>
        <c:ser>
          <c:idx val="11"/>
          <c:order val="11"/>
          <c:tx>
            <c:strRef>
              <c:f>Blad1!$O$207</c:f>
              <c:strCache>
                <c:ptCount val="1"/>
                <c:pt idx="0">
                  <c:v>95</c:v>
                </c:pt>
              </c:strCache>
            </c:strRef>
          </c:tx>
          <c:spPr>
            <a:solidFill>
              <a:schemeClr val="accent6">
                <a:lumMod val="60000"/>
              </a:schemeClr>
            </a:solidFill>
            <a:ln w="25400">
              <a:noFill/>
            </a:ln>
            <a:effectLst/>
            <a:sp3d/>
          </c:spPr>
          <c:cat>
            <c:numRef>
              <c:f>Blad1!$P$195:$Z$195</c:f>
              <c:numCache>
                <c:formatCode>General</c:formatCode>
                <c:ptCount val="11"/>
                <c:pt idx="0">
                  <c:v>-10</c:v>
                </c:pt>
                <c:pt idx="1">
                  <c:v>-9</c:v>
                </c:pt>
                <c:pt idx="2">
                  <c:v>-8</c:v>
                </c:pt>
                <c:pt idx="3">
                  <c:v>-7</c:v>
                </c:pt>
                <c:pt idx="4">
                  <c:v>-6</c:v>
                </c:pt>
                <c:pt idx="5">
                  <c:v>-5</c:v>
                </c:pt>
                <c:pt idx="6">
                  <c:v>-4</c:v>
                </c:pt>
                <c:pt idx="7">
                  <c:v>-3</c:v>
                </c:pt>
                <c:pt idx="8">
                  <c:v>-2</c:v>
                </c:pt>
                <c:pt idx="9">
                  <c:v>-1</c:v>
                </c:pt>
                <c:pt idx="10">
                  <c:v>0</c:v>
                </c:pt>
              </c:numCache>
            </c:numRef>
          </c:cat>
          <c:val>
            <c:numRef>
              <c:f>Blad1!$P$207:$Z$207</c:f>
              <c:numCache>
                <c:formatCode>General</c:formatCode>
                <c:ptCount val="11"/>
                <c:pt idx="0">
                  <c:v>6842</c:v>
                </c:pt>
                <c:pt idx="1">
                  <c:v>6886</c:v>
                </c:pt>
                <c:pt idx="2">
                  <c:v>6942</c:v>
                </c:pt>
                <c:pt idx="3">
                  <c:v>7018</c:v>
                </c:pt>
                <c:pt idx="4">
                  <c:v>7134</c:v>
                </c:pt>
                <c:pt idx="5">
                  <c:v>7326</c:v>
                </c:pt>
                <c:pt idx="6">
                  <c:v>7578</c:v>
                </c:pt>
                <c:pt idx="7">
                  <c:v>7970</c:v>
                </c:pt>
                <c:pt idx="8">
                  <c:v>8698</c:v>
                </c:pt>
                <c:pt idx="9">
                  <c:v>8433</c:v>
                </c:pt>
                <c:pt idx="10">
                  <c:v>507</c:v>
                </c:pt>
              </c:numCache>
            </c:numRef>
          </c:val>
        </c:ser>
        <c:ser>
          <c:idx val="12"/>
          <c:order val="12"/>
          <c:tx>
            <c:strRef>
              <c:f>Blad1!$O$208</c:f>
              <c:strCache>
                <c:ptCount val="1"/>
                <c:pt idx="0">
                  <c:v>100</c:v>
                </c:pt>
              </c:strCache>
            </c:strRef>
          </c:tx>
          <c:spPr>
            <a:solidFill>
              <a:schemeClr val="accent1">
                <a:lumMod val="80000"/>
                <a:lumOff val="20000"/>
              </a:schemeClr>
            </a:solidFill>
            <a:ln w="25400">
              <a:noFill/>
            </a:ln>
            <a:effectLst/>
            <a:sp3d/>
          </c:spPr>
          <c:cat>
            <c:numRef>
              <c:f>Blad1!$P$195:$Z$195</c:f>
              <c:numCache>
                <c:formatCode>General</c:formatCode>
                <c:ptCount val="11"/>
                <c:pt idx="0">
                  <c:v>-10</c:v>
                </c:pt>
                <c:pt idx="1">
                  <c:v>-9</c:v>
                </c:pt>
                <c:pt idx="2">
                  <c:v>-8</c:v>
                </c:pt>
                <c:pt idx="3">
                  <c:v>-7</c:v>
                </c:pt>
                <c:pt idx="4">
                  <c:v>-6</c:v>
                </c:pt>
                <c:pt idx="5">
                  <c:v>-5</c:v>
                </c:pt>
                <c:pt idx="6">
                  <c:v>-4</c:v>
                </c:pt>
                <c:pt idx="7">
                  <c:v>-3</c:v>
                </c:pt>
                <c:pt idx="8">
                  <c:v>-2</c:v>
                </c:pt>
                <c:pt idx="9">
                  <c:v>-1</c:v>
                </c:pt>
                <c:pt idx="10">
                  <c:v>0</c:v>
                </c:pt>
              </c:numCache>
            </c:numRef>
          </c:cat>
          <c:val>
            <c:numRef>
              <c:f>Blad1!$P$208:$Z$208</c:f>
              <c:numCache>
                <c:formatCode>General</c:formatCode>
                <c:ptCount val="11"/>
                <c:pt idx="0">
                  <c:v>6884</c:v>
                </c:pt>
                <c:pt idx="1">
                  <c:v>6933</c:v>
                </c:pt>
                <c:pt idx="2">
                  <c:v>6995</c:v>
                </c:pt>
                <c:pt idx="3">
                  <c:v>7093</c:v>
                </c:pt>
                <c:pt idx="4">
                  <c:v>7234</c:v>
                </c:pt>
                <c:pt idx="5">
                  <c:v>7436</c:v>
                </c:pt>
                <c:pt idx="6">
                  <c:v>7704</c:v>
                </c:pt>
                <c:pt idx="7">
                  <c:v>8130</c:v>
                </c:pt>
                <c:pt idx="8">
                  <c:v>8910</c:v>
                </c:pt>
                <c:pt idx="9">
                  <c:v>7781</c:v>
                </c:pt>
                <c:pt idx="10">
                  <c:v>65</c:v>
                </c:pt>
              </c:numCache>
            </c:numRef>
          </c:val>
        </c:ser>
        <c:ser>
          <c:idx val="13"/>
          <c:order val="13"/>
          <c:tx>
            <c:strRef>
              <c:f>Blad1!$O$209</c:f>
              <c:strCache>
                <c:ptCount val="1"/>
                <c:pt idx="0">
                  <c:v>105</c:v>
                </c:pt>
              </c:strCache>
            </c:strRef>
          </c:tx>
          <c:spPr>
            <a:solidFill>
              <a:schemeClr val="accent2">
                <a:lumMod val="80000"/>
                <a:lumOff val="20000"/>
              </a:schemeClr>
            </a:solidFill>
            <a:ln w="25400">
              <a:noFill/>
            </a:ln>
            <a:effectLst/>
            <a:sp3d/>
          </c:spPr>
          <c:cat>
            <c:numRef>
              <c:f>Blad1!$P$195:$Z$195</c:f>
              <c:numCache>
                <c:formatCode>General</c:formatCode>
                <c:ptCount val="11"/>
                <c:pt idx="0">
                  <c:v>-10</c:v>
                </c:pt>
                <c:pt idx="1">
                  <c:v>-9</c:v>
                </c:pt>
                <c:pt idx="2">
                  <c:v>-8</c:v>
                </c:pt>
                <c:pt idx="3">
                  <c:v>-7</c:v>
                </c:pt>
                <c:pt idx="4">
                  <c:v>-6</c:v>
                </c:pt>
                <c:pt idx="5">
                  <c:v>-5</c:v>
                </c:pt>
                <c:pt idx="6">
                  <c:v>-4</c:v>
                </c:pt>
                <c:pt idx="7">
                  <c:v>-3</c:v>
                </c:pt>
                <c:pt idx="8">
                  <c:v>-2</c:v>
                </c:pt>
                <c:pt idx="9">
                  <c:v>-1</c:v>
                </c:pt>
                <c:pt idx="10">
                  <c:v>0</c:v>
                </c:pt>
              </c:numCache>
            </c:numRef>
          </c:cat>
          <c:val>
            <c:numRef>
              <c:f>Blad1!$P$209:$Z$209</c:f>
              <c:numCache>
                <c:formatCode>General</c:formatCode>
                <c:ptCount val="11"/>
                <c:pt idx="0">
                  <c:v>6930</c:v>
                </c:pt>
                <c:pt idx="1">
                  <c:v>6980</c:v>
                </c:pt>
                <c:pt idx="2">
                  <c:v>7055</c:v>
                </c:pt>
                <c:pt idx="3">
                  <c:v>7176</c:v>
                </c:pt>
                <c:pt idx="4">
                  <c:v>7338</c:v>
                </c:pt>
                <c:pt idx="5">
                  <c:v>7543</c:v>
                </c:pt>
                <c:pt idx="6">
                  <c:v>7833</c:v>
                </c:pt>
                <c:pt idx="7">
                  <c:v>8298</c:v>
                </c:pt>
                <c:pt idx="8">
                  <c:v>9085</c:v>
                </c:pt>
                <c:pt idx="9">
                  <c:v>7040</c:v>
                </c:pt>
                <c:pt idx="10">
                  <c:v>65</c:v>
                </c:pt>
              </c:numCache>
            </c:numRef>
          </c:val>
        </c:ser>
        <c:ser>
          <c:idx val="14"/>
          <c:order val="14"/>
          <c:tx>
            <c:strRef>
              <c:f>Blad1!$O$210</c:f>
              <c:strCache>
                <c:ptCount val="1"/>
                <c:pt idx="0">
                  <c:v>110</c:v>
                </c:pt>
              </c:strCache>
            </c:strRef>
          </c:tx>
          <c:spPr>
            <a:solidFill>
              <a:schemeClr val="accent3">
                <a:lumMod val="80000"/>
                <a:lumOff val="20000"/>
              </a:schemeClr>
            </a:solidFill>
            <a:ln w="25400">
              <a:noFill/>
            </a:ln>
            <a:effectLst/>
            <a:sp3d/>
          </c:spPr>
          <c:cat>
            <c:numRef>
              <c:f>Blad1!$P$195:$Z$195</c:f>
              <c:numCache>
                <c:formatCode>General</c:formatCode>
                <c:ptCount val="11"/>
                <c:pt idx="0">
                  <c:v>-10</c:v>
                </c:pt>
                <c:pt idx="1">
                  <c:v>-9</c:v>
                </c:pt>
                <c:pt idx="2">
                  <c:v>-8</c:v>
                </c:pt>
                <c:pt idx="3">
                  <c:v>-7</c:v>
                </c:pt>
                <c:pt idx="4">
                  <c:v>-6</c:v>
                </c:pt>
                <c:pt idx="5">
                  <c:v>-5</c:v>
                </c:pt>
                <c:pt idx="6">
                  <c:v>-4</c:v>
                </c:pt>
                <c:pt idx="7">
                  <c:v>-3</c:v>
                </c:pt>
                <c:pt idx="8">
                  <c:v>-2</c:v>
                </c:pt>
                <c:pt idx="9">
                  <c:v>-1</c:v>
                </c:pt>
                <c:pt idx="10">
                  <c:v>0</c:v>
                </c:pt>
              </c:numCache>
            </c:numRef>
          </c:cat>
          <c:val>
            <c:numRef>
              <c:f>Blad1!$P$210:$Z$210</c:f>
              <c:numCache>
                <c:formatCode>General</c:formatCode>
                <c:ptCount val="11"/>
                <c:pt idx="0">
                  <c:v>6970</c:v>
                </c:pt>
                <c:pt idx="1">
                  <c:v>7032</c:v>
                </c:pt>
                <c:pt idx="2">
                  <c:v>7128</c:v>
                </c:pt>
                <c:pt idx="3">
                  <c:v>7263</c:v>
                </c:pt>
                <c:pt idx="4">
                  <c:v>7430</c:v>
                </c:pt>
                <c:pt idx="5">
                  <c:v>7650</c:v>
                </c:pt>
                <c:pt idx="6">
                  <c:v>7962</c:v>
                </c:pt>
                <c:pt idx="7">
                  <c:v>8462</c:v>
                </c:pt>
                <c:pt idx="8">
                  <c:v>9212</c:v>
                </c:pt>
                <c:pt idx="9">
                  <c:v>6247</c:v>
                </c:pt>
                <c:pt idx="10">
                  <c:v>65</c:v>
                </c:pt>
              </c:numCache>
            </c:numRef>
          </c:val>
        </c:ser>
        <c:ser>
          <c:idx val="15"/>
          <c:order val="15"/>
          <c:tx>
            <c:strRef>
              <c:f>Blad1!$O$211</c:f>
              <c:strCache>
                <c:ptCount val="1"/>
                <c:pt idx="0">
                  <c:v>115</c:v>
                </c:pt>
              </c:strCache>
            </c:strRef>
          </c:tx>
          <c:spPr>
            <a:solidFill>
              <a:schemeClr val="accent4">
                <a:lumMod val="80000"/>
                <a:lumOff val="20000"/>
              </a:schemeClr>
            </a:solidFill>
            <a:ln w="25400">
              <a:noFill/>
            </a:ln>
            <a:effectLst/>
            <a:sp3d/>
          </c:spPr>
          <c:cat>
            <c:numRef>
              <c:f>Blad1!$P$195:$Z$195</c:f>
              <c:numCache>
                <c:formatCode>General</c:formatCode>
                <c:ptCount val="11"/>
                <c:pt idx="0">
                  <c:v>-10</c:v>
                </c:pt>
                <c:pt idx="1">
                  <c:v>-9</c:v>
                </c:pt>
                <c:pt idx="2">
                  <c:v>-8</c:v>
                </c:pt>
                <c:pt idx="3">
                  <c:v>-7</c:v>
                </c:pt>
                <c:pt idx="4">
                  <c:v>-6</c:v>
                </c:pt>
                <c:pt idx="5">
                  <c:v>-5</c:v>
                </c:pt>
                <c:pt idx="6">
                  <c:v>-4</c:v>
                </c:pt>
                <c:pt idx="7">
                  <c:v>-3</c:v>
                </c:pt>
                <c:pt idx="8">
                  <c:v>-2</c:v>
                </c:pt>
                <c:pt idx="9">
                  <c:v>-1</c:v>
                </c:pt>
                <c:pt idx="10">
                  <c:v>0</c:v>
                </c:pt>
              </c:numCache>
            </c:numRef>
          </c:cat>
          <c:val>
            <c:numRef>
              <c:f>Blad1!$P$211:$Z$211</c:f>
              <c:numCache>
                <c:formatCode>General</c:formatCode>
                <c:ptCount val="11"/>
                <c:pt idx="0">
                  <c:v>7015</c:v>
                </c:pt>
                <c:pt idx="1">
                  <c:v>7093</c:v>
                </c:pt>
                <c:pt idx="2">
                  <c:v>7199</c:v>
                </c:pt>
                <c:pt idx="3">
                  <c:v>7351</c:v>
                </c:pt>
                <c:pt idx="4">
                  <c:v>7520</c:v>
                </c:pt>
                <c:pt idx="5">
                  <c:v>7749</c:v>
                </c:pt>
                <c:pt idx="6">
                  <c:v>8074</c:v>
                </c:pt>
                <c:pt idx="7">
                  <c:v>8618</c:v>
                </c:pt>
                <c:pt idx="8">
                  <c:v>9276</c:v>
                </c:pt>
                <c:pt idx="9">
                  <c:v>5416</c:v>
                </c:pt>
                <c:pt idx="10">
                  <c:v>65</c:v>
                </c:pt>
              </c:numCache>
            </c:numRef>
          </c:val>
        </c:ser>
        <c:ser>
          <c:idx val="16"/>
          <c:order val="16"/>
          <c:tx>
            <c:strRef>
              <c:f>Blad1!$O$212</c:f>
              <c:strCache>
                <c:ptCount val="1"/>
                <c:pt idx="0">
                  <c:v>120</c:v>
                </c:pt>
              </c:strCache>
            </c:strRef>
          </c:tx>
          <c:spPr>
            <a:solidFill>
              <a:schemeClr val="accent5">
                <a:lumMod val="80000"/>
                <a:lumOff val="20000"/>
              </a:schemeClr>
            </a:solidFill>
            <a:ln w="25400">
              <a:noFill/>
            </a:ln>
            <a:effectLst/>
            <a:sp3d/>
          </c:spPr>
          <c:cat>
            <c:numRef>
              <c:f>Blad1!$P$195:$Z$195</c:f>
              <c:numCache>
                <c:formatCode>General</c:formatCode>
                <c:ptCount val="11"/>
                <c:pt idx="0">
                  <c:v>-10</c:v>
                </c:pt>
                <c:pt idx="1">
                  <c:v>-9</c:v>
                </c:pt>
                <c:pt idx="2">
                  <c:v>-8</c:v>
                </c:pt>
                <c:pt idx="3">
                  <c:v>-7</c:v>
                </c:pt>
                <c:pt idx="4">
                  <c:v>-6</c:v>
                </c:pt>
                <c:pt idx="5">
                  <c:v>-5</c:v>
                </c:pt>
                <c:pt idx="6">
                  <c:v>-4</c:v>
                </c:pt>
                <c:pt idx="7">
                  <c:v>-3</c:v>
                </c:pt>
                <c:pt idx="8">
                  <c:v>-2</c:v>
                </c:pt>
                <c:pt idx="9">
                  <c:v>-1</c:v>
                </c:pt>
                <c:pt idx="10">
                  <c:v>0</c:v>
                </c:pt>
              </c:numCache>
            </c:numRef>
          </c:cat>
          <c:val>
            <c:numRef>
              <c:f>Blad1!$P$212:$Z$212</c:f>
              <c:numCache>
                <c:formatCode>General</c:formatCode>
                <c:ptCount val="11"/>
                <c:pt idx="0">
                  <c:v>7066</c:v>
                </c:pt>
                <c:pt idx="1">
                  <c:v>7152</c:v>
                </c:pt>
                <c:pt idx="2">
                  <c:v>7278</c:v>
                </c:pt>
                <c:pt idx="3">
                  <c:v>7423</c:v>
                </c:pt>
                <c:pt idx="4">
                  <c:v>7606</c:v>
                </c:pt>
                <c:pt idx="5">
                  <c:v>7857</c:v>
                </c:pt>
                <c:pt idx="6">
                  <c:v>8198</c:v>
                </c:pt>
                <c:pt idx="7">
                  <c:v>8781</c:v>
                </c:pt>
                <c:pt idx="8">
                  <c:v>9237</c:v>
                </c:pt>
                <c:pt idx="9">
                  <c:v>4514</c:v>
                </c:pt>
                <c:pt idx="10">
                  <c:v>65</c:v>
                </c:pt>
              </c:numCache>
            </c:numRef>
          </c:val>
        </c:ser>
        <c:ser>
          <c:idx val="17"/>
          <c:order val="17"/>
          <c:tx>
            <c:strRef>
              <c:f>Blad1!$O$213</c:f>
              <c:strCache>
                <c:ptCount val="1"/>
                <c:pt idx="0">
                  <c:v>125</c:v>
                </c:pt>
              </c:strCache>
            </c:strRef>
          </c:tx>
          <c:spPr>
            <a:solidFill>
              <a:schemeClr val="accent6">
                <a:lumMod val="80000"/>
                <a:lumOff val="20000"/>
              </a:schemeClr>
            </a:solidFill>
            <a:ln w="25400">
              <a:noFill/>
            </a:ln>
            <a:effectLst/>
            <a:sp3d/>
          </c:spPr>
          <c:cat>
            <c:numRef>
              <c:f>Blad1!$P$195:$Z$195</c:f>
              <c:numCache>
                <c:formatCode>General</c:formatCode>
                <c:ptCount val="11"/>
                <c:pt idx="0">
                  <c:v>-10</c:v>
                </c:pt>
                <c:pt idx="1">
                  <c:v>-9</c:v>
                </c:pt>
                <c:pt idx="2">
                  <c:v>-8</c:v>
                </c:pt>
                <c:pt idx="3">
                  <c:v>-7</c:v>
                </c:pt>
                <c:pt idx="4">
                  <c:v>-6</c:v>
                </c:pt>
                <c:pt idx="5">
                  <c:v>-5</c:v>
                </c:pt>
                <c:pt idx="6">
                  <c:v>-4</c:v>
                </c:pt>
                <c:pt idx="7">
                  <c:v>-3</c:v>
                </c:pt>
                <c:pt idx="8">
                  <c:v>-2</c:v>
                </c:pt>
                <c:pt idx="9">
                  <c:v>-1</c:v>
                </c:pt>
                <c:pt idx="10">
                  <c:v>0</c:v>
                </c:pt>
              </c:numCache>
            </c:numRef>
          </c:cat>
          <c:val>
            <c:numRef>
              <c:f>Blad1!$P$213:$Z$213</c:f>
              <c:numCache>
                <c:formatCode>General</c:formatCode>
                <c:ptCount val="11"/>
                <c:pt idx="0">
                  <c:v>7123</c:v>
                </c:pt>
                <c:pt idx="1">
                  <c:v>7220</c:v>
                </c:pt>
                <c:pt idx="2">
                  <c:v>7356</c:v>
                </c:pt>
                <c:pt idx="3">
                  <c:v>7501</c:v>
                </c:pt>
                <c:pt idx="4">
                  <c:v>7694</c:v>
                </c:pt>
                <c:pt idx="5">
                  <c:v>7960</c:v>
                </c:pt>
                <c:pt idx="6">
                  <c:v>8330</c:v>
                </c:pt>
                <c:pt idx="7">
                  <c:v>8927</c:v>
                </c:pt>
                <c:pt idx="8">
                  <c:v>9020</c:v>
                </c:pt>
                <c:pt idx="9">
                  <c:v>3485</c:v>
                </c:pt>
                <c:pt idx="10">
                  <c:v>65</c:v>
                </c:pt>
              </c:numCache>
            </c:numRef>
          </c:val>
        </c:ser>
        <c:ser>
          <c:idx val="18"/>
          <c:order val="18"/>
          <c:tx>
            <c:strRef>
              <c:f>Blad1!$O$214</c:f>
              <c:strCache>
                <c:ptCount val="1"/>
                <c:pt idx="0">
                  <c:v>130</c:v>
                </c:pt>
              </c:strCache>
            </c:strRef>
          </c:tx>
          <c:spPr>
            <a:solidFill>
              <a:schemeClr val="accent1">
                <a:lumMod val="80000"/>
              </a:schemeClr>
            </a:solidFill>
            <a:ln w="25400">
              <a:noFill/>
            </a:ln>
            <a:effectLst/>
            <a:sp3d/>
          </c:spPr>
          <c:cat>
            <c:numRef>
              <c:f>Blad1!$P$195:$Z$195</c:f>
              <c:numCache>
                <c:formatCode>General</c:formatCode>
                <c:ptCount val="11"/>
                <c:pt idx="0">
                  <c:v>-10</c:v>
                </c:pt>
                <c:pt idx="1">
                  <c:v>-9</c:v>
                </c:pt>
                <c:pt idx="2">
                  <c:v>-8</c:v>
                </c:pt>
                <c:pt idx="3">
                  <c:v>-7</c:v>
                </c:pt>
                <c:pt idx="4">
                  <c:v>-6</c:v>
                </c:pt>
                <c:pt idx="5">
                  <c:v>-5</c:v>
                </c:pt>
                <c:pt idx="6">
                  <c:v>-4</c:v>
                </c:pt>
                <c:pt idx="7">
                  <c:v>-3</c:v>
                </c:pt>
                <c:pt idx="8">
                  <c:v>-2</c:v>
                </c:pt>
                <c:pt idx="9">
                  <c:v>-1</c:v>
                </c:pt>
                <c:pt idx="10">
                  <c:v>0</c:v>
                </c:pt>
              </c:numCache>
            </c:numRef>
          </c:cat>
          <c:val>
            <c:numRef>
              <c:f>Blad1!$P$214:$Z$214</c:f>
              <c:numCache>
                <c:formatCode>General</c:formatCode>
                <c:ptCount val="11"/>
                <c:pt idx="0">
                  <c:v>7180</c:v>
                </c:pt>
                <c:pt idx="1">
                  <c:v>7292</c:v>
                </c:pt>
                <c:pt idx="2">
                  <c:v>7421</c:v>
                </c:pt>
                <c:pt idx="3">
                  <c:v>7576</c:v>
                </c:pt>
                <c:pt idx="4">
                  <c:v>7772</c:v>
                </c:pt>
                <c:pt idx="5">
                  <c:v>8053</c:v>
                </c:pt>
                <c:pt idx="6">
                  <c:v>8464</c:v>
                </c:pt>
                <c:pt idx="7">
                  <c:v>9039</c:v>
                </c:pt>
                <c:pt idx="8">
                  <c:v>8571</c:v>
                </c:pt>
                <c:pt idx="9">
                  <c:v>2272</c:v>
                </c:pt>
                <c:pt idx="10">
                  <c:v>65</c:v>
                </c:pt>
              </c:numCache>
            </c:numRef>
          </c:val>
        </c:ser>
        <c:dLbls>
          <c:showLegendKey val="0"/>
          <c:showVal val="0"/>
          <c:showCatName val="0"/>
          <c:showSerName val="0"/>
          <c:showPercent val="0"/>
          <c:showBubbleSize val="0"/>
        </c:dLbls>
        <c:axId val="305381616"/>
        <c:axId val="305378088"/>
        <c:axId val="307921112"/>
      </c:area3DChart>
      <c:catAx>
        <c:axId val="305381616"/>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sv-SE" sz="2000" b="1"/>
                  <a:t>BETA</a:t>
                </a:r>
              </a:p>
            </c:rich>
          </c:tx>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sv-SE"/>
          </a:p>
        </c:txPr>
        <c:crossAx val="305378088"/>
        <c:crosses val="autoZero"/>
        <c:auto val="1"/>
        <c:lblAlgn val="ctr"/>
        <c:lblOffset val="100"/>
        <c:noMultiLvlLbl val="0"/>
      </c:catAx>
      <c:valAx>
        <c:axId val="305378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sv-SE" sz="2800" b="1"/>
                  <a:t>Expected present value per hectare -</a:t>
                </a:r>
                <a:r>
                  <a:rPr lang="sv-SE" sz="2800" b="1" baseline="0"/>
                  <a:t> 6000 (EURO)</a:t>
                </a:r>
                <a:endParaRPr lang="sv-SE" sz="2800" b="1"/>
              </a:p>
            </c:rich>
          </c:tx>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v-SE"/>
          </a:p>
        </c:txPr>
        <c:crossAx val="305381616"/>
        <c:crosses val="autoZero"/>
        <c:crossBetween val="midCat"/>
      </c:valAx>
      <c:serAx>
        <c:axId val="307921112"/>
        <c:scaling>
          <c:orientation val="minMax"/>
        </c:scaling>
        <c:delete val="0"/>
        <c:axPos val="b"/>
        <c:title>
          <c:tx>
            <c:rich>
              <a:bodyPr rot="-5400000" spcFirstLastPara="1" vertOverflow="ellipsis"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ALFA</a:t>
                </a:r>
              </a:p>
            </c:rich>
          </c:tx>
          <c:layout/>
          <c:overlay val="0"/>
          <c:spPr>
            <a:noFill/>
            <a:ln>
              <a:noFill/>
            </a:ln>
            <a:effectLst/>
          </c:spPr>
          <c:txPr>
            <a:bodyPr rot="-5400000" spcFirstLastPara="1" vertOverflow="ellipsis"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sv-SE"/>
            </a:p>
          </c:txPr>
        </c:title>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sv-SE"/>
          </a:p>
        </c:txPr>
        <c:crossAx val="305378088"/>
        <c:crosses val="autoZero"/>
      </c:serAx>
      <c:spPr>
        <a:noFill/>
        <a:ln>
          <a:noFill/>
        </a:ln>
        <a:effectLst/>
      </c:spPr>
    </c:plotArea>
    <c:plotVisOnly val="1"/>
    <c:dispBlanksAs val="zero"/>
    <c:showDLblsOverMax val="0"/>
  </c:chart>
  <c:spPr>
    <a:noFill/>
    <a:ln>
      <a:noFill/>
    </a:ln>
    <a:effectLst/>
  </c:spPr>
  <c:txPr>
    <a:bodyPr/>
    <a:lstStyle/>
    <a:p>
      <a:pPr>
        <a:defRPr/>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Blad1!$D$5</c:f>
              <c:strCache>
                <c:ptCount val="1"/>
                <c:pt idx="0">
                  <c:v>Optimal Expected Present Value</c:v>
                </c:pt>
              </c:strCache>
            </c:strRef>
          </c:tx>
          <c:spPr>
            <a:ln w="76200" cap="rnd">
              <a:solidFill>
                <a:schemeClr val="accent2"/>
              </a:solidFill>
              <a:round/>
            </a:ln>
            <a:effectLst/>
          </c:spPr>
          <c:marker>
            <c:symbol val="circle"/>
            <c:size val="5"/>
            <c:spPr>
              <a:solidFill>
                <a:schemeClr val="accent2"/>
              </a:solidFill>
              <a:ln w="76200">
                <a:solidFill>
                  <a:schemeClr val="accent2"/>
                </a:solidFill>
              </a:ln>
              <a:effectLst/>
            </c:spPr>
          </c:marker>
          <c:xVal>
            <c:numRef>
              <c:f>Blad1!$C$6:$C$8</c:f>
              <c:numCache>
                <c:formatCode>General</c:formatCode>
                <c:ptCount val="3"/>
                <c:pt idx="0">
                  <c:v>0</c:v>
                </c:pt>
                <c:pt idx="1">
                  <c:v>20</c:v>
                </c:pt>
                <c:pt idx="2">
                  <c:v>40</c:v>
                </c:pt>
              </c:numCache>
            </c:numRef>
          </c:xVal>
          <c:yVal>
            <c:numRef>
              <c:f>Blad1!$D$6:$D$8</c:f>
              <c:numCache>
                <c:formatCode>General</c:formatCode>
                <c:ptCount val="3"/>
                <c:pt idx="0">
                  <c:v>9449</c:v>
                </c:pt>
                <c:pt idx="1">
                  <c:v>12217</c:v>
                </c:pt>
                <c:pt idx="2">
                  <c:v>15276</c:v>
                </c:pt>
              </c:numCache>
            </c:numRef>
          </c:yVal>
          <c:smooth val="0"/>
        </c:ser>
        <c:dLbls>
          <c:showLegendKey val="0"/>
          <c:showVal val="0"/>
          <c:showCatName val="0"/>
          <c:showSerName val="0"/>
          <c:showPercent val="0"/>
          <c:showBubbleSize val="0"/>
        </c:dLbls>
        <c:axId val="364077424"/>
        <c:axId val="364084088"/>
      </c:scatterChart>
      <c:valAx>
        <c:axId val="364077424"/>
        <c:scaling>
          <c:orientation val="minMax"/>
        </c:scaling>
        <c:delete val="0"/>
        <c:axPos val="b"/>
        <c:title>
          <c:tx>
            <c:rich>
              <a:bodyPr rot="0" spcFirstLastPara="1" vertOverflow="ellipsis" vert="horz" wrap="square" anchor="ctr" anchorCtr="1"/>
              <a:lstStyle/>
              <a:p>
                <a:pPr>
                  <a:defRPr sz="28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r>
                  <a:rPr lang="sv-SE" sz="2800" b="1">
                    <a:solidFill>
                      <a:srgbClr val="FF0000"/>
                    </a:solidFill>
                    <a:latin typeface="Times New Roman" panose="02020603050405020304" pitchFamily="18" charset="0"/>
                    <a:cs typeface="Times New Roman" panose="02020603050405020304" pitchFamily="18" charset="0"/>
                  </a:rPr>
                  <a:t>Risk Muliplier</a:t>
                </a:r>
              </a:p>
            </c:rich>
          </c:tx>
          <c:layout/>
          <c:overlay val="0"/>
          <c:spPr>
            <a:noFill/>
            <a:ln>
              <a:noFill/>
            </a:ln>
            <a:effectLst/>
          </c:spPr>
          <c:txPr>
            <a:bodyPr rot="0" spcFirstLastPara="1" vertOverflow="ellipsis" vert="horz" wrap="square" anchor="ctr" anchorCtr="1"/>
            <a:lstStyle/>
            <a:p>
              <a:pPr>
                <a:defRPr sz="28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sv-S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sv-SE"/>
          </a:p>
        </c:txPr>
        <c:crossAx val="364084088"/>
        <c:crosses val="autoZero"/>
        <c:crossBetween val="midCat"/>
      </c:valAx>
      <c:valAx>
        <c:axId val="364084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r>
                  <a:rPr lang="en-US" sz="2800" b="1">
                    <a:solidFill>
                      <a:srgbClr val="FF0000"/>
                    </a:solidFill>
                    <a:latin typeface="Times New Roman" panose="02020603050405020304" pitchFamily="18" charset="0"/>
                    <a:cs typeface="Times New Roman" panose="02020603050405020304" pitchFamily="18" charset="0"/>
                  </a:rPr>
                  <a:t>Optimal Expected Present value (EURO/Hectare)</a:t>
                </a:r>
              </a:p>
            </c:rich>
          </c:tx>
          <c:layout/>
          <c:overlay val="0"/>
          <c:spPr>
            <a:noFill/>
            <a:ln>
              <a:noFill/>
            </a:ln>
            <a:effectLst/>
          </c:spPr>
          <c:txPr>
            <a:bodyPr rot="-5400000" spcFirstLastPara="1" vertOverflow="ellipsis" vert="horz" wrap="square" anchor="ctr" anchorCtr="1"/>
            <a:lstStyle/>
            <a:p>
              <a:pPr>
                <a:defRPr sz="28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sv-S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sv-SE"/>
          </a:p>
        </c:txPr>
        <c:crossAx val="3640774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C65A5-4C50-44E7-9774-33628DA5CDA3}" type="datetimeFigureOut">
              <a:rPr lang="sv-SE" smtClean="0"/>
              <a:t>2016-04-08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A6790-DDEC-466D-AF7F-F571BAC59E7C}" type="slidenum">
              <a:rPr lang="sv-SE" smtClean="0"/>
              <a:t>‹#›</a:t>
            </a:fld>
            <a:endParaRPr lang="sv-SE"/>
          </a:p>
        </p:txBody>
      </p:sp>
    </p:spTree>
    <p:extLst>
      <p:ext uri="{BB962C8B-B14F-4D97-AF65-F5344CB8AC3E}">
        <p14:creationId xmlns:p14="http://schemas.microsoft.com/office/powerpoint/2010/main" val="3719595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A09AEC0B-B6F3-43A0-9884-12314DEEE8EC}" type="datetime1">
              <a:rPr lang="sv-SE" smtClean="0"/>
              <a:t>2016-04-08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32172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FA86000-524E-4ADC-A6F5-99CC2E8BBB95}" type="datetime1">
              <a:rPr lang="sv-SE" smtClean="0"/>
              <a:t>2016-04-08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248978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836430B-2A5D-4D02-963D-F26248795A74}" type="datetime1">
              <a:rPr lang="sv-SE" smtClean="0"/>
              <a:t>2016-04-08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123567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F8BD553-5B47-4773-B6B7-89D8A49CA0EE}" type="datetime1">
              <a:rPr lang="sv-SE" smtClean="0"/>
              <a:t>2016-04-08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86529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8157DF4B-35B9-4BE3-B30C-9F1708A4B9E2}" type="datetime1">
              <a:rPr lang="sv-SE" smtClean="0"/>
              <a:t>2016-04-08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38357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6A926BC-4A16-4CB5-949F-A36F000ECE09}" type="datetime1">
              <a:rPr lang="sv-SE" smtClean="0"/>
              <a:t>2016-04-08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102170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038D38-1575-4D77-8CE9-00897A9787A6}" type="datetime1">
              <a:rPr lang="sv-SE" smtClean="0"/>
              <a:t>2016-04-08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295219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CC7A062-3D0F-4A72-999C-7EC5DB056B52}" type="datetime1">
              <a:rPr lang="sv-SE" smtClean="0"/>
              <a:t>2016-04-08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32677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5F64A-30E4-43C1-8AA6-2E795B252571}" type="datetime1">
              <a:rPr lang="sv-SE" smtClean="0"/>
              <a:t>2016-04-08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268420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AED8C50-0C1B-4B91-BD7C-DBA94AAF4ABB}" type="datetime1">
              <a:rPr lang="sv-SE" smtClean="0"/>
              <a:t>2016-04-08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175560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2F479E5-EC7C-42D7-B287-FE2E55407880}" type="datetime1">
              <a:rPr lang="sv-SE" smtClean="0"/>
              <a:t>2016-04-08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243231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EE3D4-7B58-43B5-8AB9-02DA32030CAB}" type="datetime1">
              <a:rPr lang="sv-SE" smtClean="0"/>
              <a:t>2016-04-08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B504C-2EAE-4C1B-A3CB-68D7E240E4AC}" type="slidenum">
              <a:rPr lang="sv-SE" smtClean="0"/>
              <a:t>‹#›</a:t>
            </a:fld>
            <a:endParaRPr lang="sv-SE"/>
          </a:p>
        </p:txBody>
      </p:sp>
    </p:spTree>
    <p:extLst>
      <p:ext uri="{BB962C8B-B14F-4D97-AF65-F5344CB8AC3E}">
        <p14:creationId xmlns:p14="http://schemas.microsoft.com/office/powerpoint/2010/main" val="461209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mailto:IORC2016@sutech.ac.ir" TargetMode="External"/><Relationship Id="rId4" Type="http://schemas.openxmlformats.org/officeDocument/2006/relationships/hyperlink" Target="http://www.iscconferences.ir/IORC2016"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wmf"/><Relationship Id="rId5" Type="http://schemas.openxmlformats.org/officeDocument/2006/relationships/oleObject" Target="../embeddings/oleObject18.bin"/><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0.wmf"/><Relationship Id="rId5" Type="http://schemas.openxmlformats.org/officeDocument/2006/relationships/oleObject" Target="../embeddings/oleObject20.bin"/><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8.wmf"/><Relationship Id="rId17" Type="http://schemas.openxmlformats.org/officeDocument/2006/relationships/oleObject" Target="../embeddings/oleObject10.bin"/><Relationship Id="rId2" Type="http://schemas.openxmlformats.org/officeDocument/2006/relationships/slideLayout" Target="../slideLayouts/slideLayout7.xml"/><Relationship Id="rId16" Type="http://schemas.openxmlformats.org/officeDocument/2006/relationships/image" Target="../media/image10.wmf"/><Relationship Id="rId1" Type="http://schemas.openxmlformats.org/officeDocument/2006/relationships/vmlDrawing" Target="../drawings/vmlDrawing2.vml"/><Relationship Id="rId6" Type="http://schemas.openxmlformats.org/officeDocument/2006/relationships/image" Target="../media/image5.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6.bin"/><Relationship Id="rId14" Type="http://schemas.openxmlformats.org/officeDocument/2006/relationships/image" Target="../media/image9.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mailto:IORC2016@sutech.ac.ir" TargetMode="External"/><Relationship Id="rId4" Type="http://schemas.openxmlformats.org/officeDocument/2006/relationships/hyperlink" Target="http://www.iscconferences.ir/IORC2016"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oleObject" Target="../embeddings/oleObject11.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image" Target="../media/image17.emf"/><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78764" y="1210024"/>
            <a:ext cx="10634472" cy="2727261"/>
          </a:xfrm>
        </p:spPr>
        <p:txBody>
          <a:bodyPr>
            <a:normAutofit fontScale="90000"/>
          </a:bodyPr>
          <a:lstStyle/>
          <a:p>
            <a:pPr algn="l"/>
            <a:r>
              <a:rPr lang="en-US" sz="4400" b="1" dirty="0" smtClean="0">
                <a:solidFill>
                  <a:srgbClr val="FF0000"/>
                </a:solidFill>
                <a:latin typeface="Times New Roman" panose="02020603050405020304" pitchFamily="18" charset="0"/>
                <a:cs typeface="Times New Roman" panose="02020603050405020304" pitchFamily="18" charset="0"/>
              </a:rPr>
              <a:t>Optimization </a:t>
            </a:r>
            <a:r>
              <a:rPr lang="en-US" sz="4400" b="1" dirty="0">
                <a:solidFill>
                  <a:srgbClr val="FF0000"/>
                </a:solidFill>
                <a:latin typeface="Times New Roman" panose="02020603050405020304" pitchFamily="18" charset="0"/>
                <a:cs typeface="Times New Roman" panose="02020603050405020304" pitchFamily="18" charset="0"/>
              </a:rPr>
              <a:t>of adaptive control functions in multidimensional forest management via stochastic simulation and grid </a:t>
            </a:r>
            <a:r>
              <a:rPr lang="en-US" sz="4400" b="1" dirty="0" smtClean="0">
                <a:solidFill>
                  <a:srgbClr val="FF0000"/>
                </a:solidFill>
                <a:latin typeface="Times New Roman" panose="02020603050405020304" pitchFamily="18" charset="0"/>
                <a:cs typeface="Times New Roman" panose="02020603050405020304" pitchFamily="18" charset="0"/>
              </a:rPr>
              <a:t>search</a:t>
            </a:r>
            <a:br>
              <a:rPr lang="en-US" sz="4400" b="1" dirty="0" smtClean="0">
                <a:solidFill>
                  <a:srgbClr val="FF0000"/>
                </a:solidFill>
                <a:latin typeface="Times New Roman" panose="02020603050405020304" pitchFamily="18" charset="0"/>
                <a:cs typeface="Times New Roman" panose="02020603050405020304" pitchFamily="18" charset="0"/>
              </a:rPr>
            </a:br>
            <a:r>
              <a:rPr lang="en-US" sz="1100" b="1" i="1" dirty="0" smtClean="0">
                <a:latin typeface="Calibri" panose="020F0502020204030204"/>
                <a:ea typeface="+mn-ea"/>
                <a:cs typeface="+mn-cs"/>
              </a:rPr>
              <a:t>Version </a:t>
            </a:r>
            <a:r>
              <a:rPr lang="en-US" sz="1100" b="1" i="1" dirty="0" smtClean="0">
                <a:latin typeface="Calibri" panose="020F0502020204030204"/>
                <a:ea typeface="+mn-ea"/>
                <a:cs typeface="+mn-cs"/>
              </a:rPr>
              <a:t>160408</a:t>
            </a:r>
            <a:r>
              <a:rPr lang="en-US" sz="1100" b="1" i="1" dirty="0" smtClean="0">
                <a:latin typeface="Calibri" panose="020F0502020204030204"/>
                <a:ea typeface="+mn-ea"/>
                <a:cs typeface="+mn-cs"/>
              </a:rPr>
              <a:t/>
            </a:r>
            <a:br>
              <a:rPr lang="en-US" sz="1100" b="1" i="1" dirty="0" smtClean="0">
                <a:latin typeface="Calibri" panose="020F0502020204030204"/>
                <a:ea typeface="+mn-ea"/>
                <a:cs typeface="+mn-cs"/>
              </a:rPr>
            </a:br>
            <a:r>
              <a:rPr lang="en-US" sz="1100" b="1" i="1" dirty="0">
                <a:latin typeface="Calibri" panose="020F0502020204030204"/>
                <a:ea typeface="+mn-ea"/>
                <a:cs typeface="+mn-cs"/>
              </a:rPr>
              <a:t/>
            </a:r>
            <a:br>
              <a:rPr lang="en-US" sz="1100" b="1" i="1" dirty="0">
                <a:latin typeface="Calibri" panose="020F0502020204030204"/>
                <a:ea typeface="+mn-ea"/>
                <a:cs typeface="+mn-cs"/>
              </a:rPr>
            </a:br>
            <a:r>
              <a:rPr lang="en-US" sz="1100" b="1" i="1" dirty="0" smtClean="0">
                <a:latin typeface="Calibri" panose="020F0502020204030204"/>
                <a:ea typeface="+mn-ea"/>
                <a:cs typeface="+mn-cs"/>
              </a:rPr>
              <a:t/>
            </a:r>
            <a:br>
              <a:rPr lang="en-US" sz="1100" b="1" i="1" dirty="0" smtClean="0">
                <a:latin typeface="Calibri" panose="020F0502020204030204"/>
                <a:ea typeface="+mn-ea"/>
                <a:cs typeface="+mn-cs"/>
              </a:rPr>
            </a:br>
            <a:r>
              <a:rPr lang="en-US" sz="1100" b="1" i="1" dirty="0" smtClean="0">
                <a:latin typeface="Calibri" panose="020F0502020204030204"/>
                <a:ea typeface="+mn-ea"/>
                <a:cs typeface="+mn-cs"/>
              </a:rPr>
              <a:t/>
            </a:r>
            <a:br>
              <a:rPr lang="en-US" sz="1100" b="1" i="1" dirty="0" smtClean="0">
                <a:latin typeface="Calibri" panose="020F0502020204030204"/>
                <a:ea typeface="+mn-ea"/>
                <a:cs typeface="+mn-cs"/>
              </a:rPr>
            </a:br>
            <a:r>
              <a:rPr lang="en-US" sz="1100" b="1" i="1" dirty="0">
                <a:latin typeface="Calibri" panose="020F0502020204030204"/>
                <a:ea typeface="+mn-ea"/>
                <a:cs typeface="+mn-cs"/>
              </a:rPr>
              <a:t/>
            </a:r>
            <a:br>
              <a:rPr lang="en-US" sz="1100" b="1" i="1" dirty="0">
                <a:latin typeface="Calibri" panose="020F0502020204030204"/>
                <a:ea typeface="+mn-ea"/>
                <a:cs typeface="+mn-cs"/>
              </a:rPr>
            </a:br>
            <a:r>
              <a:rPr lang="sv-SE" sz="1100" dirty="0">
                <a:latin typeface="Times New Roman" panose="02020603050405020304" pitchFamily="18" charset="0"/>
                <a:cs typeface="Times New Roman" panose="02020603050405020304" pitchFamily="18" charset="0"/>
              </a:rPr>
              <a:t/>
            </a:r>
            <a:br>
              <a:rPr lang="sv-SE" sz="11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Peter </a:t>
            </a:r>
            <a:r>
              <a:rPr lang="en-US" sz="4000" b="1" dirty="0" err="1" smtClean="0">
                <a:latin typeface="Times New Roman" panose="02020603050405020304" pitchFamily="18" charset="0"/>
                <a:cs typeface="Times New Roman" panose="02020603050405020304" pitchFamily="18" charset="0"/>
              </a:rPr>
              <a:t>Lohmander</a:t>
            </a:r>
            <a:r>
              <a:rPr lang="sv-SE" sz="4000" dirty="0">
                <a:latin typeface="Times New Roman" panose="02020603050405020304" pitchFamily="18" charset="0"/>
                <a:cs typeface="Times New Roman" panose="02020603050405020304" pitchFamily="18" charset="0"/>
              </a:rPr>
              <a:t/>
            </a:r>
            <a:br>
              <a:rPr lang="sv-SE" sz="4000" dirty="0">
                <a:latin typeface="Times New Roman" panose="02020603050405020304" pitchFamily="18" charset="0"/>
                <a:cs typeface="Times New Roman" panose="02020603050405020304" pitchFamily="18" charset="0"/>
              </a:rPr>
            </a:br>
            <a:r>
              <a:rPr lang="sv-SE" sz="2200" dirty="0">
                <a:latin typeface="Times New Roman" panose="02020603050405020304" pitchFamily="18" charset="0"/>
                <a:cs typeface="Times New Roman" panose="02020603050405020304" pitchFamily="18" charset="0"/>
              </a:rPr>
              <a:t>Professor Dr., Optimal Solutions &amp; </a:t>
            </a:r>
            <a:r>
              <a:rPr lang="sv-SE" sz="2200" dirty="0" err="1">
                <a:latin typeface="Times New Roman" panose="02020603050405020304" pitchFamily="18" charset="0"/>
                <a:cs typeface="Times New Roman" panose="02020603050405020304" pitchFamily="18" charset="0"/>
              </a:rPr>
              <a:t>Linnaeus</a:t>
            </a:r>
            <a:r>
              <a:rPr lang="sv-SE" sz="2200" dirty="0">
                <a:latin typeface="Times New Roman" panose="02020603050405020304" pitchFamily="18" charset="0"/>
                <a:cs typeface="Times New Roman" panose="02020603050405020304" pitchFamily="18" charset="0"/>
              </a:rPr>
              <a:t> University, </a:t>
            </a:r>
            <a:r>
              <a:rPr lang="sv-SE" sz="2200" dirty="0" smtClean="0">
                <a:latin typeface="Times New Roman" panose="02020603050405020304" pitchFamily="18" charset="0"/>
                <a:cs typeface="Times New Roman" panose="02020603050405020304" pitchFamily="18" charset="0"/>
              </a:rPr>
              <a:t>Sweden</a:t>
            </a:r>
            <a:br>
              <a:rPr lang="sv-SE" sz="2200" dirty="0" smtClean="0">
                <a:latin typeface="Times New Roman" panose="02020603050405020304" pitchFamily="18" charset="0"/>
                <a:cs typeface="Times New Roman" panose="02020603050405020304" pitchFamily="18" charset="0"/>
              </a:rPr>
            </a:br>
            <a:r>
              <a:rPr lang="sv-SE" sz="2200" dirty="0" smtClean="0">
                <a:latin typeface="Times New Roman" panose="02020603050405020304" pitchFamily="18" charset="0"/>
                <a:cs typeface="Times New Roman" panose="02020603050405020304" pitchFamily="18" charset="0"/>
                <a:hlinkClick r:id="rId2"/>
              </a:rPr>
              <a:t>www.Lohmander.com</a:t>
            </a:r>
            <a:r>
              <a:rPr lang="sv-SE" sz="2200" dirty="0" smtClean="0">
                <a:latin typeface="Times New Roman" panose="02020603050405020304" pitchFamily="18" charset="0"/>
                <a:cs typeface="Times New Roman" panose="02020603050405020304" pitchFamily="18" charset="0"/>
              </a:rPr>
              <a:t> &amp; </a:t>
            </a:r>
            <a:r>
              <a:rPr lang="sv-SE" sz="2200" dirty="0" smtClean="0">
                <a:latin typeface="Times New Roman" panose="02020603050405020304" pitchFamily="18" charset="0"/>
                <a:cs typeface="Times New Roman" panose="02020603050405020304" pitchFamily="18" charset="0"/>
                <a:hlinkClick r:id="rId3"/>
              </a:rPr>
              <a:t>Peter@Lohmander.com</a:t>
            </a:r>
            <a:r>
              <a:rPr lang="sv-SE" sz="2200" dirty="0" smtClean="0">
                <a:latin typeface="Times New Roman" panose="02020603050405020304" pitchFamily="18" charset="0"/>
                <a:cs typeface="Times New Roman" panose="02020603050405020304" pitchFamily="18" charset="0"/>
              </a:rPr>
              <a:t> </a:t>
            </a:r>
            <a:endParaRPr lang="sv-SE" sz="2200" dirty="0">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778764" y="4480560"/>
            <a:ext cx="5119116" cy="2130552"/>
          </a:xfrm>
        </p:spPr>
        <p:txBody>
          <a:bodyPr>
            <a:normAutofit fontScale="92500" lnSpcReduction="10000"/>
          </a:bodyPr>
          <a:lstStyle/>
          <a:p>
            <a:pPr algn="l"/>
            <a:r>
              <a:rPr lang="en-US" dirty="0" smtClean="0"/>
              <a:t>Presentation at:</a:t>
            </a:r>
          </a:p>
          <a:p>
            <a:pPr algn="l"/>
            <a:r>
              <a:rPr lang="en-US" b="1" i="1" dirty="0" smtClean="0">
                <a:solidFill>
                  <a:srgbClr val="00B050"/>
                </a:solidFill>
              </a:rPr>
              <a:t>The </a:t>
            </a:r>
            <a:r>
              <a:rPr lang="en-US" b="1" i="1" dirty="0">
                <a:solidFill>
                  <a:srgbClr val="00B050"/>
                </a:solidFill>
              </a:rPr>
              <a:t>9th International Conference of Iranian Operations Research Society </a:t>
            </a:r>
          </a:p>
          <a:p>
            <a:pPr algn="l"/>
            <a:r>
              <a:rPr lang="en-US" dirty="0"/>
              <a:t>28-30 Apr. 2016, Shiraz, Iran </a:t>
            </a:r>
            <a:endParaRPr lang="en-US" dirty="0" smtClean="0"/>
          </a:p>
          <a:p>
            <a:pPr algn="l"/>
            <a:r>
              <a:rPr lang="sv-SE" dirty="0" smtClean="0">
                <a:hlinkClick r:id="rId4"/>
              </a:rPr>
              <a:t>www.iscconferences.ir/IORC2016</a:t>
            </a:r>
            <a:r>
              <a:rPr lang="sv-SE" dirty="0" smtClean="0"/>
              <a:t> &amp; </a:t>
            </a:r>
            <a:r>
              <a:rPr lang="sv-SE" dirty="0" smtClean="0">
                <a:hlinkClick r:id="rId5"/>
              </a:rPr>
              <a:t>IORC2016@sutech.ac.ir</a:t>
            </a:r>
            <a:r>
              <a:rPr lang="sv-SE" dirty="0" smtClean="0"/>
              <a:t>  </a:t>
            </a:r>
            <a:endParaRPr lang="sv-SE" dirty="0"/>
          </a:p>
        </p:txBody>
      </p:sp>
      <p:pic>
        <p:nvPicPr>
          <p:cNvPr id="4" name="Bildobjekt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1887" y="2271903"/>
            <a:ext cx="4180114" cy="4586097"/>
          </a:xfrm>
          <a:prstGeom prst="rect">
            <a:avLst/>
          </a:prstGeom>
        </p:spPr>
      </p:pic>
    </p:spTree>
    <p:extLst>
      <p:ext uri="{BB962C8B-B14F-4D97-AF65-F5344CB8AC3E}">
        <p14:creationId xmlns:p14="http://schemas.microsoft.com/office/powerpoint/2010/main" val="1613344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06070"/>
            <a:ext cx="10515600" cy="1325563"/>
          </a:xfrm>
        </p:spPr>
        <p:txBody>
          <a:bodyPr>
            <a:normAutofit/>
          </a:bodyPr>
          <a:lstStyle/>
          <a:p>
            <a:r>
              <a:rPr lang="en-US" sz="2000" dirty="0" smtClean="0"/>
              <a:t/>
            </a:r>
            <a:br>
              <a:rPr lang="en-US" sz="2000" dirty="0" smtClean="0"/>
            </a:br>
            <a:endParaRPr lang="sv-SE" b="1" dirty="0"/>
          </a:p>
        </p:txBody>
      </p:sp>
      <p:sp>
        <p:nvSpPr>
          <p:cNvPr id="3" name="Platshållare för innehåll 2"/>
          <p:cNvSpPr>
            <a:spLocks noGrp="1"/>
          </p:cNvSpPr>
          <p:nvPr>
            <p:ph idx="1"/>
          </p:nvPr>
        </p:nvSpPr>
        <p:spPr>
          <a:xfrm>
            <a:off x="838200" y="1745812"/>
            <a:ext cx="10515600" cy="3989959"/>
          </a:xfrm>
        </p:spPr>
        <p:txBody>
          <a:bodyPr>
            <a:normAutofit/>
          </a:bodyPr>
          <a:lstStyle/>
          <a:p>
            <a:pPr marL="0" indent="0">
              <a:buNone/>
            </a:pPr>
            <a:r>
              <a:rPr lang="en-US" b="1" dirty="0" smtClean="0">
                <a:solidFill>
                  <a:srgbClr val="0070C0"/>
                </a:solidFill>
              </a:rPr>
              <a:t>An </a:t>
            </a:r>
            <a:r>
              <a:rPr lang="en-US" b="1" dirty="0">
                <a:solidFill>
                  <a:srgbClr val="0070C0"/>
                </a:solidFill>
              </a:rPr>
              <a:t>adaptive control function with low dimensionality that makes it possible to directly and indirectly control all parts of the interdependent processes is determined. </a:t>
            </a:r>
            <a:endParaRPr lang="en-US" b="1" dirty="0" smtClean="0">
              <a:solidFill>
                <a:srgbClr val="0070C0"/>
              </a:solidFill>
            </a:endParaRPr>
          </a:p>
        </p:txBody>
      </p:sp>
      <p:sp>
        <p:nvSpPr>
          <p:cNvPr id="4" name="Platshållare för bildnummer 3"/>
          <p:cNvSpPr>
            <a:spLocks noGrp="1"/>
          </p:cNvSpPr>
          <p:nvPr>
            <p:ph type="sldNum" sz="quarter" idx="12"/>
          </p:nvPr>
        </p:nvSpPr>
        <p:spPr/>
        <p:txBody>
          <a:bodyPr/>
          <a:lstStyle/>
          <a:p>
            <a:fld id="{05AB504C-2EAE-4C1B-A3CB-68D7E240E4AC}" type="slidenum">
              <a:rPr lang="sv-SE" smtClean="0">
                <a:solidFill>
                  <a:prstClr val="black">
                    <a:tint val="75000"/>
                  </a:prstClr>
                </a:solidFill>
              </a:rPr>
              <a:pPr/>
              <a:t>10</a:t>
            </a:fld>
            <a:endParaRPr lang="sv-SE">
              <a:solidFill>
                <a:prstClr val="black">
                  <a:tint val="75000"/>
                </a:prstClr>
              </a:solidFill>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4170309511"/>
              </p:ext>
            </p:extLst>
          </p:nvPr>
        </p:nvGraphicFramePr>
        <p:xfrm>
          <a:off x="1364369" y="3511684"/>
          <a:ext cx="8918511" cy="1819073"/>
        </p:xfrm>
        <a:graphic>
          <a:graphicData uri="http://schemas.openxmlformats.org/presentationml/2006/ole">
            <mc:AlternateContent xmlns:mc="http://schemas.openxmlformats.org/markup-compatibility/2006">
              <mc:Choice xmlns:v="urn:schemas-microsoft-com:vml" Requires="v">
                <p:oleObj spid="_x0000_s24639" name="Equation" r:id="rId3" imgW="1117600" imgH="228600" progId="Equation.DSMT4">
                  <p:embed/>
                </p:oleObj>
              </mc:Choice>
              <mc:Fallback>
                <p:oleObj name="Equation" r:id="rId3" imgW="11176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369" y="3511684"/>
                        <a:ext cx="8918511" cy="1819073"/>
                      </a:xfrm>
                      <a:prstGeom prst="rect">
                        <a:avLst/>
                      </a:prstGeom>
                      <a:noFill/>
                    </p:spPr>
                  </p:pic>
                </p:oleObj>
              </mc:Fallback>
            </mc:AlternateContent>
          </a:graphicData>
        </a:graphic>
      </p:graphicFrame>
    </p:spTree>
    <p:extLst>
      <p:ext uri="{BB962C8B-B14F-4D97-AF65-F5344CB8AC3E}">
        <p14:creationId xmlns:p14="http://schemas.microsoft.com/office/powerpoint/2010/main" val="658690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35253"/>
            <a:ext cx="10515600" cy="1325563"/>
          </a:xfrm>
        </p:spPr>
        <p:txBody>
          <a:bodyPr>
            <a:normAutofit/>
          </a:bodyPr>
          <a:lstStyle/>
          <a:p>
            <a:r>
              <a:rPr lang="en-US" sz="2000" dirty="0" smtClean="0"/>
              <a:t/>
            </a:r>
            <a:br>
              <a:rPr lang="en-US" sz="2000" dirty="0" smtClean="0"/>
            </a:br>
            <a:endParaRPr lang="sv-SE" b="1" dirty="0"/>
          </a:p>
        </p:txBody>
      </p:sp>
      <p:sp>
        <p:nvSpPr>
          <p:cNvPr id="3" name="Platshållare för innehåll 2"/>
          <p:cNvSpPr>
            <a:spLocks noGrp="1"/>
          </p:cNvSpPr>
          <p:nvPr>
            <p:ph idx="1"/>
          </p:nvPr>
        </p:nvSpPr>
        <p:spPr>
          <a:xfrm>
            <a:off x="838200" y="1677719"/>
            <a:ext cx="10515600" cy="3989959"/>
          </a:xfrm>
        </p:spPr>
        <p:txBody>
          <a:bodyPr>
            <a:normAutofit fontScale="92500" lnSpcReduction="10000"/>
          </a:bodyPr>
          <a:lstStyle/>
          <a:p>
            <a:pPr marL="0" indent="0">
              <a:buNone/>
            </a:pPr>
            <a:r>
              <a:rPr lang="en-US" dirty="0" smtClean="0"/>
              <a:t>Discrete </a:t>
            </a:r>
            <a:r>
              <a:rPr lang="en-US" dirty="0"/>
              <a:t>parameter value </a:t>
            </a:r>
            <a:r>
              <a:rPr lang="en-US" dirty="0" smtClean="0"/>
              <a:t>combinations, </a:t>
            </a:r>
          </a:p>
          <a:p>
            <a:pPr marL="0" indent="0">
              <a:buNone/>
            </a:pPr>
            <a:r>
              <a:rPr lang="en-US" dirty="0" smtClean="0"/>
              <a:t>are </a:t>
            </a:r>
            <a:r>
              <a:rPr lang="en-US" dirty="0"/>
              <a:t>investigated. </a:t>
            </a:r>
            <a:endParaRPr lang="en-US" dirty="0" smtClean="0"/>
          </a:p>
          <a:p>
            <a:pPr marL="0" indent="0">
              <a:buNone/>
            </a:pPr>
            <a:endParaRPr lang="en-US" dirty="0"/>
          </a:p>
          <a:p>
            <a:pPr marL="0" indent="0">
              <a:buNone/>
            </a:pPr>
            <a:r>
              <a:rPr lang="en-US" dirty="0" smtClean="0"/>
              <a:t>Grid </a:t>
            </a:r>
            <a:r>
              <a:rPr lang="en-US" dirty="0"/>
              <a:t>search is applied to find optimal control function parameter values via stochastic simulation, where the complete production system is simulated 100 times, during 200 years. </a:t>
            </a:r>
            <a:endParaRPr lang="en-US" dirty="0" smtClean="0"/>
          </a:p>
          <a:p>
            <a:pPr marL="0" indent="0">
              <a:buNone/>
            </a:pPr>
            <a:endParaRPr lang="en-US" dirty="0"/>
          </a:p>
          <a:p>
            <a:pPr marL="0" indent="0">
              <a:buNone/>
            </a:pPr>
            <a:r>
              <a:rPr lang="en-US" dirty="0" smtClean="0"/>
              <a:t>The </a:t>
            </a:r>
            <a:r>
              <a:rPr lang="en-US" dirty="0"/>
              <a:t>100 time series of random numbers, each representing 200 years, used to represent stochastic market changes, are the same for every control function parameter combination. </a:t>
            </a:r>
          </a:p>
          <a:p>
            <a:pPr marL="0" indent="0">
              <a:buNone/>
            </a:pPr>
            <a:endParaRPr lang="en-US" dirty="0" smtClean="0"/>
          </a:p>
        </p:txBody>
      </p:sp>
      <p:sp>
        <p:nvSpPr>
          <p:cNvPr id="4" name="Platshållare för bildnummer 3"/>
          <p:cNvSpPr>
            <a:spLocks noGrp="1"/>
          </p:cNvSpPr>
          <p:nvPr>
            <p:ph type="sldNum" sz="quarter" idx="12"/>
          </p:nvPr>
        </p:nvSpPr>
        <p:spPr/>
        <p:txBody>
          <a:bodyPr/>
          <a:lstStyle/>
          <a:p>
            <a:fld id="{05AB504C-2EAE-4C1B-A3CB-68D7E240E4AC}" type="slidenum">
              <a:rPr lang="sv-SE" smtClean="0">
                <a:solidFill>
                  <a:prstClr val="black">
                    <a:tint val="75000"/>
                  </a:prstClr>
                </a:solidFill>
              </a:rPr>
              <a:pPr/>
              <a:t>11</a:t>
            </a:fld>
            <a:endParaRPr lang="sv-SE">
              <a:solidFill>
                <a:prstClr val="black">
                  <a:tint val="75000"/>
                </a:prstClr>
              </a:solidFill>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716347887"/>
              </p:ext>
            </p:extLst>
          </p:nvPr>
        </p:nvGraphicFramePr>
        <p:xfrm>
          <a:off x="6397253" y="1614187"/>
          <a:ext cx="1122230" cy="531360"/>
        </p:xfrm>
        <a:graphic>
          <a:graphicData uri="http://schemas.openxmlformats.org/presentationml/2006/ole">
            <mc:AlternateContent xmlns:mc="http://schemas.openxmlformats.org/markup-compatibility/2006">
              <mc:Choice xmlns:v="urn:schemas-microsoft-com:vml" Requires="v">
                <p:oleObj spid="_x0000_s25664" name="Equation" r:id="rId3" imgW="419040" imgH="203040" progId="Equation.DSMT4">
                  <p:embed/>
                </p:oleObj>
              </mc:Choice>
              <mc:Fallback>
                <p:oleObj name="Equation" r:id="rId3" imgW="419040" imgH="203040" progId="Equation.DSMT4">
                  <p:embed/>
                  <p:pic>
                    <p:nvPicPr>
                      <p:cNvPr id="0" name="Object 1"/>
                      <p:cNvPicPr>
                        <a:picLocks noChangeAspect="1" noChangeArrowheads="1"/>
                      </p:cNvPicPr>
                      <p:nvPr/>
                    </p:nvPicPr>
                    <p:blipFill>
                      <a:blip r:embed="rId4"/>
                      <a:srcRect/>
                      <a:stretch>
                        <a:fillRect/>
                      </a:stretch>
                    </p:blipFill>
                    <p:spPr bwMode="auto">
                      <a:xfrm>
                        <a:off x="6397253" y="1614187"/>
                        <a:ext cx="1122230" cy="531360"/>
                      </a:xfrm>
                      <a:prstGeom prst="rect">
                        <a:avLst/>
                      </a:prstGeom>
                      <a:noFill/>
                    </p:spPr>
                  </p:pic>
                </p:oleObj>
              </mc:Fallback>
            </mc:AlternateContent>
          </a:graphicData>
        </a:graphic>
      </p:graphicFrame>
    </p:spTree>
    <p:extLst>
      <p:ext uri="{BB962C8B-B14F-4D97-AF65-F5344CB8AC3E}">
        <p14:creationId xmlns:p14="http://schemas.microsoft.com/office/powerpoint/2010/main" val="3034267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t>12</a:t>
            </a:fld>
            <a:endParaRPr lang="sv-SE"/>
          </a:p>
        </p:txBody>
      </p:sp>
      <p:sp>
        <p:nvSpPr>
          <p:cNvPr id="5" name="Rektangel 4"/>
          <p:cNvSpPr/>
          <p:nvPr/>
        </p:nvSpPr>
        <p:spPr>
          <a:xfrm>
            <a:off x="2296885" y="1655552"/>
            <a:ext cx="9056915" cy="4401205"/>
          </a:xfrm>
          <a:prstGeom prst="rect">
            <a:avLst/>
          </a:prstGeom>
        </p:spPr>
        <p:txBody>
          <a:bodyPr wrap="square">
            <a:spAutoFit/>
          </a:bodyPr>
          <a:lstStyle/>
          <a:p>
            <a:r>
              <a:rPr lang="sv-SE" dirty="0"/>
              <a:t> </a:t>
            </a:r>
            <a:r>
              <a:rPr lang="sv-SE" sz="2800" b="1" dirty="0">
                <a:solidFill>
                  <a:srgbClr val="FF0000"/>
                </a:solidFill>
                <a:latin typeface="Times New Roman" panose="02020603050405020304" pitchFamily="18" charset="0"/>
                <a:cs typeface="Times New Roman" panose="02020603050405020304" pitchFamily="18" charset="0"/>
              </a:rPr>
              <a:t>REM Price adaptive diameter limit </a:t>
            </a:r>
            <a:r>
              <a:rPr lang="sv-SE" sz="2800" b="1" dirty="0" err="1">
                <a:solidFill>
                  <a:srgbClr val="FF0000"/>
                </a:solidFill>
                <a:latin typeface="Times New Roman" panose="02020603050405020304" pitchFamily="18" charset="0"/>
                <a:cs typeface="Times New Roman" panose="02020603050405020304" pitchFamily="18" charset="0"/>
              </a:rPr>
              <a:t>adjustment</a:t>
            </a:r>
            <a:r>
              <a:rPr lang="sv-SE" sz="2800" b="1" dirty="0">
                <a:solidFill>
                  <a:srgbClr val="FF0000"/>
                </a:solidFill>
                <a:latin typeface="Times New Roman" panose="02020603050405020304" pitchFamily="18" charset="0"/>
                <a:cs typeface="Times New Roman" panose="02020603050405020304" pitchFamily="18" charset="0"/>
              </a:rPr>
              <a:t>    </a:t>
            </a:r>
            <a:endParaRPr lang="sv-SE" sz="2800" b="1" dirty="0" smtClean="0">
              <a:solidFill>
                <a:srgbClr val="FF0000"/>
              </a:solidFill>
              <a:latin typeface="Times New Roman" panose="02020603050405020304" pitchFamily="18" charset="0"/>
              <a:cs typeface="Times New Roman" panose="02020603050405020304" pitchFamily="18" charset="0"/>
            </a:endParaRPr>
          </a:p>
          <a:p>
            <a:endParaRPr lang="sv-SE" sz="2800" b="1" dirty="0" smtClean="0">
              <a:latin typeface="Times New Roman" panose="02020603050405020304" pitchFamily="18" charset="0"/>
              <a:cs typeface="Times New Roman" panose="02020603050405020304" pitchFamily="18" charset="0"/>
            </a:endParaRPr>
          </a:p>
          <a:p>
            <a:r>
              <a:rPr lang="sv-SE" sz="2800" b="1" dirty="0" smtClean="0">
                <a:latin typeface="Times New Roman" panose="02020603050405020304" pitchFamily="18" charset="0"/>
                <a:cs typeface="Times New Roman" panose="02020603050405020304" pitchFamily="18" charset="0"/>
              </a:rPr>
              <a:t> </a:t>
            </a:r>
            <a:r>
              <a:rPr lang="sv-SE" sz="2800" b="1" dirty="0" err="1" smtClean="0">
                <a:latin typeface="Times New Roman" panose="02020603050405020304" pitchFamily="18" charset="0"/>
                <a:cs typeface="Times New Roman" panose="02020603050405020304" pitchFamily="18" charset="0"/>
              </a:rPr>
              <a:t>DlimitADJ</a:t>
            </a:r>
            <a:r>
              <a:rPr lang="sv-SE" sz="2800" b="1" dirty="0" smtClean="0">
                <a:latin typeface="Times New Roman" panose="02020603050405020304" pitchFamily="18" charset="0"/>
                <a:cs typeface="Times New Roman" panose="02020603050405020304" pitchFamily="18" charset="0"/>
              </a:rPr>
              <a:t> </a:t>
            </a:r>
            <a:r>
              <a:rPr lang="sv-SE" sz="2800" b="1" dirty="0">
                <a:latin typeface="Times New Roman" panose="02020603050405020304" pitchFamily="18" charset="0"/>
                <a:cs typeface="Times New Roman" panose="02020603050405020304" pitchFamily="18" charset="0"/>
              </a:rPr>
              <a:t>= x + (y - 10) / 1 * PDEV(</a:t>
            </a:r>
            <a:r>
              <a:rPr lang="sv-SE" sz="2800" b="1" dirty="0" err="1">
                <a:latin typeface="Times New Roman" panose="02020603050405020304" pitchFamily="18" charset="0"/>
                <a:cs typeface="Times New Roman" panose="02020603050405020304" pitchFamily="18" charset="0"/>
              </a:rPr>
              <a:t>NumS</a:t>
            </a:r>
            <a:r>
              <a:rPr lang="sv-SE" sz="2800" b="1" dirty="0">
                <a:latin typeface="Times New Roman" panose="02020603050405020304" pitchFamily="18" charset="0"/>
                <a:cs typeface="Times New Roman" panose="02020603050405020304" pitchFamily="18" charset="0"/>
              </a:rPr>
              <a:t>, t</a:t>
            </a:r>
            <a:r>
              <a:rPr lang="sv-SE" sz="2800" b="1" dirty="0" smtClean="0">
                <a:latin typeface="Times New Roman" panose="02020603050405020304" pitchFamily="18" charset="0"/>
                <a:cs typeface="Times New Roman" panose="02020603050405020304" pitchFamily="18" charset="0"/>
              </a:rPr>
              <a:t>)</a:t>
            </a:r>
          </a:p>
          <a:p>
            <a:r>
              <a:rPr lang="sv-SE" sz="2800" b="1" dirty="0" smtClean="0">
                <a:latin typeface="Times New Roman" panose="02020603050405020304" pitchFamily="18" charset="0"/>
                <a:cs typeface="Times New Roman" panose="02020603050405020304" pitchFamily="18" charset="0"/>
              </a:rPr>
              <a:t>     </a:t>
            </a:r>
          </a:p>
          <a:p>
            <a:endParaRPr lang="sv-SE" sz="2800" b="1" dirty="0" smtClean="0">
              <a:latin typeface="Times New Roman" panose="02020603050405020304" pitchFamily="18" charset="0"/>
              <a:cs typeface="Times New Roman" panose="02020603050405020304" pitchFamily="18" charset="0"/>
            </a:endParaRPr>
          </a:p>
          <a:p>
            <a:endParaRPr lang="sv-SE" sz="2800" b="1" dirty="0" smtClean="0">
              <a:latin typeface="Times New Roman" panose="02020603050405020304" pitchFamily="18" charset="0"/>
              <a:cs typeface="Times New Roman" panose="02020603050405020304" pitchFamily="18" charset="0"/>
            </a:endParaRPr>
          </a:p>
          <a:p>
            <a:r>
              <a:rPr lang="sv-SE" sz="2800" b="1" dirty="0" smtClean="0">
                <a:solidFill>
                  <a:srgbClr val="FF0000"/>
                </a:solidFill>
                <a:latin typeface="Times New Roman" panose="02020603050405020304" pitchFamily="18" charset="0"/>
                <a:cs typeface="Times New Roman" panose="02020603050405020304" pitchFamily="18" charset="0"/>
              </a:rPr>
              <a:t>REM </a:t>
            </a:r>
            <a:r>
              <a:rPr lang="sv-SE" sz="2800" b="1" dirty="0" err="1">
                <a:solidFill>
                  <a:srgbClr val="FF0000"/>
                </a:solidFill>
                <a:latin typeface="Times New Roman" panose="02020603050405020304" pitchFamily="18" charset="0"/>
                <a:cs typeface="Times New Roman" panose="02020603050405020304" pitchFamily="18" charset="0"/>
              </a:rPr>
              <a:t>Dlimit</a:t>
            </a:r>
            <a:r>
              <a:rPr lang="sv-SE" sz="2800" b="1" dirty="0">
                <a:solidFill>
                  <a:srgbClr val="FF0000"/>
                </a:solidFill>
                <a:latin typeface="Times New Roman" panose="02020603050405020304" pitchFamily="18" charset="0"/>
                <a:cs typeface="Times New Roman" panose="02020603050405020304" pitchFamily="18" charset="0"/>
              </a:rPr>
              <a:t> limitation     </a:t>
            </a:r>
            <a:endParaRPr lang="sv-SE" sz="2800" b="1" dirty="0" smtClean="0">
              <a:solidFill>
                <a:srgbClr val="FF0000"/>
              </a:solidFill>
              <a:latin typeface="Times New Roman" panose="02020603050405020304" pitchFamily="18" charset="0"/>
              <a:cs typeface="Times New Roman" panose="02020603050405020304" pitchFamily="18" charset="0"/>
            </a:endParaRPr>
          </a:p>
          <a:p>
            <a:endParaRPr lang="sv-SE" sz="2800" b="1" dirty="0" smtClean="0">
              <a:latin typeface="Times New Roman" panose="02020603050405020304" pitchFamily="18" charset="0"/>
              <a:cs typeface="Times New Roman" panose="02020603050405020304" pitchFamily="18" charset="0"/>
            </a:endParaRPr>
          </a:p>
          <a:p>
            <a:r>
              <a:rPr lang="sv-SE" sz="2800" b="1" dirty="0" smtClean="0">
                <a:latin typeface="Times New Roman" panose="02020603050405020304" pitchFamily="18" charset="0"/>
                <a:cs typeface="Times New Roman" panose="02020603050405020304" pitchFamily="18" charset="0"/>
              </a:rPr>
              <a:t>IF </a:t>
            </a:r>
            <a:r>
              <a:rPr lang="sv-SE" sz="2800" b="1" dirty="0" err="1">
                <a:latin typeface="Times New Roman" panose="02020603050405020304" pitchFamily="18" charset="0"/>
                <a:cs typeface="Times New Roman" panose="02020603050405020304" pitchFamily="18" charset="0"/>
              </a:rPr>
              <a:t>DlimitADJ</a:t>
            </a:r>
            <a:r>
              <a:rPr lang="sv-SE" sz="2800" b="1" dirty="0">
                <a:latin typeface="Times New Roman" panose="02020603050405020304" pitchFamily="18" charset="0"/>
                <a:cs typeface="Times New Roman" panose="02020603050405020304" pitchFamily="18" charset="0"/>
              </a:rPr>
              <a:t> &lt; 10 THEN </a:t>
            </a:r>
            <a:r>
              <a:rPr lang="sv-SE" sz="2800" b="1" dirty="0" err="1">
                <a:latin typeface="Times New Roman" panose="02020603050405020304" pitchFamily="18" charset="0"/>
                <a:cs typeface="Times New Roman" panose="02020603050405020304" pitchFamily="18" charset="0"/>
              </a:rPr>
              <a:t>DlimitADJ</a:t>
            </a:r>
            <a:r>
              <a:rPr lang="sv-SE" sz="2800" b="1" dirty="0">
                <a:latin typeface="Times New Roman" panose="02020603050405020304" pitchFamily="18" charset="0"/>
                <a:cs typeface="Times New Roman" panose="02020603050405020304" pitchFamily="18" charset="0"/>
              </a:rPr>
              <a:t> = 10     </a:t>
            </a:r>
            <a:endParaRPr lang="sv-SE" sz="2800" b="1" dirty="0" smtClean="0">
              <a:latin typeface="Times New Roman" panose="02020603050405020304" pitchFamily="18" charset="0"/>
              <a:cs typeface="Times New Roman" panose="02020603050405020304" pitchFamily="18" charset="0"/>
            </a:endParaRPr>
          </a:p>
          <a:p>
            <a:r>
              <a:rPr lang="sv-SE" sz="2800" b="1" dirty="0" smtClean="0">
                <a:latin typeface="Times New Roman" panose="02020603050405020304" pitchFamily="18" charset="0"/>
                <a:cs typeface="Times New Roman" panose="02020603050405020304" pitchFamily="18" charset="0"/>
              </a:rPr>
              <a:t>IF </a:t>
            </a:r>
            <a:r>
              <a:rPr lang="sv-SE" sz="2800" b="1" dirty="0" err="1">
                <a:latin typeface="Times New Roman" panose="02020603050405020304" pitchFamily="18" charset="0"/>
                <a:cs typeface="Times New Roman" panose="02020603050405020304" pitchFamily="18" charset="0"/>
              </a:rPr>
              <a:t>DlimitADJ</a:t>
            </a:r>
            <a:r>
              <a:rPr lang="sv-SE" sz="2800" b="1" dirty="0">
                <a:latin typeface="Times New Roman" panose="02020603050405020304" pitchFamily="18" charset="0"/>
                <a:cs typeface="Times New Roman" panose="02020603050405020304" pitchFamily="18" charset="0"/>
              </a:rPr>
              <a:t> &gt; 100 THEN </a:t>
            </a:r>
            <a:r>
              <a:rPr lang="sv-SE" sz="2800" b="1" dirty="0" err="1">
                <a:latin typeface="Times New Roman" panose="02020603050405020304" pitchFamily="18" charset="0"/>
                <a:cs typeface="Times New Roman" panose="02020603050405020304" pitchFamily="18" charset="0"/>
              </a:rPr>
              <a:t>DlimitADJ</a:t>
            </a:r>
            <a:r>
              <a:rPr lang="sv-SE" sz="2800" b="1" dirty="0">
                <a:latin typeface="Times New Roman" panose="02020603050405020304" pitchFamily="18" charset="0"/>
                <a:cs typeface="Times New Roman" panose="02020603050405020304" pitchFamily="18" charset="0"/>
              </a:rPr>
              <a:t> = 100 </a:t>
            </a:r>
          </a:p>
        </p:txBody>
      </p:sp>
      <p:sp>
        <p:nvSpPr>
          <p:cNvPr id="6" name="textruta 5"/>
          <p:cNvSpPr txBox="1"/>
          <p:nvPr/>
        </p:nvSpPr>
        <p:spPr>
          <a:xfrm>
            <a:off x="599642" y="348217"/>
            <a:ext cx="11149206" cy="1200329"/>
          </a:xfrm>
          <a:prstGeom prst="rect">
            <a:avLst/>
          </a:prstGeom>
          <a:noFill/>
        </p:spPr>
        <p:txBody>
          <a:bodyPr wrap="none" rtlCol="0">
            <a:spAutoFit/>
          </a:bodyPr>
          <a:lstStyle/>
          <a:p>
            <a:r>
              <a:rPr lang="sv-SE" sz="3600" b="1" i="1" dirty="0" err="1" smtClean="0">
                <a:solidFill>
                  <a:srgbClr val="0070C0"/>
                </a:solidFill>
                <a:latin typeface="Times New Roman" panose="02020603050405020304" pitchFamily="18" charset="0"/>
                <a:cs typeface="Times New Roman" panose="02020603050405020304" pitchFamily="18" charset="0"/>
              </a:rPr>
              <a:t>Calculation</a:t>
            </a:r>
            <a:r>
              <a:rPr lang="sv-SE" sz="3600" b="1" i="1" dirty="0" smtClean="0">
                <a:solidFill>
                  <a:srgbClr val="0070C0"/>
                </a:solidFill>
                <a:latin typeface="Times New Roman" panose="02020603050405020304" pitchFamily="18" charset="0"/>
                <a:cs typeface="Times New Roman" panose="02020603050405020304" pitchFamily="18" charset="0"/>
              </a:rPr>
              <a:t> </a:t>
            </a:r>
            <a:r>
              <a:rPr lang="sv-SE" sz="3600" b="1" i="1" dirty="0" err="1" smtClean="0">
                <a:solidFill>
                  <a:srgbClr val="0070C0"/>
                </a:solidFill>
                <a:latin typeface="Times New Roman" panose="02020603050405020304" pitchFamily="18" charset="0"/>
                <a:cs typeface="Times New Roman" panose="02020603050405020304" pitchFamily="18" charset="0"/>
              </a:rPr>
              <a:t>of</a:t>
            </a:r>
            <a:r>
              <a:rPr lang="sv-SE" sz="3600" b="1" i="1" dirty="0" smtClean="0">
                <a:solidFill>
                  <a:srgbClr val="0070C0"/>
                </a:solidFill>
                <a:latin typeface="Times New Roman" panose="02020603050405020304" pitchFamily="18" charset="0"/>
                <a:cs typeface="Times New Roman" panose="02020603050405020304" pitchFamily="18" charset="0"/>
              </a:rPr>
              <a:t> the ”Market </a:t>
            </a:r>
            <a:r>
              <a:rPr lang="sv-SE" sz="3600" b="1" i="1" dirty="0" err="1" smtClean="0">
                <a:solidFill>
                  <a:srgbClr val="0070C0"/>
                </a:solidFill>
                <a:latin typeface="Times New Roman" panose="02020603050405020304" pitchFamily="18" charset="0"/>
                <a:cs typeface="Times New Roman" panose="02020603050405020304" pitchFamily="18" charset="0"/>
              </a:rPr>
              <a:t>price</a:t>
            </a:r>
            <a:r>
              <a:rPr lang="sv-SE" sz="3600" b="1" i="1" dirty="0" smtClean="0">
                <a:solidFill>
                  <a:srgbClr val="0070C0"/>
                </a:solidFill>
                <a:latin typeface="Times New Roman" panose="02020603050405020304" pitchFamily="18" charset="0"/>
                <a:cs typeface="Times New Roman" panose="02020603050405020304" pitchFamily="18" charset="0"/>
              </a:rPr>
              <a:t> </a:t>
            </a:r>
            <a:r>
              <a:rPr lang="sv-SE" sz="3600" b="1" i="1" dirty="0" err="1" smtClean="0">
                <a:solidFill>
                  <a:srgbClr val="0070C0"/>
                </a:solidFill>
                <a:latin typeface="Times New Roman" panose="02020603050405020304" pitchFamily="18" charset="0"/>
                <a:cs typeface="Times New Roman" panose="02020603050405020304" pitchFamily="18" charset="0"/>
              </a:rPr>
              <a:t>adjusted</a:t>
            </a:r>
            <a:r>
              <a:rPr lang="sv-SE" sz="3600" b="1" i="1" dirty="0" smtClean="0">
                <a:solidFill>
                  <a:srgbClr val="0070C0"/>
                </a:solidFill>
                <a:latin typeface="Times New Roman" panose="02020603050405020304" pitchFamily="18" charset="0"/>
                <a:cs typeface="Times New Roman" panose="02020603050405020304" pitchFamily="18" charset="0"/>
              </a:rPr>
              <a:t> diameter limit”</a:t>
            </a:r>
          </a:p>
          <a:p>
            <a:r>
              <a:rPr lang="sv-SE" sz="3600" b="1" i="1" dirty="0" smtClean="0">
                <a:solidFill>
                  <a:srgbClr val="0070C0"/>
                </a:solidFill>
                <a:latin typeface="Times New Roman" panose="02020603050405020304" pitchFamily="18" charset="0"/>
                <a:cs typeface="Times New Roman" panose="02020603050405020304" pitchFamily="18" charset="0"/>
              </a:rPr>
              <a:t>”</a:t>
            </a:r>
            <a:r>
              <a:rPr lang="sv-SE" sz="3600" b="1" i="1" dirty="0" err="1" smtClean="0">
                <a:solidFill>
                  <a:srgbClr val="0070C0"/>
                </a:solidFill>
                <a:latin typeface="Times New Roman" panose="02020603050405020304" pitchFamily="18" charset="0"/>
                <a:cs typeface="Times New Roman" panose="02020603050405020304" pitchFamily="18" charset="0"/>
              </a:rPr>
              <a:t>DlimitADJ</a:t>
            </a:r>
            <a:r>
              <a:rPr lang="sv-SE" sz="3600" b="1" i="1" dirty="0" smtClean="0">
                <a:solidFill>
                  <a:srgbClr val="0070C0"/>
                </a:solidFill>
                <a:latin typeface="Times New Roman" panose="02020603050405020304" pitchFamily="18" charset="0"/>
                <a:cs typeface="Times New Roman" panose="02020603050405020304" pitchFamily="18" charset="0"/>
              </a:rPr>
              <a:t>” in the computer </a:t>
            </a:r>
            <a:r>
              <a:rPr lang="sv-SE" sz="3600" b="1" i="1" dirty="0" err="1" smtClean="0">
                <a:solidFill>
                  <a:srgbClr val="0070C0"/>
                </a:solidFill>
                <a:latin typeface="Times New Roman" panose="02020603050405020304" pitchFamily="18" charset="0"/>
                <a:cs typeface="Times New Roman" panose="02020603050405020304" pitchFamily="18" charset="0"/>
              </a:rPr>
              <a:t>code</a:t>
            </a:r>
            <a:r>
              <a:rPr lang="sv-SE" sz="3600" b="1" i="1" dirty="0" smtClean="0">
                <a:solidFill>
                  <a:srgbClr val="0070C0"/>
                </a:solidFill>
                <a:latin typeface="Times New Roman" panose="02020603050405020304" pitchFamily="18" charset="0"/>
                <a:cs typeface="Times New Roman" panose="02020603050405020304" pitchFamily="18" charset="0"/>
              </a:rPr>
              <a:t>: </a:t>
            </a:r>
            <a:endParaRPr lang="sv-SE" sz="3600" b="1" i="1" dirty="0">
              <a:solidFill>
                <a:srgbClr val="0070C0"/>
              </a:solidFill>
              <a:latin typeface="Times New Roman" panose="02020603050405020304" pitchFamily="18" charset="0"/>
              <a:cs typeface="Times New Roman" panose="02020603050405020304" pitchFamily="18" charset="0"/>
            </a:endParaRPr>
          </a:p>
        </p:txBody>
      </p:sp>
      <p:graphicFrame>
        <p:nvGraphicFramePr>
          <p:cNvPr id="7" name="Objekt 6"/>
          <p:cNvGraphicFramePr>
            <a:graphicFrameLocks noChangeAspect="1"/>
          </p:cNvGraphicFramePr>
          <p:nvPr>
            <p:extLst>
              <p:ext uri="{D42A27DB-BD31-4B8C-83A1-F6EECF244321}">
                <p14:modId xmlns:p14="http://schemas.microsoft.com/office/powerpoint/2010/main" val="186367986"/>
              </p:ext>
            </p:extLst>
          </p:nvPr>
        </p:nvGraphicFramePr>
        <p:xfrm>
          <a:off x="4789715" y="3590475"/>
          <a:ext cx="1122230" cy="531360"/>
        </p:xfrm>
        <a:graphic>
          <a:graphicData uri="http://schemas.openxmlformats.org/presentationml/2006/ole">
            <mc:AlternateContent xmlns:mc="http://schemas.openxmlformats.org/markup-compatibility/2006">
              <mc:Choice xmlns:v="urn:schemas-microsoft-com:vml" Requires="v">
                <p:oleObj spid="_x0000_s31823" name="Equation" r:id="rId3" imgW="419040" imgH="203040" progId="Equation.DSMT4">
                  <p:embed/>
                </p:oleObj>
              </mc:Choice>
              <mc:Fallback>
                <p:oleObj name="Equation" r:id="rId3" imgW="419040" imgH="203040" progId="Equation.DSMT4">
                  <p:embed/>
                  <p:pic>
                    <p:nvPicPr>
                      <p:cNvPr id="0" name=""/>
                      <p:cNvPicPr>
                        <a:picLocks noChangeAspect="1" noChangeArrowheads="1"/>
                      </p:cNvPicPr>
                      <p:nvPr/>
                    </p:nvPicPr>
                    <p:blipFill>
                      <a:blip r:embed="rId4"/>
                      <a:srcRect/>
                      <a:stretch>
                        <a:fillRect/>
                      </a:stretch>
                    </p:blipFill>
                    <p:spPr bwMode="auto">
                      <a:xfrm>
                        <a:off x="4789715" y="3590475"/>
                        <a:ext cx="1122230" cy="531360"/>
                      </a:xfrm>
                      <a:prstGeom prst="rect">
                        <a:avLst/>
                      </a:prstGeom>
                      <a:noFill/>
                    </p:spPr>
                  </p:pic>
                </p:oleObj>
              </mc:Fallback>
            </mc:AlternateContent>
          </a:graphicData>
        </a:graphic>
      </p:graphicFrame>
      <p:cxnSp>
        <p:nvCxnSpPr>
          <p:cNvPr id="9" name="Rak pil 8"/>
          <p:cNvCxnSpPr/>
          <p:nvPr/>
        </p:nvCxnSpPr>
        <p:spPr>
          <a:xfrm flipH="1" flipV="1">
            <a:off x="4656369" y="2993571"/>
            <a:ext cx="405488" cy="59690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ak pil 9"/>
          <p:cNvCxnSpPr/>
          <p:nvPr/>
        </p:nvCxnSpPr>
        <p:spPr>
          <a:xfrm flipH="1" flipV="1">
            <a:off x="5562296" y="3196645"/>
            <a:ext cx="11189" cy="39383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a:off x="5061857" y="3124201"/>
            <a:ext cx="1023257"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21" name="Objekt 20"/>
          <p:cNvGraphicFramePr>
            <a:graphicFrameLocks noChangeAspect="1"/>
          </p:cNvGraphicFramePr>
          <p:nvPr>
            <p:extLst>
              <p:ext uri="{D42A27DB-BD31-4B8C-83A1-F6EECF244321}">
                <p14:modId xmlns:p14="http://schemas.microsoft.com/office/powerpoint/2010/main" val="3619705120"/>
              </p:ext>
            </p:extLst>
          </p:nvPr>
        </p:nvGraphicFramePr>
        <p:xfrm>
          <a:off x="7174905" y="3590475"/>
          <a:ext cx="759563" cy="542545"/>
        </p:xfrm>
        <a:graphic>
          <a:graphicData uri="http://schemas.openxmlformats.org/presentationml/2006/ole">
            <mc:AlternateContent xmlns:mc="http://schemas.openxmlformats.org/markup-compatibility/2006">
              <mc:Choice xmlns:v="urn:schemas-microsoft-com:vml" Requires="v">
                <p:oleObj spid="_x0000_s31824" name="Equation" r:id="rId5" imgW="291973" imgH="203112" progId="Equation.DSMT4">
                  <p:embed/>
                </p:oleObj>
              </mc:Choice>
              <mc:Fallback>
                <p:oleObj name="Equation" r:id="rId5" imgW="291973" imgH="20311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4905" y="3590475"/>
                        <a:ext cx="759563" cy="542545"/>
                      </a:xfrm>
                      <a:prstGeom prst="rect">
                        <a:avLst/>
                      </a:prstGeom>
                      <a:noFill/>
                    </p:spPr>
                  </p:pic>
                </p:oleObj>
              </mc:Fallback>
            </mc:AlternateContent>
          </a:graphicData>
        </a:graphic>
      </p:graphicFrame>
      <p:cxnSp>
        <p:nvCxnSpPr>
          <p:cNvPr id="24" name="Rak pil 23"/>
          <p:cNvCxnSpPr/>
          <p:nvPr/>
        </p:nvCxnSpPr>
        <p:spPr>
          <a:xfrm flipH="1" flipV="1">
            <a:off x="7399266" y="3089639"/>
            <a:ext cx="11189" cy="39383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486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t>13</a:t>
            </a:fld>
            <a:endParaRPr lang="sv-SE"/>
          </a:p>
        </p:txBody>
      </p:sp>
      <p:graphicFrame>
        <p:nvGraphicFramePr>
          <p:cNvPr id="5" name="Tabell 4"/>
          <p:cNvGraphicFramePr>
            <a:graphicFrameLocks noGrp="1"/>
          </p:cNvGraphicFramePr>
          <p:nvPr>
            <p:extLst>
              <p:ext uri="{D42A27DB-BD31-4B8C-83A1-F6EECF244321}">
                <p14:modId xmlns:p14="http://schemas.microsoft.com/office/powerpoint/2010/main" val="4239998068"/>
              </p:ext>
            </p:extLst>
          </p:nvPr>
        </p:nvGraphicFramePr>
        <p:xfrm>
          <a:off x="857652" y="1150261"/>
          <a:ext cx="9124548" cy="5374259"/>
        </p:xfrm>
        <a:graphic>
          <a:graphicData uri="http://schemas.openxmlformats.org/drawingml/2006/table">
            <a:tbl>
              <a:tblPr/>
              <a:tblGrid>
                <a:gridCol w="760379"/>
                <a:gridCol w="760379"/>
                <a:gridCol w="760379"/>
                <a:gridCol w="760379"/>
                <a:gridCol w="760379"/>
                <a:gridCol w="760379"/>
                <a:gridCol w="760379"/>
                <a:gridCol w="760379"/>
                <a:gridCol w="760379"/>
                <a:gridCol w="760379"/>
                <a:gridCol w="760379"/>
                <a:gridCol w="760379"/>
              </a:tblGrid>
              <a:tr h="200156">
                <a:tc>
                  <a:txBody>
                    <a:bodyPr/>
                    <a:lstStyle/>
                    <a:p>
                      <a:pPr algn="l" fontAlgn="b"/>
                      <a:endParaRPr lang="sv-SE" sz="11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sv-SE" sz="1600" b="1" i="0" u="none" strike="noStrike" dirty="0">
                          <a:solidFill>
                            <a:srgbClr val="000000"/>
                          </a:solidFill>
                          <a:effectLst/>
                          <a:latin typeface="Calibri" panose="020F0502020204030204" pitchFamily="34" charset="0"/>
                        </a:rPr>
                        <a:t>-10</a:t>
                      </a: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sv-SE" sz="1600" b="1" i="0" u="none" strike="noStrike" dirty="0">
                          <a:solidFill>
                            <a:srgbClr val="000000"/>
                          </a:solidFill>
                          <a:effectLst/>
                          <a:latin typeface="Calibri" panose="020F0502020204030204" pitchFamily="34" charset="0"/>
                        </a:rPr>
                        <a:t>-9</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sv-SE" sz="1600" b="1" i="0" u="none" strike="noStrike" dirty="0">
                          <a:solidFill>
                            <a:srgbClr val="000000"/>
                          </a:solidFill>
                          <a:effectLst/>
                          <a:latin typeface="Calibri" panose="020F0502020204030204" pitchFamily="34" charset="0"/>
                        </a:rPr>
                        <a:t>-8</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sv-SE" sz="1600" b="1" i="0" u="none" strike="noStrike" dirty="0">
                          <a:solidFill>
                            <a:srgbClr val="000000"/>
                          </a:solidFill>
                          <a:effectLst/>
                          <a:latin typeface="Calibri" panose="020F0502020204030204" pitchFamily="34" charset="0"/>
                        </a:rPr>
                        <a:t>-7</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sv-SE" sz="1600" b="1" i="0" u="none" strike="noStrike" dirty="0">
                          <a:solidFill>
                            <a:srgbClr val="000000"/>
                          </a:solidFill>
                          <a:effectLst/>
                          <a:latin typeface="Calibri" panose="020F0502020204030204" pitchFamily="34" charset="0"/>
                        </a:rPr>
                        <a:t>-6</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sv-SE" sz="1600" b="1" i="0" u="none" strike="noStrike" dirty="0">
                          <a:solidFill>
                            <a:srgbClr val="000000"/>
                          </a:solidFill>
                          <a:effectLst/>
                          <a:latin typeface="Calibri" panose="020F0502020204030204" pitchFamily="34" charset="0"/>
                        </a:rPr>
                        <a:t>-5</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sv-SE" sz="1600" b="1" i="0" u="none" strike="noStrike" dirty="0">
                          <a:solidFill>
                            <a:srgbClr val="000000"/>
                          </a:solidFill>
                          <a:effectLst/>
                          <a:latin typeface="Calibri" panose="020F0502020204030204" pitchFamily="34" charset="0"/>
                        </a:rPr>
                        <a:t>-4</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sv-SE" sz="1600" b="1" i="0" u="none" strike="noStrike" dirty="0">
                          <a:solidFill>
                            <a:srgbClr val="000000"/>
                          </a:solidFill>
                          <a:effectLst/>
                          <a:latin typeface="Calibri" panose="020F0502020204030204" pitchFamily="34" charset="0"/>
                        </a:rPr>
                        <a:t>-3</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sv-SE" sz="1600" b="1" i="0" u="none" strike="noStrike" dirty="0">
                          <a:solidFill>
                            <a:srgbClr val="000000"/>
                          </a:solidFill>
                          <a:effectLst/>
                          <a:latin typeface="Calibri" panose="020F0502020204030204" pitchFamily="34" charset="0"/>
                        </a:rPr>
                        <a:t>-2</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sv-SE" sz="1600" b="1" i="0" u="none" strike="noStrike" dirty="0">
                          <a:solidFill>
                            <a:srgbClr val="000000"/>
                          </a:solidFill>
                          <a:effectLst/>
                          <a:latin typeface="Calibri" panose="020F0502020204030204" pitchFamily="34" charset="0"/>
                        </a:rPr>
                        <a:t>-1</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sv-SE" sz="1600" b="1" i="0" u="none" strike="noStrike" dirty="0">
                          <a:solidFill>
                            <a:srgbClr val="000000"/>
                          </a:solidFill>
                          <a:effectLst/>
                          <a:latin typeface="Calibri" panose="020F0502020204030204" pitchFamily="34" charset="0"/>
                        </a:rPr>
                        <a:t>0</a:t>
                      </a: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69031">
                <a:tc>
                  <a:txBody>
                    <a:bodyPr/>
                    <a:lstStyle/>
                    <a:p>
                      <a:pPr algn="r" fontAlgn="b"/>
                      <a:r>
                        <a:rPr lang="sv-SE" sz="1600" b="1" i="0" u="none" strike="noStrike" dirty="0">
                          <a:solidFill>
                            <a:srgbClr val="000000"/>
                          </a:solidFill>
                          <a:effectLst/>
                          <a:latin typeface="Calibri" panose="020F0502020204030204" pitchFamily="34" charset="0"/>
                        </a:rPr>
                        <a:t>40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fontAlgn="b"/>
                      <a:r>
                        <a:rPr lang="sv-SE" sz="1400" b="0" i="0" u="none" strike="noStrike" dirty="0">
                          <a:solidFill>
                            <a:srgbClr val="000000"/>
                          </a:solidFill>
                          <a:effectLst/>
                          <a:latin typeface="Calibri" panose="020F0502020204030204" pitchFamily="34" charset="0"/>
                        </a:rPr>
                        <a:t>6269</a:t>
                      </a: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6262</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6253</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6243</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6231</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6202</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6162</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6107</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5966</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5615</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2536</a:t>
                      </a: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r>
              <a:tr h="269031">
                <a:tc>
                  <a:txBody>
                    <a:bodyPr/>
                    <a:lstStyle/>
                    <a:p>
                      <a:pPr algn="r" fontAlgn="b"/>
                      <a:r>
                        <a:rPr lang="sv-SE" sz="1600" b="1" i="0" u="none" strike="noStrike" dirty="0">
                          <a:solidFill>
                            <a:srgbClr val="000000"/>
                          </a:solidFill>
                          <a:effectLst/>
                          <a:latin typeface="Calibri" panose="020F0502020204030204" pitchFamily="34" charset="0"/>
                        </a:rPr>
                        <a:t>45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sv-SE" sz="1400" b="0" i="0" u="none" strike="noStrike">
                          <a:solidFill>
                            <a:srgbClr val="000000"/>
                          </a:solidFill>
                          <a:effectLst/>
                          <a:latin typeface="Calibri" panose="020F0502020204030204" pitchFamily="34" charset="0"/>
                        </a:rPr>
                        <a:t>6314</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6311</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6308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6304</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6302</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6294</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6280</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6263</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6212</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6081</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3126</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69031">
                <a:tc>
                  <a:txBody>
                    <a:bodyPr/>
                    <a:lstStyle/>
                    <a:p>
                      <a:pPr algn="r" fontAlgn="b"/>
                      <a:r>
                        <a:rPr lang="sv-SE" sz="1600" b="1" i="0" u="none" strike="noStrike" dirty="0">
                          <a:solidFill>
                            <a:srgbClr val="000000"/>
                          </a:solidFill>
                          <a:effectLst/>
                          <a:latin typeface="Calibri" panose="020F0502020204030204" pitchFamily="34" charset="0"/>
                        </a:rPr>
                        <a:t>50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sv-SE" sz="1400" b="0" i="0" u="none" strike="noStrike">
                          <a:solidFill>
                            <a:srgbClr val="000000"/>
                          </a:solidFill>
                          <a:effectLst/>
                          <a:latin typeface="Calibri" panose="020F0502020204030204" pitchFamily="34" charset="0"/>
                        </a:rPr>
                        <a:t>6367</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6367</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6368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6369</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6382</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6397</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6411</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6438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6469</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6558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3432</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69031">
                <a:tc>
                  <a:txBody>
                    <a:bodyPr/>
                    <a:lstStyle/>
                    <a:p>
                      <a:pPr algn="r" fontAlgn="b"/>
                      <a:r>
                        <a:rPr lang="sv-SE" sz="1600" b="1" i="0" u="none" strike="noStrike" dirty="0">
                          <a:solidFill>
                            <a:srgbClr val="000000"/>
                          </a:solidFill>
                          <a:effectLst/>
                          <a:latin typeface="Calibri" panose="020F0502020204030204" pitchFamily="34" charset="0"/>
                        </a:rPr>
                        <a:t>55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sv-SE" sz="1400" b="0" i="0" u="none" strike="noStrike">
                          <a:solidFill>
                            <a:srgbClr val="000000"/>
                          </a:solidFill>
                          <a:effectLst/>
                          <a:latin typeface="Calibri" panose="020F0502020204030204" pitchFamily="34" charset="0"/>
                        </a:rPr>
                        <a:t>6427</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6437</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6447</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6462</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6483</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6515</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6545</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6609</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6710</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7048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3437</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69031">
                <a:tc>
                  <a:txBody>
                    <a:bodyPr/>
                    <a:lstStyle/>
                    <a:p>
                      <a:pPr algn="r" fontAlgn="b"/>
                      <a:r>
                        <a:rPr lang="sv-SE" sz="1600" b="1" i="0" u="none" strike="noStrike" dirty="0">
                          <a:solidFill>
                            <a:srgbClr val="000000"/>
                          </a:solidFill>
                          <a:effectLst/>
                          <a:latin typeface="Calibri" panose="020F0502020204030204" pitchFamily="34" charset="0"/>
                        </a:rPr>
                        <a:t>60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sv-SE" sz="1400" b="0" i="0" u="none" strike="noStrike">
                          <a:solidFill>
                            <a:srgbClr val="000000"/>
                          </a:solidFill>
                          <a:effectLst/>
                          <a:latin typeface="Calibri" panose="020F0502020204030204" pitchFamily="34" charset="0"/>
                        </a:rPr>
                        <a:t>6487</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6506</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6530</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6551</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6573</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6622</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6679</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6768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6945</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7552</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3273</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69031">
                <a:tc>
                  <a:txBody>
                    <a:bodyPr/>
                    <a:lstStyle/>
                    <a:p>
                      <a:pPr algn="r" fontAlgn="b"/>
                      <a:r>
                        <a:rPr lang="sv-SE" sz="1600" b="1" i="0" u="none" strike="noStrike" dirty="0">
                          <a:solidFill>
                            <a:srgbClr val="000000"/>
                          </a:solidFill>
                          <a:effectLst/>
                          <a:latin typeface="Calibri" panose="020F0502020204030204" pitchFamily="34" charset="0"/>
                        </a:rPr>
                        <a:t>65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sv-SE" sz="1400" b="0" i="0" u="none" strike="noStrike">
                          <a:solidFill>
                            <a:srgbClr val="000000"/>
                          </a:solidFill>
                          <a:effectLst/>
                          <a:latin typeface="Calibri" panose="020F0502020204030204" pitchFamily="34" charset="0"/>
                        </a:rPr>
                        <a:t>6554</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6569</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6591</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6624</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6663</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6722</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6796</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6915</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7218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8024</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3006</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69031">
                <a:tc>
                  <a:txBody>
                    <a:bodyPr/>
                    <a:lstStyle/>
                    <a:p>
                      <a:pPr algn="r" fontAlgn="b"/>
                      <a:r>
                        <a:rPr lang="sv-SE" sz="1600" b="1" i="0" u="none" strike="noStrike" dirty="0">
                          <a:solidFill>
                            <a:srgbClr val="000000"/>
                          </a:solidFill>
                          <a:effectLst/>
                          <a:latin typeface="Calibri" panose="020F0502020204030204" pitchFamily="34" charset="0"/>
                        </a:rPr>
                        <a:t>70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sv-SE" sz="1400" b="0" i="0" u="none" strike="noStrike">
                          <a:solidFill>
                            <a:srgbClr val="000000"/>
                          </a:solidFill>
                          <a:effectLst/>
                          <a:latin typeface="Calibri" panose="020F0502020204030204" pitchFamily="34" charset="0"/>
                        </a:rPr>
                        <a:t>6602</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6628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6654</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6698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6743</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6814</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6903</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7079</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7487</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8477</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2664</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69031">
                <a:tc>
                  <a:txBody>
                    <a:bodyPr/>
                    <a:lstStyle/>
                    <a:p>
                      <a:pPr algn="r" fontAlgn="b"/>
                      <a:r>
                        <a:rPr lang="sv-SE" sz="1600" b="1" i="0" u="none" strike="noStrike" dirty="0">
                          <a:solidFill>
                            <a:srgbClr val="000000"/>
                          </a:solidFill>
                          <a:effectLst/>
                          <a:latin typeface="Calibri" panose="020F0502020204030204" pitchFamily="34" charset="0"/>
                        </a:rPr>
                        <a:t>75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sv-SE" sz="1400" b="0" i="0" u="none" strike="noStrike">
                          <a:solidFill>
                            <a:srgbClr val="000000"/>
                          </a:solidFill>
                          <a:effectLst/>
                          <a:latin typeface="Calibri" panose="020F0502020204030204" pitchFamily="34" charset="0"/>
                        </a:rPr>
                        <a:t>6653</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6686</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6722</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6763</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6821</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6905</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7019</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7270</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7743</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8864</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2271</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69031">
                <a:tc>
                  <a:txBody>
                    <a:bodyPr/>
                    <a:lstStyle/>
                    <a:p>
                      <a:pPr algn="r" fontAlgn="b"/>
                      <a:r>
                        <a:rPr lang="sv-SE" sz="1600" b="1" i="0" u="none" strike="noStrike" dirty="0">
                          <a:solidFill>
                            <a:srgbClr val="000000"/>
                          </a:solidFill>
                          <a:effectLst/>
                          <a:latin typeface="Calibri" panose="020F0502020204030204" pitchFamily="34" charset="0"/>
                        </a:rPr>
                        <a:t>80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sv-SE" sz="1400" b="0" i="0" u="none" strike="noStrike">
                          <a:solidFill>
                            <a:srgbClr val="000000"/>
                          </a:solidFill>
                          <a:effectLst/>
                          <a:latin typeface="Calibri" panose="020F0502020204030204" pitchFamily="34" charset="0"/>
                        </a:rPr>
                        <a:t>6702</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6742</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6778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6829</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6900</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6989</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7158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7455</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7978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9133</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1847</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69031">
                <a:tc>
                  <a:txBody>
                    <a:bodyPr/>
                    <a:lstStyle/>
                    <a:p>
                      <a:pPr algn="r" fontAlgn="b"/>
                      <a:r>
                        <a:rPr lang="sv-SE" sz="1600" b="1" i="0" u="none" strike="noStrike" dirty="0">
                          <a:solidFill>
                            <a:srgbClr val="000000"/>
                          </a:solidFill>
                          <a:effectLst/>
                          <a:latin typeface="Calibri" panose="020F0502020204030204" pitchFamily="34" charset="0"/>
                        </a:rPr>
                        <a:t>85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sv-SE" sz="1400" b="0" i="0" u="none" strike="noStrike">
                          <a:solidFill>
                            <a:srgbClr val="000000"/>
                          </a:solidFill>
                          <a:effectLst/>
                          <a:latin typeface="Calibri" panose="020F0502020204030204" pitchFamily="34" charset="0"/>
                        </a:rPr>
                        <a:t>6752</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6790</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6836</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6892</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6966</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7090</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7304</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7631</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8221</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9197</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1405</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69031">
                <a:tc>
                  <a:txBody>
                    <a:bodyPr/>
                    <a:lstStyle/>
                    <a:p>
                      <a:pPr algn="r" fontAlgn="b"/>
                      <a:r>
                        <a:rPr lang="sv-SE" sz="1600" b="1" i="0" u="none" strike="noStrike" dirty="0">
                          <a:solidFill>
                            <a:srgbClr val="000000"/>
                          </a:solidFill>
                          <a:effectLst/>
                          <a:latin typeface="Calibri" panose="020F0502020204030204" pitchFamily="34" charset="0"/>
                        </a:rPr>
                        <a:t>90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sv-SE" sz="1400" b="0" i="0" u="none" strike="noStrike">
                          <a:solidFill>
                            <a:srgbClr val="000000"/>
                          </a:solidFill>
                          <a:effectLst/>
                          <a:latin typeface="Calibri" panose="020F0502020204030204" pitchFamily="34" charset="0"/>
                        </a:rPr>
                        <a:t>6796</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6840</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6892</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6955</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7045</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7206</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7441</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7803</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8458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8936</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955</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69031">
                <a:tc>
                  <a:txBody>
                    <a:bodyPr/>
                    <a:lstStyle/>
                    <a:p>
                      <a:pPr algn="r" fontAlgn="b"/>
                      <a:r>
                        <a:rPr lang="sv-SE" sz="1600" b="1" i="0" u="none" strike="noStrike" dirty="0">
                          <a:solidFill>
                            <a:srgbClr val="000000"/>
                          </a:solidFill>
                          <a:effectLst/>
                          <a:latin typeface="Calibri" panose="020F0502020204030204" pitchFamily="34" charset="0"/>
                        </a:rPr>
                        <a:t>95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sv-SE" sz="1400" b="0" i="0" u="none" strike="noStrike">
                          <a:solidFill>
                            <a:srgbClr val="000000"/>
                          </a:solidFill>
                          <a:effectLst/>
                          <a:latin typeface="Calibri" panose="020F0502020204030204" pitchFamily="34" charset="0"/>
                        </a:rPr>
                        <a:t>6842</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6886</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6942</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7018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7134</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7326</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7578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7970</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8698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8433</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507</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69031">
                <a:tc>
                  <a:txBody>
                    <a:bodyPr/>
                    <a:lstStyle/>
                    <a:p>
                      <a:pPr algn="r" fontAlgn="b"/>
                      <a:r>
                        <a:rPr lang="sv-SE" sz="1600" b="1" i="0" u="none" strike="noStrike" dirty="0">
                          <a:solidFill>
                            <a:srgbClr val="000000"/>
                          </a:solidFill>
                          <a:effectLst/>
                          <a:latin typeface="Calibri" panose="020F0502020204030204" pitchFamily="34" charset="0"/>
                        </a:rPr>
                        <a:t>100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sv-SE" sz="1400" b="0" i="0" u="none" strike="noStrike">
                          <a:solidFill>
                            <a:srgbClr val="000000"/>
                          </a:solidFill>
                          <a:effectLst/>
                          <a:latin typeface="Calibri" panose="020F0502020204030204" pitchFamily="34" charset="0"/>
                        </a:rPr>
                        <a:t>6884</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6933</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6995</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7093</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7234</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7436</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7704</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8130</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8910</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7781</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65</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69031">
                <a:tc>
                  <a:txBody>
                    <a:bodyPr/>
                    <a:lstStyle/>
                    <a:p>
                      <a:pPr algn="r" fontAlgn="b"/>
                      <a:r>
                        <a:rPr lang="sv-SE" sz="1600" b="1" i="0" u="none" strike="noStrike" dirty="0">
                          <a:solidFill>
                            <a:srgbClr val="000000"/>
                          </a:solidFill>
                          <a:effectLst/>
                          <a:latin typeface="Calibri" panose="020F0502020204030204" pitchFamily="34" charset="0"/>
                        </a:rPr>
                        <a:t>105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sv-SE" sz="1400" b="0" i="0" u="none" strike="noStrike">
                          <a:solidFill>
                            <a:srgbClr val="000000"/>
                          </a:solidFill>
                          <a:effectLst/>
                          <a:latin typeface="Calibri" panose="020F0502020204030204" pitchFamily="34" charset="0"/>
                        </a:rPr>
                        <a:t>6930</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6980</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7055</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7176</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7338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7543</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7833</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8298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9085</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7040</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65</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69031">
                <a:tc>
                  <a:txBody>
                    <a:bodyPr/>
                    <a:lstStyle/>
                    <a:p>
                      <a:pPr algn="r" fontAlgn="b"/>
                      <a:r>
                        <a:rPr lang="sv-SE" sz="1600" b="1" i="0" u="none" strike="noStrike" dirty="0">
                          <a:solidFill>
                            <a:srgbClr val="000000"/>
                          </a:solidFill>
                          <a:effectLst/>
                          <a:latin typeface="Calibri" panose="020F0502020204030204" pitchFamily="34" charset="0"/>
                        </a:rPr>
                        <a:t>110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sv-SE" sz="1400" b="0" i="0" u="none" strike="noStrike">
                          <a:solidFill>
                            <a:srgbClr val="000000"/>
                          </a:solidFill>
                          <a:effectLst/>
                          <a:latin typeface="Calibri" panose="020F0502020204030204" pitchFamily="34" charset="0"/>
                        </a:rPr>
                        <a:t>6970</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7032</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7128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7263</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7430</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7650</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7962</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8462</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9212</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6247</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65</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69031">
                <a:tc>
                  <a:txBody>
                    <a:bodyPr/>
                    <a:lstStyle/>
                    <a:p>
                      <a:pPr algn="r" fontAlgn="b"/>
                      <a:r>
                        <a:rPr lang="sv-SE" sz="1600" b="1" i="0" u="none" strike="noStrike" dirty="0">
                          <a:solidFill>
                            <a:srgbClr val="000000"/>
                          </a:solidFill>
                          <a:effectLst/>
                          <a:latin typeface="Calibri" panose="020F0502020204030204" pitchFamily="34" charset="0"/>
                        </a:rPr>
                        <a:t>115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sv-SE" sz="1400" b="0" i="0" u="none" strike="noStrike">
                          <a:solidFill>
                            <a:srgbClr val="000000"/>
                          </a:solidFill>
                          <a:effectLst/>
                          <a:latin typeface="Calibri" panose="020F0502020204030204" pitchFamily="34" charset="0"/>
                        </a:rPr>
                        <a:t>7015</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7093</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7199</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7351</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7520</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7749</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8074</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8618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9276</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5416</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65</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69031">
                <a:tc>
                  <a:txBody>
                    <a:bodyPr/>
                    <a:lstStyle/>
                    <a:p>
                      <a:pPr algn="r" fontAlgn="b"/>
                      <a:r>
                        <a:rPr lang="sv-SE" sz="1600" b="1" i="0" u="none" strike="noStrike" dirty="0">
                          <a:solidFill>
                            <a:srgbClr val="000000"/>
                          </a:solidFill>
                          <a:effectLst/>
                          <a:latin typeface="Calibri" panose="020F0502020204030204" pitchFamily="34" charset="0"/>
                        </a:rPr>
                        <a:t>120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sv-SE" sz="1400" b="0" i="0" u="none" strike="noStrike">
                          <a:solidFill>
                            <a:srgbClr val="000000"/>
                          </a:solidFill>
                          <a:effectLst/>
                          <a:latin typeface="Calibri" panose="020F0502020204030204" pitchFamily="34" charset="0"/>
                        </a:rPr>
                        <a:t>7066</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7152</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7278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7423</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7606</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7857</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8198</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8781</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9237</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4514</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65</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69031">
                <a:tc>
                  <a:txBody>
                    <a:bodyPr/>
                    <a:lstStyle/>
                    <a:p>
                      <a:pPr algn="r" fontAlgn="b"/>
                      <a:r>
                        <a:rPr lang="sv-SE" sz="1600" b="1" i="0" u="none" strike="noStrike" dirty="0">
                          <a:solidFill>
                            <a:srgbClr val="000000"/>
                          </a:solidFill>
                          <a:effectLst/>
                          <a:latin typeface="Calibri" panose="020F0502020204030204" pitchFamily="34" charset="0"/>
                        </a:rPr>
                        <a:t>125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sv-SE" sz="1400" b="0" i="0" u="none" strike="noStrike">
                          <a:solidFill>
                            <a:srgbClr val="000000"/>
                          </a:solidFill>
                          <a:effectLst/>
                          <a:latin typeface="Calibri" panose="020F0502020204030204" pitchFamily="34" charset="0"/>
                        </a:rPr>
                        <a:t>7123</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7220</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7356</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7501</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7694</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7960</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8330</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8927</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9020</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3485</a:t>
                      </a:r>
                    </a:p>
                  </a:txBody>
                  <a:tcPr marL="7620" marR="7620" marT="7620" marB="0" anchor="b">
                    <a:lnL>
                      <a:noFill/>
                    </a:lnL>
                    <a:lnR>
                      <a:noFill/>
                    </a:lnR>
                    <a:lnT>
                      <a:noFill/>
                    </a:lnT>
                    <a:lnB>
                      <a:noFill/>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65</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80241">
                <a:tc>
                  <a:txBody>
                    <a:bodyPr/>
                    <a:lstStyle/>
                    <a:p>
                      <a:pPr algn="r" fontAlgn="b"/>
                      <a:r>
                        <a:rPr lang="sv-SE" sz="1600" b="1" i="0" u="none" strike="noStrike" dirty="0">
                          <a:solidFill>
                            <a:srgbClr val="000000"/>
                          </a:solidFill>
                          <a:effectLst/>
                          <a:latin typeface="Calibri" panose="020F0502020204030204" pitchFamily="34" charset="0"/>
                        </a:rPr>
                        <a:t>130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sv-SE" sz="1400" b="0" i="0" u="none" strike="noStrike">
                          <a:solidFill>
                            <a:srgbClr val="000000"/>
                          </a:solidFill>
                          <a:effectLst/>
                          <a:latin typeface="Calibri" panose="020F0502020204030204" pitchFamily="34" charset="0"/>
                        </a:rPr>
                        <a:t>7180</a:t>
                      </a:r>
                    </a:p>
                  </a:txBody>
                  <a:tcPr marL="7620" marR="7620" marT="762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7292</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7421</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7576</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7772</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8053</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8464</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1400" b="0" i="0" u="none" strike="noStrike">
                          <a:solidFill>
                            <a:srgbClr val="000000"/>
                          </a:solidFill>
                          <a:effectLst/>
                          <a:latin typeface="Calibri" panose="020F0502020204030204" pitchFamily="34" charset="0"/>
                        </a:rPr>
                        <a:t>9039</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8571</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2272</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1400" b="0" i="0" u="none" strike="noStrike" dirty="0">
                          <a:solidFill>
                            <a:srgbClr val="000000"/>
                          </a:solidFill>
                          <a:effectLst/>
                          <a:latin typeface="Calibri" panose="020F0502020204030204" pitchFamily="34" charset="0"/>
                        </a:rPr>
                        <a:t>65</a:t>
                      </a: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220002176"/>
              </p:ext>
            </p:extLst>
          </p:nvPr>
        </p:nvGraphicFramePr>
        <p:xfrm>
          <a:off x="321168" y="3650858"/>
          <a:ext cx="396875" cy="373063"/>
        </p:xfrm>
        <a:graphic>
          <a:graphicData uri="http://schemas.openxmlformats.org/presentationml/2006/ole">
            <mc:AlternateContent xmlns:mc="http://schemas.openxmlformats.org/markup-compatibility/2006">
              <mc:Choice xmlns:v="urn:schemas-microsoft-com:vml" Requires="v">
                <p:oleObj spid="_x0000_s26737" name="Equation" r:id="rId3" imgW="152280" imgH="139680" progId="Equation.DSMT4">
                  <p:embed/>
                </p:oleObj>
              </mc:Choice>
              <mc:Fallback>
                <p:oleObj name="Equation" r:id="rId3" imgW="152280" imgH="139680" progId="Equation.DSMT4">
                  <p:embed/>
                  <p:pic>
                    <p:nvPicPr>
                      <p:cNvPr id="0" name=""/>
                      <p:cNvPicPr>
                        <a:picLocks noChangeAspect="1" noChangeArrowheads="1"/>
                      </p:cNvPicPr>
                      <p:nvPr/>
                    </p:nvPicPr>
                    <p:blipFill>
                      <a:blip r:embed="rId4"/>
                      <a:srcRect/>
                      <a:stretch>
                        <a:fillRect/>
                      </a:stretch>
                    </p:blipFill>
                    <p:spPr bwMode="auto">
                      <a:xfrm>
                        <a:off x="321168" y="3650858"/>
                        <a:ext cx="396875" cy="373063"/>
                      </a:xfrm>
                      <a:prstGeom prst="rect">
                        <a:avLst/>
                      </a:prstGeom>
                      <a:noFill/>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1248873866"/>
              </p:ext>
            </p:extLst>
          </p:nvPr>
        </p:nvGraphicFramePr>
        <p:xfrm>
          <a:off x="5874106" y="497786"/>
          <a:ext cx="395287" cy="542925"/>
        </p:xfrm>
        <a:graphic>
          <a:graphicData uri="http://schemas.openxmlformats.org/presentationml/2006/ole">
            <mc:AlternateContent xmlns:mc="http://schemas.openxmlformats.org/markup-compatibility/2006">
              <mc:Choice xmlns:v="urn:schemas-microsoft-com:vml" Requires="v">
                <p:oleObj spid="_x0000_s26738" name="Equation" r:id="rId5" imgW="152280" imgH="203040" progId="Equation.DSMT4">
                  <p:embed/>
                </p:oleObj>
              </mc:Choice>
              <mc:Fallback>
                <p:oleObj name="Equation" r:id="rId5" imgW="152280" imgH="203040" progId="Equation.DSMT4">
                  <p:embed/>
                  <p:pic>
                    <p:nvPicPr>
                      <p:cNvPr id="0" name=""/>
                      <p:cNvPicPr>
                        <a:picLocks noChangeAspect="1" noChangeArrowheads="1"/>
                      </p:cNvPicPr>
                      <p:nvPr/>
                    </p:nvPicPr>
                    <p:blipFill>
                      <a:blip r:embed="rId6"/>
                      <a:srcRect/>
                      <a:stretch>
                        <a:fillRect/>
                      </a:stretch>
                    </p:blipFill>
                    <p:spPr bwMode="auto">
                      <a:xfrm>
                        <a:off x="5874106" y="497786"/>
                        <a:ext cx="395287" cy="542925"/>
                      </a:xfrm>
                      <a:prstGeom prst="rect">
                        <a:avLst/>
                      </a:prstGeom>
                      <a:noFill/>
                    </p:spPr>
                  </p:pic>
                </p:oleObj>
              </mc:Fallback>
            </mc:AlternateContent>
          </a:graphicData>
        </a:graphic>
      </p:graphicFrame>
      <p:sp>
        <p:nvSpPr>
          <p:cNvPr id="8" name="textruta 7"/>
          <p:cNvSpPr txBox="1"/>
          <p:nvPr/>
        </p:nvSpPr>
        <p:spPr>
          <a:xfrm>
            <a:off x="293912" y="82288"/>
            <a:ext cx="6335487" cy="830997"/>
          </a:xfrm>
          <a:prstGeom prst="rect">
            <a:avLst/>
          </a:prstGeom>
          <a:noFill/>
        </p:spPr>
        <p:txBody>
          <a:bodyPr wrap="square" rtlCol="0">
            <a:spAutoFit/>
          </a:bodyPr>
          <a:lstStyle/>
          <a:p>
            <a:r>
              <a:rPr lang="sv-SE" sz="2400" b="1" dirty="0" smtClean="0">
                <a:solidFill>
                  <a:srgbClr val="FF0000"/>
                </a:solidFill>
              </a:rPr>
              <a:t>”</a:t>
            </a:r>
            <a:r>
              <a:rPr lang="sv-SE" sz="2400" b="1" dirty="0" err="1" smtClean="0">
                <a:solidFill>
                  <a:srgbClr val="FF0000"/>
                </a:solidFill>
              </a:rPr>
              <a:t>Expected</a:t>
            </a:r>
            <a:r>
              <a:rPr lang="sv-SE" sz="2400" b="1" dirty="0" smtClean="0">
                <a:solidFill>
                  <a:srgbClr val="FF0000"/>
                </a:solidFill>
              </a:rPr>
              <a:t> present </a:t>
            </a:r>
            <a:r>
              <a:rPr lang="sv-SE" sz="2400" b="1" dirty="0" err="1" smtClean="0">
                <a:solidFill>
                  <a:srgbClr val="FF0000"/>
                </a:solidFill>
              </a:rPr>
              <a:t>values</a:t>
            </a:r>
            <a:r>
              <a:rPr lang="sv-SE" sz="2400" b="1" dirty="0" smtClean="0">
                <a:solidFill>
                  <a:srgbClr val="FF0000"/>
                </a:solidFill>
              </a:rPr>
              <a:t> - 6000” (EURO/ha)</a:t>
            </a:r>
          </a:p>
          <a:p>
            <a:endParaRPr lang="sv-SE" sz="2400" b="1" dirty="0">
              <a:solidFill>
                <a:srgbClr val="FF0000"/>
              </a:solidFill>
            </a:endParaRPr>
          </a:p>
        </p:txBody>
      </p:sp>
      <p:sp>
        <p:nvSpPr>
          <p:cNvPr id="2" name="Rektangel 1"/>
          <p:cNvSpPr/>
          <p:nvPr/>
        </p:nvSpPr>
        <p:spPr>
          <a:xfrm>
            <a:off x="8033657" y="5464630"/>
            <a:ext cx="457200" cy="2566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p:cNvSpPr/>
          <p:nvPr/>
        </p:nvSpPr>
        <p:spPr>
          <a:xfrm>
            <a:off x="10121810" y="3385457"/>
            <a:ext cx="6187990" cy="3139063"/>
          </a:xfrm>
          <a:prstGeom prst="rect">
            <a:avLst/>
          </a:prstGeom>
        </p:spPr>
        <p:txBody>
          <a:bodyPr wrap="square">
            <a:spAutoFit/>
          </a:bodyPr>
          <a:lstStyle/>
          <a:p>
            <a:r>
              <a:rPr lang="en-US" b="1" u="sng" dirty="0" smtClean="0">
                <a:latin typeface="Times New Roman" panose="02020603050405020304" pitchFamily="18" charset="0"/>
                <a:cs typeface="Times New Roman" panose="02020603050405020304" pitchFamily="18" charset="0"/>
              </a:rPr>
              <a:t>Assumptions:</a:t>
            </a:r>
          </a:p>
          <a:p>
            <a:r>
              <a:rPr lang="en-US" b="1" dirty="0" smtClean="0">
                <a:latin typeface="Times New Roman" panose="02020603050405020304" pitchFamily="18" charset="0"/>
                <a:cs typeface="Times New Roman" panose="02020603050405020304" pitchFamily="18" charset="0"/>
              </a:rPr>
              <a:t>Uniform </a:t>
            </a:r>
            <a:r>
              <a:rPr lang="en-US" b="1" dirty="0">
                <a:latin typeface="Times New Roman" panose="02020603050405020304" pitchFamily="18" charset="0"/>
                <a:cs typeface="Times New Roman" panose="02020603050405020304" pitchFamily="18" charset="0"/>
              </a:rPr>
              <a:t>price </a:t>
            </a:r>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probability </a:t>
            </a:r>
          </a:p>
          <a:p>
            <a:r>
              <a:rPr lang="en-US" b="1" dirty="0" smtClean="0">
                <a:latin typeface="Times New Roman" panose="02020603050405020304" pitchFamily="18" charset="0"/>
                <a:cs typeface="Times New Roman" panose="02020603050405020304" pitchFamily="18" charset="0"/>
              </a:rPr>
              <a:t>density </a:t>
            </a:r>
            <a:r>
              <a:rPr lang="en-US" b="1" dirty="0">
                <a:latin typeface="Times New Roman" panose="02020603050405020304" pitchFamily="18" charset="0"/>
                <a:cs typeface="Times New Roman" panose="02020603050405020304" pitchFamily="18" charset="0"/>
              </a:rPr>
              <a:t>function </a:t>
            </a:r>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with </a:t>
            </a:r>
            <a:r>
              <a:rPr lang="en-US" b="1" dirty="0">
                <a:latin typeface="Times New Roman" panose="02020603050405020304" pitchFamily="18" charset="0"/>
                <a:cs typeface="Times New Roman" panose="02020603050405020304" pitchFamily="18" charset="0"/>
              </a:rPr>
              <a:t>price </a:t>
            </a:r>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variation </a:t>
            </a:r>
            <a:r>
              <a:rPr lang="en-US" b="1" dirty="0">
                <a:latin typeface="Times New Roman" panose="02020603050405020304" pitchFamily="18" charset="0"/>
                <a:cs typeface="Times New Roman" panose="02020603050405020304" pitchFamily="18" charset="0"/>
              </a:rPr>
              <a:t>within </a:t>
            </a:r>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interval   </a:t>
            </a:r>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40 to +40 </a:t>
            </a:r>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EURO/m3</a:t>
            </a:r>
            <a:r>
              <a:rPr lang="en-US"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Rate </a:t>
            </a:r>
            <a:r>
              <a:rPr lang="en-US" b="1" dirty="0">
                <a:latin typeface="Times New Roman" panose="02020603050405020304" pitchFamily="18" charset="0"/>
                <a:cs typeface="Times New Roman" panose="02020603050405020304" pitchFamily="18" charset="0"/>
              </a:rPr>
              <a:t>of </a:t>
            </a:r>
            <a:r>
              <a:rPr lang="en-US" b="1" dirty="0" smtClean="0">
                <a:latin typeface="Times New Roman" panose="02020603050405020304" pitchFamily="18" charset="0"/>
                <a:cs typeface="Times New Roman" panose="02020603050405020304" pitchFamily="18" charset="0"/>
              </a:rPr>
              <a:t>interest</a:t>
            </a:r>
          </a:p>
          <a:p>
            <a:r>
              <a:rPr lang="en-US" b="1" dirty="0" smtClean="0">
                <a:latin typeface="Times New Roman" panose="02020603050405020304" pitchFamily="18" charset="0"/>
                <a:cs typeface="Times New Roman" panose="02020603050405020304" pitchFamily="18" charset="0"/>
              </a:rPr>
              <a:t>3%. </a:t>
            </a:r>
            <a:endParaRPr lang="sv-SE" b="1" dirty="0">
              <a:latin typeface="Times New Roman" panose="02020603050405020304" pitchFamily="18" charset="0"/>
              <a:cs typeface="Times New Roman" panose="02020603050405020304" pitchFamily="18" charset="0"/>
            </a:endParaRPr>
          </a:p>
        </p:txBody>
      </p:sp>
      <p:sp>
        <p:nvSpPr>
          <p:cNvPr id="9" name="Rektangel 8"/>
          <p:cNvSpPr/>
          <p:nvPr/>
        </p:nvSpPr>
        <p:spPr>
          <a:xfrm>
            <a:off x="9557658" y="2264229"/>
            <a:ext cx="494348" cy="23948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8746331" y="2264229"/>
            <a:ext cx="593611" cy="239484"/>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 name="Rak pil 11"/>
          <p:cNvCxnSpPr/>
          <p:nvPr/>
        </p:nvCxnSpPr>
        <p:spPr>
          <a:xfrm>
            <a:off x="9793946" y="326571"/>
            <a:ext cx="10886" cy="58671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ak pil 13"/>
          <p:cNvCxnSpPr/>
          <p:nvPr/>
        </p:nvCxnSpPr>
        <p:spPr>
          <a:xfrm flipH="1">
            <a:off x="10417629" y="2373085"/>
            <a:ext cx="838200" cy="2177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236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35253"/>
            <a:ext cx="10515600" cy="1325563"/>
          </a:xfrm>
        </p:spPr>
        <p:txBody>
          <a:bodyPr>
            <a:normAutofit/>
          </a:bodyPr>
          <a:lstStyle/>
          <a:p>
            <a:r>
              <a:rPr lang="en-US" sz="2000" dirty="0" smtClean="0"/>
              <a:t/>
            </a:r>
            <a:br>
              <a:rPr lang="en-US" sz="2000" dirty="0" smtClean="0"/>
            </a:br>
            <a:endParaRPr lang="sv-SE" b="1" dirty="0"/>
          </a:p>
        </p:txBody>
      </p:sp>
      <p:sp>
        <p:nvSpPr>
          <p:cNvPr id="3" name="Platshållare för innehåll 2"/>
          <p:cNvSpPr>
            <a:spLocks noGrp="1"/>
          </p:cNvSpPr>
          <p:nvPr>
            <p:ph idx="1"/>
          </p:nvPr>
        </p:nvSpPr>
        <p:spPr>
          <a:xfrm>
            <a:off x="838200" y="2096008"/>
            <a:ext cx="10515600" cy="3989959"/>
          </a:xfrm>
        </p:spPr>
        <p:txBody>
          <a:bodyPr>
            <a:normAutofit/>
          </a:bodyPr>
          <a:lstStyle/>
          <a:p>
            <a:pPr marL="0" indent="0">
              <a:buNone/>
            </a:pPr>
            <a:r>
              <a:rPr lang="en-US" dirty="0" smtClean="0"/>
              <a:t>The </a:t>
            </a:r>
            <a:r>
              <a:rPr lang="en-US" dirty="0"/>
              <a:t>optimal control function is determined for beech stands in Germany, as an adaptive harvest diameter rule, for different rates of interest and for different levels of market risk. </a:t>
            </a:r>
            <a:endParaRPr lang="en-US" dirty="0" smtClean="0"/>
          </a:p>
        </p:txBody>
      </p:sp>
      <p:sp>
        <p:nvSpPr>
          <p:cNvPr id="4" name="Platshållare för bildnummer 3"/>
          <p:cNvSpPr>
            <a:spLocks noGrp="1"/>
          </p:cNvSpPr>
          <p:nvPr>
            <p:ph type="sldNum" sz="quarter" idx="12"/>
          </p:nvPr>
        </p:nvSpPr>
        <p:spPr/>
        <p:txBody>
          <a:bodyPr/>
          <a:lstStyle/>
          <a:p>
            <a:fld id="{05AB504C-2EAE-4C1B-A3CB-68D7E240E4AC}" type="slidenum">
              <a:rPr lang="sv-SE" smtClean="0">
                <a:solidFill>
                  <a:prstClr val="black">
                    <a:tint val="75000"/>
                  </a:prstClr>
                </a:solidFill>
              </a:rPr>
              <a:pPr/>
              <a:t>14</a:t>
            </a:fld>
            <a:endParaRPr lang="sv-SE">
              <a:solidFill>
                <a:prstClr val="black">
                  <a:tint val="75000"/>
                </a:prstClr>
              </a:solidFill>
            </a:endParaRPr>
          </a:p>
        </p:txBody>
      </p:sp>
    </p:spTree>
    <p:extLst>
      <p:ext uri="{BB962C8B-B14F-4D97-AF65-F5344CB8AC3E}">
        <p14:creationId xmlns:p14="http://schemas.microsoft.com/office/powerpoint/2010/main" val="2130805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t>15</a:t>
            </a:fld>
            <a:endParaRPr lang="sv-SE"/>
          </a:p>
        </p:txBody>
      </p:sp>
      <p:graphicFrame>
        <p:nvGraphicFramePr>
          <p:cNvPr id="5" name="Diagram 4"/>
          <p:cNvGraphicFramePr>
            <a:graphicFrameLocks/>
          </p:cNvGraphicFramePr>
          <p:nvPr>
            <p:extLst>
              <p:ext uri="{D42A27DB-BD31-4B8C-83A1-F6EECF244321}">
                <p14:modId xmlns:p14="http://schemas.microsoft.com/office/powerpoint/2010/main" val="2429822532"/>
              </p:ext>
            </p:extLst>
          </p:nvPr>
        </p:nvGraphicFramePr>
        <p:xfrm>
          <a:off x="1325391" y="1124573"/>
          <a:ext cx="9455285" cy="541433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p:cNvSpPr txBox="1"/>
          <p:nvPr/>
        </p:nvSpPr>
        <p:spPr>
          <a:xfrm>
            <a:off x="3506820" y="388769"/>
            <a:ext cx="5403715" cy="646331"/>
          </a:xfrm>
          <a:prstGeom prst="rect">
            <a:avLst/>
          </a:prstGeom>
          <a:noFill/>
        </p:spPr>
        <p:txBody>
          <a:bodyPr wrap="square" rtlCol="0">
            <a:spAutoFit/>
          </a:bodyPr>
          <a:lstStyle/>
          <a:p>
            <a:r>
              <a:rPr lang="sv-SE" sz="3600" b="1" dirty="0" smtClean="0">
                <a:solidFill>
                  <a:srgbClr val="FF0000"/>
                </a:solidFill>
              </a:rPr>
              <a:t>THE DETERMINISTIC CASE</a:t>
            </a:r>
            <a:endParaRPr lang="sv-SE" sz="3600" b="1" dirty="0">
              <a:solidFill>
                <a:srgbClr val="FF0000"/>
              </a:solidFill>
            </a:endParaRPr>
          </a:p>
        </p:txBody>
      </p:sp>
    </p:spTree>
    <p:extLst>
      <p:ext uri="{BB962C8B-B14F-4D97-AF65-F5344CB8AC3E}">
        <p14:creationId xmlns:p14="http://schemas.microsoft.com/office/powerpoint/2010/main" val="589953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35253"/>
            <a:ext cx="10515600" cy="1325563"/>
          </a:xfrm>
        </p:spPr>
        <p:txBody>
          <a:bodyPr>
            <a:normAutofit/>
          </a:bodyPr>
          <a:lstStyle/>
          <a:p>
            <a:r>
              <a:rPr lang="en-US" sz="2000" dirty="0" smtClean="0"/>
              <a:t/>
            </a:r>
            <a:br>
              <a:rPr lang="en-US" sz="2000" dirty="0" smtClean="0"/>
            </a:br>
            <a:endParaRPr lang="sv-SE" b="1" dirty="0"/>
          </a:p>
        </p:txBody>
      </p:sp>
      <p:sp>
        <p:nvSpPr>
          <p:cNvPr id="3" name="Platshållare för innehåll 2"/>
          <p:cNvSpPr>
            <a:spLocks noGrp="1"/>
          </p:cNvSpPr>
          <p:nvPr>
            <p:ph idx="1"/>
          </p:nvPr>
        </p:nvSpPr>
        <p:spPr>
          <a:xfrm>
            <a:off x="859971" y="1399322"/>
            <a:ext cx="10515600" cy="3989959"/>
          </a:xfrm>
        </p:spPr>
        <p:txBody>
          <a:bodyPr>
            <a:normAutofit lnSpcReduction="10000"/>
          </a:bodyPr>
          <a:lstStyle/>
          <a:p>
            <a:pPr marL="0" indent="0">
              <a:buNone/>
            </a:pPr>
            <a:r>
              <a:rPr lang="en-US" b="1" dirty="0" smtClean="0">
                <a:solidFill>
                  <a:srgbClr val="FF0000"/>
                </a:solidFill>
              </a:rPr>
              <a:t>Example:</a:t>
            </a:r>
          </a:p>
          <a:p>
            <a:pPr marL="0" indent="0">
              <a:buNone/>
            </a:pPr>
            <a:endParaRPr lang="en-US" dirty="0" smtClean="0"/>
          </a:p>
          <a:p>
            <a:pPr marL="0" indent="0">
              <a:buNone/>
            </a:pPr>
            <a:r>
              <a:rPr lang="en-US" dirty="0" smtClean="0"/>
              <a:t>With </a:t>
            </a:r>
            <a:r>
              <a:rPr lang="en-US" dirty="0"/>
              <a:t>a </a:t>
            </a:r>
            <a:r>
              <a:rPr lang="en-US" dirty="0" smtClean="0"/>
              <a:t>uniform </a:t>
            </a:r>
            <a:r>
              <a:rPr lang="en-US" dirty="0"/>
              <a:t>price probability density function with price variation within the interval   -40 to +40 EURO/m3, 3% rate of interest and optimal control, the expected present value was 62% higher than without risk</a:t>
            </a:r>
            <a:r>
              <a:rPr lang="en-US" dirty="0" smtClean="0"/>
              <a:t>.</a:t>
            </a:r>
          </a:p>
          <a:p>
            <a:pPr marL="0" indent="0">
              <a:buNone/>
            </a:pPr>
            <a:endParaRPr lang="en-US" dirty="0"/>
          </a:p>
          <a:p>
            <a:pPr marL="0" indent="0">
              <a:buNone/>
            </a:pPr>
            <a:r>
              <a:rPr lang="en-US" dirty="0" smtClean="0"/>
              <a:t>(The expected present value is a strictly increasing function of the degree of price variation.)</a:t>
            </a:r>
            <a:endParaRPr lang="sv-SE" dirty="0"/>
          </a:p>
        </p:txBody>
      </p:sp>
      <p:sp>
        <p:nvSpPr>
          <p:cNvPr id="4" name="Platshållare för bildnummer 3"/>
          <p:cNvSpPr>
            <a:spLocks noGrp="1"/>
          </p:cNvSpPr>
          <p:nvPr>
            <p:ph type="sldNum" sz="quarter" idx="12"/>
          </p:nvPr>
        </p:nvSpPr>
        <p:spPr/>
        <p:txBody>
          <a:bodyPr/>
          <a:lstStyle/>
          <a:p>
            <a:fld id="{05AB504C-2EAE-4C1B-A3CB-68D7E240E4AC}" type="slidenum">
              <a:rPr lang="sv-SE" smtClean="0">
                <a:solidFill>
                  <a:prstClr val="black">
                    <a:tint val="75000"/>
                  </a:prstClr>
                </a:solidFill>
              </a:rPr>
              <a:pPr/>
              <a:t>16</a:t>
            </a:fld>
            <a:endParaRPr lang="sv-SE">
              <a:solidFill>
                <a:prstClr val="black">
                  <a:tint val="75000"/>
                </a:prstClr>
              </a:solidFill>
            </a:endParaRPr>
          </a:p>
        </p:txBody>
      </p:sp>
    </p:spTree>
    <p:extLst>
      <p:ext uri="{BB962C8B-B14F-4D97-AF65-F5344CB8AC3E}">
        <p14:creationId xmlns:p14="http://schemas.microsoft.com/office/powerpoint/2010/main" val="3342859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solidFill>
                  <a:prstClr val="black">
                    <a:tint val="75000"/>
                  </a:prstClr>
                </a:solidFill>
              </a:rPr>
              <a:pPr/>
              <a:t>17</a:t>
            </a:fld>
            <a:endParaRPr lang="sv-SE">
              <a:solidFill>
                <a:prstClr val="black">
                  <a:tint val="75000"/>
                </a:prstClr>
              </a:solidFill>
            </a:endParaRPr>
          </a:p>
        </p:txBody>
      </p:sp>
      <p:graphicFrame>
        <p:nvGraphicFramePr>
          <p:cNvPr id="5" name="Diagram 4"/>
          <p:cNvGraphicFramePr>
            <a:graphicFrameLocks/>
          </p:cNvGraphicFramePr>
          <p:nvPr/>
        </p:nvGraphicFramePr>
        <p:xfrm>
          <a:off x="1050588" y="1"/>
          <a:ext cx="9503924"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0499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35253"/>
            <a:ext cx="10515600" cy="1325563"/>
          </a:xfrm>
        </p:spPr>
        <p:txBody>
          <a:bodyPr>
            <a:normAutofit fontScale="90000"/>
          </a:bodyPr>
          <a:lstStyle/>
          <a:p>
            <a:r>
              <a:rPr lang="en-US" sz="2000" dirty="0" smtClean="0"/>
              <a:t/>
            </a:r>
            <a:br>
              <a:rPr lang="en-US" sz="2000" dirty="0" smtClean="0"/>
            </a:br>
            <a:r>
              <a:rPr lang="en-US" b="1" dirty="0"/>
              <a:t/>
            </a:r>
            <a:br>
              <a:rPr lang="en-US" b="1" dirty="0"/>
            </a:br>
            <a:endParaRPr lang="sv-SE" b="1" dirty="0"/>
          </a:p>
        </p:txBody>
      </p:sp>
      <p:sp>
        <p:nvSpPr>
          <p:cNvPr id="3" name="Platshållare för innehåll 2"/>
          <p:cNvSpPr>
            <a:spLocks noGrp="1"/>
          </p:cNvSpPr>
          <p:nvPr>
            <p:ph idx="1"/>
          </p:nvPr>
        </p:nvSpPr>
        <p:spPr>
          <a:xfrm>
            <a:off x="838200" y="1186544"/>
            <a:ext cx="10515600" cy="2645228"/>
          </a:xfrm>
        </p:spPr>
        <p:txBody>
          <a:bodyPr>
            <a:noAutofit/>
          </a:bodyPr>
          <a:lstStyle/>
          <a:p>
            <a:pPr marL="0" indent="0">
              <a:buNone/>
            </a:pPr>
            <a:r>
              <a:rPr lang="en-US" sz="3600" dirty="0" smtClean="0">
                <a:solidFill>
                  <a:srgbClr val="FF0000"/>
                </a:solidFill>
                <a:latin typeface="Times New Roman" panose="02020603050405020304" pitchFamily="18" charset="0"/>
                <a:cs typeface="Times New Roman" panose="02020603050405020304" pitchFamily="18" charset="0"/>
              </a:rPr>
              <a:t>Example with 3% rate of interest:</a:t>
            </a:r>
          </a:p>
          <a:p>
            <a:pPr marL="0" indent="0">
              <a:buNone/>
            </a:pPr>
            <a:endParaRPr lang="en-US" dirty="0" smtClean="0"/>
          </a:p>
          <a:p>
            <a:pPr marL="0" indent="0">
              <a:buNone/>
            </a:pPr>
            <a:r>
              <a:rPr lang="en-US" dirty="0" smtClean="0">
                <a:latin typeface="Times New Roman" panose="02020603050405020304" pitchFamily="18" charset="0"/>
                <a:cs typeface="Times New Roman" panose="02020603050405020304" pitchFamily="18" charset="0"/>
              </a:rPr>
              <a:t>Without risk, the </a:t>
            </a:r>
            <a:r>
              <a:rPr lang="en-US" dirty="0">
                <a:latin typeface="Times New Roman" panose="02020603050405020304" pitchFamily="18" charset="0"/>
                <a:cs typeface="Times New Roman" panose="02020603050405020304" pitchFamily="18" charset="0"/>
              </a:rPr>
              <a:t>optimal </a:t>
            </a:r>
            <a:r>
              <a:rPr lang="en-US" dirty="0" smtClean="0">
                <a:latin typeface="Times New Roman" panose="02020603050405020304" pitchFamily="18" charset="0"/>
                <a:cs typeface="Times New Roman" panose="02020603050405020304" pitchFamily="18" charset="0"/>
              </a:rPr>
              <a:t>limit diameter </a:t>
            </a:r>
            <a:r>
              <a:rPr lang="en-US" dirty="0">
                <a:latin typeface="Times New Roman" panose="02020603050405020304" pitchFamily="18" charset="0"/>
                <a:cs typeface="Times New Roman" panose="02020603050405020304" pitchFamily="18" charset="0"/>
              </a:rPr>
              <a:t>was 55 </a:t>
            </a:r>
            <a:r>
              <a:rPr lang="en-US" dirty="0" smtClean="0">
                <a:latin typeface="Times New Roman" panose="02020603050405020304" pitchFamily="18" charset="0"/>
                <a:cs typeface="Times New Roman" panose="02020603050405020304" pitchFamily="18" charset="0"/>
              </a:rPr>
              <a:t>cm.</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With risk (*), the optimal limit diameter was </a:t>
            </a:r>
            <a:r>
              <a:rPr lang="en-US" dirty="0" smtClean="0">
                <a:latin typeface="Times New Roman" panose="02020603050405020304" pitchFamily="18" charset="0"/>
                <a:cs typeface="Times New Roman" panose="02020603050405020304" pitchFamily="18" charset="0"/>
              </a:rPr>
              <a:t>(115 </a:t>
            </a:r>
            <a:r>
              <a:rPr lang="en-US" dirty="0">
                <a:latin typeface="Times New Roman" panose="02020603050405020304" pitchFamily="18" charset="0"/>
                <a:cs typeface="Times New Roman" panose="02020603050405020304" pitchFamily="18" charset="0"/>
              </a:rPr>
              <a:t>– 2 </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cm</a:t>
            </a:r>
            <a:r>
              <a:rPr lang="en-US" dirty="0" smtClean="0">
                <a:latin typeface="Times New Roman" panose="02020603050405020304" pitchFamily="18" charset="0"/>
                <a:cs typeface="Times New Roman" panose="02020603050405020304" pitchFamily="18" charset="0"/>
              </a:rPr>
              <a:t>.</a:t>
            </a:r>
          </a:p>
          <a:p>
            <a:pPr marL="0" indent="0">
              <a:buNone/>
            </a:pPr>
            <a:endParaRPr lang="en-US" dirty="0" smtClean="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05AB504C-2EAE-4C1B-A3CB-68D7E240E4AC}" type="slidenum">
              <a:rPr lang="sv-SE" smtClean="0">
                <a:solidFill>
                  <a:prstClr val="black">
                    <a:tint val="75000"/>
                  </a:prstClr>
                </a:solidFill>
              </a:rPr>
              <a:pPr/>
              <a:t>18</a:t>
            </a:fld>
            <a:endParaRPr lang="sv-SE">
              <a:solidFill>
                <a:prstClr val="black">
                  <a:tint val="75000"/>
                </a:prstClr>
              </a:solidFill>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1037716308"/>
              </p:ext>
            </p:extLst>
          </p:nvPr>
        </p:nvGraphicFramePr>
        <p:xfrm>
          <a:off x="8610600" y="3316764"/>
          <a:ext cx="759563" cy="542545"/>
        </p:xfrm>
        <a:graphic>
          <a:graphicData uri="http://schemas.openxmlformats.org/presentationml/2006/ole">
            <mc:AlternateContent xmlns:mc="http://schemas.openxmlformats.org/markup-compatibility/2006">
              <mc:Choice xmlns:v="urn:schemas-microsoft-com:vml" Requires="v">
                <p:oleObj spid="_x0000_s30762" name="Equation" r:id="rId3" imgW="291973" imgH="203112" progId="Equation.DSMT4">
                  <p:embed/>
                </p:oleObj>
              </mc:Choice>
              <mc:Fallback>
                <p:oleObj name="Equation" r:id="rId3" imgW="291973" imgH="20311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3316764"/>
                        <a:ext cx="759563" cy="542545"/>
                      </a:xfrm>
                      <a:prstGeom prst="rect">
                        <a:avLst/>
                      </a:prstGeom>
                      <a:noFill/>
                    </p:spPr>
                  </p:pic>
                </p:oleObj>
              </mc:Fallback>
            </mc:AlternateContent>
          </a:graphicData>
        </a:graphic>
      </p:graphicFrame>
      <p:sp>
        <p:nvSpPr>
          <p:cNvPr id="6" name="Rektangel 5"/>
          <p:cNvSpPr/>
          <p:nvPr/>
        </p:nvSpPr>
        <p:spPr>
          <a:xfrm>
            <a:off x="3124200" y="4485394"/>
            <a:ext cx="6096000" cy="1815882"/>
          </a:xfrm>
          <a:prstGeom prst="rect">
            <a:avLst/>
          </a:prstGeom>
        </p:spPr>
        <p:txBody>
          <a:bodyPr>
            <a:spAutoFit/>
          </a:bodyPr>
          <a:lstStyle/>
          <a:p>
            <a:r>
              <a:rPr lang="en-US" sz="2800" dirty="0" smtClean="0">
                <a:solidFill>
                  <a:prstClr val="black"/>
                </a:solidFill>
              </a:rPr>
              <a:t>(*) </a:t>
            </a:r>
            <a:r>
              <a:rPr lang="en-US" sz="2800" dirty="0" smtClean="0">
                <a:solidFill>
                  <a:srgbClr val="0070C0"/>
                </a:solidFill>
              </a:rPr>
              <a:t>= Prices distributed according to </a:t>
            </a:r>
          </a:p>
          <a:p>
            <a:r>
              <a:rPr lang="en-US" sz="2800" dirty="0" smtClean="0">
                <a:solidFill>
                  <a:srgbClr val="0070C0"/>
                </a:solidFill>
              </a:rPr>
              <a:t>a uniform </a:t>
            </a:r>
            <a:r>
              <a:rPr lang="en-US" sz="2800" dirty="0">
                <a:solidFill>
                  <a:srgbClr val="0070C0"/>
                </a:solidFill>
              </a:rPr>
              <a:t>price probability density function with price variation within the interval   -40 to +40 EURO/m3</a:t>
            </a:r>
            <a:endParaRPr lang="sv-SE" dirty="0">
              <a:solidFill>
                <a:srgbClr val="0070C0"/>
              </a:solidFill>
            </a:endParaRPr>
          </a:p>
        </p:txBody>
      </p:sp>
      <p:sp>
        <p:nvSpPr>
          <p:cNvPr id="7" name="Rektangel 6"/>
          <p:cNvSpPr/>
          <p:nvPr/>
        </p:nvSpPr>
        <p:spPr>
          <a:xfrm>
            <a:off x="2960914" y="4485394"/>
            <a:ext cx="6152512" cy="18709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4544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solidFill>
                  <a:prstClr val="black">
                    <a:tint val="75000"/>
                  </a:prstClr>
                </a:solidFill>
              </a:rPr>
              <a:pPr/>
              <a:t>19</a:t>
            </a:fld>
            <a:endParaRPr lang="sv-SE">
              <a:solidFill>
                <a:prstClr val="black">
                  <a:tint val="75000"/>
                </a:prstClr>
              </a:solidFill>
            </a:endParaRPr>
          </a:p>
        </p:txBody>
      </p:sp>
      <p:pic>
        <p:nvPicPr>
          <p:cNvPr id="2969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893" y="185737"/>
            <a:ext cx="7646307"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157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35253"/>
            <a:ext cx="10515600" cy="1325563"/>
          </a:xfrm>
        </p:spPr>
        <p:txBody>
          <a:bodyPr>
            <a:normAutofit fontScale="90000"/>
          </a:bodyPr>
          <a:lstStyle/>
          <a:p>
            <a:r>
              <a:rPr lang="en-US" sz="2000" dirty="0" smtClean="0"/>
              <a:t/>
            </a:r>
            <a:br>
              <a:rPr lang="en-US" sz="2000" dirty="0" smtClean="0"/>
            </a:br>
            <a:r>
              <a:rPr lang="en-US" sz="2700" b="1" dirty="0">
                <a:solidFill>
                  <a:srgbClr val="00B050"/>
                </a:solidFill>
                <a:latin typeface="Times New Roman" panose="02020603050405020304" pitchFamily="18" charset="0"/>
                <a:cs typeface="Times New Roman" panose="02020603050405020304" pitchFamily="18" charset="0"/>
              </a:rPr>
              <a:t>Optimization of adaptive control functions in multidimensional forest management via stochastic simulation and grid </a:t>
            </a:r>
            <a:r>
              <a:rPr lang="en-US" sz="2700" b="1" dirty="0" smtClean="0">
                <a:solidFill>
                  <a:srgbClr val="00B050"/>
                </a:solidFill>
                <a:latin typeface="Times New Roman" panose="02020603050405020304" pitchFamily="18" charset="0"/>
                <a:cs typeface="Times New Roman" panose="02020603050405020304" pitchFamily="18" charset="0"/>
              </a:rPr>
              <a:t>search</a:t>
            </a:r>
            <a:br>
              <a:rPr lang="en-US" sz="2700" b="1" dirty="0" smtClean="0">
                <a:solidFill>
                  <a:srgbClr val="00B050"/>
                </a:solidFill>
                <a:latin typeface="Times New Roman" panose="02020603050405020304" pitchFamily="18" charset="0"/>
                <a:cs typeface="Times New Roman" panose="02020603050405020304" pitchFamily="18" charset="0"/>
              </a:rPr>
            </a:br>
            <a:r>
              <a:rPr lang="en-US" sz="2700" b="1" dirty="0" smtClean="0">
                <a:solidFill>
                  <a:srgbClr val="0070C0"/>
                </a:solidFill>
                <a:latin typeface="Times New Roman" panose="02020603050405020304" pitchFamily="18" charset="0"/>
                <a:cs typeface="Times New Roman" panose="02020603050405020304" pitchFamily="18" charset="0"/>
              </a:rPr>
              <a:t>Peter </a:t>
            </a:r>
            <a:r>
              <a:rPr lang="en-US" sz="2700" b="1" dirty="0" err="1" smtClean="0">
                <a:solidFill>
                  <a:srgbClr val="0070C0"/>
                </a:solidFill>
                <a:latin typeface="Times New Roman" panose="02020603050405020304" pitchFamily="18" charset="0"/>
                <a:cs typeface="Times New Roman" panose="02020603050405020304" pitchFamily="18" charset="0"/>
              </a:rPr>
              <a:t>Lohmander</a:t>
            </a:r>
            <a:r>
              <a:rPr lang="en-US" sz="2700" b="1" dirty="0">
                <a:solidFill>
                  <a:srgbClr val="FF0000"/>
                </a:solidFill>
                <a:latin typeface="Times New Roman" panose="02020603050405020304" pitchFamily="18" charset="0"/>
                <a:cs typeface="Times New Roman" panose="02020603050405020304" pitchFamily="18" charset="0"/>
              </a:rPr>
              <a:t/>
            </a:r>
            <a:br>
              <a:rPr lang="en-US" sz="2700" b="1" dirty="0">
                <a:solidFill>
                  <a:srgbClr val="FF0000"/>
                </a:solidFill>
                <a:latin typeface="Times New Roman" panose="02020603050405020304" pitchFamily="18" charset="0"/>
                <a:cs typeface="Times New Roman" panose="02020603050405020304" pitchFamily="18" charset="0"/>
              </a:rPr>
            </a:br>
            <a:r>
              <a:rPr lang="en-US" sz="2000" dirty="0" smtClean="0"/>
              <a:t/>
            </a:r>
            <a:br>
              <a:rPr lang="en-US" sz="2000" dirty="0" smtClean="0"/>
            </a:br>
            <a:r>
              <a:rPr lang="en-US" sz="3100" b="1" dirty="0" smtClean="0">
                <a:solidFill>
                  <a:srgbClr val="FF0000"/>
                </a:solidFill>
              </a:rPr>
              <a:t>Abstract</a:t>
            </a:r>
            <a:r>
              <a:rPr lang="en-US" b="1" dirty="0"/>
              <a:t/>
            </a:r>
            <a:br>
              <a:rPr lang="en-US" b="1" dirty="0"/>
            </a:br>
            <a:endParaRPr lang="sv-SE" b="1" dirty="0"/>
          </a:p>
        </p:txBody>
      </p:sp>
      <p:sp>
        <p:nvSpPr>
          <p:cNvPr id="3" name="Platshållare för innehåll 2"/>
          <p:cNvSpPr>
            <a:spLocks noGrp="1"/>
          </p:cNvSpPr>
          <p:nvPr>
            <p:ph idx="1"/>
          </p:nvPr>
        </p:nvSpPr>
        <p:spPr>
          <a:xfrm>
            <a:off x="838200" y="2096008"/>
            <a:ext cx="10515600" cy="3989959"/>
          </a:xfrm>
        </p:spPr>
        <p:txBody>
          <a:bodyPr>
            <a:normAutofit fontScale="70000" lnSpcReduction="20000"/>
          </a:bodyPr>
          <a:lstStyle/>
          <a:p>
            <a:pPr marL="0" indent="0">
              <a:buNone/>
            </a:pPr>
            <a:r>
              <a:rPr lang="en-US" dirty="0"/>
              <a:t>A dynamic multidimensional production system, with several interdependent processes, is adaptively controlled under the influence of stochastic market changes. An adaptive control function with low dimensionality that makes it possible to directly and indirectly control all parts of the interdependent processes is determined. Discrete parameter value combinations are investigated. Grid search is applied to find optimal control function parameter values via stochastic simulation, where the complete production system is simulated 100 times, during 200 years. The 100 time series of random numbers, each representing 200 years, used to represent stochastic market changes, are the same for every control function parameter combination. The optimal control function is determined for beech stands in Germany, as an adaptive harvest diameter rule, for different rates of interest and for different levels of market risk. With a </a:t>
            </a:r>
            <a:r>
              <a:rPr lang="en-US" dirty="0" smtClean="0"/>
              <a:t>uniform </a:t>
            </a:r>
            <a:r>
              <a:rPr lang="en-US" dirty="0"/>
              <a:t>price probability density function with price variation within the interval   -40 to +40 EURO/m3, 3% rate of interest and optimal control, the expected present value was 62% higher than without risk. Without risk the optimal harvest diameter was 55 cm and with risk, </a:t>
            </a:r>
            <a:r>
              <a:rPr lang="en-US" dirty="0" smtClean="0"/>
              <a:t>(115 </a:t>
            </a:r>
            <a:r>
              <a:rPr lang="en-US" dirty="0"/>
              <a:t>– 2 </a:t>
            </a:r>
            <a:r>
              <a:rPr lang="en-US" dirty="0" smtClean="0"/>
              <a:t>      ) cm</a:t>
            </a:r>
            <a:r>
              <a:rPr lang="en-US" dirty="0"/>
              <a:t>, where  </a:t>
            </a:r>
            <a:r>
              <a:rPr lang="en-US" dirty="0" smtClean="0"/>
              <a:t>        denotes </a:t>
            </a:r>
            <a:r>
              <a:rPr lang="en-US" dirty="0"/>
              <a:t>wood price deviation in period t from the </a:t>
            </a:r>
            <a:r>
              <a:rPr lang="en-US" dirty="0" smtClean="0"/>
              <a:t>expected wood </a:t>
            </a:r>
            <a:r>
              <a:rPr lang="en-US" dirty="0"/>
              <a:t>price (EURO/m3). </a:t>
            </a:r>
          </a:p>
          <a:p>
            <a:pPr marL="0" indent="0">
              <a:buNone/>
            </a:pPr>
            <a:r>
              <a:rPr lang="en-US" dirty="0">
                <a:solidFill>
                  <a:srgbClr val="FF0000"/>
                </a:solidFill>
              </a:rPr>
              <a:t>Keywords</a:t>
            </a:r>
            <a:r>
              <a:rPr lang="en-US" dirty="0" smtClean="0">
                <a:solidFill>
                  <a:srgbClr val="FF0000"/>
                </a:solidFill>
              </a:rPr>
              <a:t>:</a:t>
            </a:r>
          </a:p>
          <a:p>
            <a:pPr marL="0" indent="0">
              <a:buNone/>
            </a:pPr>
            <a:r>
              <a:rPr lang="en-US" dirty="0">
                <a:solidFill>
                  <a:srgbClr val="00B050"/>
                </a:solidFill>
              </a:rPr>
              <a:t>Adaptive control function; Stochastic system optimization; Forest </a:t>
            </a:r>
            <a:r>
              <a:rPr lang="en-US" dirty="0" smtClean="0">
                <a:solidFill>
                  <a:srgbClr val="00B050"/>
                </a:solidFill>
              </a:rPr>
              <a:t>management</a:t>
            </a:r>
            <a:endParaRPr lang="sv-SE" dirty="0"/>
          </a:p>
        </p:txBody>
      </p:sp>
      <p:sp>
        <p:nvSpPr>
          <p:cNvPr id="4" name="Platshållare för bildnummer 3"/>
          <p:cNvSpPr>
            <a:spLocks noGrp="1"/>
          </p:cNvSpPr>
          <p:nvPr>
            <p:ph type="sldNum" sz="quarter" idx="12"/>
          </p:nvPr>
        </p:nvSpPr>
        <p:spPr/>
        <p:txBody>
          <a:bodyPr/>
          <a:lstStyle/>
          <a:p>
            <a:fld id="{05AB504C-2EAE-4C1B-A3CB-68D7E240E4AC}" type="slidenum">
              <a:rPr lang="sv-SE" smtClean="0"/>
              <a:t>2</a:t>
            </a:fld>
            <a:endParaRPr lang="sv-SE" dirty="0"/>
          </a:p>
        </p:txBody>
      </p:sp>
      <p:graphicFrame>
        <p:nvGraphicFramePr>
          <p:cNvPr id="5" name="Objekt 4"/>
          <p:cNvGraphicFramePr>
            <a:graphicFrameLocks noChangeAspect="1"/>
          </p:cNvGraphicFramePr>
          <p:nvPr>
            <p:extLst>
              <p:ext uri="{D42A27DB-BD31-4B8C-83A1-F6EECF244321}">
                <p14:modId xmlns:p14="http://schemas.microsoft.com/office/powerpoint/2010/main" val="133731847"/>
              </p:ext>
            </p:extLst>
          </p:nvPr>
        </p:nvGraphicFramePr>
        <p:xfrm>
          <a:off x="7032170" y="4682475"/>
          <a:ext cx="348344" cy="248817"/>
        </p:xfrm>
        <a:graphic>
          <a:graphicData uri="http://schemas.openxmlformats.org/presentationml/2006/ole">
            <mc:AlternateContent xmlns:mc="http://schemas.openxmlformats.org/markup-compatibility/2006">
              <mc:Choice xmlns:v="urn:schemas-microsoft-com:vml" Requires="v">
                <p:oleObj spid="_x0000_s32802" name="Equation" r:id="rId3" imgW="291973" imgH="203112" progId="Equation.DSMT4">
                  <p:embed/>
                </p:oleObj>
              </mc:Choice>
              <mc:Fallback>
                <p:oleObj name="Equation" r:id="rId3" imgW="291973" imgH="20311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170" y="4682475"/>
                        <a:ext cx="348344" cy="248817"/>
                      </a:xfrm>
                      <a:prstGeom prst="rect">
                        <a:avLst/>
                      </a:prstGeom>
                      <a:noFill/>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1637173727"/>
              </p:ext>
            </p:extLst>
          </p:nvPr>
        </p:nvGraphicFramePr>
        <p:xfrm>
          <a:off x="8748498" y="4659583"/>
          <a:ext cx="412439" cy="294599"/>
        </p:xfrm>
        <a:graphic>
          <a:graphicData uri="http://schemas.openxmlformats.org/presentationml/2006/ole">
            <mc:AlternateContent xmlns:mc="http://schemas.openxmlformats.org/markup-compatibility/2006">
              <mc:Choice xmlns:v="urn:schemas-microsoft-com:vml" Requires="v">
                <p:oleObj spid="_x0000_s32803" name="Equation" r:id="rId5" imgW="291973" imgH="203112" progId="Equation.DSMT4">
                  <p:embed/>
                </p:oleObj>
              </mc:Choice>
              <mc:Fallback>
                <p:oleObj name="Equation" r:id="rId5" imgW="291973" imgH="20311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8498" y="4659583"/>
                        <a:ext cx="412439" cy="294599"/>
                      </a:xfrm>
                      <a:prstGeom prst="rect">
                        <a:avLst/>
                      </a:prstGeom>
                      <a:noFill/>
                    </p:spPr>
                  </p:pic>
                </p:oleObj>
              </mc:Fallback>
            </mc:AlternateContent>
          </a:graphicData>
        </a:graphic>
      </p:graphicFrame>
    </p:spTree>
    <p:extLst>
      <p:ext uri="{BB962C8B-B14F-4D97-AF65-F5344CB8AC3E}">
        <p14:creationId xmlns:p14="http://schemas.microsoft.com/office/powerpoint/2010/main" val="56203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838200" y="1508125"/>
            <a:ext cx="10515600" cy="1325563"/>
          </a:xfrm>
        </p:spPr>
        <p:txBody>
          <a:bodyPr>
            <a:normAutofit fontScale="90000"/>
          </a:bodyPr>
          <a:lstStyle/>
          <a:p>
            <a:r>
              <a:rPr lang="sv-SE" b="1" i="1" dirty="0" smtClean="0">
                <a:latin typeface="Times New Roman" panose="02020603050405020304" pitchFamily="18" charset="0"/>
                <a:cs typeface="Times New Roman" panose="02020603050405020304" pitchFamily="18" charset="0"/>
              </a:rPr>
              <a:t/>
            </a:r>
            <a:br>
              <a:rPr lang="sv-SE" b="1" i="1" dirty="0" smtClean="0">
                <a:latin typeface="Times New Roman" panose="02020603050405020304" pitchFamily="18" charset="0"/>
                <a:cs typeface="Times New Roman" panose="02020603050405020304" pitchFamily="18" charset="0"/>
              </a:rPr>
            </a:br>
            <a:r>
              <a:rPr lang="sv-SE" sz="3100" b="1" dirty="0" err="1" smtClean="0">
                <a:latin typeface="Times New Roman" panose="02020603050405020304" pitchFamily="18" charset="0"/>
                <a:cs typeface="Times New Roman" panose="02020603050405020304" pitchFamily="18" charset="0"/>
              </a:rPr>
              <a:t>Detailed</a:t>
            </a:r>
            <a:r>
              <a:rPr lang="sv-SE" sz="3100" b="1" dirty="0" smtClean="0">
                <a:latin typeface="Times New Roman" panose="02020603050405020304" pitchFamily="18" charset="0"/>
                <a:cs typeface="Times New Roman" panose="02020603050405020304" pitchFamily="18" charset="0"/>
              </a:rPr>
              <a:t> </a:t>
            </a:r>
            <a:r>
              <a:rPr lang="sv-SE" sz="3100" b="1" dirty="0" err="1" smtClean="0">
                <a:latin typeface="Times New Roman" panose="02020603050405020304" pitchFamily="18" charset="0"/>
                <a:cs typeface="Times New Roman" panose="02020603050405020304" pitchFamily="18" charset="0"/>
              </a:rPr>
              <a:t>numerical</a:t>
            </a:r>
            <a:r>
              <a:rPr lang="sv-SE" sz="3100" b="1" dirty="0" smtClean="0">
                <a:latin typeface="Times New Roman" panose="02020603050405020304" pitchFamily="18" charset="0"/>
                <a:cs typeface="Times New Roman" panose="02020603050405020304" pitchFamily="18" charset="0"/>
              </a:rPr>
              <a:t> </a:t>
            </a:r>
            <a:r>
              <a:rPr lang="sv-SE" sz="3100" b="1" dirty="0" err="1" smtClean="0">
                <a:latin typeface="Times New Roman" panose="02020603050405020304" pitchFamily="18" charset="0"/>
                <a:cs typeface="Times New Roman" panose="02020603050405020304" pitchFamily="18" charset="0"/>
              </a:rPr>
              <a:t>analysis</a:t>
            </a:r>
            <a:r>
              <a:rPr lang="sv-SE" sz="3100" b="1" dirty="0" smtClean="0">
                <a:latin typeface="Times New Roman" panose="02020603050405020304" pitchFamily="18" charset="0"/>
                <a:cs typeface="Times New Roman" panose="02020603050405020304" pitchFamily="18" charset="0"/>
              </a:rPr>
              <a:t>:</a:t>
            </a:r>
            <a:br>
              <a:rPr lang="sv-SE" sz="3100" b="1" dirty="0" smtClean="0">
                <a:latin typeface="Times New Roman" panose="02020603050405020304" pitchFamily="18" charset="0"/>
                <a:cs typeface="Times New Roman" panose="02020603050405020304" pitchFamily="18" charset="0"/>
              </a:rPr>
            </a:br>
            <a:r>
              <a:rPr lang="sv-SE" b="1" i="1" dirty="0" smtClean="0">
                <a:latin typeface="Times New Roman" panose="02020603050405020304" pitchFamily="18" charset="0"/>
                <a:cs typeface="Times New Roman" panose="02020603050405020304" pitchFamily="18" charset="0"/>
              </a:rPr>
              <a:t> </a:t>
            </a:r>
            <a:br>
              <a:rPr lang="sv-SE" b="1" i="1" dirty="0" smtClean="0">
                <a:latin typeface="Times New Roman" panose="02020603050405020304" pitchFamily="18" charset="0"/>
                <a:cs typeface="Times New Roman" panose="02020603050405020304" pitchFamily="18" charset="0"/>
              </a:rPr>
            </a:br>
            <a:r>
              <a:rPr lang="sv-SE" b="1" i="1" dirty="0" smtClean="0">
                <a:solidFill>
                  <a:srgbClr val="FF0000"/>
                </a:solidFill>
                <a:latin typeface="Times New Roman" panose="02020603050405020304" pitchFamily="18" charset="0"/>
                <a:cs typeface="Times New Roman" panose="02020603050405020304" pitchFamily="18" charset="0"/>
              </a:rPr>
              <a:t>CCF9 (</a:t>
            </a:r>
            <a:r>
              <a:rPr lang="sv-SE" b="1" i="1" dirty="0" err="1" smtClean="0">
                <a:solidFill>
                  <a:srgbClr val="FF0000"/>
                </a:solidFill>
                <a:latin typeface="Times New Roman" panose="02020603050405020304" pitchFamily="18" charset="0"/>
                <a:cs typeface="Times New Roman" panose="02020603050405020304" pitchFamily="18" charset="0"/>
              </a:rPr>
              <a:t>Optimization</a:t>
            </a:r>
            <a:r>
              <a:rPr lang="sv-SE" b="1" i="1" dirty="0" smtClean="0">
                <a:solidFill>
                  <a:srgbClr val="FF0000"/>
                </a:solidFill>
                <a:latin typeface="Times New Roman" panose="02020603050405020304" pitchFamily="18" charset="0"/>
                <a:cs typeface="Times New Roman" panose="02020603050405020304" pitchFamily="18" charset="0"/>
              </a:rPr>
              <a:t> software)</a:t>
            </a:r>
            <a:br>
              <a:rPr lang="sv-SE" b="1" i="1" dirty="0" smtClean="0">
                <a:solidFill>
                  <a:srgbClr val="FF0000"/>
                </a:solidFill>
                <a:latin typeface="Times New Roman" panose="02020603050405020304" pitchFamily="18" charset="0"/>
                <a:cs typeface="Times New Roman" panose="02020603050405020304" pitchFamily="18" charset="0"/>
              </a:rPr>
            </a:br>
            <a:r>
              <a:rPr lang="sv-SE" b="1" i="1" dirty="0">
                <a:latin typeface="Times New Roman" panose="02020603050405020304" pitchFamily="18" charset="0"/>
                <a:cs typeface="Times New Roman" panose="02020603050405020304" pitchFamily="18" charset="0"/>
              </a:rPr>
              <a:t/>
            </a:r>
            <a:br>
              <a:rPr lang="sv-SE" b="1" i="1" dirty="0">
                <a:latin typeface="Times New Roman" panose="02020603050405020304" pitchFamily="18" charset="0"/>
                <a:cs typeface="Times New Roman" panose="02020603050405020304" pitchFamily="18" charset="0"/>
              </a:rPr>
            </a:br>
            <a:r>
              <a:rPr lang="sv-SE" sz="2200" dirty="0" smtClean="0">
                <a:latin typeface="Times New Roman" panose="02020603050405020304" pitchFamily="18" charset="0"/>
                <a:cs typeface="Times New Roman" panose="02020603050405020304" pitchFamily="18" charset="0"/>
              </a:rPr>
              <a:t>by Peter </a:t>
            </a:r>
            <a:r>
              <a:rPr lang="sv-SE" sz="2200" dirty="0" err="1" smtClean="0">
                <a:latin typeface="Times New Roman" panose="02020603050405020304" pitchFamily="18" charset="0"/>
                <a:cs typeface="Times New Roman" panose="02020603050405020304" pitchFamily="18" charset="0"/>
              </a:rPr>
              <a:t>Lohmander</a:t>
            </a:r>
            <a:r>
              <a:rPr lang="sv-SE" sz="2200" dirty="0" smtClean="0">
                <a:latin typeface="Times New Roman" panose="02020603050405020304" pitchFamily="18" charset="0"/>
                <a:cs typeface="Times New Roman" panose="02020603050405020304" pitchFamily="18" charset="0"/>
              </a:rPr>
              <a:t/>
            </a:r>
            <a:br>
              <a:rPr lang="sv-SE" sz="2200" dirty="0" smtClean="0">
                <a:latin typeface="Times New Roman" panose="02020603050405020304" pitchFamily="18" charset="0"/>
                <a:cs typeface="Times New Roman" panose="02020603050405020304" pitchFamily="18" charset="0"/>
              </a:rPr>
            </a:br>
            <a:r>
              <a:rPr lang="sv-SE" sz="2200" dirty="0" smtClean="0">
                <a:latin typeface="Times New Roman" panose="02020603050405020304" pitchFamily="18" charset="0"/>
                <a:cs typeface="Times New Roman" panose="02020603050405020304" pitchFamily="18" charset="0"/>
              </a:rPr>
              <a:t>in QB64</a:t>
            </a:r>
            <a:endParaRPr lang="sv-SE" sz="2200" dirty="0">
              <a:latin typeface="Times New Roman" panose="02020603050405020304" pitchFamily="18" charset="0"/>
              <a:cs typeface="Times New Roman" panose="02020603050405020304" pitchFamily="18" charset="0"/>
            </a:endParaRPr>
          </a:p>
        </p:txBody>
      </p:sp>
      <p:sp>
        <p:nvSpPr>
          <p:cNvPr id="2" name="Platshållare för bildnummer 1"/>
          <p:cNvSpPr>
            <a:spLocks noGrp="1"/>
          </p:cNvSpPr>
          <p:nvPr>
            <p:ph type="sldNum" sz="quarter" idx="12"/>
          </p:nvPr>
        </p:nvSpPr>
        <p:spPr/>
        <p:txBody>
          <a:bodyPr/>
          <a:lstStyle/>
          <a:p>
            <a:fld id="{05AB504C-2EAE-4C1B-A3CB-68D7E240E4AC}" type="slidenum">
              <a:rPr lang="sv-SE" smtClean="0"/>
              <a:t>20</a:t>
            </a:fld>
            <a:endParaRPr lang="sv-SE"/>
          </a:p>
        </p:txBody>
      </p:sp>
    </p:spTree>
    <p:extLst>
      <p:ext uri="{BB962C8B-B14F-4D97-AF65-F5344CB8AC3E}">
        <p14:creationId xmlns:p14="http://schemas.microsoft.com/office/powerpoint/2010/main" val="2806255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t>21</a:t>
            </a:fld>
            <a:endParaRPr lang="sv-SE"/>
          </a:p>
        </p:txBody>
      </p:sp>
      <p:sp>
        <p:nvSpPr>
          <p:cNvPr id="5" name="Rektangel 4"/>
          <p:cNvSpPr/>
          <p:nvPr/>
        </p:nvSpPr>
        <p:spPr>
          <a:xfrm>
            <a:off x="1077685" y="534179"/>
            <a:ext cx="9764486" cy="5525808"/>
          </a:xfrm>
          <a:prstGeom prst="rect">
            <a:avLst/>
          </a:prstGeom>
        </p:spPr>
        <p:txBody>
          <a:bodyPr wrap="square">
            <a:spAutoFit/>
          </a:bodyPr>
          <a:lstStyle/>
          <a:p>
            <a:pPr>
              <a:lnSpc>
                <a:spcPct val="107000"/>
              </a:lnSpc>
              <a:spcAft>
                <a:spcPts val="0"/>
              </a:spcAft>
            </a:pPr>
            <a:r>
              <a:rPr lang="sv-SE" sz="1400" b="1" dirty="0">
                <a:latin typeface="Courier New" panose="02070309020205020404" pitchFamily="49" charset="0"/>
                <a:ea typeface="Calibri" panose="020F0502020204030204" pitchFamily="34" charset="0"/>
                <a:cs typeface="Times New Roman" panose="02020603050405020304" pitchFamily="18" charset="0"/>
              </a:rPr>
              <a:t>REM</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b="1" dirty="0">
                <a:latin typeface="Courier New" panose="02070309020205020404" pitchFamily="49" charset="0"/>
                <a:ea typeface="Calibri" panose="020F0502020204030204" pitchFamily="34" charset="0"/>
                <a:cs typeface="Times New Roman" panose="02020603050405020304" pitchFamily="18" charset="0"/>
              </a:rPr>
              <a:t>REM CCF9.bas</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b="1" dirty="0">
                <a:latin typeface="Courier New" panose="02070309020205020404" pitchFamily="49" charset="0"/>
                <a:ea typeface="Calibri" panose="020F0502020204030204" pitchFamily="34" charset="0"/>
                <a:cs typeface="Times New Roman" panose="02020603050405020304" pitchFamily="18" charset="0"/>
              </a:rPr>
              <a:t>REM Peter </a:t>
            </a:r>
            <a:r>
              <a:rPr lang="sv-SE" sz="1400" b="1" dirty="0" err="1">
                <a:latin typeface="Courier New" panose="02070309020205020404" pitchFamily="49" charset="0"/>
                <a:ea typeface="Calibri" panose="020F0502020204030204" pitchFamily="34" charset="0"/>
                <a:cs typeface="Times New Roman" panose="02020603050405020304" pitchFamily="18" charset="0"/>
              </a:rPr>
              <a:t>Lohmander</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b="1" dirty="0">
                <a:latin typeface="Courier New" panose="02070309020205020404" pitchFamily="49" charset="0"/>
                <a:ea typeface="Calibri" panose="020F0502020204030204" pitchFamily="34" charset="0"/>
                <a:cs typeface="Times New Roman" panose="02020603050405020304" pitchFamily="18" charset="0"/>
              </a:rPr>
              <a:t>REM 160106</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b="1" dirty="0">
                <a:latin typeface="Courier New" panose="02070309020205020404" pitchFamily="49" charset="0"/>
                <a:ea typeface="Calibri" panose="020F0502020204030204" pitchFamily="34" charset="0"/>
                <a:cs typeface="Times New Roman" panose="02020603050405020304" pitchFamily="18" charset="0"/>
              </a:rPr>
              <a:t>REM Date </a:t>
            </a:r>
            <a:r>
              <a:rPr lang="sv-SE" sz="1400" b="1" dirty="0" err="1">
                <a:latin typeface="Courier New" panose="02070309020205020404" pitchFamily="49" charset="0"/>
                <a:ea typeface="Calibri" panose="020F0502020204030204" pitchFamily="34" charset="0"/>
                <a:cs typeface="Times New Roman" panose="02020603050405020304" pitchFamily="18" charset="0"/>
              </a:rPr>
              <a:t>of</a:t>
            </a:r>
            <a:r>
              <a:rPr lang="sv-SE" sz="1400" b="1" dirty="0">
                <a:latin typeface="Courier New" panose="02070309020205020404" pitchFamily="49" charset="0"/>
                <a:ea typeface="Calibri" panose="020F0502020204030204" pitchFamily="34" charset="0"/>
                <a:cs typeface="Times New Roman" panose="02020603050405020304" pitchFamily="18" charset="0"/>
              </a:rPr>
              <a:t> </a:t>
            </a:r>
            <a:r>
              <a:rPr lang="sv-SE" sz="1400" b="1" dirty="0" err="1">
                <a:latin typeface="Courier New" panose="02070309020205020404" pitchFamily="49" charset="0"/>
                <a:ea typeface="Calibri" panose="020F0502020204030204" pitchFamily="34" charset="0"/>
                <a:cs typeface="Times New Roman" panose="02020603050405020304" pitchFamily="18" charset="0"/>
              </a:rPr>
              <a:t>first</a:t>
            </a:r>
            <a:r>
              <a:rPr lang="sv-SE" sz="1400" b="1" dirty="0">
                <a:latin typeface="Courier New" panose="02070309020205020404" pitchFamily="49" charset="0"/>
                <a:ea typeface="Calibri" panose="020F0502020204030204" pitchFamily="34" charset="0"/>
                <a:cs typeface="Times New Roman" panose="02020603050405020304" pitchFamily="18" charset="0"/>
              </a:rPr>
              <a:t> version </a:t>
            </a:r>
            <a:r>
              <a:rPr lang="sv-SE" sz="1400" b="1" dirty="0" err="1">
                <a:latin typeface="Courier New" panose="02070309020205020404" pitchFamily="49" charset="0"/>
                <a:ea typeface="Calibri" panose="020F0502020204030204" pitchFamily="34" charset="0"/>
                <a:cs typeface="Times New Roman" panose="02020603050405020304" pitchFamily="18" charset="0"/>
              </a:rPr>
              <a:t>of</a:t>
            </a:r>
            <a:r>
              <a:rPr lang="sv-SE" sz="1400" b="1" dirty="0">
                <a:latin typeface="Courier New" panose="02070309020205020404" pitchFamily="49" charset="0"/>
                <a:ea typeface="Calibri" panose="020F0502020204030204" pitchFamily="34" charset="0"/>
                <a:cs typeface="Times New Roman" panose="02020603050405020304" pitchFamily="18" charset="0"/>
              </a:rPr>
              <a:t> </a:t>
            </a:r>
            <a:r>
              <a:rPr lang="sv-SE" sz="1400" b="1" dirty="0" err="1">
                <a:latin typeface="Courier New" panose="02070309020205020404" pitchFamily="49" charset="0"/>
                <a:ea typeface="Calibri" panose="020F0502020204030204" pitchFamily="34" charset="0"/>
                <a:cs typeface="Times New Roman" panose="02020603050405020304" pitchFamily="18" charset="0"/>
              </a:rPr>
              <a:t>this</a:t>
            </a:r>
            <a:r>
              <a:rPr lang="sv-SE" sz="1400" b="1" dirty="0">
                <a:latin typeface="Courier New" panose="02070309020205020404" pitchFamily="49" charset="0"/>
                <a:ea typeface="Calibri" panose="020F0502020204030204" pitchFamily="34" charset="0"/>
                <a:cs typeface="Times New Roman" panose="02020603050405020304" pitchFamily="18" charset="0"/>
              </a:rPr>
              <a:t> software 090416</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b="1" dirty="0">
                <a:latin typeface="Courier New" panose="02070309020205020404" pitchFamily="49" charset="0"/>
                <a:ea typeface="Calibri" panose="020F0502020204030204" pitchFamily="34" charset="0"/>
                <a:cs typeface="Times New Roman" panose="02020603050405020304" pitchFamily="18" charset="0"/>
              </a:rPr>
              <a:t>REM http://www.Lohmander.com</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b="1" dirty="0">
                <a:latin typeface="Courier New" panose="02070309020205020404" pitchFamily="49" charset="0"/>
                <a:ea typeface="Calibri" panose="020F0502020204030204" pitchFamily="34" charset="0"/>
                <a:cs typeface="Times New Roman" panose="02020603050405020304" pitchFamily="18" charset="0"/>
              </a:rPr>
              <a:t>REM Peter@Lohmander.com</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b="1" dirty="0">
                <a:latin typeface="Courier New" panose="02070309020205020404" pitchFamily="49" charset="0"/>
                <a:ea typeface="Calibri" panose="020F0502020204030204" pitchFamily="34" charset="0"/>
                <a:cs typeface="Times New Roman" panose="02020603050405020304" pitchFamily="18" charset="0"/>
              </a:rPr>
              <a:t>REM</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REM A </a:t>
            </a:r>
            <a:r>
              <a:rPr lang="sv-SE" b="1"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dynamic</a:t>
            </a:r>
            <a:r>
              <a:rPr lang="sv-SE"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diameter distribution </a:t>
            </a:r>
            <a:r>
              <a:rPr lang="sv-SE" b="1"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model</a:t>
            </a:r>
            <a:r>
              <a:rPr lang="sv-SE"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for </a:t>
            </a:r>
            <a:r>
              <a:rPr lang="sv-SE" b="1"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numerical</a:t>
            </a:r>
            <a:r>
              <a:rPr lang="sv-SE"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economic</a:t>
            </a:r>
            <a:endParaRPr lang="sv-SE"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REM </a:t>
            </a:r>
            <a:r>
              <a:rPr lang="sv-SE" b="1"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optimization</a:t>
            </a:r>
            <a:r>
              <a:rPr lang="sv-SE"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of</a:t>
            </a:r>
            <a:r>
              <a:rPr lang="sv-SE"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continuous</a:t>
            </a:r>
            <a:r>
              <a:rPr lang="sv-SE"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cover </a:t>
            </a:r>
            <a:r>
              <a:rPr lang="sv-SE" b="1"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forest</a:t>
            </a:r>
            <a:r>
              <a:rPr lang="sv-SE"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management</a:t>
            </a:r>
            <a:endParaRPr lang="sv-SE"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b="1" dirty="0">
                <a:latin typeface="Courier New" panose="02070309020205020404" pitchFamily="49" charset="0"/>
                <a:ea typeface="Calibri" panose="020F0502020204030204" pitchFamily="34" charset="0"/>
                <a:cs typeface="Times New Roman" panose="02020603050405020304" pitchFamily="18" charset="0"/>
              </a:rPr>
              <a:t>REM</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b="1" dirty="0">
                <a:latin typeface="Courier New" panose="02070309020205020404" pitchFamily="49" charset="0"/>
                <a:ea typeface="Calibri" panose="020F0502020204030204" pitchFamily="34" charset="0"/>
                <a:cs typeface="Times New Roman" panose="02020603050405020304" pitchFamily="18" charset="0"/>
              </a:rPr>
              <a:t>REM </a:t>
            </a:r>
            <a:r>
              <a:rPr lang="sv-SE" sz="1400" b="1" dirty="0" err="1">
                <a:solidFill>
                  <a:srgbClr val="0070C0"/>
                </a:solidFill>
                <a:latin typeface="Courier New" panose="02070309020205020404" pitchFamily="49" charset="0"/>
                <a:ea typeface="Calibri" panose="020F0502020204030204" pitchFamily="34" charset="0"/>
                <a:cs typeface="Times New Roman" panose="02020603050405020304" pitchFamily="18" charset="0"/>
              </a:rPr>
              <a:t>Acknowledgements</a:t>
            </a:r>
            <a:r>
              <a:rPr lang="sv-SE" sz="1400" b="1" dirty="0">
                <a:solidFill>
                  <a:srgbClr val="0070C0"/>
                </a:solidFill>
                <a:latin typeface="Courier New" panose="02070309020205020404" pitchFamily="49" charset="0"/>
                <a:ea typeface="Calibri" panose="020F0502020204030204" pitchFamily="34" charset="0"/>
                <a:cs typeface="Times New Roman" panose="02020603050405020304" pitchFamily="18" charset="0"/>
              </a:rPr>
              <a:t>:</a:t>
            </a:r>
            <a:endParaRPr lang="sv-SE"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b="1" dirty="0">
                <a:latin typeface="Courier New" panose="02070309020205020404" pitchFamily="49" charset="0"/>
                <a:ea typeface="Calibri" panose="020F0502020204030204" pitchFamily="34" charset="0"/>
                <a:cs typeface="Times New Roman" panose="02020603050405020304" pitchFamily="18" charset="0"/>
              </a:rPr>
              <a:t>REM My </a:t>
            </a:r>
            <a:r>
              <a:rPr lang="sv-SE" sz="1400" b="1" dirty="0" err="1">
                <a:latin typeface="Courier New" panose="02070309020205020404" pitchFamily="49" charset="0"/>
                <a:ea typeface="Calibri" panose="020F0502020204030204" pitchFamily="34" charset="0"/>
                <a:cs typeface="Times New Roman" panose="02020603050405020304" pitchFamily="18" charset="0"/>
              </a:rPr>
              <a:t>thanks</a:t>
            </a:r>
            <a:r>
              <a:rPr lang="sv-SE" sz="1400" b="1" dirty="0">
                <a:latin typeface="Courier New" panose="02070309020205020404" pitchFamily="49" charset="0"/>
                <a:ea typeface="Calibri" panose="020F0502020204030204" pitchFamily="34" charset="0"/>
                <a:cs typeface="Times New Roman" panose="02020603050405020304" pitchFamily="18" charset="0"/>
              </a:rPr>
              <a:t> go to Prof. Dr. Jean-Philippe </a:t>
            </a:r>
            <a:r>
              <a:rPr lang="sv-SE" sz="1400" b="1" dirty="0" err="1">
                <a:latin typeface="Courier New" panose="02070309020205020404" pitchFamily="49" charset="0"/>
                <a:ea typeface="Calibri" panose="020F0502020204030204" pitchFamily="34" charset="0"/>
                <a:cs typeface="Times New Roman" panose="02020603050405020304" pitchFamily="18" charset="0"/>
              </a:rPr>
              <a:t>Schutz</a:t>
            </a:r>
            <a:r>
              <a:rPr lang="sv-SE" sz="1400" b="1" dirty="0">
                <a:latin typeface="Courier New" panose="02070309020205020404" pitchFamily="49" charset="0"/>
                <a:ea typeface="Calibri" panose="020F0502020204030204" pitchFamily="34" charset="0"/>
                <a:cs typeface="Times New Roman" panose="02020603050405020304" pitchFamily="18" charset="0"/>
              </a:rPr>
              <a:t>.</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b="1" dirty="0">
                <a:latin typeface="Courier New" panose="02070309020205020404" pitchFamily="49" charset="0"/>
                <a:ea typeface="Calibri" panose="020F0502020204030204" pitchFamily="34" charset="0"/>
                <a:cs typeface="Times New Roman" panose="02020603050405020304" pitchFamily="18" charset="0"/>
              </a:rPr>
              <a:t>REM </a:t>
            </a:r>
            <a:r>
              <a:rPr lang="sv-SE" sz="1400" b="1" dirty="0" err="1">
                <a:latin typeface="Courier New" panose="02070309020205020404" pitchFamily="49" charset="0"/>
                <a:ea typeface="Calibri" panose="020F0502020204030204" pitchFamily="34" charset="0"/>
                <a:cs typeface="Times New Roman" panose="02020603050405020304" pitchFamily="18" charset="0"/>
              </a:rPr>
              <a:t>Several</a:t>
            </a:r>
            <a:r>
              <a:rPr lang="sv-SE" sz="1400" b="1" dirty="0">
                <a:latin typeface="Courier New" panose="02070309020205020404" pitchFamily="49" charset="0"/>
                <a:ea typeface="Calibri" panose="020F0502020204030204" pitchFamily="34" charset="0"/>
                <a:cs typeface="Times New Roman" panose="02020603050405020304" pitchFamily="18" charset="0"/>
              </a:rPr>
              <a:t> </a:t>
            </a:r>
            <a:r>
              <a:rPr lang="sv-SE" sz="1400" b="1" dirty="0" err="1">
                <a:latin typeface="Courier New" panose="02070309020205020404" pitchFamily="49" charset="0"/>
                <a:ea typeface="Calibri" panose="020F0502020204030204" pitchFamily="34" charset="0"/>
                <a:cs typeface="Times New Roman" panose="02020603050405020304" pitchFamily="18" charset="0"/>
              </a:rPr>
              <a:t>of</a:t>
            </a:r>
            <a:r>
              <a:rPr lang="sv-SE" sz="1400" b="1" dirty="0">
                <a:latin typeface="Courier New" panose="02070309020205020404" pitchFamily="49" charset="0"/>
                <a:ea typeface="Calibri" panose="020F0502020204030204" pitchFamily="34" charset="0"/>
                <a:cs typeface="Times New Roman" panose="02020603050405020304" pitchFamily="18" charset="0"/>
              </a:rPr>
              <a:t> the </a:t>
            </a:r>
            <a:r>
              <a:rPr lang="sv-SE" sz="1400" b="1" dirty="0" err="1">
                <a:latin typeface="Courier New" panose="02070309020205020404" pitchFamily="49" charset="0"/>
                <a:ea typeface="Calibri" panose="020F0502020204030204" pitchFamily="34" charset="0"/>
                <a:cs typeface="Times New Roman" panose="02020603050405020304" pitchFamily="18" charset="0"/>
              </a:rPr>
              <a:t>equations</a:t>
            </a:r>
            <a:r>
              <a:rPr lang="sv-SE" sz="1400" b="1" dirty="0">
                <a:latin typeface="Courier New" panose="02070309020205020404" pitchFamily="49" charset="0"/>
                <a:ea typeface="Calibri" panose="020F0502020204030204" pitchFamily="34" charset="0"/>
                <a:cs typeface="Times New Roman" panose="02020603050405020304" pitchFamily="18" charset="0"/>
              </a:rPr>
              <a:t> in </a:t>
            </a:r>
            <a:r>
              <a:rPr lang="sv-SE" sz="1400" b="1" dirty="0" err="1">
                <a:latin typeface="Courier New" panose="02070309020205020404" pitchFamily="49" charset="0"/>
                <a:ea typeface="Calibri" panose="020F0502020204030204" pitchFamily="34" charset="0"/>
                <a:cs typeface="Times New Roman" panose="02020603050405020304" pitchFamily="18" charset="0"/>
              </a:rPr>
              <a:t>this</a:t>
            </a:r>
            <a:r>
              <a:rPr lang="sv-SE" sz="1400" b="1" dirty="0">
                <a:latin typeface="Courier New" panose="02070309020205020404" pitchFamily="49" charset="0"/>
                <a:ea typeface="Calibri" panose="020F0502020204030204" pitchFamily="34" charset="0"/>
                <a:cs typeface="Times New Roman" panose="02020603050405020304" pitchFamily="18" charset="0"/>
              </a:rPr>
              <a:t> </a:t>
            </a:r>
            <a:r>
              <a:rPr lang="sv-SE" sz="1400" b="1" dirty="0" err="1">
                <a:latin typeface="Courier New" panose="02070309020205020404" pitchFamily="49" charset="0"/>
                <a:ea typeface="Calibri" panose="020F0502020204030204" pitchFamily="34" charset="0"/>
                <a:cs typeface="Times New Roman" panose="02020603050405020304" pitchFamily="18" charset="0"/>
              </a:rPr>
              <a:t>preliminary</a:t>
            </a:r>
            <a:r>
              <a:rPr lang="sv-SE" sz="1400" b="1" dirty="0">
                <a:latin typeface="Courier New" panose="02070309020205020404" pitchFamily="49" charset="0"/>
                <a:ea typeface="Calibri" panose="020F0502020204030204" pitchFamily="34" charset="0"/>
                <a:cs typeface="Times New Roman" panose="02020603050405020304" pitchFamily="18" charset="0"/>
              </a:rPr>
              <a:t> computer </a:t>
            </a:r>
            <a:r>
              <a:rPr lang="sv-SE" sz="1400" b="1" dirty="0" err="1">
                <a:latin typeface="Courier New" panose="02070309020205020404" pitchFamily="49" charset="0"/>
                <a:ea typeface="Calibri" panose="020F0502020204030204" pitchFamily="34" charset="0"/>
                <a:cs typeface="Times New Roman" panose="02020603050405020304" pitchFamily="18" charset="0"/>
              </a:rPr>
              <a:t>model</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b="1" dirty="0">
                <a:latin typeface="Courier New" panose="02070309020205020404" pitchFamily="49" charset="0"/>
                <a:ea typeface="Calibri" panose="020F0502020204030204" pitchFamily="34" charset="0"/>
                <a:cs typeface="Times New Roman" panose="02020603050405020304" pitchFamily="18" charset="0"/>
              </a:rPr>
              <a:t>REM </a:t>
            </a:r>
            <a:r>
              <a:rPr lang="sv-SE" sz="1400" b="1" dirty="0" err="1">
                <a:latin typeface="Courier New" panose="02070309020205020404" pitchFamily="49" charset="0"/>
                <a:ea typeface="Calibri" panose="020F0502020204030204" pitchFamily="34" charset="0"/>
                <a:cs typeface="Times New Roman" panose="02020603050405020304" pitchFamily="18" charset="0"/>
              </a:rPr>
              <a:t>were</a:t>
            </a:r>
            <a:r>
              <a:rPr lang="sv-SE" sz="1400" b="1" dirty="0">
                <a:latin typeface="Courier New" panose="02070309020205020404" pitchFamily="49" charset="0"/>
                <a:ea typeface="Calibri" panose="020F0502020204030204" pitchFamily="34" charset="0"/>
                <a:cs typeface="Times New Roman" panose="02020603050405020304" pitchFamily="18" charset="0"/>
              </a:rPr>
              <a:t> </a:t>
            </a:r>
            <a:r>
              <a:rPr lang="sv-SE" sz="1400" b="1" dirty="0" err="1">
                <a:latin typeface="Courier New" panose="02070309020205020404" pitchFamily="49" charset="0"/>
                <a:ea typeface="Calibri" panose="020F0502020204030204" pitchFamily="34" charset="0"/>
                <a:cs typeface="Times New Roman" panose="02020603050405020304" pitchFamily="18" charset="0"/>
              </a:rPr>
              <a:t>obtained</a:t>
            </a:r>
            <a:r>
              <a:rPr lang="sv-SE" sz="1400" b="1" dirty="0">
                <a:latin typeface="Courier New" panose="02070309020205020404" pitchFamily="49" charset="0"/>
                <a:ea typeface="Calibri" panose="020F0502020204030204" pitchFamily="34" charset="0"/>
                <a:cs typeface="Times New Roman" panose="02020603050405020304" pitchFamily="18" charset="0"/>
              </a:rPr>
              <a:t> from </a:t>
            </a:r>
            <a:r>
              <a:rPr lang="sv-SE" sz="1400" b="1" dirty="0" err="1">
                <a:latin typeface="Courier New" panose="02070309020205020404" pitchFamily="49" charset="0"/>
                <a:ea typeface="Calibri" panose="020F0502020204030204" pitchFamily="34" charset="0"/>
                <a:cs typeface="Times New Roman" panose="02020603050405020304" pitchFamily="18" charset="0"/>
              </a:rPr>
              <a:t>his</a:t>
            </a:r>
            <a:r>
              <a:rPr lang="sv-SE" sz="1400" b="1" dirty="0">
                <a:latin typeface="Courier New" panose="02070309020205020404" pitchFamily="49" charset="0"/>
                <a:ea typeface="Calibri" panose="020F0502020204030204" pitchFamily="34" charset="0"/>
                <a:cs typeface="Times New Roman" panose="02020603050405020304" pitchFamily="18" charset="0"/>
              </a:rPr>
              <a:t> </a:t>
            </a:r>
            <a:r>
              <a:rPr lang="sv-SE" sz="1400" b="1" dirty="0" err="1">
                <a:latin typeface="Courier New" panose="02070309020205020404" pitchFamily="49" charset="0"/>
                <a:ea typeface="Calibri" panose="020F0502020204030204" pitchFamily="34" charset="0"/>
                <a:cs typeface="Times New Roman" panose="02020603050405020304" pitchFamily="18" charset="0"/>
              </a:rPr>
              <a:t>article</a:t>
            </a:r>
            <a:r>
              <a:rPr lang="sv-SE" sz="1400" b="1" dirty="0">
                <a:latin typeface="Courier New" panose="02070309020205020404" pitchFamily="49" charset="0"/>
                <a:ea typeface="Calibri" panose="020F0502020204030204" pitchFamily="34" charset="0"/>
                <a:cs typeface="Times New Roman" panose="02020603050405020304" pitchFamily="18" charset="0"/>
              </a:rPr>
              <a:t> </a:t>
            </a:r>
            <a:r>
              <a:rPr lang="sv-SE" sz="1400" b="1" dirty="0" err="1">
                <a:latin typeface="Courier New" panose="02070309020205020404" pitchFamily="49" charset="0"/>
                <a:ea typeface="Calibri" panose="020F0502020204030204" pitchFamily="34" charset="0"/>
                <a:cs typeface="Times New Roman" panose="02020603050405020304" pitchFamily="18" charset="0"/>
              </a:rPr>
              <a:t>found</a:t>
            </a:r>
            <a:r>
              <a:rPr lang="sv-SE" sz="1400" b="1" dirty="0">
                <a:latin typeface="Courier New" panose="02070309020205020404" pitchFamily="49" charset="0"/>
                <a:ea typeface="Calibri" panose="020F0502020204030204" pitchFamily="34" charset="0"/>
                <a:cs typeface="Times New Roman" panose="02020603050405020304" pitchFamily="18" charset="0"/>
              </a:rPr>
              <a:t> </a:t>
            </a:r>
            <a:r>
              <a:rPr lang="sv-SE" sz="1400" b="1" dirty="0" err="1">
                <a:latin typeface="Courier New" panose="02070309020205020404" pitchFamily="49" charset="0"/>
                <a:ea typeface="Calibri" panose="020F0502020204030204" pitchFamily="34" charset="0"/>
                <a:cs typeface="Times New Roman" panose="02020603050405020304" pitchFamily="18" charset="0"/>
              </a:rPr>
              <a:t>below</a:t>
            </a:r>
            <a:r>
              <a:rPr lang="sv-SE" sz="1400" b="1" dirty="0">
                <a:latin typeface="Courier New" panose="02070309020205020404" pitchFamily="49" charset="0"/>
                <a:ea typeface="Calibri" panose="020F0502020204030204" pitchFamily="34" charset="0"/>
                <a:cs typeface="Times New Roman" panose="02020603050405020304" pitchFamily="18" charset="0"/>
              </a:rPr>
              <a:t>. </a:t>
            </a:r>
            <a:r>
              <a:rPr lang="sv-SE" sz="1400" b="1" dirty="0" err="1">
                <a:latin typeface="Courier New" panose="02070309020205020404" pitchFamily="49" charset="0"/>
                <a:ea typeface="Calibri" panose="020F0502020204030204" pitchFamily="34" charset="0"/>
                <a:cs typeface="Times New Roman" panose="02020603050405020304" pitchFamily="18" charset="0"/>
              </a:rPr>
              <a:t>Furthermore</a:t>
            </a:r>
            <a:r>
              <a:rPr lang="sv-SE" sz="1400" b="1" dirty="0">
                <a:latin typeface="Courier New" panose="02070309020205020404" pitchFamily="49" charset="0"/>
                <a:ea typeface="Calibri" panose="020F0502020204030204" pitchFamily="34" charset="0"/>
                <a:cs typeface="Times New Roman" panose="02020603050405020304" pitchFamily="18" charset="0"/>
              </a:rPr>
              <a:t>, </a:t>
            </a:r>
            <a:r>
              <a:rPr lang="sv-SE" sz="1400" b="1" dirty="0" err="1">
                <a:latin typeface="Courier New" panose="02070309020205020404" pitchFamily="49" charset="0"/>
                <a:ea typeface="Calibri" panose="020F0502020204030204" pitchFamily="34" charset="0"/>
                <a:cs typeface="Times New Roman" panose="02020603050405020304" pitchFamily="18" charset="0"/>
              </a:rPr>
              <a:t>he</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b="1" dirty="0">
                <a:latin typeface="Courier New" panose="02070309020205020404" pitchFamily="49" charset="0"/>
                <a:ea typeface="Calibri" panose="020F0502020204030204" pitchFamily="34" charset="0"/>
                <a:cs typeface="Times New Roman" panose="02020603050405020304" pitchFamily="18" charset="0"/>
              </a:rPr>
              <a:t>REM </a:t>
            </a:r>
            <a:r>
              <a:rPr lang="sv-SE" sz="1400" b="1" dirty="0" err="1">
                <a:latin typeface="Courier New" panose="02070309020205020404" pitchFamily="49" charset="0"/>
                <a:ea typeface="Calibri" panose="020F0502020204030204" pitchFamily="34" charset="0"/>
                <a:cs typeface="Times New Roman" panose="02020603050405020304" pitchFamily="18" charset="0"/>
              </a:rPr>
              <a:t>showed</a:t>
            </a:r>
            <a:r>
              <a:rPr lang="sv-SE" sz="1400" b="1" dirty="0">
                <a:latin typeface="Courier New" panose="02070309020205020404" pitchFamily="49" charset="0"/>
                <a:ea typeface="Calibri" panose="020F0502020204030204" pitchFamily="34" charset="0"/>
                <a:cs typeface="Times New Roman" panose="02020603050405020304" pitchFamily="18" charset="0"/>
              </a:rPr>
              <a:t> </a:t>
            </a:r>
            <a:r>
              <a:rPr lang="sv-SE" sz="1400" b="1" dirty="0" err="1">
                <a:latin typeface="Courier New" panose="02070309020205020404" pitchFamily="49" charset="0"/>
                <a:ea typeface="Calibri" panose="020F0502020204030204" pitchFamily="34" charset="0"/>
                <a:cs typeface="Times New Roman" panose="02020603050405020304" pitchFamily="18" charset="0"/>
              </a:rPr>
              <a:t>me</a:t>
            </a:r>
            <a:r>
              <a:rPr lang="sv-SE" sz="1400" b="1" dirty="0">
                <a:latin typeface="Courier New" panose="02070309020205020404" pitchFamily="49" charset="0"/>
                <a:ea typeface="Calibri" panose="020F0502020204030204" pitchFamily="34" charset="0"/>
                <a:cs typeface="Times New Roman" panose="02020603050405020304" pitchFamily="18" charset="0"/>
              </a:rPr>
              <a:t> </a:t>
            </a:r>
            <a:r>
              <a:rPr lang="sv-SE" sz="1400" b="1" dirty="0" err="1">
                <a:latin typeface="Courier New" panose="02070309020205020404" pitchFamily="49" charset="0"/>
                <a:ea typeface="Calibri" panose="020F0502020204030204" pitchFamily="34" charset="0"/>
                <a:cs typeface="Times New Roman" panose="02020603050405020304" pitchFamily="18" charset="0"/>
              </a:rPr>
              <a:t>interesting</a:t>
            </a:r>
            <a:r>
              <a:rPr lang="sv-SE" sz="1400" b="1" dirty="0">
                <a:latin typeface="Courier New" panose="02070309020205020404" pitchFamily="49" charset="0"/>
                <a:ea typeface="Calibri" panose="020F0502020204030204" pitchFamily="34" charset="0"/>
                <a:cs typeface="Times New Roman" panose="02020603050405020304" pitchFamily="18" charset="0"/>
              </a:rPr>
              <a:t> experiments in </a:t>
            </a:r>
            <a:r>
              <a:rPr lang="sv-SE" sz="1400" b="1" dirty="0" err="1">
                <a:latin typeface="Courier New" panose="02070309020205020404" pitchFamily="49" charset="0"/>
                <a:ea typeface="Calibri" panose="020F0502020204030204" pitchFamily="34" charset="0"/>
                <a:cs typeface="Times New Roman" panose="02020603050405020304" pitchFamily="18" charset="0"/>
              </a:rPr>
              <a:t>Switzerland</a:t>
            </a:r>
            <a:r>
              <a:rPr lang="sv-SE" sz="1400" b="1" dirty="0">
                <a:latin typeface="Courier New" panose="02070309020205020404" pitchFamily="49" charset="0"/>
                <a:ea typeface="Calibri" panose="020F0502020204030204" pitchFamily="34" charset="0"/>
                <a:cs typeface="Times New Roman" panose="02020603050405020304" pitchFamily="18" charset="0"/>
              </a:rPr>
              <a:t>.</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b="1" dirty="0">
                <a:latin typeface="Courier New" panose="02070309020205020404" pitchFamily="49" charset="0"/>
                <a:ea typeface="Calibri" panose="020F0502020204030204" pitchFamily="34" charset="0"/>
                <a:cs typeface="Times New Roman" panose="02020603050405020304" pitchFamily="18" charset="0"/>
              </a:rPr>
              <a:t>REM</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b="1" dirty="0">
                <a:latin typeface="Courier New" panose="02070309020205020404" pitchFamily="49" charset="0"/>
                <a:ea typeface="Calibri" panose="020F0502020204030204" pitchFamily="34" charset="0"/>
                <a:cs typeface="Times New Roman" panose="02020603050405020304" pitchFamily="18" charset="0"/>
              </a:rPr>
              <a:t>REM </a:t>
            </a:r>
            <a:r>
              <a:rPr lang="sv-SE" sz="1400" b="1" dirty="0" err="1">
                <a:solidFill>
                  <a:srgbClr val="0070C0"/>
                </a:solidFill>
                <a:latin typeface="Courier New" panose="02070309020205020404" pitchFamily="49" charset="0"/>
                <a:ea typeface="Calibri" panose="020F0502020204030204" pitchFamily="34" charset="0"/>
                <a:cs typeface="Times New Roman" panose="02020603050405020304" pitchFamily="18" charset="0"/>
              </a:rPr>
              <a:t>References</a:t>
            </a:r>
            <a:r>
              <a:rPr lang="sv-SE" sz="1400" b="1" dirty="0">
                <a:solidFill>
                  <a:srgbClr val="0070C0"/>
                </a:solidFill>
                <a:latin typeface="Courier New" panose="02070309020205020404" pitchFamily="49" charset="0"/>
                <a:ea typeface="Calibri" panose="020F0502020204030204" pitchFamily="34" charset="0"/>
                <a:cs typeface="Times New Roman" panose="02020603050405020304" pitchFamily="18" charset="0"/>
              </a:rPr>
              <a:t>:</a:t>
            </a:r>
            <a:endParaRPr lang="sv-SE"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b="1" dirty="0">
                <a:latin typeface="Courier New" panose="02070309020205020404" pitchFamily="49" charset="0"/>
                <a:ea typeface="Calibri" panose="020F0502020204030204" pitchFamily="34" charset="0"/>
                <a:cs typeface="Times New Roman" panose="02020603050405020304" pitchFamily="18" charset="0"/>
              </a:rPr>
              <a:t>REM </a:t>
            </a:r>
            <a:r>
              <a:rPr lang="sv-SE" sz="1400" b="1" dirty="0" err="1">
                <a:latin typeface="Courier New" panose="02070309020205020404" pitchFamily="49" charset="0"/>
                <a:ea typeface="Calibri" panose="020F0502020204030204" pitchFamily="34" charset="0"/>
                <a:cs typeface="Times New Roman" panose="02020603050405020304" pitchFamily="18" charset="0"/>
              </a:rPr>
              <a:t>Schutz</a:t>
            </a:r>
            <a:r>
              <a:rPr lang="sv-SE" sz="1400" b="1" dirty="0">
                <a:latin typeface="Courier New" panose="02070309020205020404" pitchFamily="49" charset="0"/>
                <a:ea typeface="Calibri" panose="020F0502020204030204" pitchFamily="34" charset="0"/>
                <a:cs typeface="Times New Roman" panose="02020603050405020304" pitchFamily="18" charset="0"/>
              </a:rPr>
              <a:t>, J-P. (2006) </a:t>
            </a:r>
            <a:r>
              <a:rPr lang="sv-SE" sz="1400" b="1" dirty="0" err="1">
                <a:latin typeface="Courier New" panose="02070309020205020404" pitchFamily="49" charset="0"/>
                <a:ea typeface="Calibri" panose="020F0502020204030204" pitchFamily="34" charset="0"/>
                <a:cs typeface="Times New Roman" panose="02020603050405020304" pitchFamily="18" charset="0"/>
              </a:rPr>
              <a:t>Modelling</a:t>
            </a:r>
            <a:r>
              <a:rPr lang="sv-SE" sz="1400" b="1" dirty="0">
                <a:latin typeface="Courier New" panose="02070309020205020404" pitchFamily="49" charset="0"/>
                <a:ea typeface="Calibri" panose="020F0502020204030204" pitchFamily="34" charset="0"/>
                <a:cs typeface="Times New Roman" panose="02020603050405020304" pitchFamily="18" charset="0"/>
              </a:rPr>
              <a:t> the </a:t>
            </a:r>
            <a:r>
              <a:rPr lang="sv-SE" sz="1400" b="1" dirty="0" err="1">
                <a:latin typeface="Courier New" panose="02070309020205020404" pitchFamily="49" charset="0"/>
                <a:ea typeface="Calibri" panose="020F0502020204030204" pitchFamily="34" charset="0"/>
                <a:cs typeface="Times New Roman" panose="02020603050405020304" pitchFamily="18" charset="0"/>
              </a:rPr>
              <a:t>demographic</a:t>
            </a:r>
            <a:r>
              <a:rPr lang="sv-SE" sz="1400" b="1" dirty="0">
                <a:latin typeface="Courier New" panose="02070309020205020404" pitchFamily="49" charset="0"/>
                <a:ea typeface="Calibri" panose="020F0502020204030204" pitchFamily="34" charset="0"/>
                <a:cs typeface="Times New Roman" panose="02020603050405020304" pitchFamily="18" charset="0"/>
              </a:rPr>
              <a:t> </a:t>
            </a:r>
            <a:r>
              <a:rPr lang="sv-SE" sz="1400" b="1" dirty="0" err="1">
                <a:latin typeface="Courier New" panose="02070309020205020404" pitchFamily="49" charset="0"/>
                <a:ea typeface="Calibri" panose="020F0502020204030204" pitchFamily="34" charset="0"/>
                <a:cs typeface="Times New Roman" panose="02020603050405020304" pitchFamily="18" charset="0"/>
              </a:rPr>
              <a:t>sustainability</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b="1" dirty="0">
                <a:latin typeface="Courier New" panose="02070309020205020404" pitchFamily="49" charset="0"/>
                <a:ea typeface="Calibri" panose="020F0502020204030204" pitchFamily="34" charset="0"/>
                <a:cs typeface="Times New Roman" panose="02020603050405020304" pitchFamily="18" charset="0"/>
              </a:rPr>
              <a:t>REM </a:t>
            </a:r>
            <a:r>
              <a:rPr lang="sv-SE" sz="1400" b="1" dirty="0" err="1">
                <a:latin typeface="Courier New" panose="02070309020205020404" pitchFamily="49" charset="0"/>
                <a:ea typeface="Calibri" panose="020F0502020204030204" pitchFamily="34" charset="0"/>
                <a:cs typeface="Times New Roman" panose="02020603050405020304" pitchFamily="18" charset="0"/>
              </a:rPr>
              <a:t>of</a:t>
            </a:r>
            <a:r>
              <a:rPr lang="sv-SE" sz="1400" b="1" dirty="0">
                <a:latin typeface="Courier New" panose="02070309020205020404" pitchFamily="49" charset="0"/>
                <a:ea typeface="Calibri" panose="020F0502020204030204" pitchFamily="34" charset="0"/>
                <a:cs typeface="Times New Roman" panose="02020603050405020304" pitchFamily="18" charset="0"/>
              </a:rPr>
              <a:t> pure </a:t>
            </a:r>
            <a:r>
              <a:rPr lang="sv-SE" sz="1400" b="1" dirty="0" err="1">
                <a:latin typeface="Courier New" panose="02070309020205020404" pitchFamily="49" charset="0"/>
                <a:ea typeface="Calibri" panose="020F0502020204030204" pitchFamily="34" charset="0"/>
                <a:cs typeface="Times New Roman" panose="02020603050405020304" pitchFamily="18" charset="0"/>
              </a:rPr>
              <a:t>beech</a:t>
            </a:r>
            <a:r>
              <a:rPr lang="sv-SE" sz="1400" b="1" dirty="0">
                <a:latin typeface="Courier New" panose="02070309020205020404" pitchFamily="49" charset="0"/>
                <a:ea typeface="Calibri" panose="020F0502020204030204" pitchFamily="34" charset="0"/>
                <a:cs typeface="Times New Roman" panose="02020603050405020304" pitchFamily="18" charset="0"/>
              </a:rPr>
              <a:t> </a:t>
            </a:r>
            <a:r>
              <a:rPr lang="sv-SE" sz="1400" b="1" dirty="0" err="1">
                <a:latin typeface="Courier New" panose="02070309020205020404" pitchFamily="49" charset="0"/>
                <a:ea typeface="Calibri" panose="020F0502020204030204" pitchFamily="34" charset="0"/>
                <a:cs typeface="Times New Roman" panose="02020603050405020304" pitchFamily="18" charset="0"/>
              </a:rPr>
              <a:t>plenter</a:t>
            </a:r>
            <a:r>
              <a:rPr lang="sv-SE" sz="1400" b="1" dirty="0">
                <a:latin typeface="Courier New" panose="02070309020205020404" pitchFamily="49" charset="0"/>
                <a:ea typeface="Calibri" panose="020F0502020204030204" pitchFamily="34" charset="0"/>
                <a:cs typeface="Times New Roman" panose="02020603050405020304" pitchFamily="18" charset="0"/>
              </a:rPr>
              <a:t> </a:t>
            </a:r>
            <a:r>
              <a:rPr lang="sv-SE" sz="1400" b="1" dirty="0" err="1">
                <a:latin typeface="Courier New" panose="02070309020205020404" pitchFamily="49" charset="0"/>
                <a:ea typeface="Calibri" panose="020F0502020204030204" pitchFamily="34" charset="0"/>
                <a:cs typeface="Times New Roman" panose="02020603050405020304" pitchFamily="18" charset="0"/>
              </a:rPr>
              <a:t>forests</a:t>
            </a:r>
            <a:r>
              <a:rPr lang="sv-SE" sz="1400" b="1" dirty="0">
                <a:latin typeface="Courier New" panose="02070309020205020404" pitchFamily="49" charset="0"/>
                <a:ea typeface="Calibri" panose="020F0502020204030204" pitchFamily="34" charset="0"/>
                <a:cs typeface="Times New Roman" panose="02020603050405020304" pitchFamily="18" charset="0"/>
              </a:rPr>
              <a:t> in Eastern </a:t>
            </a:r>
            <a:r>
              <a:rPr lang="sv-SE" sz="1400" b="1" dirty="0" err="1">
                <a:latin typeface="Courier New" panose="02070309020205020404" pitchFamily="49" charset="0"/>
                <a:ea typeface="Calibri" panose="020F0502020204030204" pitchFamily="34" charset="0"/>
                <a:cs typeface="Times New Roman" panose="02020603050405020304" pitchFamily="18" charset="0"/>
              </a:rPr>
              <a:t>Germany</a:t>
            </a:r>
            <a:r>
              <a:rPr lang="sv-SE" sz="1400" b="1" dirty="0">
                <a:latin typeface="Courier New" panose="02070309020205020404" pitchFamily="49" charset="0"/>
                <a:ea typeface="Calibri" panose="020F0502020204030204" pitchFamily="34" charset="0"/>
                <a:cs typeface="Times New Roman" panose="02020603050405020304" pitchFamily="18" charset="0"/>
              </a:rPr>
              <a:t>,</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b="1" dirty="0">
                <a:latin typeface="Courier New" panose="02070309020205020404" pitchFamily="49" charset="0"/>
                <a:ea typeface="Calibri" panose="020F0502020204030204" pitchFamily="34" charset="0"/>
                <a:cs typeface="Times New Roman" panose="02020603050405020304" pitchFamily="18" charset="0"/>
              </a:rPr>
              <a:t>REM </a:t>
            </a:r>
            <a:r>
              <a:rPr lang="sv-SE" sz="1400" b="1" dirty="0" err="1">
                <a:latin typeface="Courier New" panose="02070309020205020404" pitchFamily="49" charset="0"/>
                <a:ea typeface="Calibri" panose="020F0502020204030204" pitchFamily="34" charset="0"/>
                <a:cs typeface="Times New Roman" panose="02020603050405020304" pitchFamily="18" charset="0"/>
              </a:rPr>
              <a:t>Ann.For.Sci</a:t>
            </a:r>
            <a:r>
              <a:rPr lang="sv-SE" sz="1400" b="1" dirty="0">
                <a:latin typeface="Courier New" panose="02070309020205020404" pitchFamily="49" charset="0"/>
                <a:ea typeface="Calibri" panose="020F0502020204030204" pitchFamily="34" charset="0"/>
                <a:cs typeface="Times New Roman" panose="02020603050405020304" pitchFamily="18" charset="0"/>
              </a:rPr>
              <a:t>. 63 (2000), 93-100</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b="1" dirty="0">
                <a:latin typeface="Courier New" panose="02070309020205020404" pitchFamily="49" charset="0"/>
                <a:ea typeface="Calibri" panose="020F0502020204030204" pitchFamily="34" charset="0"/>
                <a:cs typeface="Times New Roman" panose="02020603050405020304" pitchFamily="18" charset="0"/>
              </a:rPr>
              <a:t>REM http://dx.doi.org/10.1051/forest:2005101</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b="1" dirty="0">
                <a:latin typeface="Courier New" panose="02070309020205020404" pitchFamily="49" charset="0"/>
                <a:ea typeface="Calibri" panose="020F0502020204030204" pitchFamily="34" charset="0"/>
                <a:cs typeface="Times New Roman" panose="02020603050405020304" pitchFamily="18" charset="0"/>
              </a:rPr>
              <a:t>REM</a:t>
            </a:r>
            <a:endParaRPr lang="sv-SE"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8859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t>22</a:t>
            </a:fld>
            <a:endParaRPr lang="sv-SE"/>
          </a:p>
        </p:txBody>
      </p:sp>
      <p:sp>
        <p:nvSpPr>
          <p:cNvPr id="5" name="Rektangel 4"/>
          <p:cNvSpPr/>
          <p:nvPr/>
        </p:nvSpPr>
        <p:spPr>
          <a:xfrm>
            <a:off x="4772298" y="1982845"/>
            <a:ext cx="6096000" cy="4373505"/>
          </a:xfrm>
          <a:prstGeom prst="rect">
            <a:avLst/>
          </a:prstGeom>
        </p:spPr>
        <p:txBody>
          <a:bodyPr>
            <a:spAutoFit/>
          </a:bodyPr>
          <a:lstStyle/>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CLS</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DIM PDEV(100, 200)</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INPUT "Risk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multiplier</a:t>
            </a:r>
            <a:r>
              <a:rPr lang="sv-SE" sz="2000" b="1" dirty="0">
                <a:latin typeface="Times New Roman" panose="02020603050405020304" pitchFamily="18" charset="0"/>
                <a:ea typeface="Calibri" panose="020F0502020204030204" pitchFamily="34" charset="0"/>
                <a:cs typeface="Times New Roman" panose="02020603050405020304" pitchFamily="18" charset="0"/>
              </a:rPr>
              <a:t> = ",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rmp</a:t>
            </a:r>
            <a:endParaRPr lang="sv-SE" sz="20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INPUT "Rate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of</a:t>
            </a:r>
            <a:r>
              <a:rPr lang="sv-SE" sz="2000" b="1" dirty="0">
                <a:latin typeface="Times New Roman" panose="02020603050405020304" pitchFamily="18" charset="0"/>
                <a:ea typeface="Calibri" panose="020F0502020204030204" pitchFamily="34" charset="0"/>
                <a:cs typeface="Times New Roman" panose="02020603050405020304" pitchFamily="18" charset="0"/>
              </a:rPr>
              <a:t>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interest</a:t>
            </a:r>
            <a:r>
              <a:rPr lang="sv-SE" sz="2000" b="1" dirty="0">
                <a:latin typeface="Times New Roman" panose="02020603050405020304" pitchFamily="18" charset="0"/>
                <a:ea typeface="Calibri" panose="020F0502020204030204" pitchFamily="34" charset="0"/>
                <a:cs typeface="Times New Roman" panose="02020603050405020304" pitchFamily="18" charset="0"/>
              </a:rPr>
              <a:t> = ", r</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INPUT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Random</a:t>
            </a:r>
            <a:r>
              <a:rPr lang="sv-SE" sz="2000" b="1" dirty="0">
                <a:latin typeface="Times New Roman" panose="02020603050405020304" pitchFamily="18" charset="0"/>
                <a:ea typeface="Calibri" panose="020F0502020204030204" pitchFamily="34" charset="0"/>
                <a:cs typeface="Times New Roman" panose="02020603050405020304" pitchFamily="18" charset="0"/>
              </a:rPr>
              <a:t>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number</a:t>
            </a:r>
            <a:r>
              <a:rPr lang="sv-SE" sz="2000" b="1" dirty="0">
                <a:latin typeface="Times New Roman" panose="02020603050405020304" pitchFamily="18" charset="0"/>
                <a:ea typeface="Calibri" panose="020F0502020204030204" pitchFamily="34" charset="0"/>
                <a:cs typeface="Times New Roman" panose="02020603050405020304" pitchFamily="18" charset="0"/>
              </a:rPr>
              <a:t>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seed</a:t>
            </a:r>
            <a:r>
              <a:rPr lang="sv-SE" sz="2000" b="1" dirty="0">
                <a:latin typeface="Times New Roman" panose="02020603050405020304" pitchFamily="18" charset="0"/>
                <a:ea typeface="Calibri" panose="020F0502020204030204" pitchFamily="34" charset="0"/>
                <a:cs typeface="Times New Roman" panose="02020603050405020304" pitchFamily="18" charset="0"/>
              </a:rPr>
              <a:t> = ",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randseed</a:t>
            </a:r>
            <a:endParaRPr lang="sv-SE" sz="20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INPUT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Number</a:t>
            </a:r>
            <a:r>
              <a:rPr lang="sv-SE" sz="2000" b="1" dirty="0">
                <a:latin typeface="Times New Roman" panose="02020603050405020304" pitchFamily="18" charset="0"/>
                <a:ea typeface="Calibri" panose="020F0502020204030204" pitchFamily="34" charset="0"/>
                <a:cs typeface="Times New Roman" panose="02020603050405020304" pitchFamily="18" charset="0"/>
              </a:rPr>
              <a:t>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of</a:t>
            </a:r>
            <a:r>
              <a:rPr lang="sv-SE" sz="2000" b="1" dirty="0">
                <a:latin typeface="Times New Roman" panose="02020603050405020304" pitchFamily="18" charset="0"/>
                <a:ea typeface="Calibri" panose="020F0502020204030204" pitchFamily="34" charset="0"/>
                <a:cs typeface="Times New Roman" panose="02020603050405020304" pitchFamily="18" charset="0"/>
              </a:rPr>
              <a:t>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time</a:t>
            </a:r>
            <a:r>
              <a:rPr lang="sv-SE" sz="2000" b="1" dirty="0">
                <a:latin typeface="Times New Roman" panose="02020603050405020304" pitchFamily="18" charset="0"/>
                <a:ea typeface="Calibri" panose="020F0502020204030204" pitchFamily="34" charset="0"/>
                <a:cs typeface="Times New Roman" panose="02020603050405020304" pitchFamily="18" charset="0"/>
              </a:rPr>
              <a:t> series = ",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NumSer</a:t>
            </a:r>
            <a:endParaRPr lang="sv-SE" sz="20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RANDOMIZE </a:t>
            </a:r>
            <a:r>
              <a:rPr lang="sv-SE" sz="2000" b="1" dirty="0" err="1" smtClean="0">
                <a:latin typeface="Times New Roman" panose="02020603050405020304" pitchFamily="18" charset="0"/>
                <a:ea typeface="Calibri" panose="020F0502020204030204" pitchFamily="34" charset="0"/>
                <a:cs typeface="Times New Roman" panose="02020603050405020304" pitchFamily="18" charset="0"/>
              </a:rPr>
              <a:t>randseed</a:t>
            </a:r>
            <a:endParaRPr lang="sv-SE"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sv-SE" sz="20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sv-SE"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FOR t = 0 TO 200</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    </a:t>
            </a:r>
            <a:r>
              <a:rPr lang="sv-SE"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FOR </a:t>
            </a:r>
            <a:r>
              <a:rPr lang="sv-SE"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NumS</a:t>
            </a:r>
            <a:r>
              <a:rPr lang="sv-SE"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 1 TO </a:t>
            </a:r>
            <a:r>
              <a:rPr lang="sv-SE"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NumSer</a:t>
            </a:r>
            <a:endParaRPr lang="sv-SE"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        PDEV(</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NumS</a:t>
            </a:r>
            <a:r>
              <a:rPr lang="sv-SE" sz="2000" b="1" dirty="0">
                <a:latin typeface="Times New Roman" panose="02020603050405020304" pitchFamily="18" charset="0"/>
                <a:ea typeface="Calibri" panose="020F0502020204030204" pitchFamily="34" charset="0"/>
                <a:cs typeface="Times New Roman" panose="02020603050405020304" pitchFamily="18" charset="0"/>
              </a:rPr>
              <a:t>, t) =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rmp</a:t>
            </a:r>
            <a:r>
              <a:rPr lang="sv-SE" sz="2000" b="1" dirty="0">
                <a:latin typeface="Times New Roman" panose="02020603050405020304" pitchFamily="18" charset="0"/>
                <a:ea typeface="Calibri" panose="020F0502020204030204" pitchFamily="34" charset="0"/>
                <a:cs typeface="Times New Roman" panose="02020603050405020304" pitchFamily="18" charset="0"/>
              </a:rPr>
              <a:t> * (2 * RND - 1)</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    </a:t>
            </a:r>
            <a:r>
              <a:rPr lang="sv-SE"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NEXT </a:t>
            </a:r>
            <a:r>
              <a:rPr lang="sv-SE"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NumS</a:t>
            </a:r>
            <a:endParaRPr lang="sv-SE"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sv-SE"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NEXT t</a:t>
            </a:r>
            <a:endParaRPr lang="sv-SE"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ruta 1"/>
          <p:cNvSpPr txBox="1"/>
          <p:nvPr/>
        </p:nvSpPr>
        <p:spPr>
          <a:xfrm>
            <a:off x="445770" y="594360"/>
            <a:ext cx="11487150" cy="523220"/>
          </a:xfrm>
          <a:prstGeom prst="rect">
            <a:avLst/>
          </a:prstGeom>
          <a:noFill/>
        </p:spPr>
        <p:txBody>
          <a:bodyPr wrap="square" rtlCol="0">
            <a:spAutoFit/>
          </a:bodyPr>
          <a:lstStyle/>
          <a:p>
            <a:r>
              <a:rPr lang="sv-SE" sz="2800" b="1" i="1" dirty="0" smtClean="0">
                <a:solidFill>
                  <a:srgbClr val="FF0000"/>
                </a:solidFill>
                <a:latin typeface="Times New Roman" panose="02020603050405020304" pitchFamily="18" charset="0"/>
                <a:cs typeface="Times New Roman" panose="02020603050405020304" pitchFamily="18" charset="0"/>
              </a:rPr>
              <a:t>Parameters inputs and generation </a:t>
            </a:r>
            <a:r>
              <a:rPr lang="sv-SE" sz="2800" b="1" i="1" dirty="0" err="1" smtClean="0">
                <a:solidFill>
                  <a:srgbClr val="FF0000"/>
                </a:solidFill>
                <a:latin typeface="Times New Roman" panose="02020603050405020304" pitchFamily="18" charset="0"/>
                <a:cs typeface="Times New Roman" panose="02020603050405020304" pitchFamily="18" charset="0"/>
              </a:rPr>
              <a:t>of</a:t>
            </a:r>
            <a:r>
              <a:rPr lang="sv-SE" sz="2800" b="1" i="1" dirty="0" smtClean="0">
                <a:solidFill>
                  <a:srgbClr val="FF0000"/>
                </a:solidFill>
                <a:latin typeface="Times New Roman" panose="02020603050405020304" pitchFamily="18" charset="0"/>
                <a:cs typeface="Times New Roman" panose="02020603050405020304" pitchFamily="18" charset="0"/>
              </a:rPr>
              <a:t> the </a:t>
            </a:r>
            <a:r>
              <a:rPr lang="sv-SE" sz="2800" b="1" i="1" dirty="0" err="1" smtClean="0">
                <a:solidFill>
                  <a:srgbClr val="FF0000"/>
                </a:solidFill>
                <a:latin typeface="Times New Roman" panose="02020603050405020304" pitchFamily="18" charset="0"/>
                <a:cs typeface="Times New Roman" panose="02020603050405020304" pitchFamily="18" charset="0"/>
              </a:rPr>
              <a:t>random</a:t>
            </a:r>
            <a:r>
              <a:rPr lang="sv-SE" sz="2800" b="1" i="1" dirty="0" smtClean="0">
                <a:solidFill>
                  <a:srgbClr val="FF0000"/>
                </a:solidFill>
                <a:latin typeface="Times New Roman" panose="02020603050405020304" pitchFamily="18" charset="0"/>
                <a:cs typeface="Times New Roman" panose="02020603050405020304" pitchFamily="18" charset="0"/>
              </a:rPr>
              <a:t> </a:t>
            </a:r>
            <a:r>
              <a:rPr lang="sv-SE" sz="2800" b="1" i="1" dirty="0" err="1" smtClean="0">
                <a:solidFill>
                  <a:srgbClr val="FF0000"/>
                </a:solidFill>
                <a:latin typeface="Times New Roman" panose="02020603050405020304" pitchFamily="18" charset="0"/>
                <a:cs typeface="Times New Roman" panose="02020603050405020304" pitchFamily="18" charset="0"/>
              </a:rPr>
              <a:t>price</a:t>
            </a:r>
            <a:r>
              <a:rPr lang="sv-SE" sz="2800" b="1" i="1" dirty="0" smtClean="0">
                <a:solidFill>
                  <a:srgbClr val="FF0000"/>
                </a:solidFill>
                <a:latin typeface="Times New Roman" panose="02020603050405020304" pitchFamily="18" charset="0"/>
                <a:cs typeface="Times New Roman" panose="02020603050405020304" pitchFamily="18" charset="0"/>
              </a:rPr>
              <a:t> deviation series:</a:t>
            </a:r>
            <a:endParaRPr lang="sv-SE"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504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t>23</a:t>
            </a:fld>
            <a:endParaRPr lang="sv-SE"/>
          </a:p>
        </p:txBody>
      </p:sp>
      <p:sp>
        <p:nvSpPr>
          <p:cNvPr id="5" name="Rektangel 4"/>
          <p:cNvSpPr/>
          <p:nvPr/>
        </p:nvSpPr>
        <p:spPr>
          <a:xfrm>
            <a:off x="2841171" y="900010"/>
            <a:ext cx="6096000" cy="5080493"/>
          </a:xfrm>
          <a:prstGeom prst="rect">
            <a:avLst/>
          </a:prstGeom>
        </p:spPr>
        <p:txBody>
          <a:bodyPr>
            <a:spAutoFit/>
          </a:bodyPr>
          <a:lstStyle/>
          <a:p>
            <a:pPr>
              <a:lnSpc>
                <a:spcPct val="107000"/>
              </a:lnSpc>
              <a:spcAft>
                <a:spcPts val="0"/>
              </a:spcAft>
            </a:pPr>
            <a:r>
              <a:rPr lang="sv-SE" sz="1600" b="1" dirty="0">
                <a:latin typeface="Times New Roman" panose="02020603050405020304" pitchFamily="18" charset="0"/>
                <a:ea typeface="Calibri" panose="020F0502020204030204" pitchFamily="34" charset="0"/>
                <a:cs typeface="Times New Roman" panose="02020603050405020304" pitchFamily="18" charset="0"/>
              </a:rPr>
              <a:t>OPEN "CCF9optout.txt" FOR OUTPUT AS #2</a:t>
            </a:r>
          </a:p>
          <a:p>
            <a:pPr>
              <a:lnSpc>
                <a:spcPct val="107000"/>
              </a:lnSpc>
              <a:spcAft>
                <a:spcPts val="0"/>
              </a:spcAft>
            </a:pPr>
            <a:r>
              <a:rPr lang="sv-SE" sz="1600" b="1" dirty="0">
                <a:latin typeface="Times New Roman" panose="02020603050405020304" pitchFamily="18" charset="0"/>
                <a:ea typeface="Calibri" panose="020F0502020204030204" pitchFamily="34" charset="0"/>
                <a:cs typeface="Times New Roman" panose="02020603050405020304" pitchFamily="18" charset="0"/>
              </a:rPr>
              <a:t>PRINT #2, "CCF </a:t>
            </a:r>
            <a:r>
              <a:rPr lang="sv-SE" sz="1600" b="1" dirty="0" err="1">
                <a:latin typeface="Times New Roman" panose="02020603050405020304" pitchFamily="18" charset="0"/>
                <a:ea typeface="Calibri" panose="020F0502020204030204" pitchFamily="34" charset="0"/>
                <a:cs typeface="Times New Roman" panose="02020603050405020304" pitchFamily="18" charset="0"/>
              </a:rPr>
              <a:t>Optimization</a:t>
            </a:r>
            <a:r>
              <a:rPr lang="sv-SE" sz="1600" b="1" dirty="0">
                <a:latin typeface="Times New Roman" panose="02020603050405020304" pitchFamily="18" charset="0"/>
                <a:ea typeface="Calibri" panose="020F0502020204030204" pitchFamily="34" charset="0"/>
                <a:cs typeface="Times New Roman" panose="02020603050405020304" pitchFamily="18" charset="0"/>
              </a:rPr>
              <a:t> (CCF9)"</a:t>
            </a:r>
          </a:p>
          <a:p>
            <a:pPr>
              <a:lnSpc>
                <a:spcPct val="107000"/>
              </a:lnSpc>
              <a:spcAft>
                <a:spcPts val="0"/>
              </a:spcAft>
            </a:pPr>
            <a:r>
              <a:rPr lang="sv-SE" sz="1600" b="1" dirty="0">
                <a:latin typeface="Times New Roman" panose="02020603050405020304" pitchFamily="18" charset="0"/>
                <a:ea typeface="Calibri" panose="020F0502020204030204" pitchFamily="34" charset="0"/>
                <a:cs typeface="Times New Roman" panose="02020603050405020304" pitchFamily="18" charset="0"/>
              </a:rPr>
              <a:t>PRINT #2, "</a:t>
            </a:r>
            <a:r>
              <a:rPr lang="sv-SE" sz="1600" b="1" dirty="0" err="1">
                <a:latin typeface="Times New Roman" panose="02020603050405020304" pitchFamily="18" charset="0"/>
                <a:ea typeface="Calibri" panose="020F0502020204030204" pitchFamily="34" charset="0"/>
                <a:cs typeface="Times New Roman" panose="02020603050405020304" pitchFamily="18" charset="0"/>
              </a:rPr>
              <a:t>with</a:t>
            </a:r>
            <a:r>
              <a:rPr lang="sv-SE" sz="1600" b="1" dirty="0">
                <a:latin typeface="Times New Roman" panose="02020603050405020304" pitchFamily="18" charset="0"/>
                <a:ea typeface="Calibri" panose="020F0502020204030204" pitchFamily="34" charset="0"/>
                <a:cs typeface="Times New Roman" panose="02020603050405020304" pitchFamily="18" charset="0"/>
              </a:rPr>
              <a:t> market adaptive </a:t>
            </a:r>
            <a:r>
              <a:rPr lang="sv-SE" sz="1600" b="1" dirty="0" err="1">
                <a:latin typeface="Times New Roman" panose="02020603050405020304" pitchFamily="18" charset="0"/>
                <a:ea typeface="Calibri" panose="020F0502020204030204" pitchFamily="34" charset="0"/>
                <a:cs typeface="Times New Roman" panose="02020603050405020304" pitchFamily="18" charset="0"/>
              </a:rPr>
              <a:t>adjustment</a:t>
            </a:r>
            <a:r>
              <a:rPr lang="sv-SE" sz="1600" b="1" dirty="0">
                <a:latin typeface="Times New Roman" panose="02020603050405020304" pitchFamily="18" charset="0"/>
                <a:ea typeface="Calibri" panose="020F0502020204030204" pitchFamily="34" charset="0"/>
                <a:cs typeface="Times New Roman" panose="02020603050405020304" pitchFamily="18" charset="0"/>
              </a:rPr>
              <a:t> </a:t>
            </a:r>
            <a:r>
              <a:rPr lang="sv-SE" sz="1600" b="1" dirty="0" err="1">
                <a:latin typeface="Times New Roman" panose="02020603050405020304" pitchFamily="18" charset="0"/>
                <a:ea typeface="Calibri" panose="020F0502020204030204" pitchFamily="34" charset="0"/>
                <a:cs typeface="Times New Roman" panose="02020603050405020304" pitchFamily="18" charset="0"/>
              </a:rPr>
              <a:t>of</a:t>
            </a:r>
            <a:r>
              <a:rPr lang="sv-SE" sz="1600" b="1" dirty="0">
                <a:latin typeface="Times New Roman" panose="02020603050405020304" pitchFamily="18" charset="0"/>
                <a:ea typeface="Calibri" panose="020F0502020204030204" pitchFamily="34" charset="0"/>
                <a:cs typeface="Times New Roman" panose="02020603050405020304" pitchFamily="18" charset="0"/>
              </a:rPr>
              <a:t> diameter limit."</a:t>
            </a:r>
          </a:p>
          <a:p>
            <a:pPr>
              <a:lnSpc>
                <a:spcPct val="107000"/>
              </a:lnSpc>
              <a:spcAft>
                <a:spcPts val="0"/>
              </a:spcAft>
            </a:pPr>
            <a:r>
              <a:rPr lang="sv-SE" sz="1600" b="1" dirty="0">
                <a:latin typeface="Times New Roman" panose="02020603050405020304" pitchFamily="18" charset="0"/>
                <a:ea typeface="Calibri" panose="020F0502020204030204" pitchFamily="34" charset="0"/>
                <a:cs typeface="Times New Roman" panose="02020603050405020304" pitchFamily="18" charset="0"/>
              </a:rPr>
              <a:t>PRINT #2, "Peter </a:t>
            </a:r>
            <a:r>
              <a:rPr lang="sv-SE" sz="1600" b="1" dirty="0" err="1">
                <a:latin typeface="Times New Roman" panose="02020603050405020304" pitchFamily="18" charset="0"/>
                <a:ea typeface="Calibri" panose="020F0502020204030204" pitchFamily="34" charset="0"/>
                <a:cs typeface="Times New Roman" panose="02020603050405020304" pitchFamily="18" charset="0"/>
              </a:rPr>
              <a:t>Lohmander</a:t>
            </a:r>
            <a:r>
              <a:rPr lang="sv-SE" sz="1600" b="1" dirty="0">
                <a:latin typeface="Times New Roman" panose="02020603050405020304" pitchFamily="18" charset="0"/>
                <a:ea typeface="Calibri" panose="020F0502020204030204" pitchFamily="34" charset="0"/>
                <a:cs typeface="Times New Roman" panose="02020603050405020304" pitchFamily="18" charset="0"/>
              </a:rPr>
              <a:t> 160106"</a:t>
            </a:r>
          </a:p>
          <a:p>
            <a:pPr>
              <a:lnSpc>
                <a:spcPct val="107000"/>
              </a:lnSpc>
              <a:spcAft>
                <a:spcPts val="0"/>
              </a:spcAft>
            </a:pPr>
            <a:r>
              <a:rPr lang="sv-SE" sz="1600" b="1" dirty="0">
                <a:latin typeface="Times New Roman" panose="02020603050405020304" pitchFamily="18" charset="0"/>
                <a:ea typeface="Calibri" panose="020F0502020204030204" pitchFamily="34" charset="0"/>
                <a:cs typeface="Times New Roman" panose="02020603050405020304" pitchFamily="18" charset="0"/>
              </a:rPr>
              <a:t>PRINT #2, ""</a:t>
            </a:r>
          </a:p>
          <a:p>
            <a:pPr>
              <a:lnSpc>
                <a:spcPct val="107000"/>
              </a:lnSpc>
              <a:spcAft>
                <a:spcPts val="0"/>
              </a:spcAft>
            </a:pPr>
            <a:r>
              <a:rPr lang="sv-SE" sz="1600" b="1" dirty="0">
                <a:latin typeface="Times New Roman" panose="02020603050405020304" pitchFamily="18" charset="0"/>
                <a:ea typeface="Calibri" panose="020F0502020204030204" pitchFamily="34" charset="0"/>
                <a:cs typeface="Times New Roman" panose="02020603050405020304" pitchFamily="18" charset="0"/>
              </a:rPr>
              <a:t>PRINT #2, "Risk </a:t>
            </a:r>
            <a:r>
              <a:rPr lang="sv-SE" sz="1600" b="1" dirty="0" err="1">
                <a:latin typeface="Times New Roman" panose="02020603050405020304" pitchFamily="18" charset="0"/>
                <a:ea typeface="Calibri" panose="020F0502020204030204" pitchFamily="34" charset="0"/>
                <a:cs typeface="Times New Roman" panose="02020603050405020304" pitchFamily="18" charset="0"/>
              </a:rPr>
              <a:t>multiplier</a:t>
            </a:r>
            <a:r>
              <a:rPr lang="sv-SE" sz="1600" b="1" dirty="0">
                <a:latin typeface="Times New Roman" panose="02020603050405020304" pitchFamily="18" charset="0"/>
                <a:ea typeface="Calibri" panose="020F0502020204030204" pitchFamily="34" charset="0"/>
                <a:cs typeface="Times New Roman" panose="02020603050405020304" pitchFamily="18" charset="0"/>
              </a:rPr>
              <a:t> = ", </a:t>
            </a:r>
            <a:r>
              <a:rPr lang="sv-SE" sz="1600" b="1" dirty="0" err="1">
                <a:latin typeface="Times New Roman" panose="02020603050405020304" pitchFamily="18" charset="0"/>
                <a:ea typeface="Calibri" panose="020F0502020204030204" pitchFamily="34" charset="0"/>
                <a:cs typeface="Times New Roman" panose="02020603050405020304" pitchFamily="18" charset="0"/>
              </a:rPr>
              <a:t>rmp</a:t>
            </a:r>
            <a:endParaRPr lang="sv-SE" sz="16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a:latin typeface="Times New Roman" panose="02020603050405020304" pitchFamily="18" charset="0"/>
                <a:ea typeface="Calibri" panose="020F0502020204030204" pitchFamily="34" charset="0"/>
                <a:cs typeface="Times New Roman" panose="02020603050405020304" pitchFamily="18" charset="0"/>
              </a:rPr>
              <a:t>PRINT #2, "Rate </a:t>
            </a:r>
            <a:r>
              <a:rPr lang="sv-SE" sz="1600" b="1" dirty="0" err="1">
                <a:latin typeface="Times New Roman" panose="02020603050405020304" pitchFamily="18" charset="0"/>
                <a:ea typeface="Calibri" panose="020F0502020204030204" pitchFamily="34" charset="0"/>
                <a:cs typeface="Times New Roman" panose="02020603050405020304" pitchFamily="18" charset="0"/>
              </a:rPr>
              <a:t>of</a:t>
            </a:r>
            <a:r>
              <a:rPr lang="sv-SE" sz="1600" b="1" dirty="0">
                <a:latin typeface="Times New Roman" panose="02020603050405020304" pitchFamily="18" charset="0"/>
                <a:ea typeface="Calibri" panose="020F0502020204030204" pitchFamily="34" charset="0"/>
                <a:cs typeface="Times New Roman" panose="02020603050405020304" pitchFamily="18" charset="0"/>
              </a:rPr>
              <a:t> </a:t>
            </a:r>
            <a:r>
              <a:rPr lang="sv-SE" sz="1600" b="1" dirty="0" err="1">
                <a:latin typeface="Times New Roman" panose="02020603050405020304" pitchFamily="18" charset="0"/>
                <a:ea typeface="Calibri" panose="020F0502020204030204" pitchFamily="34" charset="0"/>
                <a:cs typeface="Times New Roman" panose="02020603050405020304" pitchFamily="18" charset="0"/>
              </a:rPr>
              <a:t>interest</a:t>
            </a:r>
            <a:r>
              <a:rPr lang="sv-SE" sz="1600" b="1" dirty="0">
                <a:latin typeface="Times New Roman" panose="02020603050405020304" pitchFamily="18" charset="0"/>
                <a:ea typeface="Calibri" panose="020F0502020204030204" pitchFamily="34" charset="0"/>
                <a:cs typeface="Times New Roman" panose="02020603050405020304" pitchFamily="18" charset="0"/>
              </a:rPr>
              <a:t> = ", r</a:t>
            </a:r>
          </a:p>
          <a:p>
            <a:pPr>
              <a:lnSpc>
                <a:spcPct val="107000"/>
              </a:lnSpc>
              <a:spcAft>
                <a:spcPts val="0"/>
              </a:spcAft>
            </a:pPr>
            <a:r>
              <a:rPr lang="sv-SE" sz="1600" b="1" dirty="0">
                <a:latin typeface="Times New Roman" panose="02020603050405020304" pitchFamily="18" charset="0"/>
                <a:ea typeface="Calibri" panose="020F0502020204030204" pitchFamily="34" charset="0"/>
                <a:cs typeface="Times New Roman" panose="02020603050405020304" pitchFamily="18" charset="0"/>
              </a:rPr>
              <a:t>PRINT #2, "</a:t>
            </a:r>
            <a:r>
              <a:rPr lang="sv-SE" sz="1600" b="1" dirty="0" err="1">
                <a:latin typeface="Times New Roman" panose="02020603050405020304" pitchFamily="18" charset="0"/>
                <a:ea typeface="Calibri" panose="020F0502020204030204" pitchFamily="34" charset="0"/>
                <a:cs typeface="Times New Roman" panose="02020603050405020304" pitchFamily="18" charset="0"/>
              </a:rPr>
              <a:t>Random</a:t>
            </a:r>
            <a:r>
              <a:rPr lang="sv-SE" sz="1600" b="1" dirty="0">
                <a:latin typeface="Times New Roman" panose="02020603050405020304" pitchFamily="18" charset="0"/>
                <a:ea typeface="Calibri" panose="020F0502020204030204" pitchFamily="34" charset="0"/>
                <a:cs typeface="Times New Roman" panose="02020603050405020304" pitchFamily="18" charset="0"/>
              </a:rPr>
              <a:t> </a:t>
            </a:r>
            <a:r>
              <a:rPr lang="sv-SE" sz="1600" b="1" dirty="0" err="1">
                <a:latin typeface="Times New Roman" panose="02020603050405020304" pitchFamily="18" charset="0"/>
                <a:ea typeface="Calibri" panose="020F0502020204030204" pitchFamily="34" charset="0"/>
                <a:cs typeface="Times New Roman" panose="02020603050405020304" pitchFamily="18" charset="0"/>
              </a:rPr>
              <a:t>seed</a:t>
            </a:r>
            <a:r>
              <a:rPr lang="sv-SE" sz="1600" b="1" dirty="0">
                <a:latin typeface="Times New Roman" panose="02020603050405020304" pitchFamily="18" charset="0"/>
                <a:ea typeface="Calibri" panose="020F0502020204030204" pitchFamily="34" charset="0"/>
                <a:cs typeface="Times New Roman" panose="02020603050405020304" pitchFamily="18" charset="0"/>
              </a:rPr>
              <a:t> = ", </a:t>
            </a:r>
            <a:r>
              <a:rPr lang="sv-SE" sz="1600" b="1" dirty="0" err="1">
                <a:latin typeface="Times New Roman" panose="02020603050405020304" pitchFamily="18" charset="0"/>
                <a:ea typeface="Calibri" panose="020F0502020204030204" pitchFamily="34" charset="0"/>
                <a:cs typeface="Times New Roman" panose="02020603050405020304" pitchFamily="18" charset="0"/>
              </a:rPr>
              <a:t>randseed</a:t>
            </a:r>
            <a:endParaRPr lang="sv-SE" sz="16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a:latin typeface="Times New Roman" panose="02020603050405020304" pitchFamily="18" charset="0"/>
                <a:ea typeface="Calibri" panose="020F0502020204030204" pitchFamily="34" charset="0"/>
                <a:cs typeface="Times New Roman" panose="02020603050405020304" pitchFamily="18" charset="0"/>
              </a:rPr>
              <a:t>PRINT #2, "</a:t>
            </a:r>
            <a:r>
              <a:rPr lang="sv-SE" sz="1600" b="1" dirty="0" err="1">
                <a:latin typeface="Times New Roman" panose="02020603050405020304" pitchFamily="18" charset="0"/>
                <a:ea typeface="Calibri" panose="020F0502020204030204" pitchFamily="34" charset="0"/>
                <a:cs typeface="Times New Roman" panose="02020603050405020304" pitchFamily="18" charset="0"/>
              </a:rPr>
              <a:t>Number</a:t>
            </a:r>
            <a:r>
              <a:rPr lang="sv-SE" sz="1600" b="1" dirty="0">
                <a:latin typeface="Times New Roman" panose="02020603050405020304" pitchFamily="18" charset="0"/>
                <a:ea typeface="Calibri" panose="020F0502020204030204" pitchFamily="34" charset="0"/>
                <a:cs typeface="Times New Roman" panose="02020603050405020304" pitchFamily="18" charset="0"/>
              </a:rPr>
              <a:t> </a:t>
            </a:r>
            <a:r>
              <a:rPr lang="sv-SE" sz="1600" b="1" dirty="0" err="1">
                <a:latin typeface="Times New Roman" panose="02020603050405020304" pitchFamily="18" charset="0"/>
                <a:ea typeface="Calibri" panose="020F0502020204030204" pitchFamily="34" charset="0"/>
                <a:cs typeface="Times New Roman" panose="02020603050405020304" pitchFamily="18" charset="0"/>
              </a:rPr>
              <a:t>of</a:t>
            </a:r>
            <a:r>
              <a:rPr lang="sv-SE" sz="1600" b="1" dirty="0">
                <a:latin typeface="Times New Roman" panose="02020603050405020304" pitchFamily="18" charset="0"/>
                <a:ea typeface="Calibri" panose="020F0502020204030204" pitchFamily="34" charset="0"/>
                <a:cs typeface="Times New Roman" panose="02020603050405020304" pitchFamily="18" charset="0"/>
              </a:rPr>
              <a:t> </a:t>
            </a:r>
            <a:r>
              <a:rPr lang="sv-SE" sz="1600" b="1" dirty="0" err="1">
                <a:latin typeface="Times New Roman" panose="02020603050405020304" pitchFamily="18" charset="0"/>
                <a:ea typeface="Calibri" panose="020F0502020204030204" pitchFamily="34" charset="0"/>
                <a:cs typeface="Times New Roman" panose="02020603050405020304" pitchFamily="18" charset="0"/>
              </a:rPr>
              <a:t>time</a:t>
            </a:r>
            <a:r>
              <a:rPr lang="sv-SE" sz="1600" b="1" dirty="0">
                <a:latin typeface="Times New Roman" panose="02020603050405020304" pitchFamily="18" charset="0"/>
                <a:ea typeface="Calibri" panose="020F0502020204030204" pitchFamily="34" charset="0"/>
                <a:cs typeface="Times New Roman" panose="02020603050405020304" pitchFamily="18" charset="0"/>
              </a:rPr>
              <a:t> series = ", </a:t>
            </a:r>
            <a:r>
              <a:rPr lang="sv-SE" sz="1600" b="1" dirty="0" err="1">
                <a:latin typeface="Times New Roman" panose="02020603050405020304" pitchFamily="18" charset="0"/>
                <a:ea typeface="Calibri" panose="020F0502020204030204" pitchFamily="34" charset="0"/>
                <a:cs typeface="Times New Roman" panose="02020603050405020304" pitchFamily="18" charset="0"/>
              </a:rPr>
              <a:t>NumSer</a:t>
            </a:r>
            <a:endParaRPr lang="sv-SE" sz="16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a:latin typeface="Times New Roman" panose="02020603050405020304" pitchFamily="18" charset="0"/>
                <a:ea typeface="Calibri" panose="020F0502020204030204" pitchFamily="34" charset="0"/>
                <a:cs typeface="Times New Roman" panose="02020603050405020304" pitchFamily="18" charset="0"/>
              </a:rPr>
              <a:t>PRINT #2, ""</a:t>
            </a:r>
          </a:p>
          <a:p>
            <a:pPr>
              <a:lnSpc>
                <a:spcPct val="107000"/>
              </a:lnSpc>
              <a:spcAft>
                <a:spcPts val="0"/>
              </a:spcAft>
            </a:pPr>
            <a:r>
              <a:rPr lang="sv-SE" sz="1600" b="1" dirty="0">
                <a:latin typeface="Times New Roman" panose="02020603050405020304" pitchFamily="18" charset="0"/>
                <a:ea typeface="Calibri" panose="020F0502020204030204" pitchFamily="34" charset="0"/>
                <a:cs typeface="Times New Roman" panose="02020603050405020304" pitchFamily="18" charset="0"/>
              </a:rPr>
              <a:t>PRINT #2, "  Alfa                        Beta (</a:t>
            </a:r>
            <a:r>
              <a:rPr lang="sv-SE" sz="1600" b="1" dirty="0" err="1">
                <a:latin typeface="Times New Roman" panose="02020603050405020304" pitchFamily="18" charset="0"/>
                <a:ea typeface="Calibri" panose="020F0502020204030204" pitchFamily="34" charset="0"/>
                <a:cs typeface="Times New Roman" panose="02020603050405020304" pitchFamily="18" charset="0"/>
              </a:rPr>
              <a:t>Columns</a:t>
            </a:r>
            <a:r>
              <a:rPr lang="sv-SE" sz="16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sv-SE" sz="1600" b="1" dirty="0">
                <a:latin typeface="Times New Roman" panose="02020603050405020304" pitchFamily="18" charset="0"/>
                <a:ea typeface="Calibri" panose="020F0502020204030204" pitchFamily="34" charset="0"/>
                <a:cs typeface="Times New Roman" panose="02020603050405020304" pitchFamily="18" charset="0"/>
              </a:rPr>
              <a:t>PRINT #2, "        "</a:t>
            </a:r>
          </a:p>
          <a:p>
            <a:pPr>
              <a:lnSpc>
                <a:spcPct val="107000"/>
              </a:lnSpc>
              <a:spcAft>
                <a:spcPts val="0"/>
              </a:spcAft>
            </a:pPr>
            <a:r>
              <a:rPr lang="sv-SE" sz="1600" b="1" dirty="0">
                <a:latin typeface="Times New Roman" panose="02020603050405020304" pitchFamily="18" charset="0"/>
                <a:ea typeface="Calibri" panose="020F0502020204030204" pitchFamily="34" charset="0"/>
                <a:cs typeface="Times New Roman" panose="02020603050405020304" pitchFamily="18" charset="0"/>
              </a:rPr>
              <a:t>PRINT #2, " (</a:t>
            </a:r>
            <a:r>
              <a:rPr lang="sv-SE" sz="1600" b="1" dirty="0" err="1">
                <a:latin typeface="Times New Roman" panose="02020603050405020304" pitchFamily="18" charset="0"/>
                <a:ea typeface="Calibri" panose="020F0502020204030204" pitchFamily="34" charset="0"/>
                <a:cs typeface="Times New Roman" panose="02020603050405020304" pitchFamily="18" charset="0"/>
              </a:rPr>
              <a:t>Rows</a:t>
            </a:r>
            <a:r>
              <a:rPr lang="sv-SE" sz="16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sv-SE" sz="1600" b="1" dirty="0">
                <a:latin typeface="Times New Roman" panose="02020603050405020304" pitchFamily="18" charset="0"/>
                <a:ea typeface="Calibri" panose="020F0502020204030204" pitchFamily="34" charset="0"/>
                <a:cs typeface="Times New Roman" panose="02020603050405020304" pitchFamily="18" charset="0"/>
              </a:rPr>
              <a:t>PRINT #2, "        ";</a:t>
            </a:r>
          </a:p>
          <a:p>
            <a:pPr>
              <a:lnSpc>
                <a:spcPct val="107000"/>
              </a:lnSpc>
              <a:spcAft>
                <a:spcPts val="0"/>
              </a:spcAft>
            </a:pPr>
            <a:r>
              <a:rPr lang="sv-SE" sz="1600" b="1" dirty="0">
                <a:latin typeface="Times New Roman" panose="02020603050405020304" pitchFamily="18" charset="0"/>
                <a:ea typeface="Calibri" panose="020F0502020204030204" pitchFamily="34" charset="0"/>
                <a:cs typeface="Times New Roman" panose="02020603050405020304" pitchFamily="18" charset="0"/>
              </a:rPr>
              <a:t>FOR y = 0 TO 10</a:t>
            </a:r>
          </a:p>
          <a:p>
            <a:pPr>
              <a:lnSpc>
                <a:spcPct val="107000"/>
              </a:lnSpc>
              <a:spcAft>
                <a:spcPts val="0"/>
              </a:spcAft>
            </a:pPr>
            <a:r>
              <a:rPr lang="sv-SE" sz="1600" b="1" dirty="0">
                <a:latin typeface="Times New Roman" panose="02020603050405020304" pitchFamily="18" charset="0"/>
                <a:ea typeface="Calibri" panose="020F0502020204030204" pitchFamily="34" charset="0"/>
                <a:cs typeface="Times New Roman" panose="02020603050405020304" pitchFamily="18" charset="0"/>
              </a:rPr>
              <a:t>    PRINT #2, USING "###.##"; (y - 10) / 1;</a:t>
            </a:r>
          </a:p>
          <a:p>
            <a:pPr>
              <a:lnSpc>
                <a:spcPct val="107000"/>
              </a:lnSpc>
              <a:spcAft>
                <a:spcPts val="0"/>
              </a:spcAft>
            </a:pPr>
            <a:r>
              <a:rPr lang="sv-SE" sz="1600" b="1" dirty="0">
                <a:latin typeface="Times New Roman" panose="02020603050405020304" pitchFamily="18" charset="0"/>
                <a:ea typeface="Calibri" panose="020F0502020204030204" pitchFamily="34" charset="0"/>
                <a:cs typeface="Times New Roman" panose="02020603050405020304" pitchFamily="18" charset="0"/>
              </a:rPr>
              <a:t>NEXT y</a:t>
            </a:r>
          </a:p>
          <a:p>
            <a:pPr>
              <a:lnSpc>
                <a:spcPct val="107000"/>
              </a:lnSpc>
              <a:spcAft>
                <a:spcPts val="0"/>
              </a:spcAft>
            </a:pPr>
            <a:r>
              <a:rPr lang="sv-SE" sz="1600" b="1" dirty="0">
                <a:latin typeface="Times New Roman" panose="02020603050405020304" pitchFamily="18" charset="0"/>
                <a:ea typeface="Calibri" panose="020F0502020204030204" pitchFamily="34" charset="0"/>
                <a:cs typeface="Times New Roman" panose="02020603050405020304" pitchFamily="18" charset="0"/>
              </a:rPr>
              <a:t>PRINT #2, ""</a:t>
            </a:r>
          </a:p>
          <a:p>
            <a:pPr>
              <a:lnSpc>
                <a:spcPct val="107000"/>
              </a:lnSpc>
              <a:spcAft>
                <a:spcPts val="0"/>
              </a:spcAft>
            </a:pPr>
            <a:r>
              <a:rPr lang="sv-SE" sz="1600" b="1" dirty="0">
                <a:latin typeface="Times New Roman" panose="02020603050405020304" pitchFamily="18" charset="0"/>
                <a:ea typeface="Calibri" panose="020F0502020204030204" pitchFamily="34" charset="0"/>
                <a:cs typeface="Times New Roman" panose="02020603050405020304" pitchFamily="18" charset="0"/>
              </a:rPr>
              <a:t>PRINT #2, ""</a:t>
            </a:r>
            <a:endParaRPr lang="sv-SE" sz="1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4207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t>24</a:t>
            </a:fld>
            <a:endParaRPr lang="sv-SE"/>
          </a:p>
        </p:txBody>
      </p:sp>
      <p:sp>
        <p:nvSpPr>
          <p:cNvPr id="5" name="Rektangel 4"/>
          <p:cNvSpPr/>
          <p:nvPr/>
        </p:nvSpPr>
        <p:spPr>
          <a:xfrm>
            <a:off x="3160122" y="1428346"/>
            <a:ext cx="6096000" cy="5110566"/>
          </a:xfrm>
          <a:prstGeom prst="rect">
            <a:avLst/>
          </a:prstGeom>
        </p:spPr>
        <p:txBody>
          <a:bodyPr>
            <a:spAutoFit/>
          </a:bodyPr>
          <a:lstStyle/>
          <a:p>
            <a:pPr>
              <a:lnSpc>
                <a:spcPct val="107000"/>
              </a:lnSpc>
              <a:spcAft>
                <a:spcPts val="0"/>
              </a:spcAft>
            </a:pPr>
            <a:r>
              <a:rPr lang="sv-SE"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FOR x = 40 TO 200 STEP 5</a:t>
            </a:r>
          </a:p>
          <a:p>
            <a:pPr>
              <a:lnSpc>
                <a:spcPct val="107000"/>
              </a:lnSpc>
              <a:spcAft>
                <a:spcPts val="0"/>
              </a:spcAft>
            </a:pPr>
            <a:r>
              <a:rPr lang="sv-SE" b="1" dirty="0">
                <a:latin typeface="Times New Roman" panose="02020603050405020304" pitchFamily="18" charset="0"/>
                <a:ea typeface="Calibri" panose="020F0502020204030204" pitchFamily="34" charset="0"/>
                <a:cs typeface="Times New Roman" panose="02020603050405020304" pitchFamily="18" charset="0"/>
              </a:rPr>
              <a:t>    PRINT #2, USING "###"; x;</a:t>
            </a:r>
          </a:p>
          <a:p>
            <a:pPr>
              <a:lnSpc>
                <a:spcPct val="107000"/>
              </a:lnSpc>
              <a:spcAft>
                <a:spcPts val="0"/>
              </a:spcAft>
            </a:pPr>
            <a:r>
              <a:rPr lang="sv-SE" b="1" dirty="0">
                <a:latin typeface="Times New Roman" panose="02020603050405020304" pitchFamily="18" charset="0"/>
                <a:ea typeface="Calibri" panose="020F0502020204030204" pitchFamily="34" charset="0"/>
                <a:cs typeface="Times New Roman" panose="02020603050405020304" pitchFamily="18" charset="0"/>
              </a:rPr>
              <a:t>    PRINT #2, "     ";</a:t>
            </a:r>
          </a:p>
          <a:p>
            <a:pPr>
              <a:lnSpc>
                <a:spcPct val="107000"/>
              </a:lnSpc>
              <a:spcAft>
                <a:spcPts val="0"/>
              </a:spcAft>
            </a:pPr>
            <a:r>
              <a:rPr lang="sv-SE" b="1" dirty="0">
                <a:latin typeface="Times New Roman" panose="02020603050405020304" pitchFamily="18" charset="0"/>
                <a:ea typeface="Calibri" panose="020F0502020204030204" pitchFamily="34" charset="0"/>
                <a:cs typeface="Times New Roman" panose="02020603050405020304" pitchFamily="18" charset="0"/>
              </a:rPr>
              <a:t>    </a:t>
            </a:r>
            <a:r>
              <a:rPr lang="sv-SE"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FOR y = 0 TO 10</a:t>
            </a:r>
          </a:p>
          <a:p>
            <a:pPr>
              <a:lnSpc>
                <a:spcPct val="107000"/>
              </a:lnSpc>
              <a:spcAft>
                <a:spcPts val="0"/>
              </a:spcAft>
            </a:pPr>
            <a:r>
              <a:rPr lang="sv-SE" b="1" dirty="0">
                <a:latin typeface="Times New Roman" panose="02020603050405020304" pitchFamily="18" charset="0"/>
                <a:ea typeface="Calibri" panose="020F0502020204030204" pitchFamily="34" charset="0"/>
                <a:cs typeface="Times New Roman" panose="02020603050405020304" pitchFamily="18" charset="0"/>
              </a:rPr>
              <a:t>        </a:t>
            </a:r>
            <a:r>
              <a:rPr lang="sv-SE" b="1" dirty="0" err="1">
                <a:latin typeface="Times New Roman" panose="02020603050405020304" pitchFamily="18" charset="0"/>
                <a:ea typeface="Calibri" panose="020F0502020204030204" pitchFamily="34" charset="0"/>
                <a:cs typeface="Times New Roman" panose="02020603050405020304" pitchFamily="18" charset="0"/>
              </a:rPr>
              <a:t>AveTotPV</a:t>
            </a:r>
            <a:r>
              <a:rPr lang="sv-SE" b="1" dirty="0">
                <a:latin typeface="Times New Roman" panose="02020603050405020304" pitchFamily="18" charset="0"/>
                <a:ea typeface="Calibri" panose="020F0502020204030204" pitchFamily="34" charset="0"/>
                <a:cs typeface="Times New Roman" panose="02020603050405020304" pitchFamily="18" charset="0"/>
              </a:rPr>
              <a:t> = 0</a:t>
            </a:r>
          </a:p>
          <a:p>
            <a:pPr>
              <a:lnSpc>
                <a:spcPct val="107000"/>
              </a:lnSpc>
              <a:spcAft>
                <a:spcPts val="0"/>
              </a:spcAft>
            </a:pPr>
            <a:r>
              <a:rPr lang="sv-SE" b="1" dirty="0">
                <a:latin typeface="Times New Roman" panose="02020603050405020304" pitchFamily="18" charset="0"/>
                <a:ea typeface="Calibri" panose="020F0502020204030204" pitchFamily="34" charset="0"/>
                <a:cs typeface="Times New Roman" panose="02020603050405020304" pitchFamily="18" charset="0"/>
              </a:rPr>
              <a:t>        </a:t>
            </a:r>
            <a:r>
              <a:rPr lang="sv-SE"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FOR </a:t>
            </a:r>
            <a:r>
              <a:rPr lang="sv-SE"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NumS</a:t>
            </a:r>
            <a:r>
              <a:rPr lang="sv-SE"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 1 TO </a:t>
            </a:r>
            <a:r>
              <a:rPr lang="sv-SE"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NumSer</a:t>
            </a:r>
            <a:endParaRPr lang="sv-SE"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sv-SE" b="1" dirty="0">
                <a:latin typeface="Times New Roman" panose="02020603050405020304" pitchFamily="18" charset="0"/>
                <a:ea typeface="Calibri" panose="020F0502020204030204" pitchFamily="34" charset="0"/>
                <a:cs typeface="Times New Roman" panose="02020603050405020304" pitchFamily="18" charset="0"/>
              </a:rPr>
              <a:t>            GOSUB </a:t>
            </a:r>
            <a:r>
              <a:rPr lang="sv-SE" b="1" dirty="0" err="1">
                <a:latin typeface="Times New Roman" panose="02020603050405020304" pitchFamily="18" charset="0"/>
                <a:ea typeface="Calibri" panose="020F0502020204030204" pitchFamily="34" charset="0"/>
                <a:cs typeface="Times New Roman" panose="02020603050405020304" pitchFamily="18" charset="0"/>
              </a:rPr>
              <a:t>Subroutine_CCF</a:t>
            </a:r>
            <a:endParaRPr lang="sv-SE"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sv-SE" b="1" dirty="0">
                <a:latin typeface="Times New Roman" panose="02020603050405020304" pitchFamily="18" charset="0"/>
                <a:ea typeface="Calibri" panose="020F0502020204030204" pitchFamily="34" charset="0"/>
                <a:cs typeface="Times New Roman" panose="02020603050405020304" pitchFamily="18" charset="0"/>
              </a:rPr>
              <a:t>            </a:t>
            </a:r>
            <a:r>
              <a:rPr lang="sv-SE" b="1" dirty="0" err="1">
                <a:latin typeface="Times New Roman" panose="02020603050405020304" pitchFamily="18" charset="0"/>
                <a:ea typeface="Calibri" panose="020F0502020204030204" pitchFamily="34" charset="0"/>
                <a:cs typeface="Times New Roman" panose="02020603050405020304" pitchFamily="18" charset="0"/>
              </a:rPr>
              <a:t>AveTotPV</a:t>
            </a:r>
            <a:r>
              <a:rPr lang="sv-SE" b="1" dirty="0">
                <a:latin typeface="Times New Roman" panose="02020603050405020304" pitchFamily="18" charset="0"/>
                <a:ea typeface="Calibri" panose="020F0502020204030204" pitchFamily="34" charset="0"/>
                <a:cs typeface="Times New Roman" panose="02020603050405020304" pitchFamily="18" charset="0"/>
              </a:rPr>
              <a:t> = </a:t>
            </a:r>
            <a:r>
              <a:rPr lang="sv-SE" b="1" dirty="0" err="1">
                <a:latin typeface="Times New Roman" panose="02020603050405020304" pitchFamily="18" charset="0"/>
                <a:ea typeface="Calibri" panose="020F0502020204030204" pitchFamily="34" charset="0"/>
                <a:cs typeface="Times New Roman" panose="02020603050405020304" pitchFamily="18" charset="0"/>
              </a:rPr>
              <a:t>AveTotPV</a:t>
            </a:r>
            <a:r>
              <a:rPr lang="sv-SE" b="1" dirty="0">
                <a:latin typeface="Times New Roman" panose="02020603050405020304" pitchFamily="18" charset="0"/>
                <a:ea typeface="Calibri" panose="020F0502020204030204" pitchFamily="34" charset="0"/>
                <a:cs typeface="Times New Roman" panose="02020603050405020304" pitchFamily="18" charset="0"/>
              </a:rPr>
              <a:t> + </a:t>
            </a:r>
            <a:r>
              <a:rPr lang="sv-SE" b="1" dirty="0" err="1">
                <a:latin typeface="Times New Roman" panose="02020603050405020304" pitchFamily="18" charset="0"/>
                <a:ea typeface="Calibri" panose="020F0502020204030204" pitchFamily="34" charset="0"/>
                <a:cs typeface="Times New Roman" panose="02020603050405020304" pitchFamily="18" charset="0"/>
              </a:rPr>
              <a:t>TotPV</a:t>
            </a:r>
            <a:endParaRPr lang="sv-SE"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sv-SE" b="1" dirty="0">
                <a:latin typeface="Times New Roman" panose="02020603050405020304" pitchFamily="18" charset="0"/>
                <a:ea typeface="Calibri" panose="020F0502020204030204" pitchFamily="34" charset="0"/>
                <a:cs typeface="Times New Roman" panose="02020603050405020304" pitchFamily="18" charset="0"/>
              </a:rPr>
              <a:t>        </a:t>
            </a:r>
            <a:r>
              <a:rPr lang="sv-SE"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NEXT </a:t>
            </a:r>
            <a:r>
              <a:rPr lang="sv-SE"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NumS</a:t>
            </a:r>
            <a:endParaRPr lang="sv-SE"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sv-SE" b="1" dirty="0">
                <a:latin typeface="Times New Roman" panose="02020603050405020304" pitchFamily="18" charset="0"/>
                <a:ea typeface="Calibri" panose="020F0502020204030204" pitchFamily="34" charset="0"/>
                <a:cs typeface="Times New Roman" panose="02020603050405020304" pitchFamily="18" charset="0"/>
              </a:rPr>
              <a:t>        </a:t>
            </a:r>
            <a:r>
              <a:rPr lang="sv-SE" b="1" dirty="0" err="1">
                <a:latin typeface="Times New Roman" panose="02020603050405020304" pitchFamily="18" charset="0"/>
                <a:ea typeface="Calibri" panose="020F0502020204030204" pitchFamily="34" charset="0"/>
                <a:cs typeface="Times New Roman" panose="02020603050405020304" pitchFamily="18" charset="0"/>
              </a:rPr>
              <a:t>AveTotPV</a:t>
            </a:r>
            <a:r>
              <a:rPr lang="sv-SE" b="1" dirty="0">
                <a:latin typeface="Times New Roman" panose="02020603050405020304" pitchFamily="18" charset="0"/>
                <a:ea typeface="Calibri" panose="020F0502020204030204" pitchFamily="34" charset="0"/>
                <a:cs typeface="Times New Roman" panose="02020603050405020304" pitchFamily="18" charset="0"/>
              </a:rPr>
              <a:t> = </a:t>
            </a:r>
            <a:r>
              <a:rPr lang="sv-SE" b="1" dirty="0" err="1">
                <a:latin typeface="Times New Roman" panose="02020603050405020304" pitchFamily="18" charset="0"/>
                <a:ea typeface="Calibri" panose="020F0502020204030204" pitchFamily="34" charset="0"/>
                <a:cs typeface="Times New Roman" panose="02020603050405020304" pitchFamily="18" charset="0"/>
              </a:rPr>
              <a:t>AveTotPV</a:t>
            </a:r>
            <a:r>
              <a:rPr lang="sv-SE" b="1" dirty="0">
                <a:latin typeface="Times New Roman" panose="02020603050405020304" pitchFamily="18" charset="0"/>
                <a:ea typeface="Calibri" panose="020F0502020204030204" pitchFamily="34" charset="0"/>
                <a:cs typeface="Times New Roman" panose="02020603050405020304" pitchFamily="18" charset="0"/>
              </a:rPr>
              <a:t> / </a:t>
            </a:r>
            <a:r>
              <a:rPr lang="sv-SE" b="1" dirty="0" err="1">
                <a:latin typeface="Times New Roman" panose="02020603050405020304" pitchFamily="18" charset="0"/>
                <a:ea typeface="Calibri" panose="020F0502020204030204" pitchFamily="34" charset="0"/>
                <a:cs typeface="Times New Roman" panose="02020603050405020304" pitchFamily="18" charset="0"/>
              </a:rPr>
              <a:t>NumSer</a:t>
            </a:r>
            <a:endParaRPr lang="sv-SE"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sv-SE" b="1" dirty="0">
                <a:latin typeface="Times New Roman" panose="02020603050405020304" pitchFamily="18" charset="0"/>
                <a:ea typeface="Calibri" panose="020F0502020204030204" pitchFamily="34" charset="0"/>
                <a:cs typeface="Times New Roman" panose="02020603050405020304" pitchFamily="18" charset="0"/>
              </a:rPr>
              <a:t>        PRINT #2, USING "######"; </a:t>
            </a:r>
            <a:r>
              <a:rPr lang="sv-SE" b="1" dirty="0" err="1">
                <a:latin typeface="Times New Roman" panose="02020603050405020304" pitchFamily="18" charset="0"/>
                <a:ea typeface="Calibri" panose="020F0502020204030204" pitchFamily="34" charset="0"/>
                <a:cs typeface="Times New Roman" panose="02020603050405020304" pitchFamily="18" charset="0"/>
              </a:rPr>
              <a:t>AveTotPV</a:t>
            </a:r>
            <a:r>
              <a:rPr lang="sv-SE" b="1"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sv-SE" b="1" dirty="0">
                <a:latin typeface="Times New Roman" panose="02020603050405020304" pitchFamily="18" charset="0"/>
                <a:ea typeface="Calibri" panose="020F0502020204030204" pitchFamily="34" charset="0"/>
                <a:cs typeface="Times New Roman" panose="02020603050405020304" pitchFamily="18" charset="0"/>
              </a:rPr>
              <a:t>    </a:t>
            </a:r>
            <a:r>
              <a:rPr lang="sv-SE"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NEXT y</a:t>
            </a:r>
          </a:p>
          <a:p>
            <a:pPr>
              <a:lnSpc>
                <a:spcPct val="107000"/>
              </a:lnSpc>
              <a:spcAft>
                <a:spcPts val="0"/>
              </a:spcAft>
            </a:pPr>
            <a:r>
              <a:rPr lang="sv-SE" b="1" dirty="0">
                <a:latin typeface="Times New Roman" panose="02020603050405020304" pitchFamily="18" charset="0"/>
                <a:ea typeface="Calibri" panose="020F0502020204030204" pitchFamily="34" charset="0"/>
                <a:cs typeface="Times New Roman" panose="02020603050405020304" pitchFamily="18" charset="0"/>
              </a:rPr>
              <a:t>    PRINT #2, " "</a:t>
            </a:r>
          </a:p>
          <a:p>
            <a:pPr>
              <a:lnSpc>
                <a:spcPct val="107000"/>
              </a:lnSpc>
              <a:spcAft>
                <a:spcPts val="0"/>
              </a:spcAft>
            </a:pPr>
            <a:r>
              <a:rPr lang="sv-SE"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NEXT x</a:t>
            </a:r>
          </a:p>
          <a:p>
            <a:pPr>
              <a:lnSpc>
                <a:spcPct val="107000"/>
              </a:lnSpc>
              <a:spcAft>
                <a:spcPts val="0"/>
              </a:spcAft>
            </a:pPr>
            <a:r>
              <a:rPr lang="sv-SE" b="1" dirty="0">
                <a:latin typeface="Times New Roman" panose="02020603050405020304" pitchFamily="18" charset="0"/>
                <a:ea typeface="Calibri" panose="020F0502020204030204" pitchFamily="34" charset="0"/>
                <a:cs typeface="Times New Roman" panose="02020603050405020304" pitchFamily="18" charset="0"/>
              </a:rPr>
              <a:t>CLOSE #2</a:t>
            </a:r>
          </a:p>
          <a:p>
            <a:pPr>
              <a:lnSpc>
                <a:spcPct val="107000"/>
              </a:lnSpc>
              <a:spcAft>
                <a:spcPts val="0"/>
              </a:spcAft>
            </a:pPr>
            <a:r>
              <a:rPr lang="sv-SE"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sv-SE" b="1" dirty="0">
                <a:latin typeface="Times New Roman" panose="02020603050405020304" pitchFamily="18" charset="0"/>
                <a:ea typeface="Calibri" panose="020F0502020204030204" pitchFamily="34" charset="0"/>
                <a:cs typeface="Times New Roman" panose="02020603050405020304" pitchFamily="18" charset="0"/>
              </a:rPr>
              <a:t>END</a:t>
            </a:r>
            <a:endParaRPr lang="sv-SE"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ktangel 1"/>
          <p:cNvSpPr/>
          <p:nvPr/>
        </p:nvSpPr>
        <p:spPr>
          <a:xfrm>
            <a:off x="487680" y="391539"/>
            <a:ext cx="10866120" cy="523220"/>
          </a:xfrm>
          <a:prstGeom prst="rect">
            <a:avLst/>
          </a:prstGeom>
        </p:spPr>
        <p:txBody>
          <a:bodyPr wrap="square">
            <a:spAutoFit/>
          </a:bodyPr>
          <a:lstStyle/>
          <a:p>
            <a:pPr lvl="0"/>
            <a:r>
              <a:rPr lang="sv-SE" sz="2800" b="1" i="1" dirty="0" smtClean="0">
                <a:solidFill>
                  <a:srgbClr val="FF0000"/>
                </a:solidFill>
                <a:latin typeface="Times New Roman" panose="02020603050405020304" pitchFamily="18" charset="0"/>
                <a:cs typeface="Times New Roman" panose="02020603050405020304" pitchFamily="18" charset="0"/>
              </a:rPr>
              <a:t>The </a:t>
            </a:r>
            <a:r>
              <a:rPr lang="sv-SE" sz="2800" b="1" i="1" dirty="0" err="1" smtClean="0">
                <a:solidFill>
                  <a:srgbClr val="FF0000"/>
                </a:solidFill>
                <a:latin typeface="Times New Roman" panose="02020603050405020304" pitchFamily="18" charset="0"/>
                <a:cs typeface="Times New Roman" panose="02020603050405020304" pitchFamily="18" charset="0"/>
              </a:rPr>
              <a:t>main</a:t>
            </a:r>
            <a:r>
              <a:rPr lang="sv-SE" sz="2800" b="1" i="1" dirty="0" smtClean="0">
                <a:solidFill>
                  <a:srgbClr val="FF0000"/>
                </a:solidFill>
                <a:latin typeface="Times New Roman" panose="02020603050405020304" pitchFamily="18" charset="0"/>
                <a:cs typeface="Times New Roman" panose="02020603050405020304" pitchFamily="18" charset="0"/>
              </a:rPr>
              <a:t> program:</a:t>
            </a:r>
            <a:endParaRPr lang="sv-SE" sz="2800" b="1" i="1" dirty="0">
              <a:solidFill>
                <a:srgbClr val="FF0000"/>
              </a:solidFill>
              <a:latin typeface="Times New Roman" panose="02020603050405020304" pitchFamily="18" charset="0"/>
              <a:cs typeface="Times New Roman" panose="02020603050405020304" pitchFamily="18" charset="0"/>
            </a:endParaRPr>
          </a:p>
        </p:txBody>
      </p:sp>
      <p:sp>
        <p:nvSpPr>
          <p:cNvPr id="3" name="Rektangel 2"/>
          <p:cNvSpPr/>
          <p:nvPr/>
        </p:nvSpPr>
        <p:spPr>
          <a:xfrm>
            <a:off x="7871460" y="3006449"/>
            <a:ext cx="3970020" cy="523220"/>
          </a:xfrm>
          <a:prstGeom prst="rect">
            <a:avLst/>
          </a:prstGeom>
        </p:spPr>
        <p:txBody>
          <a:bodyPr wrap="square">
            <a:spAutoFit/>
          </a:bodyPr>
          <a:lstStyle/>
          <a:p>
            <a:pPr lvl="0"/>
            <a:r>
              <a:rPr lang="sv-SE" sz="2800" b="1" i="1" dirty="0" smtClean="0">
                <a:solidFill>
                  <a:srgbClr val="FF0000"/>
                </a:solidFill>
                <a:latin typeface="Times New Roman" panose="02020603050405020304" pitchFamily="18" charset="0"/>
                <a:cs typeface="Times New Roman" panose="02020603050405020304" pitchFamily="18" charset="0"/>
              </a:rPr>
              <a:t>The </a:t>
            </a:r>
            <a:r>
              <a:rPr lang="sv-SE" sz="2800" b="1" i="1" dirty="0" err="1" smtClean="0">
                <a:solidFill>
                  <a:srgbClr val="FF0000"/>
                </a:solidFill>
                <a:latin typeface="Times New Roman" panose="02020603050405020304" pitchFamily="18" charset="0"/>
                <a:cs typeface="Times New Roman" panose="02020603050405020304" pitchFamily="18" charset="0"/>
              </a:rPr>
              <a:t>subroutine</a:t>
            </a:r>
            <a:r>
              <a:rPr lang="sv-SE" sz="2800" b="1" i="1" dirty="0" smtClean="0">
                <a:solidFill>
                  <a:srgbClr val="FF0000"/>
                </a:solidFill>
                <a:latin typeface="Times New Roman" panose="02020603050405020304" pitchFamily="18" charset="0"/>
                <a:cs typeface="Times New Roman" panose="02020603050405020304" pitchFamily="18" charset="0"/>
              </a:rPr>
              <a:t> is </a:t>
            </a:r>
            <a:r>
              <a:rPr lang="sv-SE" sz="2800" b="1" i="1" dirty="0" err="1" smtClean="0">
                <a:solidFill>
                  <a:srgbClr val="FF0000"/>
                </a:solidFill>
                <a:latin typeface="Times New Roman" panose="02020603050405020304" pitchFamily="18" charset="0"/>
                <a:cs typeface="Times New Roman" panose="02020603050405020304" pitchFamily="18" charset="0"/>
              </a:rPr>
              <a:t>called</a:t>
            </a:r>
            <a:r>
              <a:rPr lang="sv-SE" sz="2800" b="1" i="1" dirty="0" smtClean="0">
                <a:solidFill>
                  <a:srgbClr val="FF0000"/>
                </a:solidFill>
                <a:latin typeface="Times New Roman" panose="02020603050405020304" pitchFamily="18" charset="0"/>
                <a:cs typeface="Times New Roman" panose="02020603050405020304" pitchFamily="18" charset="0"/>
              </a:rPr>
              <a:t>.</a:t>
            </a:r>
            <a:endParaRPr lang="sv-SE" sz="2800" b="1" i="1" dirty="0">
              <a:solidFill>
                <a:srgbClr val="FF0000"/>
              </a:solidFill>
              <a:latin typeface="Times New Roman" panose="02020603050405020304" pitchFamily="18" charset="0"/>
              <a:cs typeface="Times New Roman" panose="02020603050405020304" pitchFamily="18" charset="0"/>
            </a:endParaRPr>
          </a:p>
        </p:txBody>
      </p:sp>
      <p:cxnSp>
        <p:nvCxnSpPr>
          <p:cNvPr id="7" name="Rak pil 6"/>
          <p:cNvCxnSpPr>
            <a:stCxn id="3" idx="1"/>
          </p:cNvCxnSpPr>
          <p:nvPr/>
        </p:nvCxnSpPr>
        <p:spPr>
          <a:xfrm flipH="1">
            <a:off x="6743700" y="3268059"/>
            <a:ext cx="1127760" cy="1037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31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t>25</a:t>
            </a:fld>
            <a:endParaRPr lang="sv-SE"/>
          </a:p>
        </p:txBody>
      </p:sp>
      <p:sp>
        <p:nvSpPr>
          <p:cNvPr id="5" name="Rektangel 4"/>
          <p:cNvSpPr/>
          <p:nvPr/>
        </p:nvSpPr>
        <p:spPr>
          <a:xfrm>
            <a:off x="2142309" y="1477718"/>
            <a:ext cx="8022771" cy="4044184"/>
          </a:xfrm>
          <a:prstGeom prst="rect">
            <a:avLst/>
          </a:prstGeom>
        </p:spPr>
        <p:txBody>
          <a:bodyPr wrap="square">
            <a:spAutoFit/>
          </a:bodyPr>
          <a:lstStyle/>
          <a:p>
            <a:pPr>
              <a:lnSpc>
                <a:spcPct val="107000"/>
              </a:lnSpc>
              <a:spcAft>
                <a:spcPts val="0"/>
              </a:spcAft>
            </a:pPr>
            <a:r>
              <a:rPr lang="sv-SE" sz="2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Subroutine_CCF</a:t>
            </a:r>
            <a:r>
              <a:rPr lang="sv-SE"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DIM n(20), i(20), p(20), e(20),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gcum</a:t>
            </a:r>
            <a:r>
              <a:rPr lang="sv-SE" sz="2000" b="1" dirty="0">
                <a:latin typeface="Times New Roman" panose="02020603050405020304" pitchFamily="18" charset="0"/>
                <a:ea typeface="Calibri" panose="020F0502020204030204" pitchFamily="34" charset="0"/>
                <a:cs typeface="Times New Roman" panose="02020603050405020304" pitchFamily="18" charset="0"/>
              </a:rPr>
              <a:t>(20),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sapt</a:t>
            </a:r>
            <a:r>
              <a:rPr lang="sv-SE" sz="2000" b="1" dirty="0">
                <a:latin typeface="Times New Roman" panose="02020603050405020304" pitchFamily="18" charset="0"/>
                <a:ea typeface="Calibri" panose="020F0502020204030204" pitchFamily="34" charset="0"/>
                <a:cs typeface="Times New Roman" panose="02020603050405020304" pitchFamily="18" charset="0"/>
              </a:rPr>
              <a:t>(20), v(20), h(20),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np</a:t>
            </a:r>
            <a:r>
              <a:rPr lang="sv-SE" sz="2000" b="1" dirty="0">
                <a:latin typeface="Times New Roman" panose="02020603050405020304" pitchFamily="18" charset="0"/>
                <a:ea typeface="Calibri" panose="020F0502020204030204" pitchFamily="34" charset="0"/>
                <a:cs typeface="Times New Roman" panose="02020603050405020304" pitchFamily="18" charset="0"/>
              </a:rPr>
              <a:t>(20)</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DIM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nnext</a:t>
            </a:r>
            <a:r>
              <a:rPr lang="sv-SE" sz="2000" b="1" dirty="0">
                <a:latin typeface="Times New Roman" panose="02020603050405020304" pitchFamily="18" charset="0"/>
                <a:ea typeface="Calibri" panose="020F0502020204030204" pitchFamily="34" charset="0"/>
                <a:cs typeface="Times New Roman" panose="02020603050405020304" pitchFamily="18" charset="0"/>
              </a:rPr>
              <a:t>(20),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nharv</a:t>
            </a:r>
            <a:r>
              <a:rPr lang="sv-SE" sz="2000" b="1" dirty="0">
                <a:latin typeface="Times New Roman" panose="02020603050405020304" pitchFamily="18" charset="0"/>
                <a:ea typeface="Calibri" panose="020F0502020204030204" pitchFamily="34" charset="0"/>
                <a:cs typeface="Times New Roman" panose="02020603050405020304" pitchFamily="18" charset="0"/>
              </a:rPr>
              <a:t>(20),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npADJ</a:t>
            </a:r>
            <a:r>
              <a:rPr lang="sv-SE" sz="2000" b="1" dirty="0">
                <a:latin typeface="Times New Roman" panose="02020603050405020304" pitchFamily="18" charset="0"/>
                <a:ea typeface="Calibri" panose="020F0502020204030204" pitchFamily="34" charset="0"/>
                <a:cs typeface="Times New Roman" panose="02020603050405020304" pitchFamily="18" charset="0"/>
              </a:rPr>
              <a:t>(20)</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pi = 3.141593</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p0 = 25</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p1 = 2.5</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sv-SE" sz="2000" b="1" dirty="0" err="1">
                <a:latin typeface="Times New Roman" panose="02020603050405020304" pitchFamily="18" charset="0"/>
                <a:ea typeface="Calibri" panose="020F0502020204030204" pitchFamily="34" charset="0"/>
                <a:cs typeface="Times New Roman" panose="02020603050405020304" pitchFamily="18" charset="0"/>
              </a:rPr>
              <a:t>Stockmin</a:t>
            </a:r>
            <a:r>
              <a:rPr lang="sv-SE" sz="2000" b="1" dirty="0">
                <a:latin typeface="Times New Roman" panose="02020603050405020304" pitchFamily="18" charset="0"/>
                <a:ea typeface="Calibri" panose="020F0502020204030204" pitchFamily="34" charset="0"/>
                <a:cs typeface="Times New Roman" panose="02020603050405020304" pitchFamily="18" charset="0"/>
              </a:rPr>
              <a:t> = 150</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sv-SE" sz="2000" b="1" dirty="0" err="1">
                <a:latin typeface="Times New Roman" panose="02020603050405020304" pitchFamily="18" charset="0"/>
                <a:ea typeface="Calibri" panose="020F0502020204030204" pitchFamily="34" charset="0"/>
                <a:cs typeface="Times New Roman" panose="02020603050405020304" pitchFamily="18" charset="0"/>
              </a:rPr>
              <a:t>TotPV</a:t>
            </a:r>
            <a:r>
              <a:rPr lang="sv-SE" sz="2000" b="1" dirty="0">
                <a:latin typeface="Times New Roman" panose="02020603050405020304" pitchFamily="18" charset="0"/>
                <a:ea typeface="Calibri" panose="020F0502020204030204" pitchFamily="34" charset="0"/>
                <a:cs typeface="Times New Roman" panose="02020603050405020304" pitchFamily="18" charset="0"/>
              </a:rPr>
              <a:t> = 0</a:t>
            </a:r>
          </a:p>
          <a:p>
            <a:pPr>
              <a:lnSpc>
                <a:spcPct val="107000"/>
              </a:lnSpc>
              <a:spcAft>
                <a:spcPts val="0"/>
              </a:spcAft>
            </a:pPr>
            <a:r>
              <a:rPr lang="sv-SE" sz="2000" b="1" dirty="0" err="1">
                <a:latin typeface="Times New Roman" panose="02020603050405020304" pitchFamily="18" charset="0"/>
                <a:ea typeface="Calibri" panose="020F0502020204030204" pitchFamily="34" charset="0"/>
                <a:cs typeface="Times New Roman" panose="02020603050405020304" pitchFamily="18" charset="0"/>
              </a:rPr>
              <a:t>TotHarv</a:t>
            </a:r>
            <a:r>
              <a:rPr lang="sv-SE" sz="2000" b="1" dirty="0">
                <a:latin typeface="Times New Roman" panose="02020603050405020304" pitchFamily="18" charset="0"/>
                <a:ea typeface="Calibri" panose="020F0502020204030204" pitchFamily="34" charset="0"/>
                <a:cs typeface="Times New Roman" panose="02020603050405020304" pitchFamily="18" charset="0"/>
              </a:rPr>
              <a:t> = 0</a:t>
            </a:r>
            <a:endParaRPr lang="sv-SE"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ktangel 1"/>
          <p:cNvSpPr/>
          <p:nvPr/>
        </p:nvSpPr>
        <p:spPr>
          <a:xfrm>
            <a:off x="681990" y="466403"/>
            <a:ext cx="6096000" cy="523220"/>
          </a:xfrm>
          <a:prstGeom prst="rect">
            <a:avLst/>
          </a:prstGeom>
        </p:spPr>
        <p:txBody>
          <a:bodyPr>
            <a:spAutoFit/>
          </a:bodyPr>
          <a:lstStyle/>
          <a:p>
            <a:pPr lvl="0"/>
            <a:r>
              <a:rPr lang="sv-SE" sz="2800" b="1" i="1" dirty="0" smtClean="0">
                <a:solidFill>
                  <a:srgbClr val="FF0000"/>
                </a:solidFill>
                <a:latin typeface="Times New Roman" panose="02020603050405020304" pitchFamily="18" charset="0"/>
                <a:cs typeface="Times New Roman" panose="02020603050405020304" pitchFamily="18" charset="0"/>
              </a:rPr>
              <a:t>The </a:t>
            </a:r>
            <a:r>
              <a:rPr lang="sv-SE" sz="2800" b="1" i="1" dirty="0" err="1" smtClean="0">
                <a:solidFill>
                  <a:srgbClr val="FF0000"/>
                </a:solidFill>
                <a:latin typeface="Times New Roman" panose="02020603050405020304" pitchFamily="18" charset="0"/>
                <a:cs typeface="Times New Roman" panose="02020603050405020304" pitchFamily="18" charset="0"/>
              </a:rPr>
              <a:t>subroutine</a:t>
            </a:r>
            <a:r>
              <a:rPr lang="sv-SE" sz="2800" b="1" i="1" dirty="0" smtClean="0">
                <a:solidFill>
                  <a:srgbClr val="FF0000"/>
                </a:solidFill>
                <a:latin typeface="Times New Roman" panose="02020603050405020304" pitchFamily="18" charset="0"/>
                <a:cs typeface="Times New Roman" panose="02020603050405020304" pitchFamily="18" charset="0"/>
              </a:rPr>
              <a:t> starts </a:t>
            </a:r>
            <a:r>
              <a:rPr lang="sv-SE" sz="2800" b="1" i="1" dirty="0" err="1" smtClean="0">
                <a:solidFill>
                  <a:srgbClr val="FF0000"/>
                </a:solidFill>
                <a:latin typeface="Times New Roman" panose="02020603050405020304" pitchFamily="18" charset="0"/>
                <a:cs typeface="Times New Roman" panose="02020603050405020304" pitchFamily="18" charset="0"/>
              </a:rPr>
              <a:t>here</a:t>
            </a:r>
            <a:r>
              <a:rPr lang="sv-SE" sz="2800" b="1" i="1" dirty="0" smtClean="0">
                <a:solidFill>
                  <a:srgbClr val="FF0000"/>
                </a:solidFill>
                <a:latin typeface="Times New Roman" panose="02020603050405020304" pitchFamily="18" charset="0"/>
                <a:cs typeface="Times New Roman" panose="02020603050405020304" pitchFamily="18" charset="0"/>
              </a:rPr>
              <a:t>:</a:t>
            </a:r>
            <a:endParaRPr lang="sv-SE"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799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t>26</a:t>
            </a:fld>
            <a:endParaRPr lang="sv-SE"/>
          </a:p>
        </p:txBody>
      </p:sp>
      <p:sp>
        <p:nvSpPr>
          <p:cNvPr id="5" name="Rektangel 4"/>
          <p:cNvSpPr/>
          <p:nvPr/>
        </p:nvSpPr>
        <p:spPr>
          <a:xfrm>
            <a:off x="2699657" y="903060"/>
            <a:ext cx="6096000" cy="5026761"/>
          </a:xfrm>
          <a:prstGeom prst="rect">
            <a:avLst/>
          </a:prstGeom>
        </p:spPr>
        <p:txBody>
          <a:bodyPr>
            <a:spAutoFit/>
          </a:bodyPr>
          <a:lstStyle/>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b0 = 1.506969</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b1 = .94255</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b2 = -.000183455#</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FOR k = 1 TO 20</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    d = k * .05</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    h(k) = 3 * k - (k / 8) ^ 2</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    n(k) = .1</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    i(k) = 0</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    p(k) = 0</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    e(k) = 0</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sapt</a:t>
            </a:r>
            <a:r>
              <a:rPr lang="sv-SE" sz="2000" b="1" dirty="0">
                <a:latin typeface="Times New Roman" panose="02020603050405020304" pitchFamily="18" charset="0"/>
                <a:ea typeface="Calibri" panose="020F0502020204030204" pitchFamily="34" charset="0"/>
                <a:cs typeface="Times New Roman" panose="02020603050405020304" pitchFamily="18" charset="0"/>
              </a:rPr>
              <a:t>(k) = pi * (d / 2) ^ 2</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    v(k) = .5 *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sapt</a:t>
            </a:r>
            <a:r>
              <a:rPr lang="sv-SE" sz="2000" b="1" dirty="0">
                <a:latin typeface="Times New Roman" panose="02020603050405020304" pitchFamily="18" charset="0"/>
                <a:ea typeface="Calibri" panose="020F0502020204030204" pitchFamily="34" charset="0"/>
                <a:cs typeface="Times New Roman" panose="02020603050405020304" pitchFamily="18" charset="0"/>
              </a:rPr>
              <a:t>(k) * h(k)</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    </a:t>
            </a:r>
            <a:r>
              <a:rPr lang="sv-SE" sz="2000" b="1" dirty="0" err="1">
                <a:latin typeface="Times New Roman" panose="02020603050405020304" pitchFamily="18" charset="0"/>
                <a:ea typeface="Calibri" panose="020F0502020204030204" pitchFamily="34" charset="0"/>
                <a:cs typeface="Times New Roman" panose="02020603050405020304" pitchFamily="18" charset="0"/>
              </a:rPr>
              <a:t>np</a:t>
            </a:r>
            <a:r>
              <a:rPr lang="sv-SE" sz="2000" b="1" dirty="0">
                <a:latin typeface="Times New Roman" panose="02020603050405020304" pitchFamily="18" charset="0"/>
                <a:ea typeface="Calibri" panose="020F0502020204030204" pitchFamily="34" charset="0"/>
                <a:cs typeface="Times New Roman" panose="02020603050405020304" pitchFamily="18" charset="0"/>
              </a:rPr>
              <a:t>(k) = p0 + p1 * k</a:t>
            </a:r>
          </a:p>
          <a:p>
            <a:pPr>
              <a:lnSpc>
                <a:spcPct val="107000"/>
              </a:lnSpc>
              <a:spcAft>
                <a:spcPts val="0"/>
              </a:spcAft>
            </a:pPr>
            <a:r>
              <a:rPr lang="sv-SE" sz="2000" b="1" dirty="0">
                <a:latin typeface="Times New Roman" panose="02020603050405020304" pitchFamily="18" charset="0"/>
                <a:ea typeface="Calibri" panose="020F0502020204030204" pitchFamily="34" charset="0"/>
                <a:cs typeface="Times New Roman" panose="02020603050405020304" pitchFamily="18" charset="0"/>
              </a:rPr>
              <a:t>NEXT k</a:t>
            </a:r>
            <a:endParaRPr lang="sv-SE"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7879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t>27</a:t>
            </a:fld>
            <a:endParaRPr lang="sv-SE"/>
          </a:p>
        </p:txBody>
      </p:sp>
      <p:sp>
        <p:nvSpPr>
          <p:cNvPr id="5" name="Rektangel 4"/>
          <p:cNvSpPr/>
          <p:nvPr/>
        </p:nvSpPr>
        <p:spPr>
          <a:xfrm>
            <a:off x="1142999" y="827314"/>
            <a:ext cx="10591801" cy="4834400"/>
          </a:xfrm>
          <a:prstGeom prst="rect">
            <a:avLst/>
          </a:prstGeom>
        </p:spPr>
        <p:txBody>
          <a:bodyPr wrap="square">
            <a:spAutoFit/>
          </a:bodyPr>
          <a:lstStyle/>
          <a:p>
            <a:pPr>
              <a:lnSpc>
                <a:spcPct val="107000"/>
              </a:lnSpc>
              <a:spcAft>
                <a:spcPts val="0"/>
              </a:spcAft>
            </a:pPr>
            <a:r>
              <a:rPr lang="sv-SE"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REM ******************** </a:t>
            </a:r>
            <a:r>
              <a:rPr lang="sv-SE"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Time</a:t>
            </a:r>
            <a:r>
              <a:rPr lang="sv-SE"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loop ********************</a:t>
            </a:r>
          </a:p>
          <a:p>
            <a:pPr>
              <a:lnSpc>
                <a:spcPct val="107000"/>
              </a:lnSpc>
              <a:spcAft>
                <a:spcPts val="0"/>
              </a:spcAft>
            </a:pPr>
            <a:r>
              <a:rPr lang="sv-SE"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FOR t = 1 TO 200</a:t>
            </a:r>
          </a:p>
          <a:p>
            <a:pPr>
              <a:lnSpc>
                <a:spcPct val="107000"/>
              </a:lnSpc>
              <a:spcAft>
                <a:spcPts val="0"/>
              </a:spcAft>
            </a:pPr>
            <a:r>
              <a:rPr lang="sv-SE" sz="2400" b="1" dirty="0">
                <a:latin typeface="Times New Roman" panose="02020603050405020304" pitchFamily="18" charset="0"/>
                <a:ea typeface="Calibri" panose="020F0502020204030204" pitchFamily="34" charset="0"/>
                <a:cs typeface="Times New Roman" panose="02020603050405020304" pitchFamily="18" charset="0"/>
              </a:rPr>
              <a:t>    </a:t>
            </a:r>
            <a:r>
              <a:rPr lang="sv-SE" sz="2400" b="1" dirty="0" err="1">
                <a:latin typeface="Times New Roman" panose="02020603050405020304" pitchFamily="18" charset="0"/>
                <a:ea typeface="Calibri" panose="020F0502020204030204" pitchFamily="34" charset="0"/>
                <a:cs typeface="Times New Roman" panose="02020603050405020304" pitchFamily="18" charset="0"/>
              </a:rPr>
              <a:t>disc</a:t>
            </a:r>
            <a:r>
              <a:rPr lang="sv-SE" sz="2400" b="1" dirty="0">
                <a:latin typeface="Times New Roman" panose="02020603050405020304" pitchFamily="18" charset="0"/>
                <a:ea typeface="Calibri" panose="020F0502020204030204" pitchFamily="34" charset="0"/>
                <a:cs typeface="Times New Roman" panose="02020603050405020304" pitchFamily="18" charset="0"/>
              </a:rPr>
              <a:t> = 1 / (1 + r) ^ t</a:t>
            </a:r>
          </a:p>
          <a:p>
            <a:pPr>
              <a:lnSpc>
                <a:spcPct val="107000"/>
              </a:lnSpc>
              <a:spcAft>
                <a:spcPts val="0"/>
              </a:spcAft>
            </a:pPr>
            <a:r>
              <a:rPr lang="sv-SE" sz="2400" b="1" dirty="0">
                <a:latin typeface="Times New Roman" panose="02020603050405020304" pitchFamily="18" charset="0"/>
                <a:ea typeface="Calibri" panose="020F0502020204030204" pitchFamily="34" charset="0"/>
                <a:cs typeface="Times New Roman" panose="02020603050405020304" pitchFamily="18" charset="0"/>
              </a:rPr>
              <a:t>    n(2) = 100</a:t>
            </a:r>
          </a:p>
          <a:p>
            <a:pPr>
              <a:lnSpc>
                <a:spcPct val="107000"/>
              </a:lnSpc>
              <a:spcAft>
                <a:spcPts val="0"/>
              </a:spcAft>
            </a:pPr>
            <a:r>
              <a:rPr lang="sv-SE" sz="24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sv-SE" sz="2400" b="1" dirty="0">
                <a:latin typeface="Times New Roman" panose="02020603050405020304" pitchFamily="18" charset="0"/>
                <a:ea typeface="Calibri" panose="020F0502020204030204" pitchFamily="34" charset="0"/>
                <a:cs typeface="Times New Roman" panose="02020603050405020304" pitchFamily="18" charset="0"/>
              </a:rPr>
              <a:t>    Stock = 0</a:t>
            </a:r>
          </a:p>
          <a:p>
            <a:pPr>
              <a:lnSpc>
                <a:spcPct val="107000"/>
              </a:lnSpc>
              <a:spcAft>
                <a:spcPts val="0"/>
              </a:spcAft>
            </a:pPr>
            <a:r>
              <a:rPr lang="sv-SE" sz="2400" b="1" dirty="0">
                <a:latin typeface="Times New Roman" panose="02020603050405020304" pitchFamily="18" charset="0"/>
                <a:ea typeface="Calibri" panose="020F0502020204030204" pitchFamily="34" charset="0"/>
                <a:cs typeface="Times New Roman" panose="02020603050405020304" pitchFamily="18" charset="0"/>
              </a:rPr>
              <a:t>    FOR k = 1 TO 20</a:t>
            </a:r>
          </a:p>
          <a:p>
            <a:pPr>
              <a:lnSpc>
                <a:spcPct val="107000"/>
              </a:lnSpc>
              <a:spcAft>
                <a:spcPts val="0"/>
              </a:spcAft>
            </a:pPr>
            <a:r>
              <a:rPr lang="sv-SE" sz="2400" b="1" dirty="0">
                <a:latin typeface="Times New Roman" panose="02020603050405020304" pitchFamily="18" charset="0"/>
                <a:ea typeface="Calibri" panose="020F0502020204030204" pitchFamily="34" charset="0"/>
                <a:cs typeface="Times New Roman" panose="02020603050405020304" pitchFamily="18" charset="0"/>
              </a:rPr>
              <a:t>        Stock = Stock + n(k) * v(k)</a:t>
            </a:r>
          </a:p>
          <a:p>
            <a:pPr>
              <a:lnSpc>
                <a:spcPct val="107000"/>
              </a:lnSpc>
              <a:spcAft>
                <a:spcPts val="0"/>
              </a:spcAft>
            </a:pPr>
            <a:r>
              <a:rPr lang="sv-SE" sz="2400" b="1" dirty="0">
                <a:latin typeface="Times New Roman" panose="02020603050405020304" pitchFamily="18" charset="0"/>
                <a:ea typeface="Calibri" panose="020F0502020204030204" pitchFamily="34" charset="0"/>
                <a:cs typeface="Times New Roman" panose="02020603050405020304" pitchFamily="18" charset="0"/>
              </a:rPr>
              <a:t>    NEXT k</a:t>
            </a:r>
          </a:p>
          <a:p>
            <a:pPr>
              <a:lnSpc>
                <a:spcPct val="107000"/>
              </a:lnSpc>
              <a:spcAft>
                <a:spcPts val="0"/>
              </a:spcAft>
            </a:pPr>
            <a:r>
              <a:rPr lang="sv-SE" sz="24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sv-SE" sz="2400" b="1" dirty="0">
                <a:latin typeface="Times New Roman" panose="02020603050405020304" pitchFamily="18" charset="0"/>
                <a:ea typeface="Calibri" panose="020F0502020204030204" pitchFamily="34" charset="0"/>
                <a:cs typeface="Times New Roman" panose="02020603050405020304" pitchFamily="18" charset="0"/>
              </a:rPr>
              <a:t>    </a:t>
            </a:r>
            <a:r>
              <a:rPr lang="sv-SE" sz="2400" b="1" dirty="0" err="1">
                <a:latin typeface="Times New Roman" panose="02020603050405020304" pitchFamily="18" charset="0"/>
                <a:ea typeface="Calibri" panose="020F0502020204030204" pitchFamily="34" charset="0"/>
                <a:cs typeface="Times New Roman" panose="02020603050405020304" pitchFamily="18" charset="0"/>
              </a:rPr>
              <a:t>StDif</a:t>
            </a:r>
            <a:r>
              <a:rPr lang="sv-SE" sz="2400" b="1" dirty="0">
                <a:latin typeface="Times New Roman" panose="02020603050405020304" pitchFamily="18" charset="0"/>
                <a:ea typeface="Calibri" panose="020F0502020204030204" pitchFamily="34" charset="0"/>
                <a:cs typeface="Times New Roman" panose="02020603050405020304" pitchFamily="18" charset="0"/>
              </a:rPr>
              <a:t> = 0</a:t>
            </a:r>
          </a:p>
          <a:p>
            <a:pPr>
              <a:lnSpc>
                <a:spcPct val="107000"/>
              </a:lnSpc>
              <a:spcAft>
                <a:spcPts val="0"/>
              </a:spcAft>
            </a:pPr>
            <a:r>
              <a:rPr lang="sv-SE" sz="2400" b="1" dirty="0">
                <a:latin typeface="Times New Roman" panose="02020603050405020304" pitchFamily="18" charset="0"/>
                <a:ea typeface="Calibri" panose="020F0502020204030204" pitchFamily="34" charset="0"/>
                <a:cs typeface="Times New Roman" panose="02020603050405020304" pitchFamily="18" charset="0"/>
              </a:rPr>
              <a:t>    IF Stock &gt; </a:t>
            </a:r>
            <a:r>
              <a:rPr lang="sv-SE" sz="2400" b="1" dirty="0" err="1">
                <a:latin typeface="Times New Roman" panose="02020603050405020304" pitchFamily="18" charset="0"/>
                <a:ea typeface="Calibri" panose="020F0502020204030204" pitchFamily="34" charset="0"/>
                <a:cs typeface="Times New Roman" panose="02020603050405020304" pitchFamily="18" charset="0"/>
              </a:rPr>
              <a:t>Stockmin</a:t>
            </a:r>
            <a:r>
              <a:rPr lang="sv-SE" sz="2400" b="1" dirty="0">
                <a:latin typeface="Times New Roman" panose="02020603050405020304" pitchFamily="18" charset="0"/>
                <a:ea typeface="Calibri" panose="020F0502020204030204" pitchFamily="34" charset="0"/>
                <a:cs typeface="Times New Roman" panose="02020603050405020304" pitchFamily="18" charset="0"/>
              </a:rPr>
              <a:t> THEN </a:t>
            </a:r>
            <a:r>
              <a:rPr lang="sv-SE" sz="2400" b="1" dirty="0" err="1">
                <a:latin typeface="Times New Roman" panose="02020603050405020304" pitchFamily="18" charset="0"/>
                <a:ea typeface="Calibri" panose="020F0502020204030204" pitchFamily="34" charset="0"/>
                <a:cs typeface="Times New Roman" panose="02020603050405020304" pitchFamily="18" charset="0"/>
              </a:rPr>
              <a:t>StDif</a:t>
            </a:r>
            <a:r>
              <a:rPr lang="sv-SE" sz="2400" b="1" dirty="0">
                <a:latin typeface="Times New Roman" panose="02020603050405020304" pitchFamily="18" charset="0"/>
                <a:ea typeface="Calibri" panose="020F0502020204030204" pitchFamily="34" charset="0"/>
                <a:cs typeface="Times New Roman" panose="02020603050405020304" pitchFamily="18" charset="0"/>
              </a:rPr>
              <a:t> = Stock - </a:t>
            </a:r>
            <a:r>
              <a:rPr lang="sv-SE" sz="2400" b="1" dirty="0" err="1">
                <a:latin typeface="Times New Roman" panose="02020603050405020304" pitchFamily="18" charset="0"/>
                <a:ea typeface="Calibri" panose="020F0502020204030204" pitchFamily="34" charset="0"/>
                <a:cs typeface="Times New Roman" panose="02020603050405020304" pitchFamily="18" charset="0"/>
              </a:rPr>
              <a:t>Stockmin</a:t>
            </a:r>
            <a:endParaRPr lang="sv-SE"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6885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t>28</a:t>
            </a:fld>
            <a:endParaRPr lang="sv-SE"/>
          </a:p>
        </p:txBody>
      </p:sp>
      <p:sp>
        <p:nvSpPr>
          <p:cNvPr id="5" name="Rektangel 4"/>
          <p:cNvSpPr/>
          <p:nvPr/>
        </p:nvSpPr>
        <p:spPr>
          <a:xfrm>
            <a:off x="2035628" y="1447800"/>
            <a:ext cx="7173686" cy="3648884"/>
          </a:xfrm>
          <a:prstGeom prst="rect">
            <a:avLst/>
          </a:prstGeom>
        </p:spPr>
        <p:txBody>
          <a:bodyPr wrap="square">
            <a:spAutoFit/>
          </a:bodyPr>
          <a:lstStyle/>
          <a:p>
            <a:pPr>
              <a:lnSpc>
                <a:spcPct val="107000"/>
              </a:lnSpc>
              <a:spcAft>
                <a:spcPts val="0"/>
              </a:spcAft>
            </a:pPr>
            <a:r>
              <a:rPr lang="sv-SE" sz="2400" b="1" dirty="0">
                <a:latin typeface="Times New Roman" panose="02020603050405020304" pitchFamily="18" charset="0"/>
                <a:ea typeface="Calibri" panose="020F0502020204030204" pitchFamily="34" charset="0"/>
                <a:cs typeface="Times New Roman" panose="02020603050405020304" pitchFamily="18" charset="0"/>
              </a:rPr>
              <a:t>REM</a:t>
            </a:r>
            <a:r>
              <a:rPr lang="sv-SE"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Price adaptive diameter limit </a:t>
            </a:r>
            <a:r>
              <a:rPr lang="sv-SE"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adjustment</a:t>
            </a:r>
            <a:endParaRPr lang="sv-SE"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sv-SE" sz="24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latin typeface="Times New Roman" panose="02020603050405020304" pitchFamily="18" charset="0"/>
                <a:ea typeface="Calibri" panose="020F0502020204030204" pitchFamily="34" charset="0"/>
                <a:cs typeface="Times New Roman" panose="02020603050405020304" pitchFamily="18" charset="0"/>
              </a:rPr>
              <a:t>    </a:t>
            </a:r>
            <a:r>
              <a:rPr lang="sv-SE" sz="2400" b="1" dirty="0" err="1">
                <a:latin typeface="Times New Roman" panose="02020603050405020304" pitchFamily="18" charset="0"/>
                <a:ea typeface="Calibri" panose="020F0502020204030204" pitchFamily="34" charset="0"/>
                <a:cs typeface="Times New Roman" panose="02020603050405020304" pitchFamily="18" charset="0"/>
              </a:rPr>
              <a:t>DlimitADJ</a:t>
            </a:r>
            <a:r>
              <a:rPr lang="sv-SE" sz="2400" b="1" dirty="0">
                <a:latin typeface="Times New Roman" panose="02020603050405020304" pitchFamily="18" charset="0"/>
                <a:ea typeface="Calibri" panose="020F0502020204030204" pitchFamily="34" charset="0"/>
                <a:cs typeface="Times New Roman" panose="02020603050405020304" pitchFamily="18" charset="0"/>
              </a:rPr>
              <a:t> = x + (y - 10) / 1 * PDEV(</a:t>
            </a:r>
            <a:r>
              <a:rPr lang="sv-SE" sz="2400" b="1" dirty="0" err="1">
                <a:latin typeface="Times New Roman" panose="02020603050405020304" pitchFamily="18" charset="0"/>
                <a:ea typeface="Calibri" panose="020F0502020204030204" pitchFamily="34" charset="0"/>
                <a:cs typeface="Times New Roman" panose="02020603050405020304" pitchFamily="18" charset="0"/>
              </a:rPr>
              <a:t>NumS</a:t>
            </a:r>
            <a:r>
              <a:rPr lang="sv-SE" sz="2400" b="1" dirty="0">
                <a:latin typeface="Times New Roman" panose="02020603050405020304" pitchFamily="18" charset="0"/>
                <a:ea typeface="Calibri" panose="020F0502020204030204" pitchFamily="34" charset="0"/>
                <a:cs typeface="Times New Roman" panose="02020603050405020304" pitchFamily="18" charset="0"/>
              </a:rPr>
              <a:t>, t</a:t>
            </a:r>
            <a:r>
              <a:rPr lang="sv-SE" sz="2400" b="1"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endParaRPr lang="sv-SE" sz="24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latin typeface="Times New Roman" panose="02020603050405020304" pitchFamily="18" charset="0"/>
                <a:ea typeface="Calibri" panose="020F0502020204030204" pitchFamily="34" charset="0"/>
                <a:cs typeface="Times New Roman" panose="02020603050405020304" pitchFamily="18" charset="0"/>
              </a:rPr>
              <a:t>    REM </a:t>
            </a:r>
            <a:r>
              <a:rPr lang="sv-SE"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Dlimit</a:t>
            </a:r>
            <a:r>
              <a:rPr lang="sv-SE"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limitation</a:t>
            </a:r>
          </a:p>
          <a:p>
            <a:pPr>
              <a:lnSpc>
                <a:spcPct val="107000"/>
              </a:lnSpc>
              <a:spcAft>
                <a:spcPts val="0"/>
              </a:spcAft>
            </a:pPr>
            <a:endParaRPr lang="sv-SE"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latin typeface="Times New Roman" panose="02020603050405020304" pitchFamily="18" charset="0"/>
                <a:ea typeface="Calibri" panose="020F0502020204030204" pitchFamily="34" charset="0"/>
                <a:cs typeface="Times New Roman" panose="02020603050405020304" pitchFamily="18" charset="0"/>
              </a:rPr>
              <a:t>    IF </a:t>
            </a:r>
            <a:r>
              <a:rPr lang="sv-SE" sz="2400" b="1" dirty="0" err="1">
                <a:latin typeface="Times New Roman" panose="02020603050405020304" pitchFamily="18" charset="0"/>
                <a:ea typeface="Calibri" panose="020F0502020204030204" pitchFamily="34" charset="0"/>
                <a:cs typeface="Times New Roman" panose="02020603050405020304" pitchFamily="18" charset="0"/>
              </a:rPr>
              <a:t>DlimitADJ</a:t>
            </a:r>
            <a:r>
              <a:rPr lang="sv-SE" sz="2400" b="1" dirty="0">
                <a:latin typeface="Times New Roman" panose="02020603050405020304" pitchFamily="18" charset="0"/>
                <a:ea typeface="Calibri" panose="020F0502020204030204" pitchFamily="34" charset="0"/>
                <a:cs typeface="Times New Roman" panose="02020603050405020304" pitchFamily="18" charset="0"/>
              </a:rPr>
              <a:t> &lt; 10 THEN </a:t>
            </a:r>
            <a:r>
              <a:rPr lang="sv-SE" sz="2400" b="1" dirty="0" err="1">
                <a:latin typeface="Times New Roman" panose="02020603050405020304" pitchFamily="18" charset="0"/>
                <a:ea typeface="Calibri" panose="020F0502020204030204" pitchFamily="34" charset="0"/>
                <a:cs typeface="Times New Roman" panose="02020603050405020304" pitchFamily="18" charset="0"/>
              </a:rPr>
              <a:t>DlimitADJ</a:t>
            </a:r>
            <a:r>
              <a:rPr lang="sv-SE" sz="2400" b="1" dirty="0">
                <a:latin typeface="Times New Roman" panose="02020603050405020304" pitchFamily="18" charset="0"/>
                <a:ea typeface="Calibri" panose="020F0502020204030204" pitchFamily="34" charset="0"/>
                <a:cs typeface="Times New Roman" panose="02020603050405020304" pitchFamily="18" charset="0"/>
              </a:rPr>
              <a:t> = 10</a:t>
            </a:r>
          </a:p>
          <a:p>
            <a:pPr>
              <a:lnSpc>
                <a:spcPct val="107000"/>
              </a:lnSpc>
              <a:spcAft>
                <a:spcPts val="0"/>
              </a:spcAft>
            </a:pPr>
            <a:r>
              <a:rPr lang="sv-SE" sz="2400" b="1" dirty="0">
                <a:latin typeface="Times New Roman" panose="02020603050405020304" pitchFamily="18" charset="0"/>
                <a:ea typeface="Calibri" panose="020F0502020204030204" pitchFamily="34" charset="0"/>
                <a:cs typeface="Times New Roman" panose="02020603050405020304" pitchFamily="18" charset="0"/>
              </a:rPr>
              <a:t>    IF </a:t>
            </a:r>
            <a:r>
              <a:rPr lang="sv-SE" sz="2400" b="1" dirty="0" err="1">
                <a:latin typeface="Times New Roman" panose="02020603050405020304" pitchFamily="18" charset="0"/>
                <a:ea typeface="Calibri" panose="020F0502020204030204" pitchFamily="34" charset="0"/>
                <a:cs typeface="Times New Roman" panose="02020603050405020304" pitchFamily="18" charset="0"/>
              </a:rPr>
              <a:t>DlimitADJ</a:t>
            </a:r>
            <a:r>
              <a:rPr lang="sv-SE" sz="2400" b="1" dirty="0">
                <a:latin typeface="Times New Roman" panose="02020603050405020304" pitchFamily="18" charset="0"/>
                <a:ea typeface="Calibri" panose="020F0502020204030204" pitchFamily="34" charset="0"/>
                <a:cs typeface="Times New Roman" panose="02020603050405020304" pitchFamily="18" charset="0"/>
              </a:rPr>
              <a:t> &gt; 100 THEN </a:t>
            </a:r>
            <a:r>
              <a:rPr lang="sv-SE" sz="2400" b="1" dirty="0" err="1">
                <a:latin typeface="Times New Roman" panose="02020603050405020304" pitchFamily="18" charset="0"/>
                <a:ea typeface="Calibri" panose="020F0502020204030204" pitchFamily="34" charset="0"/>
                <a:cs typeface="Times New Roman" panose="02020603050405020304" pitchFamily="18" charset="0"/>
              </a:rPr>
              <a:t>DlimitADJ</a:t>
            </a:r>
            <a:r>
              <a:rPr lang="sv-SE" sz="2400" b="1" dirty="0">
                <a:latin typeface="Times New Roman" panose="02020603050405020304" pitchFamily="18" charset="0"/>
                <a:ea typeface="Calibri" panose="020F0502020204030204" pitchFamily="34" charset="0"/>
                <a:cs typeface="Times New Roman" panose="02020603050405020304" pitchFamily="18" charset="0"/>
              </a:rPr>
              <a:t> = 100</a:t>
            </a:r>
          </a:p>
          <a:p>
            <a:pPr>
              <a:lnSpc>
                <a:spcPct val="107000"/>
              </a:lnSpc>
              <a:spcAft>
                <a:spcPts val="0"/>
              </a:spcAft>
            </a:pPr>
            <a:r>
              <a:rPr lang="sv-SE" sz="2400" b="1" dirty="0">
                <a:latin typeface="Times New Roman" panose="02020603050405020304" pitchFamily="18" charset="0"/>
                <a:ea typeface="Calibri" panose="020F0502020204030204" pitchFamily="34" charset="0"/>
                <a:cs typeface="Times New Roman" panose="02020603050405020304" pitchFamily="18" charset="0"/>
              </a:rPr>
              <a:t>    </a:t>
            </a:r>
            <a:r>
              <a:rPr lang="sv-SE" sz="2400" b="1" dirty="0" err="1">
                <a:latin typeface="Times New Roman" panose="02020603050405020304" pitchFamily="18" charset="0"/>
                <a:ea typeface="Calibri" panose="020F0502020204030204" pitchFamily="34" charset="0"/>
                <a:cs typeface="Times New Roman" panose="02020603050405020304" pitchFamily="18" charset="0"/>
              </a:rPr>
              <a:t>KlimitADJ</a:t>
            </a:r>
            <a:r>
              <a:rPr lang="sv-SE" sz="2400" b="1" dirty="0">
                <a:latin typeface="Times New Roman" panose="02020603050405020304" pitchFamily="18" charset="0"/>
                <a:ea typeface="Calibri" panose="020F0502020204030204" pitchFamily="34" charset="0"/>
                <a:cs typeface="Times New Roman" panose="02020603050405020304" pitchFamily="18" charset="0"/>
              </a:rPr>
              <a:t> = INT(</a:t>
            </a:r>
            <a:r>
              <a:rPr lang="sv-SE" sz="2400" b="1" dirty="0" err="1">
                <a:latin typeface="Times New Roman" panose="02020603050405020304" pitchFamily="18" charset="0"/>
                <a:ea typeface="Calibri" panose="020F0502020204030204" pitchFamily="34" charset="0"/>
                <a:cs typeface="Times New Roman" panose="02020603050405020304" pitchFamily="18" charset="0"/>
              </a:rPr>
              <a:t>DlimitADJ</a:t>
            </a:r>
            <a:r>
              <a:rPr lang="sv-SE" sz="2400" b="1" dirty="0">
                <a:latin typeface="Times New Roman" panose="02020603050405020304" pitchFamily="18" charset="0"/>
                <a:ea typeface="Calibri" panose="020F0502020204030204" pitchFamily="34" charset="0"/>
                <a:cs typeface="Times New Roman" panose="02020603050405020304" pitchFamily="18" charset="0"/>
              </a:rPr>
              <a:t> / 5)</a:t>
            </a:r>
            <a:endParaRPr lang="sv-SE"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0512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t>29</a:t>
            </a:fld>
            <a:endParaRPr lang="sv-SE"/>
          </a:p>
        </p:txBody>
      </p:sp>
      <p:sp>
        <p:nvSpPr>
          <p:cNvPr id="5" name="Rektangel 4"/>
          <p:cNvSpPr/>
          <p:nvPr/>
        </p:nvSpPr>
        <p:spPr>
          <a:xfrm>
            <a:off x="1284514" y="2138812"/>
            <a:ext cx="8980715" cy="2068195"/>
          </a:xfrm>
          <a:prstGeom prst="rect">
            <a:avLst/>
          </a:prstGeom>
        </p:spPr>
        <p:txBody>
          <a:bodyPr wrap="square">
            <a:spAutoFit/>
          </a:bodyPr>
          <a:lstStyle/>
          <a:p>
            <a:pPr>
              <a:lnSpc>
                <a:spcPct val="107000"/>
              </a:lnSpc>
              <a:spcAft>
                <a:spcPts val="0"/>
              </a:spcAft>
            </a:pPr>
            <a:r>
              <a:rPr lang="sv-SE" sz="2400" b="1" dirty="0">
                <a:latin typeface="Courier New" panose="02070309020205020404" pitchFamily="49" charset="0"/>
                <a:ea typeface="Calibri" panose="020F0502020204030204" pitchFamily="34" charset="0"/>
                <a:cs typeface="Times New Roman" panose="02020603050405020304" pitchFamily="18" charset="0"/>
              </a:rPr>
              <a:t>REM </a:t>
            </a:r>
            <a:r>
              <a:rPr lang="sv-SE" sz="240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Price adaptive profit </a:t>
            </a:r>
            <a:r>
              <a:rPr lang="sv-SE" sz="2400" b="1"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function</a:t>
            </a:r>
            <a:r>
              <a:rPr lang="sv-SE" sz="240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err="1" smtClean="0">
                <a:solidFill>
                  <a:srgbClr val="FF0000"/>
                </a:solidFill>
                <a:latin typeface="Courier New" panose="02070309020205020404" pitchFamily="49" charset="0"/>
                <a:ea typeface="Calibri" panose="020F0502020204030204" pitchFamily="34" charset="0"/>
                <a:cs typeface="Times New Roman" panose="02020603050405020304" pitchFamily="18" charset="0"/>
              </a:rPr>
              <a:t>adjustment</a:t>
            </a:r>
            <a:endParaRPr lang="sv-SE" sz="2400" b="1" dirty="0" smtClean="0">
              <a:solidFill>
                <a:srgbClr val="FF0000"/>
              </a:solidFill>
              <a:latin typeface="Courier New" panose="02070309020205020404" pitchFamily="49" charset="0"/>
              <a:ea typeface="Calibri" panose="020F0502020204030204" pitchFamily="34" charset="0"/>
              <a:cs typeface="Times New Roman" panose="02020603050405020304" pitchFamily="18" charset="0"/>
            </a:endParaRPr>
          </a:p>
          <a:p>
            <a:pPr>
              <a:lnSpc>
                <a:spcPct val="107000"/>
              </a:lnSpc>
              <a:spcAft>
                <a:spcPts val="0"/>
              </a:spcAft>
            </a:pPr>
            <a:endPar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latin typeface="Courier New" panose="02070309020205020404" pitchFamily="49" charset="0"/>
                <a:ea typeface="Calibri" panose="020F0502020204030204" pitchFamily="34" charset="0"/>
                <a:cs typeface="Times New Roman" panose="02020603050405020304" pitchFamily="18" charset="0"/>
              </a:rPr>
              <a:t>    FOR k = 1 TO 20</a:t>
            </a:r>
            <a:endParaRPr lang="sv-SE"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latin typeface="Courier New" panose="02070309020205020404" pitchFamily="49" charset="0"/>
                <a:ea typeface="Calibri" panose="020F0502020204030204" pitchFamily="34" charset="0"/>
                <a:cs typeface="Times New Roman" panose="02020603050405020304" pitchFamily="18" charset="0"/>
              </a:rPr>
              <a:t>        </a:t>
            </a:r>
            <a:r>
              <a:rPr lang="sv-SE" sz="2400" b="1" dirty="0" err="1">
                <a:latin typeface="Courier New" panose="02070309020205020404" pitchFamily="49" charset="0"/>
                <a:ea typeface="Calibri" panose="020F0502020204030204" pitchFamily="34" charset="0"/>
                <a:cs typeface="Times New Roman" panose="02020603050405020304" pitchFamily="18" charset="0"/>
              </a:rPr>
              <a:t>npADJ</a:t>
            </a:r>
            <a:r>
              <a:rPr lang="sv-SE" sz="2400" b="1" dirty="0">
                <a:latin typeface="Courier New" panose="02070309020205020404" pitchFamily="49" charset="0"/>
                <a:ea typeface="Calibri" panose="020F0502020204030204" pitchFamily="34" charset="0"/>
                <a:cs typeface="Times New Roman" panose="02020603050405020304" pitchFamily="18" charset="0"/>
              </a:rPr>
              <a:t>(k) = </a:t>
            </a:r>
            <a:r>
              <a:rPr lang="sv-SE" sz="2400" b="1" dirty="0" err="1">
                <a:latin typeface="Courier New" panose="02070309020205020404" pitchFamily="49" charset="0"/>
                <a:ea typeface="Calibri" panose="020F0502020204030204" pitchFamily="34" charset="0"/>
                <a:cs typeface="Times New Roman" panose="02020603050405020304" pitchFamily="18" charset="0"/>
              </a:rPr>
              <a:t>np</a:t>
            </a:r>
            <a:r>
              <a:rPr lang="sv-SE" sz="2400" b="1" dirty="0">
                <a:latin typeface="Courier New" panose="02070309020205020404" pitchFamily="49" charset="0"/>
                <a:ea typeface="Calibri" panose="020F0502020204030204" pitchFamily="34" charset="0"/>
                <a:cs typeface="Times New Roman" panose="02020603050405020304" pitchFamily="18" charset="0"/>
              </a:rPr>
              <a:t>(k) + PDEV(</a:t>
            </a:r>
            <a:r>
              <a:rPr lang="sv-SE" sz="2400" b="1" dirty="0" err="1">
                <a:latin typeface="Courier New" panose="02070309020205020404" pitchFamily="49" charset="0"/>
                <a:ea typeface="Calibri" panose="020F0502020204030204" pitchFamily="34" charset="0"/>
                <a:cs typeface="Times New Roman" panose="02020603050405020304" pitchFamily="18" charset="0"/>
              </a:rPr>
              <a:t>NumS</a:t>
            </a:r>
            <a:r>
              <a:rPr lang="sv-SE" sz="2400" b="1" dirty="0">
                <a:latin typeface="Courier New" panose="02070309020205020404" pitchFamily="49" charset="0"/>
                <a:ea typeface="Calibri" panose="020F0502020204030204" pitchFamily="34" charset="0"/>
                <a:cs typeface="Times New Roman" panose="02020603050405020304" pitchFamily="18" charset="0"/>
              </a:rPr>
              <a:t>, t)</a:t>
            </a:r>
            <a:endParaRPr lang="sv-SE"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latin typeface="Courier New" panose="02070309020205020404" pitchFamily="49" charset="0"/>
                <a:ea typeface="Calibri" panose="020F0502020204030204" pitchFamily="34" charset="0"/>
                <a:cs typeface="Times New Roman" panose="02020603050405020304" pitchFamily="18" charset="0"/>
              </a:rPr>
              <a:t>    NEXT k</a:t>
            </a:r>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6176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635253"/>
            <a:ext cx="10515600" cy="1325563"/>
          </a:xfrm>
        </p:spPr>
        <p:txBody>
          <a:bodyPr>
            <a:normAutofit/>
          </a:bodyPr>
          <a:lstStyle/>
          <a:p>
            <a:r>
              <a:rPr lang="en-US" sz="2000" dirty="0" smtClean="0"/>
              <a:t/>
            </a:r>
            <a:br>
              <a:rPr lang="en-US" sz="2000" dirty="0" smtClean="0"/>
            </a:br>
            <a:endParaRPr lang="sv-SE" b="1" dirty="0"/>
          </a:p>
        </p:txBody>
      </p:sp>
      <p:sp>
        <p:nvSpPr>
          <p:cNvPr id="3" name="Platshållare för innehåll 2"/>
          <p:cNvSpPr>
            <a:spLocks noGrp="1"/>
          </p:cNvSpPr>
          <p:nvPr>
            <p:ph idx="1"/>
          </p:nvPr>
        </p:nvSpPr>
        <p:spPr>
          <a:xfrm>
            <a:off x="571500" y="1298034"/>
            <a:ext cx="11049000" cy="4550513"/>
          </a:xfrm>
        </p:spPr>
        <p:txBody>
          <a:bodyPr>
            <a:normAutofit/>
          </a:bodyPr>
          <a:lstStyle/>
          <a:p>
            <a:pPr marL="0" indent="0" algn="ctr">
              <a:buNone/>
            </a:pPr>
            <a:r>
              <a:rPr lang="en-US" sz="4000" b="1" dirty="0"/>
              <a:t>A dynamic multidimensional production system, </a:t>
            </a:r>
            <a:endParaRPr lang="en-US" sz="4000" b="1" dirty="0" smtClean="0"/>
          </a:p>
          <a:p>
            <a:pPr marL="0" indent="0" algn="ctr">
              <a:buNone/>
            </a:pPr>
            <a:r>
              <a:rPr lang="en-US" sz="4000" b="1" dirty="0" smtClean="0"/>
              <a:t>with </a:t>
            </a:r>
            <a:r>
              <a:rPr lang="en-US" sz="4000" b="1" dirty="0"/>
              <a:t>several interdependent processes, </a:t>
            </a:r>
            <a:endParaRPr lang="en-US" sz="4000" b="1" dirty="0" smtClean="0"/>
          </a:p>
          <a:p>
            <a:pPr marL="0" indent="0" algn="ctr">
              <a:buNone/>
            </a:pPr>
            <a:r>
              <a:rPr lang="en-US" sz="4000" b="1" dirty="0" smtClean="0"/>
              <a:t>is </a:t>
            </a:r>
            <a:r>
              <a:rPr lang="en-US" sz="4000" b="1" dirty="0"/>
              <a:t>adaptively controlled </a:t>
            </a:r>
            <a:endParaRPr lang="en-US" sz="4000" b="1" dirty="0" smtClean="0"/>
          </a:p>
          <a:p>
            <a:pPr marL="0" indent="0" algn="ctr">
              <a:buNone/>
            </a:pPr>
            <a:r>
              <a:rPr lang="en-US" sz="4000" b="1" dirty="0" smtClean="0"/>
              <a:t>under </a:t>
            </a:r>
            <a:r>
              <a:rPr lang="en-US" sz="4000" b="1" dirty="0"/>
              <a:t>the influence of stochastic market changes.</a:t>
            </a:r>
            <a:r>
              <a:rPr lang="en-US" b="1" dirty="0"/>
              <a:t> </a:t>
            </a:r>
            <a:endParaRPr lang="en-US" b="1" dirty="0" smtClean="0"/>
          </a:p>
          <a:p>
            <a:pPr marL="0" indent="0">
              <a:buNone/>
            </a:pPr>
            <a:endParaRPr lang="en-US" b="1" dirty="0" smtClean="0">
              <a:solidFill>
                <a:srgbClr val="FF0000"/>
              </a:solidFill>
            </a:endParaRPr>
          </a:p>
        </p:txBody>
      </p:sp>
      <p:sp>
        <p:nvSpPr>
          <p:cNvPr id="4" name="Platshållare för bildnummer 3"/>
          <p:cNvSpPr>
            <a:spLocks noGrp="1"/>
          </p:cNvSpPr>
          <p:nvPr>
            <p:ph type="sldNum" sz="quarter" idx="12"/>
          </p:nvPr>
        </p:nvSpPr>
        <p:spPr/>
        <p:txBody>
          <a:bodyPr/>
          <a:lstStyle/>
          <a:p>
            <a:fld id="{05AB504C-2EAE-4C1B-A3CB-68D7E240E4AC}" type="slidenum">
              <a:rPr lang="sv-SE" smtClean="0">
                <a:solidFill>
                  <a:prstClr val="black">
                    <a:tint val="75000"/>
                  </a:prstClr>
                </a:solidFill>
              </a:rPr>
              <a:pPr/>
              <a:t>3</a:t>
            </a:fld>
            <a:endParaRPr lang="sv-SE">
              <a:solidFill>
                <a:prstClr val="black">
                  <a:tint val="75000"/>
                </a:prstClr>
              </a:solidFill>
            </a:endParaRPr>
          </a:p>
        </p:txBody>
      </p:sp>
    </p:spTree>
    <p:extLst>
      <p:ext uri="{BB962C8B-B14F-4D97-AF65-F5344CB8AC3E}">
        <p14:creationId xmlns:p14="http://schemas.microsoft.com/office/powerpoint/2010/main" val="104966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t>30</a:t>
            </a:fld>
            <a:endParaRPr lang="sv-SE"/>
          </a:p>
        </p:txBody>
      </p:sp>
      <p:sp>
        <p:nvSpPr>
          <p:cNvPr id="5" name="Rektangel 4"/>
          <p:cNvSpPr/>
          <p:nvPr/>
        </p:nvSpPr>
        <p:spPr>
          <a:xfrm>
            <a:off x="1164771" y="525406"/>
            <a:ext cx="8871857" cy="5617115"/>
          </a:xfrm>
          <a:prstGeom prst="rect">
            <a:avLst/>
          </a:prstGeom>
        </p:spPr>
        <p:txBody>
          <a:bodyPr wrap="square">
            <a:spAutoFit/>
          </a:bodyPr>
          <a:lstStyle/>
          <a:p>
            <a:pPr>
              <a:lnSpc>
                <a:spcPct val="107000"/>
              </a:lnSpc>
              <a:spcAft>
                <a:spcPts val="0"/>
              </a:spcAft>
            </a:pPr>
            <a:r>
              <a:rPr lang="sv-SE" sz="280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FOR k = 20 TO </a:t>
            </a:r>
            <a:r>
              <a:rPr lang="sv-SE" sz="2800" b="1"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KlimitADJ</a:t>
            </a:r>
            <a:r>
              <a:rPr lang="sv-SE" sz="280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STEP -1</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        e(k) = 0</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        </a:t>
            </a:r>
            <a:r>
              <a:rPr lang="sv-SE" sz="2800" b="1" dirty="0" err="1">
                <a:latin typeface="Courier New" panose="02070309020205020404" pitchFamily="49" charset="0"/>
                <a:ea typeface="Calibri" panose="020F0502020204030204" pitchFamily="34" charset="0"/>
                <a:cs typeface="Times New Roman" panose="02020603050405020304" pitchFamily="18" charset="0"/>
              </a:rPr>
              <a:t>volk</a:t>
            </a:r>
            <a:r>
              <a:rPr lang="sv-SE" sz="2800" b="1" dirty="0">
                <a:latin typeface="Courier New" panose="02070309020205020404" pitchFamily="49" charset="0"/>
                <a:ea typeface="Calibri" panose="020F0502020204030204" pitchFamily="34" charset="0"/>
                <a:cs typeface="Times New Roman" panose="02020603050405020304" pitchFamily="18" charset="0"/>
              </a:rPr>
              <a:t> = v(k) * n(k)</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        </a:t>
            </a:r>
            <a:r>
              <a:rPr lang="sv-SE" sz="2800" b="1" dirty="0" err="1">
                <a:latin typeface="Courier New" panose="02070309020205020404" pitchFamily="49" charset="0"/>
                <a:ea typeface="Calibri" panose="020F0502020204030204" pitchFamily="34" charset="0"/>
                <a:cs typeface="Times New Roman" panose="02020603050405020304" pitchFamily="18" charset="0"/>
              </a:rPr>
              <a:t>hshare</a:t>
            </a:r>
            <a:r>
              <a:rPr lang="sv-SE" sz="2800" b="1" dirty="0">
                <a:latin typeface="Courier New" panose="02070309020205020404" pitchFamily="49" charset="0"/>
                <a:ea typeface="Calibri" panose="020F0502020204030204" pitchFamily="34" charset="0"/>
                <a:cs typeface="Times New Roman" panose="02020603050405020304" pitchFamily="18" charset="0"/>
              </a:rPr>
              <a:t> = </a:t>
            </a:r>
            <a:r>
              <a:rPr lang="sv-SE" sz="2800" b="1" dirty="0" err="1">
                <a:latin typeface="Courier New" panose="02070309020205020404" pitchFamily="49" charset="0"/>
                <a:ea typeface="Calibri" panose="020F0502020204030204" pitchFamily="34" charset="0"/>
                <a:cs typeface="Times New Roman" panose="02020603050405020304" pitchFamily="18" charset="0"/>
              </a:rPr>
              <a:t>StDif</a:t>
            </a:r>
            <a:r>
              <a:rPr lang="sv-SE" sz="2800" b="1" dirty="0">
                <a:latin typeface="Courier New" panose="02070309020205020404" pitchFamily="49" charset="0"/>
                <a:ea typeface="Calibri" panose="020F0502020204030204" pitchFamily="34" charset="0"/>
                <a:cs typeface="Times New Roman" panose="02020603050405020304" pitchFamily="18" charset="0"/>
              </a:rPr>
              <a:t> / (</a:t>
            </a:r>
            <a:r>
              <a:rPr lang="sv-SE" sz="2800" b="1" dirty="0" err="1">
                <a:latin typeface="Courier New" panose="02070309020205020404" pitchFamily="49" charset="0"/>
                <a:ea typeface="Calibri" panose="020F0502020204030204" pitchFamily="34" charset="0"/>
                <a:cs typeface="Times New Roman" panose="02020603050405020304" pitchFamily="18" charset="0"/>
              </a:rPr>
              <a:t>volk</a:t>
            </a:r>
            <a:r>
              <a:rPr lang="sv-SE" sz="2800" b="1" dirty="0">
                <a:latin typeface="Courier New" panose="02070309020205020404" pitchFamily="49" charset="0"/>
                <a:ea typeface="Calibri" panose="020F0502020204030204" pitchFamily="34" charset="0"/>
                <a:cs typeface="Times New Roman" panose="02020603050405020304" pitchFamily="18" charset="0"/>
              </a:rPr>
              <a:t> + .001)</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        e(k) = </a:t>
            </a:r>
            <a:r>
              <a:rPr lang="sv-SE" sz="2800" b="1" dirty="0" err="1">
                <a:latin typeface="Courier New" panose="02070309020205020404" pitchFamily="49" charset="0"/>
                <a:ea typeface="Calibri" panose="020F0502020204030204" pitchFamily="34" charset="0"/>
                <a:cs typeface="Times New Roman" panose="02020603050405020304" pitchFamily="18" charset="0"/>
              </a:rPr>
              <a:t>hshare</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        IF </a:t>
            </a:r>
            <a:r>
              <a:rPr lang="sv-SE" sz="2800" b="1" dirty="0" err="1">
                <a:latin typeface="Courier New" panose="02070309020205020404" pitchFamily="49" charset="0"/>
                <a:ea typeface="Calibri" panose="020F0502020204030204" pitchFamily="34" charset="0"/>
                <a:cs typeface="Times New Roman" panose="02020603050405020304" pitchFamily="18" charset="0"/>
              </a:rPr>
              <a:t>hshare</a:t>
            </a:r>
            <a:r>
              <a:rPr lang="sv-SE" sz="2800" b="1" dirty="0">
                <a:latin typeface="Courier New" panose="02070309020205020404" pitchFamily="49" charset="0"/>
                <a:ea typeface="Calibri" panose="020F0502020204030204" pitchFamily="34" charset="0"/>
                <a:cs typeface="Times New Roman" panose="02020603050405020304" pitchFamily="18" charset="0"/>
              </a:rPr>
              <a:t> &gt; 1 THEN e(k) = 1</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 </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        </a:t>
            </a:r>
            <a:r>
              <a:rPr lang="sv-SE" sz="2800" b="1" dirty="0" err="1">
                <a:latin typeface="Courier New" panose="02070309020205020404" pitchFamily="49" charset="0"/>
                <a:ea typeface="Calibri" panose="020F0502020204030204" pitchFamily="34" charset="0"/>
                <a:cs typeface="Times New Roman" panose="02020603050405020304" pitchFamily="18" charset="0"/>
              </a:rPr>
              <a:t>StDif</a:t>
            </a:r>
            <a:r>
              <a:rPr lang="sv-SE" sz="2800" b="1" dirty="0">
                <a:latin typeface="Courier New" panose="02070309020205020404" pitchFamily="49" charset="0"/>
                <a:ea typeface="Calibri" panose="020F0502020204030204" pitchFamily="34" charset="0"/>
                <a:cs typeface="Times New Roman" panose="02020603050405020304" pitchFamily="18" charset="0"/>
              </a:rPr>
              <a:t> = </a:t>
            </a:r>
            <a:r>
              <a:rPr lang="sv-SE" sz="2800" b="1" dirty="0" err="1">
                <a:latin typeface="Courier New" panose="02070309020205020404" pitchFamily="49" charset="0"/>
                <a:ea typeface="Calibri" panose="020F0502020204030204" pitchFamily="34" charset="0"/>
                <a:cs typeface="Times New Roman" panose="02020603050405020304" pitchFamily="18" charset="0"/>
              </a:rPr>
              <a:t>StDif</a:t>
            </a:r>
            <a:r>
              <a:rPr lang="sv-SE" sz="2800" b="1" dirty="0">
                <a:latin typeface="Courier New" panose="02070309020205020404" pitchFamily="49" charset="0"/>
                <a:ea typeface="Calibri" panose="020F0502020204030204" pitchFamily="34" charset="0"/>
                <a:cs typeface="Times New Roman" panose="02020603050405020304" pitchFamily="18" charset="0"/>
              </a:rPr>
              <a:t> - e(k) * </a:t>
            </a:r>
            <a:r>
              <a:rPr lang="sv-SE" sz="2800" b="1" dirty="0" err="1">
                <a:latin typeface="Courier New" panose="02070309020205020404" pitchFamily="49" charset="0"/>
                <a:ea typeface="Calibri" panose="020F0502020204030204" pitchFamily="34" charset="0"/>
                <a:cs typeface="Times New Roman" panose="02020603050405020304" pitchFamily="18" charset="0"/>
              </a:rPr>
              <a:t>volk</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 </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        </a:t>
            </a:r>
            <a:r>
              <a:rPr lang="sv-SE" sz="2800" b="1" dirty="0" err="1">
                <a:latin typeface="Courier New" panose="02070309020205020404" pitchFamily="49" charset="0"/>
                <a:ea typeface="Calibri" panose="020F0502020204030204" pitchFamily="34" charset="0"/>
                <a:cs typeface="Times New Roman" panose="02020603050405020304" pitchFamily="18" charset="0"/>
              </a:rPr>
              <a:t>nharv</a:t>
            </a:r>
            <a:r>
              <a:rPr lang="sv-SE" sz="2800" b="1" dirty="0">
                <a:latin typeface="Courier New" panose="02070309020205020404" pitchFamily="49" charset="0"/>
                <a:ea typeface="Calibri" panose="020F0502020204030204" pitchFamily="34" charset="0"/>
                <a:cs typeface="Times New Roman" panose="02020603050405020304" pitchFamily="18" charset="0"/>
              </a:rPr>
              <a:t>(k) = n(k) * e(k)</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        n(k) = n(k) * (1 - e(k))</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    </a:t>
            </a:r>
            <a:r>
              <a:rPr lang="sv-SE" sz="280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NEXT k</a:t>
            </a:r>
            <a:endParaRPr lang="sv-SE"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3727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t>31</a:t>
            </a:fld>
            <a:endParaRPr lang="sv-SE"/>
          </a:p>
        </p:txBody>
      </p:sp>
      <p:sp>
        <p:nvSpPr>
          <p:cNvPr id="5" name="Rektangel 4"/>
          <p:cNvSpPr/>
          <p:nvPr/>
        </p:nvSpPr>
        <p:spPr>
          <a:xfrm>
            <a:off x="936171" y="914399"/>
            <a:ext cx="10559143" cy="4241546"/>
          </a:xfrm>
          <a:prstGeom prst="rect">
            <a:avLst/>
          </a:prstGeom>
        </p:spPr>
        <p:txBody>
          <a:bodyPr wrap="square">
            <a:spAutoFit/>
          </a:bodyPr>
          <a:lstStyle/>
          <a:p>
            <a:pPr>
              <a:lnSpc>
                <a:spcPct val="107000"/>
              </a:lnSpc>
              <a:spcAft>
                <a:spcPts val="0"/>
              </a:spcAft>
            </a:pPr>
            <a:r>
              <a:rPr lang="sv-SE" sz="2800" b="1" dirty="0" smtClean="0">
                <a:latin typeface="Courier New" panose="02070309020205020404" pitchFamily="49" charset="0"/>
                <a:ea typeface="Calibri" panose="020F0502020204030204" pitchFamily="34" charset="0"/>
                <a:cs typeface="Times New Roman" panose="02020603050405020304" pitchFamily="18" charset="0"/>
              </a:rPr>
              <a:t>harv </a:t>
            </a:r>
            <a:r>
              <a:rPr lang="sv-SE" sz="2800" b="1" dirty="0">
                <a:latin typeface="Courier New" panose="02070309020205020404" pitchFamily="49" charset="0"/>
                <a:ea typeface="Calibri" panose="020F0502020204030204" pitchFamily="34" charset="0"/>
                <a:cs typeface="Times New Roman" panose="02020603050405020304" pitchFamily="18" charset="0"/>
              </a:rPr>
              <a:t>= 0</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err="1" smtClean="0">
                <a:latin typeface="Courier New" panose="02070309020205020404" pitchFamily="49" charset="0"/>
                <a:ea typeface="Calibri" panose="020F0502020204030204" pitchFamily="34" charset="0"/>
                <a:cs typeface="Times New Roman" panose="02020603050405020304" pitchFamily="18" charset="0"/>
              </a:rPr>
              <a:t>prof</a:t>
            </a:r>
            <a:r>
              <a:rPr lang="sv-SE" sz="2800" b="1" dirty="0" smtClean="0">
                <a:latin typeface="Courier New" panose="02070309020205020404" pitchFamily="49" charset="0"/>
                <a:ea typeface="Calibri" panose="020F0502020204030204" pitchFamily="34" charset="0"/>
                <a:cs typeface="Times New Roman" panose="02020603050405020304" pitchFamily="18" charset="0"/>
              </a:rPr>
              <a:t> </a:t>
            </a:r>
            <a:r>
              <a:rPr lang="sv-SE" sz="2800" b="1" dirty="0">
                <a:latin typeface="Courier New" panose="02070309020205020404" pitchFamily="49" charset="0"/>
                <a:ea typeface="Calibri" panose="020F0502020204030204" pitchFamily="34" charset="0"/>
                <a:cs typeface="Times New Roman" panose="02020603050405020304" pitchFamily="18" charset="0"/>
              </a:rPr>
              <a:t>= 0</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    </a:t>
            </a:r>
            <a:r>
              <a:rPr lang="sv-SE" sz="280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FOR k = 20 TO </a:t>
            </a:r>
            <a:r>
              <a:rPr lang="sv-SE" sz="2800" b="1"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KlimitADJ</a:t>
            </a:r>
            <a:r>
              <a:rPr lang="sv-SE" sz="280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STEP -1</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        </a:t>
            </a:r>
            <a:r>
              <a:rPr lang="sv-SE" sz="2800" b="1" dirty="0" err="1">
                <a:latin typeface="Courier New" panose="02070309020205020404" pitchFamily="49" charset="0"/>
                <a:ea typeface="Calibri" panose="020F0502020204030204" pitchFamily="34" charset="0"/>
                <a:cs typeface="Times New Roman" panose="02020603050405020304" pitchFamily="18" charset="0"/>
              </a:rPr>
              <a:t>prof</a:t>
            </a:r>
            <a:r>
              <a:rPr lang="sv-SE" sz="2800" b="1" dirty="0">
                <a:latin typeface="Courier New" panose="02070309020205020404" pitchFamily="49" charset="0"/>
                <a:ea typeface="Calibri" panose="020F0502020204030204" pitchFamily="34" charset="0"/>
                <a:cs typeface="Times New Roman" panose="02020603050405020304" pitchFamily="18" charset="0"/>
              </a:rPr>
              <a:t> = </a:t>
            </a:r>
            <a:r>
              <a:rPr lang="sv-SE" sz="2800" b="1" dirty="0" err="1">
                <a:latin typeface="Courier New" panose="02070309020205020404" pitchFamily="49" charset="0"/>
                <a:ea typeface="Calibri" panose="020F0502020204030204" pitchFamily="34" charset="0"/>
                <a:cs typeface="Times New Roman" panose="02020603050405020304" pitchFamily="18" charset="0"/>
              </a:rPr>
              <a:t>prof</a:t>
            </a:r>
            <a:r>
              <a:rPr lang="sv-SE" sz="2800" b="1" dirty="0">
                <a:latin typeface="Courier New" panose="02070309020205020404" pitchFamily="49" charset="0"/>
                <a:ea typeface="Calibri" panose="020F0502020204030204" pitchFamily="34" charset="0"/>
                <a:cs typeface="Times New Roman" panose="02020603050405020304" pitchFamily="18" charset="0"/>
              </a:rPr>
              <a:t> + </a:t>
            </a:r>
            <a:r>
              <a:rPr lang="sv-SE" sz="2800" b="1" dirty="0" err="1">
                <a:latin typeface="Courier New" panose="02070309020205020404" pitchFamily="49" charset="0"/>
                <a:ea typeface="Calibri" panose="020F0502020204030204" pitchFamily="34" charset="0"/>
                <a:cs typeface="Times New Roman" panose="02020603050405020304" pitchFamily="18" charset="0"/>
              </a:rPr>
              <a:t>nharv</a:t>
            </a:r>
            <a:r>
              <a:rPr lang="sv-SE" sz="2800" b="1" dirty="0">
                <a:latin typeface="Courier New" panose="02070309020205020404" pitchFamily="49" charset="0"/>
                <a:ea typeface="Calibri" panose="020F0502020204030204" pitchFamily="34" charset="0"/>
                <a:cs typeface="Times New Roman" panose="02020603050405020304" pitchFamily="18" charset="0"/>
              </a:rPr>
              <a:t>(k) * </a:t>
            </a:r>
            <a:r>
              <a:rPr lang="sv-SE" sz="2800" b="1" dirty="0" err="1">
                <a:latin typeface="Courier New" panose="02070309020205020404" pitchFamily="49" charset="0"/>
                <a:ea typeface="Calibri" panose="020F0502020204030204" pitchFamily="34" charset="0"/>
                <a:cs typeface="Times New Roman" panose="02020603050405020304" pitchFamily="18" charset="0"/>
              </a:rPr>
              <a:t>npADJ</a:t>
            </a:r>
            <a:r>
              <a:rPr lang="sv-SE" sz="2800" b="1" dirty="0">
                <a:latin typeface="Courier New" panose="02070309020205020404" pitchFamily="49" charset="0"/>
                <a:ea typeface="Calibri" panose="020F0502020204030204" pitchFamily="34" charset="0"/>
                <a:cs typeface="Times New Roman" panose="02020603050405020304" pitchFamily="18" charset="0"/>
              </a:rPr>
              <a:t>(k) * v(k)</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        harv = harv + </a:t>
            </a:r>
            <a:r>
              <a:rPr lang="sv-SE" sz="2800" b="1" dirty="0" err="1">
                <a:latin typeface="Courier New" panose="02070309020205020404" pitchFamily="49" charset="0"/>
                <a:ea typeface="Calibri" panose="020F0502020204030204" pitchFamily="34" charset="0"/>
                <a:cs typeface="Times New Roman" panose="02020603050405020304" pitchFamily="18" charset="0"/>
              </a:rPr>
              <a:t>nharv</a:t>
            </a:r>
            <a:r>
              <a:rPr lang="sv-SE" sz="2800" b="1" dirty="0">
                <a:latin typeface="Courier New" panose="02070309020205020404" pitchFamily="49" charset="0"/>
                <a:ea typeface="Calibri" panose="020F0502020204030204" pitchFamily="34" charset="0"/>
                <a:cs typeface="Times New Roman" panose="02020603050405020304" pitchFamily="18" charset="0"/>
              </a:rPr>
              <a:t>(k) * v(k)</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    </a:t>
            </a:r>
            <a:r>
              <a:rPr lang="sv-SE" sz="280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NEXT k</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 </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    </a:t>
            </a:r>
            <a:r>
              <a:rPr lang="sv-SE" sz="2800" b="1" dirty="0" err="1">
                <a:latin typeface="Courier New" panose="02070309020205020404" pitchFamily="49" charset="0"/>
                <a:ea typeface="Calibri" panose="020F0502020204030204" pitchFamily="34" charset="0"/>
                <a:cs typeface="Times New Roman" panose="02020603050405020304" pitchFamily="18" charset="0"/>
              </a:rPr>
              <a:t>TotPV</a:t>
            </a:r>
            <a:r>
              <a:rPr lang="sv-SE" sz="2800" b="1" dirty="0">
                <a:latin typeface="Courier New" panose="02070309020205020404" pitchFamily="49" charset="0"/>
                <a:ea typeface="Calibri" panose="020F0502020204030204" pitchFamily="34" charset="0"/>
                <a:cs typeface="Times New Roman" panose="02020603050405020304" pitchFamily="18" charset="0"/>
              </a:rPr>
              <a:t> = </a:t>
            </a:r>
            <a:r>
              <a:rPr lang="sv-SE" sz="2800" b="1" dirty="0" err="1">
                <a:latin typeface="Courier New" panose="02070309020205020404" pitchFamily="49" charset="0"/>
                <a:ea typeface="Calibri" panose="020F0502020204030204" pitchFamily="34" charset="0"/>
                <a:cs typeface="Times New Roman" panose="02020603050405020304" pitchFamily="18" charset="0"/>
              </a:rPr>
              <a:t>TotPV</a:t>
            </a:r>
            <a:r>
              <a:rPr lang="sv-SE" sz="2800" b="1" dirty="0">
                <a:latin typeface="Courier New" panose="02070309020205020404" pitchFamily="49" charset="0"/>
                <a:ea typeface="Calibri" panose="020F0502020204030204" pitchFamily="34" charset="0"/>
                <a:cs typeface="Times New Roman" panose="02020603050405020304" pitchFamily="18" charset="0"/>
              </a:rPr>
              <a:t> + </a:t>
            </a:r>
            <a:r>
              <a:rPr lang="sv-SE" sz="2800" b="1" dirty="0" err="1">
                <a:latin typeface="Courier New" panose="02070309020205020404" pitchFamily="49" charset="0"/>
                <a:ea typeface="Calibri" panose="020F0502020204030204" pitchFamily="34" charset="0"/>
                <a:cs typeface="Times New Roman" panose="02020603050405020304" pitchFamily="18" charset="0"/>
              </a:rPr>
              <a:t>disc</a:t>
            </a:r>
            <a:r>
              <a:rPr lang="sv-SE" sz="2800" b="1" dirty="0">
                <a:latin typeface="Courier New" panose="02070309020205020404" pitchFamily="49" charset="0"/>
                <a:ea typeface="Calibri" panose="020F0502020204030204" pitchFamily="34" charset="0"/>
                <a:cs typeface="Times New Roman" panose="02020603050405020304" pitchFamily="18" charset="0"/>
              </a:rPr>
              <a:t> * </a:t>
            </a:r>
            <a:r>
              <a:rPr lang="sv-SE" sz="2800" b="1" dirty="0" err="1">
                <a:latin typeface="Courier New" panose="02070309020205020404" pitchFamily="49" charset="0"/>
                <a:ea typeface="Calibri" panose="020F0502020204030204" pitchFamily="34" charset="0"/>
                <a:cs typeface="Times New Roman" panose="02020603050405020304" pitchFamily="18" charset="0"/>
              </a:rPr>
              <a:t>prof</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    </a:t>
            </a:r>
            <a:r>
              <a:rPr lang="sv-SE" sz="2800" b="1" dirty="0" err="1">
                <a:latin typeface="Courier New" panose="02070309020205020404" pitchFamily="49" charset="0"/>
                <a:ea typeface="Calibri" panose="020F0502020204030204" pitchFamily="34" charset="0"/>
                <a:cs typeface="Times New Roman" panose="02020603050405020304" pitchFamily="18" charset="0"/>
              </a:rPr>
              <a:t>TotHarv</a:t>
            </a:r>
            <a:r>
              <a:rPr lang="sv-SE" sz="2800" b="1" dirty="0">
                <a:latin typeface="Courier New" panose="02070309020205020404" pitchFamily="49" charset="0"/>
                <a:ea typeface="Calibri" panose="020F0502020204030204" pitchFamily="34" charset="0"/>
                <a:cs typeface="Times New Roman" panose="02020603050405020304" pitchFamily="18" charset="0"/>
              </a:rPr>
              <a:t> = </a:t>
            </a:r>
            <a:r>
              <a:rPr lang="sv-SE" sz="2800" b="1" dirty="0" err="1">
                <a:latin typeface="Courier New" panose="02070309020205020404" pitchFamily="49" charset="0"/>
                <a:ea typeface="Calibri" panose="020F0502020204030204" pitchFamily="34" charset="0"/>
                <a:cs typeface="Times New Roman" panose="02020603050405020304" pitchFamily="18" charset="0"/>
              </a:rPr>
              <a:t>TotHarv</a:t>
            </a:r>
            <a:r>
              <a:rPr lang="sv-SE" sz="2800" b="1" dirty="0">
                <a:latin typeface="Courier New" panose="02070309020205020404" pitchFamily="49" charset="0"/>
                <a:ea typeface="Calibri" panose="020F0502020204030204" pitchFamily="34" charset="0"/>
                <a:cs typeface="Times New Roman" panose="02020603050405020304" pitchFamily="18" charset="0"/>
              </a:rPr>
              <a:t> + harv</a:t>
            </a:r>
            <a:endParaRPr lang="sv-SE" sz="2800" b="1" dirty="0"/>
          </a:p>
        </p:txBody>
      </p:sp>
    </p:spTree>
    <p:extLst>
      <p:ext uri="{BB962C8B-B14F-4D97-AF65-F5344CB8AC3E}">
        <p14:creationId xmlns:p14="http://schemas.microsoft.com/office/powerpoint/2010/main" val="4106486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t>32</a:t>
            </a:fld>
            <a:endParaRPr lang="sv-SE"/>
          </a:p>
        </p:txBody>
      </p:sp>
      <p:sp>
        <p:nvSpPr>
          <p:cNvPr id="5" name="Rektangel 4"/>
          <p:cNvSpPr/>
          <p:nvPr/>
        </p:nvSpPr>
        <p:spPr>
          <a:xfrm>
            <a:off x="1045028" y="478972"/>
            <a:ext cx="10472058" cy="5690532"/>
          </a:xfrm>
          <a:prstGeom prst="rect">
            <a:avLst/>
          </a:prstGeom>
        </p:spPr>
        <p:txBody>
          <a:bodyPr wrap="square">
            <a:spAutoFit/>
          </a:bodyPr>
          <a:lstStyle/>
          <a:p>
            <a:pPr>
              <a:lnSpc>
                <a:spcPct val="107000"/>
              </a:lnSpc>
              <a:spcAft>
                <a:spcPts val="0"/>
              </a:spcAft>
            </a:pPr>
            <a:r>
              <a:rPr lang="sv-SE" sz="2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FOR k = 1 TO 20</a:t>
            </a:r>
          </a:p>
          <a:p>
            <a:pPr>
              <a:lnSpc>
                <a:spcPct val="107000"/>
              </a:lnSpc>
              <a:spcAft>
                <a:spcPts val="0"/>
              </a:spcAft>
            </a:pPr>
            <a:r>
              <a:rPr lang="sv-SE" sz="2800" b="1" dirty="0">
                <a:latin typeface="Times New Roman" panose="02020603050405020304" pitchFamily="18" charset="0"/>
                <a:ea typeface="Calibri" panose="020F0502020204030204" pitchFamily="34" charset="0"/>
                <a:cs typeface="Times New Roman" panose="02020603050405020304" pitchFamily="18" charset="0"/>
              </a:rPr>
              <a:t>        </a:t>
            </a:r>
            <a:r>
              <a:rPr lang="sv-SE" sz="2800" b="1" dirty="0" err="1">
                <a:latin typeface="Times New Roman" panose="02020603050405020304" pitchFamily="18" charset="0"/>
                <a:ea typeface="Calibri" panose="020F0502020204030204" pitchFamily="34" charset="0"/>
                <a:cs typeface="Times New Roman" panose="02020603050405020304" pitchFamily="18" charset="0"/>
              </a:rPr>
              <a:t>gcum</a:t>
            </a:r>
            <a:r>
              <a:rPr lang="sv-SE" sz="2800" b="1" dirty="0">
                <a:latin typeface="Times New Roman" panose="02020603050405020304" pitchFamily="18" charset="0"/>
                <a:ea typeface="Calibri" panose="020F0502020204030204" pitchFamily="34" charset="0"/>
                <a:cs typeface="Times New Roman" panose="02020603050405020304" pitchFamily="18" charset="0"/>
              </a:rPr>
              <a:t>(k) = 0</a:t>
            </a:r>
          </a:p>
          <a:p>
            <a:pPr>
              <a:lnSpc>
                <a:spcPct val="107000"/>
              </a:lnSpc>
              <a:spcAft>
                <a:spcPts val="0"/>
              </a:spcAft>
            </a:pPr>
            <a:r>
              <a:rPr lang="sv-SE" sz="2800"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NEXT </a:t>
            </a:r>
            <a:r>
              <a:rPr lang="sv-SE" sz="2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k</a:t>
            </a:r>
          </a:p>
          <a:p>
            <a:pPr>
              <a:lnSpc>
                <a:spcPct val="107000"/>
              </a:lnSpc>
              <a:spcAft>
                <a:spcPts val="0"/>
              </a:spcAft>
            </a:pPr>
            <a:r>
              <a:rPr lang="sv-SE" sz="28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sv-SE" sz="2800" b="1" dirty="0">
                <a:latin typeface="Times New Roman" panose="02020603050405020304" pitchFamily="18" charset="0"/>
                <a:ea typeface="Calibri" panose="020F0502020204030204" pitchFamily="34" charset="0"/>
                <a:cs typeface="Times New Roman" panose="02020603050405020304" pitchFamily="18" charset="0"/>
              </a:rPr>
              <a:t>    REM </a:t>
            </a:r>
            <a:r>
              <a:rPr lang="sv-SE" sz="4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Calculation</a:t>
            </a:r>
            <a:r>
              <a:rPr lang="sv-SE" sz="4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sv-SE" sz="4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of</a:t>
            </a:r>
            <a:r>
              <a:rPr lang="sv-SE" sz="4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sv-SE" sz="4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GCUM</a:t>
            </a:r>
          </a:p>
          <a:p>
            <a:pPr>
              <a:lnSpc>
                <a:spcPct val="107000"/>
              </a:lnSpc>
              <a:spcAft>
                <a:spcPts val="0"/>
              </a:spcAft>
            </a:pPr>
            <a:endParaRPr lang="sv-SE" sz="4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Times New Roman" panose="02020603050405020304" pitchFamily="18" charset="0"/>
                <a:ea typeface="Calibri" panose="020F0502020204030204" pitchFamily="34" charset="0"/>
                <a:cs typeface="Times New Roman" panose="02020603050405020304" pitchFamily="18" charset="0"/>
              </a:rPr>
              <a:t>    </a:t>
            </a:r>
            <a:r>
              <a:rPr lang="sv-SE"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FOR k = 1 TO 20</a:t>
            </a:r>
          </a:p>
          <a:p>
            <a:pPr>
              <a:lnSpc>
                <a:spcPct val="107000"/>
              </a:lnSpc>
              <a:spcAft>
                <a:spcPts val="0"/>
              </a:spcAft>
            </a:pPr>
            <a:r>
              <a:rPr lang="sv-SE" sz="2800" b="1" dirty="0">
                <a:latin typeface="Times New Roman" panose="02020603050405020304" pitchFamily="18" charset="0"/>
                <a:ea typeface="Calibri" panose="020F0502020204030204" pitchFamily="34" charset="0"/>
                <a:cs typeface="Times New Roman" panose="02020603050405020304" pitchFamily="18" charset="0"/>
              </a:rPr>
              <a:t>        </a:t>
            </a:r>
            <a:r>
              <a:rPr lang="sv-SE"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FOR j = k + 1 TO 20</a:t>
            </a:r>
          </a:p>
          <a:p>
            <a:pPr>
              <a:lnSpc>
                <a:spcPct val="107000"/>
              </a:lnSpc>
              <a:spcAft>
                <a:spcPts val="0"/>
              </a:spcAft>
            </a:pPr>
            <a:r>
              <a:rPr lang="sv-SE" sz="2800" b="1" dirty="0">
                <a:latin typeface="Times New Roman" panose="02020603050405020304" pitchFamily="18" charset="0"/>
                <a:ea typeface="Calibri" panose="020F0502020204030204" pitchFamily="34" charset="0"/>
                <a:cs typeface="Times New Roman" panose="02020603050405020304" pitchFamily="18" charset="0"/>
              </a:rPr>
              <a:t>            </a:t>
            </a:r>
            <a:r>
              <a:rPr lang="sv-SE" sz="2800" b="1" dirty="0" err="1">
                <a:latin typeface="Times New Roman" panose="02020603050405020304" pitchFamily="18" charset="0"/>
                <a:ea typeface="Calibri" panose="020F0502020204030204" pitchFamily="34" charset="0"/>
                <a:cs typeface="Times New Roman" panose="02020603050405020304" pitchFamily="18" charset="0"/>
              </a:rPr>
              <a:t>gcum</a:t>
            </a:r>
            <a:r>
              <a:rPr lang="sv-SE" sz="2800" b="1" dirty="0">
                <a:latin typeface="Times New Roman" panose="02020603050405020304" pitchFamily="18" charset="0"/>
                <a:ea typeface="Calibri" panose="020F0502020204030204" pitchFamily="34" charset="0"/>
                <a:cs typeface="Times New Roman" panose="02020603050405020304" pitchFamily="18" charset="0"/>
              </a:rPr>
              <a:t>(k) = </a:t>
            </a:r>
            <a:r>
              <a:rPr lang="sv-SE" sz="2800" b="1" dirty="0" err="1">
                <a:latin typeface="Times New Roman" panose="02020603050405020304" pitchFamily="18" charset="0"/>
                <a:ea typeface="Calibri" panose="020F0502020204030204" pitchFamily="34" charset="0"/>
                <a:cs typeface="Times New Roman" panose="02020603050405020304" pitchFamily="18" charset="0"/>
              </a:rPr>
              <a:t>gcum</a:t>
            </a:r>
            <a:r>
              <a:rPr lang="sv-SE" sz="2800" b="1" dirty="0">
                <a:latin typeface="Times New Roman" panose="02020603050405020304" pitchFamily="18" charset="0"/>
                <a:ea typeface="Calibri" panose="020F0502020204030204" pitchFamily="34" charset="0"/>
                <a:cs typeface="Times New Roman" panose="02020603050405020304" pitchFamily="18" charset="0"/>
              </a:rPr>
              <a:t>(k) + n(j) * </a:t>
            </a:r>
            <a:r>
              <a:rPr lang="sv-SE" sz="2800" b="1" dirty="0" err="1">
                <a:latin typeface="Times New Roman" panose="02020603050405020304" pitchFamily="18" charset="0"/>
                <a:ea typeface="Calibri" panose="020F0502020204030204" pitchFamily="34" charset="0"/>
                <a:cs typeface="Times New Roman" panose="02020603050405020304" pitchFamily="18" charset="0"/>
              </a:rPr>
              <a:t>sapt</a:t>
            </a:r>
            <a:r>
              <a:rPr lang="sv-SE" sz="2800" b="1" dirty="0">
                <a:latin typeface="Times New Roman" panose="02020603050405020304" pitchFamily="18" charset="0"/>
                <a:ea typeface="Calibri" panose="020F0502020204030204" pitchFamily="34" charset="0"/>
                <a:cs typeface="Times New Roman" panose="02020603050405020304" pitchFamily="18" charset="0"/>
              </a:rPr>
              <a:t>(j)</a:t>
            </a:r>
          </a:p>
          <a:p>
            <a:pPr>
              <a:lnSpc>
                <a:spcPct val="107000"/>
              </a:lnSpc>
              <a:spcAft>
                <a:spcPts val="0"/>
              </a:spcAft>
            </a:pPr>
            <a:r>
              <a:rPr lang="sv-SE" sz="2800" b="1" dirty="0">
                <a:latin typeface="Times New Roman" panose="02020603050405020304" pitchFamily="18" charset="0"/>
                <a:ea typeface="Calibri" panose="020F0502020204030204" pitchFamily="34" charset="0"/>
                <a:cs typeface="Times New Roman" panose="02020603050405020304" pitchFamily="18" charset="0"/>
              </a:rPr>
              <a:t>        </a:t>
            </a:r>
            <a:r>
              <a:rPr lang="sv-SE"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NEXT j</a:t>
            </a:r>
          </a:p>
          <a:p>
            <a:pPr>
              <a:lnSpc>
                <a:spcPct val="107000"/>
              </a:lnSpc>
              <a:spcAft>
                <a:spcPts val="0"/>
              </a:spcAft>
            </a:pPr>
            <a:r>
              <a:rPr lang="sv-SE" sz="2800" b="1" dirty="0">
                <a:latin typeface="Times New Roman" panose="02020603050405020304" pitchFamily="18" charset="0"/>
                <a:ea typeface="Calibri" panose="020F0502020204030204" pitchFamily="34" charset="0"/>
                <a:cs typeface="Times New Roman" panose="02020603050405020304" pitchFamily="18" charset="0"/>
              </a:rPr>
              <a:t>    </a:t>
            </a:r>
            <a:r>
              <a:rPr lang="sv-SE"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NEXT k</a:t>
            </a:r>
            <a:endParaRPr lang="sv-SE"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01942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t>33</a:t>
            </a:fld>
            <a:endParaRPr lang="sv-SE"/>
          </a:p>
        </p:txBody>
      </p:sp>
      <p:sp>
        <p:nvSpPr>
          <p:cNvPr id="5" name="Rektangel 4"/>
          <p:cNvSpPr/>
          <p:nvPr/>
        </p:nvSpPr>
        <p:spPr>
          <a:xfrm>
            <a:off x="1121229" y="1001486"/>
            <a:ext cx="8741228" cy="3319498"/>
          </a:xfrm>
          <a:prstGeom prst="rect">
            <a:avLst/>
          </a:prstGeom>
        </p:spPr>
        <p:txBody>
          <a:bodyPr wrap="square">
            <a:spAutoFit/>
          </a:bodyPr>
          <a:lstStyle/>
          <a:p>
            <a:pPr>
              <a:lnSpc>
                <a:spcPct val="107000"/>
              </a:lnSpc>
              <a:spcAft>
                <a:spcPts val="0"/>
              </a:spcAft>
            </a:pPr>
            <a:r>
              <a:rPr lang="sv-SE" sz="2800" b="1" dirty="0">
                <a:latin typeface="Times New Roman" panose="02020603050405020304" pitchFamily="18" charset="0"/>
                <a:ea typeface="Calibri" panose="020F0502020204030204" pitchFamily="34" charset="0"/>
                <a:cs typeface="Times New Roman" panose="02020603050405020304" pitchFamily="18" charset="0"/>
              </a:rPr>
              <a:t>REM </a:t>
            </a:r>
            <a:r>
              <a:rPr lang="sv-SE"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Calculation</a:t>
            </a:r>
            <a:r>
              <a:rPr lang="sv-SE"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of</a:t>
            </a:r>
            <a:r>
              <a:rPr lang="sv-SE"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diameter </a:t>
            </a:r>
            <a:r>
              <a:rPr lang="sv-SE"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increments</a:t>
            </a:r>
            <a:endParaRPr lang="sv-SE"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sv-SE"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Times New Roman" panose="02020603050405020304" pitchFamily="18" charset="0"/>
                <a:ea typeface="Calibri" panose="020F0502020204030204" pitchFamily="34" charset="0"/>
                <a:cs typeface="Times New Roman" panose="02020603050405020304" pitchFamily="18" charset="0"/>
              </a:rPr>
              <a:t>    </a:t>
            </a:r>
            <a:r>
              <a:rPr lang="sv-SE"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FOR k = 1 TO 20</a:t>
            </a:r>
          </a:p>
          <a:p>
            <a:pPr>
              <a:lnSpc>
                <a:spcPct val="107000"/>
              </a:lnSpc>
              <a:spcAft>
                <a:spcPts val="0"/>
              </a:spcAft>
            </a:pPr>
            <a:r>
              <a:rPr lang="sv-SE" sz="2800" b="1" dirty="0">
                <a:latin typeface="Times New Roman" panose="02020603050405020304" pitchFamily="18" charset="0"/>
                <a:ea typeface="Calibri" panose="020F0502020204030204" pitchFamily="34" charset="0"/>
                <a:cs typeface="Times New Roman" panose="02020603050405020304" pitchFamily="18" charset="0"/>
              </a:rPr>
              <a:t>        d = k * 50</a:t>
            </a:r>
          </a:p>
          <a:p>
            <a:pPr>
              <a:lnSpc>
                <a:spcPct val="107000"/>
              </a:lnSpc>
              <a:spcAft>
                <a:spcPts val="0"/>
              </a:spcAft>
            </a:pPr>
            <a:r>
              <a:rPr lang="sv-SE" sz="2800" b="1" dirty="0">
                <a:latin typeface="Times New Roman" panose="02020603050405020304" pitchFamily="18" charset="0"/>
                <a:ea typeface="Calibri" panose="020F0502020204030204" pitchFamily="34" charset="0"/>
                <a:cs typeface="Times New Roman" panose="02020603050405020304" pitchFamily="18" charset="0"/>
              </a:rPr>
              <a:t>        i(k) = b0 + b1 * LOG(d) + b2 * </a:t>
            </a:r>
            <a:r>
              <a:rPr lang="sv-SE" sz="2800" b="1" dirty="0" err="1">
                <a:latin typeface="Times New Roman" panose="02020603050405020304" pitchFamily="18" charset="0"/>
                <a:ea typeface="Calibri" panose="020F0502020204030204" pitchFamily="34" charset="0"/>
                <a:cs typeface="Times New Roman" panose="02020603050405020304" pitchFamily="18" charset="0"/>
              </a:rPr>
              <a:t>gcum</a:t>
            </a:r>
            <a:r>
              <a:rPr lang="sv-SE" sz="2800" b="1" dirty="0">
                <a:latin typeface="Times New Roman" panose="02020603050405020304" pitchFamily="18" charset="0"/>
                <a:ea typeface="Calibri" panose="020F0502020204030204" pitchFamily="34" charset="0"/>
                <a:cs typeface="Times New Roman" panose="02020603050405020304" pitchFamily="18" charset="0"/>
              </a:rPr>
              <a:t>(k) ^ 3</a:t>
            </a:r>
          </a:p>
          <a:p>
            <a:pPr>
              <a:lnSpc>
                <a:spcPct val="107000"/>
              </a:lnSpc>
              <a:spcAft>
                <a:spcPts val="0"/>
              </a:spcAft>
            </a:pPr>
            <a:r>
              <a:rPr lang="sv-SE" sz="2800" b="1" dirty="0">
                <a:latin typeface="Times New Roman" panose="02020603050405020304" pitchFamily="18" charset="0"/>
                <a:ea typeface="Calibri" panose="020F0502020204030204" pitchFamily="34" charset="0"/>
                <a:cs typeface="Times New Roman" panose="02020603050405020304" pitchFamily="18" charset="0"/>
              </a:rPr>
              <a:t>        IF i(k) &lt; 0 THEN i(k) = 0</a:t>
            </a:r>
          </a:p>
          <a:p>
            <a:pPr>
              <a:lnSpc>
                <a:spcPct val="107000"/>
              </a:lnSpc>
              <a:spcAft>
                <a:spcPts val="0"/>
              </a:spcAft>
            </a:pPr>
            <a:r>
              <a:rPr lang="sv-SE" sz="2800" b="1" dirty="0">
                <a:latin typeface="Times New Roman" panose="02020603050405020304" pitchFamily="18" charset="0"/>
                <a:ea typeface="Calibri" panose="020F0502020204030204" pitchFamily="34" charset="0"/>
                <a:cs typeface="Times New Roman" panose="02020603050405020304" pitchFamily="18" charset="0"/>
              </a:rPr>
              <a:t>    </a:t>
            </a:r>
            <a:r>
              <a:rPr lang="sv-SE"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NEXT k</a:t>
            </a:r>
            <a:endParaRPr lang="sv-SE"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0493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34</a:t>
            </a:fld>
            <a:endParaRPr lang="sv-SE"/>
          </a:p>
        </p:txBody>
      </p:sp>
      <p:sp>
        <p:nvSpPr>
          <p:cNvPr id="3" name="Rektangel 2"/>
          <p:cNvSpPr/>
          <p:nvPr/>
        </p:nvSpPr>
        <p:spPr>
          <a:xfrm>
            <a:off x="1230085" y="1698171"/>
            <a:ext cx="10526485" cy="2397451"/>
          </a:xfrm>
          <a:prstGeom prst="rect">
            <a:avLst/>
          </a:prstGeom>
        </p:spPr>
        <p:txBody>
          <a:bodyPr wrap="square">
            <a:spAutoFit/>
          </a:bodyPr>
          <a:lstStyle/>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REM </a:t>
            </a:r>
            <a:r>
              <a:rPr lang="sv-SE" sz="2800" b="1"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Calculation</a:t>
            </a:r>
            <a:r>
              <a:rPr lang="sv-SE" sz="280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of</a:t>
            </a:r>
            <a:r>
              <a:rPr lang="sv-SE" sz="280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the </a:t>
            </a:r>
            <a:r>
              <a:rPr lang="sv-SE" sz="2800" b="1"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probabilities</a:t>
            </a:r>
            <a:r>
              <a:rPr lang="sv-SE" sz="280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to </a:t>
            </a:r>
            <a:r>
              <a:rPr lang="sv-SE" sz="2800" b="1"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move</a:t>
            </a:r>
            <a:r>
              <a:rPr lang="sv-SE" sz="280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a:t>
            </a:r>
            <a:r>
              <a:rPr lang="sv-SE" sz="2800" b="1" dirty="0" err="1" smtClean="0">
                <a:solidFill>
                  <a:srgbClr val="FF0000"/>
                </a:solidFill>
                <a:latin typeface="Courier New" panose="02070309020205020404" pitchFamily="49" charset="0"/>
                <a:ea typeface="Calibri" panose="020F0502020204030204" pitchFamily="34" charset="0"/>
                <a:cs typeface="Times New Roman" panose="02020603050405020304" pitchFamily="18" charset="0"/>
              </a:rPr>
              <a:t>up</a:t>
            </a:r>
            <a:endParaRPr lang="sv-SE" sz="2800" b="1" dirty="0" smtClean="0">
              <a:solidFill>
                <a:srgbClr val="FF0000"/>
              </a:solidFill>
              <a:latin typeface="Courier New" panose="02070309020205020404" pitchFamily="49" charset="0"/>
              <a:ea typeface="Calibri" panose="020F0502020204030204" pitchFamily="34" charset="0"/>
              <a:cs typeface="Times New Roman" panose="02020603050405020304" pitchFamily="18" charset="0"/>
            </a:endParaRPr>
          </a:p>
          <a:p>
            <a:pPr>
              <a:lnSpc>
                <a:spcPct val="107000"/>
              </a:lnSpc>
              <a:spcAft>
                <a:spcPts val="0"/>
              </a:spcAft>
            </a:pP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    FOR k = 1 TO 20</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        p(k) = i(k) / 50</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800" b="1" dirty="0">
                <a:latin typeface="Courier New" panose="02070309020205020404" pitchFamily="49" charset="0"/>
                <a:ea typeface="Calibri" panose="020F0502020204030204" pitchFamily="34" charset="0"/>
                <a:cs typeface="Times New Roman" panose="02020603050405020304" pitchFamily="18" charset="0"/>
              </a:rPr>
              <a:t>    NEXT k</a:t>
            </a:r>
            <a:endParaRPr lang="sv-SE"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0118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35</a:t>
            </a:fld>
            <a:endParaRPr lang="sv-SE">
              <a:solidFill>
                <a:prstClr val="black">
                  <a:tint val="75000"/>
                </a:prstClr>
              </a:solidFill>
            </a:endParaRPr>
          </a:p>
        </p:txBody>
      </p:sp>
      <p:sp>
        <p:nvSpPr>
          <p:cNvPr id="3" name="Rektangel 2"/>
          <p:cNvSpPr/>
          <p:nvPr/>
        </p:nvSpPr>
        <p:spPr>
          <a:xfrm>
            <a:off x="707571" y="1153886"/>
            <a:ext cx="10831286" cy="3780907"/>
          </a:xfrm>
          <a:prstGeom prst="rect">
            <a:avLst/>
          </a:prstGeom>
        </p:spPr>
        <p:txBody>
          <a:bodyPr wrap="square">
            <a:spAutoFit/>
          </a:bodyPr>
          <a:lstStyle/>
          <a:p>
            <a:pPr>
              <a:lnSpc>
                <a:spcPct val="107000"/>
              </a:lnSpc>
              <a:spcAft>
                <a:spcPts val="0"/>
              </a:spcAft>
            </a:pPr>
            <a:r>
              <a:rPr lang="sv-SE"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FOR </a:t>
            </a:r>
            <a:r>
              <a:rPr lang="sv-SE"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 = 2 TO 20</a:t>
            </a:r>
          </a:p>
          <a:p>
            <a:pPr>
              <a:lnSpc>
                <a:spcPct val="107000"/>
              </a:lnSpc>
              <a:spcAft>
                <a:spcPts val="0"/>
              </a:spcAft>
            </a:pPr>
            <a:r>
              <a:rPr lang="sv-SE" sz="3200" b="1" dirty="0">
                <a:latin typeface="Times New Roman" panose="02020603050405020304" pitchFamily="18" charset="0"/>
                <a:ea typeface="Calibri" panose="020F0502020204030204" pitchFamily="34" charset="0"/>
                <a:cs typeface="Times New Roman" panose="02020603050405020304" pitchFamily="18" charset="0"/>
              </a:rPr>
              <a:t>        </a:t>
            </a:r>
            <a:r>
              <a:rPr lang="sv-SE" sz="3200" b="1" dirty="0" err="1">
                <a:latin typeface="Times New Roman" panose="02020603050405020304" pitchFamily="18" charset="0"/>
                <a:ea typeface="Calibri" panose="020F0502020204030204" pitchFamily="34" charset="0"/>
                <a:cs typeface="Times New Roman" panose="02020603050405020304" pitchFamily="18" charset="0"/>
              </a:rPr>
              <a:t>nnext</a:t>
            </a:r>
            <a:r>
              <a:rPr lang="sv-SE" sz="3200" b="1" dirty="0">
                <a:latin typeface="Times New Roman" panose="02020603050405020304" pitchFamily="18" charset="0"/>
                <a:ea typeface="Calibri" panose="020F0502020204030204" pitchFamily="34" charset="0"/>
                <a:cs typeface="Times New Roman" panose="02020603050405020304" pitchFamily="18" charset="0"/>
              </a:rPr>
              <a:t>(k) = n(k) + p(k - 1) * n(k - 1) - p(k) * n(k)</a:t>
            </a:r>
          </a:p>
          <a:p>
            <a:pPr>
              <a:lnSpc>
                <a:spcPct val="107000"/>
              </a:lnSpc>
              <a:spcAft>
                <a:spcPts val="0"/>
              </a:spcAft>
            </a:pPr>
            <a:r>
              <a:rPr lang="sv-SE" sz="3200" b="1" dirty="0">
                <a:latin typeface="Times New Roman" panose="02020603050405020304" pitchFamily="18" charset="0"/>
                <a:ea typeface="Calibri" panose="020F0502020204030204" pitchFamily="34" charset="0"/>
                <a:cs typeface="Times New Roman" panose="02020603050405020304" pitchFamily="18" charset="0"/>
              </a:rPr>
              <a:t>    </a:t>
            </a:r>
            <a:r>
              <a:rPr lang="sv-SE"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NEXT k</a:t>
            </a:r>
          </a:p>
          <a:p>
            <a:pPr>
              <a:lnSpc>
                <a:spcPct val="107000"/>
              </a:lnSpc>
              <a:spcAft>
                <a:spcPts val="0"/>
              </a:spcAft>
            </a:pPr>
            <a:r>
              <a:rPr lang="sv-SE" sz="32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sv-SE" sz="3200" b="1" dirty="0">
                <a:latin typeface="Times New Roman" panose="02020603050405020304" pitchFamily="18" charset="0"/>
                <a:ea typeface="Calibri" panose="020F0502020204030204" pitchFamily="34" charset="0"/>
                <a:cs typeface="Times New Roman" panose="02020603050405020304" pitchFamily="18" charset="0"/>
              </a:rPr>
              <a:t>    </a:t>
            </a:r>
            <a:r>
              <a:rPr lang="sv-SE"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FOR k = 2 TO 20</a:t>
            </a:r>
          </a:p>
          <a:p>
            <a:pPr>
              <a:lnSpc>
                <a:spcPct val="107000"/>
              </a:lnSpc>
              <a:spcAft>
                <a:spcPts val="0"/>
              </a:spcAft>
            </a:pPr>
            <a:r>
              <a:rPr lang="sv-SE" sz="3200" b="1" dirty="0">
                <a:latin typeface="Times New Roman" panose="02020603050405020304" pitchFamily="18" charset="0"/>
                <a:ea typeface="Calibri" panose="020F0502020204030204" pitchFamily="34" charset="0"/>
                <a:cs typeface="Times New Roman" panose="02020603050405020304" pitchFamily="18" charset="0"/>
              </a:rPr>
              <a:t>        n(k) = </a:t>
            </a:r>
            <a:r>
              <a:rPr lang="sv-SE" sz="3200" b="1" dirty="0" err="1">
                <a:latin typeface="Times New Roman" panose="02020603050405020304" pitchFamily="18" charset="0"/>
                <a:ea typeface="Calibri" panose="020F0502020204030204" pitchFamily="34" charset="0"/>
                <a:cs typeface="Times New Roman" panose="02020603050405020304" pitchFamily="18" charset="0"/>
              </a:rPr>
              <a:t>nnext</a:t>
            </a:r>
            <a:r>
              <a:rPr lang="sv-SE" sz="3200" b="1" dirty="0">
                <a:latin typeface="Times New Roman" panose="02020603050405020304" pitchFamily="18" charset="0"/>
                <a:ea typeface="Calibri" panose="020F0502020204030204" pitchFamily="34" charset="0"/>
                <a:cs typeface="Times New Roman" panose="02020603050405020304" pitchFamily="18" charset="0"/>
              </a:rPr>
              <a:t>(k)</a:t>
            </a:r>
          </a:p>
          <a:p>
            <a:pPr>
              <a:lnSpc>
                <a:spcPct val="107000"/>
              </a:lnSpc>
              <a:spcAft>
                <a:spcPts val="0"/>
              </a:spcAft>
            </a:pPr>
            <a:r>
              <a:rPr lang="sv-SE" sz="3200" b="1" dirty="0">
                <a:latin typeface="Times New Roman" panose="02020603050405020304" pitchFamily="18" charset="0"/>
                <a:ea typeface="Calibri" panose="020F0502020204030204" pitchFamily="34" charset="0"/>
                <a:cs typeface="Times New Roman" panose="02020603050405020304" pitchFamily="18" charset="0"/>
              </a:rPr>
              <a:t>    </a:t>
            </a:r>
            <a:r>
              <a:rPr lang="sv-SE"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NEXT k</a:t>
            </a:r>
            <a:endParaRPr lang="sv-SE"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599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36</a:t>
            </a:fld>
            <a:endParaRPr lang="sv-SE" dirty="0">
              <a:solidFill>
                <a:prstClr val="black">
                  <a:tint val="75000"/>
                </a:prstClr>
              </a:solidFill>
            </a:endParaRPr>
          </a:p>
        </p:txBody>
      </p:sp>
      <p:sp>
        <p:nvSpPr>
          <p:cNvPr id="3" name="Rektangel 2"/>
          <p:cNvSpPr/>
          <p:nvPr/>
        </p:nvSpPr>
        <p:spPr>
          <a:xfrm>
            <a:off x="1338942" y="1544450"/>
            <a:ext cx="8436429" cy="3642472"/>
          </a:xfrm>
          <a:prstGeom prst="rect">
            <a:avLst/>
          </a:prstGeom>
        </p:spPr>
        <p:txBody>
          <a:bodyPr wrap="square">
            <a:spAutoFit/>
          </a:bodyPr>
          <a:lstStyle/>
          <a:p>
            <a:pPr>
              <a:lnSpc>
                <a:spcPct val="107000"/>
              </a:lnSpc>
              <a:spcAft>
                <a:spcPts val="0"/>
              </a:spcAft>
            </a:pPr>
            <a:r>
              <a:rPr lang="sv-SE" sz="2400" b="1" dirty="0" smtClean="0">
                <a:latin typeface="Courier New" panose="02070309020205020404" pitchFamily="49" charset="0"/>
                <a:ea typeface="Calibri" panose="020F0502020204030204" pitchFamily="34" charset="0"/>
                <a:cs typeface="Times New Roman" panose="02020603050405020304" pitchFamily="18" charset="0"/>
              </a:rPr>
              <a:t>    IF </a:t>
            </a:r>
            <a:r>
              <a:rPr lang="sv-SE" sz="2400" b="1" dirty="0">
                <a:latin typeface="Courier New" panose="02070309020205020404" pitchFamily="49" charset="0"/>
                <a:ea typeface="Calibri" panose="020F0502020204030204" pitchFamily="34" charset="0"/>
                <a:cs typeface="Times New Roman" panose="02020603050405020304" pitchFamily="18" charset="0"/>
              </a:rPr>
              <a:t>t &lt; 200 GOTO 100</a:t>
            </a:r>
            <a:endParaRPr lang="sv-SE"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latin typeface="Courier New" panose="02070309020205020404" pitchFamily="49" charset="0"/>
                <a:ea typeface="Calibri" panose="020F0502020204030204" pitchFamily="34" charset="0"/>
                <a:cs typeface="Times New Roman" panose="02020603050405020304" pitchFamily="18" charset="0"/>
              </a:rPr>
              <a:t> </a:t>
            </a:r>
            <a:endParaRPr lang="sv-SE"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latin typeface="Courier New" panose="02070309020205020404" pitchFamily="49" charset="0"/>
                <a:ea typeface="Calibri" panose="020F0502020204030204" pitchFamily="34" charset="0"/>
                <a:cs typeface="Times New Roman" panose="02020603050405020304" pitchFamily="18" charset="0"/>
              </a:rPr>
              <a:t>    </a:t>
            </a:r>
            <a:r>
              <a:rPr lang="sv-SE" sz="2400" b="1" dirty="0" err="1">
                <a:latin typeface="Courier New" panose="02070309020205020404" pitchFamily="49" charset="0"/>
                <a:ea typeface="Calibri" panose="020F0502020204030204" pitchFamily="34" charset="0"/>
                <a:cs typeface="Times New Roman" panose="02020603050405020304" pitchFamily="18" charset="0"/>
              </a:rPr>
              <a:t>YearHarv</a:t>
            </a:r>
            <a:r>
              <a:rPr lang="sv-SE" sz="2400" b="1" dirty="0">
                <a:latin typeface="Courier New" panose="02070309020205020404" pitchFamily="49" charset="0"/>
                <a:ea typeface="Calibri" panose="020F0502020204030204" pitchFamily="34" charset="0"/>
                <a:cs typeface="Times New Roman" panose="02020603050405020304" pitchFamily="18" charset="0"/>
              </a:rPr>
              <a:t> = </a:t>
            </a:r>
            <a:r>
              <a:rPr lang="sv-SE" sz="2400" b="1" dirty="0" err="1">
                <a:latin typeface="Courier New" panose="02070309020205020404" pitchFamily="49" charset="0"/>
                <a:ea typeface="Calibri" panose="020F0502020204030204" pitchFamily="34" charset="0"/>
                <a:cs typeface="Times New Roman" panose="02020603050405020304" pitchFamily="18" charset="0"/>
              </a:rPr>
              <a:t>TotHarv</a:t>
            </a:r>
            <a:r>
              <a:rPr lang="sv-SE" sz="2400" b="1" dirty="0">
                <a:latin typeface="Courier New" panose="02070309020205020404" pitchFamily="49" charset="0"/>
                <a:ea typeface="Calibri" panose="020F0502020204030204" pitchFamily="34" charset="0"/>
                <a:cs typeface="Times New Roman" panose="02020603050405020304" pitchFamily="18" charset="0"/>
              </a:rPr>
              <a:t> / 200</a:t>
            </a:r>
            <a:endParaRPr lang="sv-SE"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latin typeface="Courier New" panose="02070309020205020404" pitchFamily="49" charset="0"/>
                <a:ea typeface="Calibri" panose="020F0502020204030204" pitchFamily="34" charset="0"/>
                <a:cs typeface="Times New Roman" panose="02020603050405020304" pitchFamily="18" charset="0"/>
              </a:rPr>
              <a:t> </a:t>
            </a:r>
            <a:endParaRPr lang="sv-SE"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latin typeface="Courier New" panose="02070309020205020404" pitchFamily="49" charset="0"/>
                <a:ea typeface="Calibri" panose="020F0502020204030204" pitchFamily="34" charset="0"/>
                <a:cs typeface="Times New Roman" panose="02020603050405020304" pitchFamily="18" charset="0"/>
              </a:rPr>
              <a:t>    100 REM</a:t>
            </a:r>
            <a:endParaRPr lang="sv-SE"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latin typeface="Courier New" panose="02070309020205020404" pitchFamily="49" charset="0"/>
                <a:ea typeface="Calibri" panose="020F0502020204030204" pitchFamily="34" charset="0"/>
                <a:cs typeface="Times New Roman" panose="02020603050405020304" pitchFamily="18" charset="0"/>
              </a:rPr>
              <a:t> </a:t>
            </a:r>
            <a:endParaRPr lang="sv-SE"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NEXT t</a:t>
            </a:r>
            <a:endPar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latin typeface="Courier New" panose="02070309020205020404" pitchFamily="49" charset="0"/>
                <a:ea typeface="Calibri" panose="020F0502020204030204" pitchFamily="34" charset="0"/>
                <a:cs typeface="Times New Roman" panose="02020603050405020304" pitchFamily="18" charset="0"/>
              </a:rPr>
              <a:t> </a:t>
            </a:r>
            <a:endParaRPr lang="sv-SE"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70C0"/>
                </a:solidFill>
                <a:latin typeface="Courier New" panose="02070309020205020404" pitchFamily="49" charset="0"/>
                <a:ea typeface="Calibri" panose="020F0502020204030204" pitchFamily="34" charset="0"/>
                <a:cs typeface="Times New Roman" panose="02020603050405020304" pitchFamily="18" charset="0"/>
              </a:rPr>
              <a:t>RETURN</a:t>
            </a:r>
            <a:endParaRPr lang="sv-SE"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4281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37</a:t>
            </a:fld>
            <a:endParaRPr lang="sv-SE">
              <a:solidFill>
                <a:prstClr val="black">
                  <a:tint val="75000"/>
                </a:prstClr>
              </a:solidFill>
            </a:endParaRPr>
          </a:p>
        </p:txBody>
      </p:sp>
      <p:sp>
        <p:nvSpPr>
          <p:cNvPr id="3" name="Rektangel 2"/>
          <p:cNvSpPr/>
          <p:nvPr/>
        </p:nvSpPr>
        <p:spPr>
          <a:xfrm>
            <a:off x="5257800" y="354707"/>
            <a:ext cx="6096000" cy="6001643"/>
          </a:xfrm>
          <a:prstGeom prst="rect">
            <a:avLst/>
          </a:prstGeom>
        </p:spPr>
        <p:txBody>
          <a:bodyPr>
            <a:spAutoFit/>
          </a:bodyPr>
          <a:lstStyle/>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CCF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Optimization</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(CCF9)</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with</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market adaptive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adjustment</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of</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diameter limit.</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Peter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Lohmander</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160106</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Risk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multiplier</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            0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Rate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of</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interest</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           .03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Random</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seed</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                3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Number</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of</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time</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series =      10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Alfa                        Beta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Columns</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Rows</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-10.00 -9.00 -8.00 -7.00 -6.00 -5.00 -4.00 -3.00 -2.00 -1.00  0.00</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40       8526  8526  8526  8526  8526  8526  8526  8526  8526  8526  8526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45       9138  9138  9138  9138  9138  9138  9138  9138  9138  9138  9138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50       9439  9439  9439  9439  9439  9439  9439  9439  9439  9439  9439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55       9449  9449  9449  9449  9449  9449  9449  9449  9449  9449  9449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60       9292  9292  9292  9292  9292  9292  9292  9292  9292  9292  9292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65       9035  9035  9035  9035  9035  9035  9035  9035  9035  9035  9035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70       8699  8699  8699  8699  8699  8699  8699  8699  8699  8699  8699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75       8310  8310  8310  8310  8310  8310  8310  8310  8310  8310  8310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80       7888  7888  7888  7888  7888  7888  7888  7888  7888  7888  7888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85       7447  7447  7447  7447  7447  7447  7447  7447  7447  7447  7447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90       6996  6996  6996  6996  6996  6996  6996  6996  6996  6996  6996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95       6545  6545  6545  6545  6545  6545  6545  6545  6545  6545  6545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100       6099  6099  6099  6099  6099  6099  6099  6099  6099  6099  6099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105       6099  6099  6099  6099  6099  6099  6099  6099  6099  6099  6099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110       6099  6099  6099  6099  6099  6099  6099  6099  6099  6099  6099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115       6099  6099  6099  6099  6099  6099  6099  6099  6099  6099  6099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120       6099  6099  6099  6099  6099  6099  6099  6099  6099  6099  6099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125       6099  6099  6099  6099  6099  6099  6099  6099  6099  6099  6099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130       6099  6099  6099  6099  6099  6099  6099  6099  6099  6099  6099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135       6099  6099  6099  6099  6099  6099  6099  6099  6099  6099  6099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140       6099  6099  6099  6099  6099  6099  6099  6099  6099  6099  6099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145       6099  6099  6099  6099  6099  6099  6099  6099  6099  6099  6099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150       6099  6099  6099  6099  6099  6099  6099  6099  6099  6099  6099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155       6099  6099  6099  6099  6099  6099  6099  6099  6099  6099  6099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160       6099  6099  6099  6099  6099  6099  6099  6099  6099  6099  6099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165       6099  6099  6099  6099  6099  6099  6099  6099  6099  6099  6099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170       6099  6099  6099  6099  6099  6099  6099  6099  6099  6099  6099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175       6099  6099  6099  6099  6099  6099  6099  6099  6099  6099  6099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180       6099  6099  6099  6099  6099  6099  6099  6099  6099  6099  6099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185       6099  6099  6099  6099  6099  6099  6099  6099  6099  6099  6099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190       6099  6099  6099  6099  6099  6099  6099  6099  6099  6099  6099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195       6099  6099  6099  6099  6099  6099  6099  6099  6099  6099  6099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200       6099  6099  6099  6099  6099  6099  6099  6099  6099  6099  6099</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100" b="1" dirty="0">
              <a:solidFill>
                <a:prstClr val="black"/>
              </a:solidFill>
              <a:ea typeface="Calibri" panose="020F0502020204030204" pitchFamily="34" charset="0"/>
              <a:cs typeface="Times New Roman" panose="02020603050405020304" pitchFamily="18" charset="0"/>
            </a:endParaRPr>
          </a:p>
        </p:txBody>
      </p:sp>
      <p:sp>
        <p:nvSpPr>
          <p:cNvPr id="4" name="Rektangel 3"/>
          <p:cNvSpPr/>
          <p:nvPr/>
        </p:nvSpPr>
        <p:spPr>
          <a:xfrm>
            <a:off x="827315" y="655061"/>
            <a:ext cx="3418114" cy="954107"/>
          </a:xfrm>
          <a:prstGeom prst="rect">
            <a:avLst/>
          </a:prstGeom>
        </p:spPr>
        <p:txBody>
          <a:bodyPr wrap="square">
            <a:spAutoFit/>
          </a:bodyPr>
          <a:lstStyle/>
          <a:p>
            <a:pPr lvl="0"/>
            <a:r>
              <a:rPr lang="en-US" sz="2800" b="1" u="sng" dirty="0" smtClean="0">
                <a:solidFill>
                  <a:srgbClr val="FF0000"/>
                </a:solidFill>
              </a:rPr>
              <a:t>Case 1:</a:t>
            </a:r>
          </a:p>
          <a:p>
            <a:pPr lvl="0"/>
            <a:r>
              <a:rPr lang="en-US" sz="2800" b="1" dirty="0" smtClean="0">
                <a:solidFill>
                  <a:srgbClr val="FF0000"/>
                </a:solidFill>
              </a:rPr>
              <a:t>No price variation.</a:t>
            </a:r>
            <a:endParaRPr lang="sv-SE" b="1" dirty="0">
              <a:solidFill>
                <a:srgbClr val="FF0000"/>
              </a:solidFill>
            </a:endParaRPr>
          </a:p>
        </p:txBody>
      </p:sp>
    </p:spTree>
    <p:extLst>
      <p:ext uri="{BB962C8B-B14F-4D97-AF65-F5344CB8AC3E}">
        <p14:creationId xmlns:p14="http://schemas.microsoft.com/office/powerpoint/2010/main" val="1252921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38</a:t>
            </a:fld>
            <a:endParaRPr lang="sv-SE">
              <a:solidFill>
                <a:prstClr val="black">
                  <a:tint val="75000"/>
                </a:prstClr>
              </a:solidFill>
            </a:endParaRPr>
          </a:p>
        </p:txBody>
      </p:sp>
      <p:sp>
        <p:nvSpPr>
          <p:cNvPr id="3" name="Rektangel 2"/>
          <p:cNvSpPr/>
          <p:nvPr/>
        </p:nvSpPr>
        <p:spPr>
          <a:xfrm>
            <a:off x="936171" y="1146636"/>
            <a:ext cx="10613572" cy="3785652"/>
          </a:xfrm>
          <a:prstGeom prst="rect">
            <a:avLst/>
          </a:prstGeom>
        </p:spPr>
        <p:txBody>
          <a:bodyPr wrap="square">
            <a:spAutoFit/>
          </a:bodyPr>
          <a:lstStyle/>
          <a:p>
            <a:r>
              <a:rPr lang="sv-SE" sz="2400" b="1" dirty="0">
                <a:solidFill>
                  <a:srgbClr val="00B050"/>
                </a:solidFill>
                <a:latin typeface="DfW5 Printer" panose="00000009000000000000" pitchFamily="49" charset="2"/>
                <a:ea typeface="Calibri" panose="020F0502020204030204" pitchFamily="34" charset="0"/>
                <a:cs typeface="Times New Roman" panose="02020603050405020304" pitchFamily="18" charset="0"/>
              </a:rPr>
              <a:t>CCF </a:t>
            </a:r>
            <a:r>
              <a:rPr lang="sv-SE" sz="2400" b="1" dirty="0" err="1">
                <a:solidFill>
                  <a:srgbClr val="00B050"/>
                </a:solidFill>
                <a:latin typeface="DfW5 Printer" panose="00000009000000000000" pitchFamily="49" charset="2"/>
                <a:ea typeface="Calibri" panose="020F0502020204030204" pitchFamily="34" charset="0"/>
                <a:cs typeface="Times New Roman" panose="02020603050405020304" pitchFamily="18" charset="0"/>
              </a:rPr>
              <a:t>Optimization</a:t>
            </a:r>
            <a:r>
              <a:rPr lang="sv-SE" sz="2400" b="1" dirty="0">
                <a:solidFill>
                  <a:srgbClr val="00B050"/>
                </a:solidFill>
                <a:latin typeface="DfW5 Printer" panose="00000009000000000000" pitchFamily="49" charset="2"/>
                <a:ea typeface="Calibri" panose="020F0502020204030204" pitchFamily="34" charset="0"/>
                <a:cs typeface="Times New Roman" panose="02020603050405020304" pitchFamily="18" charset="0"/>
              </a:rPr>
              <a:t> (CCF9)</a:t>
            </a:r>
            <a:endParaRPr lang="sv-SE" sz="2400" b="1" dirty="0">
              <a:solidFill>
                <a:srgbClr val="00B050"/>
              </a:solidFill>
              <a:ea typeface="Calibri" panose="020F0502020204030204" pitchFamily="34" charset="0"/>
              <a:cs typeface="Times New Roman" panose="02020603050405020304" pitchFamily="18" charset="0"/>
            </a:endParaRPr>
          </a:p>
          <a:p>
            <a:r>
              <a:rPr lang="sv-SE" sz="2400" b="1" dirty="0" err="1">
                <a:solidFill>
                  <a:srgbClr val="00B050"/>
                </a:solidFill>
                <a:latin typeface="DfW5 Printer" panose="00000009000000000000" pitchFamily="49" charset="2"/>
                <a:ea typeface="Calibri" panose="020F0502020204030204" pitchFamily="34" charset="0"/>
                <a:cs typeface="Times New Roman" panose="02020603050405020304" pitchFamily="18" charset="0"/>
              </a:rPr>
              <a:t>with</a:t>
            </a:r>
            <a:r>
              <a:rPr lang="sv-SE" sz="2400" b="1" dirty="0">
                <a:solidFill>
                  <a:srgbClr val="00B050"/>
                </a:solidFill>
                <a:latin typeface="DfW5 Printer" panose="00000009000000000000" pitchFamily="49" charset="2"/>
                <a:ea typeface="Calibri" panose="020F0502020204030204" pitchFamily="34" charset="0"/>
                <a:cs typeface="Times New Roman" panose="02020603050405020304" pitchFamily="18" charset="0"/>
              </a:rPr>
              <a:t> market adaptive </a:t>
            </a:r>
            <a:r>
              <a:rPr lang="sv-SE" sz="2400" b="1" dirty="0" err="1">
                <a:solidFill>
                  <a:srgbClr val="00B050"/>
                </a:solidFill>
                <a:latin typeface="DfW5 Printer" panose="00000009000000000000" pitchFamily="49" charset="2"/>
                <a:ea typeface="Calibri" panose="020F0502020204030204" pitchFamily="34" charset="0"/>
                <a:cs typeface="Times New Roman" panose="02020603050405020304" pitchFamily="18" charset="0"/>
              </a:rPr>
              <a:t>adjustment</a:t>
            </a:r>
            <a:r>
              <a:rPr lang="sv-SE" sz="2400" b="1" dirty="0">
                <a:solidFill>
                  <a:srgbClr val="00B050"/>
                </a:solidFill>
                <a:latin typeface="DfW5 Printer" panose="00000009000000000000" pitchFamily="49" charset="2"/>
                <a:ea typeface="Calibri" panose="020F0502020204030204" pitchFamily="34" charset="0"/>
                <a:cs typeface="Times New Roman" panose="02020603050405020304" pitchFamily="18" charset="0"/>
              </a:rPr>
              <a:t> </a:t>
            </a:r>
            <a:r>
              <a:rPr lang="sv-SE" sz="2400" b="1" dirty="0" err="1">
                <a:solidFill>
                  <a:srgbClr val="00B050"/>
                </a:solidFill>
                <a:latin typeface="DfW5 Printer" panose="00000009000000000000" pitchFamily="49" charset="2"/>
                <a:ea typeface="Calibri" panose="020F0502020204030204" pitchFamily="34" charset="0"/>
                <a:cs typeface="Times New Roman" panose="02020603050405020304" pitchFamily="18" charset="0"/>
              </a:rPr>
              <a:t>of</a:t>
            </a:r>
            <a:r>
              <a:rPr lang="sv-SE" sz="2400" b="1" dirty="0">
                <a:solidFill>
                  <a:srgbClr val="00B050"/>
                </a:solidFill>
                <a:latin typeface="DfW5 Printer" panose="00000009000000000000" pitchFamily="49" charset="2"/>
                <a:ea typeface="Calibri" panose="020F0502020204030204" pitchFamily="34" charset="0"/>
                <a:cs typeface="Times New Roman" panose="02020603050405020304" pitchFamily="18" charset="0"/>
              </a:rPr>
              <a:t> diameter limit.</a:t>
            </a:r>
            <a:endParaRPr lang="sv-SE" sz="2400" b="1" dirty="0">
              <a:solidFill>
                <a:srgbClr val="00B050"/>
              </a:solidFill>
              <a:ea typeface="Calibri" panose="020F0502020204030204" pitchFamily="34" charset="0"/>
              <a:cs typeface="Times New Roman" panose="02020603050405020304" pitchFamily="18" charset="0"/>
            </a:endParaRPr>
          </a:p>
          <a:p>
            <a:endParaRPr lang="sv-SE" sz="2400" b="1" dirty="0" smtClean="0">
              <a:solidFill>
                <a:prstClr val="black"/>
              </a:solidFill>
              <a:latin typeface="DfW5 Printer" panose="00000009000000000000" pitchFamily="49" charset="2"/>
              <a:ea typeface="Calibri" panose="020F0502020204030204" pitchFamily="34" charset="0"/>
              <a:cs typeface="Times New Roman" panose="02020603050405020304" pitchFamily="18" charset="0"/>
            </a:endParaRPr>
          </a:p>
          <a:p>
            <a:r>
              <a:rPr lang="sv-SE" sz="2400" b="1" dirty="0" smtClean="0">
                <a:solidFill>
                  <a:prstClr val="black"/>
                </a:solidFill>
                <a:latin typeface="DfW5 Printer" panose="00000009000000000000" pitchFamily="49" charset="2"/>
                <a:ea typeface="Calibri" panose="020F0502020204030204" pitchFamily="34" charset="0"/>
                <a:cs typeface="Times New Roman" panose="02020603050405020304" pitchFamily="18" charset="0"/>
              </a:rPr>
              <a:t>Peter </a:t>
            </a:r>
            <a:r>
              <a:rPr lang="sv-SE" sz="24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Lohmander</a:t>
            </a:r>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160106</a:t>
            </a:r>
            <a:endParaRPr lang="sv-SE" sz="2400" b="1" dirty="0">
              <a:solidFill>
                <a:prstClr val="black"/>
              </a:solidFill>
              <a:ea typeface="Calibri" panose="020F0502020204030204" pitchFamily="34" charset="0"/>
              <a:cs typeface="Times New Roman" panose="02020603050405020304" pitchFamily="18" charset="0"/>
            </a:endParaRPr>
          </a:p>
          <a:p>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2400" b="1" dirty="0">
              <a:solidFill>
                <a:prstClr val="black"/>
              </a:solidFill>
              <a:ea typeface="Calibri" panose="020F0502020204030204" pitchFamily="34" charset="0"/>
              <a:cs typeface="Times New Roman" panose="02020603050405020304" pitchFamily="18" charset="0"/>
            </a:endParaRPr>
          </a:p>
          <a:p>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Risk </a:t>
            </a:r>
            <a:r>
              <a:rPr lang="sv-SE" sz="24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multiplier</a:t>
            </a:r>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            </a:t>
            </a:r>
            <a:r>
              <a:rPr lang="sv-SE" sz="2400" b="1" dirty="0">
                <a:solidFill>
                  <a:srgbClr val="00B050"/>
                </a:solidFill>
                <a:latin typeface="DfW5 Printer" panose="00000009000000000000" pitchFamily="49" charset="2"/>
                <a:ea typeface="Calibri" panose="020F0502020204030204" pitchFamily="34" charset="0"/>
                <a:cs typeface="Times New Roman" panose="02020603050405020304" pitchFamily="18" charset="0"/>
              </a:rPr>
              <a:t>0 </a:t>
            </a:r>
            <a:endParaRPr lang="sv-SE" sz="2400" b="1" dirty="0">
              <a:solidFill>
                <a:srgbClr val="00B050"/>
              </a:solidFill>
              <a:ea typeface="Calibri" panose="020F0502020204030204" pitchFamily="34" charset="0"/>
              <a:cs typeface="Times New Roman" panose="02020603050405020304" pitchFamily="18" charset="0"/>
            </a:endParaRPr>
          </a:p>
          <a:p>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Rate </a:t>
            </a:r>
            <a:r>
              <a:rPr lang="sv-SE" sz="24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of</a:t>
            </a:r>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24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interest</a:t>
            </a:r>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           .03 </a:t>
            </a:r>
            <a:endParaRPr lang="sv-SE" sz="2400" b="1" dirty="0">
              <a:solidFill>
                <a:prstClr val="black"/>
              </a:solidFill>
              <a:ea typeface="Calibri" panose="020F0502020204030204" pitchFamily="34" charset="0"/>
              <a:cs typeface="Times New Roman" panose="02020603050405020304" pitchFamily="18" charset="0"/>
            </a:endParaRPr>
          </a:p>
          <a:p>
            <a:r>
              <a:rPr lang="sv-SE" sz="24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Random</a:t>
            </a:r>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24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seed</a:t>
            </a:r>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                3 </a:t>
            </a:r>
            <a:endParaRPr lang="sv-SE" sz="2400" b="1" dirty="0">
              <a:solidFill>
                <a:prstClr val="black"/>
              </a:solidFill>
              <a:ea typeface="Calibri" panose="020F0502020204030204" pitchFamily="34" charset="0"/>
              <a:cs typeface="Times New Roman" panose="02020603050405020304" pitchFamily="18" charset="0"/>
            </a:endParaRPr>
          </a:p>
          <a:p>
            <a:r>
              <a:rPr lang="sv-SE" sz="24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Number</a:t>
            </a:r>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24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of</a:t>
            </a:r>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24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time</a:t>
            </a:r>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series =      10 </a:t>
            </a:r>
            <a:endParaRPr lang="sv-SE" sz="2400" b="1" dirty="0">
              <a:solidFill>
                <a:prstClr val="black"/>
              </a:solidFill>
              <a:ea typeface="Calibri" panose="020F0502020204030204" pitchFamily="34" charset="0"/>
              <a:cs typeface="Times New Roman" panose="02020603050405020304" pitchFamily="18" charset="0"/>
            </a:endParaRPr>
          </a:p>
          <a:p>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2400" b="1"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68873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39</a:t>
            </a:fld>
            <a:endParaRPr lang="sv-SE">
              <a:solidFill>
                <a:prstClr val="black">
                  <a:tint val="75000"/>
                </a:prstClr>
              </a:solidFill>
            </a:endParaRPr>
          </a:p>
        </p:txBody>
      </p:sp>
      <p:sp>
        <p:nvSpPr>
          <p:cNvPr id="3" name="Rektangel 2"/>
          <p:cNvSpPr/>
          <p:nvPr/>
        </p:nvSpPr>
        <p:spPr>
          <a:xfrm>
            <a:off x="4582886" y="439065"/>
            <a:ext cx="6096000" cy="6186309"/>
          </a:xfrm>
          <a:prstGeom prst="rect">
            <a:avLst/>
          </a:prstGeom>
        </p:spPr>
        <p:txBody>
          <a:bodyPr>
            <a:spAutoFit/>
          </a:bodyPr>
          <a:lstStyle/>
          <a:p>
            <a:r>
              <a:rPr lang="sv-SE" sz="800"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Alfa                        Beta (</a:t>
            </a:r>
            <a:r>
              <a:rPr lang="sv-SE" sz="10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Columns</a:t>
            </a:r>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10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Rows</a:t>
            </a:r>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-10.00 -9.00 -8.00 -7.00 -6.00 -5.00 -4.00 -3.00 -2.00 -1.00  0.00</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40       8526  8526  8526  8526  8526  8526  8526  8526  8526  8526  8526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45       9138  9138  9138  9138  9138  9138  9138  9138  9138  9138  9138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50       9439  9439  9439  9439  9439  9439  9439  9439  9439  9439  9439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55       9449  9449  9449  9449  9449  9449  9449  9449  9449  9449  </a:t>
            </a:r>
            <a:r>
              <a:rPr lang="sv-SE" sz="1200" b="1" dirty="0">
                <a:solidFill>
                  <a:srgbClr val="FF0000"/>
                </a:solidFill>
                <a:latin typeface="DfW5 Printer" panose="00000009000000000000" pitchFamily="49" charset="2"/>
                <a:ea typeface="Calibri" panose="020F0502020204030204" pitchFamily="34" charset="0"/>
                <a:cs typeface="Times New Roman" panose="02020603050405020304" pitchFamily="18" charset="0"/>
              </a:rPr>
              <a:t>9449</a:t>
            </a:r>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60       9292  9292  9292  9292  9292  9292  9292  9292  9292  9292  9292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65       9035  9035  9035  9035  9035  9035  9035  9035  9035  9035  9035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70       8699  8699  8699  8699  8699  8699  8699  8699  8699  8699  8699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75       8310  8310  8310  8310  8310  8310  8310  8310  8310  8310  8310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80       7888  7888  7888  7888  7888  7888  7888  7888  7888  7888  7888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85       7447  7447  7447  7447  7447  7447  7447  7447  7447  7447  7447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90       6996  6996  6996  6996  6996  6996  6996  6996  6996  6996  6996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95       6545  6545  6545  6545  6545  6545  6545  6545  6545  6545  6545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100       6099  6099  6099  6099  6099  6099  6099  6099  6099  6099  6099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105       6099  6099  6099  6099  6099  6099  6099  6099  6099  6099  6099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110       6099  6099  6099  6099  6099  6099  6099  6099  6099  6099  6099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115       6099  6099  6099  6099  6099  6099  6099  6099  6099  6099  6099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120       6099  6099  6099  6099  6099  6099  6099  6099  6099  6099  6099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125       6099  6099  6099  6099  6099  6099  6099  6099  6099  6099  6099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130       6099  6099  6099  6099  6099  6099  6099  6099  6099  6099  6099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135       6099  6099  6099  6099  6099  6099  6099  6099  6099  6099  6099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140       6099  6099  6099  6099  6099  6099  6099  6099  6099  6099  6099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145       6099  6099  6099  6099  6099  6099  6099  6099  6099  6099  6099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150       6099  6099  6099  6099  6099  6099  6099  6099  6099  6099  6099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155       6099  6099  6099  6099  6099  6099  6099  6099  6099  6099  6099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160       6099  6099  6099  6099  6099  6099  6099  6099  6099  6099  6099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165       6099  6099  6099  6099  6099  6099  6099  6099  6099  6099  6099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170       6099  6099  6099  6099  6099  6099  6099  6099  6099  6099  6099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175       6099  6099  6099  6099  6099  6099  6099  6099  6099  6099  6099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180       6099  6099  6099  6099  6099  6099  6099  6099  6099  6099  6099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185       6099  6099  6099  6099  6099  6099  6099  6099  6099  6099  6099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190       6099  6099  6099  6099  6099  6099  6099  6099  6099  6099  6099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195       6099  6099  6099  6099  6099  6099  6099  6099  6099  6099  6099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200       6099  6099  6099  6099  6099  6099  6099  6099  6099  6099  6099</a:t>
            </a:r>
            <a:endParaRPr lang="sv-SE" sz="1000" b="1" dirty="0">
              <a:solidFill>
                <a:prstClr val="black"/>
              </a:solidFill>
              <a:ea typeface="Calibri" panose="020F0502020204030204" pitchFamily="34" charset="0"/>
              <a:cs typeface="Times New Roman" panose="02020603050405020304" pitchFamily="18" charset="0"/>
            </a:endParaRPr>
          </a:p>
          <a:p>
            <a:r>
              <a:rPr lang="sv-SE" sz="800"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100" dirty="0">
              <a:solidFill>
                <a:prstClr val="black"/>
              </a:solidFill>
              <a:ea typeface="Calibri" panose="020F0502020204030204" pitchFamily="34" charset="0"/>
              <a:cs typeface="Times New Roman" panose="02020603050405020304" pitchFamily="18" charset="0"/>
            </a:endParaRPr>
          </a:p>
        </p:txBody>
      </p:sp>
      <p:sp>
        <p:nvSpPr>
          <p:cNvPr id="4" name="textruta 3"/>
          <p:cNvSpPr txBox="1"/>
          <p:nvPr/>
        </p:nvSpPr>
        <p:spPr>
          <a:xfrm>
            <a:off x="903514" y="1850571"/>
            <a:ext cx="2829429" cy="1815882"/>
          </a:xfrm>
          <a:prstGeom prst="rect">
            <a:avLst/>
          </a:prstGeom>
          <a:noFill/>
        </p:spPr>
        <p:txBody>
          <a:bodyPr wrap="none" rtlCol="0">
            <a:spAutoFit/>
          </a:bodyPr>
          <a:lstStyle/>
          <a:p>
            <a:r>
              <a:rPr lang="sv-SE" sz="2800" b="1" dirty="0" smtClean="0">
                <a:solidFill>
                  <a:srgbClr val="FF0000"/>
                </a:solidFill>
              </a:rPr>
              <a:t>Optimal </a:t>
            </a:r>
            <a:r>
              <a:rPr lang="sv-SE" sz="2800" b="1" dirty="0" err="1" smtClean="0">
                <a:solidFill>
                  <a:srgbClr val="FF0000"/>
                </a:solidFill>
              </a:rPr>
              <a:t>expected</a:t>
            </a:r>
            <a:endParaRPr lang="sv-SE" sz="2800" b="1" dirty="0" smtClean="0">
              <a:solidFill>
                <a:srgbClr val="FF0000"/>
              </a:solidFill>
            </a:endParaRPr>
          </a:p>
          <a:p>
            <a:r>
              <a:rPr lang="sv-SE" sz="2800" b="1" dirty="0" smtClean="0">
                <a:solidFill>
                  <a:srgbClr val="FF0000"/>
                </a:solidFill>
              </a:rPr>
              <a:t>present </a:t>
            </a:r>
            <a:r>
              <a:rPr lang="sv-SE" sz="2800" b="1" dirty="0" err="1" smtClean="0">
                <a:solidFill>
                  <a:srgbClr val="FF0000"/>
                </a:solidFill>
              </a:rPr>
              <a:t>value</a:t>
            </a:r>
            <a:r>
              <a:rPr lang="sv-SE" sz="2800" b="1" dirty="0" smtClean="0">
                <a:solidFill>
                  <a:srgbClr val="FF0000"/>
                </a:solidFill>
              </a:rPr>
              <a:t> </a:t>
            </a:r>
          </a:p>
          <a:p>
            <a:r>
              <a:rPr lang="sv-SE" sz="2800" b="1" dirty="0" smtClean="0">
                <a:solidFill>
                  <a:srgbClr val="FF0000"/>
                </a:solidFill>
              </a:rPr>
              <a:t>=</a:t>
            </a:r>
          </a:p>
          <a:p>
            <a:r>
              <a:rPr lang="sv-SE" sz="2800" b="1" dirty="0" smtClean="0">
                <a:solidFill>
                  <a:srgbClr val="FF0000"/>
                </a:solidFill>
              </a:rPr>
              <a:t>9 449 EURO/ha </a:t>
            </a:r>
            <a:endParaRPr lang="sv-SE" sz="2800" b="1" dirty="0">
              <a:solidFill>
                <a:srgbClr val="FF0000"/>
              </a:solidFill>
            </a:endParaRPr>
          </a:p>
        </p:txBody>
      </p:sp>
    </p:spTree>
    <p:extLst>
      <p:ext uri="{BB962C8B-B14F-4D97-AF65-F5344CB8AC3E}">
        <p14:creationId xmlns:p14="http://schemas.microsoft.com/office/powerpoint/2010/main" val="467098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solidFill>
                  <a:prstClr val="black">
                    <a:tint val="75000"/>
                  </a:prstClr>
                </a:solidFill>
              </a:rPr>
              <a:pPr/>
              <a:t>4</a:t>
            </a:fld>
            <a:endParaRPr lang="sv-SE">
              <a:solidFill>
                <a:prstClr val="black">
                  <a:tint val="75000"/>
                </a:prstClr>
              </a:solidFill>
            </a:endParaRPr>
          </a:p>
        </p:txBody>
      </p:sp>
      <p:pic>
        <p:nvPicPr>
          <p:cNvPr id="5" name="Bildobjekt 4"/>
          <p:cNvPicPr>
            <a:picLocks noChangeAspect="1"/>
          </p:cNvPicPr>
          <p:nvPr/>
        </p:nvPicPr>
        <p:blipFill>
          <a:blip r:embed="rId2"/>
          <a:stretch>
            <a:fillRect/>
          </a:stretch>
        </p:blipFill>
        <p:spPr>
          <a:xfrm>
            <a:off x="856034" y="0"/>
            <a:ext cx="10242925" cy="6858000"/>
          </a:xfrm>
          <a:prstGeom prst="rect">
            <a:avLst/>
          </a:prstGeom>
        </p:spPr>
      </p:pic>
    </p:spTree>
    <p:extLst>
      <p:ext uri="{BB962C8B-B14F-4D97-AF65-F5344CB8AC3E}">
        <p14:creationId xmlns:p14="http://schemas.microsoft.com/office/powerpoint/2010/main" val="24584517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40</a:t>
            </a:fld>
            <a:endParaRPr lang="sv-SE">
              <a:solidFill>
                <a:prstClr val="black">
                  <a:tint val="75000"/>
                </a:prstClr>
              </a:solidFill>
            </a:endParaRPr>
          </a:p>
        </p:txBody>
      </p:sp>
      <p:sp>
        <p:nvSpPr>
          <p:cNvPr id="3" name="Rektangel 2"/>
          <p:cNvSpPr/>
          <p:nvPr/>
        </p:nvSpPr>
        <p:spPr>
          <a:xfrm>
            <a:off x="5562600" y="537269"/>
            <a:ext cx="6096000" cy="6001643"/>
          </a:xfrm>
          <a:prstGeom prst="rect">
            <a:avLst/>
          </a:prstGeom>
        </p:spPr>
        <p:txBody>
          <a:bodyPr>
            <a:spAutoFit/>
          </a:bodyPr>
          <a:lstStyle/>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CCF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Optimization</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(CCF9)</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with</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market adaptive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adjustment</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of</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diameter limit.</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Peter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Lohmander</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160106</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Risk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multiplier</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            20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Rate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of</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interest</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           .03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Random</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seed</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                3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Number</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of</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time</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series =      100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Alfa                        Beta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Columns</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8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Rows</a:t>
            </a:r>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-10.00 -9.00 -8.00 -7.00 -6.00 -5.00 -4.00 -3.00 -2.00 -1.00  0.00</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40      10424 10416 10403 10390 10373 10339 10298 10236 10112  9791  8531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45      10474 10470 10466 10461 10458 10446 10431 10408 10363 10265  9132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50      10530 10535 10538 10544 10553 10564 10571 10592 10623 10753  9436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55      10594 10603 10611 10626 10646 10672 10702 10759 10893 11256  9443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60      10652 10666 10683 10704 10732 10775 10831 10952 11176 11716  9283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65      10706 10722 10747 10777 10813 10876 10982 11149 11448 12051  9020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70      10757 10777 10805 10846 10903 10998 11132 11333 11717 12052  8681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75      10806 10829 10869 10930 11009 11120 11276 11516 11956 11806  8291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80      10852 10890 10947 11021 11113 11234 11410 11697 12139 11410  7867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85      10908 10961 11028 11108 11211 11350 11552 11872 12217 10920  7426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90      10973 11033 11104 11196 11308 11462 11690 12028 12076 10367  6976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95      11039 11103 11180 11274 11403 11576 11831 12147 11741  9780  6526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100      11101 11169 11250 11358 11494 11687 11957 12212 11278  9173  6082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105      11160 11235 11324 11435 11592 11807 12064 12170 10734  8534  6082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110      11220 11294 11396 11515 11688 11909 12144 11943 10141  7802  6082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115      11275 11360 11460 11601 11778 11999 12189 11550  9514  6917  6082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120      11336 11422 11532 11687 11873 12077 12173 11046  8850  6082  6082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125      11394 11481 11609 11764 11957 12138 12043 10471  8134  6082  6082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130      11448 11546 11687 11849 12024 12175 11752  9850  7356  6082  6082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135      11504 11617 11754 11923 12086 12166 11318  9196  6594  6082  6082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140      11561 11686 11823 11988 12133 12092 10788  8508  6082  6082  6082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145      11622 11747 11896 12039 12160 11910 10197  7786  6082  6082  6082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150      11684 11804 11954 12089 12157 11578  9565  7073  6082  6082  6082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155      11739 11871 12007 12127 12110 11116  8900  6459  6082  6082  6082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160      11792 11930 12051 12148 11991 10566  8215  6082  6082  6082  6082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165      11854 11981 12093 12150 11757  9960  7529  6082  6082  6082  6082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170      11911 12024 12125 12114 11385  9318  6894  6082  6082  6082  6082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175      11953 12058 12141 12029 10894  8652  6389  6082  6082  6082  6082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180      11996 12093 12141 11864 10324  7984  6082  6082  6082  6082  6082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185      12031 12121 12112 11595  9704  7344  6082  6082  6082  6082  6082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190      12059 12135 12048 11196  9056  6785  6082  6082  6082  6082  6082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195      12091 12134 11934 10689  8401  6348  6082  6082  6082  6082  6082 </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200      12116 12113 11731 10110  7766  6082  6082  6082  6082  6082  6082</a:t>
            </a:r>
            <a:endParaRPr lang="sv-SE" sz="1100" b="1" dirty="0">
              <a:solidFill>
                <a:prstClr val="black"/>
              </a:solidFill>
              <a:ea typeface="Calibri" panose="020F0502020204030204" pitchFamily="34" charset="0"/>
              <a:cs typeface="Times New Roman" panose="02020603050405020304" pitchFamily="18" charset="0"/>
            </a:endParaRPr>
          </a:p>
          <a:p>
            <a:r>
              <a:rPr lang="sv-SE" sz="8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100" b="1" dirty="0">
              <a:solidFill>
                <a:prstClr val="black"/>
              </a:solidFill>
              <a:ea typeface="Calibri" panose="020F0502020204030204" pitchFamily="34" charset="0"/>
              <a:cs typeface="Times New Roman" panose="02020603050405020304" pitchFamily="18" charset="0"/>
            </a:endParaRPr>
          </a:p>
        </p:txBody>
      </p:sp>
      <p:sp>
        <p:nvSpPr>
          <p:cNvPr id="4" name="Rektangel 3"/>
          <p:cNvSpPr/>
          <p:nvPr/>
        </p:nvSpPr>
        <p:spPr>
          <a:xfrm>
            <a:off x="620486" y="883661"/>
            <a:ext cx="4212771" cy="1815882"/>
          </a:xfrm>
          <a:prstGeom prst="rect">
            <a:avLst/>
          </a:prstGeom>
        </p:spPr>
        <p:txBody>
          <a:bodyPr wrap="square">
            <a:spAutoFit/>
          </a:bodyPr>
          <a:lstStyle/>
          <a:p>
            <a:pPr lvl="0"/>
            <a:r>
              <a:rPr lang="en-US" sz="2800" b="1" u="sng" dirty="0" smtClean="0">
                <a:solidFill>
                  <a:srgbClr val="FF0000"/>
                </a:solidFill>
              </a:rPr>
              <a:t>Case 2:</a:t>
            </a:r>
          </a:p>
          <a:p>
            <a:pPr lvl="0"/>
            <a:r>
              <a:rPr lang="en-US" sz="2800" b="1" dirty="0" smtClean="0">
                <a:solidFill>
                  <a:srgbClr val="FF0000"/>
                </a:solidFill>
              </a:rPr>
              <a:t>Price </a:t>
            </a:r>
            <a:r>
              <a:rPr lang="en-US" sz="2800" b="1" dirty="0">
                <a:solidFill>
                  <a:srgbClr val="FF0000"/>
                </a:solidFill>
              </a:rPr>
              <a:t>variation within </a:t>
            </a:r>
            <a:endParaRPr lang="en-US" sz="2800" b="1" dirty="0" smtClean="0">
              <a:solidFill>
                <a:srgbClr val="FF0000"/>
              </a:solidFill>
            </a:endParaRPr>
          </a:p>
          <a:p>
            <a:pPr lvl="0"/>
            <a:r>
              <a:rPr lang="en-US" sz="2800" b="1" dirty="0" smtClean="0">
                <a:solidFill>
                  <a:srgbClr val="FF0000"/>
                </a:solidFill>
              </a:rPr>
              <a:t>the </a:t>
            </a:r>
            <a:r>
              <a:rPr lang="en-US" sz="2800" b="1" dirty="0">
                <a:solidFill>
                  <a:srgbClr val="FF0000"/>
                </a:solidFill>
              </a:rPr>
              <a:t>interval   </a:t>
            </a:r>
            <a:endParaRPr lang="en-US" sz="2800" b="1" dirty="0" smtClean="0">
              <a:solidFill>
                <a:srgbClr val="FF0000"/>
              </a:solidFill>
            </a:endParaRPr>
          </a:p>
          <a:p>
            <a:pPr lvl="0"/>
            <a:r>
              <a:rPr lang="en-US" sz="2800" b="1" dirty="0" smtClean="0">
                <a:solidFill>
                  <a:srgbClr val="FF0000"/>
                </a:solidFill>
              </a:rPr>
              <a:t>-20 </a:t>
            </a:r>
            <a:r>
              <a:rPr lang="en-US" sz="2800" b="1" dirty="0">
                <a:solidFill>
                  <a:srgbClr val="FF0000"/>
                </a:solidFill>
              </a:rPr>
              <a:t>to </a:t>
            </a:r>
            <a:r>
              <a:rPr lang="en-US" sz="2800" b="1" dirty="0" smtClean="0">
                <a:solidFill>
                  <a:srgbClr val="FF0000"/>
                </a:solidFill>
              </a:rPr>
              <a:t>+20 </a:t>
            </a:r>
            <a:r>
              <a:rPr lang="en-US" sz="2800" b="1" dirty="0">
                <a:solidFill>
                  <a:srgbClr val="FF0000"/>
                </a:solidFill>
              </a:rPr>
              <a:t>EURO/m3</a:t>
            </a:r>
            <a:endParaRPr lang="sv-SE" b="1" dirty="0">
              <a:solidFill>
                <a:srgbClr val="FF0000"/>
              </a:solidFill>
            </a:endParaRPr>
          </a:p>
        </p:txBody>
      </p:sp>
    </p:spTree>
    <p:extLst>
      <p:ext uri="{BB962C8B-B14F-4D97-AF65-F5344CB8AC3E}">
        <p14:creationId xmlns:p14="http://schemas.microsoft.com/office/powerpoint/2010/main" val="2501984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41</a:t>
            </a:fld>
            <a:endParaRPr lang="sv-SE">
              <a:solidFill>
                <a:prstClr val="black">
                  <a:tint val="75000"/>
                </a:prstClr>
              </a:solidFill>
            </a:endParaRPr>
          </a:p>
        </p:txBody>
      </p:sp>
      <p:sp>
        <p:nvSpPr>
          <p:cNvPr id="3" name="Rektangel 2"/>
          <p:cNvSpPr/>
          <p:nvPr/>
        </p:nvSpPr>
        <p:spPr>
          <a:xfrm>
            <a:off x="1110343" y="1190179"/>
            <a:ext cx="10243457" cy="3539430"/>
          </a:xfrm>
          <a:prstGeom prst="rect">
            <a:avLst/>
          </a:prstGeom>
        </p:spPr>
        <p:txBody>
          <a:bodyPr wrap="square">
            <a:spAutoFit/>
          </a:bodyPr>
          <a:lstStyle/>
          <a:p>
            <a:r>
              <a:rPr lang="sv-SE" sz="2400" b="1" dirty="0">
                <a:solidFill>
                  <a:srgbClr val="0070C0"/>
                </a:solidFill>
                <a:latin typeface="DfW5 Printer" panose="00000009000000000000" pitchFamily="49" charset="2"/>
                <a:ea typeface="Calibri" panose="020F0502020204030204" pitchFamily="34" charset="0"/>
                <a:cs typeface="Times New Roman" panose="02020603050405020304" pitchFamily="18" charset="0"/>
              </a:rPr>
              <a:t>CCF </a:t>
            </a:r>
            <a:r>
              <a:rPr lang="sv-SE" sz="2400" b="1" dirty="0" err="1">
                <a:solidFill>
                  <a:srgbClr val="0070C0"/>
                </a:solidFill>
                <a:latin typeface="DfW5 Printer" panose="00000009000000000000" pitchFamily="49" charset="2"/>
                <a:ea typeface="Calibri" panose="020F0502020204030204" pitchFamily="34" charset="0"/>
                <a:cs typeface="Times New Roman" panose="02020603050405020304" pitchFamily="18" charset="0"/>
              </a:rPr>
              <a:t>Optimization</a:t>
            </a:r>
            <a:r>
              <a:rPr lang="sv-SE" sz="2400" b="1" dirty="0">
                <a:solidFill>
                  <a:srgbClr val="0070C0"/>
                </a:solidFill>
                <a:latin typeface="DfW5 Printer" panose="00000009000000000000" pitchFamily="49" charset="2"/>
                <a:ea typeface="Calibri" panose="020F0502020204030204" pitchFamily="34" charset="0"/>
                <a:cs typeface="Times New Roman" panose="02020603050405020304" pitchFamily="18" charset="0"/>
              </a:rPr>
              <a:t> (CCF9)</a:t>
            </a:r>
            <a:endParaRPr lang="sv-SE" sz="2400" b="1" dirty="0">
              <a:solidFill>
                <a:srgbClr val="0070C0"/>
              </a:solidFill>
              <a:ea typeface="Calibri" panose="020F0502020204030204" pitchFamily="34" charset="0"/>
              <a:cs typeface="Times New Roman" panose="02020603050405020304" pitchFamily="18" charset="0"/>
            </a:endParaRPr>
          </a:p>
          <a:p>
            <a:r>
              <a:rPr lang="sv-SE" sz="2400" b="1" dirty="0" err="1">
                <a:solidFill>
                  <a:srgbClr val="0070C0"/>
                </a:solidFill>
                <a:latin typeface="DfW5 Printer" panose="00000009000000000000" pitchFamily="49" charset="2"/>
                <a:ea typeface="Calibri" panose="020F0502020204030204" pitchFamily="34" charset="0"/>
                <a:cs typeface="Times New Roman" panose="02020603050405020304" pitchFamily="18" charset="0"/>
              </a:rPr>
              <a:t>with</a:t>
            </a:r>
            <a:r>
              <a:rPr lang="sv-SE" sz="2400" b="1" dirty="0">
                <a:solidFill>
                  <a:srgbClr val="0070C0"/>
                </a:solidFill>
                <a:latin typeface="DfW5 Printer" panose="00000009000000000000" pitchFamily="49" charset="2"/>
                <a:ea typeface="Calibri" panose="020F0502020204030204" pitchFamily="34" charset="0"/>
                <a:cs typeface="Times New Roman" panose="02020603050405020304" pitchFamily="18" charset="0"/>
              </a:rPr>
              <a:t> market adaptive </a:t>
            </a:r>
            <a:r>
              <a:rPr lang="sv-SE" sz="2400" b="1" dirty="0" err="1">
                <a:solidFill>
                  <a:srgbClr val="0070C0"/>
                </a:solidFill>
                <a:latin typeface="DfW5 Printer" panose="00000009000000000000" pitchFamily="49" charset="2"/>
                <a:ea typeface="Calibri" panose="020F0502020204030204" pitchFamily="34" charset="0"/>
                <a:cs typeface="Times New Roman" panose="02020603050405020304" pitchFamily="18" charset="0"/>
              </a:rPr>
              <a:t>adjustment</a:t>
            </a:r>
            <a:r>
              <a:rPr lang="sv-SE" sz="2400" b="1" dirty="0">
                <a:solidFill>
                  <a:srgbClr val="0070C0"/>
                </a:solidFill>
                <a:latin typeface="DfW5 Printer" panose="00000009000000000000" pitchFamily="49" charset="2"/>
                <a:ea typeface="Calibri" panose="020F0502020204030204" pitchFamily="34" charset="0"/>
                <a:cs typeface="Times New Roman" panose="02020603050405020304" pitchFamily="18" charset="0"/>
              </a:rPr>
              <a:t> </a:t>
            </a:r>
            <a:r>
              <a:rPr lang="sv-SE" sz="2400" b="1" dirty="0" err="1">
                <a:solidFill>
                  <a:srgbClr val="0070C0"/>
                </a:solidFill>
                <a:latin typeface="DfW5 Printer" panose="00000009000000000000" pitchFamily="49" charset="2"/>
                <a:ea typeface="Calibri" panose="020F0502020204030204" pitchFamily="34" charset="0"/>
                <a:cs typeface="Times New Roman" panose="02020603050405020304" pitchFamily="18" charset="0"/>
              </a:rPr>
              <a:t>of</a:t>
            </a:r>
            <a:r>
              <a:rPr lang="sv-SE" sz="2400" b="1" dirty="0">
                <a:solidFill>
                  <a:srgbClr val="0070C0"/>
                </a:solidFill>
                <a:latin typeface="DfW5 Printer" panose="00000009000000000000" pitchFamily="49" charset="2"/>
                <a:ea typeface="Calibri" panose="020F0502020204030204" pitchFamily="34" charset="0"/>
                <a:cs typeface="Times New Roman" panose="02020603050405020304" pitchFamily="18" charset="0"/>
              </a:rPr>
              <a:t> diameter limit.</a:t>
            </a:r>
            <a:endParaRPr lang="sv-SE" sz="2400" b="1" dirty="0">
              <a:solidFill>
                <a:srgbClr val="0070C0"/>
              </a:solidFill>
              <a:ea typeface="Calibri" panose="020F0502020204030204" pitchFamily="34" charset="0"/>
              <a:cs typeface="Times New Roman" panose="02020603050405020304" pitchFamily="18" charset="0"/>
            </a:endParaRPr>
          </a:p>
          <a:p>
            <a:endParaRPr lang="sv-SE" sz="2400" b="1" dirty="0" smtClean="0">
              <a:solidFill>
                <a:prstClr val="black"/>
              </a:solidFill>
              <a:latin typeface="DfW5 Printer" panose="00000009000000000000" pitchFamily="49" charset="2"/>
              <a:ea typeface="Calibri" panose="020F0502020204030204" pitchFamily="34" charset="0"/>
              <a:cs typeface="Times New Roman" panose="02020603050405020304" pitchFamily="18" charset="0"/>
            </a:endParaRPr>
          </a:p>
          <a:p>
            <a:r>
              <a:rPr lang="sv-SE" sz="2400" b="1" dirty="0" smtClean="0">
                <a:solidFill>
                  <a:prstClr val="black"/>
                </a:solidFill>
                <a:latin typeface="DfW5 Printer" panose="00000009000000000000" pitchFamily="49" charset="2"/>
                <a:ea typeface="Calibri" panose="020F0502020204030204" pitchFamily="34" charset="0"/>
                <a:cs typeface="Times New Roman" panose="02020603050405020304" pitchFamily="18" charset="0"/>
              </a:rPr>
              <a:t>Peter </a:t>
            </a:r>
            <a:r>
              <a:rPr lang="sv-SE" sz="24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Lohmander</a:t>
            </a:r>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160106</a:t>
            </a:r>
            <a:endParaRPr lang="sv-SE" sz="2400" b="1" dirty="0">
              <a:solidFill>
                <a:prstClr val="black"/>
              </a:solidFill>
              <a:ea typeface="Calibri" panose="020F0502020204030204" pitchFamily="34" charset="0"/>
              <a:cs typeface="Times New Roman" panose="02020603050405020304" pitchFamily="18" charset="0"/>
            </a:endParaRPr>
          </a:p>
          <a:p>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2400" b="1" dirty="0">
              <a:solidFill>
                <a:prstClr val="black"/>
              </a:solidFill>
              <a:ea typeface="Calibri" panose="020F0502020204030204" pitchFamily="34" charset="0"/>
              <a:cs typeface="Times New Roman" panose="02020603050405020304" pitchFamily="18" charset="0"/>
            </a:endParaRPr>
          </a:p>
          <a:p>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Risk </a:t>
            </a:r>
            <a:r>
              <a:rPr lang="sv-SE" sz="24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multiplier</a:t>
            </a:r>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            </a:t>
            </a:r>
            <a:r>
              <a:rPr lang="sv-SE" sz="2400" b="1" dirty="0">
                <a:solidFill>
                  <a:srgbClr val="0070C0"/>
                </a:solidFill>
                <a:latin typeface="DfW5 Printer" panose="00000009000000000000" pitchFamily="49" charset="2"/>
                <a:ea typeface="Calibri" panose="020F0502020204030204" pitchFamily="34" charset="0"/>
                <a:cs typeface="Times New Roman" panose="02020603050405020304" pitchFamily="18" charset="0"/>
              </a:rPr>
              <a:t>20</a:t>
            </a:r>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2400" b="1" dirty="0">
              <a:solidFill>
                <a:prstClr val="black"/>
              </a:solidFill>
              <a:ea typeface="Calibri" panose="020F0502020204030204" pitchFamily="34" charset="0"/>
              <a:cs typeface="Times New Roman" panose="02020603050405020304" pitchFamily="18" charset="0"/>
            </a:endParaRPr>
          </a:p>
          <a:p>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Rate </a:t>
            </a:r>
            <a:r>
              <a:rPr lang="sv-SE" sz="24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of</a:t>
            </a:r>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24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interest</a:t>
            </a:r>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           .03 </a:t>
            </a:r>
            <a:endParaRPr lang="sv-SE" sz="2400" b="1" dirty="0">
              <a:solidFill>
                <a:prstClr val="black"/>
              </a:solidFill>
              <a:ea typeface="Calibri" panose="020F0502020204030204" pitchFamily="34" charset="0"/>
              <a:cs typeface="Times New Roman" panose="02020603050405020304" pitchFamily="18" charset="0"/>
            </a:endParaRPr>
          </a:p>
          <a:p>
            <a:r>
              <a:rPr lang="sv-SE" sz="24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Random</a:t>
            </a:r>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24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seed</a:t>
            </a:r>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                3 </a:t>
            </a:r>
            <a:endParaRPr lang="sv-SE" sz="2400" b="1" dirty="0">
              <a:solidFill>
                <a:prstClr val="black"/>
              </a:solidFill>
              <a:ea typeface="Calibri" panose="020F0502020204030204" pitchFamily="34" charset="0"/>
              <a:cs typeface="Times New Roman" panose="02020603050405020304" pitchFamily="18" charset="0"/>
            </a:endParaRPr>
          </a:p>
          <a:p>
            <a:r>
              <a:rPr lang="sv-SE" sz="24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Number</a:t>
            </a:r>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24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of</a:t>
            </a:r>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24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time</a:t>
            </a:r>
            <a:r>
              <a:rPr lang="sv-SE" sz="24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series =      100 </a:t>
            </a:r>
            <a:endParaRPr lang="sv-SE" sz="2400" b="1" dirty="0">
              <a:solidFill>
                <a:prstClr val="black"/>
              </a:solidFill>
              <a:ea typeface="Calibri" panose="020F0502020204030204" pitchFamily="34" charset="0"/>
              <a:cs typeface="Times New Roman" panose="02020603050405020304" pitchFamily="18" charset="0"/>
            </a:endParaRPr>
          </a:p>
          <a:p>
            <a:r>
              <a:rPr lang="sv-SE" sz="800"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1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38213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42</a:t>
            </a:fld>
            <a:endParaRPr lang="sv-SE">
              <a:solidFill>
                <a:prstClr val="black">
                  <a:tint val="75000"/>
                </a:prstClr>
              </a:solidFill>
            </a:endParaRPr>
          </a:p>
        </p:txBody>
      </p:sp>
      <p:sp>
        <p:nvSpPr>
          <p:cNvPr id="3" name="Rektangel 2"/>
          <p:cNvSpPr/>
          <p:nvPr/>
        </p:nvSpPr>
        <p:spPr>
          <a:xfrm>
            <a:off x="4082143" y="352603"/>
            <a:ext cx="6096000" cy="6186309"/>
          </a:xfrm>
          <a:prstGeom prst="rect">
            <a:avLst/>
          </a:prstGeom>
        </p:spPr>
        <p:txBody>
          <a:bodyPr>
            <a:spAutoFit/>
          </a:bodyPr>
          <a:lstStyle/>
          <a:p>
            <a:r>
              <a:rPr lang="sv-SE" sz="800"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100" dirty="0">
              <a:solidFill>
                <a:prstClr val="black"/>
              </a:solidFill>
              <a:ea typeface="Calibri" panose="020F0502020204030204" pitchFamily="34" charset="0"/>
              <a:cs typeface="Times New Roman" panose="02020603050405020304" pitchFamily="18" charset="0"/>
            </a:endParaRPr>
          </a:p>
          <a:p>
            <a:r>
              <a:rPr lang="sv-SE" sz="800"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Alfa                        Beta (</a:t>
            </a:r>
            <a:r>
              <a:rPr lang="sv-SE" sz="10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Columns</a:t>
            </a:r>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r>
              <a:rPr lang="sv-SE" sz="1000" b="1" dirty="0" err="1">
                <a:solidFill>
                  <a:prstClr val="black"/>
                </a:solidFill>
                <a:latin typeface="DfW5 Printer" panose="00000009000000000000" pitchFamily="49" charset="2"/>
                <a:ea typeface="Calibri" panose="020F0502020204030204" pitchFamily="34" charset="0"/>
                <a:cs typeface="Times New Roman" panose="02020603050405020304" pitchFamily="18" charset="0"/>
              </a:rPr>
              <a:t>Rows</a:t>
            </a:r>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-10.00 -9.00 -8.00 -7.00 -6.00 -5.00 -4.00 -3.00 -2.00 -1.00  0.00</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40      10424 10416 10403 10390 10373 10339 10298 10236 10112  9791  8531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45      10474 10470 10466 10461 10458 10446 10431 10408 10363 10265  9132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50      10530 10535 10538 10544 10553 10564 10571 10592 10623 10753  9436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55      10594 10603 10611 10626 10646 10672 10702 10759 10893 11256  9443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60      10652 10666 10683 10704 10732 10775 10831 10952 11176 11716  9283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65      10706 10722 10747 10777 10813 10876 10982 11149 11448 12051  9020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70      10757 10777 10805 10846 10903 10998 11132 11333 11717 12052  8681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75      10806 10829 10869 10930 11009 11120 11276 11516 11956 11806  8291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80      10852 10890 10947 11021 11113 11234 11410 11697 12139 11410  7867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85      10908 10961 11028 11108 11211 11350 11552 11872 </a:t>
            </a:r>
            <a:r>
              <a:rPr lang="sv-SE" sz="1200" b="1" dirty="0">
                <a:solidFill>
                  <a:srgbClr val="FF0000"/>
                </a:solidFill>
                <a:latin typeface="DfW5 Printer" panose="00000009000000000000" pitchFamily="49" charset="2"/>
                <a:ea typeface="Calibri" panose="020F0502020204030204" pitchFamily="34" charset="0"/>
                <a:cs typeface="Times New Roman" panose="02020603050405020304" pitchFamily="18" charset="0"/>
              </a:rPr>
              <a:t>12217</a:t>
            </a:r>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10920  7426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90      10973 11033 11104 11196 11308 11462 11690 12028 12076 10367  6976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95      11039 11103 11180 11274 11403 11576 11831 12147 11741  9780  6526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100      11101 11169 11250 11358 11494 11687 11957 12212 11278  9173  6082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105      11160 11235 11324 11435 11592 11807 12064 12170 10734  8534  6082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110      11220 11294 11396 11515 11688 11909 12144 11943 10141  7802  6082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115      11275 11360 11460 11601 11778 11999 12189 11550  9514  6917  6082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120      11336 11422 11532 11687 11873 12077 12173 11046  8850  6082  6082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125      11394 11481 11609 11764 11957 12138 12043 10471  8134  6082  6082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130      11448 11546 11687 11849 12024 12175 11752  9850  7356  6082  6082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135      11504 11617 11754 11923 12086 12166 11318  9196  6594  6082  6082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140      11561 11686 11823 11988 12133 12092 10788  8508  6082  6082  6082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145      11622 11747 11896 12039 12160 11910 10197  7786  6082  6082  6082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150      11684 11804 11954 12089 12157 11578  9565  7073  6082  6082  6082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155      11739 11871 12007 12127 12110 11116  8900  6459  6082  6082  6082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160      11792 11930 12051 12148 11991 10566  8215  6082  6082  6082  6082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165      11854 11981 12093 12150 11757  9960  7529  6082  6082  6082  6082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170      11911 12024 12125 12114 11385  9318  6894  6082  6082  6082  6082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175      11953 12058 12141 12029 10894  8652  6389  6082  6082  6082  6082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180      11996 12093 12141 11864 10324  7984  6082  6082  6082  6082  6082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185      12031 12121 12112 11595  9704  7344  6082  6082  6082  6082  6082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190      12059 12135 12048 11196  9056  6785  6082  6082  6082  6082  6082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195      12091 12134 11934 10689  8401  6348  6082  6082  6082  6082  6082 </a:t>
            </a:r>
            <a:endParaRPr lang="sv-SE" sz="1000" b="1" dirty="0">
              <a:solidFill>
                <a:prstClr val="black"/>
              </a:solidFill>
              <a:ea typeface="Calibri" panose="020F0502020204030204" pitchFamily="34" charset="0"/>
              <a:cs typeface="Times New Roman" panose="02020603050405020304" pitchFamily="18" charset="0"/>
            </a:endParaRPr>
          </a:p>
          <a:p>
            <a:r>
              <a:rPr lang="sv-SE" sz="1000" b="1"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200      12116 12113 11731 10110  7766  6082  6082  6082  6082  6082  6082</a:t>
            </a:r>
            <a:endParaRPr lang="sv-SE" sz="1000" b="1" dirty="0">
              <a:solidFill>
                <a:prstClr val="black"/>
              </a:solidFill>
              <a:ea typeface="Calibri" panose="020F0502020204030204" pitchFamily="34" charset="0"/>
              <a:cs typeface="Times New Roman" panose="02020603050405020304" pitchFamily="18" charset="0"/>
            </a:endParaRPr>
          </a:p>
          <a:p>
            <a:r>
              <a:rPr lang="sv-SE" sz="800" dirty="0">
                <a:solidFill>
                  <a:prstClr val="black"/>
                </a:solidFill>
                <a:latin typeface="DfW5 Printer" panose="00000009000000000000" pitchFamily="49" charset="2"/>
                <a:ea typeface="Calibri" panose="020F0502020204030204" pitchFamily="34" charset="0"/>
                <a:cs typeface="Times New Roman" panose="02020603050405020304" pitchFamily="18" charset="0"/>
              </a:rPr>
              <a:t> </a:t>
            </a:r>
            <a:endParaRPr lang="sv-SE" sz="1100" dirty="0">
              <a:solidFill>
                <a:prstClr val="black"/>
              </a:solidFill>
              <a:ea typeface="Calibri" panose="020F0502020204030204" pitchFamily="34" charset="0"/>
              <a:cs typeface="Times New Roman" panose="02020603050405020304" pitchFamily="18" charset="0"/>
            </a:endParaRPr>
          </a:p>
        </p:txBody>
      </p:sp>
      <p:sp>
        <p:nvSpPr>
          <p:cNvPr id="4" name="Rektangel 3"/>
          <p:cNvSpPr/>
          <p:nvPr/>
        </p:nvSpPr>
        <p:spPr>
          <a:xfrm>
            <a:off x="664028" y="1149459"/>
            <a:ext cx="3494315" cy="1815882"/>
          </a:xfrm>
          <a:prstGeom prst="rect">
            <a:avLst/>
          </a:prstGeom>
        </p:spPr>
        <p:txBody>
          <a:bodyPr wrap="square">
            <a:spAutoFit/>
          </a:bodyPr>
          <a:lstStyle/>
          <a:p>
            <a:pPr lvl="0"/>
            <a:r>
              <a:rPr lang="sv-SE" sz="2800" b="1" dirty="0">
                <a:solidFill>
                  <a:srgbClr val="FF0000"/>
                </a:solidFill>
              </a:rPr>
              <a:t>Optimal </a:t>
            </a:r>
            <a:r>
              <a:rPr lang="sv-SE" sz="2800" b="1" dirty="0" err="1">
                <a:solidFill>
                  <a:srgbClr val="FF0000"/>
                </a:solidFill>
              </a:rPr>
              <a:t>expected</a:t>
            </a:r>
            <a:endParaRPr lang="sv-SE" sz="2800" b="1" dirty="0">
              <a:solidFill>
                <a:srgbClr val="FF0000"/>
              </a:solidFill>
            </a:endParaRPr>
          </a:p>
          <a:p>
            <a:pPr lvl="0"/>
            <a:r>
              <a:rPr lang="sv-SE" sz="2800" b="1" dirty="0">
                <a:solidFill>
                  <a:srgbClr val="FF0000"/>
                </a:solidFill>
              </a:rPr>
              <a:t>present </a:t>
            </a:r>
            <a:r>
              <a:rPr lang="sv-SE" sz="2800" b="1" dirty="0" err="1">
                <a:solidFill>
                  <a:srgbClr val="FF0000"/>
                </a:solidFill>
              </a:rPr>
              <a:t>value</a:t>
            </a:r>
            <a:r>
              <a:rPr lang="sv-SE" sz="2800" b="1" dirty="0">
                <a:solidFill>
                  <a:srgbClr val="FF0000"/>
                </a:solidFill>
              </a:rPr>
              <a:t> </a:t>
            </a:r>
          </a:p>
          <a:p>
            <a:pPr lvl="0"/>
            <a:r>
              <a:rPr lang="sv-SE" sz="2800" b="1" dirty="0">
                <a:solidFill>
                  <a:srgbClr val="FF0000"/>
                </a:solidFill>
              </a:rPr>
              <a:t>=</a:t>
            </a:r>
          </a:p>
          <a:p>
            <a:pPr lvl="0"/>
            <a:r>
              <a:rPr lang="sv-SE" sz="2800" b="1" dirty="0" smtClean="0">
                <a:solidFill>
                  <a:srgbClr val="FF0000"/>
                </a:solidFill>
              </a:rPr>
              <a:t>12 217 </a:t>
            </a:r>
            <a:r>
              <a:rPr lang="sv-SE" sz="2800" b="1" dirty="0">
                <a:solidFill>
                  <a:srgbClr val="FF0000"/>
                </a:solidFill>
              </a:rPr>
              <a:t>EURO/ha </a:t>
            </a:r>
            <a:endParaRPr lang="sv-SE" sz="2800" b="1" dirty="0">
              <a:solidFill>
                <a:srgbClr val="FF0000"/>
              </a:solidFill>
            </a:endParaRPr>
          </a:p>
        </p:txBody>
      </p:sp>
    </p:spTree>
    <p:extLst>
      <p:ext uri="{BB962C8B-B14F-4D97-AF65-F5344CB8AC3E}">
        <p14:creationId xmlns:p14="http://schemas.microsoft.com/office/powerpoint/2010/main" val="36617855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43</a:t>
            </a:fld>
            <a:endParaRPr lang="sv-SE">
              <a:solidFill>
                <a:prstClr val="black">
                  <a:tint val="75000"/>
                </a:prstClr>
              </a:solidFill>
            </a:endParaRPr>
          </a:p>
        </p:txBody>
      </p:sp>
      <p:sp>
        <p:nvSpPr>
          <p:cNvPr id="3" name="Rektangel 2"/>
          <p:cNvSpPr/>
          <p:nvPr/>
        </p:nvSpPr>
        <p:spPr>
          <a:xfrm>
            <a:off x="5029200" y="477818"/>
            <a:ext cx="6096000" cy="5878532"/>
          </a:xfrm>
          <a:prstGeom prst="rect">
            <a:avLst/>
          </a:prstGeom>
        </p:spPr>
        <p:txBody>
          <a:bodyPr>
            <a:spAutoFit/>
          </a:bodyPr>
          <a:lstStyle/>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CCF </a:t>
            </a:r>
            <a:r>
              <a:rPr lang="sv-SE" sz="800" b="1" dirty="0" err="1">
                <a:latin typeface="DfW5 Printer" panose="00000009000000000000" pitchFamily="49" charset="2"/>
                <a:ea typeface="Calibri" panose="020F0502020204030204" pitchFamily="34" charset="0"/>
                <a:cs typeface="Times New Roman" panose="02020603050405020304" pitchFamily="18" charset="0"/>
              </a:rPr>
              <a:t>Optimization</a:t>
            </a:r>
            <a:r>
              <a:rPr lang="sv-SE" sz="800" b="1" dirty="0">
                <a:latin typeface="DfW5 Printer" panose="00000009000000000000" pitchFamily="49" charset="2"/>
                <a:ea typeface="Calibri" panose="020F0502020204030204" pitchFamily="34" charset="0"/>
                <a:cs typeface="Times New Roman" panose="02020603050405020304" pitchFamily="18" charset="0"/>
              </a:rPr>
              <a:t> (CCF9)</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err="1">
                <a:latin typeface="DfW5 Printer" panose="00000009000000000000" pitchFamily="49" charset="2"/>
                <a:ea typeface="Calibri" panose="020F0502020204030204" pitchFamily="34" charset="0"/>
                <a:cs typeface="Times New Roman" panose="02020603050405020304" pitchFamily="18" charset="0"/>
              </a:rPr>
              <a:t>with</a:t>
            </a:r>
            <a:r>
              <a:rPr lang="sv-SE" sz="800" b="1" dirty="0">
                <a:latin typeface="DfW5 Printer" panose="00000009000000000000" pitchFamily="49" charset="2"/>
                <a:ea typeface="Calibri" panose="020F0502020204030204" pitchFamily="34" charset="0"/>
                <a:cs typeface="Times New Roman" panose="02020603050405020304" pitchFamily="18" charset="0"/>
              </a:rPr>
              <a:t> market adaptive </a:t>
            </a:r>
            <a:r>
              <a:rPr lang="sv-SE" sz="800" b="1" dirty="0" err="1">
                <a:latin typeface="DfW5 Printer" panose="00000009000000000000" pitchFamily="49" charset="2"/>
                <a:ea typeface="Calibri" panose="020F0502020204030204" pitchFamily="34" charset="0"/>
                <a:cs typeface="Times New Roman" panose="02020603050405020304" pitchFamily="18" charset="0"/>
              </a:rPr>
              <a:t>adjustment</a:t>
            </a:r>
            <a:r>
              <a:rPr lang="sv-SE" sz="800" b="1" dirty="0">
                <a:latin typeface="DfW5 Printer" panose="00000009000000000000" pitchFamily="49" charset="2"/>
                <a:ea typeface="Calibri" panose="020F0502020204030204" pitchFamily="34" charset="0"/>
                <a:cs typeface="Times New Roman" panose="02020603050405020304" pitchFamily="18" charset="0"/>
              </a:rPr>
              <a:t> </a:t>
            </a:r>
            <a:r>
              <a:rPr lang="sv-SE" sz="800" b="1" dirty="0" err="1">
                <a:latin typeface="DfW5 Printer" panose="00000009000000000000" pitchFamily="49" charset="2"/>
                <a:ea typeface="Calibri" panose="020F0502020204030204" pitchFamily="34" charset="0"/>
                <a:cs typeface="Times New Roman" panose="02020603050405020304" pitchFamily="18" charset="0"/>
              </a:rPr>
              <a:t>of</a:t>
            </a:r>
            <a:r>
              <a:rPr lang="sv-SE" sz="800" b="1" dirty="0">
                <a:latin typeface="DfW5 Printer" panose="00000009000000000000" pitchFamily="49" charset="2"/>
                <a:ea typeface="Calibri" panose="020F0502020204030204" pitchFamily="34" charset="0"/>
                <a:cs typeface="Times New Roman" panose="02020603050405020304" pitchFamily="18" charset="0"/>
              </a:rPr>
              <a:t> diameter limit.</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Peter </a:t>
            </a:r>
            <a:r>
              <a:rPr lang="sv-SE" sz="800" b="1" dirty="0" err="1">
                <a:latin typeface="DfW5 Printer" panose="00000009000000000000" pitchFamily="49" charset="2"/>
                <a:ea typeface="Calibri" panose="020F0502020204030204" pitchFamily="34" charset="0"/>
                <a:cs typeface="Times New Roman" panose="02020603050405020304" pitchFamily="18" charset="0"/>
              </a:rPr>
              <a:t>Lohmander</a:t>
            </a:r>
            <a:r>
              <a:rPr lang="sv-SE" sz="800" b="1" dirty="0">
                <a:latin typeface="DfW5 Printer" panose="00000009000000000000" pitchFamily="49" charset="2"/>
                <a:ea typeface="Calibri" panose="020F0502020204030204" pitchFamily="34" charset="0"/>
                <a:cs typeface="Times New Roman" panose="02020603050405020304" pitchFamily="18" charset="0"/>
              </a:rPr>
              <a:t> 160106</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Risk </a:t>
            </a:r>
            <a:r>
              <a:rPr lang="sv-SE" sz="800" b="1" dirty="0" err="1">
                <a:latin typeface="DfW5 Printer" panose="00000009000000000000" pitchFamily="49" charset="2"/>
                <a:ea typeface="Calibri" panose="020F0502020204030204" pitchFamily="34" charset="0"/>
                <a:cs typeface="Times New Roman" panose="02020603050405020304" pitchFamily="18" charset="0"/>
              </a:rPr>
              <a:t>multiplier</a:t>
            </a:r>
            <a:r>
              <a:rPr lang="sv-SE" sz="800" b="1" dirty="0">
                <a:latin typeface="DfW5 Printer" panose="00000009000000000000" pitchFamily="49" charset="2"/>
                <a:ea typeface="Calibri" panose="020F0502020204030204" pitchFamily="34" charset="0"/>
                <a:cs typeface="Times New Roman" panose="02020603050405020304" pitchFamily="18" charset="0"/>
              </a:rPr>
              <a:t> =            40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Rate </a:t>
            </a:r>
            <a:r>
              <a:rPr lang="sv-SE" sz="800" b="1" dirty="0" err="1">
                <a:latin typeface="DfW5 Printer" panose="00000009000000000000" pitchFamily="49" charset="2"/>
                <a:ea typeface="Calibri" panose="020F0502020204030204" pitchFamily="34" charset="0"/>
                <a:cs typeface="Times New Roman" panose="02020603050405020304" pitchFamily="18" charset="0"/>
              </a:rPr>
              <a:t>of</a:t>
            </a:r>
            <a:r>
              <a:rPr lang="sv-SE" sz="800" b="1" dirty="0">
                <a:latin typeface="DfW5 Printer" panose="00000009000000000000" pitchFamily="49" charset="2"/>
                <a:ea typeface="Calibri" panose="020F0502020204030204" pitchFamily="34" charset="0"/>
                <a:cs typeface="Times New Roman" panose="02020603050405020304" pitchFamily="18" charset="0"/>
              </a:rPr>
              <a:t> </a:t>
            </a:r>
            <a:r>
              <a:rPr lang="sv-SE" sz="800" b="1" dirty="0" err="1">
                <a:latin typeface="DfW5 Printer" panose="00000009000000000000" pitchFamily="49" charset="2"/>
                <a:ea typeface="Calibri" panose="020F0502020204030204" pitchFamily="34" charset="0"/>
                <a:cs typeface="Times New Roman" panose="02020603050405020304" pitchFamily="18" charset="0"/>
              </a:rPr>
              <a:t>interest</a:t>
            </a:r>
            <a:r>
              <a:rPr lang="sv-SE" sz="800" b="1" dirty="0">
                <a:latin typeface="DfW5 Printer" panose="00000009000000000000" pitchFamily="49" charset="2"/>
                <a:ea typeface="Calibri" panose="020F0502020204030204" pitchFamily="34" charset="0"/>
                <a:cs typeface="Times New Roman" panose="02020603050405020304" pitchFamily="18" charset="0"/>
              </a:rPr>
              <a:t> =           .03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err="1">
                <a:latin typeface="DfW5 Printer" panose="00000009000000000000" pitchFamily="49" charset="2"/>
                <a:ea typeface="Calibri" panose="020F0502020204030204" pitchFamily="34" charset="0"/>
                <a:cs typeface="Times New Roman" panose="02020603050405020304" pitchFamily="18" charset="0"/>
              </a:rPr>
              <a:t>Random</a:t>
            </a:r>
            <a:r>
              <a:rPr lang="sv-SE" sz="800" b="1" dirty="0">
                <a:latin typeface="DfW5 Printer" panose="00000009000000000000" pitchFamily="49" charset="2"/>
                <a:ea typeface="Calibri" panose="020F0502020204030204" pitchFamily="34" charset="0"/>
                <a:cs typeface="Times New Roman" panose="02020603050405020304" pitchFamily="18" charset="0"/>
              </a:rPr>
              <a:t> </a:t>
            </a:r>
            <a:r>
              <a:rPr lang="sv-SE" sz="800" b="1" dirty="0" err="1">
                <a:latin typeface="DfW5 Printer" panose="00000009000000000000" pitchFamily="49" charset="2"/>
                <a:ea typeface="Calibri" panose="020F0502020204030204" pitchFamily="34" charset="0"/>
                <a:cs typeface="Times New Roman" panose="02020603050405020304" pitchFamily="18" charset="0"/>
              </a:rPr>
              <a:t>seed</a:t>
            </a:r>
            <a:r>
              <a:rPr lang="sv-SE" sz="800" b="1" dirty="0">
                <a:latin typeface="DfW5 Printer" panose="00000009000000000000" pitchFamily="49" charset="2"/>
                <a:ea typeface="Calibri" panose="020F0502020204030204" pitchFamily="34" charset="0"/>
                <a:cs typeface="Times New Roman" panose="02020603050405020304" pitchFamily="18" charset="0"/>
              </a:rPr>
              <a:t> =                3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err="1">
                <a:latin typeface="DfW5 Printer" panose="00000009000000000000" pitchFamily="49" charset="2"/>
                <a:ea typeface="Calibri" panose="020F0502020204030204" pitchFamily="34" charset="0"/>
                <a:cs typeface="Times New Roman" panose="02020603050405020304" pitchFamily="18" charset="0"/>
              </a:rPr>
              <a:t>Number</a:t>
            </a:r>
            <a:r>
              <a:rPr lang="sv-SE" sz="800" b="1" dirty="0">
                <a:latin typeface="DfW5 Printer" panose="00000009000000000000" pitchFamily="49" charset="2"/>
                <a:ea typeface="Calibri" panose="020F0502020204030204" pitchFamily="34" charset="0"/>
                <a:cs typeface="Times New Roman" panose="02020603050405020304" pitchFamily="18" charset="0"/>
              </a:rPr>
              <a:t> </a:t>
            </a:r>
            <a:r>
              <a:rPr lang="sv-SE" sz="800" b="1" dirty="0" err="1">
                <a:latin typeface="DfW5 Printer" panose="00000009000000000000" pitchFamily="49" charset="2"/>
                <a:ea typeface="Calibri" panose="020F0502020204030204" pitchFamily="34" charset="0"/>
                <a:cs typeface="Times New Roman" panose="02020603050405020304" pitchFamily="18" charset="0"/>
              </a:rPr>
              <a:t>of</a:t>
            </a:r>
            <a:r>
              <a:rPr lang="sv-SE" sz="800" b="1" dirty="0">
                <a:latin typeface="DfW5 Printer" panose="00000009000000000000" pitchFamily="49" charset="2"/>
                <a:ea typeface="Calibri" panose="020F0502020204030204" pitchFamily="34" charset="0"/>
                <a:cs typeface="Times New Roman" panose="02020603050405020304" pitchFamily="18" charset="0"/>
              </a:rPr>
              <a:t> </a:t>
            </a:r>
            <a:r>
              <a:rPr lang="sv-SE" sz="800" b="1" dirty="0" err="1">
                <a:latin typeface="DfW5 Printer" panose="00000009000000000000" pitchFamily="49" charset="2"/>
                <a:ea typeface="Calibri" panose="020F0502020204030204" pitchFamily="34" charset="0"/>
                <a:cs typeface="Times New Roman" panose="02020603050405020304" pitchFamily="18" charset="0"/>
              </a:rPr>
              <a:t>time</a:t>
            </a:r>
            <a:r>
              <a:rPr lang="sv-SE" sz="800" b="1" dirty="0">
                <a:latin typeface="DfW5 Printer" panose="00000009000000000000" pitchFamily="49" charset="2"/>
                <a:ea typeface="Calibri" panose="020F0502020204030204" pitchFamily="34" charset="0"/>
                <a:cs typeface="Times New Roman" panose="02020603050405020304" pitchFamily="18" charset="0"/>
              </a:rPr>
              <a:t> series =      100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  Alfa                        Beta (</a:t>
            </a:r>
            <a:r>
              <a:rPr lang="sv-SE" sz="800" b="1" dirty="0" err="1">
                <a:latin typeface="DfW5 Printer" panose="00000009000000000000" pitchFamily="49" charset="2"/>
                <a:ea typeface="Calibri" panose="020F0502020204030204" pitchFamily="34" charset="0"/>
                <a:cs typeface="Times New Roman" panose="02020603050405020304" pitchFamily="18" charset="0"/>
              </a:rPr>
              <a:t>Columns</a:t>
            </a:r>
            <a:r>
              <a:rPr lang="sv-SE" sz="800" b="1" dirty="0">
                <a:latin typeface="DfW5 Printer" panose="00000009000000000000" pitchFamily="49" charset="2"/>
                <a:ea typeface="Calibri" panose="020F0502020204030204" pitchFamily="34" charset="0"/>
                <a:cs typeface="Times New Roman" panose="02020603050405020304" pitchFamily="18" charset="0"/>
              </a:rPr>
              <a:t>)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 (</a:t>
            </a:r>
            <a:r>
              <a:rPr lang="sv-SE" sz="800" b="1" dirty="0" err="1">
                <a:latin typeface="DfW5 Printer" panose="00000009000000000000" pitchFamily="49" charset="2"/>
                <a:ea typeface="Calibri" panose="020F0502020204030204" pitchFamily="34" charset="0"/>
                <a:cs typeface="Times New Roman" panose="02020603050405020304" pitchFamily="18" charset="0"/>
              </a:rPr>
              <a:t>Rows</a:t>
            </a:r>
            <a:r>
              <a:rPr lang="sv-SE" sz="800" b="1" dirty="0">
                <a:latin typeface="DfW5 Printer" panose="00000009000000000000" pitchFamily="49" charset="2"/>
                <a:ea typeface="Calibri" panose="020F0502020204030204" pitchFamily="34" charset="0"/>
                <a:cs typeface="Times New Roman" panose="02020603050405020304" pitchFamily="18" charset="0"/>
              </a:rPr>
              <a:t>)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        -10.00 -9.00 -8.00 -7.00 -6.00 -5.00 -4.00 -3.00 -2.00 -1.00  0.00</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 40      12269 12262 12253 12243 12231 12202 12162 12107 11966 11615  8536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 45      12314 12311 12308 12304 12302 12294 12280 12263 12212 12081  9126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 50      12367 12367 12368 12369 12382 12397 12411 12438 12469 12558  9432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 55      12427 12437 12447 12462 12483 12515 12545 12609 12710 13048  9437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 60      12487 12506 12530 12551 12573 12622 12679 12768 12945 13552  9273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 65      12554 12569 12591 12624 12663 12722 12796 12915 13218 14024  9006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 70      12602 12628 12654 12698 12743 12814 12903 13079 13487 14477  8664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 75      12653 12686 12722 12763 12821 12905 13019 13270 13743 14864  8271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 80      12702 12742 12778 12829 12900 12989 13158 13455 13978 15133  7847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 85      12752 12790 12836 12892 12966 13090 13304 13631 14221 15197  7405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 90      12796 12840 12892 12955 13045 13206 13441 13803 14458 14936  6955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 95      12842 12886 12942 13018 13134 13326 13578 13970 14698 14433  6507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100      12884 12933 12995 13093 13234 13436 13704 14130 14910 13781  6065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105      12930 12980 13055 13176 13338 13543 13833 14298 15085 13040  6065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110      12970 13032 13128 13263 13430 13650 13962 14462 15212 12247  6065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115      13015 13093 13199 13351 13520 13749 14074 14618 15276 11416  6065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120      13066 13152 13278 13423 13606 13857 14198 14781 15237 10514  6065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125      13123 13220 13356 13501 13694 13960 14330 14927 15020  9485  6065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130      13180 13292 13421 13576 13772 14053 14464 15039 14571  8272  6065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135      13244 13361 13486 13658 13865 14151 14581 15142 13946  6983  6065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140      13306 13417 13548 13724 13953 14250 14701 15218 13208  6065  6065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145      13366 13477 13617 13794 14035 14355 14827 15261 12398  6065  6065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150      13417 13535 13690 13876 14106 14462 14930 15258 11528  6065  6065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155      13469 13592 13750 13950 14193 14559 15020 15185 10592  6065  6065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160      13518 13660 13808 14021 14284 14651 15096 15001  9585  6065  6065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165      13572 13717 13881 14083 14375 14758 15165 14647  8523  6065  6065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170      13628 13768 13948 14151 14464 14857 15218 14097  7484  6065  6065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175      13686 13819 14007 14228 14548 14934 15246 13397  6618  6065  6065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180      13733 13885 14068 14306 14620 15007 15248 12598  6065  6065  6065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185      13782 13946 14121 14384 14692 15067 15208 11729  6065  6065  6065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190      13831 13997 14185 14459 14785 15116 15114 10807  6065  6065  6065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195      13890 14053 14250 14536 14869 15168 14944  9846  6065  6065  6065 </a:t>
            </a:r>
            <a:endParaRPr lang="sv-SE" sz="11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b="1" dirty="0">
                <a:latin typeface="DfW5 Printer" panose="00000009000000000000" pitchFamily="49" charset="2"/>
                <a:ea typeface="Calibri" panose="020F0502020204030204" pitchFamily="34" charset="0"/>
                <a:cs typeface="Times New Roman" panose="02020603050405020304" pitchFamily="18" charset="0"/>
              </a:rPr>
              <a:t>200      13946 14103 14320 14599 14935 15211 14646  8877  6065  6065  6065</a:t>
            </a:r>
            <a:endParaRPr lang="sv-SE"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ktangel 3"/>
          <p:cNvSpPr/>
          <p:nvPr/>
        </p:nvSpPr>
        <p:spPr>
          <a:xfrm>
            <a:off x="511628" y="920859"/>
            <a:ext cx="3516086" cy="1815882"/>
          </a:xfrm>
          <a:prstGeom prst="rect">
            <a:avLst/>
          </a:prstGeom>
        </p:spPr>
        <p:txBody>
          <a:bodyPr wrap="square">
            <a:spAutoFit/>
          </a:bodyPr>
          <a:lstStyle/>
          <a:p>
            <a:pPr lvl="0"/>
            <a:r>
              <a:rPr lang="en-US" sz="2800" b="1" u="sng" dirty="0">
                <a:solidFill>
                  <a:srgbClr val="FF0000"/>
                </a:solidFill>
              </a:rPr>
              <a:t>Case </a:t>
            </a:r>
            <a:r>
              <a:rPr lang="en-US" sz="2800" b="1" u="sng" dirty="0" smtClean="0">
                <a:solidFill>
                  <a:srgbClr val="FF0000"/>
                </a:solidFill>
              </a:rPr>
              <a:t>3:</a:t>
            </a:r>
            <a:endParaRPr lang="en-US" sz="2800" b="1" u="sng" dirty="0">
              <a:solidFill>
                <a:srgbClr val="FF0000"/>
              </a:solidFill>
            </a:endParaRPr>
          </a:p>
          <a:p>
            <a:pPr lvl="0"/>
            <a:r>
              <a:rPr lang="en-US" sz="2800" b="1" dirty="0">
                <a:solidFill>
                  <a:srgbClr val="FF0000"/>
                </a:solidFill>
              </a:rPr>
              <a:t>Price variation within </a:t>
            </a:r>
          </a:p>
          <a:p>
            <a:pPr lvl="0"/>
            <a:r>
              <a:rPr lang="en-US" sz="2800" b="1" dirty="0">
                <a:solidFill>
                  <a:srgbClr val="FF0000"/>
                </a:solidFill>
              </a:rPr>
              <a:t>the interval   </a:t>
            </a:r>
          </a:p>
          <a:p>
            <a:pPr lvl="0"/>
            <a:r>
              <a:rPr lang="en-US" sz="2800" b="1" dirty="0" smtClean="0">
                <a:solidFill>
                  <a:srgbClr val="FF0000"/>
                </a:solidFill>
              </a:rPr>
              <a:t>-40 </a:t>
            </a:r>
            <a:r>
              <a:rPr lang="en-US" sz="2800" b="1" dirty="0">
                <a:solidFill>
                  <a:srgbClr val="FF0000"/>
                </a:solidFill>
              </a:rPr>
              <a:t>to </a:t>
            </a:r>
            <a:r>
              <a:rPr lang="en-US" sz="2800" b="1" dirty="0" smtClean="0">
                <a:solidFill>
                  <a:srgbClr val="FF0000"/>
                </a:solidFill>
              </a:rPr>
              <a:t>+40 </a:t>
            </a:r>
            <a:r>
              <a:rPr lang="en-US" sz="2800" b="1" dirty="0">
                <a:solidFill>
                  <a:srgbClr val="FF0000"/>
                </a:solidFill>
              </a:rPr>
              <a:t>EURO/m3</a:t>
            </a:r>
            <a:endParaRPr lang="sv-SE" b="1" dirty="0">
              <a:solidFill>
                <a:srgbClr val="FF0000"/>
              </a:solidFill>
            </a:endParaRPr>
          </a:p>
        </p:txBody>
      </p:sp>
    </p:spTree>
    <p:extLst>
      <p:ext uri="{BB962C8B-B14F-4D97-AF65-F5344CB8AC3E}">
        <p14:creationId xmlns:p14="http://schemas.microsoft.com/office/powerpoint/2010/main" val="14635815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44</a:t>
            </a:fld>
            <a:endParaRPr lang="sv-SE">
              <a:solidFill>
                <a:prstClr val="black">
                  <a:tint val="75000"/>
                </a:prstClr>
              </a:solidFill>
            </a:endParaRPr>
          </a:p>
        </p:txBody>
      </p:sp>
      <p:sp>
        <p:nvSpPr>
          <p:cNvPr id="3" name="Rektangel 2"/>
          <p:cNvSpPr/>
          <p:nvPr/>
        </p:nvSpPr>
        <p:spPr>
          <a:xfrm>
            <a:off x="892630" y="936171"/>
            <a:ext cx="10080170" cy="3416320"/>
          </a:xfrm>
          <a:prstGeom prst="rect">
            <a:avLst/>
          </a:prstGeom>
        </p:spPr>
        <p:txBody>
          <a:bodyPr wrap="square">
            <a:spAutoFit/>
          </a:bodyPr>
          <a:lstStyle/>
          <a:p>
            <a:pPr>
              <a:spcAft>
                <a:spcPts val="0"/>
              </a:spcAft>
            </a:pPr>
            <a:r>
              <a:rPr lang="sv-SE" sz="2400" b="1" dirty="0">
                <a:solidFill>
                  <a:srgbClr val="FF0000"/>
                </a:solidFill>
                <a:latin typeface="DfW5 Printer" panose="00000009000000000000" pitchFamily="49" charset="2"/>
                <a:ea typeface="Calibri" panose="020F0502020204030204" pitchFamily="34" charset="0"/>
                <a:cs typeface="Times New Roman" panose="02020603050405020304" pitchFamily="18" charset="0"/>
              </a:rPr>
              <a:t>CCF </a:t>
            </a:r>
            <a:r>
              <a:rPr lang="sv-SE" sz="2400" b="1" dirty="0" err="1">
                <a:solidFill>
                  <a:srgbClr val="FF0000"/>
                </a:solidFill>
                <a:latin typeface="DfW5 Printer" panose="00000009000000000000" pitchFamily="49" charset="2"/>
                <a:ea typeface="Calibri" panose="020F0502020204030204" pitchFamily="34" charset="0"/>
                <a:cs typeface="Times New Roman" panose="02020603050405020304" pitchFamily="18" charset="0"/>
              </a:rPr>
              <a:t>Optimization</a:t>
            </a:r>
            <a:r>
              <a:rPr lang="sv-SE" sz="2400" b="1" dirty="0">
                <a:solidFill>
                  <a:srgbClr val="FF0000"/>
                </a:solidFill>
                <a:latin typeface="DfW5 Printer" panose="00000009000000000000" pitchFamily="49" charset="2"/>
                <a:ea typeface="Calibri" panose="020F0502020204030204" pitchFamily="34" charset="0"/>
                <a:cs typeface="Times New Roman" panose="02020603050405020304" pitchFamily="18" charset="0"/>
              </a:rPr>
              <a:t> (CCF9)</a:t>
            </a:r>
            <a:endPar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400" b="1" dirty="0" err="1">
                <a:solidFill>
                  <a:srgbClr val="FF0000"/>
                </a:solidFill>
                <a:latin typeface="DfW5 Printer" panose="00000009000000000000" pitchFamily="49" charset="2"/>
                <a:ea typeface="Calibri" panose="020F0502020204030204" pitchFamily="34" charset="0"/>
                <a:cs typeface="Times New Roman" panose="02020603050405020304" pitchFamily="18" charset="0"/>
              </a:rPr>
              <a:t>with</a:t>
            </a:r>
            <a:r>
              <a:rPr lang="sv-SE" sz="2400" b="1" dirty="0">
                <a:solidFill>
                  <a:srgbClr val="FF0000"/>
                </a:solidFill>
                <a:latin typeface="DfW5 Printer" panose="00000009000000000000" pitchFamily="49" charset="2"/>
                <a:ea typeface="Calibri" panose="020F0502020204030204" pitchFamily="34" charset="0"/>
                <a:cs typeface="Times New Roman" panose="02020603050405020304" pitchFamily="18" charset="0"/>
              </a:rPr>
              <a:t> market adaptive </a:t>
            </a:r>
            <a:r>
              <a:rPr lang="sv-SE" sz="2400" b="1" dirty="0" err="1">
                <a:solidFill>
                  <a:srgbClr val="FF0000"/>
                </a:solidFill>
                <a:latin typeface="DfW5 Printer" panose="00000009000000000000" pitchFamily="49" charset="2"/>
                <a:ea typeface="Calibri" panose="020F0502020204030204" pitchFamily="34" charset="0"/>
                <a:cs typeface="Times New Roman" panose="02020603050405020304" pitchFamily="18" charset="0"/>
              </a:rPr>
              <a:t>adjustment</a:t>
            </a:r>
            <a:r>
              <a:rPr lang="sv-SE" sz="2400" b="1" dirty="0">
                <a:solidFill>
                  <a:srgbClr val="FF0000"/>
                </a:solidFill>
                <a:latin typeface="DfW5 Printer" panose="00000009000000000000" pitchFamily="49" charset="2"/>
                <a:ea typeface="Calibri" panose="020F0502020204030204" pitchFamily="34" charset="0"/>
                <a:cs typeface="Times New Roman" panose="02020603050405020304" pitchFamily="18" charset="0"/>
              </a:rPr>
              <a:t> </a:t>
            </a:r>
            <a:r>
              <a:rPr lang="sv-SE" sz="2400" b="1" dirty="0" err="1">
                <a:solidFill>
                  <a:srgbClr val="FF0000"/>
                </a:solidFill>
                <a:latin typeface="DfW5 Printer" panose="00000009000000000000" pitchFamily="49" charset="2"/>
                <a:ea typeface="Calibri" panose="020F0502020204030204" pitchFamily="34" charset="0"/>
                <a:cs typeface="Times New Roman" panose="02020603050405020304" pitchFamily="18" charset="0"/>
              </a:rPr>
              <a:t>of</a:t>
            </a:r>
            <a:r>
              <a:rPr lang="sv-SE" sz="2400" b="1" dirty="0">
                <a:solidFill>
                  <a:srgbClr val="FF0000"/>
                </a:solidFill>
                <a:latin typeface="DfW5 Printer" panose="00000009000000000000" pitchFamily="49" charset="2"/>
                <a:ea typeface="Calibri" panose="020F0502020204030204" pitchFamily="34" charset="0"/>
                <a:cs typeface="Times New Roman" panose="02020603050405020304" pitchFamily="18" charset="0"/>
              </a:rPr>
              <a:t> diameter limit.</a:t>
            </a:r>
            <a:endPar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sv-SE" sz="2400" b="1" dirty="0" smtClean="0">
              <a:latin typeface="DfW5 Printer" panose="00000009000000000000" pitchFamily="49" charset="2"/>
              <a:ea typeface="Calibri" panose="020F0502020204030204" pitchFamily="34" charset="0"/>
              <a:cs typeface="Times New Roman" panose="02020603050405020304" pitchFamily="18" charset="0"/>
            </a:endParaRPr>
          </a:p>
          <a:p>
            <a:pPr>
              <a:spcAft>
                <a:spcPts val="0"/>
              </a:spcAft>
            </a:pPr>
            <a:r>
              <a:rPr lang="sv-SE" sz="2400" b="1" dirty="0" smtClean="0">
                <a:latin typeface="DfW5 Printer" panose="00000009000000000000" pitchFamily="49" charset="2"/>
                <a:ea typeface="Calibri" panose="020F0502020204030204" pitchFamily="34" charset="0"/>
                <a:cs typeface="Times New Roman" panose="02020603050405020304" pitchFamily="18" charset="0"/>
              </a:rPr>
              <a:t>Peter </a:t>
            </a:r>
            <a:r>
              <a:rPr lang="sv-SE" sz="2400" b="1" dirty="0" err="1">
                <a:latin typeface="DfW5 Printer" panose="00000009000000000000" pitchFamily="49" charset="2"/>
                <a:ea typeface="Calibri" panose="020F0502020204030204" pitchFamily="34" charset="0"/>
                <a:cs typeface="Times New Roman" panose="02020603050405020304" pitchFamily="18" charset="0"/>
              </a:rPr>
              <a:t>Lohmander</a:t>
            </a:r>
            <a:r>
              <a:rPr lang="sv-SE" sz="2400" b="1" dirty="0">
                <a:latin typeface="DfW5 Printer" panose="00000009000000000000" pitchFamily="49" charset="2"/>
                <a:ea typeface="Calibri" panose="020F0502020204030204" pitchFamily="34" charset="0"/>
                <a:cs typeface="Times New Roman" panose="02020603050405020304" pitchFamily="18" charset="0"/>
              </a:rPr>
              <a:t> 160106</a:t>
            </a:r>
            <a:endParaRPr lang="sv-SE" sz="24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400" b="1" dirty="0">
                <a:latin typeface="DfW5 Printer" panose="00000009000000000000" pitchFamily="49" charset="2"/>
                <a:ea typeface="Calibri" panose="020F0502020204030204" pitchFamily="34" charset="0"/>
                <a:cs typeface="Times New Roman" panose="02020603050405020304" pitchFamily="18" charset="0"/>
              </a:rPr>
              <a:t> </a:t>
            </a:r>
            <a:endParaRPr lang="sv-SE" sz="24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400" b="1" dirty="0">
                <a:latin typeface="DfW5 Printer" panose="00000009000000000000" pitchFamily="49" charset="2"/>
                <a:ea typeface="Calibri" panose="020F0502020204030204" pitchFamily="34" charset="0"/>
                <a:cs typeface="Times New Roman" panose="02020603050405020304" pitchFamily="18" charset="0"/>
              </a:rPr>
              <a:t>Risk </a:t>
            </a:r>
            <a:r>
              <a:rPr lang="sv-SE" sz="2400" b="1" dirty="0" err="1">
                <a:latin typeface="DfW5 Printer" panose="00000009000000000000" pitchFamily="49" charset="2"/>
                <a:ea typeface="Calibri" panose="020F0502020204030204" pitchFamily="34" charset="0"/>
                <a:cs typeface="Times New Roman" panose="02020603050405020304" pitchFamily="18" charset="0"/>
              </a:rPr>
              <a:t>multiplier</a:t>
            </a:r>
            <a:r>
              <a:rPr lang="sv-SE" sz="2400" b="1" dirty="0">
                <a:latin typeface="DfW5 Printer" panose="00000009000000000000" pitchFamily="49" charset="2"/>
                <a:ea typeface="Calibri" panose="020F0502020204030204" pitchFamily="34" charset="0"/>
                <a:cs typeface="Times New Roman" panose="02020603050405020304" pitchFamily="18" charset="0"/>
              </a:rPr>
              <a:t> =            </a:t>
            </a:r>
            <a:r>
              <a:rPr lang="sv-SE" sz="2400" b="1" dirty="0">
                <a:solidFill>
                  <a:srgbClr val="FF0000"/>
                </a:solidFill>
                <a:latin typeface="DfW5 Printer" panose="00000009000000000000" pitchFamily="49" charset="2"/>
                <a:ea typeface="Calibri" panose="020F0502020204030204" pitchFamily="34" charset="0"/>
                <a:cs typeface="Times New Roman" panose="02020603050405020304" pitchFamily="18" charset="0"/>
              </a:rPr>
              <a:t>40 </a:t>
            </a:r>
            <a:endPar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400" b="1" dirty="0">
                <a:latin typeface="DfW5 Printer" panose="00000009000000000000" pitchFamily="49" charset="2"/>
                <a:ea typeface="Calibri" panose="020F0502020204030204" pitchFamily="34" charset="0"/>
                <a:cs typeface="Times New Roman" panose="02020603050405020304" pitchFamily="18" charset="0"/>
              </a:rPr>
              <a:t>Rate </a:t>
            </a:r>
            <a:r>
              <a:rPr lang="sv-SE" sz="2400" b="1" dirty="0" err="1">
                <a:latin typeface="DfW5 Printer" panose="00000009000000000000" pitchFamily="49" charset="2"/>
                <a:ea typeface="Calibri" panose="020F0502020204030204" pitchFamily="34" charset="0"/>
                <a:cs typeface="Times New Roman" panose="02020603050405020304" pitchFamily="18" charset="0"/>
              </a:rPr>
              <a:t>of</a:t>
            </a:r>
            <a:r>
              <a:rPr lang="sv-SE" sz="2400" b="1" dirty="0">
                <a:latin typeface="DfW5 Printer" panose="00000009000000000000" pitchFamily="49" charset="2"/>
                <a:ea typeface="Calibri" panose="020F0502020204030204" pitchFamily="34" charset="0"/>
                <a:cs typeface="Times New Roman" panose="02020603050405020304" pitchFamily="18" charset="0"/>
              </a:rPr>
              <a:t> </a:t>
            </a:r>
            <a:r>
              <a:rPr lang="sv-SE" sz="2400" b="1" dirty="0" err="1">
                <a:latin typeface="DfW5 Printer" panose="00000009000000000000" pitchFamily="49" charset="2"/>
                <a:ea typeface="Calibri" panose="020F0502020204030204" pitchFamily="34" charset="0"/>
                <a:cs typeface="Times New Roman" panose="02020603050405020304" pitchFamily="18" charset="0"/>
              </a:rPr>
              <a:t>interest</a:t>
            </a:r>
            <a:r>
              <a:rPr lang="sv-SE" sz="2400" b="1" dirty="0">
                <a:latin typeface="DfW5 Printer" panose="00000009000000000000" pitchFamily="49" charset="2"/>
                <a:ea typeface="Calibri" panose="020F0502020204030204" pitchFamily="34" charset="0"/>
                <a:cs typeface="Times New Roman" panose="02020603050405020304" pitchFamily="18" charset="0"/>
              </a:rPr>
              <a:t> =           .03 </a:t>
            </a:r>
            <a:endParaRPr lang="sv-SE" sz="24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400" b="1" dirty="0" err="1">
                <a:latin typeface="DfW5 Printer" panose="00000009000000000000" pitchFamily="49" charset="2"/>
                <a:ea typeface="Calibri" panose="020F0502020204030204" pitchFamily="34" charset="0"/>
                <a:cs typeface="Times New Roman" panose="02020603050405020304" pitchFamily="18" charset="0"/>
              </a:rPr>
              <a:t>Random</a:t>
            </a:r>
            <a:r>
              <a:rPr lang="sv-SE" sz="2400" b="1" dirty="0">
                <a:latin typeface="DfW5 Printer" panose="00000009000000000000" pitchFamily="49" charset="2"/>
                <a:ea typeface="Calibri" panose="020F0502020204030204" pitchFamily="34" charset="0"/>
                <a:cs typeface="Times New Roman" panose="02020603050405020304" pitchFamily="18" charset="0"/>
              </a:rPr>
              <a:t> </a:t>
            </a:r>
            <a:r>
              <a:rPr lang="sv-SE" sz="2400" b="1" dirty="0" err="1">
                <a:latin typeface="DfW5 Printer" panose="00000009000000000000" pitchFamily="49" charset="2"/>
                <a:ea typeface="Calibri" panose="020F0502020204030204" pitchFamily="34" charset="0"/>
                <a:cs typeface="Times New Roman" panose="02020603050405020304" pitchFamily="18" charset="0"/>
              </a:rPr>
              <a:t>seed</a:t>
            </a:r>
            <a:r>
              <a:rPr lang="sv-SE" sz="2400" b="1" dirty="0">
                <a:latin typeface="DfW5 Printer" panose="00000009000000000000" pitchFamily="49" charset="2"/>
                <a:ea typeface="Calibri" panose="020F0502020204030204" pitchFamily="34" charset="0"/>
                <a:cs typeface="Times New Roman" panose="02020603050405020304" pitchFamily="18" charset="0"/>
              </a:rPr>
              <a:t> =                3 </a:t>
            </a:r>
            <a:endParaRPr lang="sv-SE" sz="24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400" b="1" dirty="0" err="1">
                <a:latin typeface="DfW5 Printer" panose="00000009000000000000" pitchFamily="49" charset="2"/>
                <a:ea typeface="Calibri" panose="020F0502020204030204" pitchFamily="34" charset="0"/>
                <a:cs typeface="Times New Roman" panose="02020603050405020304" pitchFamily="18" charset="0"/>
              </a:rPr>
              <a:t>Number</a:t>
            </a:r>
            <a:r>
              <a:rPr lang="sv-SE" sz="2400" b="1" dirty="0">
                <a:latin typeface="DfW5 Printer" panose="00000009000000000000" pitchFamily="49" charset="2"/>
                <a:ea typeface="Calibri" panose="020F0502020204030204" pitchFamily="34" charset="0"/>
                <a:cs typeface="Times New Roman" panose="02020603050405020304" pitchFamily="18" charset="0"/>
              </a:rPr>
              <a:t> </a:t>
            </a:r>
            <a:r>
              <a:rPr lang="sv-SE" sz="2400" b="1" dirty="0" err="1">
                <a:latin typeface="DfW5 Printer" panose="00000009000000000000" pitchFamily="49" charset="2"/>
                <a:ea typeface="Calibri" panose="020F0502020204030204" pitchFamily="34" charset="0"/>
                <a:cs typeface="Times New Roman" panose="02020603050405020304" pitchFamily="18" charset="0"/>
              </a:rPr>
              <a:t>of</a:t>
            </a:r>
            <a:r>
              <a:rPr lang="sv-SE" sz="2400" b="1" dirty="0">
                <a:latin typeface="DfW5 Printer" panose="00000009000000000000" pitchFamily="49" charset="2"/>
                <a:ea typeface="Calibri" panose="020F0502020204030204" pitchFamily="34" charset="0"/>
                <a:cs typeface="Times New Roman" panose="02020603050405020304" pitchFamily="18" charset="0"/>
              </a:rPr>
              <a:t> </a:t>
            </a:r>
            <a:r>
              <a:rPr lang="sv-SE" sz="2400" b="1" dirty="0" err="1">
                <a:latin typeface="DfW5 Printer" panose="00000009000000000000" pitchFamily="49" charset="2"/>
                <a:ea typeface="Calibri" panose="020F0502020204030204" pitchFamily="34" charset="0"/>
                <a:cs typeface="Times New Roman" panose="02020603050405020304" pitchFamily="18" charset="0"/>
              </a:rPr>
              <a:t>time</a:t>
            </a:r>
            <a:r>
              <a:rPr lang="sv-SE" sz="2400" b="1" dirty="0">
                <a:latin typeface="DfW5 Printer" panose="00000009000000000000" pitchFamily="49" charset="2"/>
                <a:ea typeface="Calibri" panose="020F0502020204030204" pitchFamily="34" charset="0"/>
                <a:cs typeface="Times New Roman" panose="02020603050405020304" pitchFamily="18" charset="0"/>
              </a:rPr>
              <a:t> series =      100 </a:t>
            </a:r>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30538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45</a:t>
            </a:fld>
            <a:endParaRPr lang="sv-SE"/>
          </a:p>
        </p:txBody>
      </p:sp>
      <p:sp>
        <p:nvSpPr>
          <p:cNvPr id="3" name="Rektangel 2"/>
          <p:cNvSpPr/>
          <p:nvPr/>
        </p:nvSpPr>
        <p:spPr>
          <a:xfrm>
            <a:off x="4506686" y="442833"/>
            <a:ext cx="6096000" cy="6278642"/>
          </a:xfrm>
          <a:prstGeom prst="rect">
            <a:avLst/>
          </a:prstGeom>
        </p:spPr>
        <p:txBody>
          <a:bodyPr>
            <a:spAutoFit/>
          </a:bodyPr>
          <a:lstStyle/>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 </a:t>
            </a:r>
            <a:r>
              <a:rPr lang="sv-SE" sz="1000" b="1" dirty="0">
                <a:solidFill>
                  <a:srgbClr val="FF0000"/>
                </a:solidFill>
                <a:latin typeface="DfW5 Printer" panose="00000009000000000000" pitchFamily="49" charset="2"/>
                <a:ea typeface="Calibri" panose="020F0502020204030204" pitchFamily="34" charset="0"/>
                <a:cs typeface="Times New Roman" panose="02020603050405020304" pitchFamily="18" charset="0"/>
              </a:rPr>
              <a:t>Alfa</a:t>
            </a:r>
            <a:r>
              <a:rPr lang="sv-SE" sz="1000" b="1" dirty="0">
                <a:latin typeface="DfW5 Printer" panose="00000009000000000000" pitchFamily="49" charset="2"/>
                <a:ea typeface="Calibri" panose="020F0502020204030204" pitchFamily="34" charset="0"/>
                <a:cs typeface="Times New Roman" panose="02020603050405020304" pitchFamily="18" charset="0"/>
              </a:rPr>
              <a:t>                        </a:t>
            </a:r>
            <a:r>
              <a:rPr lang="sv-SE" sz="1000" b="1" dirty="0">
                <a:solidFill>
                  <a:srgbClr val="0070C0"/>
                </a:solidFill>
                <a:latin typeface="DfW5 Printer" panose="00000009000000000000" pitchFamily="49" charset="2"/>
                <a:ea typeface="Calibri" panose="020F0502020204030204" pitchFamily="34" charset="0"/>
                <a:cs typeface="Times New Roman" panose="02020603050405020304" pitchFamily="18" charset="0"/>
              </a:rPr>
              <a:t>Beta (</a:t>
            </a:r>
            <a:r>
              <a:rPr lang="sv-SE" sz="1000" b="1" dirty="0" err="1">
                <a:solidFill>
                  <a:srgbClr val="0070C0"/>
                </a:solidFill>
                <a:latin typeface="DfW5 Printer" panose="00000009000000000000" pitchFamily="49" charset="2"/>
                <a:ea typeface="Calibri" panose="020F0502020204030204" pitchFamily="34" charset="0"/>
                <a:cs typeface="Times New Roman" panose="02020603050405020304" pitchFamily="18" charset="0"/>
              </a:rPr>
              <a:t>Columns</a:t>
            </a:r>
            <a:r>
              <a:rPr lang="sv-SE" sz="1000" b="1" dirty="0">
                <a:solidFill>
                  <a:srgbClr val="0070C0"/>
                </a:solidFill>
                <a:latin typeface="DfW5 Printer" panose="00000009000000000000" pitchFamily="49" charset="2"/>
                <a:ea typeface="Calibri" panose="020F0502020204030204" pitchFamily="34" charset="0"/>
                <a:cs typeface="Times New Roman" panose="02020603050405020304" pitchFamily="18" charset="0"/>
              </a:rPr>
              <a:t>) </a:t>
            </a:r>
            <a:endParaRPr lang="sv-SE" sz="1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 </a:t>
            </a:r>
            <a:r>
              <a:rPr lang="sv-SE" sz="1000" b="1" dirty="0">
                <a:solidFill>
                  <a:srgbClr val="FF0000"/>
                </a:solidFill>
                <a:latin typeface="DfW5 Printer" panose="00000009000000000000" pitchFamily="49" charset="2"/>
                <a:ea typeface="Calibri" panose="020F0502020204030204" pitchFamily="34" charset="0"/>
                <a:cs typeface="Times New Roman" panose="02020603050405020304" pitchFamily="18" charset="0"/>
              </a:rPr>
              <a:t>(</a:t>
            </a:r>
            <a:r>
              <a:rPr lang="sv-SE" sz="1000" b="1" dirty="0" err="1">
                <a:solidFill>
                  <a:srgbClr val="FF0000"/>
                </a:solidFill>
                <a:latin typeface="DfW5 Printer" panose="00000009000000000000" pitchFamily="49" charset="2"/>
                <a:ea typeface="Calibri" panose="020F0502020204030204" pitchFamily="34" charset="0"/>
                <a:cs typeface="Times New Roman" panose="02020603050405020304" pitchFamily="18" charset="0"/>
              </a:rPr>
              <a:t>Rows</a:t>
            </a:r>
            <a:r>
              <a:rPr lang="sv-SE" sz="1000" b="1" dirty="0">
                <a:solidFill>
                  <a:srgbClr val="FF0000"/>
                </a:solidFill>
                <a:latin typeface="DfW5 Printer" panose="00000009000000000000" pitchFamily="49" charset="2"/>
                <a:ea typeface="Calibri" panose="020F0502020204030204" pitchFamily="34" charset="0"/>
                <a:cs typeface="Times New Roman" panose="02020603050405020304" pitchFamily="18" charset="0"/>
              </a:rPr>
              <a:t>) </a:t>
            </a:r>
            <a:endParaRPr lang="sv-SE" sz="1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        </a:t>
            </a:r>
            <a:r>
              <a:rPr lang="sv-SE" sz="1000" b="1" dirty="0">
                <a:solidFill>
                  <a:srgbClr val="0070C0"/>
                </a:solidFill>
                <a:latin typeface="DfW5 Printer" panose="00000009000000000000" pitchFamily="49" charset="2"/>
                <a:ea typeface="Calibri" panose="020F0502020204030204" pitchFamily="34" charset="0"/>
                <a:cs typeface="Times New Roman" panose="02020603050405020304" pitchFamily="18" charset="0"/>
              </a:rPr>
              <a:t>-10.00 -9.00 -8.00 -7.00 -6.00 -5.00 -4.00 -3.00 -2.00 -1.00  0.00</a:t>
            </a:r>
            <a:endParaRPr lang="sv-SE" sz="1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 40      12269 12262 12253 12243 12231 12202 12162 12107 11966 11615  8536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 45      12314 12311 12308 12304 12302 12294 12280 12263 12212 12081  9126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 50      12367 12367 12368 12369 12382 12397 12411 12438 12469 12558  9432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 55      12427 12437 12447 12462 12483 12515 12545 12609 12710 13048  9437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 60      12487 12506 12530 12551 12573 12622 12679 12768 12945 13552  9273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 65      12554 12569 12591 12624 12663 12722 12796 12915 13218 14024  9006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 70      12602 12628 12654 12698 12743 12814 12903 13079 13487 14477  8664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 75      12653 12686 12722 12763 12821 12905 13019 13270 13743 14864  8271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 80      12702 12742 12778 12829 12900 12989 13158 13455 13978 15133  7847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 85      12752 12790 12836 12892 12966 13090 13304 13631 14221 15197  7405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 90      12796 12840 12892 12955 13045 13206 13441 13803 14458 14936  6955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 95      12842 12886 12942 13018 13134 13326 13578 13970 14698 14433  6507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100      12884 12933 12995 13093 13234 13436 13704 14130 14910 13781  6065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105      12930 12980 13055 13176 13338 13543 13833 14298 15085 13040  6065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110      12970 13032 13128 13263 13430 13650 13962 14462 15212 12247  6065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115      13015 13093 13199 13351 13520 13749 14074 14618 </a:t>
            </a:r>
            <a:r>
              <a:rPr lang="sv-SE" sz="1200" b="1" dirty="0">
                <a:solidFill>
                  <a:srgbClr val="FF0000"/>
                </a:solidFill>
                <a:latin typeface="DfW5 Printer" panose="00000009000000000000" pitchFamily="49" charset="2"/>
                <a:ea typeface="Calibri" panose="020F0502020204030204" pitchFamily="34" charset="0"/>
                <a:cs typeface="Times New Roman" panose="02020603050405020304" pitchFamily="18" charset="0"/>
              </a:rPr>
              <a:t>15276</a:t>
            </a:r>
            <a:r>
              <a:rPr lang="sv-SE" sz="1000" b="1" dirty="0">
                <a:latin typeface="DfW5 Printer" panose="00000009000000000000" pitchFamily="49" charset="2"/>
                <a:ea typeface="Calibri" panose="020F0502020204030204" pitchFamily="34" charset="0"/>
                <a:cs typeface="Times New Roman" panose="02020603050405020304" pitchFamily="18" charset="0"/>
              </a:rPr>
              <a:t> 11416  6065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120      13066 13152 13278 13423 13606 13857 14198 14781 15237 10514  6065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125      13123 13220 13356 13501 13694 13960 14330 14927 15020  9485  6065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130      13180 13292 13421 13576 13772 14053 14464 15039 14571  8272  6065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135      13244 13361 13486 13658 13865 14151 14581 15142 13946  6983  6065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140      13306 13417 13548 13724 13953 14250 14701 15218 13208  6065  6065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145      13366 13477 13617 13794 14035 14355 14827 15261 12398  6065  6065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150      13417 13535 13690 13876 14106 14462 14930 15258 11528  6065  6065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155      13469 13592 13750 13950 14193 14559 15020 15185 10592  6065  6065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160      13518 13660 13808 14021 14284 14651 15096 15001  9585  6065  6065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165      13572 13717 13881 14083 14375 14758 15165 14647  8523  6065  6065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170      13628 13768 13948 14151 14464 14857 15218 14097  7484  6065  6065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175      13686 13819 14007 14228 14548 14934 15246 13397  6618  6065  6065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180      13733 13885 14068 14306 14620 15007 15248 12598  6065  6065  6065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185      13782 13946 14121 14384 14692 15067 15208 11729  6065  6065  6065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190      13831 13997 14185 14459 14785 15116 15114 10807  6065  6065  6065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195      13890 14053 14250 14536 14869 15168 14944  9846  6065  6065  6065 </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000" b="1" dirty="0">
                <a:latin typeface="DfW5 Printer" panose="00000009000000000000" pitchFamily="49" charset="2"/>
                <a:ea typeface="Calibri" panose="020F0502020204030204" pitchFamily="34" charset="0"/>
                <a:cs typeface="Times New Roman" panose="02020603050405020304" pitchFamily="18" charset="0"/>
              </a:rPr>
              <a:t>200      13946 14103 14320 14599 14935 15211 14646  8877  6065  6065  6065</a:t>
            </a:r>
            <a:endParaRPr lang="sv-SE" sz="1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dirty="0">
                <a:latin typeface="DfW5 Printer" panose="00000009000000000000" pitchFamily="49" charset="2"/>
                <a:ea typeface="Calibri" panose="020F0502020204030204" pitchFamily="34" charset="0"/>
                <a:cs typeface="Times New Roman" panose="02020603050405020304" pitchFamily="18" charset="0"/>
              </a:rPr>
              <a:t> </a:t>
            </a:r>
            <a:endParaRPr lang="sv-SE"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800" dirty="0">
                <a:latin typeface="DfW5 Printer" panose="00000009000000000000" pitchFamily="49" charset="2"/>
                <a:ea typeface="Calibri" panose="020F0502020204030204" pitchFamily="34" charset="0"/>
                <a:cs typeface="Times New Roman" panose="02020603050405020304" pitchFamily="18" charset="0"/>
              </a:rPr>
              <a:t> </a:t>
            </a:r>
            <a:endParaRPr lang="sv-SE" dirty="0"/>
          </a:p>
        </p:txBody>
      </p:sp>
      <p:sp>
        <p:nvSpPr>
          <p:cNvPr id="4" name="Rektangel 3"/>
          <p:cNvSpPr/>
          <p:nvPr/>
        </p:nvSpPr>
        <p:spPr>
          <a:xfrm>
            <a:off x="598715" y="1679186"/>
            <a:ext cx="3646714" cy="1815882"/>
          </a:xfrm>
          <a:prstGeom prst="rect">
            <a:avLst/>
          </a:prstGeom>
        </p:spPr>
        <p:txBody>
          <a:bodyPr wrap="square">
            <a:spAutoFit/>
          </a:bodyPr>
          <a:lstStyle/>
          <a:p>
            <a:pPr lvl="0"/>
            <a:r>
              <a:rPr lang="sv-SE" sz="2800" b="1" dirty="0">
                <a:solidFill>
                  <a:srgbClr val="FF0000"/>
                </a:solidFill>
              </a:rPr>
              <a:t>Optimal </a:t>
            </a:r>
            <a:r>
              <a:rPr lang="sv-SE" sz="2800" b="1" dirty="0" err="1">
                <a:solidFill>
                  <a:srgbClr val="FF0000"/>
                </a:solidFill>
              </a:rPr>
              <a:t>expected</a:t>
            </a:r>
            <a:endParaRPr lang="sv-SE" sz="2800" b="1" dirty="0">
              <a:solidFill>
                <a:srgbClr val="FF0000"/>
              </a:solidFill>
            </a:endParaRPr>
          </a:p>
          <a:p>
            <a:pPr lvl="0"/>
            <a:r>
              <a:rPr lang="sv-SE" sz="2800" b="1" dirty="0">
                <a:solidFill>
                  <a:srgbClr val="FF0000"/>
                </a:solidFill>
              </a:rPr>
              <a:t>present </a:t>
            </a:r>
            <a:r>
              <a:rPr lang="sv-SE" sz="2800" b="1" dirty="0" err="1">
                <a:solidFill>
                  <a:srgbClr val="FF0000"/>
                </a:solidFill>
              </a:rPr>
              <a:t>value</a:t>
            </a:r>
            <a:r>
              <a:rPr lang="sv-SE" sz="2800" b="1" dirty="0">
                <a:solidFill>
                  <a:srgbClr val="FF0000"/>
                </a:solidFill>
              </a:rPr>
              <a:t> </a:t>
            </a:r>
          </a:p>
          <a:p>
            <a:pPr lvl="0"/>
            <a:r>
              <a:rPr lang="sv-SE" sz="2800" b="1" dirty="0">
                <a:solidFill>
                  <a:srgbClr val="FF0000"/>
                </a:solidFill>
              </a:rPr>
              <a:t>=</a:t>
            </a:r>
          </a:p>
          <a:p>
            <a:pPr lvl="0"/>
            <a:r>
              <a:rPr lang="sv-SE" sz="2800" b="1" dirty="0" smtClean="0">
                <a:solidFill>
                  <a:srgbClr val="FF0000"/>
                </a:solidFill>
              </a:rPr>
              <a:t>15 276 </a:t>
            </a:r>
            <a:r>
              <a:rPr lang="sv-SE" sz="2800" b="1" dirty="0">
                <a:solidFill>
                  <a:srgbClr val="FF0000"/>
                </a:solidFill>
              </a:rPr>
              <a:t>EURO/ha </a:t>
            </a:r>
            <a:endParaRPr lang="sv-SE" sz="2800" b="1" dirty="0">
              <a:solidFill>
                <a:srgbClr val="FF0000"/>
              </a:solidFill>
            </a:endParaRPr>
          </a:p>
        </p:txBody>
      </p:sp>
    </p:spTree>
    <p:extLst>
      <p:ext uri="{BB962C8B-B14F-4D97-AF65-F5344CB8AC3E}">
        <p14:creationId xmlns:p14="http://schemas.microsoft.com/office/powerpoint/2010/main" val="15780158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46</a:t>
            </a:fld>
            <a:endParaRPr lang="sv-SE"/>
          </a:p>
        </p:txBody>
      </p:sp>
      <p:graphicFrame>
        <p:nvGraphicFramePr>
          <p:cNvPr id="3" name="Diagram 2"/>
          <p:cNvGraphicFramePr>
            <a:graphicFrameLocks/>
          </p:cNvGraphicFramePr>
          <p:nvPr>
            <p:extLst>
              <p:ext uri="{D42A27DB-BD31-4B8C-83A1-F6EECF244321}">
                <p14:modId xmlns:p14="http://schemas.microsoft.com/office/powerpoint/2010/main" val="335500103"/>
              </p:ext>
            </p:extLst>
          </p:nvPr>
        </p:nvGraphicFramePr>
        <p:xfrm>
          <a:off x="1680210" y="560070"/>
          <a:ext cx="8241030" cy="5796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08166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b="1" dirty="0" err="1" smtClean="0">
                <a:solidFill>
                  <a:srgbClr val="FF0000"/>
                </a:solidFill>
                <a:latin typeface="Times New Roman" panose="02020603050405020304" pitchFamily="18" charset="0"/>
                <a:cs typeface="Times New Roman" panose="02020603050405020304" pitchFamily="18" charset="0"/>
              </a:rPr>
              <a:t>Conclusions</a:t>
            </a:r>
            <a:r>
              <a:rPr lang="sv-SE" b="1" dirty="0" smtClean="0">
                <a:solidFill>
                  <a:srgbClr val="FF0000"/>
                </a:solidFill>
                <a:latin typeface="Times New Roman" panose="02020603050405020304" pitchFamily="18" charset="0"/>
                <a:cs typeface="Times New Roman" panose="02020603050405020304" pitchFamily="18" charset="0"/>
              </a:rPr>
              <a:t>:</a:t>
            </a:r>
            <a:endParaRPr lang="sv-SE" b="1" dirty="0">
              <a:solidFill>
                <a:srgbClr val="FF0000"/>
              </a:solidFill>
              <a:latin typeface="Times New Roman" panose="02020603050405020304" pitchFamily="18" charset="0"/>
              <a:cs typeface="Times New Roman" panose="02020603050405020304" pitchFamily="18" charset="0"/>
            </a:endParaRPr>
          </a:p>
        </p:txBody>
      </p:sp>
      <p:sp>
        <p:nvSpPr>
          <p:cNvPr id="4" name="Platshållare för innehåll 3"/>
          <p:cNvSpPr>
            <a:spLocks noGrp="1"/>
          </p:cNvSpPr>
          <p:nvPr>
            <p:ph idx="1"/>
          </p:nvPr>
        </p:nvSpPr>
        <p:spPr/>
        <p:txBody>
          <a:bodyPr>
            <a:normAutofit/>
          </a:bodyPr>
          <a:lstStyle/>
          <a:p>
            <a:pPr>
              <a:spcAft>
                <a:spcPts val="0"/>
              </a:spcAft>
            </a:pPr>
            <a:r>
              <a:rPr lang="en-GB" dirty="0">
                <a:latin typeface="Times New Roman" panose="02020603050405020304" pitchFamily="18" charset="0"/>
                <a:ea typeface="SimSun" panose="02010600030101010101" pitchFamily="2" charset="-122"/>
              </a:rPr>
              <a:t>It is possible to use the described method to improve the control of </a:t>
            </a:r>
            <a:r>
              <a:rPr lang="en-GB" dirty="0">
                <a:solidFill>
                  <a:srgbClr val="FF0000"/>
                </a:solidFill>
                <a:latin typeface="Times New Roman" panose="02020603050405020304" pitchFamily="18" charset="0"/>
                <a:ea typeface="SimSun" panose="02010600030101010101" pitchFamily="2" charset="-122"/>
              </a:rPr>
              <a:t>large stochastic systems of very different kinds. </a:t>
            </a:r>
            <a:endParaRPr lang="en-GB" dirty="0" smtClean="0">
              <a:solidFill>
                <a:srgbClr val="FF0000"/>
              </a:solidFill>
              <a:latin typeface="Times New Roman" panose="02020603050405020304" pitchFamily="18" charset="0"/>
              <a:ea typeface="SimSun" panose="02010600030101010101" pitchFamily="2" charset="-122"/>
            </a:endParaRPr>
          </a:p>
          <a:p>
            <a:pPr>
              <a:spcAft>
                <a:spcPts val="0"/>
              </a:spcAft>
            </a:pPr>
            <a:r>
              <a:rPr lang="en-GB" dirty="0" smtClean="0">
                <a:latin typeface="Times New Roman" panose="02020603050405020304" pitchFamily="18" charset="0"/>
                <a:ea typeface="SimSun" panose="02010600030101010101" pitchFamily="2" charset="-122"/>
              </a:rPr>
              <a:t>In </a:t>
            </a:r>
            <a:r>
              <a:rPr lang="en-GB" dirty="0">
                <a:latin typeface="Times New Roman" panose="02020603050405020304" pitchFamily="18" charset="0"/>
                <a:ea typeface="SimSun" panose="02010600030101010101" pitchFamily="2" charset="-122"/>
              </a:rPr>
              <a:t>many cases, there are </a:t>
            </a:r>
            <a:r>
              <a:rPr lang="en-GB" dirty="0">
                <a:solidFill>
                  <a:srgbClr val="FF0000"/>
                </a:solidFill>
                <a:latin typeface="Times New Roman" panose="02020603050405020304" pitchFamily="18" charset="0"/>
                <a:ea typeface="SimSun" panose="02010600030101010101" pitchFamily="2" charset="-122"/>
              </a:rPr>
              <a:t>no alternative approaches available </a:t>
            </a:r>
            <a:r>
              <a:rPr lang="en-GB" dirty="0">
                <a:latin typeface="Times New Roman" panose="02020603050405020304" pitchFamily="18" charset="0"/>
                <a:ea typeface="SimSun" panose="02010600030101010101" pitchFamily="2" charset="-122"/>
              </a:rPr>
              <a:t>that can solve the relevant problems in reasonable time. </a:t>
            </a:r>
            <a:endParaRPr lang="en-GB" dirty="0" smtClean="0">
              <a:latin typeface="Times New Roman" panose="02020603050405020304" pitchFamily="18" charset="0"/>
              <a:ea typeface="SimSun" panose="02010600030101010101" pitchFamily="2" charset="-122"/>
            </a:endParaRPr>
          </a:p>
          <a:p>
            <a:pPr>
              <a:spcAft>
                <a:spcPts val="0"/>
              </a:spcAft>
            </a:pPr>
            <a:r>
              <a:rPr lang="en-GB" dirty="0" smtClean="0">
                <a:latin typeface="Times New Roman" panose="02020603050405020304" pitchFamily="18" charset="0"/>
                <a:ea typeface="SimSun" panose="02010600030101010101" pitchFamily="2" charset="-122"/>
              </a:rPr>
              <a:t>The </a:t>
            </a:r>
            <a:r>
              <a:rPr lang="en-GB" dirty="0">
                <a:latin typeface="Times New Roman" panose="02020603050405020304" pitchFamily="18" charset="0"/>
                <a:ea typeface="SimSun" panose="02010600030101010101" pitchFamily="2" charset="-122"/>
              </a:rPr>
              <a:t>concrete numerical results presented in this study should be considered as </a:t>
            </a:r>
            <a:r>
              <a:rPr lang="en-GB" dirty="0">
                <a:solidFill>
                  <a:srgbClr val="FF0000"/>
                </a:solidFill>
                <a:latin typeface="Times New Roman" panose="02020603050405020304" pitchFamily="18" charset="0"/>
                <a:ea typeface="SimSun" panose="02010600030101010101" pitchFamily="2" charset="-122"/>
              </a:rPr>
              <a:t>illustrations</a:t>
            </a:r>
            <a:r>
              <a:rPr lang="en-GB" dirty="0">
                <a:latin typeface="Times New Roman" panose="02020603050405020304" pitchFamily="18" charset="0"/>
                <a:ea typeface="SimSun" panose="02010600030101010101" pitchFamily="2" charset="-122"/>
              </a:rPr>
              <a:t> of what is possible to derive in similar problems. </a:t>
            </a:r>
            <a:endParaRPr lang="en-GB" dirty="0" smtClean="0">
              <a:latin typeface="Times New Roman" panose="02020603050405020304" pitchFamily="18" charset="0"/>
              <a:ea typeface="SimSun" panose="02010600030101010101" pitchFamily="2" charset="-122"/>
            </a:endParaRPr>
          </a:p>
          <a:p>
            <a:pPr marL="0" indent="0">
              <a:buNone/>
            </a:pPr>
            <a:endParaRPr lang="sv-SE" dirty="0"/>
          </a:p>
        </p:txBody>
      </p:sp>
      <p:sp>
        <p:nvSpPr>
          <p:cNvPr id="2" name="Platshållare för bildnummer 1"/>
          <p:cNvSpPr>
            <a:spLocks noGrp="1"/>
          </p:cNvSpPr>
          <p:nvPr>
            <p:ph type="sldNum" sz="quarter" idx="12"/>
          </p:nvPr>
        </p:nvSpPr>
        <p:spPr/>
        <p:txBody>
          <a:bodyPr/>
          <a:lstStyle/>
          <a:p>
            <a:fld id="{05AB504C-2EAE-4C1B-A3CB-68D7E240E4AC}" type="slidenum">
              <a:rPr lang="sv-SE" smtClean="0"/>
              <a:t>47</a:t>
            </a:fld>
            <a:endParaRPr lang="sv-SE"/>
          </a:p>
        </p:txBody>
      </p:sp>
    </p:spTree>
    <p:extLst>
      <p:ext uri="{BB962C8B-B14F-4D97-AF65-F5344CB8AC3E}">
        <p14:creationId xmlns:p14="http://schemas.microsoft.com/office/powerpoint/2010/main" val="10721178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
          </p:nvPr>
        </p:nvSpPr>
        <p:spPr>
          <a:xfrm>
            <a:off x="838200" y="925830"/>
            <a:ext cx="10515600" cy="5251133"/>
          </a:xfrm>
        </p:spPr>
        <p:txBody>
          <a:bodyPr>
            <a:normAutofit lnSpcReduction="10000"/>
          </a:bodyPr>
          <a:lstStyle/>
          <a:p>
            <a:pPr>
              <a:spcAft>
                <a:spcPts val="0"/>
              </a:spcAft>
            </a:pPr>
            <a:r>
              <a:rPr lang="en-GB" dirty="0" smtClean="0">
                <a:latin typeface="Times New Roman" panose="02020603050405020304" pitchFamily="18" charset="0"/>
                <a:ea typeface="SimSun" panose="02010600030101010101" pitchFamily="2" charset="-122"/>
              </a:rPr>
              <a:t>One </a:t>
            </a:r>
            <a:r>
              <a:rPr lang="en-GB" dirty="0">
                <a:latin typeface="Times New Roman" panose="02020603050405020304" pitchFamily="18" charset="0"/>
                <a:ea typeface="SimSun" panose="02010600030101010101" pitchFamily="2" charset="-122"/>
              </a:rPr>
              <a:t>of the important modelling topics that is fundamental to work of this nature is </a:t>
            </a:r>
            <a:r>
              <a:rPr lang="en-GB" dirty="0">
                <a:solidFill>
                  <a:srgbClr val="FF0000"/>
                </a:solidFill>
                <a:latin typeface="Times New Roman" panose="02020603050405020304" pitchFamily="18" charset="0"/>
                <a:ea typeface="SimSun" panose="02010600030101010101" pitchFamily="2" charset="-122"/>
              </a:rPr>
              <a:t>definition and estimation of stochastic processes </a:t>
            </a:r>
            <a:r>
              <a:rPr lang="en-GB" dirty="0">
                <a:latin typeface="Times New Roman" panose="02020603050405020304" pitchFamily="18" charset="0"/>
                <a:ea typeface="SimSun" panose="02010600030101010101" pitchFamily="2" charset="-122"/>
              </a:rPr>
              <a:t>representing market prices and other stochastic disturbances of particular application relevance. </a:t>
            </a:r>
            <a:endParaRPr lang="en-GB" dirty="0" smtClean="0">
              <a:latin typeface="Times New Roman" panose="02020603050405020304" pitchFamily="18" charset="0"/>
              <a:ea typeface="SimSun" panose="02010600030101010101" pitchFamily="2" charset="-122"/>
            </a:endParaRPr>
          </a:p>
          <a:p>
            <a:pPr>
              <a:spcAft>
                <a:spcPts val="0"/>
              </a:spcAft>
            </a:pPr>
            <a:r>
              <a:rPr lang="en-GB" dirty="0" smtClean="0">
                <a:latin typeface="Times New Roman" panose="02020603050405020304" pitchFamily="18" charset="0"/>
                <a:ea typeface="SimSun" panose="02010600030101010101" pitchFamily="2" charset="-122"/>
              </a:rPr>
              <a:t>In </a:t>
            </a:r>
            <a:r>
              <a:rPr lang="en-GB" dirty="0" err="1">
                <a:latin typeface="Times New Roman" panose="02020603050405020304" pitchFamily="18" charset="0"/>
                <a:ea typeface="SimSun" panose="02010600030101010101" pitchFamily="2" charset="-122"/>
              </a:rPr>
              <a:t>Lohmander</a:t>
            </a:r>
            <a:r>
              <a:rPr lang="en-GB" dirty="0">
                <a:latin typeface="Times New Roman" panose="02020603050405020304" pitchFamily="18" charset="0"/>
                <a:ea typeface="SimSun" panose="02010600030101010101" pitchFamily="2" charset="-122"/>
              </a:rPr>
              <a:t> [1], we find that alternative specifications of price processes and damage probability functions can lead to drastically </a:t>
            </a:r>
            <a:r>
              <a:rPr lang="en-GB" dirty="0">
                <a:solidFill>
                  <a:srgbClr val="FF0000"/>
                </a:solidFill>
                <a:latin typeface="Times New Roman" panose="02020603050405020304" pitchFamily="18" charset="0"/>
                <a:ea typeface="SimSun" panose="02010600030101010101" pitchFamily="2" charset="-122"/>
              </a:rPr>
              <a:t>different types of optimal resource control</a:t>
            </a:r>
            <a:r>
              <a:rPr lang="en-GB" dirty="0">
                <a:latin typeface="Times New Roman" panose="02020603050405020304" pitchFamily="18" charset="0"/>
                <a:ea typeface="SimSun" panose="02010600030101010101" pitchFamily="2" charset="-122"/>
              </a:rPr>
              <a:t> functions. </a:t>
            </a:r>
            <a:endParaRPr lang="en-GB" dirty="0" smtClean="0">
              <a:latin typeface="Times New Roman" panose="02020603050405020304" pitchFamily="18" charset="0"/>
              <a:ea typeface="SimSun" panose="02010600030101010101" pitchFamily="2" charset="-122"/>
            </a:endParaRPr>
          </a:p>
          <a:p>
            <a:pPr>
              <a:spcAft>
                <a:spcPts val="0"/>
              </a:spcAft>
            </a:pPr>
            <a:r>
              <a:rPr lang="en-GB" dirty="0" smtClean="0">
                <a:latin typeface="Times New Roman" panose="02020603050405020304" pitchFamily="18" charset="0"/>
                <a:ea typeface="SimSun" panose="02010600030101010101" pitchFamily="2" charset="-122"/>
              </a:rPr>
              <a:t>For </a:t>
            </a:r>
            <a:r>
              <a:rPr lang="en-GB" dirty="0">
                <a:latin typeface="Times New Roman" panose="02020603050405020304" pitchFamily="18" charset="0"/>
                <a:ea typeface="SimSun" panose="02010600030101010101" pitchFamily="2" charset="-122"/>
              </a:rPr>
              <a:t>instance, </a:t>
            </a:r>
            <a:r>
              <a:rPr lang="en-GB" dirty="0">
                <a:solidFill>
                  <a:srgbClr val="FF0000"/>
                </a:solidFill>
                <a:latin typeface="Times New Roman" panose="02020603050405020304" pitchFamily="18" charset="0"/>
                <a:ea typeface="SimSun" panose="02010600030101010101" pitchFamily="2" charset="-122"/>
              </a:rPr>
              <a:t>autocorrelation functions and stationarity </a:t>
            </a:r>
            <a:r>
              <a:rPr lang="en-GB" dirty="0">
                <a:latin typeface="Times New Roman" panose="02020603050405020304" pitchFamily="18" charset="0"/>
                <a:ea typeface="SimSun" panose="02010600030101010101" pitchFamily="2" charset="-122"/>
              </a:rPr>
              <a:t>are important concepts to consider and estimate before detailed resource control models are developed and solved. </a:t>
            </a:r>
            <a:endParaRPr lang="en-GB" dirty="0" smtClean="0">
              <a:latin typeface="Times New Roman" panose="02020603050405020304" pitchFamily="18" charset="0"/>
              <a:ea typeface="SimSun" panose="02010600030101010101" pitchFamily="2" charset="-122"/>
            </a:endParaRPr>
          </a:p>
          <a:p>
            <a:pPr>
              <a:spcAft>
                <a:spcPts val="0"/>
              </a:spcAft>
            </a:pPr>
            <a:r>
              <a:rPr lang="en-GB" dirty="0" smtClean="0">
                <a:latin typeface="Times New Roman" panose="02020603050405020304" pitchFamily="18" charset="0"/>
                <a:ea typeface="SimSun" panose="02010600030101010101" pitchFamily="2" charset="-122"/>
              </a:rPr>
              <a:t>In </a:t>
            </a:r>
            <a:r>
              <a:rPr lang="en-GB" dirty="0">
                <a:latin typeface="Times New Roman" panose="02020603050405020304" pitchFamily="18" charset="0"/>
                <a:ea typeface="SimSun" panose="02010600030101010101" pitchFamily="2" charset="-122"/>
              </a:rPr>
              <a:t>the present analysis, stationary and independently distributed market prices were assumed in all periods. Of course, in other cases, the process properties may be different. </a:t>
            </a:r>
            <a:endParaRPr lang="en-GB" dirty="0" smtClean="0">
              <a:latin typeface="Times New Roman" panose="02020603050405020304" pitchFamily="18" charset="0"/>
              <a:ea typeface="SimSun" panose="02010600030101010101" pitchFamily="2" charset="-122"/>
            </a:endParaRPr>
          </a:p>
          <a:p>
            <a:endParaRPr lang="sv-SE" dirty="0"/>
          </a:p>
        </p:txBody>
      </p:sp>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48</a:t>
            </a:fld>
            <a:endParaRPr lang="sv-SE">
              <a:solidFill>
                <a:prstClr val="black">
                  <a:tint val="75000"/>
                </a:prstClr>
              </a:solidFill>
            </a:endParaRPr>
          </a:p>
        </p:txBody>
      </p:sp>
    </p:spTree>
    <p:extLst>
      <p:ext uri="{BB962C8B-B14F-4D97-AF65-F5344CB8AC3E}">
        <p14:creationId xmlns:p14="http://schemas.microsoft.com/office/powerpoint/2010/main" val="40641728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
          </p:nvPr>
        </p:nvSpPr>
        <p:spPr>
          <a:xfrm>
            <a:off x="838200" y="925830"/>
            <a:ext cx="10515600" cy="5251133"/>
          </a:xfrm>
        </p:spPr>
        <p:txBody>
          <a:bodyPr>
            <a:normAutofit/>
          </a:bodyPr>
          <a:lstStyle/>
          <a:p>
            <a:pPr>
              <a:spcAft>
                <a:spcPts val="0"/>
              </a:spcAft>
            </a:pPr>
            <a:r>
              <a:rPr lang="en-GB" dirty="0" smtClean="0">
                <a:latin typeface="Times New Roman" panose="02020603050405020304" pitchFamily="18" charset="0"/>
                <a:ea typeface="SimSun" panose="02010600030101010101" pitchFamily="2" charset="-122"/>
              </a:rPr>
              <a:t>Furthermore</a:t>
            </a:r>
            <a:r>
              <a:rPr lang="en-GB" dirty="0">
                <a:latin typeface="Times New Roman" panose="02020603050405020304" pitchFamily="18" charset="0"/>
                <a:ea typeface="SimSun" panose="02010600030101010101" pitchFamily="2" charset="-122"/>
              </a:rPr>
              <a:t>, expected prices minus costs for harvesting and terrain transport in different size classes, were assumed to follow a </a:t>
            </a:r>
            <a:r>
              <a:rPr lang="en-GB" dirty="0">
                <a:solidFill>
                  <a:srgbClr val="FF0000"/>
                </a:solidFill>
                <a:latin typeface="Times New Roman" panose="02020603050405020304" pitchFamily="18" charset="0"/>
                <a:ea typeface="SimSun" panose="02010600030101010101" pitchFamily="2" charset="-122"/>
              </a:rPr>
              <a:t>diameter dependent net price </a:t>
            </a:r>
            <a:r>
              <a:rPr lang="en-GB" dirty="0">
                <a:latin typeface="Times New Roman" panose="02020603050405020304" pitchFamily="18" charset="0"/>
                <a:ea typeface="SimSun" panose="02010600030101010101" pitchFamily="2" charset="-122"/>
              </a:rPr>
              <a:t>function. </a:t>
            </a:r>
            <a:endParaRPr lang="en-GB" dirty="0" smtClean="0">
              <a:latin typeface="Times New Roman" panose="02020603050405020304" pitchFamily="18" charset="0"/>
              <a:ea typeface="SimSun" panose="02010600030101010101" pitchFamily="2" charset="-122"/>
            </a:endParaRPr>
          </a:p>
          <a:p>
            <a:pPr>
              <a:spcAft>
                <a:spcPts val="0"/>
              </a:spcAft>
            </a:pPr>
            <a:r>
              <a:rPr lang="en-GB" dirty="0" smtClean="0">
                <a:latin typeface="Times New Roman" panose="02020603050405020304" pitchFamily="18" charset="0"/>
                <a:ea typeface="SimSun" panose="02010600030101010101" pitchFamily="2" charset="-122"/>
              </a:rPr>
              <a:t>Several </a:t>
            </a:r>
            <a:r>
              <a:rPr lang="en-GB" dirty="0">
                <a:solidFill>
                  <a:srgbClr val="FF0000"/>
                </a:solidFill>
                <a:latin typeface="Times New Roman" panose="02020603050405020304" pitchFamily="18" charset="0"/>
                <a:ea typeface="SimSun" panose="02010600030101010101" pitchFamily="2" charset="-122"/>
              </a:rPr>
              <a:t>examples of stochastic price processes </a:t>
            </a:r>
            <a:r>
              <a:rPr lang="en-GB" dirty="0">
                <a:latin typeface="Times New Roman" panose="02020603050405020304" pitchFamily="18" charset="0"/>
                <a:ea typeface="SimSun" panose="02010600030101010101" pitchFamily="2" charset="-122"/>
              </a:rPr>
              <a:t>in the round wood markets have been described and analysed in </a:t>
            </a:r>
            <a:r>
              <a:rPr lang="en-GB" dirty="0" err="1">
                <a:latin typeface="Times New Roman" panose="02020603050405020304" pitchFamily="18" charset="0"/>
                <a:ea typeface="SimSun" panose="02010600030101010101" pitchFamily="2" charset="-122"/>
              </a:rPr>
              <a:t>Lohmander</a:t>
            </a:r>
            <a:r>
              <a:rPr lang="en-GB" dirty="0">
                <a:latin typeface="Times New Roman" panose="02020603050405020304" pitchFamily="18" charset="0"/>
                <a:ea typeface="SimSun" panose="02010600030101010101" pitchFamily="2" charset="-122"/>
              </a:rPr>
              <a:t> [1]. </a:t>
            </a:r>
            <a:endParaRPr lang="en-GB" dirty="0" smtClean="0">
              <a:latin typeface="Times New Roman" panose="02020603050405020304" pitchFamily="18" charset="0"/>
              <a:ea typeface="SimSun" panose="02010600030101010101" pitchFamily="2" charset="-122"/>
            </a:endParaRPr>
          </a:p>
          <a:p>
            <a:pPr>
              <a:spcAft>
                <a:spcPts val="0"/>
              </a:spcAft>
            </a:pPr>
            <a:r>
              <a:rPr lang="en-GB" dirty="0" smtClean="0">
                <a:latin typeface="Times New Roman" panose="02020603050405020304" pitchFamily="18" charset="0"/>
                <a:ea typeface="SimSun" panose="02010600030101010101" pitchFamily="2" charset="-122"/>
              </a:rPr>
              <a:t>In </a:t>
            </a:r>
            <a:r>
              <a:rPr lang="en-GB" dirty="0">
                <a:latin typeface="Times New Roman" panose="02020603050405020304" pitchFamily="18" charset="0"/>
                <a:ea typeface="SimSun" panose="02010600030101010101" pitchFamily="2" charset="-122"/>
              </a:rPr>
              <a:t>Finland, Sweden and Norway, these prices could be described as </a:t>
            </a:r>
            <a:r>
              <a:rPr lang="en-GB" dirty="0">
                <a:solidFill>
                  <a:srgbClr val="FF0000"/>
                </a:solidFill>
                <a:latin typeface="Times New Roman" panose="02020603050405020304" pitchFamily="18" charset="0"/>
                <a:ea typeface="SimSun" panose="02010600030101010101" pitchFamily="2" charset="-122"/>
              </a:rPr>
              <a:t>stationary first order autoregressive processes</a:t>
            </a:r>
            <a:r>
              <a:rPr lang="en-GB" dirty="0">
                <a:latin typeface="Times New Roman" panose="02020603050405020304" pitchFamily="18" charset="0"/>
                <a:ea typeface="SimSun" panose="02010600030101010101" pitchFamily="2" charset="-122"/>
              </a:rPr>
              <a:t>. </a:t>
            </a:r>
            <a:endParaRPr lang="en-GB" dirty="0" smtClean="0">
              <a:latin typeface="Times New Roman" panose="02020603050405020304" pitchFamily="18" charset="0"/>
              <a:ea typeface="SimSun" panose="02010600030101010101" pitchFamily="2" charset="-122"/>
            </a:endParaRPr>
          </a:p>
          <a:p>
            <a:pPr marL="0" indent="0">
              <a:buNone/>
            </a:pPr>
            <a:endParaRPr lang="sv-SE" dirty="0"/>
          </a:p>
        </p:txBody>
      </p:sp>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49</a:t>
            </a:fld>
            <a:endParaRPr lang="sv-SE">
              <a:solidFill>
                <a:prstClr val="black">
                  <a:tint val="75000"/>
                </a:prstClr>
              </a:solidFill>
            </a:endParaRPr>
          </a:p>
        </p:txBody>
      </p:sp>
    </p:spTree>
    <p:extLst>
      <p:ext uri="{BB962C8B-B14F-4D97-AF65-F5344CB8AC3E}">
        <p14:creationId xmlns:p14="http://schemas.microsoft.com/office/powerpoint/2010/main" val="4267182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5</a:t>
            </a:fld>
            <a:endParaRPr lang="sv-SE" dirty="0"/>
          </a:p>
        </p:txBody>
      </p:sp>
      <p:sp>
        <p:nvSpPr>
          <p:cNvPr id="3" name="Rectangle 2"/>
          <p:cNvSpPr>
            <a:spLocks noChangeArrowheads="1"/>
          </p:cNvSpPr>
          <p:nvPr/>
        </p:nvSpPr>
        <p:spPr bwMode="auto">
          <a:xfrm>
            <a:off x="682171" y="1886856"/>
            <a:ext cx="167868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3473675271"/>
              </p:ext>
            </p:extLst>
          </p:nvPr>
        </p:nvGraphicFramePr>
        <p:xfrm>
          <a:off x="891081" y="944915"/>
          <a:ext cx="9599119" cy="1262743"/>
        </p:xfrm>
        <a:graphic>
          <a:graphicData uri="http://schemas.openxmlformats.org/presentationml/2006/ole">
            <mc:AlternateContent xmlns:mc="http://schemas.openxmlformats.org/markup-compatibility/2006">
              <mc:Choice xmlns:v="urn:schemas-microsoft-com:vml" Requires="v">
                <p:oleObj spid="_x0000_s28088" name="Equation" r:id="rId3" imgW="2667000" imgH="355600" progId="Equation.DSMT4">
                  <p:embed/>
                </p:oleObj>
              </mc:Choice>
              <mc:Fallback>
                <p:oleObj name="Equation" r:id="rId3" imgW="2667000" imgH="355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081" y="944915"/>
                        <a:ext cx="9599119" cy="1262743"/>
                      </a:xfrm>
                      <a:prstGeom prst="rect">
                        <a:avLst/>
                      </a:prstGeom>
                      <a:noFill/>
                    </p:spPr>
                  </p:pic>
                </p:oleObj>
              </mc:Fallback>
            </mc:AlternateContent>
          </a:graphicData>
        </a:graphic>
      </p:graphicFrame>
      <p:sp>
        <p:nvSpPr>
          <p:cNvPr id="5" name="Rectangle 4"/>
          <p:cNvSpPr>
            <a:spLocks noChangeArrowheads="1"/>
          </p:cNvSpPr>
          <p:nvPr/>
        </p:nvSpPr>
        <p:spPr bwMode="auto">
          <a:xfrm>
            <a:off x="1045027" y="4418057"/>
            <a:ext cx="155773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167643530"/>
              </p:ext>
            </p:extLst>
          </p:nvPr>
        </p:nvGraphicFramePr>
        <p:xfrm>
          <a:off x="1054045" y="4804163"/>
          <a:ext cx="7594128" cy="581060"/>
        </p:xfrm>
        <a:graphic>
          <a:graphicData uri="http://schemas.openxmlformats.org/presentationml/2006/ole">
            <mc:AlternateContent xmlns:mc="http://schemas.openxmlformats.org/markup-compatibility/2006">
              <mc:Choice xmlns:v="urn:schemas-microsoft-com:vml" Requires="v">
                <p:oleObj spid="_x0000_s28089" name="Equation" r:id="rId5" imgW="2984500" imgH="228600" progId="Equation.DSMT4">
                  <p:embed/>
                </p:oleObj>
              </mc:Choice>
              <mc:Fallback>
                <p:oleObj name="Equation" r:id="rId5" imgW="29845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045" y="4804163"/>
                        <a:ext cx="7594128" cy="581060"/>
                      </a:xfrm>
                      <a:prstGeom prst="rect">
                        <a:avLst/>
                      </a:prstGeom>
                      <a:noFill/>
                    </p:spPr>
                  </p:pic>
                </p:oleObj>
              </mc:Fallback>
            </mc:AlternateContent>
          </a:graphicData>
        </a:graphic>
      </p:graphicFrame>
      <p:sp>
        <p:nvSpPr>
          <p:cNvPr id="7" name="Rectangle 6"/>
          <p:cNvSpPr>
            <a:spLocks noChangeArrowheads="1"/>
          </p:cNvSpPr>
          <p:nvPr/>
        </p:nvSpPr>
        <p:spPr bwMode="auto">
          <a:xfrm>
            <a:off x="236786" y="3687097"/>
            <a:ext cx="30283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516684954"/>
              </p:ext>
            </p:extLst>
          </p:nvPr>
        </p:nvGraphicFramePr>
        <p:xfrm>
          <a:off x="1054045" y="2786184"/>
          <a:ext cx="822947" cy="618398"/>
        </p:xfrm>
        <a:graphic>
          <a:graphicData uri="http://schemas.openxmlformats.org/presentationml/2006/ole">
            <mc:AlternateContent xmlns:mc="http://schemas.openxmlformats.org/markup-compatibility/2006">
              <mc:Choice xmlns:v="urn:schemas-microsoft-com:vml" Requires="v">
                <p:oleObj spid="_x0000_s28090" name="Equation" r:id="rId7" imgW="279279" imgH="203112" progId="Equation.DSMT4">
                  <p:embed/>
                </p:oleObj>
              </mc:Choice>
              <mc:Fallback>
                <p:oleObj name="Equation" r:id="rId7" imgW="279279" imgH="203112"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4045" y="2786184"/>
                        <a:ext cx="822947" cy="618398"/>
                      </a:xfrm>
                      <a:prstGeom prst="rect">
                        <a:avLst/>
                      </a:prstGeom>
                      <a:noFill/>
                    </p:spPr>
                  </p:pic>
                </p:oleObj>
              </mc:Fallback>
            </mc:AlternateContent>
          </a:graphicData>
        </a:graphic>
      </p:graphicFrame>
      <p:sp>
        <p:nvSpPr>
          <p:cNvPr id="9" name="Rectangle 8"/>
          <p:cNvSpPr>
            <a:spLocks noChangeArrowheads="1"/>
          </p:cNvSpPr>
          <p:nvPr/>
        </p:nvSpPr>
        <p:spPr bwMode="auto">
          <a:xfrm>
            <a:off x="4093027" y="4048317"/>
            <a:ext cx="380628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881821734"/>
              </p:ext>
            </p:extLst>
          </p:nvPr>
        </p:nvGraphicFramePr>
        <p:xfrm>
          <a:off x="8872374" y="2854028"/>
          <a:ext cx="406400" cy="545171"/>
        </p:xfrm>
        <a:graphic>
          <a:graphicData uri="http://schemas.openxmlformats.org/presentationml/2006/ole">
            <mc:AlternateContent xmlns:mc="http://schemas.openxmlformats.org/markup-compatibility/2006">
              <mc:Choice xmlns:v="urn:schemas-microsoft-com:vml" Requires="v">
                <p:oleObj spid="_x0000_s28091" name="Equation" r:id="rId9" imgW="126725" imgH="177415" progId="Equation.DSMT4">
                  <p:embed/>
                </p:oleObj>
              </mc:Choice>
              <mc:Fallback>
                <p:oleObj name="Equation" r:id="rId9" imgW="126725" imgH="177415"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72374" y="2854028"/>
                        <a:ext cx="406400" cy="545171"/>
                      </a:xfrm>
                      <a:prstGeom prst="rect">
                        <a:avLst/>
                      </a:prstGeom>
                      <a:noFill/>
                    </p:spPr>
                  </p:pic>
                </p:oleObj>
              </mc:Fallback>
            </mc:AlternateContent>
          </a:graphicData>
        </a:graphic>
      </p:graphicFrame>
      <p:sp>
        <p:nvSpPr>
          <p:cNvPr id="11" name="Rectangle 10"/>
          <p:cNvSpPr>
            <a:spLocks noChangeArrowheads="1"/>
          </p:cNvSpPr>
          <p:nvPr/>
        </p:nvSpPr>
        <p:spPr bwMode="auto">
          <a:xfrm>
            <a:off x="1045027" y="4611110"/>
            <a:ext cx="290273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2" name="Objekt 11"/>
          <p:cNvGraphicFramePr>
            <a:graphicFrameLocks noChangeAspect="1"/>
          </p:cNvGraphicFramePr>
          <p:nvPr>
            <p:extLst>
              <p:ext uri="{D42A27DB-BD31-4B8C-83A1-F6EECF244321}">
                <p14:modId xmlns:p14="http://schemas.microsoft.com/office/powerpoint/2010/main" val="1225728442"/>
              </p:ext>
            </p:extLst>
          </p:nvPr>
        </p:nvGraphicFramePr>
        <p:xfrm>
          <a:off x="1045027" y="3914530"/>
          <a:ext cx="814120" cy="489980"/>
        </p:xfrm>
        <a:graphic>
          <a:graphicData uri="http://schemas.openxmlformats.org/presentationml/2006/ole">
            <mc:AlternateContent xmlns:mc="http://schemas.openxmlformats.org/markup-compatibility/2006">
              <mc:Choice xmlns:v="urn:schemas-microsoft-com:vml" Requires="v">
                <p:oleObj spid="_x0000_s28092" name="Equation" r:id="rId11" imgW="342751" imgH="203112" progId="Equation.DSMT4">
                  <p:embed/>
                </p:oleObj>
              </mc:Choice>
              <mc:Fallback>
                <p:oleObj name="Equation" r:id="rId11" imgW="342751" imgH="203112"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5027" y="3914530"/>
                        <a:ext cx="814120" cy="489980"/>
                      </a:xfrm>
                      <a:prstGeom prst="rect">
                        <a:avLst/>
                      </a:prstGeom>
                      <a:noFill/>
                    </p:spPr>
                  </p:pic>
                </p:oleObj>
              </mc:Fallback>
            </mc:AlternateContent>
          </a:graphicData>
        </a:graphic>
      </p:graphicFrame>
      <p:sp>
        <p:nvSpPr>
          <p:cNvPr id="22" name="Rektangel 21"/>
          <p:cNvSpPr/>
          <p:nvPr/>
        </p:nvSpPr>
        <p:spPr>
          <a:xfrm>
            <a:off x="2248903" y="2923023"/>
            <a:ext cx="8649931" cy="461665"/>
          </a:xfrm>
          <a:prstGeom prst="rect">
            <a:avLst/>
          </a:prstGeom>
        </p:spPr>
        <p:txBody>
          <a:bodyPr wrap="square">
            <a:spAutoFit/>
          </a:bodyPr>
          <a:lstStyle/>
          <a:p>
            <a:r>
              <a:rPr lang="en-GB" sz="2400" dirty="0" smtClean="0">
                <a:latin typeface="Times New Roman" panose="02020603050405020304" pitchFamily="18" charset="0"/>
                <a:ea typeface="SimSun" panose="02010600030101010101" pitchFamily="2" charset="-122"/>
              </a:rPr>
              <a:t>diameter </a:t>
            </a:r>
            <a:r>
              <a:rPr lang="en-GB" sz="2400" dirty="0">
                <a:latin typeface="Times New Roman" panose="02020603050405020304" pitchFamily="18" charset="0"/>
                <a:ea typeface="SimSun" panose="02010600030101010101" pitchFamily="2" charset="-122"/>
              </a:rPr>
              <a:t>increment per year of trees in diameter class</a:t>
            </a:r>
            <a:endParaRPr lang="sv-SE" sz="2400" dirty="0"/>
          </a:p>
        </p:txBody>
      </p:sp>
      <p:sp>
        <p:nvSpPr>
          <p:cNvPr id="24" name="Rektangel 23"/>
          <p:cNvSpPr/>
          <p:nvPr/>
        </p:nvSpPr>
        <p:spPr>
          <a:xfrm>
            <a:off x="2248903" y="3874387"/>
            <a:ext cx="7695568" cy="461665"/>
          </a:xfrm>
          <a:prstGeom prst="rect">
            <a:avLst/>
          </a:prstGeom>
        </p:spPr>
        <p:txBody>
          <a:bodyPr wrap="none">
            <a:spAutoFit/>
          </a:bodyPr>
          <a:lstStyle/>
          <a:p>
            <a:r>
              <a:rPr lang="en-GB" sz="2400" dirty="0">
                <a:latin typeface="Times New Roman" panose="02020603050405020304" pitchFamily="18" charset="0"/>
                <a:ea typeface="SimSun" panose="02010600030101010101" pitchFamily="2" charset="-122"/>
              </a:rPr>
              <a:t>total basal area per hectare of trees with </a:t>
            </a:r>
            <a:r>
              <a:rPr lang="en-GB" sz="2400" dirty="0" smtClean="0">
                <a:latin typeface="Times New Roman" panose="02020603050405020304" pitchFamily="18" charset="0"/>
                <a:ea typeface="SimSun" panose="02010600030101010101" pitchFamily="2" charset="-122"/>
              </a:rPr>
              <a:t>diameter </a:t>
            </a:r>
            <a:r>
              <a:rPr lang="en-GB" sz="2400" dirty="0">
                <a:latin typeface="Times New Roman" panose="02020603050405020304" pitchFamily="18" charset="0"/>
                <a:ea typeface="SimSun" panose="02010600030101010101" pitchFamily="2" charset="-122"/>
              </a:rPr>
              <a:t>larger than </a:t>
            </a:r>
            <a:endParaRPr lang="sv-SE" sz="2400" dirty="0"/>
          </a:p>
        </p:txBody>
      </p:sp>
      <p:sp>
        <p:nvSpPr>
          <p:cNvPr id="25" name="Rectangle 31"/>
          <p:cNvSpPr>
            <a:spLocks noChangeArrowheads="1"/>
          </p:cNvSpPr>
          <p:nvPr/>
        </p:nvSpPr>
        <p:spPr bwMode="auto">
          <a:xfrm>
            <a:off x="1045027" y="3282105"/>
            <a:ext cx="32588782" cy="5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26" name="Objekt 25"/>
          <p:cNvGraphicFramePr>
            <a:graphicFrameLocks noChangeAspect="1"/>
          </p:cNvGraphicFramePr>
          <p:nvPr>
            <p:extLst>
              <p:ext uri="{D42A27DB-BD31-4B8C-83A1-F6EECF244321}">
                <p14:modId xmlns:p14="http://schemas.microsoft.com/office/powerpoint/2010/main" val="3861955031"/>
              </p:ext>
            </p:extLst>
          </p:nvPr>
        </p:nvGraphicFramePr>
        <p:xfrm>
          <a:off x="1045028" y="3282105"/>
          <a:ext cx="490094" cy="641577"/>
        </p:xfrm>
        <a:graphic>
          <a:graphicData uri="http://schemas.openxmlformats.org/presentationml/2006/ole">
            <mc:AlternateContent xmlns:mc="http://schemas.openxmlformats.org/markup-compatibility/2006">
              <mc:Choice xmlns:v="urn:schemas-microsoft-com:vml" Requires="v">
                <p:oleObj spid="_x0000_s28093" name="Equation" r:id="rId13" imgW="177646" imgH="228402" progId="Equation.DSMT4">
                  <p:embed/>
                </p:oleObj>
              </mc:Choice>
              <mc:Fallback>
                <p:oleObj name="Equation" r:id="rId13" imgW="177646" imgH="228402" progId="Equation.DSMT4">
                  <p:embed/>
                  <p:pic>
                    <p:nvPicPr>
                      <p:cNvPr id="0" name="Object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5028" y="3282105"/>
                        <a:ext cx="490094" cy="641577"/>
                      </a:xfrm>
                      <a:prstGeom prst="rect">
                        <a:avLst/>
                      </a:prstGeom>
                      <a:noFill/>
                    </p:spPr>
                  </p:pic>
                </p:oleObj>
              </mc:Fallback>
            </mc:AlternateContent>
          </a:graphicData>
        </a:graphic>
      </p:graphicFrame>
      <p:sp>
        <p:nvSpPr>
          <p:cNvPr id="27" name="Rektangel 26"/>
          <p:cNvSpPr/>
          <p:nvPr/>
        </p:nvSpPr>
        <p:spPr>
          <a:xfrm>
            <a:off x="2248903" y="3403206"/>
            <a:ext cx="7590539" cy="461665"/>
          </a:xfrm>
          <a:prstGeom prst="rect">
            <a:avLst/>
          </a:prstGeom>
        </p:spPr>
        <p:txBody>
          <a:bodyPr wrap="none">
            <a:spAutoFit/>
          </a:bodyPr>
          <a:lstStyle/>
          <a:p>
            <a:r>
              <a:rPr lang="en-GB" sz="2400" dirty="0">
                <a:latin typeface="Times New Roman" panose="02020603050405020304" pitchFamily="18" charset="0"/>
                <a:ea typeface="SimSun" panose="02010600030101010101" pitchFamily="2" charset="-122"/>
              </a:rPr>
              <a:t>average diameter before increment of trees in diameter class</a:t>
            </a:r>
            <a:endParaRPr lang="sv-SE" sz="2400" dirty="0"/>
          </a:p>
        </p:txBody>
      </p:sp>
      <p:graphicFrame>
        <p:nvGraphicFramePr>
          <p:cNvPr id="28" name="Objekt 27"/>
          <p:cNvGraphicFramePr>
            <a:graphicFrameLocks noChangeAspect="1"/>
          </p:cNvGraphicFramePr>
          <p:nvPr>
            <p:extLst>
              <p:ext uri="{D42A27DB-BD31-4B8C-83A1-F6EECF244321}">
                <p14:modId xmlns:p14="http://schemas.microsoft.com/office/powerpoint/2010/main" val="2160697290"/>
              </p:ext>
            </p:extLst>
          </p:nvPr>
        </p:nvGraphicFramePr>
        <p:xfrm>
          <a:off x="9706656" y="3311279"/>
          <a:ext cx="406400" cy="545171"/>
        </p:xfrm>
        <a:graphic>
          <a:graphicData uri="http://schemas.openxmlformats.org/presentationml/2006/ole">
            <mc:AlternateContent xmlns:mc="http://schemas.openxmlformats.org/markup-compatibility/2006">
              <mc:Choice xmlns:v="urn:schemas-microsoft-com:vml" Requires="v">
                <p:oleObj spid="_x0000_s28094" name="Equation" r:id="rId15" imgW="126720" imgH="177480" progId="Equation.DSMT4">
                  <p:embed/>
                </p:oleObj>
              </mc:Choice>
              <mc:Fallback>
                <p:oleObj name="Equation" r:id="rId15" imgW="126720" imgH="177480" progId="Equation.DSMT4">
                  <p:embed/>
                  <p:pic>
                    <p:nvPicPr>
                      <p:cNvPr id="0" name=""/>
                      <p:cNvPicPr>
                        <a:picLocks noChangeAspect="1" noChangeArrowheads="1"/>
                      </p:cNvPicPr>
                      <p:nvPr/>
                    </p:nvPicPr>
                    <p:blipFill>
                      <a:blip r:embed="rId16"/>
                      <a:srcRect/>
                      <a:stretch>
                        <a:fillRect/>
                      </a:stretch>
                    </p:blipFill>
                    <p:spPr bwMode="auto">
                      <a:xfrm>
                        <a:off x="9706656" y="3311279"/>
                        <a:ext cx="406400" cy="545171"/>
                      </a:xfrm>
                      <a:prstGeom prst="rect">
                        <a:avLst/>
                      </a:prstGeom>
                      <a:noFill/>
                    </p:spPr>
                  </p:pic>
                </p:oleObj>
              </mc:Fallback>
            </mc:AlternateContent>
          </a:graphicData>
        </a:graphic>
      </p:graphicFrame>
      <p:graphicFrame>
        <p:nvGraphicFramePr>
          <p:cNvPr id="29" name="Objekt 28"/>
          <p:cNvGraphicFramePr>
            <a:graphicFrameLocks noChangeAspect="1"/>
          </p:cNvGraphicFramePr>
          <p:nvPr>
            <p:extLst>
              <p:ext uri="{D42A27DB-BD31-4B8C-83A1-F6EECF244321}">
                <p14:modId xmlns:p14="http://schemas.microsoft.com/office/powerpoint/2010/main" val="1241685940"/>
              </p:ext>
            </p:extLst>
          </p:nvPr>
        </p:nvGraphicFramePr>
        <p:xfrm>
          <a:off x="9770804" y="3766878"/>
          <a:ext cx="490094" cy="641577"/>
        </p:xfrm>
        <a:graphic>
          <a:graphicData uri="http://schemas.openxmlformats.org/presentationml/2006/ole">
            <mc:AlternateContent xmlns:mc="http://schemas.openxmlformats.org/markup-compatibility/2006">
              <mc:Choice xmlns:v="urn:schemas-microsoft-com:vml" Requires="v">
                <p:oleObj spid="_x0000_s28095" name="Equation" r:id="rId17" imgW="177646" imgH="228402" progId="Equation.DSMT4">
                  <p:embed/>
                </p:oleObj>
              </mc:Choice>
              <mc:Fallback>
                <p:oleObj name="Equation" r:id="rId17" imgW="177646" imgH="228402"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70804" y="3766878"/>
                        <a:ext cx="490094" cy="641577"/>
                      </a:xfrm>
                      <a:prstGeom prst="rect">
                        <a:avLst/>
                      </a:prstGeom>
                      <a:noFill/>
                    </p:spPr>
                  </p:pic>
                </p:oleObj>
              </mc:Fallback>
            </mc:AlternateContent>
          </a:graphicData>
        </a:graphic>
      </p:graphicFrame>
      <p:sp>
        <p:nvSpPr>
          <p:cNvPr id="31" name="Rektangel 30"/>
          <p:cNvSpPr/>
          <p:nvPr/>
        </p:nvSpPr>
        <p:spPr>
          <a:xfrm>
            <a:off x="1054045" y="6136763"/>
            <a:ext cx="10071155" cy="515526"/>
          </a:xfrm>
          <a:prstGeom prst="rect">
            <a:avLst/>
          </a:prstGeom>
        </p:spPr>
        <p:txBody>
          <a:bodyPr wrap="square">
            <a:spAutoFit/>
          </a:bodyPr>
          <a:lstStyle/>
          <a:p>
            <a:pPr lvl="0" algn="just">
              <a:lnSpc>
                <a:spcPts val="900"/>
              </a:lnSpc>
              <a:spcAft>
                <a:spcPts val="250"/>
              </a:spcAft>
              <a:buSzPts val="800"/>
              <a:tabLst>
                <a:tab pos="228600" algn="l"/>
              </a:tabLst>
            </a:pPr>
            <a:r>
              <a:rPr lang="en-US" dirty="0" err="1">
                <a:latin typeface="Times New Roman" panose="02020603050405020304" pitchFamily="18" charset="0"/>
                <a:ea typeface="MS Mincho" panose="02020609040205080304" pitchFamily="49" charset="-128"/>
              </a:rPr>
              <a:t>Schütz</a:t>
            </a:r>
            <a:r>
              <a:rPr lang="en-US" dirty="0">
                <a:latin typeface="Times New Roman" panose="02020603050405020304" pitchFamily="18" charset="0"/>
                <a:ea typeface="MS Mincho" panose="02020609040205080304" pitchFamily="49" charset="-128"/>
              </a:rPr>
              <a:t>, J-P. (2006) Modelling the demographic sustainability of pure beech </a:t>
            </a:r>
            <a:r>
              <a:rPr lang="en-US" dirty="0" err="1">
                <a:latin typeface="Times New Roman" panose="02020603050405020304" pitchFamily="18" charset="0"/>
                <a:ea typeface="MS Mincho" panose="02020609040205080304" pitchFamily="49" charset="-128"/>
              </a:rPr>
              <a:t>plenter</a:t>
            </a:r>
            <a:r>
              <a:rPr lang="en-US" dirty="0">
                <a:latin typeface="Times New Roman" panose="02020603050405020304" pitchFamily="18" charset="0"/>
                <a:ea typeface="MS Mincho" panose="02020609040205080304" pitchFamily="49" charset="-128"/>
              </a:rPr>
              <a:t> forests in </a:t>
            </a:r>
            <a:r>
              <a:rPr lang="en-US" dirty="0" smtClean="0">
                <a:latin typeface="Times New Roman" panose="02020603050405020304" pitchFamily="18" charset="0"/>
                <a:ea typeface="MS Mincho" panose="02020609040205080304" pitchFamily="49" charset="-128"/>
              </a:rPr>
              <a:t>Eastern</a:t>
            </a:r>
          </a:p>
          <a:p>
            <a:pPr marL="342900" lvl="0" indent="-342900" algn="just">
              <a:lnSpc>
                <a:spcPts val="900"/>
              </a:lnSpc>
              <a:spcAft>
                <a:spcPts val="250"/>
              </a:spcAft>
              <a:buSzPts val="800"/>
              <a:buFont typeface="Times New Roman" panose="02020603050405020304" pitchFamily="18" charset="0"/>
              <a:buAutoNum type="arabicPeriod"/>
              <a:tabLst>
                <a:tab pos="228600" algn="l"/>
              </a:tabLst>
            </a:pPr>
            <a:endParaRPr lang="en-US" dirty="0">
              <a:latin typeface="Times New Roman" panose="02020603050405020304" pitchFamily="18" charset="0"/>
              <a:ea typeface="MS Mincho" panose="02020609040205080304" pitchFamily="49" charset="-128"/>
            </a:endParaRPr>
          </a:p>
          <a:p>
            <a:pPr lvl="0" algn="just">
              <a:lnSpc>
                <a:spcPts val="900"/>
              </a:lnSpc>
              <a:spcAft>
                <a:spcPts val="250"/>
              </a:spcAft>
              <a:buSzPts val="800"/>
              <a:tabLst>
                <a:tab pos="228600" algn="l"/>
              </a:tabLst>
            </a:pPr>
            <a:r>
              <a:rPr lang="en-US" dirty="0" smtClean="0">
                <a:latin typeface="Times New Roman" panose="02020603050405020304" pitchFamily="18" charset="0"/>
                <a:ea typeface="MS Mincho" panose="02020609040205080304" pitchFamily="49" charset="-128"/>
              </a:rPr>
              <a:t>Germany</a:t>
            </a:r>
            <a:r>
              <a:rPr lang="en-US" dirty="0">
                <a:latin typeface="Times New Roman" panose="02020603050405020304" pitchFamily="18" charset="0"/>
                <a:ea typeface="MS Mincho" panose="02020609040205080304" pitchFamily="49" charset="-128"/>
              </a:rPr>
              <a:t>, </a:t>
            </a:r>
            <a:r>
              <a:rPr lang="en-US" dirty="0" err="1">
                <a:latin typeface="Times New Roman" panose="02020603050405020304" pitchFamily="18" charset="0"/>
                <a:ea typeface="MS Mincho" panose="02020609040205080304" pitchFamily="49" charset="-128"/>
              </a:rPr>
              <a:t>Ann.For.Sci</a:t>
            </a:r>
            <a:r>
              <a:rPr lang="en-US" dirty="0">
                <a:latin typeface="Times New Roman" panose="02020603050405020304" pitchFamily="18" charset="0"/>
                <a:ea typeface="MS Mincho" panose="02020609040205080304" pitchFamily="49" charset="-128"/>
              </a:rPr>
              <a:t>. 63 (2000), 93-100, http://dx.doi.org/10.1051/forest:2005101</a:t>
            </a:r>
            <a:endParaRPr lang="sv-SE" dirty="0">
              <a:effectLst/>
              <a:latin typeface="Times New Roman" panose="02020603050405020304" pitchFamily="18" charset="0"/>
              <a:ea typeface="MS Mincho" panose="02020609040205080304" pitchFamily="49" charset="-128"/>
            </a:endParaRPr>
          </a:p>
        </p:txBody>
      </p:sp>
      <p:sp>
        <p:nvSpPr>
          <p:cNvPr id="32" name="textruta 31"/>
          <p:cNvSpPr txBox="1"/>
          <p:nvPr/>
        </p:nvSpPr>
        <p:spPr>
          <a:xfrm>
            <a:off x="1054045" y="5698245"/>
            <a:ext cx="2604655" cy="369332"/>
          </a:xfrm>
          <a:prstGeom prst="rect">
            <a:avLst/>
          </a:prstGeom>
          <a:noFill/>
        </p:spPr>
        <p:txBody>
          <a:bodyPr wrap="square" rtlCol="0">
            <a:spAutoFit/>
          </a:bodyPr>
          <a:lstStyle/>
          <a:p>
            <a:r>
              <a:rPr lang="sv-SE" b="1" u="sng" dirty="0" smtClean="0"/>
              <a:t>Source:</a:t>
            </a:r>
            <a:endParaRPr lang="sv-SE" b="1" u="sng" dirty="0"/>
          </a:p>
        </p:txBody>
      </p:sp>
    </p:spTree>
    <p:extLst>
      <p:ext uri="{BB962C8B-B14F-4D97-AF65-F5344CB8AC3E}">
        <p14:creationId xmlns:p14="http://schemas.microsoft.com/office/powerpoint/2010/main" val="29634271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
          </p:nvPr>
        </p:nvSpPr>
        <p:spPr>
          <a:xfrm>
            <a:off x="838200" y="925830"/>
            <a:ext cx="10515600" cy="5251133"/>
          </a:xfrm>
        </p:spPr>
        <p:txBody>
          <a:bodyPr>
            <a:normAutofit/>
          </a:bodyPr>
          <a:lstStyle/>
          <a:p>
            <a:pPr>
              <a:spcAft>
                <a:spcPts val="0"/>
              </a:spcAft>
            </a:pPr>
            <a:r>
              <a:rPr lang="en-GB" dirty="0" smtClean="0">
                <a:solidFill>
                  <a:srgbClr val="FF0000"/>
                </a:solidFill>
                <a:latin typeface="Times New Roman" panose="02020603050405020304" pitchFamily="18" charset="0"/>
                <a:ea typeface="SimSun" panose="02010600030101010101" pitchFamily="2" charset="-122"/>
              </a:rPr>
              <a:t>In </a:t>
            </a:r>
            <a:r>
              <a:rPr lang="en-GB" dirty="0">
                <a:solidFill>
                  <a:srgbClr val="FF0000"/>
                </a:solidFill>
                <a:latin typeface="Times New Roman" panose="02020603050405020304" pitchFamily="18" charset="0"/>
                <a:ea typeface="SimSun" panose="02010600030101010101" pitchFamily="2" charset="-122"/>
              </a:rPr>
              <a:t>future applications </a:t>
            </a:r>
            <a:r>
              <a:rPr lang="en-GB" dirty="0">
                <a:latin typeface="Times New Roman" panose="02020603050405020304" pitchFamily="18" charset="0"/>
                <a:ea typeface="SimSun" panose="02010600030101010101" pitchFamily="2" charset="-122"/>
              </a:rPr>
              <a:t>of the optimization method described in this paper, it is suggested that the relevant price process parameters are first estimated from available historical tables and that the simulations of the 100 random price series are based on these parameters. </a:t>
            </a:r>
            <a:endParaRPr lang="en-GB" dirty="0" smtClean="0">
              <a:latin typeface="Times New Roman" panose="02020603050405020304" pitchFamily="18" charset="0"/>
              <a:ea typeface="SimSun" panose="02010600030101010101" pitchFamily="2" charset="-122"/>
            </a:endParaRPr>
          </a:p>
          <a:p>
            <a:pPr>
              <a:spcAft>
                <a:spcPts val="0"/>
              </a:spcAft>
            </a:pPr>
            <a:r>
              <a:rPr lang="en-GB" dirty="0" smtClean="0">
                <a:latin typeface="Times New Roman" panose="02020603050405020304" pitchFamily="18" charset="0"/>
                <a:ea typeface="SimSun" panose="02010600030101010101" pitchFamily="2" charset="-122"/>
              </a:rPr>
              <a:t>It </a:t>
            </a:r>
            <a:r>
              <a:rPr lang="en-GB" dirty="0">
                <a:latin typeface="Times New Roman" panose="02020603050405020304" pitchFamily="18" charset="0"/>
                <a:ea typeface="SimSun" panose="02010600030101010101" pitchFamily="2" charset="-122"/>
              </a:rPr>
              <a:t>is also important to be aware of the fact that historical price series </a:t>
            </a:r>
            <a:r>
              <a:rPr lang="en-GB" dirty="0">
                <a:solidFill>
                  <a:srgbClr val="FF0000"/>
                </a:solidFill>
                <a:latin typeface="Times New Roman" panose="02020603050405020304" pitchFamily="18" charset="0"/>
                <a:ea typeface="SimSun" panose="02010600030101010101" pitchFamily="2" charset="-122"/>
              </a:rPr>
              <a:t>data are not always relevant </a:t>
            </a:r>
            <a:r>
              <a:rPr lang="en-GB" dirty="0">
                <a:latin typeface="Times New Roman" panose="02020603050405020304" pitchFamily="18" charset="0"/>
                <a:ea typeface="SimSun" panose="02010600030101010101" pitchFamily="2" charset="-122"/>
              </a:rPr>
              <a:t>to analysis of optimal decisions, at the present and in the future. </a:t>
            </a:r>
            <a:endParaRPr lang="en-GB" dirty="0" smtClean="0">
              <a:latin typeface="Times New Roman" panose="02020603050405020304" pitchFamily="18" charset="0"/>
              <a:ea typeface="SimSun" panose="02010600030101010101" pitchFamily="2" charset="-122"/>
            </a:endParaRPr>
          </a:p>
          <a:p>
            <a:pPr>
              <a:spcAft>
                <a:spcPts val="0"/>
              </a:spcAft>
            </a:pPr>
            <a:r>
              <a:rPr lang="en-GB" dirty="0" smtClean="0">
                <a:solidFill>
                  <a:srgbClr val="FF0000"/>
                </a:solidFill>
                <a:latin typeface="Times New Roman" panose="02020603050405020304" pitchFamily="18" charset="0"/>
                <a:ea typeface="SimSun" panose="02010600030101010101" pitchFamily="2" charset="-122"/>
              </a:rPr>
              <a:t>New </a:t>
            </a:r>
            <a:r>
              <a:rPr lang="en-GB" dirty="0">
                <a:solidFill>
                  <a:srgbClr val="FF0000"/>
                </a:solidFill>
                <a:latin typeface="Times New Roman" panose="02020603050405020304" pitchFamily="18" charset="0"/>
                <a:ea typeface="SimSun" panose="02010600030101010101" pitchFamily="2" charset="-122"/>
              </a:rPr>
              <a:t>technologies, new demand structures and new discoveries </a:t>
            </a:r>
            <a:r>
              <a:rPr lang="en-GB" dirty="0">
                <a:latin typeface="Times New Roman" panose="02020603050405020304" pitchFamily="18" charset="0"/>
                <a:ea typeface="SimSun" panose="02010600030101010101" pitchFamily="2" charset="-122"/>
              </a:rPr>
              <a:t>of natural resources may change the fundamental structures and parameters also of stochastic market price processes. </a:t>
            </a:r>
            <a:endParaRPr lang="en-GB" dirty="0" smtClean="0">
              <a:latin typeface="Times New Roman" panose="02020603050405020304" pitchFamily="18" charset="0"/>
              <a:ea typeface="SimSun" panose="02010600030101010101" pitchFamily="2" charset="-122"/>
            </a:endParaRPr>
          </a:p>
          <a:p>
            <a:pPr>
              <a:spcAft>
                <a:spcPts val="0"/>
              </a:spcAft>
            </a:pPr>
            <a:r>
              <a:rPr lang="en-GB" dirty="0" smtClean="0">
                <a:solidFill>
                  <a:srgbClr val="FF0000"/>
                </a:solidFill>
                <a:latin typeface="Times New Roman" panose="02020603050405020304" pitchFamily="18" charset="0"/>
                <a:ea typeface="SimSun" panose="02010600030101010101" pitchFamily="2" charset="-122"/>
              </a:rPr>
              <a:t>Relevant </a:t>
            </a:r>
            <a:r>
              <a:rPr lang="en-GB" dirty="0">
                <a:solidFill>
                  <a:srgbClr val="FF0000"/>
                </a:solidFill>
                <a:latin typeface="Times New Roman" panose="02020603050405020304" pitchFamily="18" charset="0"/>
                <a:ea typeface="SimSun" panose="02010600030101010101" pitchFamily="2" charset="-122"/>
              </a:rPr>
              <a:t>analysis </a:t>
            </a:r>
            <a:r>
              <a:rPr lang="en-GB" dirty="0">
                <a:latin typeface="Times New Roman" panose="02020603050405020304" pitchFamily="18" charset="0"/>
                <a:ea typeface="SimSun" panose="02010600030101010101" pitchFamily="2" charset="-122"/>
              </a:rPr>
              <a:t>has to explicitly take these things into account.  </a:t>
            </a:r>
            <a:endParaRPr lang="sv-SE" dirty="0">
              <a:latin typeface="Times New Roman" panose="02020603050405020304" pitchFamily="18" charset="0"/>
              <a:ea typeface="SimSun" panose="02010600030101010101" pitchFamily="2" charset="-122"/>
            </a:endParaRPr>
          </a:p>
          <a:p>
            <a:endParaRPr lang="sv-SE" dirty="0"/>
          </a:p>
        </p:txBody>
      </p:sp>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50</a:t>
            </a:fld>
            <a:endParaRPr lang="sv-SE" dirty="0">
              <a:solidFill>
                <a:prstClr val="black">
                  <a:tint val="75000"/>
                </a:prstClr>
              </a:solidFill>
            </a:endParaRPr>
          </a:p>
        </p:txBody>
      </p:sp>
    </p:spTree>
    <p:extLst>
      <p:ext uri="{BB962C8B-B14F-4D97-AF65-F5344CB8AC3E}">
        <p14:creationId xmlns:p14="http://schemas.microsoft.com/office/powerpoint/2010/main" val="8314174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51</a:t>
            </a:fld>
            <a:endParaRPr lang="sv-SE"/>
          </a:p>
        </p:txBody>
      </p:sp>
      <p:pic>
        <p:nvPicPr>
          <p:cNvPr id="5" name="Bildobjekt 4"/>
          <p:cNvPicPr>
            <a:picLocks noChangeAspect="1"/>
          </p:cNvPicPr>
          <p:nvPr/>
        </p:nvPicPr>
        <p:blipFill>
          <a:blip r:embed="rId2"/>
          <a:stretch>
            <a:fillRect/>
          </a:stretch>
        </p:blipFill>
        <p:spPr>
          <a:xfrm>
            <a:off x="806483" y="708660"/>
            <a:ext cx="10275195" cy="5360669"/>
          </a:xfrm>
          <a:prstGeom prst="rect">
            <a:avLst/>
          </a:prstGeom>
        </p:spPr>
      </p:pic>
    </p:spTree>
    <p:extLst>
      <p:ext uri="{BB962C8B-B14F-4D97-AF65-F5344CB8AC3E}">
        <p14:creationId xmlns:p14="http://schemas.microsoft.com/office/powerpoint/2010/main" val="33299164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78764" y="1210024"/>
            <a:ext cx="10634472" cy="2727261"/>
          </a:xfrm>
        </p:spPr>
        <p:txBody>
          <a:bodyPr>
            <a:normAutofit fontScale="90000"/>
          </a:bodyPr>
          <a:lstStyle/>
          <a:p>
            <a:pPr algn="l"/>
            <a:r>
              <a:rPr lang="en-US" sz="4400" b="1" dirty="0" smtClean="0">
                <a:solidFill>
                  <a:srgbClr val="FF0000"/>
                </a:solidFill>
                <a:latin typeface="Times New Roman" panose="02020603050405020304" pitchFamily="18" charset="0"/>
                <a:cs typeface="Times New Roman" panose="02020603050405020304" pitchFamily="18" charset="0"/>
              </a:rPr>
              <a:t>Optimization </a:t>
            </a:r>
            <a:r>
              <a:rPr lang="en-US" sz="4400" b="1" dirty="0">
                <a:solidFill>
                  <a:srgbClr val="FF0000"/>
                </a:solidFill>
                <a:latin typeface="Times New Roman" panose="02020603050405020304" pitchFamily="18" charset="0"/>
                <a:cs typeface="Times New Roman" panose="02020603050405020304" pitchFamily="18" charset="0"/>
              </a:rPr>
              <a:t>of adaptive control functions in multidimensional forest management via stochastic simulation and grid </a:t>
            </a:r>
            <a:r>
              <a:rPr lang="en-US" sz="4400" b="1" dirty="0" smtClean="0">
                <a:solidFill>
                  <a:srgbClr val="FF0000"/>
                </a:solidFill>
                <a:latin typeface="Times New Roman" panose="02020603050405020304" pitchFamily="18" charset="0"/>
                <a:cs typeface="Times New Roman" panose="02020603050405020304" pitchFamily="18" charset="0"/>
              </a:rPr>
              <a:t>search</a:t>
            </a:r>
            <a:br>
              <a:rPr lang="en-US" sz="4400" b="1" dirty="0" smtClean="0">
                <a:solidFill>
                  <a:srgbClr val="FF0000"/>
                </a:solidFill>
                <a:latin typeface="Times New Roman" panose="02020603050405020304" pitchFamily="18" charset="0"/>
                <a:cs typeface="Times New Roman" panose="02020603050405020304" pitchFamily="18" charset="0"/>
              </a:rPr>
            </a:br>
            <a:r>
              <a:rPr lang="en-US" sz="1100" b="1" i="1" dirty="0" smtClean="0">
                <a:latin typeface="Calibri" panose="020F0502020204030204"/>
                <a:ea typeface="+mn-ea"/>
                <a:cs typeface="+mn-cs"/>
              </a:rPr>
              <a:t>Version </a:t>
            </a:r>
            <a:r>
              <a:rPr lang="en-US" sz="1100" b="1" i="1" dirty="0" smtClean="0">
                <a:latin typeface="Calibri" panose="020F0502020204030204"/>
                <a:ea typeface="+mn-ea"/>
                <a:cs typeface="+mn-cs"/>
              </a:rPr>
              <a:t>160408</a:t>
            </a:r>
            <a:r>
              <a:rPr lang="en-US" sz="1100" b="1" i="1" dirty="0" smtClean="0">
                <a:latin typeface="Calibri" panose="020F0502020204030204"/>
                <a:ea typeface="+mn-ea"/>
                <a:cs typeface="+mn-cs"/>
              </a:rPr>
              <a:t/>
            </a:r>
            <a:br>
              <a:rPr lang="en-US" sz="1100" b="1" i="1" dirty="0" smtClean="0">
                <a:latin typeface="Calibri" panose="020F0502020204030204"/>
                <a:ea typeface="+mn-ea"/>
                <a:cs typeface="+mn-cs"/>
              </a:rPr>
            </a:br>
            <a:r>
              <a:rPr lang="en-US" sz="1100" b="1" i="1" dirty="0">
                <a:latin typeface="Calibri" panose="020F0502020204030204"/>
                <a:ea typeface="+mn-ea"/>
                <a:cs typeface="+mn-cs"/>
              </a:rPr>
              <a:t/>
            </a:r>
            <a:br>
              <a:rPr lang="en-US" sz="1100" b="1" i="1" dirty="0">
                <a:latin typeface="Calibri" panose="020F0502020204030204"/>
                <a:ea typeface="+mn-ea"/>
                <a:cs typeface="+mn-cs"/>
              </a:rPr>
            </a:br>
            <a:r>
              <a:rPr lang="en-US" sz="1100" b="1" i="1" dirty="0" smtClean="0">
                <a:latin typeface="Calibri" panose="020F0502020204030204"/>
                <a:ea typeface="+mn-ea"/>
                <a:cs typeface="+mn-cs"/>
              </a:rPr>
              <a:t/>
            </a:r>
            <a:br>
              <a:rPr lang="en-US" sz="1100" b="1" i="1" dirty="0" smtClean="0">
                <a:latin typeface="Calibri" panose="020F0502020204030204"/>
                <a:ea typeface="+mn-ea"/>
                <a:cs typeface="+mn-cs"/>
              </a:rPr>
            </a:br>
            <a:r>
              <a:rPr lang="en-US" sz="1100" b="1" i="1" dirty="0" smtClean="0">
                <a:latin typeface="Calibri" panose="020F0502020204030204"/>
                <a:ea typeface="+mn-ea"/>
                <a:cs typeface="+mn-cs"/>
              </a:rPr>
              <a:t/>
            </a:r>
            <a:br>
              <a:rPr lang="en-US" sz="1100" b="1" i="1" dirty="0" smtClean="0">
                <a:latin typeface="Calibri" panose="020F0502020204030204"/>
                <a:ea typeface="+mn-ea"/>
                <a:cs typeface="+mn-cs"/>
              </a:rPr>
            </a:br>
            <a:r>
              <a:rPr lang="en-US" sz="1100" b="1" i="1" dirty="0">
                <a:latin typeface="Calibri" panose="020F0502020204030204"/>
                <a:ea typeface="+mn-ea"/>
                <a:cs typeface="+mn-cs"/>
              </a:rPr>
              <a:t/>
            </a:r>
            <a:br>
              <a:rPr lang="en-US" sz="1100" b="1" i="1" dirty="0">
                <a:latin typeface="Calibri" panose="020F0502020204030204"/>
                <a:ea typeface="+mn-ea"/>
                <a:cs typeface="+mn-cs"/>
              </a:rPr>
            </a:br>
            <a:r>
              <a:rPr lang="sv-SE" sz="1100" dirty="0">
                <a:latin typeface="Times New Roman" panose="02020603050405020304" pitchFamily="18" charset="0"/>
                <a:cs typeface="Times New Roman" panose="02020603050405020304" pitchFamily="18" charset="0"/>
              </a:rPr>
              <a:t/>
            </a:r>
            <a:br>
              <a:rPr lang="sv-SE" sz="11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Peter </a:t>
            </a:r>
            <a:r>
              <a:rPr lang="en-US" sz="4000" b="1" dirty="0" err="1" smtClean="0">
                <a:latin typeface="Times New Roman" panose="02020603050405020304" pitchFamily="18" charset="0"/>
                <a:cs typeface="Times New Roman" panose="02020603050405020304" pitchFamily="18" charset="0"/>
              </a:rPr>
              <a:t>Lohmander</a:t>
            </a:r>
            <a:r>
              <a:rPr lang="sv-SE" sz="4000" dirty="0">
                <a:latin typeface="Times New Roman" panose="02020603050405020304" pitchFamily="18" charset="0"/>
                <a:cs typeface="Times New Roman" panose="02020603050405020304" pitchFamily="18" charset="0"/>
              </a:rPr>
              <a:t/>
            </a:r>
            <a:br>
              <a:rPr lang="sv-SE" sz="4000" dirty="0">
                <a:latin typeface="Times New Roman" panose="02020603050405020304" pitchFamily="18" charset="0"/>
                <a:cs typeface="Times New Roman" panose="02020603050405020304" pitchFamily="18" charset="0"/>
              </a:rPr>
            </a:br>
            <a:r>
              <a:rPr lang="sv-SE" sz="2200" dirty="0">
                <a:latin typeface="Times New Roman" panose="02020603050405020304" pitchFamily="18" charset="0"/>
                <a:cs typeface="Times New Roman" panose="02020603050405020304" pitchFamily="18" charset="0"/>
              </a:rPr>
              <a:t>Professor Dr., Optimal Solutions &amp; </a:t>
            </a:r>
            <a:r>
              <a:rPr lang="sv-SE" sz="2200" dirty="0" err="1">
                <a:latin typeface="Times New Roman" panose="02020603050405020304" pitchFamily="18" charset="0"/>
                <a:cs typeface="Times New Roman" panose="02020603050405020304" pitchFamily="18" charset="0"/>
              </a:rPr>
              <a:t>Linnaeus</a:t>
            </a:r>
            <a:r>
              <a:rPr lang="sv-SE" sz="2200" dirty="0">
                <a:latin typeface="Times New Roman" panose="02020603050405020304" pitchFamily="18" charset="0"/>
                <a:cs typeface="Times New Roman" panose="02020603050405020304" pitchFamily="18" charset="0"/>
              </a:rPr>
              <a:t> University, </a:t>
            </a:r>
            <a:r>
              <a:rPr lang="sv-SE" sz="2200" dirty="0" smtClean="0">
                <a:latin typeface="Times New Roman" panose="02020603050405020304" pitchFamily="18" charset="0"/>
                <a:cs typeface="Times New Roman" panose="02020603050405020304" pitchFamily="18" charset="0"/>
              </a:rPr>
              <a:t>Sweden</a:t>
            </a:r>
            <a:br>
              <a:rPr lang="sv-SE" sz="2200" dirty="0" smtClean="0">
                <a:latin typeface="Times New Roman" panose="02020603050405020304" pitchFamily="18" charset="0"/>
                <a:cs typeface="Times New Roman" panose="02020603050405020304" pitchFamily="18" charset="0"/>
              </a:rPr>
            </a:br>
            <a:r>
              <a:rPr lang="sv-SE" sz="2200" dirty="0" smtClean="0">
                <a:latin typeface="Times New Roman" panose="02020603050405020304" pitchFamily="18" charset="0"/>
                <a:cs typeface="Times New Roman" panose="02020603050405020304" pitchFamily="18" charset="0"/>
                <a:hlinkClick r:id="rId2"/>
              </a:rPr>
              <a:t>www.Lohmander.com</a:t>
            </a:r>
            <a:r>
              <a:rPr lang="sv-SE" sz="2200" dirty="0" smtClean="0">
                <a:latin typeface="Times New Roman" panose="02020603050405020304" pitchFamily="18" charset="0"/>
                <a:cs typeface="Times New Roman" panose="02020603050405020304" pitchFamily="18" charset="0"/>
              </a:rPr>
              <a:t> &amp; </a:t>
            </a:r>
            <a:r>
              <a:rPr lang="sv-SE" sz="2200" dirty="0" smtClean="0">
                <a:latin typeface="Times New Roman" panose="02020603050405020304" pitchFamily="18" charset="0"/>
                <a:cs typeface="Times New Roman" panose="02020603050405020304" pitchFamily="18" charset="0"/>
                <a:hlinkClick r:id="rId3"/>
              </a:rPr>
              <a:t>Peter@Lohmander.com</a:t>
            </a:r>
            <a:r>
              <a:rPr lang="sv-SE" sz="2200" dirty="0" smtClean="0">
                <a:latin typeface="Times New Roman" panose="02020603050405020304" pitchFamily="18" charset="0"/>
                <a:cs typeface="Times New Roman" panose="02020603050405020304" pitchFamily="18" charset="0"/>
              </a:rPr>
              <a:t> </a:t>
            </a:r>
            <a:endParaRPr lang="sv-SE" sz="2200" dirty="0">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778764" y="4480560"/>
            <a:ext cx="5119116" cy="2130552"/>
          </a:xfrm>
        </p:spPr>
        <p:txBody>
          <a:bodyPr>
            <a:normAutofit fontScale="92500" lnSpcReduction="10000"/>
          </a:bodyPr>
          <a:lstStyle/>
          <a:p>
            <a:pPr algn="l"/>
            <a:r>
              <a:rPr lang="en-US" dirty="0" smtClean="0"/>
              <a:t>Presentation at:</a:t>
            </a:r>
          </a:p>
          <a:p>
            <a:pPr algn="l"/>
            <a:r>
              <a:rPr lang="en-US" b="1" i="1" dirty="0" smtClean="0">
                <a:solidFill>
                  <a:srgbClr val="00B050"/>
                </a:solidFill>
              </a:rPr>
              <a:t>The </a:t>
            </a:r>
            <a:r>
              <a:rPr lang="en-US" b="1" i="1" dirty="0">
                <a:solidFill>
                  <a:srgbClr val="00B050"/>
                </a:solidFill>
              </a:rPr>
              <a:t>9th International Conference of Iranian Operations Research Society </a:t>
            </a:r>
          </a:p>
          <a:p>
            <a:pPr algn="l"/>
            <a:r>
              <a:rPr lang="en-US" dirty="0"/>
              <a:t>28-30 Apr. 2016, Shiraz, Iran </a:t>
            </a:r>
            <a:endParaRPr lang="en-US" dirty="0" smtClean="0"/>
          </a:p>
          <a:p>
            <a:pPr algn="l"/>
            <a:r>
              <a:rPr lang="sv-SE" dirty="0" smtClean="0">
                <a:hlinkClick r:id="rId4"/>
              </a:rPr>
              <a:t>www.iscconferences.ir/IORC2016</a:t>
            </a:r>
            <a:r>
              <a:rPr lang="sv-SE" dirty="0" smtClean="0"/>
              <a:t> &amp; </a:t>
            </a:r>
            <a:r>
              <a:rPr lang="sv-SE" dirty="0" smtClean="0">
                <a:hlinkClick r:id="rId5"/>
              </a:rPr>
              <a:t>IORC2016@sutech.ac.ir</a:t>
            </a:r>
            <a:r>
              <a:rPr lang="sv-SE" dirty="0" smtClean="0"/>
              <a:t>  </a:t>
            </a:r>
            <a:endParaRPr lang="sv-SE" dirty="0"/>
          </a:p>
        </p:txBody>
      </p:sp>
      <p:pic>
        <p:nvPicPr>
          <p:cNvPr id="4" name="Bildobjekt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1887" y="2271903"/>
            <a:ext cx="4180114" cy="4586097"/>
          </a:xfrm>
          <a:prstGeom prst="rect">
            <a:avLst/>
          </a:prstGeom>
        </p:spPr>
      </p:pic>
    </p:spTree>
    <p:extLst>
      <p:ext uri="{BB962C8B-B14F-4D97-AF65-F5344CB8AC3E}">
        <p14:creationId xmlns:p14="http://schemas.microsoft.com/office/powerpoint/2010/main" val="3516791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t>6</a:t>
            </a:fld>
            <a:endParaRPr lang="sv-SE"/>
          </a:p>
        </p:txBody>
      </p:sp>
      <p:pic>
        <p:nvPicPr>
          <p:cNvPr id="5" name="Bildobjekt 4"/>
          <p:cNvPicPr>
            <a:picLocks noChangeAspect="1"/>
          </p:cNvPicPr>
          <p:nvPr/>
        </p:nvPicPr>
        <p:blipFill>
          <a:blip r:embed="rId2"/>
          <a:stretch>
            <a:fillRect/>
          </a:stretch>
        </p:blipFill>
        <p:spPr>
          <a:xfrm>
            <a:off x="914399" y="0"/>
            <a:ext cx="10242926" cy="6858000"/>
          </a:xfrm>
          <a:prstGeom prst="rect">
            <a:avLst/>
          </a:prstGeom>
        </p:spPr>
      </p:pic>
    </p:spTree>
    <p:extLst>
      <p:ext uri="{BB962C8B-B14F-4D97-AF65-F5344CB8AC3E}">
        <p14:creationId xmlns:p14="http://schemas.microsoft.com/office/powerpoint/2010/main" val="3481295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solidFill>
                  <a:prstClr val="black">
                    <a:tint val="75000"/>
                  </a:prstClr>
                </a:solidFill>
              </a:rPr>
              <a:pPr/>
              <a:t>7</a:t>
            </a:fld>
            <a:endParaRPr lang="sv-SE">
              <a:solidFill>
                <a:prstClr val="black">
                  <a:tint val="75000"/>
                </a:prstClr>
              </a:solidFill>
            </a:endParaRPr>
          </a:p>
        </p:txBody>
      </p:sp>
      <p:graphicFrame>
        <p:nvGraphicFramePr>
          <p:cNvPr id="5" name="Diagram 4"/>
          <p:cNvGraphicFramePr>
            <a:graphicFrameLocks/>
          </p:cNvGraphicFramePr>
          <p:nvPr>
            <p:extLst>
              <p:ext uri="{D42A27DB-BD31-4B8C-83A1-F6EECF244321}">
                <p14:modId xmlns:p14="http://schemas.microsoft.com/office/powerpoint/2010/main" val="1727902367"/>
              </p:ext>
            </p:extLst>
          </p:nvPr>
        </p:nvGraphicFramePr>
        <p:xfrm>
          <a:off x="960120" y="256032"/>
          <a:ext cx="9902952" cy="62362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3986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a:xfrm>
            <a:off x="8977579" y="6356350"/>
            <a:ext cx="2743200" cy="365125"/>
          </a:xfrm>
        </p:spPr>
        <p:txBody>
          <a:bodyPr/>
          <a:lstStyle/>
          <a:p>
            <a:fld id="{05AB504C-2EAE-4C1B-A3CB-68D7E240E4AC}" type="slidenum">
              <a:rPr lang="sv-SE" smtClean="0">
                <a:solidFill>
                  <a:prstClr val="black">
                    <a:tint val="75000"/>
                  </a:prstClr>
                </a:solidFill>
              </a:rPr>
              <a:pPr/>
              <a:t>8</a:t>
            </a:fld>
            <a:endParaRPr lang="sv-SE">
              <a:solidFill>
                <a:prstClr val="black">
                  <a:tint val="75000"/>
                </a:prstClr>
              </a:solidFill>
            </a:endParaRPr>
          </a:p>
        </p:txBody>
      </p:sp>
      <p:sp>
        <p:nvSpPr>
          <p:cNvPr id="5" name="Rectangle 2"/>
          <p:cNvSpPr>
            <a:spLocks noChangeArrowheads="1"/>
          </p:cNvSpPr>
          <p:nvPr/>
        </p:nvSpPr>
        <p:spPr bwMode="auto">
          <a:xfrm>
            <a:off x="2120629" y="1653701"/>
            <a:ext cx="28454056" cy="6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graphicFrame>
        <p:nvGraphicFramePr>
          <p:cNvPr id="6" name="Objekt 5"/>
          <p:cNvGraphicFramePr>
            <a:graphicFrameLocks noChangeAspect="1"/>
          </p:cNvGraphicFramePr>
          <p:nvPr>
            <p:extLst>
              <p:ext uri="{D42A27DB-BD31-4B8C-83A1-F6EECF244321}">
                <p14:modId xmlns:p14="http://schemas.microsoft.com/office/powerpoint/2010/main" val="1000821472"/>
              </p:ext>
            </p:extLst>
          </p:nvPr>
        </p:nvGraphicFramePr>
        <p:xfrm>
          <a:off x="573125" y="378594"/>
          <a:ext cx="10301590" cy="2101174"/>
        </p:xfrm>
        <a:graphic>
          <a:graphicData uri="http://schemas.openxmlformats.org/presentationml/2006/ole">
            <mc:AlternateContent xmlns:mc="http://schemas.openxmlformats.org/markup-compatibility/2006">
              <mc:Choice xmlns:v="urn:schemas-microsoft-com:vml" Requires="v">
                <p:oleObj spid="_x0000_s28770" name="Equation" r:id="rId3" imgW="1117600" imgH="228600" progId="Equation.DSMT4">
                  <p:embed/>
                </p:oleObj>
              </mc:Choice>
              <mc:Fallback>
                <p:oleObj name="Equation" r:id="rId3" imgW="11176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25" y="378594"/>
                        <a:ext cx="10301590" cy="2101174"/>
                      </a:xfrm>
                      <a:prstGeom prst="rect">
                        <a:avLst/>
                      </a:prstGeom>
                      <a:noFill/>
                    </p:spPr>
                  </p:pic>
                </p:oleObj>
              </mc:Fallback>
            </mc:AlternateContent>
          </a:graphicData>
        </a:graphic>
      </p:graphicFrame>
      <p:pic>
        <p:nvPicPr>
          <p:cNvPr id="17" name="Bildobjekt 16"/>
          <p:cNvPicPr>
            <a:picLocks noChangeAspect="1"/>
          </p:cNvPicPr>
          <p:nvPr/>
        </p:nvPicPr>
        <p:blipFill>
          <a:blip r:embed="rId5"/>
          <a:stretch>
            <a:fillRect/>
          </a:stretch>
        </p:blipFill>
        <p:spPr>
          <a:xfrm>
            <a:off x="853606" y="2915028"/>
            <a:ext cx="20594665" cy="789934"/>
          </a:xfrm>
          <a:prstGeom prst="rect">
            <a:avLst/>
          </a:prstGeom>
        </p:spPr>
      </p:pic>
      <p:pic>
        <p:nvPicPr>
          <p:cNvPr id="18" name="Bildobjekt 17"/>
          <p:cNvPicPr>
            <a:picLocks noChangeAspect="1"/>
          </p:cNvPicPr>
          <p:nvPr/>
        </p:nvPicPr>
        <p:blipFill>
          <a:blip r:embed="rId6"/>
          <a:stretch>
            <a:fillRect/>
          </a:stretch>
        </p:blipFill>
        <p:spPr>
          <a:xfrm>
            <a:off x="853606" y="4897894"/>
            <a:ext cx="18991146" cy="651752"/>
          </a:xfrm>
          <a:prstGeom prst="rect">
            <a:avLst/>
          </a:prstGeom>
        </p:spPr>
      </p:pic>
      <p:sp>
        <p:nvSpPr>
          <p:cNvPr id="19" name="Rectangle 11"/>
          <p:cNvSpPr>
            <a:spLocks noChangeArrowheads="1"/>
          </p:cNvSpPr>
          <p:nvPr/>
        </p:nvSpPr>
        <p:spPr bwMode="auto">
          <a:xfrm>
            <a:off x="486039" y="5849714"/>
            <a:ext cx="32051889" cy="103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graphicFrame>
        <p:nvGraphicFramePr>
          <p:cNvPr id="20" name="Objekt 19"/>
          <p:cNvGraphicFramePr>
            <a:graphicFrameLocks noChangeAspect="1"/>
          </p:cNvGraphicFramePr>
          <p:nvPr>
            <p:extLst>
              <p:ext uri="{D42A27DB-BD31-4B8C-83A1-F6EECF244321}">
                <p14:modId xmlns:p14="http://schemas.microsoft.com/office/powerpoint/2010/main" val="1131949838"/>
              </p:ext>
            </p:extLst>
          </p:nvPr>
        </p:nvGraphicFramePr>
        <p:xfrm>
          <a:off x="853606" y="5778170"/>
          <a:ext cx="759563" cy="542545"/>
        </p:xfrm>
        <a:graphic>
          <a:graphicData uri="http://schemas.openxmlformats.org/presentationml/2006/ole">
            <mc:AlternateContent xmlns:mc="http://schemas.openxmlformats.org/markup-compatibility/2006">
              <mc:Choice xmlns:v="urn:schemas-microsoft-com:vml" Requires="v">
                <p:oleObj spid="_x0000_s28771" name="Equation" r:id="rId7" imgW="291973" imgH="203112" progId="Equation.DSMT4">
                  <p:embed/>
                </p:oleObj>
              </mc:Choice>
              <mc:Fallback>
                <p:oleObj name="Equation" r:id="rId7" imgW="291973" imgH="20311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606" y="5778170"/>
                        <a:ext cx="759563" cy="542545"/>
                      </a:xfrm>
                      <a:prstGeom prst="rect">
                        <a:avLst/>
                      </a:prstGeom>
                      <a:noFill/>
                    </p:spPr>
                  </p:pic>
                </p:oleObj>
              </mc:Fallback>
            </mc:AlternateContent>
          </a:graphicData>
        </a:graphic>
      </p:graphicFrame>
      <p:sp>
        <p:nvSpPr>
          <p:cNvPr id="22" name="Rektangel 21"/>
          <p:cNvSpPr/>
          <p:nvPr/>
        </p:nvSpPr>
        <p:spPr>
          <a:xfrm>
            <a:off x="1613168" y="5853284"/>
            <a:ext cx="9645911" cy="461665"/>
          </a:xfrm>
          <a:prstGeom prst="rect">
            <a:avLst/>
          </a:prstGeom>
        </p:spPr>
        <p:txBody>
          <a:bodyPr wrap="square">
            <a:spAutoFit/>
          </a:bodyPr>
          <a:lstStyle/>
          <a:p>
            <a:r>
              <a:rPr lang="en-GB" sz="2400" dirty="0">
                <a:solidFill>
                  <a:prstClr val="black"/>
                </a:solidFill>
                <a:latin typeface="Times New Roman" panose="02020603050405020304" pitchFamily="18" charset="0"/>
                <a:ea typeface="SimSun" panose="02010600030101010101" pitchFamily="2" charset="-122"/>
              </a:rPr>
              <a:t>stochastic market price deviation from the </a:t>
            </a:r>
            <a:r>
              <a:rPr lang="en-GB" sz="2400" dirty="0" smtClean="0">
                <a:solidFill>
                  <a:prstClr val="black"/>
                </a:solidFill>
                <a:latin typeface="Times New Roman" panose="02020603050405020304" pitchFamily="18" charset="0"/>
                <a:ea typeface="SimSun" panose="02010600030101010101" pitchFamily="2" charset="-122"/>
              </a:rPr>
              <a:t>expected </a:t>
            </a:r>
            <a:r>
              <a:rPr lang="en-GB" sz="2400" dirty="0">
                <a:solidFill>
                  <a:prstClr val="black"/>
                </a:solidFill>
                <a:latin typeface="Times New Roman" panose="02020603050405020304" pitchFamily="18" charset="0"/>
                <a:ea typeface="SimSun" panose="02010600030101010101" pitchFamily="2" charset="-122"/>
              </a:rPr>
              <a:t>market price in period t.</a:t>
            </a:r>
            <a:endParaRPr lang="sv-SE" sz="2400" dirty="0">
              <a:solidFill>
                <a:prstClr val="black"/>
              </a:solidFill>
            </a:endParaRPr>
          </a:p>
        </p:txBody>
      </p:sp>
      <p:sp>
        <p:nvSpPr>
          <p:cNvPr id="2" name="textruta 1"/>
          <p:cNvSpPr txBox="1"/>
          <p:nvPr/>
        </p:nvSpPr>
        <p:spPr>
          <a:xfrm>
            <a:off x="1233387" y="3754875"/>
            <a:ext cx="10025693" cy="923330"/>
          </a:xfrm>
          <a:prstGeom prst="rect">
            <a:avLst/>
          </a:prstGeom>
          <a:noFill/>
        </p:spPr>
        <p:txBody>
          <a:bodyPr wrap="none" rtlCol="0">
            <a:spAutoFit/>
          </a:bodyPr>
          <a:lstStyle/>
          <a:p>
            <a:r>
              <a:rPr lang="sv-SE" b="1" dirty="0" smtClean="0">
                <a:solidFill>
                  <a:srgbClr val="0070C0"/>
                </a:solidFill>
              </a:rPr>
              <a:t>All </a:t>
            </a:r>
            <a:r>
              <a:rPr lang="sv-SE" b="1" dirty="0" err="1" smtClean="0">
                <a:solidFill>
                  <a:srgbClr val="0070C0"/>
                </a:solidFill>
              </a:rPr>
              <a:t>trees</a:t>
            </a:r>
            <a:r>
              <a:rPr lang="sv-SE" b="1" dirty="0" smtClean="0">
                <a:solidFill>
                  <a:srgbClr val="0070C0"/>
                </a:solidFill>
              </a:rPr>
              <a:t> </a:t>
            </a:r>
            <a:r>
              <a:rPr lang="sv-SE" b="1" dirty="0" err="1" smtClean="0">
                <a:solidFill>
                  <a:srgbClr val="0070C0"/>
                </a:solidFill>
              </a:rPr>
              <a:t>with</a:t>
            </a:r>
            <a:r>
              <a:rPr lang="sv-SE" b="1" dirty="0" smtClean="0">
                <a:solidFill>
                  <a:srgbClr val="0070C0"/>
                </a:solidFill>
              </a:rPr>
              <a:t> diameters </a:t>
            </a:r>
            <a:r>
              <a:rPr lang="sv-SE" b="1" dirty="0" err="1" smtClean="0">
                <a:solidFill>
                  <a:srgbClr val="0070C0"/>
                </a:solidFill>
              </a:rPr>
              <a:t>exceeding</a:t>
            </a:r>
            <a:r>
              <a:rPr lang="sv-SE" b="1" dirty="0" smtClean="0">
                <a:solidFill>
                  <a:srgbClr val="0070C0"/>
                </a:solidFill>
              </a:rPr>
              <a:t> the limit diameter </a:t>
            </a:r>
            <a:r>
              <a:rPr lang="sv-SE" b="1" dirty="0" err="1" smtClean="0">
                <a:solidFill>
                  <a:srgbClr val="0070C0"/>
                </a:solidFill>
              </a:rPr>
              <a:t>should</a:t>
            </a:r>
            <a:r>
              <a:rPr lang="sv-SE" b="1" dirty="0" smtClean="0">
                <a:solidFill>
                  <a:srgbClr val="0070C0"/>
                </a:solidFill>
              </a:rPr>
              <a:t> be </a:t>
            </a:r>
            <a:r>
              <a:rPr lang="sv-SE" b="1" dirty="0" err="1" smtClean="0">
                <a:solidFill>
                  <a:srgbClr val="0070C0"/>
                </a:solidFill>
              </a:rPr>
              <a:t>harvested</a:t>
            </a:r>
            <a:r>
              <a:rPr lang="sv-SE" b="1" dirty="0" smtClean="0">
                <a:solidFill>
                  <a:srgbClr val="0070C0"/>
                </a:solidFill>
              </a:rPr>
              <a:t>, in </a:t>
            </a:r>
            <a:r>
              <a:rPr lang="sv-SE" b="1" dirty="0" err="1" smtClean="0">
                <a:solidFill>
                  <a:srgbClr val="0070C0"/>
                </a:solidFill>
              </a:rPr>
              <a:t>case</a:t>
            </a:r>
            <a:r>
              <a:rPr lang="sv-SE" b="1" dirty="0" smtClean="0">
                <a:solidFill>
                  <a:srgbClr val="0070C0"/>
                </a:solidFill>
              </a:rPr>
              <a:t> the total stock</a:t>
            </a:r>
          </a:p>
          <a:p>
            <a:r>
              <a:rPr lang="sv-SE" b="1" dirty="0" err="1" smtClean="0">
                <a:solidFill>
                  <a:srgbClr val="0070C0"/>
                </a:solidFill>
              </a:rPr>
              <a:t>level</a:t>
            </a:r>
            <a:r>
              <a:rPr lang="sv-SE" b="1" dirty="0" smtClean="0">
                <a:solidFill>
                  <a:srgbClr val="0070C0"/>
                </a:solidFill>
              </a:rPr>
              <a:t> per </a:t>
            </a:r>
            <a:r>
              <a:rPr lang="sv-SE" b="1" dirty="0" err="1" smtClean="0">
                <a:solidFill>
                  <a:srgbClr val="0070C0"/>
                </a:solidFill>
              </a:rPr>
              <a:t>hectare</a:t>
            </a:r>
            <a:r>
              <a:rPr lang="sv-SE" b="1" dirty="0" smtClean="0">
                <a:solidFill>
                  <a:srgbClr val="0070C0"/>
                </a:solidFill>
              </a:rPr>
              <a:t> </a:t>
            </a:r>
            <a:r>
              <a:rPr lang="sv-SE" b="1" dirty="0" err="1" smtClean="0">
                <a:solidFill>
                  <a:srgbClr val="0070C0"/>
                </a:solidFill>
              </a:rPr>
              <a:t>exceeds</a:t>
            </a:r>
            <a:r>
              <a:rPr lang="sv-SE" b="1" dirty="0" smtClean="0">
                <a:solidFill>
                  <a:srgbClr val="0070C0"/>
                </a:solidFill>
              </a:rPr>
              <a:t> the </a:t>
            </a:r>
            <a:r>
              <a:rPr lang="sv-SE" b="1" dirty="0" err="1" smtClean="0">
                <a:solidFill>
                  <a:srgbClr val="0070C0"/>
                </a:solidFill>
              </a:rPr>
              <a:t>lowest</a:t>
            </a:r>
            <a:r>
              <a:rPr lang="sv-SE" b="1" dirty="0" smtClean="0">
                <a:solidFill>
                  <a:srgbClr val="0070C0"/>
                </a:solidFill>
              </a:rPr>
              <a:t> </a:t>
            </a:r>
            <a:r>
              <a:rPr lang="sv-SE" b="1" dirty="0" err="1" smtClean="0">
                <a:solidFill>
                  <a:srgbClr val="0070C0"/>
                </a:solidFill>
              </a:rPr>
              <a:t>feasible</a:t>
            </a:r>
            <a:r>
              <a:rPr lang="sv-SE" b="1" dirty="0" smtClean="0">
                <a:solidFill>
                  <a:srgbClr val="0070C0"/>
                </a:solidFill>
              </a:rPr>
              <a:t> stock </a:t>
            </a:r>
            <a:r>
              <a:rPr lang="sv-SE" b="1" dirty="0" err="1" smtClean="0">
                <a:solidFill>
                  <a:srgbClr val="0070C0"/>
                </a:solidFill>
              </a:rPr>
              <a:t>level</a:t>
            </a:r>
            <a:r>
              <a:rPr lang="sv-SE" b="1" dirty="0" smtClean="0">
                <a:solidFill>
                  <a:srgbClr val="0070C0"/>
                </a:solidFill>
              </a:rPr>
              <a:t>. </a:t>
            </a:r>
            <a:r>
              <a:rPr lang="sv-SE" b="1" dirty="0" err="1" smtClean="0">
                <a:solidFill>
                  <a:srgbClr val="0070C0"/>
                </a:solidFill>
              </a:rPr>
              <a:t>Otherwise</a:t>
            </a:r>
            <a:r>
              <a:rPr lang="sv-SE" b="1" dirty="0" smtClean="0">
                <a:solidFill>
                  <a:srgbClr val="0070C0"/>
                </a:solidFill>
              </a:rPr>
              <a:t>, the </a:t>
            </a:r>
            <a:r>
              <a:rPr lang="sv-SE" b="1" dirty="0" err="1" smtClean="0">
                <a:solidFill>
                  <a:srgbClr val="0070C0"/>
                </a:solidFill>
              </a:rPr>
              <a:t>largest</a:t>
            </a:r>
            <a:r>
              <a:rPr lang="sv-SE" b="1" dirty="0" smtClean="0">
                <a:solidFill>
                  <a:srgbClr val="0070C0"/>
                </a:solidFill>
              </a:rPr>
              <a:t> </a:t>
            </a:r>
            <a:r>
              <a:rPr lang="sv-SE" b="1" dirty="0" err="1" smtClean="0">
                <a:solidFill>
                  <a:srgbClr val="0070C0"/>
                </a:solidFill>
              </a:rPr>
              <a:t>trees</a:t>
            </a:r>
            <a:r>
              <a:rPr lang="sv-SE" b="1" dirty="0" smtClean="0">
                <a:solidFill>
                  <a:srgbClr val="0070C0"/>
                </a:solidFill>
              </a:rPr>
              <a:t> </a:t>
            </a:r>
            <a:r>
              <a:rPr lang="sv-SE" b="1" dirty="0" err="1" smtClean="0">
                <a:solidFill>
                  <a:srgbClr val="0070C0"/>
                </a:solidFill>
              </a:rPr>
              <a:t>with</a:t>
            </a:r>
            <a:r>
              <a:rPr lang="sv-SE" b="1" dirty="0" smtClean="0">
                <a:solidFill>
                  <a:srgbClr val="0070C0"/>
                </a:solidFill>
              </a:rPr>
              <a:t> diameters </a:t>
            </a:r>
          </a:p>
          <a:p>
            <a:r>
              <a:rPr lang="sv-SE" b="1" dirty="0" err="1" smtClean="0">
                <a:solidFill>
                  <a:srgbClr val="0070C0"/>
                </a:solidFill>
              </a:rPr>
              <a:t>exceeding</a:t>
            </a:r>
            <a:r>
              <a:rPr lang="sv-SE" b="1" dirty="0" smtClean="0">
                <a:solidFill>
                  <a:srgbClr val="0070C0"/>
                </a:solidFill>
              </a:rPr>
              <a:t> the limit diameter </a:t>
            </a:r>
            <a:r>
              <a:rPr lang="sv-SE" b="1" dirty="0" err="1" smtClean="0">
                <a:solidFill>
                  <a:srgbClr val="0070C0"/>
                </a:solidFill>
              </a:rPr>
              <a:t>are</a:t>
            </a:r>
            <a:r>
              <a:rPr lang="sv-SE" b="1" dirty="0" smtClean="0">
                <a:solidFill>
                  <a:srgbClr val="0070C0"/>
                </a:solidFill>
              </a:rPr>
              <a:t> </a:t>
            </a:r>
            <a:r>
              <a:rPr lang="sv-SE" b="1" dirty="0" err="1" smtClean="0">
                <a:solidFill>
                  <a:srgbClr val="0070C0"/>
                </a:solidFill>
              </a:rPr>
              <a:t>harvested</a:t>
            </a:r>
            <a:r>
              <a:rPr lang="sv-SE" b="1" dirty="0" smtClean="0">
                <a:solidFill>
                  <a:srgbClr val="0070C0"/>
                </a:solidFill>
              </a:rPr>
              <a:t> </a:t>
            </a:r>
            <a:r>
              <a:rPr lang="sv-SE" b="1" dirty="0" err="1" smtClean="0">
                <a:solidFill>
                  <a:srgbClr val="0070C0"/>
                </a:solidFill>
              </a:rPr>
              <a:t>until</a:t>
            </a:r>
            <a:r>
              <a:rPr lang="sv-SE" b="1" dirty="0" smtClean="0">
                <a:solidFill>
                  <a:srgbClr val="0070C0"/>
                </a:solidFill>
              </a:rPr>
              <a:t> the </a:t>
            </a:r>
            <a:r>
              <a:rPr lang="sv-SE" b="1" dirty="0" err="1" smtClean="0">
                <a:solidFill>
                  <a:srgbClr val="0070C0"/>
                </a:solidFill>
              </a:rPr>
              <a:t>lowest</a:t>
            </a:r>
            <a:r>
              <a:rPr lang="sv-SE" b="1" dirty="0" smtClean="0">
                <a:solidFill>
                  <a:srgbClr val="0070C0"/>
                </a:solidFill>
              </a:rPr>
              <a:t> </a:t>
            </a:r>
            <a:r>
              <a:rPr lang="sv-SE" b="1" dirty="0" err="1" smtClean="0">
                <a:solidFill>
                  <a:srgbClr val="0070C0"/>
                </a:solidFill>
              </a:rPr>
              <a:t>feasible</a:t>
            </a:r>
            <a:r>
              <a:rPr lang="sv-SE" b="1" dirty="0" smtClean="0">
                <a:solidFill>
                  <a:srgbClr val="0070C0"/>
                </a:solidFill>
              </a:rPr>
              <a:t> stock </a:t>
            </a:r>
            <a:r>
              <a:rPr lang="sv-SE" b="1" dirty="0" err="1" smtClean="0">
                <a:solidFill>
                  <a:srgbClr val="0070C0"/>
                </a:solidFill>
              </a:rPr>
              <a:t>level</a:t>
            </a:r>
            <a:r>
              <a:rPr lang="sv-SE" b="1" dirty="0" smtClean="0">
                <a:solidFill>
                  <a:srgbClr val="0070C0"/>
                </a:solidFill>
              </a:rPr>
              <a:t> is </a:t>
            </a:r>
            <a:r>
              <a:rPr lang="sv-SE" b="1" dirty="0" err="1" smtClean="0">
                <a:solidFill>
                  <a:srgbClr val="0070C0"/>
                </a:solidFill>
              </a:rPr>
              <a:t>reached</a:t>
            </a:r>
            <a:r>
              <a:rPr lang="sv-SE" b="1" dirty="0" smtClean="0">
                <a:solidFill>
                  <a:srgbClr val="0070C0"/>
                </a:solidFill>
              </a:rPr>
              <a:t>. </a:t>
            </a:r>
            <a:endParaRPr lang="sv-SE" b="1" dirty="0">
              <a:solidFill>
                <a:srgbClr val="0070C0"/>
              </a:solidFill>
            </a:endParaRPr>
          </a:p>
        </p:txBody>
      </p:sp>
    </p:spTree>
    <p:extLst>
      <p:ext uri="{BB962C8B-B14F-4D97-AF65-F5344CB8AC3E}">
        <p14:creationId xmlns:p14="http://schemas.microsoft.com/office/powerpoint/2010/main" val="1940807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t>9</a:t>
            </a:fld>
            <a:endParaRPr lang="sv-SE"/>
          </a:p>
        </p:txBody>
      </p:sp>
      <p:sp>
        <p:nvSpPr>
          <p:cNvPr id="6" name="Rectangle 2"/>
          <p:cNvSpPr>
            <a:spLocks noChangeArrowheads="1"/>
          </p:cNvSpPr>
          <p:nvPr/>
        </p:nvSpPr>
        <p:spPr bwMode="auto">
          <a:xfrm>
            <a:off x="3433296" y="1547201"/>
            <a:ext cx="91141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1942445138"/>
              </p:ext>
            </p:extLst>
          </p:nvPr>
        </p:nvGraphicFramePr>
        <p:xfrm>
          <a:off x="442579" y="889324"/>
          <a:ext cx="10876480" cy="778823"/>
        </p:xfrm>
        <a:graphic>
          <a:graphicData uri="http://schemas.openxmlformats.org/presentationml/2006/ole">
            <mc:AlternateContent xmlns:mc="http://schemas.openxmlformats.org/markup-compatibility/2006">
              <mc:Choice xmlns:v="urn:schemas-microsoft-com:vml" Requires="v">
                <p:oleObj spid="_x0000_s22643" name="Equation" r:id="rId3" imgW="3187700" imgH="228600" progId="Equation.DSMT4">
                  <p:embed/>
                </p:oleObj>
              </mc:Choice>
              <mc:Fallback>
                <p:oleObj name="Equation" r:id="rId3" imgW="31877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79" y="889324"/>
                        <a:ext cx="10876480" cy="778823"/>
                      </a:xfrm>
                      <a:prstGeom prst="rect">
                        <a:avLst/>
                      </a:prstGeom>
                      <a:noFill/>
                    </p:spPr>
                  </p:pic>
                </p:oleObj>
              </mc:Fallback>
            </mc:AlternateContent>
          </a:graphicData>
        </a:graphic>
      </p:graphicFrame>
      <p:pic>
        <p:nvPicPr>
          <p:cNvPr id="8" name="Bildobjekt 7"/>
          <p:cNvPicPr>
            <a:picLocks noChangeAspect="1"/>
          </p:cNvPicPr>
          <p:nvPr/>
        </p:nvPicPr>
        <p:blipFill>
          <a:blip r:embed="rId5"/>
          <a:stretch>
            <a:fillRect/>
          </a:stretch>
        </p:blipFill>
        <p:spPr>
          <a:xfrm>
            <a:off x="442579" y="2141197"/>
            <a:ext cx="11023424" cy="2486832"/>
          </a:xfrm>
          <a:prstGeom prst="rect">
            <a:avLst/>
          </a:prstGeom>
        </p:spPr>
      </p:pic>
      <p:sp>
        <p:nvSpPr>
          <p:cNvPr id="2" name="textruta 1"/>
          <p:cNvSpPr txBox="1"/>
          <p:nvPr/>
        </p:nvSpPr>
        <p:spPr>
          <a:xfrm>
            <a:off x="442579" y="5176306"/>
            <a:ext cx="1959447" cy="461665"/>
          </a:xfrm>
          <a:prstGeom prst="rect">
            <a:avLst/>
          </a:prstGeom>
          <a:noFill/>
        </p:spPr>
        <p:txBody>
          <a:bodyPr wrap="none" rtlCol="0">
            <a:spAutoFit/>
          </a:bodyPr>
          <a:lstStyle/>
          <a:p>
            <a:r>
              <a:rPr lang="sv-SE" sz="2400" b="1" u="sng" dirty="0" smtClean="0"/>
              <a:t>Observations:</a:t>
            </a:r>
            <a:endParaRPr lang="sv-SE" sz="2400" b="1" u="sng" dirty="0"/>
          </a:p>
        </p:txBody>
      </p:sp>
      <p:graphicFrame>
        <p:nvGraphicFramePr>
          <p:cNvPr id="9" name="Objekt 8"/>
          <p:cNvGraphicFramePr>
            <a:graphicFrameLocks noChangeAspect="1"/>
          </p:cNvGraphicFramePr>
          <p:nvPr>
            <p:extLst>
              <p:ext uri="{D42A27DB-BD31-4B8C-83A1-F6EECF244321}">
                <p14:modId xmlns:p14="http://schemas.microsoft.com/office/powerpoint/2010/main" val="522279444"/>
              </p:ext>
            </p:extLst>
          </p:nvPr>
        </p:nvGraphicFramePr>
        <p:xfrm>
          <a:off x="2797175" y="5305425"/>
          <a:ext cx="5010150" cy="1050925"/>
        </p:xfrm>
        <a:graphic>
          <a:graphicData uri="http://schemas.openxmlformats.org/presentationml/2006/ole">
            <mc:AlternateContent xmlns:mc="http://schemas.openxmlformats.org/markup-compatibility/2006">
              <mc:Choice xmlns:v="urn:schemas-microsoft-com:vml" Requires="v">
                <p:oleObj spid="_x0000_s22644" name="Equation" r:id="rId6" imgW="2057400" imgH="431640" progId="Equation.DSMT4">
                  <p:embed/>
                </p:oleObj>
              </mc:Choice>
              <mc:Fallback>
                <p:oleObj name="Equation" r:id="rId6" imgW="2057400" imgH="431640" progId="Equation.DSMT4">
                  <p:embed/>
                  <p:pic>
                    <p:nvPicPr>
                      <p:cNvPr id="0" name=""/>
                      <p:cNvPicPr>
                        <a:picLocks noChangeAspect="1" noChangeArrowheads="1"/>
                      </p:cNvPicPr>
                      <p:nvPr/>
                    </p:nvPicPr>
                    <p:blipFill>
                      <a:blip r:embed="rId7"/>
                      <a:srcRect/>
                      <a:stretch>
                        <a:fillRect/>
                      </a:stretch>
                    </p:blipFill>
                    <p:spPr bwMode="auto">
                      <a:xfrm>
                        <a:off x="2797175" y="5305425"/>
                        <a:ext cx="5010150" cy="1050925"/>
                      </a:xfrm>
                      <a:prstGeom prst="rect">
                        <a:avLst/>
                      </a:prstGeom>
                      <a:noFill/>
                    </p:spPr>
                  </p:pic>
                </p:oleObj>
              </mc:Fallback>
            </mc:AlternateContent>
          </a:graphicData>
        </a:graphic>
      </p:graphicFrame>
    </p:spTree>
    <p:extLst>
      <p:ext uri="{BB962C8B-B14F-4D97-AF65-F5344CB8AC3E}">
        <p14:creationId xmlns:p14="http://schemas.microsoft.com/office/powerpoint/2010/main" val="354163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1336</TotalTime>
  <Words>2545</Words>
  <Application>Microsoft Office PowerPoint</Application>
  <PresentationFormat>Bredbild</PresentationFormat>
  <Paragraphs>901</Paragraphs>
  <Slides>52</Slides>
  <Notes>0</Notes>
  <HiddenSlides>0</HiddenSlides>
  <MMClips>0</MMClips>
  <ScaleCrop>false</ScaleCrop>
  <HeadingPairs>
    <vt:vector size="8" baseType="variant">
      <vt:variant>
        <vt:lpstr>Använt teckensnitt</vt:lpstr>
      </vt:variant>
      <vt:variant>
        <vt:i4>8</vt:i4>
      </vt:variant>
      <vt:variant>
        <vt:lpstr>Tema</vt:lpstr>
      </vt:variant>
      <vt:variant>
        <vt:i4>1</vt:i4>
      </vt:variant>
      <vt:variant>
        <vt:lpstr>Serverprogram för OLE-inbäddning</vt:lpstr>
      </vt:variant>
      <vt:variant>
        <vt:i4>2</vt:i4>
      </vt:variant>
      <vt:variant>
        <vt:lpstr>Bildrubriker</vt:lpstr>
      </vt:variant>
      <vt:variant>
        <vt:i4>52</vt:i4>
      </vt:variant>
    </vt:vector>
  </HeadingPairs>
  <TitlesOfParts>
    <vt:vector size="63" baseType="lpstr">
      <vt:lpstr>MS Mincho</vt:lpstr>
      <vt:lpstr>SimSun</vt:lpstr>
      <vt:lpstr>Arial</vt:lpstr>
      <vt:lpstr>Calibri</vt:lpstr>
      <vt:lpstr>Calibri Light</vt:lpstr>
      <vt:lpstr>Courier New</vt:lpstr>
      <vt:lpstr>DfW5 Printer</vt:lpstr>
      <vt:lpstr>Times New Roman</vt:lpstr>
      <vt:lpstr>Office-tema</vt:lpstr>
      <vt:lpstr>Equation</vt:lpstr>
      <vt:lpstr>MathType 5.0 Equation</vt:lpstr>
      <vt:lpstr>Optimization of adaptive control functions in multidimensional forest management via stochastic simulation and grid search Version 160408      Peter Lohmander Professor Dr., Optimal Solutions &amp; Linnaeus University, Sweden www.Lohmander.com &amp; Peter@Lohmander.com </vt:lpstr>
      <vt:lpstr> Optimization of adaptive control functions in multidimensional forest management via stochastic simulation and grid search Peter Lohmander  Abstract </vt:lpstr>
      <vt:lpstr> </vt:lpstr>
      <vt:lpstr>PowerPoint-presentation</vt:lpstr>
      <vt:lpstr>PowerPoint-presentation</vt:lpstr>
      <vt:lpstr>PowerPoint-presentation</vt:lpstr>
      <vt:lpstr>PowerPoint-presentation</vt:lpstr>
      <vt:lpstr>PowerPoint-presentation</vt:lpstr>
      <vt:lpstr>PowerPoint-presentation</vt:lpstr>
      <vt:lpstr> </vt:lpstr>
      <vt:lpstr> </vt:lpstr>
      <vt:lpstr>PowerPoint-presentation</vt:lpstr>
      <vt:lpstr>PowerPoint-presentation</vt:lpstr>
      <vt:lpstr> </vt:lpstr>
      <vt:lpstr>PowerPoint-presentation</vt:lpstr>
      <vt:lpstr> </vt:lpstr>
      <vt:lpstr>PowerPoint-presentation</vt:lpstr>
      <vt:lpstr>  </vt:lpstr>
      <vt:lpstr>PowerPoint-presentation</vt:lpstr>
      <vt:lpstr> Detailed numerical analysis:   CCF9 (Optimization software)  by Peter Lohmander in QB64</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Conclusions:</vt:lpstr>
      <vt:lpstr>PowerPoint-presentation</vt:lpstr>
      <vt:lpstr>PowerPoint-presentation</vt:lpstr>
      <vt:lpstr>PowerPoint-presentation</vt:lpstr>
      <vt:lpstr>PowerPoint-presentation</vt:lpstr>
      <vt:lpstr>Optimization of adaptive control functions in multidimensional forest management via stochastic simulation and grid search Version 160408      Peter Lohmander Professor Dr., Optimal Solutions &amp; Linnaeus University, Sweden www.Lohmander.com &amp; Peter@Lohmander.com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Peter</dc:creator>
  <cp:lastModifiedBy>Peter</cp:lastModifiedBy>
  <cp:revision>168</cp:revision>
  <dcterms:created xsi:type="dcterms:W3CDTF">2016-03-02T13:51:42Z</dcterms:created>
  <dcterms:modified xsi:type="dcterms:W3CDTF">2016-04-08T13:56:41Z</dcterms:modified>
</cp:coreProperties>
</file>