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271" r:id="rId3"/>
    <p:sldId id="290" r:id="rId4"/>
    <p:sldId id="283" r:id="rId5"/>
    <p:sldId id="291" r:id="rId6"/>
    <p:sldId id="286" r:id="rId7"/>
    <p:sldId id="287" r:id="rId8"/>
    <p:sldId id="292" r:id="rId9"/>
    <p:sldId id="288" r:id="rId10"/>
    <p:sldId id="293" r:id="rId11"/>
    <p:sldId id="284" r:id="rId12"/>
    <p:sldId id="312" r:id="rId13"/>
    <p:sldId id="313" r:id="rId14"/>
    <p:sldId id="311" r:id="rId15"/>
    <p:sldId id="272" r:id="rId16"/>
    <p:sldId id="314" r:id="rId17"/>
    <p:sldId id="295" r:id="rId18"/>
    <p:sldId id="296" r:id="rId19"/>
    <p:sldId id="304" r:id="rId20"/>
    <p:sldId id="309" r:id="rId21"/>
    <p:sldId id="308" r:id="rId22"/>
    <p:sldId id="307" r:id="rId23"/>
    <p:sldId id="306" r:id="rId24"/>
    <p:sldId id="310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1529" autoAdjust="0"/>
  </p:normalViewPr>
  <p:slideViewPr>
    <p:cSldViewPr>
      <p:cViewPr varScale="1">
        <p:scale>
          <a:sx n="82" d="100"/>
          <a:sy n="82" d="100"/>
        </p:scale>
        <p:origin x="6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6E273-276D-4F06-8DC6-D72660EE0DC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89302-664A-4C72-A337-B80A568DD9DD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volume per hectare</a:t>
          </a:r>
          <a:endParaRPr lang="en-US" b="1" dirty="0">
            <a:solidFill>
              <a:schemeClr val="tx1"/>
            </a:solidFill>
          </a:endParaRPr>
        </a:p>
      </dgm:t>
    </dgm:pt>
    <dgm:pt modelId="{0DA42569-4B65-4C75-928F-50A1231D8AD1}" type="parTrans" cxnId="{260D5BCF-69F3-4BA5-A1EE-F4CBB00EC052}">
      <dgm:prSet/>
      <dgm:spPr/>
      <dgm:t>
        <a:bodyPr/>
        <a:lstStyle/>
        <a:p>
          <a:endParaRPr lang="en-US"/>
        </a:p>
      </dgm:t>
    </dgm:pt>
    <dgm:pt modelId="{45B4C5EA-320A-418A-AD6F-05D5A4167694}" type="sibTrans" cxnId="{260D5BCF-69F3-4BA5-A1EE-F4CBB00EC052}">
      <dgm:prSet/>
      <dgm:spPr/>
      <dgm:t>
        <a:bodyPr/>
        <a:lstStyle/>
        <a:p>
          <a:endParaRPr lang="en-US"/>
        </a:p>
      </dgm:t>
    </dgm:pt>
    <dgm:pt modelId="{5AF6D522-66B0-4FD9-989C-63A9B3B695D9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number of tree per hectare</a:t>
          </a:r>
          <a:endParaRPr lang="en-US" b="1" dirty="0">
            <a:solidFill>
              <a:schemeClr val="tx1"/>
            </a:solidFill>
          </a:endParaRPr>
        </a:p>
      </dgm:t>
    </dgm:pt>
    <dgm:pt modelId="{A23389E0-64F8-4888-B438-C3D9AFC43BE9}" type="parTrans" cxnId="{C64A6310-A96E-4330-921B-6C4A37D4A426}">
      <dgm:prSet/>
      <dgm:spPr/>
      <dgm:t>
        <a:bodyPr/>
        <a:lstStyle/>
        <a:p>
          <a:endParaRPr lang="en-US"/>
        </a:p>
      </dgm:t>
    </dgm:pt>
    <dgm:pt modelId="{0CF220CE-78CE-4F52-81CD-378E7BC5BBF3}" type="sibTrans" cxnId="{C64A6310-A96E-4330-921B-6C4A37D4A426}">
      <dgm:prSet/>
      <dgm:spPr/>
      <dgm:t>
        <a:bodyPr/>
        <a:lstStyle/>
        <a:p>
          <a:endParaRPr lang="en-US"/>
        </a:p>
      </dgm:t>
    </dgm:pt>
    <dgm:pt modelId="{8FCE5B74-A31A-4C14-9EB4-A4BDD6839C2F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diameter classes </a:t>
          </a:r>
          <a:endParaRPr lang="en-US" b="1" dirty="0">
            <a:solidFill>
              <a:schemeClr val="tx1"/>
            </a:solidFill>
          </a:endParaRPr>
        </a:p>
      </dgm:t>
    </dgm:pt>
    <dgm:pt modelId="{9C008525-698A-4062-BB05-92448F6F396D}" type="parTrans" cxnId="{7C996E95-C7F3-45F1-A17D-BD2F4D2E3B93}">
      <dgm:prSet/>
      <dgm:spPr/>
      <dgm:t>
        <a:bodyPr/>
        <a:lstStyle/>
        <a:p>
          <a:endParaRPr lang="en-US"/>
        </a:p>
      </dgm:t>
    </dgm:pt>
    <dgm:pt modelId="{DB76F9E0-20A4-4D31-9626-01F55DF8598E}" type="sibTrans" cxnId="{7C996E95-C7F3-45F1-A17D-BD2F4D2E3B93}">
      <dgm:prSet/>
      <dgm:spPr/>
      <dgm:t>
        <a:bodyPr/>
        <a:lstStyle/>
        <a:p>
          <a:endParaRPr lang="en-US"/>
        </a:p>
      </dgm:t>
    </dgm:pt>
    <dgm:pt modelId="{4C29E3D1-FA7E-4755-9241-728A842B2C20}" type="pres">
      <dgm:prSet presAssocID="{37D6E273-276D-4F06-8DC6-D72660EE0D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5760E8-2CA4-4705-A52F-161D9D097F77}" type="pres">
      <dgm:prSet presAssocID="{CB389302-664A-4C72-A337-B80A568DD9DD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FB0BF-290B-4A88-A418-75FF94398D42}" type="pres">
      <dgm:prSet presAssocID="{45B4C5EA-320A-418A-AD6F-05D5A4167694}" presName="space" presStyleCnt="0"/>
      <dgm:spPr/>
    </dgm:pt>
    <dgm:pt modelId="{C4CF5DC7-B5CB-4054-B0DB-E43ACEE4BA70}" type="pres">
      <dgm:prSet presAssocID="{5AF6D522-66B0-4FD9-989C-63A9B3B695D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C73E9-C2DB-4CE8-A146-2B6FDAE83EC6}" type="pres">
      <dgm:prSet presAssocID="{0CF220CE-78CE-4F52-81CD-378E7BC5BBF3}" presName="space" presStyleCnt="0"/>
      <dgm:spPr/>
    </dgm:pt>
    <dgm:pt modelId="{B2A0E15F-B7FF-464E-A927-14D9C68BE8F2}" type="pres">
      <dgm:prSet presAssocID="{8FCE5B74-A31A-4C14-9EB4-A4BDD6839C2F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E3622-3465-43CC-9F6A-E64E26F5BD97}" type="presOf" srcId="{37D6E273-276D-4F06-8DC6-D72660EE0DCB}" destId="{4C29E3D1-FA7E-4755-9241-728A842B2C20}" srcOrd="0" destOrd="0" presId="urn:microsoft.com/office/officeart/2005/8/layout/venn3"/>
    <dgm:cxn modelId="{EAFC4C4F-4615-40DE-9ABA-647816393786}" type="presOf" srcId="{5AF6D522-66B0-4FD9-989C-63A9B3B695D9}" destId="{C4CF5DC7-B5CB-4054-B0DB-E43ACEE4BA70}" srcOrd="0" destOrd="0" presId="urn:microsoft.com/office/officeart/2005/8/layout/venn3"/>
    <dgm:cxn modelId="{22C7302D-EA85-47DC-B9EE-56F476FFEF4A}" type="presOf" srcId="{CB389302-664A-4C72-A337-B80A568DD9DD}" destId="{715760E8-2CA4-4705-A52F-161D9D097F77}" srcOrd="0" destOrd="0" presId="urn:microsoft.com/office/officeart/2005/8/layout/venn3"/>
    <dgm:cxn modelId="{7C996E95-C7F3-45F1-A17D-BD2F4D2E3B93}" srcId="{37D6E273-276D-4F06-8DC6-D72660EE0DCB}" destId="{8FCE5B74-A31A-4C14-9EB4-A4BDD6839C2F}" srcOrd="2" destOrd="0" parTransId="{9C008525-698A-4062-BB05-92448F6F396D}" sibTransId="{DB76F9E0-20A4-4D31-9626-01F55DF8598E}"/>
    <dgm:cxn modelId="{0F8983C7-C65E-4490-9FD6-1E5614F9D163}" type="presOf" srcId="{8FCE5B74-A31A-4C14-9EB4-A4BDD6839C2F}" destId="{B2A0E15F-B7FF-464E-A927-14D9C68BE8F2}" srcOrd="0" destOrd="0" presId="urn:microsoft.com/office/officeart/2005/8/layout/venn3"/>
    <dgm:cxn modelId="{C64A6310-A96E-4330-921B-6C4A37D4A426}" srcId="{37D6E273-276D-4F06-8DC6-D72660EE0DCB}" destId="{5AF6D522-66B0-4FD9-989C-63A9B3B695D9}" srcOrd="1" destOrd="0" parTransId="{A23389E0-64F8-4888-B438-C3D9AFC43BE9}" sibTransId="{0CF220CE-78CE-4F52-81CD-378E7BC5BBF3}"/>
    <dgm:cxn modelId="{260D5BCF-69F3-4BA5-A1EE-F4CBB00EC052}" srcId="{37D6E273-276D-4F06-8DC6-D72660EE0DCB}" destId="{CB389302-664A-4C72-A337-B80A568DD9DD}" srcOrd="0" destOrd="0" parTransId="{0DA42569-4B65-4C75-928F-50A1231D8AD1}" sibTransId="{45B4C5EA-320A-418A-AD6F-05D5A4167694}"/>
    <dgm:cxn modelId="{833D186C-D861-4048-BE7E-FA5202D246A5}" type="presParOf" srcId="{4C29E3D1-FA7E-4755-9241-728A842B2C20}" destId="{715760E8-2CA4-4705-A52F-161D9D097F77}" srcOrd="0" destOrd="0" presId="urn:microsoft.com/office/officeart/2005/8/layout/venn3"/>
    <dgm:cxn modelId="{AEA6CEC7-B250-47F8-9027-F2FDF8AEE7BB}" type="presParOf" srcId="{4C29E3D1-FA7E-4755-9241-728A842B2C20}" destId="{4F5FB0BF-290B-4A88-A418-75FF94398D42}" srcOrd="1" destOrd="0" presId="urn:microsoft.com/office/officeart/2005/8/layout/venn3"/>
    <dgm:cxn modelId="{40D3C34C-60A7-403C-9A2A-8B45836C582E}" type="presParOf" srcId="{4C29E3D1-FA7E-4755-9241-728A842B2C20}" destId="{C4CF5DC7-B5CB-4054-B0DB-E43ACEE4BA70}" srcOrd="2" destOrd="0" presId="urn:microsoft.com/office/officeart/2005/8/layout/venn3"/>
    <dgm:cxn modelId="{64D03D18-69A5-4F7B-836B-0CC07A6B9C5A}" type="presParOf" srcId="{4C29E3D1-FA7E-4755-9241-728A842B2C20}" destId="{A77C73E9-C2DB-4CE8-A146-2B6FDAE83EC6}" srcOrd="3" destOrd="0" presId="urn:microsoft.com/office/officeart/2005/8/layout/venn3"/>
    <dgm:cxn modelId="{2CEBFD13-F44A-4076-813A-0F0653AA2FA9}" type="presParOf" srcId="{4C29E3D1-FA7E-4755-9241-728A842B2C20}" destId="{B2A0E15F-B7FF-464E-A927-14D9C68BE8F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08811-C64E-48AA-86F3-B7BE9DA35689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47F3567-02BE-4B84-831F-8706A5CF96D7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Four trees were selected at the farthest distance to the center of sample plot in four main aspects</a:t>
          </a:r>
          <a:endParaRPr lang="en-US" sz="2000" dirty="0">
            <a:solidFill>
              <a:schemeClr val="tx1"/>
            </a:solidFill>
          </a:endParaRPr>
        </a:p>
      </dgm:t>
    </dgm:pt>
    <dgm:pt modelId="{18E70AC2-0406-421F-84B5-69BD273A7C39}" type="parTrans" cxnId="{921313C7-EAE5-4D87-85DF-0A65FBDBE47E}">
      <dgm:prSet/>
      <dgm:spPr/>
      <dgm:t>
        <a:bodyPr/>
        <a:lstStyle/>
        <a:p>
          <a:endParaRPr lang="en-US"/>
        </a:p>
      </dgm:t>
    </dgm:pt>
    <dgm:pt modelId="{81858DDB-1AA9-40CA-9393-355258FDC4AB}" type="sibTrans" cxnId="{921313C7-EAE5-4D87-85DF-0A65FBDBE47E}">
      <dgm:prSet/>
      <dgm:spPr/>
      <dgm:t>
        <a:bodyPr/>
        <a:lstStyle/>
        <a:p>
          <a:endParaRPr lang="en-US"/>
        </a:p>
      </dgm:t>
    </dgm:pt>
    <dgm:pt modelId="{7B2CE7B5-380F-4FC5-ADDF-ABCFA0A8B08A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One tree with highest diameter at sample plot</a:t>
          </a:r>
          <a:endParaRPr lang="en-US" sz="2000" dirty="0">
            <a:solidFill>
              <a:schemeClr val="tx1"/>
            </a:solidFill>
          </a:endParaRPr>
        </a:p>
      </dgm:t>
    </dgm:pt>
    <dgm:pt modelId="{1F9C1400-134F-4AAD-BE6A-15C451FC11A9}" type="parTrans" cxnId="{1C835748-E1F3-4F2F-9FE9-D0230B3302F6}">
      <dgm:prSet/>
      <dgm:spPr/>
      <dgm:t>
        <a:bodyPr/>
        <a:lstStyle/>
        <a:p>
          <a:endParaRPr lang="en-US"/>
        </a:p>
      </dgm:t>
    </dgm:pt>
    <dgm:pt modelId="{813B8E7C-B4F0-45F6-A7CF-9B309A6105F6}" type="sibTrans" cxnId="{1C835748-E1F3-4F2F-9FE9-D0230B3302F6}">
      <dgm:prSet/>
      <dgm:spPr/>
      <dgm:t>
        <a:bodyPr/>
        <a:lstStyle/>
        <a:p>
          <a:endParaRPr lang="en-US"/>
        </a:p>
      </dgm:t>
    </dgm:pt>
    <dgm:pt modelId="{B7C3A3AB-F7FB-4E9D-BC8D-8B356F3113F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Nearest tree to the center of sample plot </a:t>
          </a:r>
          <a:r>
            <a:rPr lang="en-GB" sz="20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[8].</a:t>
          </a:r>
          <a:endParaRPr lang="en-US" sz="2000" dirty="0">
            <a:solidFill>
              <a:schemeClr val="tx1"/>
            </a:solidFill>
          </a:endParaRPr>
        </a:p>
      </dgm:t>
    </dgm:pt>
    <dgm:pt modelId="{101BDC09-D4B9-4359-BE5F-15F78F90806E}" type="parTrans" cxnId="{5996B38D-6869-4125-9BC8-D975523A5B46}">
      <dgm:prSet/>
      <dgm:spPr/>
      <dgm:t>
        <a:bodyPr/>
        <a:lstStyle/>
        <a:p>
          <a:endParaRPr lang="en-US"/>
        </a:p>
      </dgm:t>
    </dgm:pt>
    <dgm:pt modelId="{5B3B4E2E-007A-45F3-9735-F2228FEDE52A}" type="sibTrans" cxnId="{5996B38D-6869-4125-9BC8-D975523A5B46}">
      <dgm:prSet/>
      <dgm:spPr/>
      <dgm:t>
        <a:bodyPr/>
        <a:lstStyle/>
        <a:p>
          <a:endParaRPr lang="en-US"/>
        </a:p>
      </dgm:t>
    </dgm:pt>
    <dgm:pt modelId="{72D74DEA-62DA-408B-9EB8-33EAF7F7DE3A}" type="pres">
      <dgm:prSet presAssocID="{E4B08811-C64E-48AA-86F3-B7BE9DA356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15B61-A87A-48E8-82EA-A0BFA72A0907}" type="pres">
      <dgm:prSet presAssocID="{B47F3567-02BE-4B84-831F-8706A5CF96D7}" presName="parentLin" presStyleCnt="0"/>
      <dgm:spPr/>
    </dgm:pt>
    <dgm:pt modelId="{12493623-A314-41DF-9375-A1998F6208D6}" type="pres">
      <dgm:prSet presAssocID="{B47F3567-02BE-4B84-831F-8706A5CF96D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5E0AFE-3BAC-4F65-B21F-5314EB66CF45}" type="pres">
      <dgm:prSet presAssocID="{B47F3567-02BE-4B84-831F-8706A5CF96D7}" presName="parentText" presStyleLbl="node1" presStyleIdx="0" presStyleCnt="3" custScaleX="152064" custLinFactNeighborX="-13487" custLinFactNeighborY="-16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8B807-62B5-4AC2-8D28-D6BA0F04C3DD}" type="pres">
      <dgm:prSet presAssocID="{B47F3567-02BE-4B84-831F-8706A5CF96D7}" presName="negativeSpace" presStyleCnt="0"/>
      <dgm:spPr/>
    </dgm:pt>
    <dgm:pt modelId="{2C8B045A-F445-4F3A-BF62-03A9EBA61B7A}" type="pres">
      <dgm:prSet presAssocID="{B47F3567-02BE-4B84-831F-8706A5CF96D7}" presName="childText" presStyleLbl="conFgAcc1" presStyleIdx="0" presStyleCnt="3">
        <dgm:presLayoutVars>
          <dgm:bulletEnabled val="1"/>
        </dgm:presLayoutVars>
      </dgm:prSet>
      <dgm:spPr/>
    </dgm:pt>
    <dgm:pt modelId="{771F17C6-E5EA-4017-8C20-D8A4F1F79963}" type="pres">
      <dgm:prSet presAssocID="{81858DDB-1AA9-40CA-9393-355258FDC4AB}" presName="spaceBetweenRectangles" presStyleCnt="0"/>
      <dgm:spPr/>
    </dgm:pt>
    <dgm:pt modelId="{AB85661E-C670-4664-AFA9-82F6D67EE57E}" type="pres">
      <dgm:prSet presAssocID="{7B2CE7B5-380F-4FC5-ADDF-ABCFA0A8B08A}" presName="parentLin" presStyleCnt="0"/>
      <dgm:spPr/>
    </dgm:pt>
    <dgm:pt modelId="{65EF04F2-CE77-4DC3-BC34-3191FC0E42D3}" type="pres">
      <dgm:prSet presAssocID="{7B2CE7B5-380F-4FC5-ADDF-ABCFA0A8B08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FA39133-FBE1-409D-87E6-1B7D6362F641}" type="pres">
      <dgm:prSet presAssocID="{7B2CE7B5-380F-4FC5-ADDF-ABCFA0A8B08A}" presName="parentText" presStyleLbl="node1" presStyleIdx="1" presStyleCnt="3" custScaleX="142857" custLinFactNeighborX="-23264" custLinFactNeighborY="-14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94D5D-E53B-48ED-8C6D-F067970F551F}" type="pres">
      <dgm:prSet presAssocID="{7B2CE7B5-380F-4FC5-ADDF-ABCFA0A8B08A}" presName="negativeSpace" presStyleCnt="0"/>
      <dgm:spPr/>
    </dgm:pt>
    <dgm:pt modelId="{607C17CB-C1E5-4B0D-8B7D-50E27EF50A21}" type="pres">
      <dgm:prSet presAssocID="{7B2CE7B5-380F-4FC5-ADDF-ABCFA0A8B08A}" presName="childText" presStyleLbl="conFgAcc1" presStyleIdx="1" presStyleCnt="3" custLinFactNeighborX="-4326" custLinFactNeighborY="1212">
        <dgm:presLayoutVars>
          <dgm:bulletEnabled val="1"/>
        </dgm:presLayoutVars>
      </dgm:prSet>
      <dgm:spPr/>
    </dgm:pt>
    <dgm:pt modelId="{72DC0C53-7865-4774-A0E0-1BB2FE0C3675}" type="pres">
      <dgm:prSet presAssocID="{813B8E7C-B4F0-45F6-A7CF-9B309A6105F6}" presName="spaceBetweenRectangles" presStyleCnt="0"/>
      <dgm:spPr/>
    </dgm:pt>
    <dgm:pt modelId="{5B901429-BEB5-473B-A525-5AFEDC0A57C6}" type="pres">
      <dgm:prSet presAssocID="{B7C3A3AB-F7FB-4E9D-BC8D-8B356F3113FB}" presName="parentLin" presStyleCnt="0"/>
      <dgm:spPr/>
    </dgm:pt>
    <dgm:pt modelId="{40C4E94D-81F5-44F2-B3E5-FB329FF39A56}" type="pres">
      <dgm:prSet presAssocID="{B7C3A3AB-F7FB-4E9D-BC8D-8B356F3113F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1018582-9C94-4997-B970-E947C56B8EAC}" type="pres">
      <dgm:prSet presAssocID="{B7C3A3AB-F7FB-4E9D-BC8D-8B356F3113FB}" presName="parentText" presStyleLbl="node1" presStyleIdx="2" presStyleCnt="3" custScaleX="142931" custLinFactNeighborX="-23185" custLinFactNeighborY="-87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6FD40-D0A0-4557-AF9A-96B24310A5BD}" type="pres">
      <dgm:prSet presAssocID="{B7C3A3AB-F7FB-4E9D-BC8D-8B356F3113FB}" presName="negativeSpace" presStyleCnt="0"/>
      <dgm:spPr/>
    </dgm:pt>
    <dgm:pt modelId="{23D2D6F0-0056-49E4-9BD7-E18D73C7DF0C}" type="pres">
      <dgm:prSet presAssocID="{B7C3A3AB-F7FB-4E9D-BC8D-8B356F3113F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1F4207-F518-4389-ACBE-C8E2609FF661}" type="presOf" srcId="{B47F3567-02BE-4B84-831F-8706A5CF96D7}" destId="{12493623-A314-41DF-9375-A1998F6208D6}" srcOrd="0" destOrd="0" presId="urn:microsoft.com/office/officeart/2005/8/layout/list1"/>
    <dgm:cxn modelId="{08ACA8FD-6FA2-4FD2-90AC-FCB855F871C2}" type="presOf" srcId="{7B2CE7B5-380F-4FC5-ADDF-ABCFA0A8B08A}" destId="{65EF04F2-CE77-4DC3-BC34-3191FC0E42D3}" srcOrd="0" destOrd="0" presId="urn:microsoft.com/office/officeart/2005/8/layout/list1"/>
    <dgm:cxn modelId="{C351AE72-CF22-40F9-A9A2-23BCC47DC9AB}" type="presOf" srcId="{B47F3567-02BE-4B84-831F-8706A5CF96D7}" destId="{3D5E0AFE-3BAC-4F65-B21F-5314EB66CF45}" srcOrd="1" destOrd="0" presId="urn:microsoft.com/office/officeart/2005/8/layout/list1"/>
    <dgm:cxn modelId="{5996B38D-6869-4125-9BC8-D975523A5B46}" srcId="{E4B08811-C64E-48AA-86F3-B7BE9DA35689}" destId="{B7C3A3AB-F7FB-4E9D-BC8D-8B356F3113FB}" srcOrd="2" destOrd="0" parTransId="{101BDC09-D4B9-4359-BE5F-15F78F90806E}" sibTransId="{5B3B4E2E-007A-45F3-9735-F2228FEDE52A}"/>
    <dgm:cxn modelId="{921313C7-EAE5-4D87-85DF-0A65FBDBE47E}" srcId="{E4B08811-C64E-48AA-86F3-B7BE9DA35689}" destId="{B47F3567-02BE-4B84-831F-8706A5CF96D7}" srcOrd="0" destOrd="0" parTransId="{18E70AC2-0406-421F-84B5-69BD273A7C39}" sibTransId="{81858DDB-1AA9-40CA-9393-355258FDC4AB}"/>
    <dgm:cxn modelId="{BAD38002-EB64-4343-860E-2C9813698A22}" type="presOf" srcId="{7B2CE7B5-380F-4FC5-ADDF-ABCFA0A8B08A}" destId="{FFA39133-FBE1-409D-87E6-1B7D6362F641}" srcOrd="1" destOrd="0" presId="urn:microsoft.com/office/officeart/2005/8/layout/list1"/>
    <dgm:cxn modelId="{CF1B450A-C1B2-40EB-964C-51DE28C4AA01}" type="presOf" srcId="{B7C3A3AB-F7FB-4E9D-BC8D-8B356F3113FB}" destId="{F1018582-9C94-4997-B970-E947C56B8EAC}" srcOrd="1" destOrd="0" presId="urn:microsoft.com/office/officeart/2005/8/layout/list1"/>
    <dgm:cxn modelId="{03EA9763-EA0C-49C4-AEE0-68796CB9F9A8}" type="presOf" srcId="{B7C3A3AB-F7FB-4E9D-BC8D-8B356F3113FB}" destId="{40C4E94D-81F5-44F2-B3E5-FB329FF39A56}" srcOrd="0" destOrd="0" presId="urn:microsoft.com/office/officeart/2005/8/layout/list1"/>
    <dgm:cxn modelId="{1C835748-E1F3-4F2F-9FE9-D0230B3302F6}" srcId="{E4B08811-C64E-48AA-86F3-B7BE9DA35689}" destId="{7B2CE7B5-380F-4FC5-ADDF-ABCFA0A8B08A}" srcOrd="1" destOrd="0" parTransId="{1F9C1400-134F-4AAD-BE6A-15C451FC11A9}" sibTransId="{813B8E7C-B4F0-45F6-A7CF-9B309A6105F6}"/>
    <dgm:cxn modelId="{D5F3289B-C7C5-42BC-8332-C9DF0788C638}" type="presOf" srcId="{E4B08811-C64E-48AA-86F3-B7BE9DA35689}" destId="{72D74DEA-62DA-408B-9EB8-33EAF7F7DE3A}" srcOrd="0" destOrd="0" presId="urn:microsoft.com/office/officeart/2005/8/layout/list1"/>
    <dgm:cxn modelId="{62708795-F324-45DC-8682-E2E3EC9AA84B}" type="presParOf" srcId="{72D74DEA-62DA-408B-9EB8-33EAF7F7DE3A}" destId="{F6215B61-A87A-48E8-82EA-A0BFA72A0907}" srcOrd="0" destOrd="0" presId="urn:microsoft.com/office/officeart/2005/8/layout/list1"/>
    <dgm:cxn modelId="{29CB8887-286C-4C7D-B2AD-5F37B5349956}" type="presParOf" srcId="{F6215B61-A87A-48E8-82EA-A0BFA72A0907}" destId="{12493623-A314-41DF-9375-A1998F6208D6}" srcOrd="0" destOrd="0" presId="urn:microsoft.com/office/officeart/2005/8/layout/list1"/>
    <dgm:cxn modelId="{43AF1EC7-C585-499C-BEFB-9F9A2F197204}" type="presParOf" srcId="{F6215B61-A87A-48E8-82EA-A0BFA72A0907}" destId="{3D5E0AFE-3BAC-4F65-B21F-5314EB66CF45}" srcOrd="1" destOrd="0" presId="urn:microsoft.com/office/officeart/2005/8/layout/list1"/>
    <dgm:cxn modelId="{9B21AC21-635E-49E2-A843-DDF6AF6516B5}" type="presParOf" srcId="{72D74DEA-62DA-408B-9EB8-33EAF7F7DE3A}" destId="{59A8B807-62B5-4AC2-8D28-D6BA0F04C3DD}" srcOrd="1" destOrd="0" presId="urn:microsoft.com/office/officeart/2005/8/layout/list1"/>
    <dgm:cxn modelId="{42A3DC53-306A-45A2-A4B9-F64E48B2F1CC}" type="presParOf" srcId="{72D74DEA-62DA-408B-9EB8-33EAF7F7DE3A}" destId="{2C8B045A-F445-4F3A-BF62-03A9EBA61B7A}" srcOrd="2" destOrd="0" presId="urn:microsoft.com/office/officeart/2005/8/layout/list1"/>
    <dgm:cxn modelId="{EA2BBB39-E4AB-4280-93AE-8B37C1659651}" type="presParOf" srcId="{72D74DEA-62DA-408B-9EB8-33EAF7F7DE3A}" destId="{771F17C6-E5EA-4017-8C20-D8A4F1F79963}" srcOrd="3" destOrd="0" presId="urn:microsoft.com/office/officeart/2005/8/layout/list1"/>
    <dgm:cxn modelId="{2F4F9AD8-5715-4F23-B215-FCA377C9E846}" type="presParOf" srcId="{72D74DEA-62DA-408B-9EB8-33EAF7F7DE3A}" destId="{AB85661E-C670-4664-AFA9-82F6D67EE57E}" srcOrd="4" destOrd="0" presId="urn:microsoft.com/office/officeart/2005/8/layout/list1"/>
    <dgm:cxn modelId="{2317F0EE-5C29-4729-9F0F-BD3017EFE405}" type="presParOf" srcId="{AB85661E-C670-4664-AFA9-82F6D67EE57E}" destId="{65EF04F2-CE77-4DC3-BC34-3191FC0E42D3}" srcOrd="0" destOrd="0" presId="urn:microsoft.com/office/officeart/2005/8/layout/list1"/>
    <dgm:cxn modelId="{10EB8CA7-B95B-48D0-B058-3F6D408D9788}" type="presParOf" srcId="{AB85661E-C670-4664-AFA9-82F6D67EE57E}" destId="{FFA39133-FBE1-409D-87E6-1B7D6362F641}" srcOrd="1" destOrd="0" presId="urn:microsoft.com/office/officeart/2005/8/layout/list1"/>
    <dgm:cxn modelId="{2CA201A1-D3B3-4A8F-8EB9-87C29E0E435C}" type="presParOf" srcId="{72D74DEA-62DA-408B-9EB8-33EAF7F7DE3A}" destId="{5C894D5D-E53B-48ED-8C6D-F067970F551F}" srcOrd="5" destOrd="0" presId="urn:microsoft.com/office/officeart/2005/8/layout/list1"/>
    <dgm:cxn modelId="{F06FDDC9-1121-4092-B836-F56A624D4D80}" type="presParOf" srcId="{72D74DEA-62DA-408B-9EB8-33EAF7F7DE3A}" destId="{607C17CB-C1E5-4B0D-8B7D-50E27EF50A21}" srcOrd="6" destOrd="0" presId="urn:microsoft.com/office/officeart/2005/8/layout/list1"/>
    <dgm:cxn modelId="{83D5FFE0-33AC-4435-916A-56A26A97011D}" type="presParOf" srcId="{72D74DEA-62DA-408B-9EB8-33EAF7F7DE3A}" destId="{72DC0C53-7865-4774-A0E0-1BB2FE0C3675}" srcOrd="7" destOrd="0" presId="urn:microsoft.com/office/officeart/2005/8/layout/list1"/>
    <dgm:cxn modelId="{B597C8FF-A1B1-45EA-85E1-4C48BB0C8866}" type="presParOf" srcId="{72D74DEA-62DA-408B-9EB8-33EAF7F7DE3A}" destId="{5B901429-BEB5-473B-A525-5AFEDC0A57C6}" srcOrd="8" destOrd="0" presId="urn:microsoft.com/office/officeart/2005/8/layout/list1"/>
    <dgm:cxn modelId="{52941D1C-A98C-462F-BA53-AB16751BDB2D}" type="presParOf" srcId="{5B901429-BEB5-473B-A525-5AFEDC0A57C6}" destId="{40C4E94D-81F5-44F2-B3E5-FB329FF39A56}" srcOrd="0" destOrd="0" presId="urn:microsoft.com/office/officeart/2005/8/layout/list1"/>
    <dgm:cxn modelId="{F64A0961-F6B5-4CBB-AD2B-13F0DC359524}" type="presParOf" srcId="{5B901429-BEB5-473B-A525-5AFEDC0A57C6}" destId="{F1018582-9C94-4997-B970-E947C56B8EAC}" srcOrd="1" destOrd="0" presId="urn:microsoft.com/office/officeart/2005/8/layout/list1"/>
    <dgm:cxn modelId="{6A72C52A-F2A4-4EA2-9B1E-557B691EF66F}" type="presParOf" srcId="{72D74DEA-62DA-408B-9EB8-33EAF7F7DE3A}" destId="{B656FD40-D0A0-4557-AF9A-96B24310A5BD}" srcOrd="9" destOrd="0" presId="urn:microsoft.com/office/officeart/2005/8/layout/list1"/>
    <dgm:cxn modelId="{0654CBC7-4B08-4C89-B564-BB80102D6910}" type="presParOf" srcId="{72D74DEA-62DA-408B-9EB8-33EAF7F7DE3A}" destId="{23D2D6F0-0056-49E4-9BD7-E18D73C7DF0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60E8-2CA4-4705-A52F-161D9D097F77}">
      <dsp:nvSpPr>
        <dsp:cNvPr id="0" name=""/>
        <dsp:cNvSpPr/>
      </dsp:nvSpPr>
      <dsp:spPr>
        <a:xfrm>
          <a:off x="174007" y="457"/>
          <a:ext cx="1223221" cy="122322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7318" tIns="19050" rIns="6731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volume per hectare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53144" y="179594"/>
        <a:ext cx="864947" cy="864947"/>
      </dsp:txXfrm>
    </dsp:sp>
    <dsp:sp modelId="{C4CF5DC7-B5CB-4054-B0DB-E43ACEE4BA70}">
      <dsp:nvSpPr>
        <dsp:cNvPr id="0" name=""/>
        <dsp:cNvSpPr/>
      </dsp:nvSpPr>
      <dsp:spPr>
        <a:xfrm>
          <a:off x="1152585" y="457"/>
          <a:ext cx="1223221" cy="122322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7318" tIns="19050" rIns="6731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number of tree per hectare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1331722" y="179594"/>
        <a:ext cx="864947" cy="864947"/>
      </dsp:txXfrm>
    </dsp:sp>
    <dsp:sp modelId="{B2A0E15F-B7FF-464E-A927-14D9C68BE8F2}">
      <dsp:nvSpPr>
        <dsp:cNvPr id="0" name=""/>
        <dsp:cNvSpPr/>
      </dsp:nvSpPr>
      <dsp:spPr>
        <a:xfrm>
          <a:off x="2131162" y="457"/>
          <a:ext cx="1223221" cy="1223221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7318" tIns="19050" rIns="67318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diameter classes 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310299" y="179594"/>
        <a:ext cx="864947" cy="864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B045A-F445-4F3A-BF62-03A9EBA61B7A}">
      <dsp:nvSpPr>
        <dsp:cNvPr id="0" name=""/>
        <dsp:cNvSpPr/>
      </dsp:nvSpPr>
      <dsp:spPr>
        <a:xfrm>
          <a:off x="0" y="332819"/>
          <a:ext cx="885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E0AFE-3BAC-4F65-B21F-5314EB66CF45}">
      <dsp:nvSpPr>
        <dsp:cNvPr id="0" name=""/>
        <dsp:cNvSpPr/>
      </dsp:nvSpPr>
      <dsp:spPr>
        <a:xfrm>
          <a:off x="343424" y="0"/>
          <a:ext cx="8450935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5" tIns="0" rIns="2343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Four trees were selected at the farthest distance to the center of sample plot in four main aspects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72245" y="28821"/>
        <a:ext cx="8393293" cy="532758"/>
      </dsp:txXfrm>
    </dsp:sp>
    <dsp:sp modelId="{607C17CB-C1E5-4B0D-8B7D-50E27EF50A21}">
      <dsp:nvSpPr>
        <dsp:cNvPr id="0" name=""/>
        <dsp:cNvSpPr/>
      </dsp:nvSpPr>
      <dsp:spPr>
        <a:xfrm>
          <a:off x="0" y="1241328"/>
          <a:ext cx="885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39133-FBE1-409D-87E6-1B7D6362F641}">
      <dsp:nvSpPr>
        <dsp:cNvPr id="0" name=""/>
        <dsp:cNvSpPr/>
      </dsp:nvSpPr>
      <dsp:spPr>
        <a:xfrm>
          <a:off x="323527" y="936105"/>
          <a:ext cx="843221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5" tIns="0" rIns="2343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One tree with highest diameter at sample plot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2348" y="964926"/>
        <a:ext cx="8374576" cy="532758"/>
      </dsp:txXfrm>
    </dsp:sp>
    <dsp:sp modelId="{23D2D6F0-0056-49E4-9BD7-E18D73C7DF0C}">
      <dsp:nvSpPr>
        <dsp:cNvPr id="0" name=""/>
        <dsp:cNvSpPr/>
      </dsp:nvSpPr>
      <dsp:spPr>
        <a:xfrm>
          <a:off x="0" y="2147220"/>
          <a:ext cx="8856000" cy="504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018582-9C94-4997-B970-E947C56B8EAC}">
      <dsp:nvSpPr>
        <dsp:cNvPr id="0" name=""/>
        <dsp:cNvSpPr/>
      </dsp:nvSpPr>
      <dsp:spPr>
        <a:xfrm>
          <a:off x="323528" y="1800200"/>
          <a:ext cx="8427933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315" tIns="0" rIns="2343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Nearest tree to the center of sample plot </a:t>
          </a:r>
          <a:r>
            <a:rPr lang="en-GB" sz="2000" kern="12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rPr>
            <a:t>[8].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52349" y="1829021"/>
        <a:ext cx="837029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C0A4B-F22F-47CE-B1F9-8BDDCA66E02F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2B1D-A53F-4A37-9087-8BCB117D4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DF169-4C40-4DBA-899F-37A0542CE6F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8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a-I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a-IR">
                <a:solidFill>
                  <a:srgbClr val="000000"/>
                </a:solidFill>
              </a:endParaRPr>
            </a:p>
          </p:txBody>
        </p:sp>
      </p:grpSp>
      <p:sp>
        <p:nvSpPr>
          <p:cNvPr id="143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5BF253F-0770-4E32-B48E-A479987397FB}" type="slidenum">
              <a:rPr lang="en-US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90D6-398F-4596-BBA8-49E379413F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EC65-57D8-4DAC-A704-C96894584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951287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1196975"/>
            <a:ext cx="3951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9E302-D7A5-4A11-86D0-ADEAFD738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0686-A187-4AB4-9D8B-3881E6815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3D41-739E-463F-981A-2C2A0D0DD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3FA4-2A36-495E-A29E-01BAFB2EAA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5ADA-13B0-44F2-9792-0B41CD14B6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5CF79-A774-4958-8D5A-CA22FF8887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21B8D-3425-4414-A686-EB1E61D210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38" y="188913"/>
            <a:ext cx="2012950" cy="5761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188913"/>
            <a:ext cx="5889625" cy="5761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AED8-9455-4E5A-B098-C78F9E8FB3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ChangeArrowheads="1"/>
          </p:cNvSpPr>
          <p:nvPr/>
        </p:nvSpPr>
        <p:spPr bwMode="gray">
          <a:xfrm>
            <a:off x="468313" y="9080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fa-IR">
              <a:solidFill>
                <a:srgbClr val="000000"/>
              </a:solidFill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793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8054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092825"/>
            <a:ext cx="38893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6100" y="6092825"/>
            <a:ext cx="29670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092825"/>
            <a:ext cx="11842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Arial" pitchFamily="34" charset="0"/>
              </a:defRPr>
            </a:lvl1pPr>
          </a:lstStyle>
          <a:p>
            <a:pPr>
              <a:defRPr/>
            </a:pPr>
            <a:fld id="{CFE77D47-90CE-48BF-90C9-9EF304DE7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Of 78</a:t>
            </a:r>
          </a:p>
        </p:txBody>
      </p:sp>
      <p:sp>
        <p:nvSpPr>
          <p:cNvPr id="13326" name="Rectangle 14"/>
          <p:cNvSpPr>
            <a:spLocks noChangeArrowheads="1"/>
          </p:cNvSpPr>
          <p:nvPr userDrawn="1"/>
        </p:nvSpPr>
        <p:spPr bwMode="gray">
          <a:xfrm>
            <a:off x="468313" y="602138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fa-I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26" cy="490934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Times New Roman"/>
                <a:ea typeface="SimSun"/>
              </a:rPr>
              <a:t>Optimal forest management based on growth data from the Iranian Caspian forests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>
          <a:xfrm>
            <a:off x="6017" y="3789040"/>
            <a:ext cx="9144000" cy="1150988"/>
          </a:xfrm>
        </p:spPr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Lohmander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Soleiman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Mohammadi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Limaei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*, Leif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Olsson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Zohreh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Mohammadi</a:t>
            </a:r>
            <a:r>
              <a:rPr lang="en-US" sz="2400" b="1" baseline="30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sz="2000" b="1" dirty="0" smtClean="0"/>
              <a:t> 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472514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400" baseline="30000" dirty="0" err="1" smtClean="0">
                <a:latin typeface="Times New Roman"/>
                <a:ea typeface="SimSun"/>
              </a:rPr>
              <a:t>a</a:t>
            </a:r>
            <a:r>
              <a:rPr lang="en-GB" sz="1400" dirty="0" err="1" smtClean="0">
                <a:latin typeface="Times New Roman"/>
                <a:ea typeface="SimSun"/>
              </a:rPr>
              <a:t>Professor</a:t>
            </a:r>
            <a:r>
              <a:rPr lang="en-GB" sz="1400" dirty="0" smtClean="0">
                <a:latin typeface="Times New Roman"/>
                <a:ea typeface="SimSun"/>
              </a:rPr>
              <a:t> Dr., Optimal Solutions &amp; Linnaeus University, Sweden</a:t>
            </a:r>
            <a:endParaRPr lang="en-US" sz="1400" dirty="0" smtClean="0"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baseline="30000" dirty="0" err="1" smtClean="0">
                <a:latin typeface="Times New Roman"/>
                <a:ea typeface="SimSun"/>
              </a:rPr>
              <a:t>b</a:t>
            </a:r>
            <a:r>
              <a:rPr lang="en-GB" sz="1400" dirty="0" err="1" smtClean="0">
                <a:latin typeface="Times New Roman"/>
                <a:ea typeface="SimSun"/>
              </a:rPr>
              <a:t>Associate</a:t>
            </a:r>
            <a:r>
              <a:rPr lang="en-GB" sz="1400" dirty="0" smtClean="0">
                <a:latin typeface="Times New Roman"/>
                <a:ea typeface="SimSun"/>
              </a:rPr>
              <a:t> Professor, Faculty of Natural Resources, University of </a:t>
            </a:r>
            <a:r>
              <a:rPr lang="en-GB" sz="1400" dirty="0" err="1" smtClean="0">
                <a:latin typeface="Times New Roman"/>
                <a:ea typeface="SimSun"/>
              </a:rPr>
              <a:t>Guilan</a:t>
            </a:r>
            <a:r>
              <a:rPr lang="en-GB" sz="1400" dirty="0" smtClean="0">
                <a:latin typeface="Times New Roman"/>
                <a:ea typeface="SimSun"/>
              </a:rPr>
              <a:t>, </a:t>
            </a:r>
            <a:r>
              <a:rPr lang="en-GB" sz="1400" dirty="0" err="1" smtClean="0">
                <a:latin typeface="Times New Roman"/>
                <a:ea typeface="SimSun"/>
              </a:rPr>
              <a:t>Sowmeh</a:t>
            </a:r>
            <a:r>
              <a:rPr lang="en-GB" sz="1400" dirty="0" smtClean="0">
                <a:latin typeface="Times New Roman"/>
                <a:ea typeface="SimSun"/>
              </a:rPr>
              <a:t> Sara, </a:t>
            </a:r>
            <a:r>
              <a:rPr lang="en-GB" sz="1400" dirty="0" err="1" smtClean="0">
                <a:latin typeface="Times New Roman"/>
                <a:ea typeface="SimSun"/>
              </a:rPr>
              <a:t>P.O.Box</a:t>
            </a:r>
            <a:r>
              <a:rPr lang="en-GB" sz="1400" dirty="0" smtClean="0">
                <a:latin typeface="Times New Roman"/>
                <a:ea typeface="SimSun"/>
              </a:rPr>
              <a:t> 1144, Iran</a:t>
            </a:r>
            <a:endParaRPr lang="en-US" sz="1400" dirty="0" smtClean="0"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baseline="30000" dirty="0" err="1" smtClean="0">
                <a:latin typeface="Times New Roman"/>
                <a:ea typeface="SimSun"/>
              </a:rPr>
              <a:t>c</a:t>
            </a:r>
            <a:r>
              <a:rPr lang="en-GB" sz="1400" dirty="0" err="1" smtClean="0">
                <a:latin typeface="Times New Roman"/>
                <a:ea typeface="SimSun"/>
              </a:rPr>
              <a:t>Associate</a:t>
            </a:r>
            <a:r>
              <a:rPr lang="en-GB" sz="1400" dirty="0" smtClean="0">
                <a:latin typeface="Times New Roman"/>
                <a:ea typeface="SimSun"/>
              </a:rPr>
              <a:t> Professor, Faculty of Sciences, Technology and Media, Mid Sweden University, Sweden </a:t>
            </a:r>
            <a:endParaRPr lang="en-US" sz="1400" dirty="0" smtClean="0">
              <a:latin typeface="Times New Roman"/>
              <a:ea typeface="SimSun"/>
            </a:endParaRPr>
          </a:p>
          <a:p>
            <a:pPr algn="ctr">
              <a:spcAft>
                <a:spcPts val="0"/>
              </a:spcAft>
            </a:pPr>
            <a:r>
              <a:rPr lang="en-GB" sz="1400" baseline="30000" dirty="0" err="1" smtClean="0">
                <a:latin typeface="Times New Roman"/>
                <a:ea typeface="SimSun"/>
              </a:rPr>
              <a:t>d</a:t>
            </a:r>
            <a:r>
              <a:rPr lang="en-GB" sz="1400" dirty="0" err="1" smtClean="0">
                <a:latin typeface="Times New Roman"/>
                <a:ea typeface="SimSun"/>
              </a:rPr>
              <a:t>PhD</a:t>
            </a:r>
            <a:r>
              <a:rPr lang="en-GB" sz="1400" dirty="0" smtClean="0">
                <a:latin typeface="Times New Roman"/>
                <a:ea typeface="SimSun"/>
              </a:rPr>
              <a:t> Student, Faculty of Natural Resources, University of </a:t>
            </a:r>
            <a:r>
              <a:rPr lang="en-GB" sz="1400" dirty="0" err="1" smtClean="0">
                <a:latin typeface="Times New Roman"/>
                <a:ea typeface="SimSun"/>
              </a:rPr>
              <a:t>Guilan</a:t>
            </a:r>
            <a:r>
              <a:rPr lang="en-GB" sz="1400" dirty="0" smtClean="0">
                <a:latin typeface="Times New Roman"/>
                <a:ea typeface="SimSun"/>
              </a:rPr>
              <a:t>, </a:t>
            </a:r>
            <a:r>
              <a:rPr lang="en-GB" sz="1400" dirty="0" err="1" smtClean="0">
                <a:latin typeface="Times New Roman"/>
                <a:ea typeface="SimSun"/>
              </a:rPr>
              <a:t>Sowmeh</a:t>
            </a:r>
            <a:r>
              <a:rPr lang="en-GB" sz="1400" dirty="0" smtClean="0">
                <a:latin typeface="Times New Roman"/>
                <a:ea typeface="SimSun"/>
              </a:rPr>
              <a:t> Sara, </a:t>
            </a:r>
            <a:r>
              <a:rPr lang="en-GB" sz="1400" dirty="0" err="1" smtClean="0">
                <a:latin typeface="Times New Roman"/>
                <a:ea typeface="SimSun"/>
              </a:rPr>
              <a:t>P.O.Box</a:t>
            </a:r>
            <a:r>
              <a:rPr lang="en-GB" sz="1400" dirty="0" smtClean="0">
                <a:latin typeface="Times New Roman"/>
                <a:ea typeface="SimSun"/>
              </a:rPr>
              <a:t> 1144, Iran</a:t>
            </a:r>
            <a:endParaRPr lang="en-US" sz="1400" dirty="0">
              <a:latin typeface="Times New Roman"/>
              <a:ea typeface="SimSu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F253F-0770-4E32-B48E-A479987397FB}" type="slidenum">
              <a:rPr lang="en-US" smtClean="0">
                <a:solidFill>
                  <a:srgbClr val="333333"/>
                </a:solidFill>
              </a:rPr>
              <a:pPr>
                <a:defRPr/>
              </a:pPr>
              <a:t>1</a:t>
            </a:fld>
            <a:endParaRPr lang="en-US">
              <a:solidFill>
                <a:srgbClr val="333333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Down Arrow Callout 13"/>
          <p:cNvSpPr/>
          <p:nvPr/>
        </p:nvSpPr>
        <p:spPr bwMode="auto">
          <a:xfrm>
            <a:off x="251520" y="1268760"/>
            <a:ext cx="8640960" cy="1800200"/>
          </a:xfrm>
          <a:prstGeom prst="downArrowCallout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endParaRPr lang="en-GB" sz="2000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Stumpage 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prices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were collected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from the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Shafaroud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Forest Company.</a:t>
            </a:r>
          </a:p>
          <a:p>
            <a:pPr algn="just">
              <a:spcAft>
                <a:spcPts val="0"/>
              </a:spcAft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the present study, the optimization concerns management decisions for beech trees. The reported functions are relevant to that species.</a:t>
            </a:r>
            <a:endParaRPr lang="sv-SE" sz="2000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1" y="2708920"/>
            <a:ext cx="8809359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ktangel med rundade hörn 1"/>
          <p:cNvSpPr/>
          <p:nvPr/>
        </p:nvSpPr>
        <p:spPr bwMode="auto">
          <a:xfrm>
            <a:off x="251520" y="1916831"/>
            <a:ext cx="8712968" cy="4248473"/>
          </a:xfrm>
          <a:prstGeom prst="round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We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maximize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the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objective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function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, the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expected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present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value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, via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stochastic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dynamic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programming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, via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backward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recursion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.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sv-SE" sz="2300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The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horizon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is T. At T+1, 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the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objective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function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value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is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zero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.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sv-SE" sz="2300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In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each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period,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we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determine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the optimal reservation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price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.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sv-SE" sz="2300" dirty="0">
              <a:solidFill>
                <a:schemeClr val="tx1"/>
              </a:solidFill>
              <a:latin typeface="Segoe" pitchFamily="34" charset="0"/>
            </a:endParaRP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If the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stochastic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price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outcome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is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higher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,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we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harvest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.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Otherwise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we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wait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at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least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one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</a:t>
            </a:r>
            <a:r>
              <a:rPr lang="sv-SE" sz="2300" dirty="0" err="1" smtClean="0">
                <a:solidFill>
                  <a:schemeClr val="tx1"/>
                </a:solidFill>
                <a:latin typeface="Segoe" pitchFamily="34" charset="0"/>
              </a:rPr>
              <a:t>more</a:t>
            </a:r>
            <a:r>
              <a:rPr lang="sv-SE" sz="2300" dirty="0" smtClean="0">
                <a:solidFill>
                  <a:schemeClr val="tx1"/>
                </a:solidFill>
                <a:latin typeface="Segoe" pitchFamily="34" charset="0"/>
              </a:rPr>
              <a:t> period.</a:t>
            </a:r>
            <a:endParaRPr lang="sv-SE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8" name="Rectangle 11"/>
          <p:cNvSpPr/>
          <p:nvPr/>
        </p:nvSpPr>
        <p:spPr bwMode="auto">
          <a:xfrm>
            <a:off x="467544" y="1268760"/>
            <a:ext cx="273630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Model and method</a:t>
            </a:r>
          </a:p>
        </p:txBody>
      </p:sp>
    </p:spTree>
    <p:extLst>
      <p:ext uri="{BB962C8B-B14F-4D97-AF65-F5344CB8AC3E}">
        <p14:creationId xmlns:p14="http://schemas.microsoft.com/office/powerpoint/2010/main" val="4092673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" y="2484072"/>
            <a:ext cx="82581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" y="1796741"/>
            <a:ext cx="5229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539552" y="1286660"/>
            <a:ext cx="3672408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Variables and Parameters</a:t>
            </a:r>
            <a:endParaRPr lang="en-GB" altLang="sv-SE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34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0" y="1340768"/>
          <a:ext cx="7308304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Image" r:id="rId5" imgW="10819048" imgH="7568254" progId="">
                  <p:embed/>
                </p:oleObj>
              </mc:Choice>
              <mc:Fallback>
                <p:oleObj name="Image" r:id="rId5" imgW="10819048" imgH="75682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7308304" cy="460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Arrow 15"/>
          <p:cNvSpPr/>
          <p:nvPr/>
        </p:nvSpPr>
        <p:spPr bwMode="auto">
          <a:xfrm>
            <a:off x="7020272" y="1268760"/>
            <a:ext cx="1944216" cy="1152128"/>
          </a:xfrm>
          <a:prstGeom prst="leftArrow">
            <a:avLst/>
          </a:prstGeom>
          <a:gradFill>
            <a:gsLst>
              <a:gs pos="62000">
                <a:srgbClr val="FFFF00"/>
              </a:gs>
              <a:gs pos="99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Maximize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v-SE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6156176" y="2492896"/>
            <a:ext cx="2808312" cy="1501823"/>
          </a:xfrm>
          <a:prstGeom prst="leftArrow">
            <a:avLst/>
          </a:prstGeom>
          <a:gradFill>
            <a:gsLst>
              <a:gs pos="92000">
                <a:srgbClr val="FFC000"/>
              </a:gs>
              <a:gs pos="100000">
                <a:schemeClr val="bg2">
                  <a:lumMod val="40000"/>
                  <a:lumOff val="6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Optimal 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reservation </a:t>
            </a:r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via </a:t>
            </a:r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order </a:t>
            </a:r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v-SE" sz="1600" dirty="0">
              <a:solidFill>
                <a:prstClr val="black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22507"/>
              </p:ext>
            </p:extLst>
          </p:nvPr>
        </p:nvGraphicFramePr>
        <p:xfrm>
          <a:off x="8316416" y="1584474"/>
          <a:ext cx="342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7" imgW="177646" imgH="228402" progId="Equation.DSMT4">
                  <p:embed/>
                </p:oleObj>
              </mc:Choice>
              <mc:Fallback>
                <p:oleObj name="Equation" r:id="rId7" imgW="177646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416" y="1584474"/>
                        <a:ext cx="3429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Arrow 20"/>
          <p:cNvSpPr/>
          <p:nvPr/>
        </p:nvSpPr>
        <p:spPr bwMode="auto">
          <a:xfrm>
            <a:off x="6084168" y="4883061"/>
            <a:ext cx="2880320" cy="1152128"/>
          </a:xfrm>
          <a:prstGeom prst="leftArrow">
            <a:avLst/>
          </a:prstGeom>
          <a:gradFill>
            <a:gsLst>
              <a:gs pos="88000">
                <a:schemeClr val="accent5">
                  <a:lumMod val="40000"/>
                  <a:lumOff val="60000"/>
                </a:schemeClr>
              </a:gs>
              <a:gs pos="97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Investigation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second order maximum </a:t>
            </a:r>
            <a:r>
              <a:rPr lang="sv-SE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lang="sv-SE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v-SE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42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1340768"/>
          <a:ext cx="892810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5" imgW="8939683" imgH="6298413" progId="">
                  <p:embed/>
                </p:oleObj>
              </mc:Choice>
              <mc:Fallback>
                <p:oleObj name="Image" r:id="rId5" imgW="8939683" imgH="6298413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8928100" cy="4752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191230"/>
              </p:ext>
            </p:extLst>
          </p:nvPr>
        </p:nvGraphicFramePr>
        <p:xfrm>
          <a:off x="845632" y="2132856"/>
          <a:ext cx="7524536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Image" r:id="rId5" imgW="9853968" imgH="3453968" progId="">
                  <p:embed/>
                </p:oleObj>
              </mc:Choice>
              <mc:Fallback>
                <p:oleObj name="Image" r:id="rId5" imgW="9853968" imgH="345396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632" y="2132856"/>
                        <a:ext cx="7524536" cy="41044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107504" y="1286660"/>
            <a:ext cx="8856984" cy="8461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GB" altLang="sv-SE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optimal reservation price </a:t>
            </a: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formula gives a </a:t>
            </a:r>
            <a:r>
              <a:rPr lang="en-GB" altLang="sv-SE" sz="24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unique maximum </a:t>
            </a: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the expected present value.</a:t>
            </a:r>
            <a:endParaRPr lang="en-GB" altLang="sv-SE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3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958039"/>
              </p:ext>
            </p:extLst>
          </p:nvPr>
        </p:nvGraphicFramePr>
        <p:xfrm>
          <a:off x="172249" y="1716419"/>
          <a:ext cx="879950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Image" r:id="rId5" imgW="16025040" imgH="6044400" progId="PhotoshopElements.Image.2">
                  <p:embed/>
                </p:oleObj>
              </mc:Choice>
              <mc:Fallback>
                <p:oleObj name="Image" r:id="rId5" imgW="16025040" imgH="6044400" progId="PhotoshopElements.Image.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9" y="1716419"/>
                        <a:ext cx="8799502" cy="453650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lumMod val="5000"/>
                              <a:lumOff val="95000"/>
                              <a:alpha val="5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  <a:tileRect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87524" y="1323308"/>
            <a:ext cx="4464496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Empirically estimated functions</a:t>
            </a:r>
            <a:endParaRPr lang="en-GB" altLang="sv-SE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503548" y="1246338"/>
            <a:ext cx="8136904" cy="1302042"/>
          </a:xfrm>
          <a:prstGeom prst="downArrowCallout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Optimal reservation price as a function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lvl="0" algn="just"/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Real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rate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interest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2%.</a:t>
            </a:r>
            <a:r>
              <a:rPr lang="sv-SE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0, the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trees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belong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diameter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class 40 cm. </a:t>
            </a:r>
          </a:p>
          <a:p>
            <a:pPr lvl="0"/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Risk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NR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No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risk.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 =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Risk ( = As in the </a:t>
            </a:r>
            <a:r>
              <a:rPr lang="sv-SE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Iranian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market</a:t>
            </a:r>
            <a:r>
              <a:rPr lang="sv-SE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endParaRPr lang="sv-SE" sz="2000" b="1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3" name="Picture 9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5350"/>
            <a:ext cx="684076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557808" y="1190261"/>
            <a:ext cx="7848872" cy="1440160"/>
          </a:xfrm>
          <a:prstGeom prst="downArrowCallout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endParaRPr lang="sv-SE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Optimal reservation price as a function </a:t>
            </a:r>
            <a:r>
              <a:rPr lang="sv-SE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tree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diameter. </a:t>
            </a: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eal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rate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interest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2%. </a:t>
            </a:r>
            <a:endParaRPr lang="sv-SE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NR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= No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Risk.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 =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 ( = As in the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Iranian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market) </a:t>
            </a:r>
          </a:p>
          <a:p>
            <a:endParaRPr lang="sv-SE" sz="2000" dirty="0"/>
          </a:p>
        </p:txBody>
      </p:sp>
      <p:pic>
        <p:nvPicPr>
          <p:cNvPr id="13" name="Picture 8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0" y="2686100"/>
            <a:ext cx="709228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Callout 11"/>
          <p:cNvSpPr/>
          <p:nvPr/>
        </p:nvSpPr>
        <p:spPr bwMode="auto">
          <a:xfrm>
            <a:off x="648273" y="1226568"/>
            <a:ext cx="7847453" cy="1296144"/>
          </a:xfrm>
          <a:prstGeom prst="downArrowCallout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endParaRPr lang="sv-SE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Optimal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expected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present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value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as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 function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diameter.</a:t>
            </a: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eal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rate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interest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2%. </a:t>
            </a:r>
            <a:endParaRPr lang="sv-SE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level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NR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= No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level, R =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 ( = As in the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Iranian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market) </a:t>
            </a:r>
          </a:p>
          <a:p>
            <a:endParaRPr lang="sv-SE" dirty="0"/>
          </a:p>
        </p:txBody>
      </p:sp>
      <p:pic>
        <p:nvPicPr>
          <p:cNvPr id="13" name="Picture 8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5" y="2564904"/>
            <a:ext cx="709228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2360" y="6309320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268761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T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here are conditions in the environment that can not be perfectly predicted. 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Decisions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can take place over time and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future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decisions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should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be based on the best and latest information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available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at the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time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concerning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the exogenous conditions (Adaptive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decisions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The tradition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of long term planning in forestry is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not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rational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 It is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based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on the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assumption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that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long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term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predictions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with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high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precision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possible. </a:t>
            </a: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Timber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and stumpage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prices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have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to be considered as 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stochastic processes. </a:t>
            </a: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Other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phenomena, such as the growth of the forest,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forest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damages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forest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fires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etc.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may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also be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stochastic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endParaRPr lang="sv-SE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v"/>
            </a:pP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Price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variation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and market risks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are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most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important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sources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of 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risk [2] 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&amp; [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3]. </a:t>
            </a:r>
          </a:p>
          <a:p>
            <a:pPr>
              <a:spcAft>
                <a:spcPts val="0"/>
              </a:spcAft>
              <a:buFont typeface="Wingdings" pitchFamily="2" charset="2"/>
              <a:buChar char="v"/>
            </a:pPr>
            <a:endParaRPr lang="en-GB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Callout 12"/>
          <p:cNvSpPr/>
          <p:nvPr/>
        </p:nvSpPr>
        <p:spPr bwMode="auto">
          <a:xfrm>
            <a:off x="1691680" y="1226670"/>
            <a:ext cx="5572405" cy="1296144"/>
          </a:xfrm>
          <a:prstGeom prst="downArrowCallout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endParaRPr lang="sv-SE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Optimal harvest diameter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probability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distributions.</a:t>
            </a: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Real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rates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of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sv-SE" b="1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interest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2% (</a:t>
            </a:r>
            <a:r>
              <a:rPr lang="sv-SE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blue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 and 3% (</a:t>
            </a:r>
            <a:r>
              <a:rPr lang="sv-SE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red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</a:p>
          <a:p>
            <a:pPr algn="just">
              <a:spcAft>
                <a:spcPts val="0"/>
              </a:spcAft>
            </a:pP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sv-SE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real risk level of the Iranian market is considered. </a:t>
            </a:r>
          </a:p>
          <a:p>
            <a:endParaRPr lang="sv-SE" dirty="0"/>
          </a:p>
        </p:txBody>
      </p:sp>
      <p:pic>
        <p:nvPicPr>
          <p:cNvPr id="14" name="Picture 7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83" y="2600908"/>
            <a:ext cx="6876256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540" y="2276872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ü"/>
            </a:pPr>
            <a:r>
              <a:rPr lang="sv-SE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n</a:t>
            </a:r>
            <a:r>
              <a:rPr lang="en-GB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ew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basal area growth function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a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new volume function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have been derived </a:t>
            </a:r>
            <a:r>
              <a:rPr lang="en-GB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beech in the Iranian Caspian forest. 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</a:pPr>
            <a:endParaRPr lang="en-GB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 optimal 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reservation price function and 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 optimal 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expected present value function 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determined 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via stochastic dynamic programming for alternative levels of interest rate and risk. </a:t>
            </a:r>
            <a:endParaRPr lang="en-GB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endParaRPr lang="en-GB" sz="2000" b="1" dirty="0" smtClean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Optimal 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harvest year and optimal harvest diameter frequency distributions are determined for different degrees of risk and rate of interest. </a:t>
            </a:r>
            <a:endParaRPr lang="sv-SE" sz="20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Rectangle 11"/>
          <p:cNvSpPr/>
          <p:nvPr/>
        </p:nvSpPr>
        <p:spPr bwMode="auto">
          <a:xfrm>
            <a:off x="431540" y="1483933"/>
            <a:ext cx="1188132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sv-SE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Results</a:t>
            </a:r>
            <a:endParaRPr lang="en-GB" altLang="sv-SE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Ribbon 11"/>
          <p:cNvSpPr/>
          <p:nvPr/>
        </p:nvSpPr>
        <p:spPr bwMode="auto">
          <a:xfrm>
            <a:off x="179512" y="2132856"/>
            <a:ext cx="8783960" cy="2880320"/>
          </a:xfrm>
          <a:prstGeom prst="ribbon">
            <a:avLst>
              <a:gd name="adj1" fmla="val 11376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authors are grateful</a:t>
            </a:r>
          </a:p>
          <a:p>
            <a:pPr lvl="0" algn="ctr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to economic support</a:t>
            </a:r>
          </a:p>
          <a:p>
            <a:pPr lvl="0" algn="ctr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from</a:t>
            </a:r>
          </a:p>
          <a:p>
            <a:pPr lvl="0" algn="ctr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FORMAS.</a:t>
            </a:r>
          </a:p>
          <a:p>
            <a:pPr lvl="0">
              <a:lnSpc>
                <a:spcPts val="1100"/>
              </a:lnSpc>
              <a:spcBef>
                <a:spcPts val="1200"/>
              </a:spcBef>
              <a:spcAft>
                <a:spcPts val="1200"/>
              </a:spcAft>
            </a:pPr>
            <a:endParaRPr lang="sv-SE" sz="2800" b="1" dirty="0">
              <a:solidFill>
                <a:prstClr val="black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1268760"/>
            <a:ext cx="8712968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[1] I. N. Vladimirov, and A. K. Chudnenko,  “Multilevel Modeling of the Forest Resource Dynamics,” Math. Model. Nat. Phenom. Vol.4, pp. 72-88, 2009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[2] S. Mohammadi Limaei, Economically optimal values and decisions in Iranian forest management. Doctoral thesis, Dept. of Forest Economics, SLU. Acta Universitatis agriculturae Sueciae, Vol. 2006:91. 2006.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[3] E. E. Peters, Fractal Market Analysis, Applying Chaos theory to investment and economics. Wiley,1994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[4] P. Lohmander,  “Pulse extraction under risk and a numerical forestry application,,” Syst. 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Anal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. Model. Sim., 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. 5, 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No. 4, </a:t>
            </a:r>
            <a:r>
              <a:rPr lang="sv-SE" sz="1600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. 339-354, 1988. 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[5] P. Lohmander,  Pulse extraction under risk and a numerical forestry application. IIASA, International Institute for Applied Systems Analysis, Systems and Decisions Sciences, WP-87-49, 1987.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[6] P. Lohmander,  The economics of forest management under risk. Doctoral thesis , Dept. of Forest Economics, Swedish University of Agricultural Sciences,  Report 79, 1987.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[7] Shafaroud Forest Management Plan, General Office of Natural Resources in Guilan Province, Forest Management booklet, 2006.</a:t>
            </a:r>
          </a:p>
          <a:p>
            <a:r>
              <a:rPr lang="sv-SE" sz="1600" dirty="0" smtClean="0">
                <a:latin typeface="Times New Roman" pitchFamily="18" charset="0"/>
                <a:cs typeface="Times New Roman" pitchFamily="18" charset="0"/>
              </a:rPr>
              <a:t>[8] P. Attarod, Investigation and statically analysis of forest growth in two ecological  using multivariate southern and northern aspects  using multivariate statically method, M.Sc thesis, Dept., of Forestry, University of Guilan, Iran, 1999.</a:t>
            </a:r>
            <a:endParaRPr lang="sv-SE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492896"/>
            <a:ext cx="622818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Image result for ‫دانلود علامت سوال برای پاورپوینت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‫دانلود علامت سوال برای پاورپوینت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msk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4880" y="4365104"/>
            <a:ext cx="1365176" cy="1918606"/>
          </a:xfrm>
          <a:prstGeom prst="rect">
            <a:avLst/>
          </a:prstGeom>
          <a:noFill/>
        </p:spPr>
      </p:pic>
      <p:sp>
        <p:nvSpPr>
          <p:cNvPr id="17" name="Horizontal Scroll 16"/>
          <p:cNvSpPr/>
          <p:nvPr/>
        </p:nvSpPr>
        <p:spPr bwMode="auto">
          <a:xfrm>
            <a:off x="311559" y="1169368"/>
            <a:ext cx="7224737" cy="5102746"/>
          </a:xfrm>
          <a:prstGeom prst="horizontalScroll">
            <a:avLst/>
          </a:prstGeom>
          <a:solidFill>
            <a:srgbClr val="FFFF00"/>
          </a:solidFill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General Questions: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#1: Harvest decision rules that give the optimal economic value under price risk in Iran.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#2: The optimal economic values under different levels of price risk in Iran.</a:t>
            </a: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#3: Forest and market conditions and functions in Iran needed in the optimizations.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2492896"/>
            <a:ext cx="622818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Image result for ‫دانلود علامت سوال برای پاورپوینت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‫دانلود علامت سوال برای پاورپوینت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520" y="1556792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fa-IR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The optimal forest harvesting decision problem is formulated as a stochastic dynamic programming problem in discrete time according to the principles 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developed by </a:t>
            </a:r>
            <a:r>
              <a:rPr lang="en-GB" sz="2000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Lohmander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[4], [5] and [6].</a:t>
            </a:r>
          </a:p>
          <a:p>
            <a:pPr algn="just">
              <a:spcAft>
                <a:spcPts val="0"/>
              </a:spcAft>
            </a:pPr>
            <a:endParaRPr lang="en-GB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GB" sz="2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Why? </a:t>
            </a: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Because it is a very efficient method to handle this type of problem when problem size is moderate </a:t>
            </a:r>
          </a:p>
          <a:p>
            <a:pPr algn="just">
              <a:spcAft>
                <a:spcPts val="0"/>
              </a:spcAft>
            </a:pPr>
            <a:endParaRPr lang="en-GB" sz="2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sv-SE" sz="2000" dirty="0"/>
          </a:p>
        </p:txBody>
      </p:sp>
      <p:sp>
        <p:nvSpPr>
          <p:cNvPr id="16" name="Rectangle 15"/>
          <p:cNvSpPr/>
          <p:nvPr/>
        </p:nvSpPr>
        <p:spPr>
          <a:xfrm>
            <a:off x="251520" y="4653136"/>
            <a:ext cx="8568952" cy="96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Empirical data from the Caspian forest of Iran was used to estimate the basal area growth and volume functions used in the optimizations.  </a:t>
            </a:r>
            <a:endParaRPr lang="sv-SE" sz="20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520" y="1052736"/>
            <a:ext cx="201622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1412777"/>
            <a:ext cx="40324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District 16 at </a:t>
            </a:r>
            <a:r>
              <a:rPr lang="en-GB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Shafaroud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forest, </a:t>
            </a:r>
            <a:r>
              <a:rPr lang="en-GB" dirty="0" err="1" smtClean="0">
                <a:latin typeface="Times New Roman" panose="02020603050405020304" pitchFamily="18" charset="0"/>
                <a:ea typeface="SimSun" panose="02010600030101010101" pitchFamily="2" charset="-122"/>
              </a:rPr>
              <a:t>Guilan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province in northern Iran. </a:t>
            </a:r>
          </a:p>
          <a:p>
            <a:pPr>
              <a:spcAft>
                <a:spcPts val="0"/>
              </a:spcAft>
            </a:pPr>
            <a:endParaRPr lang="en-GB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titude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300m to 1200m,</a:t>
            </a:r>
            <a:endParaRPr lang="en-GB" dirty="0" smtClean="0">
              <a:solidFill>
                <a:srgbClr val="0070C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Latitude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37°32′ 30" to 37°31′ 50"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Longitude: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48°54′ to 49°2′. 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Total area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 1444 ha . </a:t>
            </a:r>
          </a:p>
          <a:p>
            <a:pPr algn="just">
              <a:spcAft>
                <a:spcPts val="0"/>
              </a:spcAft>
            </a:pPr>
            <a:endParaRPr lang="en-GB" sz="10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Forest communities </a:t>
            </a:r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sv-SE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Fagus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oreintalis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carpinus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betulus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Parrotia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persica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carpinus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betulus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m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ixed broad leaf type,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Fagus</a:t>
            </a:r>
            <a:r>
              <a:rPr lang="en-GB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oreintalis</a:t>
            </a: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with the other species type. </a:t>
            </a:r>
            <a:endParaRPr lang="sv-SE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endParaRPr lang="fa-IR" sz="1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Soils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classes:</a:t>
            </a:r>
          </a:p>
          <a:p>
            <a:pPr algn="just">
              <a:spcAft>
                <a:spcPts val="0"/>
              </a:spcAft>
            </a:pPr>
            <a:r>
              <a:rPr lang="en-GB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Forest brown soils, brown soils, acidic brown soils and brown soils [7]</a:t>
            </a:r>
            <a:endParaRPr lang="sv-SE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" name="Picture 6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69368"/>
            <a:ext cx="4844819" cy="33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1605"/>
            <a:ext cx="2952328" cy="1761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979594" y="1241934"/>
            <a:ext cx="369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Forest types, district 16, Shafaroud forests, north of Iran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5536" y="1356300"/>
            <a:ext cx="2016224" cy="360040"/>
          </a:xfrm>
          <a:prstGeom prst="rect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D:\private\Phd\thesis data- zohreh\maps\district 16\district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03272"/>
            <a:ext cx="6207938" cy="42746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27984" y="1187170"/>
            <a:ext cx="398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Slope classes, district 16, Shafaroud forests,  north of Iran</a:t>
            </a:r>
            <a:endParaRPr kumimoji="0" lang="en-GB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1520" y="1268760"/>
            <a:ext cx="2016224" cy="360040"/>
          </a:xfrm>
          <a:prstGeom prst="rect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D:\private\Phd\thesis data- zohreh\maps\district 16\shafaslopeS16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809782"/>
            <a:ext cx="577838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512" y="1988840"/>
            <a:ext cx="273630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Sampling method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9512" y="1412776"/>
            <a:ext cx="129614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683568" y="1772816"/>
            <a:ext cx="288032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619672" y="2636912"/>
          <a:ext cx="3528392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17"/>
          <p:cNvSpPr/>
          <p:nvPr/>
        </p:nvSpPr>
        <p:spPr>
          <a:xfrm>
            <a:off x="395536" y="306896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Data such as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932040" y="3068960"/>
            <a:ext cx="406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was collected from previous research [8].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1520" y="414908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order to measure growth, 30 sample plots were taken based on random method. The sample plots were in circular shape with surface area of 1000 m2.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91275"/>
            <a:ext cx="9144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381328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3813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6381328"/>
            <a:ext cx="118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38132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638132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6336" y="6381328"/>
            <a:ext cx="1547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en-GB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9512" y="1916832"/>
            <a:ext cx="273630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Sampling method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9512" y="1268760"/>
            <a:ext cx="1296144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method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611560" y="1700808"/>
            <a:ext cx="288032" cy="216024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420888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 trees were selected in each sample based on the following criteria:</a:t>
            </a:r>
            <a:endParaRPr lang="en-US" sz="2000" b="1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409439682"/>
              </p:ext>
            </p:extLst>
          </p:nvPr>
        </p:nvGraphicFramePr>
        <p:xfrm>
          <a:off x="0" y="2996952"/>
          <a:ext cx="8856000" cy="26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1405</Words>
  <Application>Microsoft Office PowerPoint</Application>
  <PresentationFormat>Bildspel på skärmen (4:3)</PresentationFormat>
  <Paragraphs>248</Paragraphs>
  <Slides>23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3</vt:i4>
      </vt:variant>
      <vt:variant>
        <vt:lpstr>Bildrubriker</vt:lpstr>
      </vt:variant>
      <vt:variant>
        <vt:i4>23</vt:i4>
      </vt:variant>
    </vt:vector>
  </HeadingPairs>
  <TitlesOfParts>
    <vt:vector size="35" baseType="lpstr">
      <vt:lpstr>SimSun</vt:lpstr>
      <vt:lpstr>Arial</vt:lpstr>
      <vt:lpstr>Calibri</vt:lpstr>
      <vt:lpstr>Segoe</vt:lpstr>
      <vt:lpstr>Tahoma</vt:lpstr>
      <vt:lpstr>Times New Roman</vt:lpstr>
      <vt:lpstr>Wingdings</vt:lpstr>
      <vt:lpstr>ok1</vt:lpstr>
      <vt:lpstr>Blends</vt:lpstr>
      <vt:lpstr>Image</vt:lpstr>
      <vt:lpstr>Adobe Photoshop Elements Image</vt:lpstr>
      <vt:lpstr>Equation</vt:lpstr>
      <vt:lpstr>Optimal forest management based on growth data from the Iranian Caspian forests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msk</dc:creator>
  <cp:lastModifiedBy>Peter</cp:lastModifiedBy>
  <cp:revision>101</cp:revision>
  <cp:lastPrinted>2016-04-22T08:30:37Z</cp:lastPrinted>
  <dcterms:created xsi:type="dcterms:W3CDTF">2016-04-11T13:39:14Z</dcterms:created>
  <dcterms:modified xsi:type="dcterms:W3CDTF">2016-04-22T09:37:07Z</dcterms:modified>
</cp:coreProperties>
</file>