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0" r:id="rId3"/>
    <p:sldId id="329" r:id="rId4"/>
    <p:sldId id="330" r:id="rId5"/>
    <p:sldId id="332" r:id="rId6"/>
    <p:sldId id="331" r:id="rId7"/>
    <p:sldId id="334" r:id="rId8"/>
    <p:sldId id="333" r:id="rId9"/>
    <p:sldId id="261" r:id="rId10"/>
    <p:sldId id="265" r:id="rId11"/>
    <p:sldId id="266" r:id="rId12"/>
    <p:sldId id="289" r:id="rId13"/>
    <p:sldId id="290" r:id="rId14"/>
    <p:sldId id="291" r:id="rId15"/>
    <p:sldId id="292" r:id="rId16"/>
    <p:sldId id="293" r:id="rId17"/>
    <p:sldId id="294" r:id="rId18"/>
    <p:sldId id="295" r:id="rId19"/>
    <p:sldId id="296" r:id="rId20"/>
    <p:sldId id="297" r:id="rId21"/>
    <p:sldId id="298" r:id="rId22"/>
    <p:sldId id="299" r:id="rId23"/>
    <p:sldId id="285" r:id="rId24"/>
    <p:sldId id="286" r:id="rId25"/>
    <p:sldId id="287" r:id="rId26"/>
    <p:sldId id="288" r:id="rId27"/>
    <p:sldId id="267" r:id="rId28"/>
    <p:sldId id="268" r:id="rId29"/>
    <p:sldId id="264" r:id="rId30"/>
    <p:sldId id="262" r:id="rId31"/>
    <p:sldId id="263" r:id="rId32"/>
    <p:sldId id="269" r:id="rId33"/>
    <p:sldId id="270" r:id="rId34"/>
    <p:sldId id="306" r:id="rId35"/>
    <p:sldId id="307" r:id="rId36"/>
    <p:sldId id="308" r:id="rId37"/>
    <p:sldId id="309" r:id="rId38"/>
    <p:sldId id="310" r:id="rId39"/>
    <p:sldId id="335" r:id="rId40"/>
    <p:sldId id="311" r:id="rId41"/>
    <p:sldId id="312" r:id="rId42"/>
    <p:sldId id="313" r:id="rId43"/>
    <p:sldId id="314" r:id="rId44"/>
    <p:sldId id="315" r:id="rId45"/>
    <p:sldId id="316" r:id="rId46"/>
    <p:sldId id="317" r:id="rId47"/>
    <p:sldId id="336" r:id="rId48"/>
    <p:sldId id="319" r:id="rId49"/>
    <p:sldId id="320" r:id="rId50"/>
    <p:sldId id="321" r:id="rId51"/>
    <p:sldId id="322" r:id="rId52"/>
    <p:sldId id="323" r:id="rId53"/>
    <p:sldId id="33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5" d="100"/>
          <a:sy n="105"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BA909-523B-4B86-AE1E-EF7D148E403D}"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E8B4B-8155-4722-B023-283CCBB87063}" type="slidenum">
              <a:rPr lang="en-US" smtClean="0"/>
              <a:t>‹#›</a:t>
            </a:fld>
            <a:endParaRPr lang="en-US"/>
          </a:p>
        </p:txBody>
      </p:sp>
    </p:spTree>
    <p:extLst>
      <p:ext uri="{BB962C8B-B14F-4D97-AF65-F5344CB8AC3E}">
        <p14:creationId xmlns:p14="http://schemas.microsoft.com/office/powerpoint/2010/main" val="243208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C67F-0AEC-7A3D-AFAE-6D1ABFA79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BD051D-399B-7DDB-2281-2040A4F64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1424D-B569-834B-CB28-3A01269E633B}"/>
              </a:ext>
            </a:extLst>
          </p:cNvPr>
          <p:cNvSpPr>
            <a:spLocks noGrp="1"/>
          </p:cNvSpPr>
          <p:nvPr>
            <p:ph type="dt" sz="half" idx="10"/>
          </p:nvPr>
        </p:nvSpPr>
        <p:spPr/>
        <p:txBody>
          <a:bodyPr/>
          <a:lstStyle/>
          <a:p>
            <a:fld id="{BD4FE4B7-4054-49A6-B5C5-B48ACD12ABB2}" type="datetime1">
              <a:rPr lang="en-US" smtClean="0"/>
              <a:t>6/24/2024</a:t>
            </a:fld>
            <a:endParaRPr lang="en-US"/>
          </a:p>
        </p:txBody>
      </p:sp>
      <p:sp>
        <p:nvSpPr>
          <p:cNvPr id="5" name="Footer Placeholder 4">
            <a:extLst>
              <a:ext uri="{FF2B5EF4-FFF2-40B4-BE49-F238E27FC236}">
                <a16:creationId xmlns:a16="http://schemas.microsoft.com/office/drawing/2014/main" id="{5E69140F-A387-F933-C4F4-814C2F0B4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1432F-6CC4-3321-A43D-F7F7E4DB2362}"/>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166342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5271-84CB-2E2B-CDC0-BA4567C04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8456E-497E-3228-0E4E-01FB16FB1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51004-7D33-36A6-FF63-87C7EC1C488F}"/>
              </a:ext>
            </a:extLst>
          </p:cNvPr>
          <p:cNvSpPr>
            <a:spLocks noGrp="1"/>
          </p:cNvSpPr>
          <p:nvPr>
            <p:ph type="dt" sz="half" idx="10"/>
          </p:nvPr>
        </p:nvSpPr>
        <p:spPr/>
        <p:txBody>
          <a:bodyPr/>
          <a:lstStyle/>
          <a:p>
            <a:fld id="{6F32EEA2-ADEB-4F88-97D0-A401E9EDA140}" type="datetime1">
              <a:rPr lang="en-US" smtClean="0"/>
              <a:t>6/24/2024</a:t>
            </a:fld>
            <a:endParaRPr lang="en-US"/>
          </a:p>
        </p:txBody>
      </p:sp>
      <p:sp>
        <p:nvSpPr>
          <p:cNvPr id="5" name="Footer Placeholder 4">
            <a:extLst>
              <a:ext uri="{FF2B5EF4-FFF2-40B4-BE49-F238E27FC236}">
                <a16:creationId xmlns:a16="http://schemas.microsoft.com/office/drawing/2014/main" id="{45F6F5EC-8014-305B-430A-8E45EB957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F49C4-38B5-5A18-8EEC-B6D0C0CA58E8}"/>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77010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8BFBF-D317-D490-4966-D005EBA63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BA2C8E-9802-CB89-E795-57E7C2AC2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29FA8-B0EB-2D79-8A13-263C12FB37C7}"/>
              </a:ext>
            </a:extLst>
          </p:cNvPr>
          <p:cNvSpPr>
            <a:spLocks noGrp="1"/>
          </p:cNvSpPr>
          <p:nvPr>
            <p:ph type="dt" sz="half" idx="10"/>
          </p:nvPr>
        </p:nvSpPr>
        <p:spPr/>
        <p:txBody>
          <a:bodyPr/>
          <a:lstStyle/>
          <a:p>
            <a:fld id="{69825A15-70A8-4040-AE23-37FD72384466}" type="datetime1">
              <a:rPr lang="en-US" smtClean="0"/>
              <a:t>6/24/2024</a:t>
            </a:fld>
            <a:endParaRPr lang="en-US"/>
          </a:p>
        </p:txBody>
      </p:sp>
      <p:sp>
        <p:nvSpPr>
          <p:cNvPr id="5" name="Footer Placeholder 4">
            <a:extLst>
              <a:ext uri="{FF2B5EF4-FFF2-40B4-BE49-F238E27FC236}">
                <a16:creationId xmlns:a16="http://schemas.microsoft.com/office/drawing/2014/main" id="{414E3A4D-A971-39C9-D3D2-2C31CB180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42B32-E31E-BEC2-D1F7-22301EC5868B}"/>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265083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C237-FBC3-5F32-A77F-7E06EAB11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16FD9-4D9B-D9DE-2AC3-6B40C9B24B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9C61-D5AE-5C84-5E8D-34F861C3747C}"/>
              </a:ext>
            </a:extLst>
          </p:cNvPr>
          <p:cNvSpPr>
            <a:spLocks noGrp="1"/>
          </p:cNvSpPr>
          <p:nvPr>
            <p:ph type="dt" sz="half" idx="10"/>
          </p:nvPr>
        </p:nvSpPr>
        <p:spPr/>
        <p:txBody>
          <a:bodyPr/>
          <a:lstStyle/>
          <a:p>
            <a:fld id="{6959B86D-66B2-4571-89C8-55A91E41D20F}" type="datetime1">
              <a:rPr lang="en-US" smtClean="0"/>
              <a:t>6/24/2024</a:t>
            </a:fld>
            <a:endParaRPr lang="en-US"/>
          </a:p>
        </p:txBody>
      </p:sp>
      <p:sp>
        <p:nvSpPr>
          <p:cNvPr id="5" name="Footer Placeholder 4">
            <a:extLst>
              <a:ext uri="{FF2B5EF4-FFF2-40B4-BE49-F238E27FC236}">
                <a16:creationId xmlns:a16="http://schemas.microsoft.com/office/drawing/2014/main" id="{5B8D25A2-12CA-CF73-29F4-9613F7402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23F93-5ACA-C186-A98A-6E32F251B29A}"/>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1956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F13D-57C5-C40A-D28E-C0D350D19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8AB59B-9B90-2314-9A9B-CD703A00F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E3DE9-5B56-D049-2CDC-2FFA27DBBF08}"/>
              </a:ext>
            </a:extLst>
          </p:cNvPr>
          <p:cNvSpPr>
            <a:spLocks noGrp="1"/>
          </p:cNvSpPr>
          <p:nvPr>
            <p:ph type="dt" sz="half" idx="10"/>
          </p:nvPr>
        </p:nvSpPr>
        <p:spPr/>
        <p:txBody>
          <a:bodyPr/>
          <a:lstStyle/>
          <a:p>
            <a:fld id="{0214D4D4-EA6A-402D-88E7-998D000F1AE2}" type="datetime1">
              <a:rPr lang="en-US" smtClean="0"/>
              <a:t>6/24/2024</a:t>
            </a:fld>
            <a:endParaRPr lang="en-US"/>
          </a:p>
        </p:txBody>
      </p:sp>
      <p:sp>
        <p:nvSpPr>
          <p:cNvPr id="5" name="Footer Placeholder 4">
            <a:extLst>
              <a:ext uri="{FF2B5EF4-FFF2-40B4-BE49-F238E27FC236}">
                <a16:creationId xmlns:a16="http://schemas.microsoft.com/office/drawing/2014/main" id="{10FEEC9C-A8CA-A932-43C0-A73B0064F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33793-E596-7D15-3DE9-358B6B30FE9A}"/>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4606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14ED-B59F-89F8-C58F-32BDE09F7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8BD26-29BC-C9D7-7288-4887369C9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4180C-F1DD-5ABD-9155-8E46ED903A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4DA37-C530-0381-D9A8-F92CD15253CB}"/>
              </a:ext>
            </a:extLst>
          </p:cNvPr>
          <p:cNvSpPr>
            <a:spLocks noGrp="1"/>
          </p:cNvSpPr>
          <p:nvPr>
            <p:ph type="dt" sz="half" idx="10"/>
          </p:nvPr>
        </p:nvSpPr>
        <p:spPr/>
        <p:txBody>
          <a:bodyPr/>
          <a:lstStyle/>
          <a:p>
            <a:fld id="{3AD7179A-21FE-4C1A-89C2-1317A048E30B}" type="datetime1">
              <a:rPr lang="en-US" smtClean="0"/>
              <a:t>6/24/2024</a:t>
            </a:fld>
            <a:endParaRPr lang="en-US"/>
          </a:p>
        </p:txBody>
      </p:sp>
      <p:sp>
        <p:nvSpPr>
          <p:cNvPr id="6" name="Footer Placeholder 5">
            <a:extLst>
              <a:ext uri="{FF2B5EF4-FFF2-40B4-BE49-F238E27FC236}">
                <a16:creationId xmlns:a16="http://schemas.microsoft.com/office/drawing/2014/main" id="{BBA1E345-DA18-FEC3-FBEC-DEB850B9C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A71B9-D356-2606-6EA3-A423BEA9E1C0}"/>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241244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01CD-9945-742A-A2D1-03364F2E99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A5784-104B-69BB-062A-DF7FA9662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CD3EA-CFB8-2507-69D2-32BF54A65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D764A-00B8-4266-34EB-7FD457F42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DE09A-1018-7A7B-DEAB-A3F613A92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934F35-8074-A6FF-4EBB-FED9F0FC11C4}"/>
              </a:ext>
            </a:extLst>
          </p:cNvPr>
          <p:cNvSpPr>
            <a:spLocks noGrp="1"/>
          </p:cNvSpPr>
          <p:nvPr>
            <p:ph type="dt" sz="half" idx="10"/>
          </p:nvPr>
        </p:nvSpPr>
        <p:spPr/>
        <p:txBody>
          <a:bodyPr/>
          <a:lstStyle/>
          <a:p>
            <a:fld id="{4ED07F9B-11EF-4F9D-A608-B1E5FD6B868B}" type="datetime1">
              <a:rPr lang="en-US" smtClean="0"/>
              <a:t>6/24/2024</a:t>
            </a:fld>
            <a:endParaRPr lang="en-US"/>
          </a:p>
        </p:txBody>
      </p:sp>
      <p:sp>
        <p:nvSpPr>
          <p:cNvPr id="8" name="Footer Placeholder 7">
            <a:extLst>
              <a:ext uri="{FF2B5EF4-FFF2-40B4-BE49-F238E27FC236}">
                <a16:creationId xmlns:a16="http://schemas.microsoft.com/office/drawing/2014/main" id="{10065174-6391-8C6D-2A30-3157AAF2E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AD596-06EB-614F-D398-A2DE381C26E1}"/>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53033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EFF4-5105-AF88-025F-D16C3C666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DABB7-F1D2-014E-7275-3EF76953DD14}"/>
              </a:ext>
            </a:extLst>
          </p:cNvPr>
          <p:cNvSpPr>
            <a:spLocks noGrp="1"/>
          </p:cNvSpPr>
          <p:nvPr>
            <p:ph type="dt" sz="half" idx="10"/>
          </p:nvPr>
        </p:nvSpPr>
        <p:spPr/>
        <p:txBody>
          <a:bodyPr/>
          <a:lstStyle/>
          <a:p>
            <a:fld id="{8D47F9CE-94C8-4271-9F97-DA367DA06BF4}" type="datetime1">
              <a:rPr lang="en-US" smtClean="0"/>
              <a:t>6/24/2024</a:t>
            </a:fld>
            <a:endParaRPr lang="en-US"/>
          </a:p>
        </p:txBody>
      </p:sp>
      <p:sp>
        <p:nvSpPr>
          <p:cNvPr id="4" name="Footer Placeholder 3">
            <a:extLst>
              <a:ext uri="{FF2B5EF4-FFF2-40B4-BE49-F238E27FC236}">
                <a16:creationId xmlns:a16="http://schemas.microsoft.com/office/drawing/2014/main" id="{63D6DC49-E210-3C20-DD7D-A358D7C401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F6B405-32DA-B256-E784-0336E2053F7A}"/>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158364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05D10-04F3-A722-B1F0-38B3E9CBACBD}"/>
              </a:ext>
            </a:extLst>
          </p:cNvPr>
          <p:cNvSpPr>
            <a:spLocks noGrp="1"/>
          </p:cNvSpPr>
          <p:nvPr>
            <p:ph type="dt" sz="half" idx="10"/>
          </p:nvPr>
        </p:nvSpPr>
        <p:spPr/>
        <p:txBody>
          <a:bodyPr/>
          <a:lstStyle/>
          <a:p>
            <a:fld id="{84D9A764-775E-456E-9930-E8B406C63309}" type="datetime1">
              <a:rPr lang="en-US" smtClean="0"/>
              <a:t>6/24/2024</a:t>
            </a:fld>
            <a:endParaRPr lang="en-US"/>
          </a:p>
        </p:txBody>
      </p:sp>
      <p:sp>
        <p:nvSpPr>
          <p:cNvPr id="3" name="Footer Placeholder 2">
            <a:extLst>
              <a:ext uri="{FF2B5EF4-FFF2-40B4-BE49-F238E27FC236}">
                <a16:creationId xmlns:a16="http://schemas.microsoft.com/office/drawing/2014/main" id="{40254FD0-E964-A446-F51B-0EE6A1F547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99C5D8-D963-81C6-A1BD-041CC9632593}"/>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392464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6219-5E80-C4A1-FB71-5FF4A08EE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8225D-13C4-FE23-75E2-11C986554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D7223-725E-00D3-1EE0-E1D41C177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98ED3-B9B8-C1E9-A1C9-6215EFF15D83}"/>
              </a:ext>
            </a:extLst>
          </p:cNvPr>
          <p:cNvSpPr>
            <a:spLocks noGrp="1"/>
          </p:cNvSpPr>
          <p:nvPr>
            <p:ph type="dt" sz="half" idx="10"/>
          </p:nvPr>
        </p:nvSpPr>
        <p:spPr/>
        <p:txBody>
          <a:bodyPr/>
          <a:lstStyle/>
          <a:p>
            <a:fld id="{32B5C053-8BDC-450F-B04A-AE0B370263EE}" type="datetime1">
              <a:rPr lang="en-US" smtClean="0"/>
              <a:t>6/24/2024</a:t>
            </a:fld>
            <a:endParaRPr lang="en-US"/>
          </a:p>
        </p:txBody>
      </p:sp>
      <p:sp>
        <p:nvSpPr>
          <p:cNvPr id="6" name="Footer Placeholder 5">
            <a:extLst>
              <a:ext uri="{FF2B5EF4-FFF2-40B4-BE49-F238E27FC236}">
                <a16:creationId xmlns:a16="http://schemas.microsoft.com/office/drawing/2014/main" id="{F59B104B-2D2F-433D-83EB-CEF784CAE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64651-C6F1-2710-0D50-D8EAC4087C57}"/>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317721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B4C2-18F9-A4B0-DB18-18B7B2583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8E746-2484-FDBA-FEF6-C84CC16F0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732B6-8B37-E95E-E0BA-B86176931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9F5B5-9BE7-8084-7402-F47BB09B6166}"/>
              </a:ext>
            </a:extLst>
          </p:cNvPr>
          <p:cNvSpPr>
            <a:spLocks noGrp="1"/>
          </p:cNvSpPr>
          <p:nvPr>
            <p:ph type="dt" sz="half" idx="10"/>
          </p:nvPr>
        </p:nvSpPr>
        <p:spPr/>
        <p:txBody>
          <a:bodyPr/>
          <a:lstStyle/>
          <a:p>
            <a:fld id="{3B89040C-3EF4-46FB-8283-18FA2FBDC459}" type="datetime1">
              <a:rPr lang="en-US" smtClean="0"/>
              <a:t>6/24/2024</a:t>
            </a:fld>
            <a:endParaRPr lang="en-US"/>
          </a:p>
        </p:txBody>
      </p:sp>
      <p:sp>
        <p:nvSpPr>
          <p:cNvPr id="6" name="Footer Placeholder 5">
            <a:extLst>
              <a:ext uri="{FF2B5EF4-FFF2-40B4-BE49-F238E27FC236}">
                <a16:creationId xmlns:a16="http://schemas.microsoft.com/office/drawing/2014/main" id="{F4142D8F-575F-4710-BFDF-229A0B9CC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EB454-7574-8A87-B3CB-F3C468EF680A}"/>
              </a:ext>
            </a:extLst>
          </p:cNvPr>
          <p:cNvSpPr>
            <a:spLocks noGrp="1"/>
          </p:cNvSpPr>
          <p:nvPr>
            <p:ph type="sldNum" sz="quarter" idx="12"/>
          </p:nvPr>
        </p:nvSpPr>
        <p:spPr/>
        <p:txBody>
          <a:bodyPr/>
          <a:lstStyle/>
          <a:p>
            <a:fld id="{16A4CCA6-B84A-402E-8487-3625AF2CEEBF}" type="slidenum">
              <a:rPr lang="en-US" smtClean="0"/>
              <a:t>‹#›</a:t>
            </a:fld>
            <a:endParaRPr lang="en-US"/>
          </a:p>
        </p:txBody>
      </p:sp>
    </p:spTree>
    <p:extLst>
      <p:ext uri="{BB962C8B-B14F-4D97-AF65-F5344CB8AC3E}">
        <p14:creationId xmlns:p14="http://schemas.microsoft.com/office/powerpoint/2010/main" val="184968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0947D-4F37-3FE2-8166-34014BB95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1A1F60-C532-41B0-E467-DB6FE23C3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433F2-D602-6A43-A9CE-BDF9A3D35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1505C-1C46-4E7C-9D6F-827EB2D41001}" type="datetime1">
              <a:rPr lang="en-US" smtClean="0"/>
              <a:t>6/24/2024</a:t>
            </a:fld>
            <a:endParaRPr lang="en-US"/>
          </a:p>
        </p:txBody>
      </p:sp>
      <p:sp>
        <p:nvSpPr>
          <p:cNvPr id="5" name="Footer Placeholder 4">
            <a:extLst>
              <a:ext uri="{FF2B5EF4-FFF2-40B4-BE49-F238E27FC236}">
                <a16:creationId xmlns:a16="http://schemas.microsoft.com/office/drawing/2014/main" id="{78B3BCA7-0DEA-E63F-DB15-88A44D99F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2F0538-DAF8-EFEC-15DB-57DEE55D1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4CCA6-B84A-402E-8487-3625AF2CEEBF}" type="slidenum">
              <a:rPr lang="en-US" smtClean="0"/>
              <a:t>‹#›</a:t>
            </a:fld>
            <a:endParaRPr lang="en-US"/>
          </a:p>
        </p:txBody>
      </p:sp>
    </p:spTree>
    <p:extLst>
      <p:ext uri="{BB962C8B-B14F-4D97-AF65-F5344CB8AC3E}">
        <p14:creationId xmlns:p14="http://schemas.microsoft.com/office/powerpoint/2010/main" val="354216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lohmander.com/Information/Ref.htm"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81000">
              <a:srgbClr val="FFFF00"/>
            </a:gs>
            <a:gs pos="89000">
              <a:srgbClr val="92D050"/>
            </a:gs>
            <a:gs pos="100000">
              <a:srgbClr val="00B0F0"/>
            </a:gs>
          </a:gsLst>
          <a:lin ang="4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2AED-F2EB-99AD-4DE3-845AE57CDA9B}"/>
              </a:ext>
            </a:extLst>
          </p:cNvPr>
          <p:cNvSpPr>
            <a:spLocks noGrp="1"/>
          </p:cNvSpPr>
          <p:nvPr>
            <p:ph type="ctrTitle"/>
          </p:nvPr>
        </p:nvSpPr>
        <p:spPr>
          <a:xfrm>
            <a:off x="927100" y="302803"/>
            <a:ext cx="7645400" cy="3126197"/>
          </a:xfrm>
        </p:spPr>
        <p:txBody>
          <a:bodyPr>
            <a:normAutofit fontScale="90000"/>
          </a:bodyPr>
          <a:lstStyle/>
          <a:p>
            <a:pPr algn="l"/>
            <a:r>
              <a:rPr kumimoji="0" lang="en-US" sz="49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t>Attrition coefficient estimations </a:t>
            </a:r>
            <a:br>
              <a:rPr kumimoji="0" lang="en-US" sz="28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br>
            <a:r>
              <a:rPr kumimoji="0" lang="en-US" sz="3100" b="1" i="1"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t>via differential equation systems, initial and terminal conditions, and nonlinear iterative equation system solutions</a:t>
            </a:r>
            <a:br>
              <a:rPr kumimoji="0" lang="en-US" sz="3100" b="1" i="0" u="none" strike="noStrike" kern="1200" cap="none" spc="0" normalizeH="0" baseline="0" noProof="0" dirty="0">
                <a:ln>
                  <a:noFill/>
                </a:ln>
                <a:effectLst/>
                <a:uLnTx/>
                <a:uFillTx/>
                <a:latin typeface="Caveat"/>
                <a:ea typeface="+mj-ea"/>
                <a:cs typeface="Aharoni" panose="02010803020104030203" pitchFamily="2" charset="-79"/>
              </a:rPr>
            </a:br>
            <a:b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br>
            <a: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by</a:t>
            </a:r>
            <a:br>
              <a:rPr kumimoji="0" lang="en-US" sz="2800" b="1" i="1" u="none" strike="noStrike" kern="1200" cap="none" spc="0" normalizeH="0" baseline="0" noProof="0" dirty="0">
                <a:ln>
                  <a:noFill/>
                </a:ln>
                <a:solidFill>
                  <a:srgbClr val="FF0000"/>
                </a:solidFill>
                <a:effectLst/>
                <a:uLnTx/>
                <a:uFillTx/>
                <a:latin typeface="Caveat"/>
                <a:ea typeface="+mj-ea"/>
                <a:cs typeface="Aharoni" panose="02010803020104030203" pitchFamily="2" charset="-79"/>
              </a:rPr>
            </a:br>
            <a: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Peter Lohmander</a:t>
            </a:r>
            <a:endParaRPr lang="en-US" dirty="0"/>
          </a:p>
        </p:txBody>
      </p:sp>
      <p:sp>
        <p:nvSpPr>
          <p:cNvPr id="3" name="Subtitle 2">
            <a:extLst>
              <a:ext uri="{FF2B5EF4-FFF2-40B4-BE49-F238E27FC236}">
                <a16:creationId xmlns:a16="http://schemas.microsoft.com/office/drawing/2014/main" id="{53DD61E0-E23B-1970-97E8-1ECF640B00F9}"/>
              </a:ext>
            </a:extLst>
          </p:cNvPr>
          <p:cNvSpPr>
            <a:spLocks noGrp="1"/>
          </p:cNvSpPr>
          <p:nvPr>
            <p:ph type="subTitle" idx="1"/>
          </p:nvPr>
        </p:nvSpPr>
        <p:spPr>
          <a:xfrm>
            <a:off x="927100" y="4000644"/>
            <a:ext cx="7136245" cy="255455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u="none" strike="noStrike" kern="1200" cap="none" spc="0" normalizeH="0" baseline="0" noProof="0" dirty="0">
                <a:ln>
                  <a:noFill/>
                </a:ln>
                <a:solidFill>
                  <a:srgbClr val="FF0000"/>
                </a:solidFill>
                <a:effectLst/>
                <a:uLnTx/>
                <a:uFillTx/>
                <a:latin typeface="Caveat"/>
                <a:ea typeface="+mn-ea"/>
                <a:cs typeface="+mn-cs"/>
              </a:rPr>
              <a:t>WSTA-2024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060"/>
                </a:solidFill>
                <a:effectLst/>
                <a:uLnTx/>
                <a:uFillTx/>
                <a:latin typeface="Caveat"/>
                <a:ea typeface="+mn-ea"/>
                <a:cs typeface="+mn-cs"/>
              </a:rPr>
              <a:t>Recent Trends in Statistical Theory and Applications-2024 (WSTA-2024)</a:t>
            </a:r>
            <a:endPar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June 29 – July 02, 2024, Invited Talk.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Organized by the Department of Statistics, School of Physical and Mathematical Sciences, University of Kerala, Trivandrum in association with Indian Society for Probability and Statistics (ISPS) and Kerala Statistical Association (KSA).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Version 240624_2337</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en-US" dirty="0"/>
          </a:p>
        </p:txBody>
      </p:sp>
      <p:pic>
        <p:nvPicPr>
          <p:cNvPr id="4" name="Picture 3">
            <a:extLst>
              <a:ext uri="{FF2B5EF4-FFF2-40B4-BE49-F238E27FC236}">
                <a16:creationId xmlns:a16="http://schemas.microsoft.com/office/drawing/2014/main" id="{5EE8C139-C1EA-F0E9-F02F-635CFD346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7" name="TextBox 6">
            <a:extLst>
              <a:ext uri="{FF2B5EF4-FFF2-40B4-BE49-F238E27FC236}">
                <a16:creationId xmlns:a16="http://schemas.microsoft.com/office/drawing/2014/main" id="{B5AFD8EF-1825-C989-1290-2EE773410272}"/>
              </a:ext>
            </a:extLst>
          </p:cNvPr>
          <p:cNvSpPr txBox="1"/>
          <p:nvPr/>
        </p:nvSpPr>
        <p:spPr>
          <a:xfrm>
            <a:off x="9257498" y="4225511"/>
            <a:ext cx="24543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veat"/>
                <a:ea typeface="+mn-ea"/>
                <a:cs typeface="+mn-cs"/>
              </a:rPr>
              <a:t>Peter Lohmander</a:t>
            </a:r>
            <a:br>
              <a:rPr kumimoji="0" lang="en-US" sz="2400" b="1" i="0" u="none" strike="noStrike" kern="1200" cap="none" spc="0" normalizeH="0" baseline="0" noProof="0" dirty="0">
                <a:ln>
                  <a:noFill/>
                </a:ln>
                <a:solidFill>
                  <a:prstClr val="black"/>
                </a:solidFill>
                <a:effectLst/>
                <a:uLnTx/>
                <a:uFillTx/>
                <a:latin typeface="Caveat"/>
                <a:ea typeface="+mn-ea"/>
                <a:cs typeface="+mn-cs"/>
              </a:rPr>
            </a:br>
            <a:r>
              <a:rPr kumimoji="0" lang="en-US" sz="2400" b="1" i="0" u="none" strike="noStrike" kern="1200" cap="none" spc="0" normalizeH="0" baseline="0" noProof="0" dirty="0">
                <a:ln>
                  <a:noFill/>
                </a:ln>
                <a:solidFill>
                  <a:prstClr val="black"/>
                </a:solidFill>
                <a:effectLst/>
                <a:uLnTx/>
                <a:uFillTx/>
                <a:latin typeface="Caveat"/>
                <a:ea typeface="+mn-ea"/>
                <a:cs typeface="+mn-cs"/>
              </a:rPr>
              <a:t>Prof 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ve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veat"/>
                <a:ea typeface="+mn-ea"/>
                <a:cs typeface="+mn-cs"/>
              </a:rPr>
              <a:t>Peter Lohmander Optimal Solutions, Sweden</a:t>
            </a:r>
          </a:p>
        </p:txBody>
      </p:sp>
      <p:sp>
        <p:nvSpPr>
          <p:cNvPr id="8" name="Slide Number Placeholder 7">
            <a:extLst>
              <a:ext uri="{FF2B5EF4-FFF2-40B4-BE49-F238E27FC236}">
                <a16:creationId xmlns:a16="http://schemas.microsoft.com/office/drawing/2014/main" id="{6856A797-A9FA-08A0-EC1D-1E63BAFBC505}"/>
              </a:ext>
            </a:extLst>
          </p:cNvPr>
          <p:cNvSpPr>
            <a:spLocks noGrp="1"/>
          </p:cNvSpPr>
          <p:nvPr>
            <p:ph type="sldNum" sz="quarter" idx="12"/>
          </p:nvPr>
        </p:nvSpPr>
        <p:spPr/>
        <p:txBody>
          <a:bodyPr/>
          <a:lstStyle/>
          <a:p>
            <a:fld id="{16A4CCA6-B84A-402E-8487-3625AF2CEEBF}" type="slidenum">
              <a:rPr lang="en-US" smtClean="0"/>
              <a:t>1</a:t>
            </a:fld>
            <a:endParaRPr lang="en-US" dirty="0"/>
          </a:p>
        </p:txBody>
      </p:sp>
    </p:spTree>
    <p:extLst>
      <p:ext uri="{BB962C8B-B14F-4D97-AF65-F5344CB8AC3E}">
        <p14:creationId xmlns:p14="http://schemas.microsoft.com/office/powerpoint/2010/main" val="378741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7C703-DC83-0DAC-38E6-C806CB18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42" y="0"/>
            <a:ext cx="10687915" cy="6858000"/>
          </a:xfrm>
          <a:prstGeom prst="rect">
            <a:avLst/>
          </a:prstGeom>
        </p:spPr>
      </p:pic>
      <p:sp>
        <p:nvSpPr>
          <p:cNvPr id="4" name="Slide Number Placeholder 3">
            <a:extLst>
              <a:ext uri="{FF2B5EF4-FFF2-40B4-BE49-F238E27FC236}">
                <a16:creationId xmlns:a16="http://schemas.microsoft.com/office/drawing/2014/main" id="{88C6D4A7-0EFA-5299-4803-BB210365BA6C}"/>
              </a:ext>
            </a:extLst>
          </p:cNvPr>
          <p:cNvSpPr>
            <a:spLocks noGrp="1"/>
          </p:cNvSpPr>
          <p:nvPr>
            <p:ph type="sldNum" sz="quarter" idx="12"/>
          </p:nvPr>
        </p:nvSpPr>
        <p:spPr/>
        <p:txBody>
          <a:bodyPr/>
          <a:lstStyle/>
          <a:p>
            <a:fld id="{16A4CCA6-B84A-402E-8487-3625AF2CEEBF}" type="slidenum">
              <a:rPr lang="en-US" smtClean="0"/>
              <a:t>10</a:t>
            </a:fld>
            <a:endParaRPr lang="en-US"/>
          </a:p>
        </p:txBody>
      </p:sp>
    </p:spTree>
    <p:extLst>
      <p:ext uri="{BB962C8B-B14F-4D97-AF65-F5344CB8AC3E}">
        <p14:creationId xmlns:p14="http://schemas.microsoft.com/office/powerpoint/2010/main" val="198526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BC5B4-0153-AE8B-CD95-411B44BD5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985" y="0"/>
            <a:ext cx="9114029" cy="6858000"/>
          </a:xfrm>
          <a:prstGeom prst="rect">
            <a:avLst/>
          </a:prstGeom>
        </p:spPr>
      </p:pic>
      <p:sp>
        <p:nvSpPr>
          <p:cNvPr id="4" name="Slide Number Placeholder 3">
            <a:extLst>
              <a:ext uri="{FF2B5EF4-FFF2-40B4-BE49-F238E27FC236}">
                <a16:creationId xmlns:a16="http://schemas.microsoft.com/office/drawing/2014/main" id="{3C733992-61A1-FE9A-5EE0-CD7444D9FF3E}"/>
              </a:ext>
            </a:extLst>
          </p:cNvPr>
          <p:cNvSpPr>
            <a:spLocks noGrp="1"/>
          </p:cNvSpPr>
          <p:nvPr>
            <p:ph type="sldNum" sz="quarter" idx="12"/>
          </p:nvPr>
        </p:nvSpPr>
        <p:spPr/>
        <p:txBody>
          <a:bodyPr/>
          <a:lstStyle/>
          <a:p>
            <a:fld id="{16A4CCA6-B84A-402E-8487-3625AF2CEEBF}" type="slidenum">
              <a:rPr lang="en-US" smtClean="0"/>
              <a:t>11</a:t>
            </a:fld>
            <a:endParaRPr lang="en-US"/>
          </a:p>
        </p:txBody>
      </p:sp>
    </p:spTree>
    <p:extLst>
      <p:ext uri="{BB962C8B-B14F-4D97-AF65-F5344CB8AC3E}">
        <p14:creationId xmlns:p14="http://schemas.microsoft.com/office/powerpoint/2010/main" val="224502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258D7-E942-886C-CE84-CDCAB818D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225"/>
            <a:ext cx="12192000" cy="3449549"/>
          </a:xfrm>
          <a:prstGeom prst="rect">
            <a:avLst/>
          </a:prstGeom>
        </p:spPr>
      </p:pic>
      <p:sp>
        <p:nvSpPr>
          <p:cNvPr id="4" name="Slide Number Placeholder 3">
            <a:extLst>
              <a:ext uri="{FF2B5EF4-FFF2-40B4-BE49-F238E27FC236}">
                <a16:creationId xmlns:a16="http://schemas.microsoft.com/office/drawing/2014/main" id="{5275267F-4A45-837A-B4B2-4435B957AA59}"/>
              </a:ext>
            </a:extLst>
          </p:cNvPr>
          <p:cNvSpPr>
            <a:spLocks noGrp="1"/>
          </p:cNvSpPr>
          <p:nvPr>
            <p:ph type="sldNum" sz="quarter" idx="12"/>
          </p:nvPr>
        </p:nvSpPr>
        <p:spPr/>
        <p:txBody>
          <a:bodyPr/>
          <a:lstStyle/>
          <a:p>
            <a:fld id="{16A4CCA6-B84A-402E-8487-3625AF2CEEBF}" type="slidenum">
              <a:rPr lang="en-US" smtClean="0"/>
              <a:t>12</a:t>
            </a:fld>
            <a:endParaRPr lang="en-US"/>
          </a:p>
        </p:txBody>
      </p:sp>
    </p:spTree>
    <p:extLst>
      <p:ext uri="{BB962C8B-B14F-4D97-AF65-F5344CB8AC3E}">
        <p14:creationId xmlns:p14="http://schemas.microsoft.com/office/powerpoint/2010/main" val="90838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46E75-A877-11B8-9B90-8F66FEAB7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15" y="0"/>
            <a:ext cx="11017770" cy="6858000"/>
          </a:xfrm>
          <a:prstGeom prst="rect">
            <a:avLst/>
          </a:prstGeom>
        </p:spPr>
      </p:pic>
      <p:sp>
        <p:nvSpPr>
          <p:cNvPr id="4" name="Slide Number Placeholder 3">
            <a:extLst>
              <a:ext uri="{FF2B5EF4-FFF2-40B4-BE49-F238E27FC236}">
                <a16:creationId xmlns:a16="http://schemas.microsoft.com/office/drawing/2014/main" id="{4E30B7E6-7CD9-F63C-4374-38409FAC2328}"/>
              </a:ext>
            </a:extLst>
          </p:cNvPr>
          <p:cNvSpPr>
            <a:spLocks noGrp="1"/>
          </p:cNvSpPr>
          <p:nvPr>
            <p:ph type="sldNum" sz="quarter" idx="12"/>
          </p:nvPr>
        </p:nvSpPr>
        <p:spPr/>
        <p:txBody>
          <a:bodyPr/>
          <a:lstStyle/>
          <a:p>
            <a:fld id="{16A4CCA6-B84A-402E-8487-3625AF2CEEBF}" type="slidenum">
              <a:rPr lang="en-US" smtClean="0"/>
              <a:t>13</a:t>
            </a:fld>
            <a:endParaRPr lang="en-US"/>
          </a:p>
        </p:txBody>
      </p:sp>
    </p:spTree>
    <p:extLst>
      <p:ext uri="{BB962C8B-B14F-4D97-AF65-F5344CB8AC3E}">
        <p14:creationId xmlns:p14="http://schemas.microsoft.com/office/powerpoint/2010/main" val="363675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2B60F-CA0D-7BA3-B1DF-F3E79CE12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195" y="0"/>
            <a:ext cx="8485610" cy="6858000"/>
          </a:xfrm>
          <a:prstGeom prst="rect">
            <a:avLst/>
          </a:prstGeom>
        </p:spPr>
      </p:pic>
      <p:sp>
        <p:nvSpPr>
          <p:cNvPr id="4" name="Slide Number Placeholder 3">
            <a:extLst>
              <a:ext uri="{FF2B5EF4-FFF2-40B4-BE49-F238E27FC236}">
                <a16:creationId xmlns:a16="http://schemas.microsoft.com/office/drawing/2014/main" id="{CB023B8A-F7B3-754E-B0F1-5C8A7746342F}"/>
              </a:ext>
            </a:extLst>
          </p:cNvPr>
          <p:cNvSpPr>
            <a:spLocks noGrp="1"/>
          </p:cNvSpPr>
          <p:nvPr>
            <p:ph type="sldNum" sz="quarter" idx="12"/>
          </p:nvPr>
        </p:nvSpPr>
        <p:spPr/>
        <p:txBody>
          <a:bodyPr/>
          <a:lstStyle/>
          <a:p>
            <a:fld id="{16A4CCA6-B84A-402E-8487-3625AF2CEEBF}" type="slidenum">
              <a:rPr lang="en-US" smtClean="0"/>
              <a:t>14</a:t>
            </a:fld>
            <a:endParaRPr lang="en-US"/>
          </a:p>
        </p:txBody>
      </p:sp>
    </p:spTree>
    <p:extLst>
      <p:ext uri="{BB962C8B-B14F-4D97-AF65-F5344CB8AC3E}">
        <p14:creationId xmlns:p14="http://schemas.microsoft.com/office/powerpoint/2010/main" val="316949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C4F7F8-2111-A795-1DA7-64F454670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778" y="0"/>
            <a:ext cx="9288444" cy="6858000"/>
          </a:xfrm>
          <a:prstGeom prst="rect">
            <a:avLst/>
          </a:prstGeom>
        </p:spPr>
      </p:pic>
      <p:sp>
        <p:nvSpPr>
          <p:cNvPr id="4" name="Slide Number Placeholder 3">
            <a:extLst>
              <a:ext uri="{FF2B5EF4-FFF2-40B4-BE49-F238E27FC236}">
                <a16:creationId xmlns:a16="http://schemas.microsoft.com/office/drawing/2014/main" id="{15FB4CAF-F678-686C-8BAA-5988C3884E75}"/>
              </a:ext>
            </a:extLst>
          </p:cNvPr>
          <p:cNvSpPr>
            <a:spLocks noGrp="1"/>
          </p:cNvSpPr>
          <p:nvPr>
            <p:ph type="sldNum" sz="quarter" idx="12"/>
          </p:nvPr>
        </p:nvSpPr>
        <p:spPr/>
        <p:txBody>
          <a:bodyPr/>
          <a:lstStyle/>
          <a:p>
            <a:fld id="{16A4CCA6-B84A-402E-8487-3625AF2CEEBF}" type="slidenum">
              <a:rPr lang="en-US" smtClean="0"/>
              <a:t>15</a:t>
            </a:fld>
            <a:endParaRPr lang="en-US"/>
          </a:p>
        </p:txBody>
      </p:sp>
    </p:spTree>
    <p:extLst>
      <p:ext uri="{BB962C8B-B14F-4D97-AF65-F5344CB8AC3E}">
        <p14:creationId xmlns:p14="http://schemas.microsoft.com/office/powerpoint/2010/main" val="31420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43606-621D-FB6F-E7AB-8FB26B501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358"/>
            <a:ext cx="12192000" cy="3883284"/>
          </a:xfrm>
          <a:prstGeom prst="rect">
            <a:avLst/>
          </a:prstGeom>
        </p:spPr>
      </p:pic>
      <p:sp>
        <p:nvSpPr>
          <p:cNvPr id="4" name="Slide Number Placeholder 3">
            <a:extLst>
              <a:ext uri="{FF2B5EF4-FFF2-40B4-BE49-F238E27FC236}">
                <a16:creationId xmlns:a16="http://schemas.microsoft.com/office/drawing/2014/main" id="{2DF4C2B3-BE96-5DF6-6D85-3BFFE627256A}"/>
              </a:ext>
            </a:extLst>
          </p:cNvPr>
          <p:cNvSpPr>
            <a:spLocks noGrp="1"/>
          </p:cNvSpPr>
          <p:nvPr>
            <p:ph type="sldNum" sz="quarter" idx="12"/>
          </p:nvPr>
        </p:nvSpPr>
        <p:spPr/>
        <p:txBody>
          <a:bodyPr/>
          <a:lstStyle/>
          <a:p>
            <a:fld id="{16A4CCA6-B84A-402E-8487-3625AF2CEEBF}" type="slidenum">
              <a:rPr lang="en-US" smtClean="0"/>
              <a:t>16</a:t>
            </a:fld>
            <a:endParaRPr lang="en-US"/>
          </a:p>
        </p:txBody>
      </p:sp>
    </p:spTree>
    <p:extLst>
      <p:ext uri="{BB962C8B-B14F-4D97-AF65-F5344CB8AC3E}">
        <p14:creationId xmlns:p14="http://schemas.microsoft.com/office/powerpoint/2010/main" val="360887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4AF75-D009-66BF-496E-29A770408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10" y="299138"/>
            <a:ext cx="9042400" cy="4423419"/>
          </a:xfrm>
          <a:prstGeom prst="rect">
            <a:avLst/>
          </a:prstGeom>
        </p:spPr>
      </p:pic>
      <p:pic>
        <p:nvPicPr>
          <p:cNvPr id="5" name="Picture 4">
            <a:extLst>
              <a:ext uri="{FF2B5EF4-FFF2-40B4-BE49-F238E27FC236}">
                <a16:creationId xmlns:a16="http://schemas.microsoft.com/office/drawing/2014/main" id="{748077E8-6E40-3D45-A8AC-BB5BF7A9A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55" y="4722557"/>
            <a:ext cx="9042400" cy="1905130"/>
          </a:xfrm>
          <a:prstGeom prst="rect">
            <a:avLst/>
          </a:prstGeom>
        </p:spPr>
      </p:pic>
      <p:sp>
        <p:nvSpPr>
          <p:cNvPr id="6" name="Slide Number Placeholder 5">
            <a:extLst>
              <a:ext uri="{FF2B5EF4-FFF2-40B4-BE49-F238E27FC236}">
                <a16:creationId xmlns:a16="http://schemas.microsoft.com/office/drawing/2014/main" id="{25A6758E-3BB5-3ED2-4588-A944D2B6102E}"/>
              </a:ext>
            </a:extLst>
          </p:cNvPr>
          <p:cNvSpPr>
            <a:spLocks noGrp="1"/>
          </p:cNvSpPr>
          <p:nvPr>
            <p:ph type="sldNum" sz="quarter" idx="12"/>
          </p:nvPr>
        </p:nvSpPr>
        <p:spPr/>
        <p:txBody>
          <a:bodyPr/>
          <a:lstStyle/>
          <a:p>
            <a:fld id="{16A4CCA6-B84A-402E-8487-3625AF2CEEBF}" type="slidenum">
              <a:rPr lang="en-US" smtClean="0"/>
              <a:t>17</a:t>
            </a:fld>
            <a:endParaRPr lang="en-US"/>
          </a:p>
        </p:txBody>
      </p:sp>
    </p:spTree>
    <p:extLst>
      <p:ext uri="{BB962C8B-B14F-4D97-AF65-F5344CB8AC3E}">
        <p14:creationId xmlns:p14="http://schemas.microsoft.com/office/powerpoint/2010/main" val="261898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890E24-15C7-B0A4-6463-0091A10B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87" y="0"/>
            <a:ext cx="11801025" cy="6858000"/>
          </a:xfrm>
          <a:prstGeom prst="rect">
            <a:avLst/>
          </a:prstGeom>
        </p:spPr>
      </p:pic>
      <p:sp>
        <p:nvSpPr>
          <p:cNvPr id="6" name="Slide Number Placeholder 5">
            <a:extLst>
              <a:ext uri="{FF2B5EF4-FFF2-40B4-BE49-F238E27FC236}">
                <a16:creationId xmlns:a16="http://schemas.microsoft.com/office/drawing/2014/main" id="{87DAD836-2B5E-8988-0392-A83CB6DD59F5}"/>
              </a:ext>
            </a:extLst>
          </p:cNvPr>
          <p:cNvSpPr>
            <a:spLocks noGrp="1"/>
          </p:cNvSpPr>
          <p:nvPr>
            <p:ph type="sldNum" sz="quarter" idx="12"/>
          </p:nvPr>
        </p:nvSpPr>
        <p:spPr/>
        <p:txBody>
          <a:bodyPr/>
          <a:lstStyle/>
          <a:p>
            <a:fld id="{16A4CCA6-B84A-402E-8487-3625AF2CEEBF}" type="slidenum">
              <a:rPr lang="en-US" smtClean="0"/>
              <a:t>18</a:t>
            </a:fld>
            <a:endParaRPr lang="en-US"/>
          </a:p>
        </p:txBody>
      </p:sp>
    </p:spTree>
    <p:extLst>
      <p:ext uri="{BB962C8B-B14F-4D97-AF65-F5344CB8AC3E}">
        <p14:creationId xmlns:p14="http://schemas.microsoft.com/office/powerpoint/2010/main" val="404056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7544D-7117-96B3-1A38-6B37ABC6B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58" y="0"/>
            <a:ext cx="11363683" cy="6858000"/>
          </a:xfrm>
          <a:prstGeom prst="rect">
            <a:avLst/>
          </a:prstGeom>
        </p:spPr>
      </p:pic>
      <p:sp>
        <p:nvSpPr>
          <p:cNvPr id="4" name="Slide Number Placeholder 3">
            <a:extLst>
              <a:ext uri="{FF2B5EF4-FFF2-40B4-BE49-F238E27FC236}">
                <a16:creationId xmlns:a16="http://schemas.microsoft.com/office/drawing/2014/main" id="{CF667AD4-7F2D-6760-9FB7-D2D04C458B76}"/>
              </a:ext>
            </a:extLst>
          </p:cNvPr>
          <p:cNvSpPr>
            <a:spLocks noGrp="1"/>
          </p:cNvSpPr>
          <p:nvPr>
            <p:ph type="sldNum" sz="quarter" idx="12"/>
          </p:nvPr>
        </p:nvSpPr>
        <p:spPr/>
        <p:txBody>
          <a:bodyPr/>
          <a:lstStyle/>
          <a:p>
            <a:fld id="{16A4CCA6-B84A-402E-8487-3625AF2CEEBF}" type="slidenum">
              <a:rPr lang="en-US" smtClean="0"/>
              <a:t>19</a:t>
            </a:fld>
            <a:endParaRPr lang="en-US"/>
          </a:p>
        </p:txBody>
      </p:sp>
    </p:spTree>
    <p:extLst>
      <p:ext uri="{BB962C8B-B14F-4D97-AF65-F5344CB8AC3E}">
        <p14:creationId xmlns:p14="http://schemas.microsoft.com/office/powerpoint/2010/main" val="95683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3F9-1A24-8CE2-5727-2BE600863B29}"/>
              </a:ext>
            </a:extLst>
          </p:cNvPr>
          <p:cNvSpPr>
            <a:spLocks noGrp="1"/>
          </p:cNvSpPr>
          <p:nvPr>
            <p:ph type="title"/>
          </p:nvPr>
        </p:nvSpPr>
        <p:spPr/>
        <p:txBody>
          <a:bodyPr>
            <a:normAutofit/>
          </a:bodyPr>
          <a:lstStyle/>
          <a:p>
            <a:r>
              <a:rPr lang="en-US" sz="2400" b="1" i="1" dirty="0"/>
              <a:t>Attrition coefficient estimations via differential equation systems, initial and terminal conditions, and nonlinear iterative equation system solutions, </a:t>
            </a:r>
            <a:br>
              <a:rPr lang="en-US" sz="2400" b="1" i="1" dirty="0"/>
            </a:br>
            <a:r>
              <a:rPr lang="en-US" sz="2400" b="1" i="1" dirty="0"/>
              <a:t>by Peter Lohmander, WSTA-2024</a:t>
            </a:r>
          </a:p>
        </p:txBody>
      </p:sp>
      <p:sp>
        <p:nvSpPr>
          <p:cNvPr id="3" name="Content Placeholder 2">
            <a:extLst>
              <a:ext uri="{FF2B5EF4-FFF2-40B4-BE49-F238E27FC236}">
                <a16:creationId xmlns:a16="http://schemas.microsoft.com/office/drawing/2014/main" id="{A0C23772-E7AE-A47B-409E-10677F7BBF37}"/>
              </a:ext>
            </a:extLst>
          </p:cNvPr>
          <p:cNvSpPr>
            <a:spLocks noGrp="1"/>
          </p:cNvSpPr>
          <p:nvPr>
            <p:ph idx="1"/>
          </p:nvPr>
        </p:nvSpPr>
        <p:spPr/>
        <p:txBody>
          <a:bodyPr>
            <a:normAutofit fontScale="62500" lnSpcReduction="20000"/>
          </a:bodyPr>
          <a:lstStyle/>
          <a:p>
            <a:pPr marL="0" indent="0">
              <a:buNone/>
            </a:pPr>
            <a:r>
              <a:rPr lang="en-US" b="1" u="sng" dirty="0"/>
              <a:t>ABSTRACT:</a:t>
            </a:r>
          </a:p>
          <a:p>
            <a:pPr marL="0" indent="0">
              <a:buNone/>
            </a:pPr>
            <a:r>
              <a:rPr lang="en-US" dirty="0"/>
              <a:t>In battles with aimed fire, the attrition of a force can under simplified assumptions be shown to be proportional to the number of enemies. Lanchester models for aimed fire are differential equation systems that can be applied to describe the dynamics of such battles. In order to determine the attrition coefficients and the complete dynamics of the battle in continuous time, the following procedure is introduced: First, the general solution of the Lanchester differential equation system, which is a homogenous second order differential equation system, is derived. The four parameters of the solution are determined. In these equations, the initial and terminal sizes of the two forces, are parameters. A 4-dimensional fix point iteration algorithm is developed and implemented as a computer code, that rapidly solves the nonlinear equation system. After 40 iterations, the absolute relative errors in all equations are smaller than 10^(-12) . Then, a discrete time version of the Lanchester differential equation system, with stochastic attrition coefficients, is defined as a difference equation system. The effects of increasing risk in the attrition coefficients, that determine how the time derivative of the size of force X is affected by the size of force Y, at different points in time, is analyzed. It is shown that the expected size of force X is a strictly convex function of the risk in the attrition coefficients. According to the Jensen’s inequality, the expected size of force X at time t+2 is a strictly increasing function of the risk in the attrition coefficients at time t and t+1 for arbitrary values of t. In case the attrition coefficients in different periods are stochastic, and the system parameters are determined according to the suggested procedure, then the expected attrition coefficients obtain higher values than if the attrition coefficients would be constant over time. This can explain differences between attrition coefficient estimates based on different methods and coefficient risk assumptions.</a:t>
            </a:r>
          </a:p>
        </p:txBody>
      </p:sp>
      <p:sp>
        <p:nvSpPr>
          <p:cNvPr id="4" name="Slide Number Placeholder 3">
            <a:extLst>
              <a:ext uri="{FF2B5EF4-FFF2-40B4-BE49-F238E27FC236}">
                <a16:creationId xmlns:a16="http://schemas.microsoft.com/office/drawing/2014/main" id="{A8E84A19-18F9-7B5C-3DA4-86EF2A7B2A0E}"/>
              </a:ext>
            </a:extLst>
          </p:cNvPr>
          <p:cNvSpPr>
            <a:spLocks noGrp="1"/>
          </p:cNvSpPr>
          <p:nvPr>
            <p:ph type="sldNum" sz="quarter" idx="12"/>
          </p:nvPr>
        </p:nvSpPr>
        <p:spPr/>
        <p:txBody>
          <a:bodyPr/>
          <a:lstStyle/>
          <a:p>
            <a:fld id="{16A4CCA6-B84A-402E-8487-3625AF2CEEBF}" type="slidenum">
              <a:rPr lang="en-US" smtClean="0"/>
              <a:t>2</a:t>
            </a:fld>
            <a:endParaRPr lang="en-US"/>
          </a:p>
        </p:txBody>
      </p:sp>
    </p:spTree>
    <p:extLst>
      <p:ext uri="{BB962C8B-B14F-4D97-AF65-F5344CB8AC3E}">
        <p14:creationId xmlns:p14="http://schemas.microsoft.com/office/powerpoint/2010/main" val="236970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C5314-8B3D-4C4E-9DAC-AF3BE26C8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378" y="0"/>
            <a:ext cx="8073244" cy="6858000"/>
          </a:xfrm>
          <a:prstGeom prst="rect">
            <a:avLst/>
          </a:prstGeom>
        </p:spPr>
      </p:pic>
      <p:sp>
        <p:nvSpPr>
          <p:cNvPr id="4" name="Slide Number Placeholder 3">
            <a:extLst>
              <a:ext uri="{FF2B5EF4-FFF2-40B4-BE49-F238E27FC236}">
                <a16:creationId xmlns:a16="http://schemas.microsoft.com/office/drawing/2014/main" id="{5D615577-CCB5-6797-25B4-403DE7A6AB11}"/>
              </a:ext>
            </a:extLst>
          </p:cNvPr>
          <p:cNvSpPr>
            <a:spLocks noGrp="1"/>
          </p:cNvSpPr>
          <p:nvPr>
            <p:ph type="sldNum" sz="quarter" idx="12"/>
          </p:nvPr>
        </p:nvSpPr>
        <p:spPr/>
        <p:txBody>
          <a:bodyPr/>
          <a:lstStyle/>
          <a:p>
            <a:fld id="{16A4CCA6-B84A-402E-8487-3625AF2CEEBF}" type="slidenum">
              <a:rPr lang="en-US" smtClean="0"/>
              <a:t>20</a:t>
            </a:fld>
            <a:endParaRPr lang="en-US"/>
          </a:p>
        </p:txBody>
      </p:sp>
    </p:spTree>
    <p:extLst>
      <p:ext uri="{BB962C8B-B14F-4D97-AF65-F5344CB8AC3E}">
        <p14:creationId xmlns:p14="http://schemas.microsoft.com/office/powerpoint/2010/main" val="324962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54671-D904-2EE5-C10A-03EF94C3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111" y="0"/>
            <a:ext cx="9119778" cy="6858000"/>
          </a:xfrm>
          <a:prstGeom prst="rect">
            <a:avLst/>
          </a:prstGeom>
        </p:spPr>
      </p:pic>
      <p:sp>
        <p:nvSpPr>
          <p:cNvPr id="4" name="Slide Number Placeholder 3">
            <a:extLst>
              <a:ext uri="{FF2B5EF4-FFF2-40B4-BE49-F238E27FC236}">
                <a16:creationId xmlns:a16="http://schemas.microsoft.com/office/drawing/2014/main" id="{7C3809AC-8D95-23FC-8E63-34CE70B80BEC}"/>
              </a:ext>
            </a:extLst>
          </p:cNvPr>
          <p:cNvSpPr>
            <a:spLocks noGrp="1"/>
          </p:cNvSpPr>
          <p:nvPr>
            <p:ph type="sldNum" sz="quarter" idx="12"/>
          </p:nvPr>
        </p:nvSpPr>
        <p:spPr/>
        <p:txBody>
          <a:bodyPr/>
          <a:lstStyle/>
          <a:p>
            <a:fld id="{16A4CCA6-B84A-402E-8487-3625AF2CEEBF}" type="slidenum">
              <a:rPr lang="en-US" smtClean="0"/>
              <a:t>21</a:t>
            </a:fld>
            <a:endParaRPr lang="en-US"/>
          </a:p>
        </p:txBody>
      </p:sp>
    </p:spTree>
    <p:extLst>
      <p:ext uri="{BB962C8B-B14F-4D97-AF65-F5344CB8AC3E}">
        <p14:creationId xmlns:p14="http://schemas.microsoft.com/office/powerpoint/2010/main" val="395102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DACA6-1C17-90BE-29B4-018A91292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062" y="0"/>
            <a:ext cx="6873875" cy="6858000"/>
          </a:xfrm>
          <a:prstGeom prst="rect">
            <a:avLst/>
          </a:prstGeom>
        </p:spPr>
      </p:pic>
      <p:sp>
        <p:nvSpPr>
          <p:cNvPr id="4" name="Slide Number Placeholder 3">
            <a:extLst>
              <a:ext uri="{FF2B5EF4-FFF2-40B4-BE49-F238E27FC236}">
                <a16:creationId xmlns:a16="http://schemas.microsoft.com/office/drawing/2014/main" id="{A2554299-EFCD-E9C3-9A5A-049C01FF67F8}"/>
              </a:ext>
            </a:extLst>
          </p:cNvPr>
          <p:cNvSpPr>
            <a:spLocks noGrp="1"/>
          </p:cNvSpPr>
          <p:nvPr>
            <p:ph type="sldNum" sz="quarter" idx="12"/>
          </p:nvPr>
        </p:nvSpPr>
        <p:spPr/>
        <p:txBody>
          <a:bodyPr/>
          <a:lstStyle/>
          <a:p>
            <a:fld id="{16A4CCA6-B84A-402E-8487-3625AF2CEEBF}" type="slidenum">
              <a:rPr lang="en-US" smtClean="0"/>
              <a:t>22</a:t>
            </a:fld>
            <a:endParaRPr lang="en-US"/>
          </a:p>
        </p:txBody>
      </p:sp>
    </p:spTree>
    <p:extLst>
      <p:ext uri="{BB962C8B-B14F-4D97-AF65-F5344CB8AC3E}">
        <p14:creationId xmlns:p14="http://schemas.microsoft.com/office/powerpoint/2010/main" val="221776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1389DE-3460-7E41-8E48-3E10AA4F0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99" y="0"/>
            <a:ext cx="11139201" cy="6858000"/>
          </a:xfrm>
          <a:prstGeom prst="rect">
            <a:avLst/>
          </a:prstGeom>
        </p:spPr>
      </p:pic>
      <p:sp>
        <p:nvSpPr>
          <p:cNvPr id="4" name="Slide Number Placeholder 3">
            <a:extLst>
              <a:ext uri="{FF2B5EF4-FFF2-40B4-BE49-F238E27FC236}">
                <a16:creationId xmlns:a16="http://schemas.microsoft.com/office/drawing/2014/main" id="{991ABA27-358A-9B23-17E3-05A74DD06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65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4FEC8-3483-E1FF-484A-F39309CA4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160" y="0"/>
            <a:ext cx="6297680" cy="6858000"/>
          </a:xfrm>
          <a:prstGeom prst="rect">
            <a:avLst/>
          </a:prstGeom>
        </p:spPr>
      </p:pic>
      <p:sp>
        <p:nvSpPr>
          <p:cNvPr id="4" name="Slide Number Placeholder 3">
            <a:extLst>
              <a:ext uri="{FF2B5EF4-FFF2-40B4-BE49-F238E27FC236}">
                <a16:creationId xmlns:a16="http://schemas.microsoft.com/office/drawing/2014/main" id="{C772B89B-1F12-7AF8-A935-9E8DCDB47E3B}"/>
              </a:ext>
            </a:extLst>
          </p:cNvPr>
          <p:cNvSpPr>
            <a:spLocks noGrp="1"/>
          </p:cNvSpPr>
          <p:nvPr>
            <p:ph type="sldNum" sz="quarter" idx="12"/>
          </p:nvPr>
        </p:nvSpPr>
        <p:spPr/>
        <p:txBody>
          <a:bodyPr/>
          <a:lstStyle/>
          <a:p>
            <a:fld id="{16A4CCA6-B84A-402E-8487-3625AF2CEEBF}" type="slidenum">
              <a:rPr lang="en-US" smtClean="0"/>
              <a:t>24</a:t>
            </a:fld>
            <a:endParaRPr lang="en-US"/>
          </a:p>
        </p:txBody>
      </p:sp>
    </p:spTree>
    <p:extLst>
      <p:ext uri="{BB962C8B-B14F-4D97-AF65-F5344CB8AC3E}">
        <p14:creationId xmlns:p14="http://schemas.microsoft.com/office/powerpoint/2010/main" val="255605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B96AA-FA11-E32B-303D-A4A490E2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1947"/>
            <a:ext cx="12192000" cy="5374106"/>
          </a:xfrm>
          <a:prstGeom prst="rect">
            <a:avLst/>
          </a:prstGeom>
        </p:spPr>
      </p:pic>
      <p:sp>
        <p:nvSpPr>
          <p:cNvPr id="4" name="Slide Number Placeholder 3">
            <a:extLst>
              <a:ext uri="{FF2B5EF4-FFF2-40B4-BE49-F238E27FC236}">
                <a16:creationId xmlns:a16="http://schemas.microsoft.com/office/drawing/2014/main" id="{C561A53E-5579-DE78-DB0F-8B63E705CCBC}"/>
              </a:ext>
            </a:extLst>
          </p:cNvPr>
          <p:cNvSpPr>
            <a:spLocks noGrp="1"/>
          </p:cNvSpPr>
          <p:nvPr>
            <p:ph type="sldNum" sz="quarter" idx="12"/>
          </p:nvPr>
        </p:nvSpPr>
        <p:spPr/>
        <p:txBody>
          <a:bodyPr/>
          <a:lstStyle/>
          <a:p>
            <a:fld id="{16A4CCA6-B84A-402E-8487-3625AF2CEEBF}" type="slidenum">
              <a:rPr lang="en-US" smtClean="0"/>
              <a:t>25</a:t>
            </a:fld>
            <a:endParaRPr lang="en-US"/>
          </a:p>
        </p:txBody>
      </p:sp>
    </p:spTree>
    <p:extLst>
      <p:ext uri="{BB962C8B-B14F-4D97-AF65-F5344CB8AC3E}">
        <p14:creationId xmlns:p14="http://schemas.microsoft.com/office/powerpoint/2010/main" val="411600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B3B10-92CF-7B41-A86B-2FA7278BB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528"/>
            <a:ext cx="12192000" cy="3286944"/>
          </a:xfrm>
          <a:prstGeom prst="rect">
            <a:avLst/>
          </a:prstGeom>
        </p:spPr>
      </p:pic>
      <p:sp>
        <p:nvSpPr>
          <p:cNvPr id="4" name="Slide Number Placeholder 3">
            <a:extLst>
              <a:ext uri="{FF2B5EF4-FFF2-40B4-BE49-F238E27FC236}">
                <a16:creationId xmlns:a16="http://schemas.microsoft.com/office/drawing/2014/main" id="{11CDDE88-841E-0CD6-3E21-AE38DBC6AF71}"/>
              </a:ext>
            </a:extLst>
          </p:cNvPr>
          <p:cNvSpPr>
            <a:spLocks noGrp="1"/>
          </p:cNvSpPr>
          <p:nvPr>
            <p:ph type="sldNum" sz="quarter" idx="12"/>
          </p:nvPr>
        </p:nvSpPr>
        <p:spPr/>
        <p:txBody>
          <a:bodyPr/>
          <a:lstStyle/>
          <a:p>
            <a:fld id="{16A4CCA6-B84A-402E-8487-3625AF2CEEBF}" type="slidenum">
              <a:rPr lang="en-US" smtClean="0"/>
              <a:t>26</a:t>
            </a:fld>
            <a:endParaRPr lang="en-US"/>
          </a:p>
        </p:txBody>
      </p:sp>
    </p:spTree>
    <p:extLst>
      <p:ext uri="{BB962C8B-B14F-4D97-AF65-F5344CB8AC3E}">
        <p14:creationId xmlns:p14="http://schemas.microsoft.com/office/powerpoint/2010/main" val="22958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18229-0825-44F8-78EC-0C0A5D006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099" y="0"/>
            <a:ext cx="8289801" cy="6858000"/>
          </a:xfrm>
          <a:prstGeom prst="rect">
            <a:avLst/>
          </a:prstGeom>
        </p:spPr>
      </p:pic>
      <p:sp>
        <p:nvSpPr>
          <p:cNvPr id="4" name="Slide Number Placeholder 3">
            <a:extLst>
              <a:ext uri="{FF2B5EF4-FFF2-40B4-BE49-F238E27FC236}">
                <a16:creationId xmlns:a16="http://schemas.microsoft.com/office/drawing/2014/main" id="{215EABC4-F614-60D6-FE25-EC2CF6085902}"/>
              </a:ext>
            </a:extLst>
          </p:cNvPr>
          <p:cNvSpPr>
            <a:spLocks noGrp="1"/>
          </p:cNvSpPr>
          <p:nvPr>
            <p:ph type="sldNum" sz="quarter" idx="12"/>
          </p:nvPr>
        </p:nvSpPr>
        <p:spPr/>
        <p:txBody>
          <a:bodyPr/>
          <a:lstStyle/>
          <a:p>
            <a:fld id="{16A4CCA6-B84A-402E-8487-3625AF2CEEBF}" type="slidenum">
              <a:rPr lang="en-US" smtClean="0"/>
              <a:t>27</a:t>
            </a:fld>
            <a:endParaRPr lang="en-US"/>
          </a:p>
        </p:txBody>
      </p:sp>
    </p:spTree>
    <p:extLst>
      <p:ext uri="{BB962C8B-B14F-4D97-AF65-F5344CB8AC3E}">
        <p14:creationId xmlns:p14="http://schemas.microsoft.com/office/powerpoint/2010/main" val="2590157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BA425-7F94-7B8B-C29C-C37582EDA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562" y="0"/>
            <a:ext cx="7934876" cy="6858000"/>
          </a:xfrm>
          <a:prstGeom prst="rect">
            <a:avLst/>
          </a:prstGeom>
        </p:spPr>
      </p:pic>
      <p:sp>
        <p:nvSpPr>
          <p:cNvPr id="4" name="Slide Number Placeholder 3">
            <a:extLst>
              <a:ext uri="{FF2B5EF4-FFF2-40B4-BE49-F238E27FC236}">
                <a16:creationId xmlns:a16="http://schemas.microsoft.com/office/drawing/2014/main" id="{50F3CC80-0396-282C-7550-9864A382217E}"/>
              </a:ext>
            </a:extLst>
          </p:cNvPr>
          <p:cNvSpPr>
            <a:spLocks noGrp="1"/>
          </p:cNvSpPr>
          <p:nvPr>
            <p:ph type="sldNum" sz="quarter" idx="12"/>
          </p:nvPr>
        </p:nvSpPr>
        <p:spPr/>
        <p:txBody>
          <a:bodyPr/>
          <a:lstStyle/>
          <a:p>
            <a:fld id="{16A4CCA6-B84A-402E-8487-3625AF2CEEBF}" type="slidenum">
              <a:rPr lang="en-US" smtClean="0"/>
              <a:t>28</a:t>
            </a:fld>
            <a:endParaRPr lang="en-US"/>
          </a:p>
        </p:txBody>
      </p:sp>
    </p:spTree>
    <p:extLst>
      <p:ext uri="{BB962C8B-B14F-4D97-AF65-F5344CB8AC3E}">
        <p14:creationId xmlns:p14="http://schemas.microsoft.com/office/powerpoint/2010/main" val="32019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DB0E77-8E6A-1E0A-C484-DB4426822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101" y="0"/>
            <a:ext cx="6621798" cy="6858000"/>
          </a:xfrm>
          <a:prstGeom prst="rect">
            <a:avLst/>
          </a:prstGeom>
        </p:spPr>
      </p:pic>
      <p:sp>
        <p:nvSpPr>
          <p:cNvPr id="6" name="Slide Number Placeholder 5">
            <a:extLst>
              <a:ext uri="{FF2B5EF4-FFF2-40B4-BE49-F238E27FC236}">
                <a16:creationId xmlns:a16="http://schemas.microsoft.com/office/drawing/2014/main" id="{6981D495-6CDE-5C1E-F8CB-814C7DC84E29}"/>
              </a:ext>
            </a:extLst>
          </p:cNvPr>
          <p:cNvSpPr>
            <a:spLocks noGrp="1"/>
          </p:cNvSpPr>
          <p:nvPr>
            <p:ph type="sldNum" sz="quarter" idx="12"/>
          </p:nvPr>
        </p:nvSpPr>
        <p:spPr/>
        <p:txBody>
          <a:bodyPr/>
          <a:lstStyle/>
          <a:p>
            <a:fld id="{16A4CCA6-B84A-402E-8487-3625AF2CEEBF}" type="slidenum">
              <a:rPr lang="en-US" smtClean="0"/>
              <a:t>29</a:t>
            </a:fld>
            <a:endParaRPr lang="en-US"/>
          </a:p>
        </p:txBody>
      </p:sp>
    </p:spTree>
    <p:extLst>
      <p:ext uri="{BB962C8B-B14F-4D97-AF65-F5344CB8AC3E}">
        <p14:creationId xmlns:p14="http://schemas.microsoft.com/office/powerpoint/2010/main" val="365334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81C7-0136-E4E8-1500-97508BCF38AB}"/>
              </a:ext>
            </a:extLst>
          </p:cNvPr>
          <p:cNvSpPr>
            <a:spLocks noGrp="1"/>
          </p:cNvSpPr>
          <p:nvPr>
            <p:ph type="title"/>
          </p:nvPr>
        </p:nvSpPr>
        <p:spPr>
          <a:xfrm>
            <a:off x="838200" y="365126"/>
            <a:ext cx="10515600" cy="797850"/>
          </a:xfrm>
        </p:spPr>
        <p:txBody>
          <a:bodyPr>
            <a:normAutofit/>
          </a:bodyPr>
          <a:lstStyle/>
          <a:p>
            <a:r>
              <a:rPr lang="sv-SE" sz="3200" b="1" u="sng" dirty="0">
                <a:solidFill>
                  <a:srgbClr val="FF0000"/>
                </a:solidFill>
              </a:rPr>
              <a:t>Abstract Part 1:</a:t>
            </a:r>
            <a:endParaRPr lang="en-US" sz="3200" b="1" u="sng" dirty="0">
              <a:solidFill>
                <a:srgbClr val="FF0000"/>
              </a:solidFill>
            </a:endParaRPr>
          </a:p>
        </p:txBody>
      </p:sp>
      <p:sp>
        <p:nvSpPr>
          <p:cNvPr id="3" name="Content Placeholder 2">
            <a:extLst>
              <a:ext uri="{FF2B5EF4-FFF2-40B4-BE49-F238E27FC236}">
                <a16:creationId xmlns:a16="http://schemas.microsoft.com/office/drawing/2014/main" id="{9AE12E7E-EBD7-C4BF-EF87-34C48A5D1588}"/>
              </a:ext>
            </a:extLst>
          </p:cNvPr>
          <p:cNvSpPr>
            <a:spLocks noGrp="1"/>
          </p:cNvSpPr>
          <p:nvPr>
            <p:ph idx="1"/>
          </p:nvPr>
        </p:nvSpPr>
        <p:spPr/>
        <p:txBody>
          <a:bodyPr>
            <a:normAutofit/>
          </a:bodyPr>
          <a:lstStyle/>
          <a:p>
            <a:r>
              <a:rPr lang="en-US" dirty="0">
                <a:solidFill>
                  <a:srgbClr val="FF0000"/>
                </a:solidFill>
              </a:rPr>
              <a:t>In battles with aimed fire, the attrition of a force can under simplified assumptions be shown to be proportional to the number of enemies. Lanchester models for aimed fire are differential equation systems that can be applied to describe the dynamics of such battles. </a:t>
            </a:r>
          </a:p>
          <a:p>
            <a:r>
              <a:rPr lang="en-US" dirty="0">
                <a:solidFill>
                  <a:srgbClr val="FF0000"/>
                </a:solidFill>
              </a:rPr>
              <a:t>In order to determine the attrition coefficients and the complete dynamics of the battle in continuous time, the following procedure is introduced: </a:t>
            </a:r>
          </a:p>
          <a:p>
            <a:r>
              <a:rPr lang="en-US" dirty="0">
                <a:solidFill>
                  <a:srgbClr val="FF0000"/>
                </a:solidFill>
              </a:rPr>
              <a:t>First, the general solution of the Lanchester differential equation system, which is a homogenous second order differential equation system, is derived. </a:t>
            </a:r>
          </a:p>
        </p:txBody>
      </p:sp>
      <p:sp>
        <p:nvSpPr>
          <p:cNvPr id="4" name="Slide Number Placeholder 3">
            <a:extLst>
              <a:ext uri="{FF2B5EF4-FFF2-40B4-BE49-F238E27FC236}">
                <a16:creationId xmlns:a16="http://schemas.microsoft.com/office/drawing/2014/main" id="{E047EAA9-74A9-AB05-516E-553F38F3AE7F}"/>
              </a:ext>
            </a:extLst>
          </p:cNvPr>
          <p:cNvSpPr>
            <a:spLocks noGrp="1"/>
          </p:cNvSpPr>
          <p:nvPr>
            <p:ph type="sldNum" sz="quarter" idx="12"/>
          </p:nvPr>
        </p:nvSpPr>
        <p:spPr/>
        <p:txBody>
          <a:bodyPr/>
          <a:lstStyle/>
          <a:p>
            <a:fld id="{16A4CCA6-B84A-402E-8487-3625AF2CEEBF}" type="slidenum">
              <a:rPr lang="en-US" smtClean="0"/>
              <a:t>3</a:t>
            </a:fld>
            <a:endParaRPr lang="en-US"/>
          </a:p>
        </p:txBody>
      </p:sp>
    </p:spTree>
    <p:extLst>
      <p:ext uri="{BB962C8B-B14F-4D97-AF65-F5344CB8AC3E}">
        <p14:creationId xmlns:p14="http://schemas.microsoft.com/office/powerpoint/2010/main" val="2628755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3CD1A-D3E5-D401-C9D3-5235458F3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298" y="0"/>
            <a:ext cx="7741403" cy="6858000"/>
          </a:xfrm>
          <a:prstGeom prst="rect">
            <a:avLst/>
          </a:prstGeom>
        </p:spPr>
      </p:pic>
      <p:sp>
        <p:nvSpPr>
          <p:cNvPr id="6" name="Slide Number Placeholder 5">
            <a:extLst>
              <a:ext uri="{FF2B5EF4-FFF2-40B4-BE49-F238E27FC236}">
                <a16:creationId xmlns:a16="http://schemas.microsoft.com/office/drawing/2014/main" id="{7E35ADA4-3650-4B45-810D-FDFDBE37621A}"/>
              </a:ext>
            </a:extLst>
          </p:cNvPr>
          <p:cNvSpPr>
            <a:spLocks noGrp="1"/>
          </p:cNvSpPr>
          <p:nvPr>
            <p:ph type="sldNum" sz="quarter" idx="12"/>
          </p:nvPr>
        </p:nvSpPr>
        <p:spPr/>
        <p:txBody>
          <a:bodyPr/>
          <a:lstStyle/>
          <a:p>
            <a:fld id="{16A4CCA6-B84A-402E-8487-3625AF2CEEBF}" type="slidenum">
              <a:rPr lang="en-US" smtClean="0"/>
              <a:t>30</a:t>
            </a:fld>
            <a:endParaRPr lang="en-US"/>
          </a:p>
        </p:txBody>
      </p:sp>
    </p:spTree>
    <p:extLst>
      <p:ext uri="{BB962C8B-B14F-4D97-AF65-F5344CB8AC3E}">
        <p14:creationId xmlns:p14="http://schemas.microsoft.com/office/powerpoint/2010/main" val="423666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E3299-2EE1-A400-54B9-08C0BA42F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83" y="0"/>
            <a:ext cx="7209034" cy="6858000"/>
          </a:xfrm>
          <a:prstGeom prst="rect">
            <a:avLst/>
          </a:prstGeom>
        </p:spPr>
      </p:pic>
      <p:sp>
        <p:nvSpPr>
          <p:cNvPr id="6" name="Slide Number Placeholder 5">
            <a:extLst>
              <a:ext uri="{FF2B5EF4-FFF2-40B4-BE49-F238E27FC236}">
                <a16:creationId xmlns:a16="http://schemas.microsoft.com/office/drawing/2014/main" id="{2EF2EA14-2B9A-A21F-F870-62BABEC75CB2}"/>
              </a:ext>
            </a:extLst>
          </p:cNvPr>
          <p:cNvSpPr>
            <a:spLocks noGrp="1"/>
          </p:cNvSpPr>
          <p:nvPr>
            <p:ph type="sldNum" sz="quarter" idx="12"/>
          </p:nvPr>
        </p:nvSpPr>
        <p:spPr/>
        <p:txBody>
          <a:bodyPr/>
          <a:lstStyle/>
          <a:p>
            <a:fld id="{16A4CCA6-B84A-402E-8487-3625AF2CEEBF}" type="slidenum">
              <a:rPr lang="en-US" smtClean="0"/>
              <a:t>31</a:t>
            </a:fld>
            <a:endParaRPr lang="en-US"/>
          </a:p>
        </p:txBody>
      </p:sp>
    </p:spTree>
    <p:extLst>
      <p:ext uri="{BB962C8B-B14F-4D97-AF65-F5344CB8AC3E}">
        <p14:creationId xmlns:p14="http://schemas.microsoft.com/office/powerpoint/2010/main" val="3403167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226F9-AC2A-DCC5-4E8A-F272FFEE3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120" y="0"/>
            <a:ext cx="8027759" cy="6858000"/>
          </a:xfrm>
          <a:prstGeom prst="rect">
            <a:avLst/>
          </a:prstGeom>
        </p:spPr>
      </p:pic>
      <p:sp>
        <p:nvSpPr>
          <p:cNvPr id="4" name="Slide Number Placeholder 3">
            <a:extLst>
              <a:ext uri="{FF2B5EF4-FFF2-40B4-BE49-F238E27FC236}">
                <a16:creationId xmlns:a16="http://schemas.microsoft.com/office/drawing/2014/main" id="{7BEAF264-0543-126B-8B2C-03724427B785}"/>
              </a:ext>
            </a:extLst>
          </p:cNvPr>
          <p:cNvSpPr>
            <a:spLocks noGrp="1"/>
          </p:cNvSpPr>
          <p:nvPr>
            <p:ph type="sldNum" sz="quarter" idx="12"/>
          </p:nvPr>
        </p:nvSpPr>
        <p:spPr/>
        <p:txBody>
          <a:bodyPr/>
          <a:lstStyle/>
          <a:p>
            <a:fld id="{16A4CCA6-B84A-402E-8487-3625AF2CEEBF}" type="slidenum">
              <a:rPr lang="en-US" smtClean="0"/>
              <a:t>32</a:t>
            </a:fld>
            <a:endParaRPr lang="en-US"/>
          </a:p>
        </p:txBody>
      </p:sp>
    </p:spTree>
    <p:extLst>
      <p:ext uri="{BB962C8B-B14F-4D97-AF65-F5344CB8AC3E}">
        <p14:creationId xmlns:p14="http://schemas.microsoft.com/office/powerpoint/2010/main" val="395233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01088-5CCD-9C99-E6CD-CCEB39D9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114"/>
            <a:ext cx="12192000" cy="6277772"/>
          </a:xfrm>
          <a:prstGeom prst="rect">
            <a:avLst/>
          </a:prstGeom>
        </p:spPr>
      </p:pic>
      <p:sp>
        <p:nvSpPr>
          <p:cNvPr id="4" name="Slide Number Placeholder 3">
            <a:extLst>
              <a:ext uri="{FF2B5EF4-FFF2-40B4-BE49-F238E27FC236}">
                <a16:creationId xmlns:a16="http://schemas.microsoft.com/office/drawing/2014/main" id="{77CA7216-373D-65C3-70A1-A8E1CA0E3A4F}"/>
              </a:ext>
            </a:extLst>
          </p:cNvPr>
          <p:cNvSpPr>
            <a:spLocks noGrp="1"/>
          </p:cNvSpPr>
          <p:nvPr>
            <p:ph type="sldNum" sz="quarter" idx="12"/>
          </p:nvPr>
        </p:nvSpPr>
        <p:spPr/>
        <p:txBody>
          <a:bodyPr/>
          <a:lstStyle/>
          <a:p>
            <a:fld id="{16A4CCA6-B84A-402E-8487-3625AF2CEEBF}" type="slidenum">
              <a:rPr lang="en-US" smtClean="0"/>
              <a:t>33</a:t>
            </a:fld>
            <a:endParaRPr lang="en-US"/>
          </a:p>
        </p:txBody>
      </p:sp>
    </p:spTree>
    <p:extLst>
      <p:ext uri="{BB962C8B-B14F-4D97-AF65-F5344CB8AC3E}">
        <p14:creationId xmlns:p14="http://schemas.microsoft.com/office/powerpoint/2010/main" val="334682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34</a:t>
            </a:fld>
            <a:endParaRPr lang="en-US"/>
          </a:p>
        </p:txBody>
      </p:sp>
      <p:pic>
        <p:nvPicPr>
          <p:cNvPr id="3" name="Picture 2">
            <a:extLst>
              <a:ext uri="{FF2B5EF4-FFF2-40B4-BE49-F238E27FC236}">
                <a16:creationId xmlns:a16="http://schemas.microsoft.com/office/drawing/2014/main" id="{3D2488C6-8937-28C9-FA88-A8AAACB8F1FF}"/>
              </a:ext>
            </a:extLst>
          </p:cNvPr>
          <p:cNvPicPr>
            <a:picLocks noChangeAspect="1"/>
          </p:cNvPicPr>
          <p:nvPr/>
        </p:nvPicPr>
        <p:blipFill>
          <a:blip r:embed="rId2"/>
          <a:stretch>
            <a:fillRect/>
          </a:stretch>
        </p:blipFill>
        <p:spPr>
          <a:xfrm>
            <a:off x="988984" y="1296079"/>
            <a:ext cx="10224000" cy="4886212"/>
          </a:xfrm>
          <a:prstGeom prst="rect">
            <a:avLst/>
          </a:prstGeom>
        </p:spPr>
      </p:pic>
      <p:pic>
        <p:nvPicPr>
          <p:cNvPr id="5" name="Picture 4">
            <a:extLst>
              <a:ext uri="{FF2B5EF4-FFF2-40B4-BE49-F238E27FC236}">
                <a16:creationId xmlns:a16="http://schemas.microsoft.com/office/drawing/2014/main" id="{9260CE61-AE17-080A-6AF0-DBAA1082F66E}"/>
              </a:ext>
            </a:extLst>
          </p:cNvPr>
          <p:cNvPicPr>
            <a:picLocks noChangeAspect="1"/>
          </p:cNvPicPr>
          <p:nvPr/>
        </p:nvPicPr>
        <p:blipFill>
          <a:blip r:embed="rId3"/>
          <a:stretch>
            <a:fillRect/>
          </a:stretch>
        </p:blipFill>
        <p:spPr>
          <a:xfrm>
            <a:off x="1020984" y="675709"/>
            <a:ext cx="9799749" cy="487266"/>
          </a:xfrm>
          <a:prstGeom prst="rect">
            <a:avLst/>
          </a:prstGeom>
        </p:spPr>
      </p:pic>
    </p:spTree>
    <p:extLst>
      <p:ext uri="{BB962C8B-B14F-4D97-AF65-F5344CB8AC3E}">
        <p14:creationId xmlns:p14="http://schemas.microsoft.com/office/powerpoint/2010/main" val="342599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35</a:t>
            </a:fld>
            <a:endParaRPr lang="en-US"/>
          </a:p>
        </p:txBody>
      </p:sp>
      <p:pic>
        <p:nvPicPr>
          <p:cNvPr id="3" name="Picture 2">
            <a:extLst>
              <a:ext uri="{FF2B5EF4-FFF2-40B4-BE49-F238E27FC236}">
                <a16:creationId xmlns:a16="http://schemas.microsoft.com/office/drawing/2014/main" id="{1680E311-585C-3D3B-2F26-45F7E3029FFB}"/>
              </a:ext>
            </a:extLst>
          </p:cNvPr>
          <p:cNvPicPr>
            <a:picLocks noChangeAspect="1"/>
          </p:cNvPicPr>
          <p:nvPr/>
        </p:nvPicPr>
        <p:blipFill>
          <a:blip r:embed="rId2"/>
          <a:stretch>
            <a:fillRect/>
          </a:stretch>
        </p:blipFill>
        <p:spPr>
          <a:xfrm>
            <a:off x="944151" y="1198485"/>
            <a:ext cx="10211425" cy="4421080"/>
          </a:xfrm>
          <a:prstGeom prst="rect">
            <a:avLst/>
          </a:prstGeom>
        </p:spPr>
      </p:pic>
    </p:spTree>
    <p:extLst>
      <p:ext uri="{BB962C8B-B14F-4D97-AF65-F5344CB8AC3E}">
        <p14:creationId xmlns:p14="http://schemas.microsoft.com/office/powerpoint/2010/main" val="60489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36</a:t>
            </a:fld>
            <a:endParaRPr lang="en-US"/>
          </a:p>
        </p:txBody>
      </p:sp>
      <p:pic>
        <p:nvPicPr>
          <p:cNvPr id="3" name="Picture 2">
            <a:extLst>
              <a:ext uri="{FF2B5EF4-FFF2-40B4-BE49-F238E27FC236}">
                <a16:creationId xmlns:a16="http://schemas.microsoft.com/office/drawing/2014/main" id="{FD27B9DF-4BD0-AB4F-541B-821C755A4DA0}"/>
              </a:ext>
            </a:extLst>
          </p:cNvPr>
          <p:cNvPicPr>
            <a:picLocks noChangeAspect="1"/>
          </p:cNvPicPr>
          <p:nvPr/>
        </p:nvPicPr>
        <p:blipFill>
          <a:blip r:embed="rId2"/>
          <a:stretch>
            <a:fillRect/>
          </a:stretch>
        </p:blipFill>
        <p:spPr>
          <a:xfrm>
            <a:off x="540463" y="957648"/>
            <a:ext cx="11111074" cy="4651899"/>
          </a:xfrm>
          <a:prstGeom prst="rect">
            <a:avLst/>
          </a:prstGeom>
        </p:spPr>
      </p:pic>
    </p:spTree>
    <p:extLst>
      <p:ext uri="{BB962C8B-B14F-4D97-AF65-F5344CB8AC3E}">
        <p14:creationId xmlns:p14="http://schemas.microsoft.com/office/powerpoint/2010/main" val="1717407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37</a:t>
            </a:fld>
            <a:endParaRPr lang="en-US"/>
          </a:p>
        </p:txBody>
      </p:sp>
      <p:pic>
        <p:nvPicPr>
          <p:cNvPr id="3" name="Picture 2">
            <a:extLst>
              <a:ext uri="{FF2B5EF4-FFF2-40B4-BE49-F238E27FC236}">
                <a16:creationId xmlns:a16="http://schemas.microsoft.com/office/drawing/2014/main" id="{9F4B665C-DC67-61A2-E498-953FD3C2AD07}"/>
              </a:ext>
            </a:extLst>
          </p:cNvPr>
          <p:cNvPicPr>
            <a:picLocks noChangeAspect="1"/>
          </p:cNvPicPr>
          <p:nvPr/>
        </p:nvPicPr>
        <p:blipFill>
          <a:blip r:embed="rId2"/>
          <a:stretch>
            <a:fillRect/>
          </a:stretch>
        </p:blipFill>
        <p:spPr>
          <a:xfrm>
            <a:off x="905522" y="772357"/>
            <a:ext cx="9525740" cy="5610638"/>
          </a:xfrm>
          <a:prstGeom prst="rect">
            <a:avLst/>
          </a:prstGeom>
        </p:spPr>
      </p:pic>
    </p:spTree>
    <p:extLst>
      <p:ext uri="{BB962C8B-B14F-4D97-AF65-F5344CB8AC3E}">
        <p14:creationId xmlns:p14="http://schemas.microsoft.com/office/powerpoint/2010/main" val="187315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38</a:t>
            </a:fld>
            <a:endParaRPr lang="en-US"/>
          </a:p>
        </p:txBody>
      </p:sp>
      <p:pic>
        <p:nvPicPr>
          <p:cNvPr id="4" name="Picture 3">
            <a:extLst>
              <a:ext uri="{FF2B5EF4-FFF2-40B4-BE49-F238E27FC236}">
                <a16:creationId xmlns:a16="http://schemas.microsoft.com/office/drawing/2014/main" id="{2607413C-0E2C-C6E4-DFA7-C41D97EA5D41}"/>
              </a:ext>
            </a:extLst>
          </p:cNvPr>
          <p:cNvPicPr>
            <a:picLocks noChangeAspect="1"/>
          </p:cNvPicPr>
          <p:nvPr/>
        </p:nvPicPr>
        <p:blipFill>
          <a:blip r:embed="rId2"/>
          <a:stretch>
            <a:fillRect/>
          </a:stretch>
        </p:blipFill>
        <p:spPr>
          <a:xfrm>
            <a:off x="1864309" y="327798"/>
            <a:ext cx="7293237" cy="6211114"/>
          </a:xfrm>
          <a:prstGeom prst="rect">
            <a:avLst/>
          </a:prstGeom>
        </p:spPr>
      </p:pic>
    </p:spTree>
    <p:extLst>
      <p:ext uri="{BB962C8B-B14F-4D97-AF65-F5344CB8AC3E}">
        <p14:creationId xmlns:p14="http://schemas.microsoft.com/office/powerpoint/2010/main" val="798355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AC652AB-EE10-E64E-87FF-85666F5FABDD}"/>
              </a:ext>
            </a:extLst>
          </p:cNvPr>
          <p:cNvSpPr/>
          <p:nvPr/>
        </p:nvSpPr>
        <p:spPr>
          <a:xfrm>
            <a:off x="4644500" y="798992"/>
            <a:ext cx="45719" cy="24162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81E3031-D882-72A6-5BDF-0449D2D1015C}"/>
              </a:ext>
            </a:extLst>
          </p:cNvPr>
          <p:cNvSpPr/>
          <p:nvPr/>
        </p:nvSpPr>
        <p:spPr>
          <a:xfrm flipH="1">
            <a:off x="4598782" y="4287916"/>
            <a:ext cx="45719" cy="191865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19229B-C317-AA3D-0B4D-0F614455115F}"/>
              </a:ext>
            </a:extLst>
          </p:cNvPr>
          <p:cNvSpPr/>
          <p:nvPr/>
        </p:nvSpPr>
        <p:spPr>
          <a:xfrm>
            <a:off x="1670333" y="3018557"/>
            <a:ext cx="7596187" cy="531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3A6E1D3-AAA8-4D98-CAB6-F34FF02B9889}"/>
              </a:ext>
            </a:extLst>
          </p:cNvPr>
          <p:cNvSpPr/>
          <p:nvPr/>
        </p:nvSpPr>
        <p:spPr>
          <a:xfrm>
            <a:off x="1670333" y="5972361"/>
            <a:ext cx="7596187" cy="531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3ADBAFA-7AB3-ED62-FD63-3FDA077CB2B8}"/>
              </a:ext>
            </a:extLst>
          </p:cNvPr>
          <p:cNvSpPr/>
          <p:nvPr/>
        </p:nvSpPr>
        <p:spPr>
          <a:xfrm flipV="1">
            <a:off x="3515557" y="-1543054"/>
            <a:ext cx="5750963" cy="4212458"/>
          </a:xfrm>
          <a:prstGeom prst="arc">
            <a:avLst>
              <a:gd name="adj1" fmla="val 11098797"/>
              <a:gd name="adj2" fmla="val 186801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92F6553-9D60-7F30-14F3-C47866746E31}"/>
              </a:ext>
            </a:extLst>
          </p:cNvPr>
          <p:cNvSpPr txBox="1"/>
          <p:nvPr/>
        </p:nvSpPr>
        <p:spPr>
          <a:xfrm>
            <a:off x="4357967" y="3733341"/>
            <a:ext cx="9204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P(S)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5C45551-4A19-4AFA-CF64-715E14596383}"/>
              </a:ext>
            </a:extLst>
          </p:cNvPr>
          <p:cNvSpPr txBox="1"/>
          <p:nvPr/>
        </p:nvSpPr>
        <p:spPr>
          <a:xfrm>
            <a:off x="4453582" y="206509"/>
            <a:ext cx="3818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B9D7D6A-05D8-DF2F-8E80-89576E25790D}"/>
              </a:ext>
            </a:extLst>
          </p:cNvPr>
          <p:cNvSpPr txBox="1"/>
          <p:nvPr/>
        </p:nvSpPr>
        <p:spPr>
          <a:xfrm>
            <a:off x="4667359" y="402363"/>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F7EAEC03-3367-719C-17A6-BCCBF4B2B389}"/>
              </a:ext>
            </a:extLst>
          </p:cNvPr>
          <p:cNvCxnSpPr>
            <a:cxnSpLocks/>
          </p:cNvCxnSpPr>
          <p:nvPr/>
        </p:nvCxnSpPr>
        <p:spPr>
          <a:xfrm>
            <a:off x="5814875" y="2323457"/>
            <a:ext cx="0" cy="8917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649D73-4B97-FFD2-00AF-DADB20AE7F07}"/>
              </a:ext>
            </a:extLst>
          </p:cNvPr>
          <p:cNvCxnSpPr>
            <a:cxnSpLocks/>
            <a:endCxn id="17" idx="0"/>
          </p:cNvCxnSpPr>
          <p:nvPr/>
        </p:nvCxnSpPr>
        <p:spPr>
          <a:xfrm>
            <a:off x="3515557" y="468119"/>
            <a:ext cx="0" cy="274259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777BA5-0C36-067E-335E-6A47CC729139}"/>
              </a:ext>
            </a:extLst>
          </p:cNvPr>
          <p:cNvSpPr txBox="1"/>
          <p:nvPr/>
        </p:nvSpPr>
        <p:spPr>
          <a:xfrm>
            <a:off x="4497280" y="3210717"/>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91664F8-4D7B-7D2D-69C9-21AEAC4AE677}"/>
              </a:ext>
            </a:extLst>
          </p:cNvPr>
          <p:cNvSpPr txBox="1"/>
          <p:nvPr/>
        </p:nvSpPr>
        <p:spPr>
          <a:xfrm>
            <a:off x="5516951" y="3198167"/>
            <a:ext cx="5036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935AA76-D6CF-B15D-CB0A-B7843C63AA65}"/>
              </a:ext>
            </a:extLst>
          </p:cNvPr>
          <p:cNvSpPr txBox="1"/>
          <p:nvPr/>
        </p:nvSpPr>
        <p:spPr>
          <a:xfrm>
            <a:off x="3293381" y="3210716"/>
            <a:ext cx="4443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E0A76F1-F38B-EB53-D288-296905E974A1}"/>
              </a:ext>
            </a:extLst>
          </p:cNvPr>
          <p:cNvCxnSpPr>
            <a:cxnSpLocks/>
          </p:cNvCxnSpPr>
          <p:nvPr/>
        </p:nvCxnSpPr>
        <p:spPr>
          <a:xfrm>
            <a:off x="5814875" y="4773168"/>
            <a:ext cx="0" cy="14382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664145-6FA4-C5EF-81DB-A20FBBB04078}"/>
              </a:ext>
            </a:extLst>
          </p:cNvPr>
          <p:cNvSpPr txBox="1"/>
          <p:nvPr/>
        </p:nvSpPr>
        <p:spPr>
          <a:xfrm>
            <a:off x="5552130" y="6206573"/>
            <a:ext cx="6088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030F028-EA55-DAA1-3789-96FF3B29DF31}"/>
              </a:ext>
            </a:extLst>
          </p:cNvPr>
          <p:cNvSpPr txBox="1"/>
          <p:nvPr/>
        </p:nvSpPr>
        <p:spPr>
          <a:xfrm>
            <a:off x="3293381" y="6206573"/>
            <a:ext cx="4443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6BAE29FD-6CF6-A7C7-0B69-BCF8972E764B}"/>
              </a:ext>
            </a:extLst>
          </p:cNvPr>
          <p:cNvCxnSpPr>
            <a:cxnSpLocks/>
          </p:cNvCxnSpPr>
          <p:nvPr/>
        </p:nvCxnSpPr>
        <p:spPr>
          <a:xfrm>
            <a:off x="3520944" y="4768360"/>
            <a:ext cx="0" cy="14382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452A17-A89D-51C4-EDA4-F4A2212E0C8C}"/>
              </a:ext>
            </a:extLst>
          </p:cNvPr>
          <p:cNvCxnSpPr>
            <a:cxnSpLocks/>
          </p:cNvCxnSpPr>
          <p:nvPr/>
        </p:nvCxnSpPr>
        <p:spPr>
          <a:xfrm flipH="1">
            <a:off x="4497280" y="4768360"/>
            <a:ext cx="192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C2B0F74-7BCD-17A8-CE58-B1C49E1D6912}"/>
              </a:ext>
            </a:extLst>
          </p:cNvPr>
          <p:cNvSpPr txBox="1"/>
          <p:nvPr/>
        </p:nvSpPr>
        <p:spPr>
          <a:xfrm>
            <a:off x="4094479" y="4515988"/>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0.5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96540764-B8FB-16DE-FBA8-2E8FA1A9D676}"/>
              </a:ext>
            </a:extLst>
          </p:cNvPr>
          <p:cNvSpPr txBox="1"/>
          <p:nvPr/>
        </p:nvSpPr>
        <p:spPr>
          <a:xfrm>
            <a:off x="9428984" y="2783505"/>
            <a:ext cx="3545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C0DA964-5C5F-8AC0-75E1-8458D99C3F00}"/>
              </a:ext>
            </a:extLst>
          </p:cNvPr>
          <p:cNvSpPr txBox="1"/>
          <p:nvPr/>
        </p:nvSpPr>
        <p:spPr>
          <a:xfrm>
            <a:off x="9450854" y="5710751"/>
            <a:ext cx="3545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1F503CC-8384-3FFE-FB07-3B6DE01B4180}"/>
              </a:ext>
            </a:extLst>
          </p:cNvPr>
          <p:cNvSpPr txBox="1"/>
          <p:nvPr/>
        </p:nvSpPr>
        <p:spPr>
          <a:xfrm>
            <a:off x="4466347" y="62171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3979ED51-CB4D-A4E8-1754-3BB27107127D}"/>
              </a:ext>
            </a:extLst>
          </p:cNvPr>
          <p:cNvSpPr/>
          <p:nvPr/>
        </p:nvSpPr>
        <p:spPr>
          <a:xfrm>
            <a:off x="3419544" y="672499"/>
            <a:ext cx="192024" cy="214897"/>
          </a:xfrm>
          <a:prstGeom prst="ellipse">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E8D65F3-C8C5-709D-2467-0822A5705434}"/>
              </a:ext>
            </a:extLst>
          </p:cNvPr>
          <p:cNvSpPr/>
          <p:nvPr/>
        </p:nvSpPr>
        <p:spPr>
          <a:xfrm>
            <a:off x="5718863" y="2498543"/>
            <a:ext cx="192024" cy="214897"/>
          </a:xfrm>
          <a:prstGeom prst="ellipse">
            <a:avLst/>
          </a:prstGeom>
          <a:solidFill>
            <a:srgbClr val="00B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468B8177-1FB5-C95E-2D35-A9F810141102}"/>
              </a:ext>
            </a:extLst>
          </p:cNvPr>
          <p:cNvSpPr/>
          <p:nvPr/>
        </p:nvSpPr>
        <p:spPr>
          <a:xfrm>
            <a:off x="4571347" y="2108560"/>
            <a:ext cx="192024" cy="214897"/>
          </a:xfrm>
          <a:prstGeom prst="ellipse">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46773A7A-C5A6-8EDB-6356-B4690F7A8F43}"/>
              </a:ext>
            </a:extLst>
          </p:cNvPr>
          <p:cNvSpPr/>
          <p:nvPr/>
        </p:nvSpPr>
        <p:spPr>
          <a:xfrm>
            <a:off x="4571347" y="1588255"/>
            <a:ext cx="192024" cy="214897"/>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38053AEE-CF70-2526-A14B-3BB740458368}"/>
              </a:ext>
            </a:extLst>
          </p:cNvPr>
          <p:cNvCxnSpPr/>
          <p:nvPr/>
        </p:nvCxnSpPr>
        <p:spPr>
          <a:xfrm>
            <a:off x="3515557" y="798992"/>
            <a:ext cx="2299318" cy="179790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2A5671-4EB0-18F8-ACFB-C71116E659B8}"/>
              </a:ext>
            </a:extLst>
          </p:cNvPr>
          <p:cNvSpPr txBox="1"/>
          <p:nvPr/>
        </p:nvSpPr>
        <p:spPr>
          <a:xfrm>
            <a:off x="4691812" y="1215520"/>
            <a:ext cx="1338828"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E(X  (S))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44F34BDB-4C81-27E3-B5AB-DE88C999A9F6}"/>
              </a:ext>
            </a:extLst>
          </p:cNvPr>
          <p:cNvSpPr txBox="1"/>
          <p:nvPr/>
        </p:nvSpPr>
        <p:spPr>
          <a:xfrm>
            <a:off x="5174856" y="150790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C41CEC95-FA35-979B-288B-7136D44D80EE}"/>
              </a:ext>
            </a:extLst>
          </p:cNvPr>
          <p:cNvSpPr txBox="1"/>
          <p:nvPr/>
        </p:nvSpPr>
        <p:spPr>
          <a:xfrm>
            <a:off x="1670333" y="213879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B0F0"/>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EDEBAB71-E1AA-B342-5986-587B8814D900}"/>
              </a:ext>
            </a:extLst>
          </p:cNvPr>
          <p:cNvSpPr txBox="1"/>
          <p:nvPr/>
        </p:nvSpPr>
        <p:spPr>
          <a:xfrm>
            <a:off x="1467968" y="1877181"/>
            <a:ext cx="13894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B0F0"/>
                </a:solidFill>
                <a:effectLst/>
                <a:uLnTx/>
                <a:uFillTx/>
                <a:latin typeface="Calibri" panose="020F0502020204030204"/>
                <a:ea typeface="+mn-ea"/>
                <a:cs typeface="+mn-cs"/>
              </a:rPr>
              <a:t>X  (E(S))</a:t>
            </a:r>
            <a:endPar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58" name="Straight Arrow Connector 57">
            <a:extLst>
              <a:ext uri="{FF2B5EF4-FFF2-40B4-BE49-F238E27FC236}">
                <a16:creationId xmlns:a16="http://schemas.microsoft.com/office/drawing/2014/main" id="{D42680BB-5DA2-32C0-E72B-3B55A074086B}"/>
              </a:ext>
            </a:extLst>
          </p:cNvPr>
          <p:cNvCxnSpPr>
            <a:stCxn id="55" idx="3"/>
          </p:cNvCxnSpPr>
          <p:nvPr/>
        </p:nvCxnSpPr>
        <p:spPr>
          <a:xfrm>
            <a:off x="2857412" y="2138791"/>
            <a:ext cx="1596170" cy="77217"/>
          </a:xfrm>
          <a:prstGeom prst="straightConnector1">
            <a:avLst/>
          </a:prstGeom>
          <a:ln w="28575">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8D0E4E5-D6F2-23ED-533A-4DBF7670202E}"/>
              </a:ext>
            </a:extLst>
          </p:cNvPr>
          <p:cNvSpPr/>
          <p:nvPr/>
        </p:nvSpPr>
        <p:spPr>
          <a:xfrm>
            <a:off x="1380744" y="1877182"/>
            <a:ext cx="1475075" cy="63094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4B5CD7CE-0F09-6859-6322-1EE92AEADCB0}"/>
              </a:ext>
            </a:extLst>
          </p:cNvPr>
          <p:cNvSpPr txBox="1"/>
          <p:nvPr/>
        </p:nvSpPr>
        <p:spPr>
          <a:xfrm>
            <a:off x="8222794" y="709898"/>
            <a:ext cx="13388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E(X  (S))</a:t>
            </a:r>
          </a:p>
        </p:txBody>
      </p:sp>
      <p:sp>
        <p:nvSpPr>
          <p:cNvPr id="62" name="TextBox 61">
            <a:extLst>
              <a:ext uri="{FF2B5EF4-FFF2-40B4-BE49-F238E27FC236}">
                <a16:creationId xmlns:a16="http://schemas.microsoft.com/office/drawing/2014/main" id="{8E7BD939-8A92-9C3B-F0CA-55B23AF6E092}"/>
              </a:ext>
            </a:extLst>
          </p:cNvPr>
          <p:cNvSpPr txBox="1"/>
          <p:nvPr/>
        </p:nvSpPr>
        <p:spPr>
          <a:xfrm>
            <a:off x="8701979" y="1009953"/>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E62E780-D8A2-3FCB-3E59-0E794E0DDFD3}"/>
              </a:ext>
            </a:extLst>
          </p:cNvPr>
          <p:cNvSpPr txBox="1"/>
          <p:nvPr/>
        </p:nvSpPr>
        <p:spPr>
          <a:xfrm>
            <a:off x="9859349" y="729439"/>
            <a:ext cx="19218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B0F0"/>
                </a:solidFill>
                <a:effectLst/>
                <a:uLnTx/>
                <a:uFillTx/>
                <a:latin typeface="Calibri" panose="020F0502020204030204"/>
                <a:ea typeface="+mn-ea"/>
                <a:cs typeface="+mn-cs"/>
              </a:rPr>
              <a:t>X  (E(S))</a:t>
            </a:r>
            <a:endPar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B09B932-F207-4092-6B17-2FFCC887D390}"/>
              </a:ext>
            </a:extLst>
          </p:cNvPr>
          <p:cNvSpPr txBox="1"/>
          <p:nvPr/>
        </p:nvSpPr>
        <p:spPr>
          <a:xfrm>
            <a:off x="10093776" y="99096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B0F0"/>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1DFC87A-B4AD-8A0D-A93E-D2AFE45AD890}"/>
              </a:ext>
            </a:extLst>
          </p:cNvPr>
          <p:cNvSpPr txBox="1"/>
          <p:nvPr/>
        </p:nvSpPr>
        <p:spPr>
          <a:xfrm>
            <a:off x="9549944" y="72880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&gt;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09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81C7-0136-E4E8-1500-97508BCF38AB}"/>
              </a:ext>
            </a:extLst>
          </p:cNvPr>
          <p:cNvSpPr>
            <a:spLocks noGrp="1"/>
          </p:cNvSpPr>
          <p:nvPr>
            <p:ph type="title"/>
          </p:nvPr>
        </p:nvSpPr>
        <p:spPr>
          <a:xfrm>
            <a:off x="838200" y="365126"/>
            <a:ext cx="10515600" cy="797850"/>
          </a:xfrm>
        </p:spPr>
        <p:txBody>
          <a:bodyPr>
            <a:normAutofit/>
          </a:bodyPr>
          <a:lstStyle/>
          <a:p>
            <a:r>
              <a:rPr lang="sv-SE" sz="3200" b="1" u="sng" dirty="0">
                <a:solidFill>
                  <a:srgbClr val="00B0F0"/>
                </a:solidFill>
              </a:rPr>
              <a:t>Abstract Part 2:</a:t>
            </a:r>
            <a:endParaRPr lang="en-US" sz="3200" b="1" u="sng" dirty="0">
              <a:solidFill>
                <a:srgbClr val="00B0F0"/>
              </a:solidFill>
            </a:endParaRPr>
          </a:p>
        </p:txBody>
      </p:sp>
      <p:sp>
        <p:nvSpPr>
          <p:cNvPr id="3" name="Content Placeholder 2">
            <a:extLst>
              <a:ext uri="{FF2B5EF4-FFF2-40B4-BE49-F238E27FC236}">
                <a16:creationId xmlns:a16="http://schemas.microsoft.com/office/drawing/2014/main" id="{9AE12E7E-EBD7-C4BF-EF87-34C48A5D1588}"/>
              </a:ext>
            </a:extLst>
          </p:cNvPr>
          <p:cNvSpPr>
            <a:spLocks noGrp="1"/>
          </p:cNvSpPr>
          <p:nvPr>
            <p:ph idx="1"/>
          </p:nvPr>
        </p:nvSpPr>
        <p:spPr/>
        <p:txBody>
          <a:bodyPr>
            <a:normAutofit/>
          </a:bodyPr>
          <a:lstStyle/>
          <a:p>
            <a:r>
              <a:rPr lang="en-US" dirty="0">
                <a:solidFill>
                  <a:srgbClr val="00B0F0"/>
                </a:solidFill>
              </a:rPr>
              <a:t>The four parameters of the solution are determined. In these equations, the initial and terminal sizes of the two forces, are parameters. </a:t>
            </a:r>
          </a:p>
          <a:p>
            <a:r>
              <a:rPr lang="en-US" dirty="0">
                <a:solidFill>
                  <a:srgbClr val="00B0F0"/>
                </a:solidFill>
              </a:rPr>
              <a:t>A 4-dimensional fix point iteration algorithm is developed and implemented as a computer code, that rapidly solves the nonlinear equation system. After 40 iterations, the absolute relative errors in all equations are smaller than         . </a:t>
            </a:r>
          </a:p>
          <a:p>
            <a:pPr marL="0" indent="0">
              <a:buNone/>
            </a:pPr>
            <a:endParaRPr lang="en-US" dirty="0">
              <a:solidFill>
                <a:srgbClr val="00B0F0"/>
              </a:solidFill>
            </a:endParaRPr>
          </a:p>
        </p:txBody>
      </p:sp>
      <p:sp>
        <p:nvSpPr>
          <p:cNvPr id="4" name="Slide Number Placeholder 3">
            <a:extLst>
              <a:ext uri="{FF2B5EF4-FFF2-40B4-BE49-F238E27FC236}">
                <a16:creationId xmlns:a16="http://schemas.microsoft.com/office/drawing/2014/main" id="{E047EAA9-74A9-AB05-516E-553F38F3A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BA2E326-59D0-0C31-3678-496D877760CA}"/>
              </a:ext>
            </a:extLst>
          </p:cNvPr>
          <p:cNvPicPr>
            <a:picLocks noChangeAspect="1"/>
          </p:cNvPicPr>
          <p:nvPr/>
        </p:nvPicPr>
        <p:blipFill>
          <a:blip r:embed="rId2"/>
          <a:stretch>
            <a:fillRect/>
          </a:stretch>
        </p:blipFill>
        <p:spPr>
          <a:xfrm>
            <a:off x="4920580" y="4094464"/>
            <a:ext cx="1054699" cy="835224"/>
          </a:xfrm>
          <a:prstGeom prst="rect">
            <a:avLst/>
          </a:prstGeom>
        </p:spPr>
      </p:pic>
    </p:spTree>
    <p:extLst>
      <p:ext uri="{BB962C8B-B14F-4D97-AF65-F5344CB8AC3E}">
        <p14:creationId xmlns:p14="http://schemas.microsoft.com/office/powerpoint/2010/main" val="50861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40</a:t>
            </a:fld>
            <a:endParaRPr lang="en-US"/>
          </a:p>
        </p:txBody>
      </p:sp>
      <p:pic>
        <p:nvPicPr>
          <p:cNvPr id="3" name="Picture 2">
            <a:extLst>
              <a:ext uri="{FF2B5EF4-FFF2-40B4-BE49-F238E27FC236}">
                <a16:creationId xmlns:a16="http://schemas.microsoft.com/office/drawing/2014/main" id="{1051A5D8-35DD-10B9-851C-6FF264C02BEF}"/>
              </a:ext>
            </a:extLst>
          </p:cNvPr>
          <p:cNvPicPr>
            <a:picLocks noChangeAspect="1"/>
          </p:cNvPicPr>
          <p:nvPr/>
        </p:nvPicPr>
        <p:blipFill>
          <a:blip r:embed="rId2"/>
          <a:stretch>
            <a:fillRect/>
          </a:stretch>
        </p:blipFill>
        <p:spPr>
          <a:xfrm>
            <a:off x="1056443" y="424726"/>
            <a:ext cx="9676660" cy="5768630"/>
          </a:xfrm>
          <a:prstGeom prst="rect">
            <a:avLst/>
          </a:prstGeom>
        </p:spPr>
      </p:pic>
    </p:spTree>
    <p:extLst>
      <p:ext uri="{BB962C8B-B14F-4D97-AF65-F5344CB8AC3E}">
        <p14:creationId xmlns:p14="http://schemas.microsoft.com/office/powerpoint/2010/main" val="49312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41</a:t>
            </a:fld>
            <a:endParaRPr lang="en-US"/>
          </a:p>
        </p:txBody>
      </p:sp>
      <p:pic>
        <p:nvPicPr>
          <p:cNvPr id="3" name="Picture 2">
            <a:extLst>
              <a:ext uri="{FF2B5EF4-FFF2-40B4-BE49-F238E27FC236}">
                <a16:creationId xmlns:a16="http://schemas.microsoft.com/office/drawing/2014/main" id="{2562B602-1B9B-FDE9-2ABB-0B82A1041394}"/>
              </a:ext>
            </a:extLst>
          </p:cNvPr>
          <p:cNvPicPr>
            <a:picLocks noChangeAspect="1"/>
          </p:cNvPicPr>
          <p:nvPr/>
        </p:nvPicPr>
        <p:blipFill>
          <a:blip r:embed="rId2"/>
          <a:stretch>
            <a:fillRect/>
          </a:stretch>
        </p:blipFill>
        <p:spPr>
          <a:xfrm>
            <a:off x="1447059" y="551845"/>
            <a:ext cx="9392575" cy="5812913"/>
          </a:xfrm>
          <a:prstGeom prst="rect">
            <a:avLst/>
          </a:prstGeom>
        </p:spPr>
      </p:pic>
    </p:spTree>
    <p:extLst>
      <p:ext uri="{BB962C8B-B14F-4D97-AF65-F5344CB8AC3E}">
        <p14:creationId xmlns:p14="http://schemas.microsoft.com/office/powerpoint/2010/main" val="359469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42</a:t>
            </a:fld>
            <a:endParaRPr lang="en-US"/>
          </a:p>
        </p:txBody>
      </p:sp>
      <p:pic>
        <p:nvPicPr>
          <p:cNvPr id="3" name="Picture 2">
            <a:extLst>
              <a:ext uri="{FF2B5EF4-FFF2-40B4-BE49-F238E27FC236}">
                <a16:creationId xmlns:a16="http://schemas.microsoft.com/office/drawing/2014/main" id="{58E370EA-1115-9F45-9ADA-2623220AE3F1}"/>
              </a:ext>
            </a:extLst>
          </p:cNvPr>
          <p:cNvPicPr>
            <a:picLocks noChangeAspect="1"/>
          </p:cNvPicPr>
          <p:nvPr/>
        </p:nvPicPr>
        <p:blipFill>
          <a:blip r:embed="rId2"/>
          <a:stretch>
            <a:fillRect/>
          </a:stretch>
        </p:blipFill>
        <p:spPr>
          <a:xfrm>
            <a:off x="840497" y="985421"/>
            <a:ext cx="10539643" cy="4900474"/>
          </a:xfrm>
          <a:prstGeom prst="rect">
            <a:avLst/>
          </a:prstGeom>
        </p:spPr>
      </p:pic>
    </p:spTree>
    <p:extLst>
      <p:ext uri="{BB962C8B-B14F-4D97-AF65-F5344CB8AC3E}">
        <p14:creationId xmlns:p14="http://schemas.microsoft.com/office/powerpoint/2010/main" val="1374609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43</a:t>
            </a:fld>
            <a:endParaRPr lang="en-US"/>
          </a:p>
        </p:txBody>
      </p:sp>
      <p:pic>
        <p:nvPicPr>
          <p:cNvPr id="3" name="Picture 2">
            <a:extLst>
              <a:ext uri="{FF2B5EF4-FFF2-40B4-BE49-F238E27FC236}">
                <a16:creationId xmlns:a16="http://schemas.microsoft.com/office/drawing/2014/main" id="{B6A18994-9850-5CA1-B27C-5FEF885F0790}"/>
              </a:ext>
            </a:extLst>
          </p:cNvPr>
          <p:cNvPicPr>
            <a:picLocks noChangeAspect="1"/>
          </p:cNvPicPr>
          <p:nvPr/>
        </p:nvPicPr>
        <p:blipFill>
          <a:blip r:embed="rId2"/>
          <a:stretch>
            <a:fillRect/>
          </a:stretch>
        </p:blipFill>
        <p:spPr>
          <a:xfrm>
            <a:off x="1198485" y="414845"/>
            <a:ext cx="9495414" cy="5843911"/>
          </a:xfrm>
          <a:prstGeom prst="rect">
            <a:avLst/>
          </a:prstGeom>
        </p:spPr>
      </p:pic>
    </p:spTree>
    <p:extLst>
      <p:ext uri="{BB962C8B-B14F-4D97-AF65-F5344CB8AC3E}">
        <p14:creationId xmlns:p14="http://schemas.microsoft.com/office/powerpoint/2010/main" val="69711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44</a:t>
            </a:fld>
            <a:endParaRPr lang="en-US"/>
          </a:p>
        </p:txBody>
      </p:sp>
      <p:pic>
        <p:nvPicPr>
          <p:cNvPr id="3" name="Picture 2">
            <a:extLst>
              <a:ext uri="{FF2B5EF4-FFF2-40B4-BE49-F238E27FC236}">
                <a16:creationId xmlns:a16="http://schemas.microsoft.com/office/drawing/2014/main" id="{33BE55CC-7030-3159-B56F-D42B42272D66}"/>
              </a:ext>
            </a:extLst>
          </p:cNvPr>
          <p:cNvPicPr>
            <a:picLocks noChangeAspect="1"/>
          </p:cNvPicPr>
          <p:nvPr/>
        </p:nvPicPr>
        <p:blipFill>
          <a:blip r:embed="rId2"/>
          <a:stretch>
            <a:fillRect/>
          </a:stretch>
        </p:blipFill>
        <p:spPr>
          <a:xfrm>
            <a:off x="770359" y="648070"/>
            <a:ext cx="10382755" cy="4154750"/>
          </a:xfrm>
          <a:prstGeom prst="rect">
            <a:avLst/>
          </a:prstGeom>
        </p:spPr>
      </p:pic>
    </p:spTree>
    <p:extLst>
      <p:ext uri="{BB962C8B-B14F-4D97-AF65-F5344CB8AC3E}">
        <p14:creationId xmlns:p14="http://schemas.microsoft.com/office/powerpoint/2010/main" val="142406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45</a:t>
            </a:fld>
            <a:endParaRPr lang="en-US"/>
          </a:p>
        </p:txBody>
      </p:sp>
      <p:pic>
        <p:nvPicPr>
          <p:cNvPr id="3" name="Picture 2">
            <a:extLst>
              <a:ext uri="{FF2B5EF4-FFF2-40B4-BE49-F238E27FC236}">
                <a16:creationId xmlns:a16="http://schemas.microsoft.com/office/drawing/2014/main" id="{12C41709-013F-84C3-B3B1-AD621A93B8AE}"/>
              </a:ext>
            </a:extLst>
          </p:cNvPr>
          <p:cNvPicPr>
            <a:picLocks noChangeAspect="1"/>
          </p:cNvPicPr>
          <p:nvPr/>
        </p:nvPicPr>
        <p:blipFill>
          <a:blip r:embed="rId2"/>
          <a:stretch>
            <a:fillRect/>
          </a:stretch>
        </p:blipFill>
        <p:spPr>
          <a:xfrm>
            <a:off x="1189608" y="171914"/>
            <a:ext cx="9632272" cy="6394340"/>
          </a:xfrm>
          <a:prstGeom prst="rect">
            <a:avLst/>
          </a:prstGeom>
        </p:spPr>
      </p:pic>
    </p:spTree>
    <p:extLst>
      <p:ext uri="{BB962C8B-B14F-4D97-AF65-F5344CB8AC3E}">
        <p14:creationId xmlns:p14="http://schemas.microsoft.com/office/powerpoint/2010/main" val="2333527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46</a:t>
            </a:fld>
            <a:endParaRPr lang="en-US"/>
          </a:p>
        </p:txBody>
      </p:sp>
      <p:sp>
        <p:nvSpPr>
          <p:cNvPr id="3" name="Rectangle 2">
            <a:extLst>
              <a:ext uri="{FF2B5EF4-FFF2-40B4-BE49-F238E27FC236}">
                <a16:creationId xmlns:a16="http://schemas.microsoft.com/office/drawing/2014/main" id="{2AC652AB-EE10-E64E-87FF-85666F5FABDD}"/>
              </a:ext>
            </a:extLst>
          </p:cNvPr>
          <p:cNvSpPr/>
          <p:nvPr/>
        </p:nvSpPr>
        <p:spPr>
          <a:xfrm>
            <a:off x="4644500" y="798992"/>
            <a:ext cx="45719" cy="24162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1E3031-D882-72A6-5BDF-0449D2D1015C}"/>
              </a:ext>
            </a:extLst>
          </p:cNvPr>
          <p:cNvSpPr/>
          <p:nvPr/>
        </p:nvSpPr>
        <p:spPr>
          <a:xfrm flipH="1">
            <a:off x="4598782" y="4287916"/>
            <a:ext cx="45719" cy="191865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19229B-C317-AA3D-0B4D-0F614455115F}"/>
              </a:ext>
            </a:extLst>
          </p:cNvPr>
          <p:cNvSpPr/>
          <p:nvPr/>
        </p:nvSpPr>
        <p:spPr>
          <a:xfrm>
            <a:off x="1670333" y="3018557"/>
            <a:ext cx="7596187" cy="531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A6E1D3-AAA8-4D98-CAB6-F34FF02B9889}"/>
              </a:ext>
            </a:extLst>
          </p:cNvPr>
          <p:cNvSpPr/>
          <p:nvPr/>
        </p:nvSpPr>
        <p:spPr>
          <a:xfrm>
            <a:off x="1670333" y="5972361"/>
            <a:ext cx="7596187" cy="531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23ADBAFA-7AB3-ED62-FD63-3FDA077CB2B8}"/>
              </a:ext>
            </a:extLst>
          </p:cNvPr>
          <p:cNvSpPr/>
          <p:nvPr/>
        </p:nvSpPr>
        <p:spPr>
          <a:xfrm flipV="1">
            <a:off x="3515557" y="-1543054"/>
            <a:ext cx="5750963" cy="4212458"/>
          </a:xfrm>
          <a:prstGeom prst="arc">
            <a:avLst>
              <a:gd name="adj1" fmla="val 11098797"/>
              <a:gd name="adj2" fmla="val 186801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92F6553-9D60-7F30-14F3-C47866746E31}"/>
              </a:ext>
            </a:extLst>
          </p:cNvPr>
          <p:cNvSpPr txBox="1"/>
          <p:nvPr/>
        </p:nvSpPr>
        <p:spPr>
          <a:xfrm>
            <a:off x="4357967" y="3733341"/>
            <a:ext cx="920470" cy="523220"/>
          </a:xfrm>
          <a:prstGeom prst="rect">
            <a:avLst/>
          </a:prstGeom>
          <a:noFill/>
        </p:spPr>
        <p:txBody>
          <a:bodyPr wrap="square" rtlCol="0">
            <a:spAutoFit/>
          </a:bodyPr>
          <a:lstStyle/>
          <a:p>
            <a:r>
              <a:rPr lang="sv-SE" sz="2800" b="1" dirty="0"/>
              <a:t>P(S)</a:t>
            </a:r>
            <a:endParaRPr lang="en-US" sz="2800" b="1" dirty="0"/>
          </a:p>
        </p:txBody>
      </p:sp>
      <p:sp>
        <p:nvSpPr>
          <p:cNvPr id="11" name="TextBox 10">
            <a:extLst>
              <a:ext uri="{FF2B5EF4-FFF2-40B4-BE49-F238E27FC236}">
                <a16:creationId xmlns:a16="http://schemas.microsoft.com/office/drawing/2014/main" id="{B5C45551-4A19-4AFA-CF64-715E14596383}"/>
              </a:ext>
            </a:extLst>
          </p:cNvPr>
          <p:cNvSpPr txBox="1"/>
          <p:nvPr/>
        </p:nvSpPr>
        <p:spPr>
          <a:xfrm>
            <a:off x="4453582" y="206509"/>
            <a:ext cx="381836" cy="523220"/>
          </a:xfrm>
          <a:prstGeom prst="rect">
            <a:avLst/>
          </a:prstGeom>
          <a:noFill/>
        </p:spPr>
        <p:txBody>
          <a:bodyPr wrap="none" rtlCol="0">
            <a:spAutoFit/>
          </a:bodyPr>
          <a:lstStyle/>
          <a:p>
            <a:r>
              <a:rPr lang="sv-SE" sz="2800" b="1" dirty="0"/>
              <a:t>X</a:t>
            </a:r>
            <a:endParaRPr lang="en-US" sz="2800" b="1" dirty="0"/>
          </a:p>
        </p:txBody>
      </p:sp>
      <p:sp>
        <p:nvSpPr>
          <p:cNvPr id="12" name="TextBox 11">
            <a:extLst>
              <a:ext uri="{FF2B5EF4-FFF2-40B4-BE49-F238E27FC236}">
                <a16:creationId xmlns:a16="http://schemas.microsoft.com/office/drawing/2014/main" id="{3B9D7D6A-05D8-DF2F-8E80-89576E25790D}"/>
              </a:ext>
            </a:extLst>
          </p:cNvPr>
          <p:cNvSpPr txBox="1"/>
          <p:nvPr/>
        </p:nvSpPr>
        <p:spPr>
          <a:xfrm>
            <a:off x="4667359" y="402363"/>
            <a:ext cx="301686" cy="369332"/>
          </a:xfrm>
          <a:prstGeom prst="rect">
            <a:avLst/>
          </a:prstGeom>
          <a:noFill/>
        </p:spPr>
        <p:txBody>
          <a:bodyPr wrap="none" rtlCol="0">
            <a:spAutoFit/>
          </a:bodyPr>
          <a:lstStyle/>
          <a:p>
            <a:r>
              <a:rPr lang="sv-SE" dirty="0"/>
              <a:t>2</a:t>
            </a:r>
            <a:endParaRPr lang="en-US" dirty="0"/>
          </a:p>
        </p:txBody>
      </p:sp>
      <p:cxnSp>
        <p:nvCxnSpPr>
          <p:cNvPr id="9" name="Straight Connector 8">
            <a:extLst>
              <a:ext uri="{FF2B5EF4-FFF2-40B4-BE49-F238E27FC236}">
                <a16:creationId xmlns:a16="http://schemas.microsoft.com/office/drawing/2014/main" id="{F7EAEC03-3367-719C-17A6-BCCBF4B2B389}"/>
              </a:ext>
            </a:extLst>
          </p:cNvPr>
          <p:cNvCxnSpPr>
            <a:cxnSpLocks/>
          </p:cNvCxnSpPr>
          <p:nvPr/>
        </p:nvCxnSpPr>
        <p:spPr>
          <a:xfrm>
            <a:off x="5814875" y="2323457"/>
            <a:ext cx="0" cy="8917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649D73-4B97-FFD2-00AF-DADB20AE7F07}"/>
              </a:ext>
            </a:extLst>
          </p:cNvPr>
          <p:cNvCxnSpPr>
            <a:cxnSpLocks/>
            <a:endCxn id="17" idx="0"/>
          </p:cNvCxnSpPr>
          <p:nvPr/>
        </p:nvCxnSpPr>
        <p:spPr>
          <a:xfrm>
            <a:off x="3515557" y="468119"/>
            <a:ext cx="0" cy="27425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777BA5-0C36-067E-335E-6A47CC729139}"/>
              </a:ext>
            </a:extLst>
          </p:cNvPr>
          <p:cNvSpPr txBox="1"/>
          <p:nvPr/>
        </p:nvSpPr>
        <p:spPr>
          <a:xfrm>
            <a:off x="4497280" y="3210717"/>
            <a:ext cx="340158" cy="461665"/>
          </a:xfrm>
          <a:prstGeom prst="rect">
            <a:avLst/>
          </a:prstGeom>
          <a:noFill/>
        </p:spPr>
        <p:txBody>
          <a:bodyPr wrap="none" rtlCol="0">
            <a:spAutoFit/>
          </a:bodyPr>
          <a:lstStyle/>
          <a:p>
            <a:r>
              <a:rPr lang="sv-SE" sz="2400" b="1" dirty="0"/>
              <a:t>0</a:t>
            </a:r>
            <a:endParaRPr lang="en-US" sz="2400" b="1" dirty="0"/>
          </a:p>
        </p:txBody>
      </p:sp>
      <p:sp>
        <p:nvSpPr>
          <p:cNvPr id="16" name="TextBox 15">
            <a:extLst>
              <a:ext uri="{FF2B5EF4-FFF2-40B4-BE49-F238E27FC236}">
                <a16:creationId xmlns:a16="http://schemas.microsoft.com/office/drawing/2014/main" id="{B91664F8-4D7B-7D2D-69C9-21AEAC4AE677}"/>
              </a:ext>
            </a:extLst>
          </p:cNvPr>
          <p:cNvSpPr txBox="1"/>
          <p:nvPr/>
        </p:nvSpPr>
        <p:spPr>
          <a:xfrm>
            <a:off x="5516951" y="3198167"/>
            <a:ext cx="503664" cy="461665"/>
          </a:xfrm>
          <a:prstGeom prst="rect">
            <a:avLst/>
          </a:prstGeom>
          <a:noFill/>
        </p:spPr>
        <p:txBody>
          <a:bodyPr wrap="none" rtlCol="0">
            <a:spAutoFit/>
          </a:bodyPr>
          <a:lstStyle/>
          <a:p>
            <a:r>
              <a:rPr lang="sv-SE" sz="2400" b="1" dirty="0"/>
              <a:t>+h</a:t>
            </a:r>
            <a:endParaRPr lang="en-US" sz="2400" b="1" dirty="0"/>
          </a:p>
        </p:txBody>
      </p:sp>
      <p:sp>
        <p:nvSpPr>
          <p:cNvPr id="17" name="TextBox 16">
            <a:extLst>
              <a:ext uri="{FF2B5EF4-FFF2-40B4-BE49-F238E27FC236}">
                <a16:creationId xmlns:a16="http://schemas.microsoft.com/office/drawing/2014/main" id="{B935AA76-D6CF-B15D-CB0A-B7843C63AA65}"/>
              </a:ext>
            </a:extLst>
          </p:cNvPr>
          <p:cNvSpPr txBox="1"/>
          <p:nvPr/>
        </p:nvSpPr>
        <p:spPr>
          <a:xfrm>
            <a:off x="3293381" y="3210716"/>
            <a:ext cx="444352" cy="461665"/>
          </a:xfrm>
          <a:prstGeom prst="rect">
            <a:avLst/>
          </a:prstGeom>
          <a:noFill/>
        </p:spPr>
        <p:txBody>
          <a:bodyPr wrap="none" rtlCol="0">
            <a:spAutoFit/>
          </a:bodyPr>
          <a:lstStyle/>
          <a:p>
            <a:r>
              <a:rPr lang="sv-SE" sz="2400" b="1" dirty="0"/>
              <a:t>-h</a:t>
            </a:r>
            <a:endParaRPr lang="en-US" sz="2400" b="1" dirty="0"/>
          </a:p>
        </p:txBody>
      </p:sp>
      <p:cxnSp>
        <p:nvCxnSpPr>
          <p:cNvPr id="7" name="Straight Connector 6">
            <a:extLst>
              <a:ext uri="{FF2B5EF4-FFF2-40B4-BE49-F238E27FC236}">
                <a16:creationId xmlns:a16="http://schemas.microsoft.com/office/drawing/2014/main" id="{9E0A76F1-F38B-EB53-D288-296905E974A1}"/>
              </a:ext>
            </a:extLst>
          </p:cNvPr>
          <p:cNvCxnSpPr>
            <a:cxnSpLocks/>
          </p:cNvCxnSpPr>
          <p:nvPr/>
        </p:nvCxnSpPr>
        <p:spPr>
          <a:xfrm>
            <a:off x="5814875" y="4773168"/>
            <a:ext cx="0" cy="14382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664145-6FA4-C5EF-81DB-A20FBBB04078}"/>
              </a:ext>
            </a:extLst>
          </p:cNvPr>
          <p:cNvSpPr txBox="1"/>
          <p:nvPr/>
        </p:nvSpPr>
        <p:spPr>
          <a:xfrm>
            <a:off x="5552130" y="6206573"/>
            <a:ext cx="6088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030F028-EA55-DAA1-3789-96FF3B29DF31}"/>
              </a:ext>
            </a:extLst>
          </p:cNvPr>
          <p:cNvSpPr txBox="1"/>
          <p:nvPr/>
        </p:nvSpPr>
        <p:spPr>
          <a:xfrm>
            <a:off x="3293381" y="6206573"/>
            <a:ext cx="444352" cy="461665"/>
          </a:xfrm>
          <a:prstGeom prst="rect">
            <a:avLst/>
          </a:prstGeom>
          <a:noFill/>
        </p:spPr>
        <p:txBody>
          <a:bodyPr wrap="none" rtlCol="0">
            <a:spAutoFit/>
          </a:bodyPr>
          <a:lstStyle/>
          <a:p>
            <a:r>
              <a:rPr lang="sv-SE" sz="2400" b="1" dirty="0"/>
              <a:t>-h</a:t>
            </a:r>
            <a:endParaRPr lang="en-US" sz="2400" b="1" dirty="0"/>
          </a:p>
        </p:txBody>
      </p:sp>
      <p:cxnSp>
        <p:nvCxnSpPr>
          <p:cNvPr id="23" name="Straight Connector 22">
            <a:extLst>
              <a:ext uri="{FF2B5EF4-FFF2-40B4-BE49-F238E27FC236}">
                <a16:creationId xmlns:a16="http://schemas.microsoft.com/office/drawing/2014/main" id="{6BAE29FD-6CF6-A7C7-0B69-BCF8972E764B}"/>
              </a:ext>
            </a:extLst>
          </p:cNvPr>
          <p:cNvCxnSpPr>
            <a:cxnSpLocks/>
          </p:cNvCxnSpPr>
          <p:nvPr/>
        </p:nvCxnSpPr>
        <p:spPr>
          <a:xfrm>
            <a:off x="3520944" y="4768360"/>
            <a:ext cx="0" cy="14382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452A17-A89D-51C4-EDA4-F4A2212E0C8C}"/>
              </a:ext>
            </a:extLst>
          </p:cNvPr>
          <p:cNvCxnSpPr>
            <a:cxnSpLocks/>
          </p:cNvCxnSpPr>
          <p:nvPr/>
        </p:nvCxnSpPr>
        <p:spPr>
          <a:xfrm flipH="1">
            <a:off x="4497280" y="4768360"/>
            <a:ext cx="192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C2B0F74-7BCD-17A8-CE58-B1C49E1D6912}"/>
              </a:ext>
            </a:extLst>
          </p:cNvPr>
          <p:cNvSpPr txBox="1"/>
          <p:nvPr/>
        </p:nvSpPr>
        <p:spPr>
          <a:xfrm>
            <a:off x="4094479" y="4515988"/>
            <a:ext cx="476412" cy="369332"/>
          </a:xfrm>
          <a:prstGeom prst="rect">
            <a:avLst/>
          </a:prstGeom>
          <a:noFill/>
        </p:spPr>
        <p:txBody>
          <a:bodyPr wrap="none" rtlCol="0">
            <a:spAutoFit/>
          </a:bodyPr>
          <a:lstStyle/>
          <a:p>
            <a:r>
              <a:rPr lang="sv-SE" b="1" dirty="0"/>
              <a:t>0.5</a:t>
            </a:r>
            <a:endParaRPr lang="en-US" b="1" dirty="0"/>
          </a:p>
        </p:txBody>
      </p:sp>
      <p:sp>
        <p:nvSpPr>
          <p:cNvPr id="31" name="TextBox 30">
            <a:extLst>
              <a:ext uri="{FF2B5EF4-FFF2-40B4-BE49-F238E27FC236}">
                <a16:creationId xmlns:a16="http://schemas.microsoft.com/office/drawing/2014/main" id="{96540764-B8FB-16DE-FBA8-2E8FA1A9D676}"/>
              </a:ext>
            </a:extLst>
          </p:cNvPr>
          <p:cNvSpPr txBox="1"/>
          <p:nvPr/>
        </p:nvSpPr>
        <p:spPr>
          <a:xfrm>
            <a:off x="9428984" y="2783505"/>
            <a:ext cx="354584" cy="523220"/>
          </a:xfrm>
          <a:prstGeom prst="rect">
            <a:avLst/>
          </a:prstGeom>
          <a:noFill/>
        </p:spPr>
        <p:txBody>
          <a:bodyPr wrap="none" rtlCol="0">
            <a:spAutoFit/>
          </a:bodyPr>
          <a:lstStyle/>
          <a:p>
            <a:r>
              <a:rPr lang="sv-SE" sz="2800" b="1" dirty="0"/>
              <a:t>S</a:t>
            </a:r>
            <a:endParaRPr lang="en-US" sz="2800" b="1" dirty="0"/>
          </a:p>
        </p:txBody>
      </p:sp>
      <p:sp>
        <p:nvSpPr>
          <p:cNvPr id="32" name="TextBox 31">
            <a:extLst>
              <a:ext uri="{FF2B5EF4-FFF2-40B4-BE49-F238E27FC236}">
                <a16:creationId xmlns:a16="http://schemas.microsoft.com/office/drawing/2014/main" id="{8C0DA964-5C5F-8AC0-75E1-8458D99C3F00}"/>
              </a:ext>
            </a:extLst>
          </p:cNvPr>
          <p:cNvSpPr txBox="1"/>
          <p:nvPr/>
        </p:nvSpPr>
        <p:spPr>
          <a:xfrm>
            <a:off x="9450854" y="5710751"/>
            <a:ext cx="354584" cy="523220"/>
          </a:xfrm>
          <a:prstGeom prst="rect">
            <a:avLst/>
          </a:prstGeom>
          <a:noFill/>
        </p:spPr>
        <p:txBody>
          <a:bodyPr wrap="none" rtlCol="0">
            <a:spAutoFit/>
          </a:bodyPr>
          <a:lstStyle/>
          <a:p>
            <a:r>
              <a:rPr lang="sv-SE" sz="2800" b="1" dirty="0"/>
              <a:t>S</a:t>
            </a:r>
            <a:endParaRPr lang="en-US" sz="2800" b="1" dirty="0"/>
          </a:p>
        </p:txBody>
      </p:sp>
      <p:sp>
        <p:nvSpPr>
          <p:cNvPr id="35" name="TextBox 34">
            <a:extLst>
              <a:ext uri="{FF2B5EF4-FFF2-40B4-BE49-F238E27FC236}">
                <a16:creationId xmlns:a16="http://schemas.microsoft.com/office/drawing/2014/main" id="{11F503CC-8384-3FFE-FB07-3B6DE01B4180}"/>
              </a:ext>
            </a:extLst>
          </p:cNvPr>
          <p:cNvSpPr txBox="1"/>
          <p:nvPr/>
        </p:nvSpPr>
        <p:spPr>
          <a:xfrm>
            <a:off x="4466347" y="6217110"/>
            <a:ext cx="340158" cy="461665"/>
          </a:xfrm>
          <a:prstGeom prst="rect">
            <a:avLst/>
          </a:prstGeom>
          <a:noFill/>
        </p:spPr>
        <p:txBody>
          <a:bodyPr wrap="none" rtlCol="0">
            <a:spAutoFit/>
          </a:bodyPr>
          <a:lstStyle/>
          <a:p>
            <a:r>
              <a:rPr lang="sv-SE" sz="2400" b="1" dirty="0"/>
              <a:t>0</a:t>
            </a:r>
            <a:endParaRPr lang="en-US" sz="2400" b="1" dirty="0"/>
          </a:p>
        </p:txBody>
      </p:sp>
      <p:sp>
        <p:nvSpPr>
          <p:cNvPr id="36" name="Oval 35">
            <a:extLst>
              <a:ext uri="{FF2B5EF4-FFF2-40B4-BE49-F238E27FC236}">
                <a16:creationId xmlns:a16="http://schemas.microsoft.com/office/drawing/2014/main" id="{3979ED51-CB4D-A4E8-1754-3BB27107127D}"/>
              </a:ext>
            </a:extLst>
          </p:cNvPr>
          <p:cNvSpPr/>
          <p:nvPr/>
        </p:nvSpPr>
        <p:spPr>
          <a:xfrm>
            <a:off x="3419544" y="672499"/>
            <a:ext cx="192024" cy="214897"/>
          </a:xfrm>
          <a:prstGeom prst="ellipse">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E8D65F3-C8C5-709D-2467-0822A5705434}"/>
              </a:ext>
            </a:extLst>
          </p:cNvPr>
          <p:cNvSpPr/>
          <p:nvPr/>
        </p:nvSpPr>
        <p:spPr>
          <a:xfrm>
            <a:off x="5718863" y="2498543"/>
            <a:ext cx="192024" cy="214897"/>
          </a:xfrm>
          <a:prstGeom prst="ellipse">
            <a:avLst/>
          </a:prstGeom>
          <a:solidFill>
            <a:srgbClr val="00B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68B8177-1FB5-C95E-2D35-A9F810141102}"/>
              </a:ext>
            </a:extLst>
          </p:cNvPr>
          <p:cNvSpPr/>
          <p:nvPr/>
        </p:nvSpPr>
        <p:spPr>
          <a:xfrm>
            <a:off x="4571347" y="2108560"/>
            <a:ext cx="192024" cy="214897"/>
          </a:xfrm>
          <a:prstGeom prst="ellipse">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9" name="Oval 38">
            <a:extLst>
              <a:ext uri="{FF2B5EF4-FFF2-40B4-BE49-F238E27FC236}">
                <a16:creationId xmlns:a16="http://schemas.microsoft.com/office/drawing/2014/main" id="{46773A7A-C5A6-8EDB-6356-B4690F7A8F43}"/>
              </a:ext>
            </a:extLst>
          </p:cNvPr>
          <p:cNvSpPr/>
          <p:nvPr/>
        </p:nvSpPr>
        <p:spPr>
          <a:xfrm>
            <a:off x="4571347" y="1588255"/>
            <a:ext cx="192024" cy="214897"/>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8053AEE-CF70-2526-A14B-3BB740458368}"/>
              </a:ext>
            </a:extLst>
          </p:cNvPr>
          <p:cNvCxnSpPr/>
          <p:nvPr/>
        </p:nvCxnSpPr>
        <p:spPr>
          <a:xfrm>
            <a:off x="3515557" y="798992"/>
            <a:ext cx="2299318" cy="179790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2A5671-4EB0-18F8-ACFB-C71116E659B8}"/>
              </a:ext>
            </a:extLst>
          </p:cNvPr>
          <p:cNvSpPr txBox="1"/>
          <p:nvPr/>
        </p:nvSpPr>
        <p:spPr>
          <a:xfrm>
            <a:off x="4691812" y="1215520"/>
            <a:ext cx="1338828" cy="954107"/>
          </a:xfrm>
          <a:prstGeom prst="rect">
            <a:avLst/>
          </a:prstGeom>
          <a:noFill/>
        </p:spPr>
        <p:txBody>
          <a:bodyPr wrap="none" rtlCol="0">
            <a:spAutoFit/>
          </a:bodyPr>
          <a:lstStyle/>
          <a:p>
            <a:r>
              <a:rPr lang="sv-SE" sz="2800" b="1" dirty="0">
                <a:solidFill>
                  <a:srgbClr val="FF0000"/>
                </a:solidFill>
              </a:rPr>
              <a:t>E(X  (S))</a:t>
            </a:r>
          </a:p>
          <a:p>
            <a:endParaRPr lang="sv-SE" sz="2800" b="1" dirty="0"/>
          </a:p>
        </p:txBody>
      </p:sp>
      <p:sp>
        <p:nvSpPr>
          <p:cNvPr id="45" name="TextBox 44">
            <a:extLst>
              <a:ext uri="{FF2B5EF4-FFF2-40B4-BE49-F238E27FC236}">
                <a16:creationId xmlns:a16="http://schemas.microsoft.com/office/drawing/2014/main" id="{44F34BDB-4C81-27E3-B5AB-DE88C999A9F6}"/>
              </a:ext>
            </a:extLst>
          </p:cNvPr>
          <p:cNvSpPr txBox="1"/>
          <p:nvPr/>
        </p:nvSpPr>
        <p:spPr>
          <a:xfrm>
            <a:off x="5174856" y="1507907"/>
            <a:ext cx="301686" cy="369332"/>
          </a:xfrm>
          <a:prstGeom prst="rect">
            <a:avLst/>
          </a:prstGeom>
          <a:noFill/>
        </p:spPr>
        <p:txBody>
          <a:bodyPr wrap="none" rtlCol="0">
            <a:spAutoFit/>
          </a:bodyPr>
          <a:lstStyle/>
          <a:p>
            <a:r>
              <a:rPr lang="sv-SE" b="1" dirty="0">
                <a:solidFill>
                  <a:srgbClr val="FF0000"/>
                </a:solidFill>
              </a:rPr>
              <a:t>2</a:t>
            </a:r>
            <a:endParaRPr lang="en-US" b="1" dirty="0">
              <a:solidFill>
                <a:srgbClr val="FF0000"/>
              </a:solidFill>
            </a:endParaRPr>
          </a:p>
        </p:txBody>
      </p:sp>
      <p:sp>
        <p:nvSpPr>
          <p:cNvPr id="46" name="TextBox 45">
            <a:extLst>
              <a:ext uri="{FF2B5EF4-FFF2-40B4-BE49-F238E27FC236}">
                <a16:creationId xmlns:a16="http://schemas.microsoft.com/office/drawing/2014/main" id="{C41CEC95-FA35-979B-288B-7136D44D80EE}"/>
              </a:ext>
            </a:extLst>
          </p:cNvPr>
          <p:cNvSpPr txBox="1"/>
          <p:nvPr/>
        </p:nvSpPr>
        <p:spPr>
          <a:xfrm>
            <a:off x="1670333" y="2138791"/>
            <a:ext cx="301686" cy="369332"/>
          </a:xfrm>
          <a:prstGeom prst="rect">
            <a:avLst/>
          </a:prstGeom>
          <a:noFill/>
        </p:spPr>
        <p:txBody>
          <a:bodyPr wrap="none" rtlCol="0">
            <a:spAutoFit/>
          </a:bodyPr>
          <a:lstStyle/>
          <a:p>
            <a:r>
              <a:rPr lang="sv-SE" b="1" dirty="0">
                <a:solidFill>
                  <a:srgbClr val="00B0F0"/>
                </a:solidFill>
              </a:rPr>
              <a:t>2</a:t>
            </a:r>
            <a:endParaRPr lang="en-US" b="1" dirty="0">
              <a:solidFill>
                <a:srgbClr val="00B0F0"/>
              </a:solidFill>
            </a:endParaRPr>
          </a:p>
        </p:txBody>
      </p:sp>
      <p:sp>
        <p:nvSpPr>
          <p:cNvPr id="55" name="TextBox 54">
            <a:extLst>
              <a:ext uri="{FF2B5EF4-FFF2-40B4-BE49-F238E27FC236}">
                <a16:creationId xmlns:a16="http://schemas.microsoft.com/office/drawing/2014/main" id="{EDEBAB71-E1AA-B342-5986-587B8814D900}"/>
              </a:ext>
            </a:extLst>
          </p:cNvPr>
          <p:cNvSpPr txBox="1"/>
          <p:nvPr/>
        </p:nvSpPr>
        <p:spPr>
          <a:xfrm>
            <a:off x="1467968" y="1877181"/>
            <a:ext cx="13894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B0F0"/>
                </a:solidFill>
                <a:effectLst/>
                <a:uLnTx/>
                <a:uFillTx/>
                <a:latin typeface="Calibri" panose="020F0502020204030204"/>
                <a:ea typeface="+mn-ea"/>
                <a:cs typeface="+mn-cs"/>
              </a:rPr>
              <a:t>X  (E(S))</a:t>
            </a:r>
            <a:endPar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58" name="Straight Arrow Connector 57">
            <a:extLst>
              <a:ext uri="{FF2B5EF4-FFF2-40B4-BE49-F238E27FC236}">
                <a16:creationId xmlns:a16="http://schemas.microsoft.com/office/drawing/2014/main" id="{D42680BB-5DA2-32C0-E72B-3B55A074086B}"/>
              </a:ext>
            </a:extLst>
          </p:cNvPr>
          <p:cNvCxnSpPr>
            <a:stCxn id="55" idx="3"/>
          </p:cNvCxnSpPr>
          <p:nvPr/>
        </p:nvCxnSpPr>
        <p:spPr>
          <a:xfrm>
            <a:off x="2857412" y="2138791"/>
            <a:ext cx="1596170" cy="77217"/>
          </a:xfrm>
          <a:prstGeom prst="straightConnector1">
            <a:avLst/>
          </a:prstGeom>
          <a:ln w="28575">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8D0E4E5-D6F2-23ED-533A-4DBF7670202E}"/>
              </a:ext>
            </a:extLst>
          </p:cNvPr>
          <p:cNvSpPr/>
          <p:nvPr/>
        </p:nvSpPr>
        <p:spPr>
          <a:xfrm>
            <a:off x="1380744" y="1877182"/>
            <a:ext cx="1475075" cy="63094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B5CD7CE-0F09-6859-6322-1EE92AEADCB0}"/>
              </a:ext>
            </a:extLst>
          </p:cNvPr>
          <p:cNvSpPr txBox="1"/>
          <p:nvPr/>
        </p:nvSpPr>
        <p:spPr>
          <a:xfrm>
            <a:off x="8222794" y="709898"/>
            <a:ext cx="13388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E(X  (S))</a:t>
            </a:r>
          </a:p>
        </p:txBody>
      </p:sp>
      <p:sp>
        <p:nvSpPr>
          <p:cNvPr id="62" name="TextBox 61">
            <a:extLst>
              <a:ext uri="{FF2B5EF4-FFF2-40B4-BE49-F238E27FC236}">
                <a16:creationId xmlns:a16="http://schemas.microsoft.com/office/drawing/2014/main" id="{8E7BD939-8A92-9C3B-F0CA-55B23AF6E092}"/>
              </a:ext>
            </a:extLst>
          </p:cNvPr>
          <p:cNvSpPr txBox="1"/>
          <p:nvPr/>
        </p:nvSpPr>
        <p:spPr>
          <a:xfrm>
            <a:off x="8701979" y="1009953"/>
            <a:ext cx="301686" cy="369332"/>
          </a:xfrm>
          <a:prstGeom prst="rect">
            <a:avLst/>
          </a:prstGeom>
          <a:noFill/>
        </p:spPr>
        <p:txBody>
          <a:bodyPr wrap="none" rtlCol="0">
            <a:spAutoFit/>
          </a:bodyPr>
          <a:lstStyle/>
          <a:p>
            <a:r>
              <a:rPr lang="sv-SE" b="1" dirty="0">
                <a:solidFill>
                  <a:srgbClr val="FF0000"/>
                </a:solidFill>
              </a:rPr>
              <a:t>2</a:t>
            </a:r>
            <a:endParaRPr lang="en-US" b="1" dirty="0">
              <a:solidFill>
                <a:srgbClr val="FF0000"/>
              </a:solidFill>
            </a:endParaRPr>
          </a:p>
        </p:txBody>
      </p:sp>
      <p:sp>
        <p:nvSpPr>
          <p:cNvPr id="64" name="TextBox 63">
            <a:extLst>
              <a:ext uri="{FF2B5EF4-FFF2-40B4-BE49-F238E27FC236}">
                <a16:creationId xmlns:a16="http://schemas.microsoft.com/office/drawing/2014/main" id="{3E62E780-D8A2-3FCB-3E59-0E794E0DDFD3}"/>
              </a:ext>
            </a:extLst>
          </p:cNvPr>
          <p:cNvSpPr txBox="1"/>
          <p:nvPr/>
        </p:nvSpPr>
        <p:spPr>
          <a:xfrm>
            <a:off x="9859349" y="729439"/>
            <a:ext cx="19218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B0F0"/>
                </a:solidFill>
                <a:effectLst/>
                <a:uLnTx/>
                <a:uFillTx/>
                <a:latin typeface="Calibri" panose="020F0502020204030204"/>
                <a:ea typeface="+mn-ea"/>
                <a:cs typeface="+mn-cs"/>
              </a:rPr>
              <a:t>X  (E(S))</a:t>
            </a:r>
            <a:endPar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B09B932-F207-4092-6B17-2FFCC887D390}"/>
              </a:ext>
            </a:extLst>
          </p:cNvPr>
          <p:cNvSpPr txBox="1"/>
          <p:nvPr/>
        </p:nvSpPr>
        <p:spPr>
          <a:xfrm>
            <a:off x="10093776" y="990965"/>
            <a:ext cx="301686" cy="369332"/>
          </a:xfrm>
          <a:prstGeom prst="rect">
            <a:avLst/>
          </a:prstGeom>
          <a:noFill/>
        </p:spPr>
        <p:txBody>
          <a:bodyPr wrap="none" rtlCol="0">
            <a:spAutoFit/>
          </a:bodyPr>
          <a:lstStyle/>
          <a:p>
            <a:r>
              <a:rPr lang="sv-SE" b="1" dirty="0">
                <a:solidFill>
                  <a:srgbClr val="00B0F0"/>
                </a:solidFill>
              </a:rPr>
              <a:t>2</a:t>
            </a:r>
            <a:endParaRPr lang="en-US" b="1" dirty="0">
              <a:solidFill>
                <a:srgbClr val="00B0F0"/>
              </a:solidFill>
            </a:endParaRPr>
          </a:p>
        </p:txBody>
      </p:sp>
      <p:sp>
        <p:nvSpPr>
          <p:cNvPr id="66" name="TextBox 65">
            <a:extLst>
              <a:ext uri="{FF2B5EF4-FFF2-40B4-BE49-F238E27FC236}">
                <a16:creationId xmlns:a16="http://schemas.microsoft.com/office/drawing/2014/main" id="{51DFC87A-B4AD-8A0D-A93E-D2AFE45AD890}"/>
              </a:ext>
            </a:extLst>
          </p:cNvPr>
          <p:cNvSpPr txBox="1"/>
          <p:nvPr/>
        </p:nvSpPr>
        <p:spPr>
          <a:xfrm>
            <a:off x="9549944" y="728808"/>
            <a:ext cx="364202" cy="523220"/>
          </a:xfrm>
          <a:prstGeom prst="rect">
            <a:avLst/>
          </a:prstGeom>
          <a:noFill/>
        </p:spPr>
        <p:txBody>
          <a:bodyPr wrap="none" rtlCol="0">
            <a:spAutoFit/>
          </a:bodyPr>
          <a:lstStyle/>
          <a:p>
            <a:r>
              <a:rPr lang="sv-SE" sz="2800" b="1" dirty="0"/>
              <a:t>&gt;</a:t>
            </a:r>
            <a:endParaRPr lang="en-US" sz="2800" b="1" dirty="0"/>
          </a:p>
        </p:txBody>
      </p:sp>
    </p:spTree>
    <p:extLst>
      <p:ext uri="{BB962C8B-B14F-4D97-AF65-F5344CB8AC3E}">
        <p14:creationId xmlns:p14="http://schemas.microsoft.com/office/powerpoint/2010/main" val="50471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AC652AB-EE10-E64E-87FF-85666F5FABDD}"/>
              </a:ext>
            </a:extLst>
          </p:cNvPr>
          <p:cNvSpPr/>
          <p:nvPr/>
        </p:nvSpPr>
        <p:spPr>
          <a:xfrm>
            <a:off x="4644500" y="798992"/>
            <a:ext cx="45719" cy="24162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19229B-C317-AA3D-0B4D-0F614455115F}"/>
              </a:ext>
            </a:extLst>
          </p:cNvPr>
          <p:cNvSpPr/>
          <p:nvPr/>
        </p:nvSpPr>
        <p:spPr>
          <a:xfrm>
            <a:off x="1670333" y="3018557"/>
            <a:ext cx="7596187" cy="531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3ADBAFA-7AB3-ED62-FD63-3FDA077CB2B8}"/>
              </a:ext>
            </a:extLst>
          </p:cNvPr>
          <p:cNvSpPr/>
          <p:nvPr/>
        </p:nvSpPr>
        <p:spPr>
          <a:xfrm flipV="1">
            <a:off x="3515557" y="-1543054"/>
            <a:ext cx="5750963" cy="4212458"/>
          </a:xfrm>
          <a:prstGeom prst="arc">
            <a:avLst>
              <a:gd name="adj1" fmla="val 11098797"/>
              <a:gd name="adj2" fmla="val 186801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5C45551-4A19-4AFA-CF64-715E14596383}"/>
              </a:ext>
            </a:extLst>
          </p:cNvPr>
          <p:cNvSpPr txBox="1"/>
          <p:nvPr/>
        </p:nvSpPr>
        <p:spPr>
          <a:xfrm>
            <a:off x="4453582" y="206509"/>
            <a:ext cx="3818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B9D7D6A-05D8-DF2F-8E80-89576E25790D}"/>
              </a:ext>
            </a:extLst>
          </p:cNvPr>
          <p:cNvSpPr txBox="1"/>
          <p:nvPr/>
        </p:nvSpPr>
        <p:spPr>
          <a:xfrm>
            <a:off x="4667359" y="402363"/>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F7EAEC03-3367-719C-17A6-BCCBF4B2B389}"/>
              </a:ext>
            </a:extLst>
          </p:cNvPr>
          <p:cNvCxnSpPr>
            <a:cxnSpLocks/>
          </p:cNvCxnSpPr>
          <p:nvPr/>
        </p:nvCxnSpPr>
        <p:spPr>
          <a:xfrm>
            <a:off x="5814875" y="2323457"/>
            <a:ext cx="0" cy="8917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649D73-4B97-FFD2-00AF-DADB20AE7F07}"/>
              </a:ext>
            </a:extLst>
          </p:cNvPr>
          <p:cNvCxnSpPr>
            <a:cxnSpLocks/>
            <a:endCxn id="17" idx="0"/>
          </p:cNvCxnSpPr>
          <p:nvPr/>
        </p:nvCxnSpPr>
        <p:spPr>
          <a:xfrm>
            <a:off x="3515557" y="468119"/>
            <a:ext cx="0" cy="27425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777BA5-0C36-067E-335E-6A47CC729139}"/>
              </a:ext>
            </a:extLst>
          </p:cNvPr>
          <p:cNvSpPr txBox="1"/>
          <p:nvPr/>
        </p:nvSpPr>
        <p:spPr>
          <a:xfrm>
            <a:off x="4497280" y="3210717"/>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91664F8-4D7B-7D2D-69C9-21AEAC4AE677}"/>
              </a:ext>
            </a:extLst>
          </p:cNvPr>
          <p:cNvSpPr txBox="1"/>
          <p:nvPr/>
        </p:nvSpPr>
        <p:spPr>
          <a:xfrm>
            <a:off x="5516951" y="3198167"/>
            <a:ext cx="5036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935AA76-D6CF-B15D-CB0A-B7843C63AA65}"/>
              </a:ext>
            </a:extLst>
          </p:cNvPr>
          <p:cNvSpPr txBox="1"/>
          <p:nvPr/>
        </p:nvSpPr>
        <p:spPr>
          <a:xfrm>
            <a:off x="3293381" y="3210716"/>
            <a:ext cx="4443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-h</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96540764-B8FB-16DE-FBA8-2E8FA1A9D676}"/>
              </a:ext>
            </a:extLst>
          </p:cNvPr>
          <p:cNvSpPr txBox="1"/>
          <p:nvPr/>
        </p:nvSpPr>
        <p:spPr>
          <a:xfrm>
            <a:off x="9428984" y="2783505"/>
            <a:ext cx="3545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3979ED51-CB4D-A4E8-1754-3BB27107127D}"/>
              </a:ext>
            </a:extLst>
          </p:cNvPr>
          <p:cNvSpPr/>
          <p:nvPr/>
        </p:nvSpPr>
        <p:spPr>
          <a:xfrm>
            <a:off x="3419544" y="672499"/>
            <a:ext cx="192024" cy="214897"/>
          </a:xfrm>
          <a:prstGeom prst="ellipse">
            <a:avLst/>
          </a:prstGeom>
          <a:solidFill>
            <a:srgbClr val="00B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E8D65F3-C8C5-709D-2467-0822A5705434}"/>
              </a:ext>
            </a:extLst>
          </p:cNvPr>
          <p:cNvSpPr/>
          <p:nvPr/>
        </p:nvSpPr>
        <p:spPr>
          <a:xfrm>
            <a:off x="5718863" y="2498543"/>
            <a:ext cx="192024" cy="214897"/>
          </a:xfrm>
          <a:prstGeom prst="ellipse">
            <a:avLst/>
          </a:prstGeom>
          <a:solidFill>
            <a:srgbClr val="00B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468B8177-1FB5-C95E-2D35-A9F810141102}"/>
              </a:ext>
            </a:extLst>
          </p:cNvPr>
          <p:cNvSpPr/>
          <p:nvPr/>
        </p:nvSpPr>
        <p:spPr>
          <a:xfrm>
            <a:off x="4571347" y="2108560"/>
            <a:ext cx="192024" cy="214897"/>
          </a:xfrm>
          <a:prstGeom prst="ellipse">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46773A7A-C5A6-8EDB-6356-B4690F7A8F43}"/>
              </a:ext>
            </a:extLst>
          </p:cNvPr>
          <p:cNvSpPr/>
          <p:nvPr/>
        </p:nvSpPr>
        <p:spPr>
          <a:xfrm>
            <a:off x="4571347" y="1588255"/>
            <a:ext cx="192024" cy="214897"/>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38053AEE-CF70-2526-A14B-3BB740458368}"/>
              </a:ext>
            </a:extLst>
          </p:cNvPr>
          <p:cNvCxnSpPr/>
          <p:nvPr/>
        </p:nvCxnSpPr>
        <p:spPr>
          <a:xfrm>
            <a:off x="3515557" y="798992"/>
            <a:ext cx="2299318" cy="179790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6B062E-73D2-2D69-E9E1-E875D5463C17}"/>
              </a:ext>
            </a:extLst>
          </p:cNvPr>
          <p:cNvCxnSpPr/>
          <p:nvPr/>
        </p:nvCxnSpPr>
        <p:spPr>
          <a:xfrm>
            <a:off x="5910887" y="2871216"/>
            <a:ext cx="654505"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F34464-3574-117F-4116-EED1AE69D010}"/>
              </a:ext>
            </a:extLst>
          </p:cNvPr>
          <p:cNvCxnSpPr>
            <a:cxnSpLocks/>
          </p:cNvCxnSpPr>
          <p:nvPr/>
        </p:nvCxnSpPr>
        <p:spPr>
          <a:xfrm flipH="1">
            <a:off x="2736650" y="2783505"/>
            <a:ext cx="68289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215D53-93DA-7AAF-BB64-E8BC5631A685}"/>
              </a:ext>
            </a:extLst>
          </p:cNvPr>
          <p:cNvCxnSpPr>
            <a:cxnSpLocks/>
          </p:cNvCxnSpPr>
          <p:nvPr/>
        </p:nvCxnSpPr>
        <p:spPr>
          <a:xfrm flipV="1">
            <a:off x="4854521" y="1051560"/>
            <a:ext cx="0" cy="6187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C9B700-6E6B-8780-8230-C6DB2385E409}"/>
              </a:ext>
            </a:extLst>
          </p:cNvPr>
          <p:cNvSpPr txBox="1"/>
          <p:nvPr/>
        </p:nvSpPr>
        <p:spPr>
          <a:xfrm>
            <a:off x="597177" y="4092062"/>
            <a:ext cx="11143719" cy="2585323"/>
          </a:xfrm>
          <a:prstGeom prst="rect">
            <a:avLst/>
          </a:prstGeom>
          <a:noFill/>
        </p:spPr>
        <p:txBody>
          <a:bodyPr wrap="square" rtlCol="0">
            <a:spAutoFit/>
          </a:bodyPr>
          <a:lstStyle/>
          <a:p>
            <a:r>
              <a:rPr lang="sv-SE" b="1" i="1" dirty="0">
                <a:solidFill>
                  <a:srgbClr val="00B050"/>
                </a:solidFill>
              </a:rPr>
              <a:t>The variation in the </a:t>
            </a:r>
            <a:r>
              <a:rPr lang="sv-SE" b="1" i="1" dirty="0" err="1">
                <a:solidFill>
                  <a:srgbClr val="00B050"/>
                </a:solidFill>
              </a:rPr>
              <a:t>efficiency</a:t>
            </a:r>
            <a:r>
              <a:rPr lang="sv-SE" b="1" i="1" dirty="0">
                <a:solidFill>
                  <a:srgbClr val="00B050"/>
                </a:solidFill>
              </a:rPr>
              <a:t> </a:t>
            </a:r>
            <a:r>
              <a:rPr lang="sv-SE" b="1" i="1" dirty="0" err="1">
                <a:solidFill>
                  <a:srgbClr val="00B050"/>
                </a:solidFill>
              </a:rPr>
              <a:t>of</a:t>
            </a:r>
            <a:r>
              <a:rPr lang="sv-SE" b="1" i="1" dirty="0">
                <a:solidFill>
                  <a:srgbClr val="00B050"/>
                </a:solidFill>
              </a:rPr>
              <a:t> Force Y, ”the </a:t>
            </a:r>
            <a:r>
              <a:rPr lang="sv-SE" b="1" i="1" dirty="0" err="1">
                <a:solidFill>
                  <a:srgbClr val="00B050"/>
                </a:solidFill>
              </a:rPr>
              <a:t>attrition</a:t>
            </a:r>
            <a:r>
              <a:rPr lang="sv-SE" b="1" i="1" dirty="0">
                <a:solidFill>
                  <a:srgbClr val="00B050"/>
                </a:solidFill>
              </a:rPr>
              <a:t> parameter a”, </a:t>
            </a:r>
            <a:r>
              <a:rPr lang="sv-SE" b="1" i="1" dirty="0" err="1">
                <a:solidFill>
                  <a:srgbClr val="00B050"/>
                </a:solidFill>
              </a:rPr>
              <a:t>increases</a:t>
            </a:r>
            <a:r>
              <a:rPr lang="sv-SE" b="1" i="1" dirty="0">
                <a:solidFill>
                  <a:srgbClr val="00B050"/>
                </a:solidFill>
              </a:rPr>
              <a:t> </a:t>
            </a:r>
            <a:r>
              <a:rPr lang="sv-SE" dirty="0"/>
              <a:t>(from the </a:t>
            </a:r>
            <a:r>
              <a:rPr lang="sv-SE" dirty="0" err="1"/>
              <a:t>assumed</a:t>
            </a:r>
            <a:r>
              <a:rPr lang="sv-SE" dirty="0"/>
              <a:t> </a:t>
            </a:r>
            <a:r>
              <a:rPr lang="sv-SE" dirty="0" err="1"/>
              <a:t>value</a:t>
            </a:r>
            <a:r>
              <a:rPr lang="sv-SE" dirty="0"/>
              <a:t> 0). </a:t>
            </a:r>
          </a:p>
          <a:p>
            <a:endParaRPr lang="sv-SE" dirty="0"/>
          </a:p>
          <a:p>
            <a:r>
              <a:rPr lang="sv-SE" b="1" i="1" dirty="0">
                <a:solidFill>
                  <a:srgbClr val="FF0000"/>
                </a:solidFill>
              </a:rPr>
              <a:t>The </a:t>
            </a:r>
            <a:r>
              <a:rPr lang="sv-SE" b="1" i="1" dirty="0" err="1">
                <a:solidFill>
                  <a:srgbClr val="FF0000"/>
                </a:solidFill>
              </a:rPr>
              <a:t>expected</a:t>
            </a:r>
            <a:r>
              <a:rPr lang="sv-SE" b="1" i="1" dirty="0">
                <a:solidFill>
                  <a:srgbClr val="FF0000"/>
                </a:solidFill>
              </a:rPr>
              <a:t> </a:t>
            </a:r>
            <a:r>
              <a:rPr lang="sv-SE" b="1" i="1" dirty="0" err="1">
                <a:solidFill>
                  <a:srgbClr val="FF0000"/>
                </a:solidFill>
              </a:rPr>
              <a:t>survival</a:t>
            </a:r>
            <a:r>
              <a:rPr lang="sv-SE" b="1" i="1" dirty="0">
                <a:solidFill>
                  <a:srgbClr val="FF0000"/>
                </a:solidFill>
              </a:rPr>
              <a:t> </a:t>
            </a:r>
            <a:r>
              <a:rPr lang="sv-SE" b="1" i="1" dirty="0" err="1">
                <a:solidFill>
                  <a:srgbClr val="FF0000"/>
                </a:solidFill>
              </a:rPr>
              <a:t>of</a:t>
            </a:r>
            <a:r>
              <a:rPr lang="sv-SE" b="1" i="1" dirty="0">
                <a:solidFill>
                  <a:srgbClr val="FF0000"/>
                </a:solidFill>
              </a:rPr>
              <a:t> Force X </a:t>
            </a:r>
            <a:r>
              <a:rPr lang="sv-SE" b="1" i="1" dirty="0" err="1">
                <a:solidFill>
                  <a:srgbClr val="FF0000"/>
                </a:solidFill>
              </a:rPr>
              <a:t>increases</a:t>
            </a:r>
            <a:r>
              <a:rPr lang="sv-SE" dirty="0"/>
              <a:t>. (</a:t>
            </a:r>
            <a:r>
              <a:rPr lang="sv-SE" dirty="0" err="1"/>
              <a:t>This</a:t>
            </a:r>
            <a:r>
              <a:rPr lang="sv-SE" dirty="0"/>
              <a:t> </a:t>
            </a:r>
            <a:r>
              <a:rPr lang="sv-SE" dirty="0" err="1"/>
              <a:t>means</a:t>
            </a:r>
            <a:r>
              <a:rPr lang="sv-SE" dirty="0"/>
              <a:t> </a:t>
            </a:r>
            <a:r>
              <a:rPr lang="sv-SE" dirty="0" err="1"/>
              <a:t>that</a:t>
            </a:r>
            <a:r>
              <a:rPr lang="sv-SE" dirty="0"/>
              <a:t> the </a:t>
            </a:r>
            <a:r>
              <a:rPr lang="sv-SE" dirty="0" err="1"/>
              <a:t>expected</a:t>
            </a:r>
            <a:r>
              <a:rPr lang="sv-SE" dirty="0"/>
              <a:t> </a:t>
            </a:r>
            <a:r>
              <a:rPr lang="sv-SE" dirty="0" err="1"/>
              <a:t>attrition</a:t>
            </a:r>
            <a:r>
              <a:rPr lang="sv-SE" dirty="0"/>
              <a:t> by Force Y is </a:t>
            </a:r>
            <a:r>
              <a:rPr lang="sv-SE" dirty="0" err="1"/>
              <a:t>reduced</a:t>
            </a:r>
            <a:r>
              <a:rPr lang="sv-SE" dirty="0"/>
              <a:t>.)</a:t>
            </a:r>
          </a:p>
          <a:p>
            <a:endParaRPr lang="sv-SE" dirty="0"/>
          </a:p>
          <a:p>
            <a:r>
              <a:rPr lang="sv-SE" dirty="0" err="1"/>
              <a:t>However</a:t>
            </a:r>
            <a:r>
              <a:rPr lang="sv-SE" dirty="0"/>
              <a:t>, the </a:t>
            </a:r>
            <a:r>
              <a:rPr lang="sv-SE" b="1" i="1" dirty="0"/>
              <a:t>terminal </a:t>
            </a:r>
            <a:r>
              <a:rPr lang="sv-SE" b="1" i="1" dirty="0" err="1"/>
              <a:t>value</a:t>
            </a:r>
            <a:r>
              <a:rPr lang="sv-SE" b="1" i="1" dirty="0"/>
              <a:t> </a:t>
            </a:r>
            <a:r>
              <a:rPr lang="sv-SE" b="1" i="1" dirty="0" err="1"/>
              <a:t>of</a:t>
            </a:r>
            <a:r>
              <a:rPr lang="sv-SE" b="1" i="1" dirty="0"/>
              <a:t> the </a:t>
            </a:r>
            <a:r>
              <a:rPr lang="sv-SE" b="1" i="1" dirty="0" err="1"/>
              <a:t>size</a:t>
            </a:r>
            <a:r>
              <a:rPr lang="sv-SE" b="1" i="1" dirty="0"/>
              <a:t> </a:t>
            </a:r>
            <a:r>
              <a:rPr lang="sv-SE" b="1" i="1" dirty="0" err="1"/>
              <a:t>of</a:t>
            </a:r>
            <a:r>
              <a:rPr lang="sv-SE" b="1" i="1" dirty="0"/>
              <a:t> Force X is an </a:t>
            </a:r>
            <a:r>
              <a:rPr lang="sv-SE" b="1" i="1" dirty="0" err="1"/>
              <a:t>empirical</a:t>
            </a:r>
            <a:r>
              <a:rPr lang="sv-SE" b="1" i="1" dirty="0"/>
              <a:t> </a:t>
            </a:r>
            <a:r>
              <a:rPr lang="sv-SE" b="1" i="1" dirty="0" err="1"/>
              <a:t>fact</a:t>
            </a:r>
            <a:r>
              <a:rPr lang="sv-SE" b="1" i="1" dirty="0"/>
              <a:t> </a:t>
            </a:r>
            <a:r>
              <a:rPr lang="sv-SE" dirty="0"/>
              <a:t>and </a:t>
            </a:r>
            <a:r>
              <a:rPr lang="sv-SE" dirty="0" err="1"/>
              <a:t>does</a:t>
            </a:r>
            <a:r>
              <a:rPr lang="sv-SE" dirty="0"/>
              <a:t> not </a:t>
            </a:r>
            <a:r>
              <a:rPr lang="sv-SE" dirty="0" err="1"/>
              <a:t>change</a:t>
            </a:r>
            <a:r>
              <a:rPr lang="sv-SE" dirty="0"/>
              <a:t>. </a:t>
            </a:r>
          </a:p>
          <a:p>
            <a:endParaRPr lang="sv-SE" dirty="0"/>
          </a:p>
          <a:p>
            <a:r>
              <a:rPr lang="sv-SE" dirty="0" err="1"/>
              <a:t>Hence</a:t>
            </a:r>
            <a:r>
              <a:rPr lang="sv-SE" dirty="0"/>
              <a:t>, it is </a:t>
            </a:r>
            <a:r>
              <a:rPr lang="sv-SE" dirty="0" err="1"/>
              <a:t>necessary</a:t>
            </a:r>
            <a:r>
              <a:rPr lang="sv-SE" dirty="0"/>
              <a:t> </a:t>
            </a:r>
            <a:r>
              <a:rPr lang="sv-SE" dirty="0" err="1"/>
              <a:t>that</a:t>
            </a:r>
            <a:r>
              <a:rPr lang="sv-SE" dirty="0"/>
              <a:t> the</a:t>
            </a:r>
            <a:r>
              <a:rPr lang="sv-SE" b="1" dirty="0">
                <a:highlight>
                  <a:srgbClr val="FFFF00"/>
                </a:highlight>
              </a:rPr>
              <a:t> </a:t>
            </a:r>
            <a:r>
              <a:rPr lang="sv-SE" b="1" dirty="0" err="1">
                <a:highlight>
                  <a:srgbClr val="FFFF00"/>
                </a:highlight>
              </a:rPr>
              <a:t>expected</a:t>
            </a:r>
            <a:r>
              <a:rPr lang="sv-SE" b="1" dirty="0">
                <a:highlight>
                  <a:srgbClr val="FFFF00"/>
                </a:highlight>
              </a:rPr>
              <a:t> </a:t>
            </a:r>
            <a:r>
              <a:rPr lang="sv-SE" b="1" dirty="0" err="1">
                <a:highlight>
                  <a:srgbClr val="FFFF00"/>
                </a:highlight>
              </a:rPr>
              <a:t>efficiency</a:t>
            </a:r>
            <a:r>
              <a:rPr lang="sv-SE" b="1" dirty="0">
                <a:highlight>
                  <a:srgbClr val="FFFF00"/>
                </a:highlight>
              </a:rPr>
              <a:t> </a:t>
            </a:r>
            <a:r>
              <a:rPr lang="sv-SE" b="1" dirty="0" err="1">
                <a:highlight>
                  <a:srgbClr val="FFFF00"/>
                </a:highlight>
              </a:rPr>
              <a:t>of</a:t>
            </a:r>
            <a:r>
              <a:rPr lang="sv-SE" b="1" dirty="0">
                <a:highlight>
                  <a:srgbClr val="FFFF00"/>
                </a:highlight>
              </a:rPr>
              <a:t> Force Y, ”the </a:t>
            </a:r>
            <a:r>
              <a:rPr lang="sv-SE" b="1" dirty="0" err="1">
                <a:highlight>
                  <a:srgbClr val="FFFF00"/>
                </a:highlight>
              </a:rPr>
              <a:t>attrition</a:t>
            </a:r>
            <a:r>
              <a:rPr lang="sv-SE" b="1" dirty="0">
                <a:highlight>
                  <a:srgbClr val="FFFF00"/>
                </a:highlight>
              </a:rPr>
              <a:t> parameter a”, </a:t>
            </a:r>
            <a:r>
              <a:rPr lang="sv-SE" b="1" dirty="0" err="1">
                <a:highlight>
                  <a:srgbClr val="FFFF00"/>
                </a:highlight>
              </a:rPr>
              <a:t>increases</a:t>
            </a:r>
            <a:r>
              <a:rPr lang="sv-SE" dirty="0"/>
              <a:t>.</a:t>
            </a:r>
          </a:p>
          <a:p>
            <a:endParaRPr lang="sv-SE" dirty="0"/>
          </a:p>
          <a:p>
            <a:r>
              <a:rPr lang="sv-SE" dirty="0"/>
              <a:t>In </a:t>
            </a:r>
            <a:r>
              <a:rPr lang="sv-SE" dirty="0" err="1"/>
              <a:t>other</a:t>
            </a:r>
            <a:r>
              <a:rPr lang="sv-SE" dirty="0"/>
              <a:t> </a:t>
            </a:r>
            <a:r>
              <a:rPr lang="sv-SE" dirty="0" err="1"/>
              <a:t>words</a:t>
            </a:r>
            <a:r>
              <a:rPr lang="sv-SE" dirty="0"/>
              <a:t>: </a:t>
            </a:r>
            <a:r>
              <a:rPr lang="sv-SE" b="1" i="1" dirty="0">
                <a:highlight>
                  <a:srgbClr val="FFFF00"/>
                </a:highlight>
              </a:rPr>
              <a:t>The </a:t>
            </a:r>
            <a:r>
              <a:rPr lang="sv-SE" b="1" i="1" dirty="0" err="1">
                <a:highlight>
                  <a:srgbClr val="FFFF00"/>
                </a:highlight>
              </a:rPr>
              <a:t>true</a:t>
            </a:r>
            <a:r>
              <a:rPr lang="sv-SE" b="1" i="1" dirty="0">
                <a:highlight>
                  <a:srgbClr val="FFFF00"/>
                </a:highlight>
              </a:rPr>
              <a:t> </a:t>
            </a:r>
            <a:r>
              <a:rPr lang="sv-SE" b="1" i="1" dirty="0" err="1">
                <a:highlight>
                  <a:srgbClr val="FFFF00"/>
                </a:highlight>
              </a:rPr>
              <a:t>value</a:t>
            </a:r>
            <a:r>
              <a:rPr lang="sv-SE" b="1" i="1" dirty="0">
                <a:highlight>
                  <a:srgbClr val="FFFF00"/>
                </a:highlight>
              </a:rPr>
              <a:t> </a:t>
            </a:r>
            <a:r>
              <a:rPr lang="sv-SE" b="1" i="1" dirty="0" err="1">
                <a:highlight>
                  <a:srgbClr val="FFFF00"/>
                </a:highlight>
              </a:rPr>
              <a:t>of</a:t>
            </a:r>
            <a:r>
              <a:rPr lang="sv-SE" b="1" i="1" dirty="0">
                <a:highlight>
                  <a:srgbClr val="FFFF00"/>
                </a:highlight>
              </a:rPr>
              <a:t> the </a:t>
            </a:r>
            <a:r>
              <a:rPr lang="sv-SE" b="1" i="1" dirty="0" err="1">
                <a:highlight>
                  <a:srgbClr val="FFFF00"/>
                </a:highlight>
              </a:rPr>
              <a:t>expected</a:t>
            </a:r>
            <a:r>
              <a:rPr lang="sv-SE" b="1" i="1" dirty="0">
                <a:highlight>
                  <a:srgbClr val="FFFF00"/>
                </a:highlight>
              </a:rPr>
              <a:t> </a:t>
            </a:r>
            <a:r>
              <a:rPr lang="sv-SE" b="1" i="1" dirty="0" err="1">
                <a:highlight>
                  <a:srgbClr val="FFFF00"/>
                </a:highlight>
              </a:rPr>
              <a:t>attrition</a:t>
            </a:r>
            <a:r>
              <a:rPr lang="sv-SE" b="1" i="1" dirty="0">
                <a:highlight>
                  <a:srgbClr val="FFFF00"/>
                </a:highlight>
              </a:rPr>
              <a:t> parameter ”a” has to </a:t>
            </a:r>
            <a:r>
              <a:rPr lang="sv-SE" b="1" i="1" dirty="0" err="1">
                <a:highlight>
                  <a:srgbClr val="FFFF00"/>
                </a:highlight>
              </a:rPr>
              <a:t>increase</a:t>
            </a:r>
            <a:r>
              <a:rPr lang="sv-SE" b="1" i="1" dirty="0">
                <a:highlight>
                  <a:srgbClr val="FFFF00"/>
                </a:highlight>
              </a:rPr>
              <a:t>.</a:t>
            </a:r>
          </a:p>
        </p:txBody>
      </p:sp>
      <p:sp>
        <p:nvSpPr>
          <p:cNvPr id="6" name="TextBox 5">
            <a:extLst>
              <a:ext uri="{FF2B5EF4-FFF2-40B4-BE49-F238E27FC236}">
                <a16:creationId xmlns:a16="http://schemas.microsoft.com/office/drawing/2014/main" id="{FDE1F442-7227-0117-300E-4C6424F7257B}"/>
              </a:ext>
            </a:extLst>
          </p:cNvPr>
          <p:cNvSpPr txBox="1"/>
          <p:nvPr/>
        </p:nvSpPr>
        <p:spPr>
          <a:xfrm>
            <a:off x="5037756" y="1128798"/>
            <a:ext cx="4339851" cy="369332"/>
          </a:xfrm>
          <a:prstGeom prst="rect">
            <a:avLst/>
          </a:prstGeom>
          <a:noFill/>
        </p:spPr>
        <p:txBody>
          <a:bodyPr wrap="square">
            <a:spAutoFit/>
          </a:bodyPr>
          <a:lstStyle/>
          <a:p>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The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expected</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survival</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Force X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p:spTree>
    <p:extLst>
      <p:ext uri="{BB962C8B-B14F-4D97-AF65-F5344CB8AC3E}">
        <p14:creationId xmlns:p14="http://schemas.microsoft.com/office/powerpoint/2010/main" val="105495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48</a:t>
            </a:fld>
            <a:endParaRPr lang="en-US"/>
          </a:p>
        </p:txBody>
      </p:sp>
      <p:sp>
        <p:nvSpPr>
          <p:cNvPr id="4" name="TextBox 3">
            <a:extLst>
              <a:ext uri="{FF2B5EF4-FFF2-40B4-BE49-F238E27FC236}">
                <a16:creationId xmlns:a16="http://schemas.microsoft.com/office/drawing/2014/main" id="{A912A01B-34B7-1427-1F49-0809482EE61F}"/>
              </a:ext>
            </a:extLst>
          </p:cNvPr>
          <p:cNvSpPr txBox="1"/>
          <p:nvPr/>
        </p:nvSpPr>
        <p:spPr>
          <a:xfrm>
            <a:off x="825623" y="745723"/>
            <a:ext cx="10058400" cy="5109925"/>
          </a:xfrm>
          <a:prstGeom prst="rect">
            <a:avLst/>
          </a:prstGeom>
          <a:noFill/>
        </p:spPr>
        <p:txBody>
          <a:bodyPr wrap="square">
            <a:spAutoFit/>
          </a:bodyPr>
          <a:lstStyle/>
          <a:p>
            <a:pPr lvl="0" algn="just">
              <a:lnSpc>
                <a:spcPct val="107000"/>
              </a:lnSpc>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Conclusions:</a:t>
            </a:r>
          </a:p>
          <a:p>
            <a:pPr algn="just">
              <a:lnSpc>
                <a:spcPct val="107000"/>
              </a:lnSpc>
              <a:spcAft>
                <a:spcPts val="800"/>
              </a:spcAft>
            </a:pPr>
            <a:r>
              <a:rPr lang="en-US" sz="1800" i="1" kern="100" dirty="0">
                <a:effectLst/>
                <a:latin typeface="Calibri" panose="020F0502020204030204" pitchFamily="34" charset="0"/>
                <a:ea typeface="Calibri" panose="020F0502020204030204" pitchFamily="34" charset="0"/>
                <a:cs typeface="Arial" panose="020B0604020202020204" pitchFamily="34" charset="0"/>
              </a:rPr>
              <a:t>This study has shown the following:</a:t>
            </a:r>
          </a:p>
          <a:p>
            <a:pPr algn="just">
              <a:lnSpc>
                <a:spcPct val="107000"/>
              </a:lnSpc>
              <a:spcAft>
                <a:spcPts val="800"/>
              </a:spcAft>
            </a:pP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It is possible to determine the expected attrition coefficients of a battle, if the initial and terminal sizes of the forces of the involved parties are known, and the general solution to the relevant differential equation system can be derived. </a:t>
            </a:r>
          </a:p>
          <a:p>
            <a:pPr algn="just">
              <a:lnSpc>
                <a:spcPct val="107000"/>
              </a:lnSpc>
              <a:spcAft>
                <a:spcPts val="800"/>
              </a:spcAft>
            </a:pP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This means that detailed statistical data tables, representing the time series of the sizes of the involved forces, are not necessary. </a:t>
            </a:r>
          </a:p>
          <a:p>
            <a:pPr algn="just">
              <a:lnSpc>
                <a:spcPct val="107000"/>
              </a:lnSpc>
              <a:spcAft>
                <a:spcPts val="800"/>
              </a:spcAft>
            </a:pP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This is an important conclusion since it is often very difficult, costly, dangerous and/or impossible to get access to detailed and reliable military statistical data, particularly during wars that have not yet ended.</a:t>
            </a:r>
          </a:p>
        </p:txBody>
      </p:sp>
    </p:spTree>
    <p:extLst>
      <p:ext uri="{BB962C8B-B14F-4D97-AF65-F5344CB8AC3E}">
        <p14:creationId xmlns:p14="http://schemas.microsoft.com/office/powerpoint/2010/main" val="838581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49</a:t>
            </a:fld>
            <a:endParaRPr lang="en-US"/>
          </a:p>
        </p:txBody>
      </p:sp>
      <p:sp>
        <p:nvSpPr>
          <p:cNvPr id="4" name="TextBox 3">
            <a:extLst>
              <a:ext uri="{FF2B5EF4-FFF2-40B4-BE49-F238E27FC236}">
                <a16:creationId xmlns:a16="http://schemas.microsoft.com/office/drawing/2014/main" id="{74E9D2E2-20B3-2F99-A4FF-A3CD1378E35D}"/>
              </a:ext>
            </a:extLst>
          </p:cNvPr>
          <p:cNvSpPr txBox="1"/>
          <p:nvPr/>
        </p:nvSpPr>
        <p:spPr>
          <a:xfrm>
            <a:off x="1322773" y="1491449"/>
            <a:ext cx="9561249" cy="2588144"/>
          </a:xfrm>
          <a:prstGeom prst="rect">
            <a:avLst/>
          </a:prstGeom>
          <a:noFill/>
        </p:spPr>
        <p:txBody>
          <a:bodyPr wrap="square">
            <a:spAutoFit/>
          </a:bodyPr>
          <a:lstStyle/>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In the earlier mentioned articles on the battle of Iwo Jima, the authors of those articles used different statistical procedures and approximations to estimate the attrition coefficients. </a:t>
            </a:r>
          </a:p>
          <a:p>
            <a:pPr algn="just">
              <a:lnSpc>
                <a:spcPct val="107000"/>
              </a:lnSpc>
              <a:spcAft>
                <a:spcPts val="800"/>
              </a:spcAft>
            </a:pP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Now, with the new estimation procedure, based on a general differential equation system solution and a numerical iteration algorithm, it is possible to rapidly obtain almost identical estimates of the attrition parameters.</a:t>
            </a:r>
          </a:p>
        </p:txBody>
      </p:sp>
    </p:spTree>
    <p:extLst>
      <p:ext uri="{BB962C8B-B14F-4D97-AF65-F5344CB8AC3E}">
        <p14:creationId xmlns:p14="http://schemas.microsoft.com/office/powerpoint/2010/main" val="54007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81C7-0136-E4E8-1500-97508BCF38AB}"/>
              </a:ext>
            </a:extLst>
          </p:cNvPr>
          <p:cNvSpPr>
            <a:spLocks noGrp="1"/>
          </p:cNvSpPr>
          <p:nvPr>
            <p:ph type="title"/>
          </p:nvPr>
        </p:nvSpPr>
        <p:spPr>
          <a:xfrm>
            <a:off x="838200" y="365126"/>
            <a:ext cx="10515600" cy="797850"/>
          </a:xfrm>
        </p:spPr>
        <p:txBody>
          <a:bodyPr>
            <a:normAutofit/>
          </a:bodyPr>
          <a:lstStyle/>
          <a:p>
            <a:r>
              <a:rPr lang="sv-SE" sz="3200" b="1" u="sng" dirty="0">
                <a:solidFill>
                  <a:srgbClr val="00B050"/>
                </a:solidFill>
              </a:rPr>
              <a:t>Abstract Part 3:</a:t>
            </a:r>
            <a:endParaRPr lang="en-US" sz="3200" b="1" u="sng" dirty="0">
              <a:solidFill>
                <a:srgbClr val="00B050"/>
              </a:solidFill>
            </a:endParaRPr>
          </a:p>
        </p:txBody>
      </p:sp>
      <p:sp>
        <p:nvSpPr>
          <p:cNvPr id="3" name="Content Placeholder 2">
            <a:extLst>
              <a:ext uri="{FF2B5EF4-FFF2-40B4-BE49-F238E27FC236}">
                <a16:creationId xmlns:a16="http://schemas.microsoft.com/office/drawing/2014/main" id="{9AE12E7E-EBD7-C4BF-EF87-34C48A5D1588}"/>
              </a:ext>
            </a:extLst>
          </p:cNvPr>
          <p:cNvSpPr>
            <a:spLocks noGrp="1"/>
          </p:cNvSpPr>
          <p:nvPr>
            <p:ph idx="1"/>
          </p:nvPr>
        </p:nvSpPr>
        <p:spPr/>
        <p:txBody>
          <a:bodyPr>
            <a:normAutofit/>
          </a:bodyPr>
          <a:lstStyle/>
          <a:p>
            <a:r>
              <a:rPr lang="en-US" dirty="0">
                <a:solidFill>
                  <a:srgbClr val="00B050"/>
                </a:solidFill>
              </a:rPr>
              <a:t>Then, a discrete time version of the Lanchester differential equation system, with stochastic attrition coefficients, is defined as a difference equation system. </a:t>
            </a:r>
          </a:p>
          <a:p>
            <a:r>
              <a:rPr lang="en-US" dirty="0">
                <a:solidFill>
                  <a:srgbClr val="00B050"/>
                </a:solidFill>
              </a:rPr>
              <a:t>The effects of increasing risk in the attrition coefficients, that determine how the time derivative of the size of force X is affected by the size of force Y, at different points in time, is analyzed. </a:t>
            </a:r>
          </a:p>
        </p:txBody>
      </p:sp>
      <p:sp>
        <p:nvSpPr>
          <p:cNvPr id="4" name="Slide Number Placeholder 3">
            <a:extLst>
              <a:ext uri="{FF2B5EF4-FFF2-40B4-BE49-F238E27FC236}">
                <a16:creationId xmlns:a16="http://schemas.microsoft.com/office/drawing/2014/main" id="{E047EAA9-74A9-AB05-516E-553F38F3A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965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50</a:t>
            </a:fld>
            <a:endParaRPr lang="en-US"/>
          </a:p>
        </p:txBody>
      </p:sp>
      <p:sp>
        <p:nvSpPr>
          <p:cNvPr id="4" name="TextBox 3">
            <a:extLst>
              <a:ext uri="{FF2B5EF4-FFF2-40B4-BE49-F238E27FC236}">
                <a16:creationId xmlns:a16="http://schemas.microsoft.com/office/drawing/2014/main" id="{FFAE143D-101B-0D40-A3FA-48C863A01973}"/>
              </a:ext>
            </a:extLst>
          </p:cNvPr>
          <p:cNvSpPr txBox="1"/>
          <p:nvPr/>
        </p:nvSpPr>
        <p:spPr>
          <a:xfrm>
            <a:off x="1615735" y="1180730"/>
            <a:ext cx="9605639" cy="2588144"/>
          </a:xfrm>
          <a:prstGeom prst="rect">
            <a:avLst/>
          </a:prstGeom>
          <a:noFill/>
        </p:spPr>
        <p:txBody>
          <a:bodyPr wrap="square">
            <a:spAutoFit/>
          </a:bodyPr>
          <a:lstStyle/>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Furthermore, with the new procedure, it is also possible to instantly, in less than a second, determine how possible changes of different parameters, such as the not exactly known terminal size of the Japanese force, influence the estimated attrition parameters. </a:t>
            </a:r>
          </a:p>
          <a:p>
            <a:pPr algn="just">
              <a:lnSpc>
                <a:spcPct val="107000"/>
              </a:lnSpc>
              <a:spcAft>
                <a:spcPts val="800"/>
              </a:spcAft>
            </a:pP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The new procedure automatically reports not only the estimated attrition coefficients, but also the equations that describe the dynamics of the involved forces, as explicit functions of time.</a:t>
            </a:r>
          </a:p>
        </p:txBody>
      </p:sp>
    </p:spTree>
    <p:extLst>
      <p:ext uri="{BB962C8B-B14F-4D97-AF65-F5344CB8AC3E}">
        <p14:creationId xmlns:p14="http://schemas.microsoft.com/office/powerpoint/2010/main" val="4274040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51</a:t>
            </a:fld>
            <a:endParaRPr lang="en-US"/>
          </a:p>
        </p:txBody>
      </p:sp>
      <p:sp>
        <p:nvSpPr>
          <p:cNvPr id="4" name="TextBox 3">
            <a:extLst>
              <a:ext uri="{FF2B5EF4-FFF2-40B4-BE49-F238E27FC236}">
                <a16:creationId xmlns:a16="http://schemas.microsoft.com/office/drawing/2014/main" id="{62BE3344-C7CE-AF64-3F9C-9487B3DAA9D2}"/>
              </a:ext>
            </a:extLst>
          </p:cNvPr>
          <p:cNvSpPr txBox="1"/>
          <p:nvPr/>
        </p:nvSpPr>
        <p:spPr>
          <a:xfrm>
            <a:off x="1430784" y="1209033"/>
            <a:ext cx="9330431" cy="291746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expected size of Force X at a later point in time is a strictly increasing function of the risk in the attrition coefficients of Force Y, during earlier points in time. </a:t>
            </a:r>
          </a:p>
          <a:p>
            <a:pPr algn="just">
              <a:lnSpc>
                <a:spcPct val="107000"/>
              </a:lnSpc>
              <a:spcAft>
                <a:spcPts val="800"/>
              </a:spcAft>
            </a:pPr>
            <a:endParaRPr lang="en-US" sz="2000" b="1" kern="1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If the attrition coefficients of Force Y are stochastic, and the expected attrition coefficients are estimated via regression analysis based on the complete detailed time series of the involved forces, then the estimated expected attrition coefficients should be larger, than if the attrition coefficient estimates are calculated based on the assumption that the attrition coefficients never change.</a:t>
            </a:r>
          </a:p>
        </p:txBody>
      </p:sp>
    </p:spTree>
    <p:extLst>
      <p:ext uri="{BB962C8B-B14F-4D97-AF65-F5344CB8AC3E}">
        <p14:creationId xmlns:p14="http://schemas.microsoft.com/office/powerpoint/2010/main" val="1117825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0BDE-DD66-E054-870F-8D30D28C251D}"/>
              </a:ext>
            </a:extLst>
          </p:cNvPr>
          <p:cNvSpPr>
            <a:spLocks noGrp="1"/>
          </p:cNvSpPr>
          <p:nvPr>
            <p:ph type="sldNum" sz="quarter" idx="12"/>
          </p:nvPr>
        </p:nvSpPr>
        <p:spPr/>
        <p:txBody>
          <a:bodyPr/>
          <a:lstStyle/>
          <a:p>
            <a:fld id="{16A4CCA6-B84A-402E-8487-3625AF2CEEBF}" type="slidenum">
              <a:rPr lang="en-US" smtClean="0"/>
              <a:t>52</a:t>
            </a:fld>
            <a:endParaRPr lang="en-US"/>
          </a:p>
        </p:txBody>
      </p:sp>
      <p:sp>
        <p:nvSpPr>
          <p:cNvPr id="3" name="TextBox 2">
            <a:extLst>
              <a:ext uri="{FF2B5EF4-FFF2-40B4-BE49-F238E27FC236}">
                <a16:creationId xmlns:a16="http://schemas.microsoft.com/office/drawing/2014/main" id="{7B1D31AF-61FE-7928-51E6-44292BF86280}"/>
              </a:ext>
            </a:extLst>
          </p:cNvPr>
          <p:cNvSpPr txBox="1"/>
          <p:nvPr/>
        </p:nvSpPr>
        <p:spPr>
          <a:xfrm rot="21303145">
            <a:off x="414576" y="1349350"/>
            <a:ext cx="10942226" cy="1754326"/>
          </a:xfrm>
          <a:prstGeom prst="rect">
            <a:avLst/>
          </a:prstGeom>
          <a:noFill/>
        </p:spPr>
        <p:txBody>
          <a:bodyPr wrap="none" rtlCol="0">
            <a:spAutoFit/>
          </a:bodyPr>
          <a:lstStyle/>
          <a:p>
            <a:r>
              <a:rPr lang="sv-SE" sz="3600" b="1" i="1" dirty="0" err="1">
                <a:solidFill>
                  <a:srgbClr val="FF0000"/>
                </a:solidFill>
                <a:latin typeface="Arial Black" panose="020B0A04020102020204" pitchFamily="34" charset="0"/>
              </a:rPr>
              <a:t>Thank</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you</a:t>
            </a:r>
            <a:r>
              <a:rPr lang="sv-SE" sz="3600" b="1" i="1" dirty="0">
                <a:solidFill>
                  <a:srgbClr val="FF0000"/>
                </a:solidFill>
                <a:latin typeface="Arial Black" panose="020B0A04020102020204" pitchFamily="34" charset="0"/>
              </a:rPr>
              <a:t> for </a:t>
            </a:r>
            <a:r>
              <a:rPr lang="sv-SE" sz="3600" b="1" i="1" dirty="0" err="1">
                <a:solidFill>
                  <a:srgbClr val="FF0000"/>
                </a:solidFill>
                <a:latin typeface="Arial Black" panose="020B0A04020102020204" pitchFamily="34" charset="0"/>
              </a:rPr>
              <a:t>your</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time</a:t>
            </a:r>
            <a:r>
              <a:rPr lang="sv-SE" sz="3600" b="1" i="1" dirty="0">
                <a:solidFill>
                  <a:srgbClr val="FF0000"/>
                </a:solidFill>
                <a:latin typeface="Arial Black" panose="020B0A04020102020204" pitchFamily="34" charset="0"/>
              </a:rPr>
              <a:t>!</a:t>
            </a:r>
          </a:p>
          <a:p>
            <a:endParaRPr lang="sv-SE" sz="3600" b="1" i="1" dirty="0">
              <a:solidFill>
                <a:srgbClr val="FF0000"/>
              </a:solidFill>
              <a:latin typeface="Arial Black" panose="020B0A04020102020204" pitchFamily="34" charset="0"/>
            </a:endParaRPr>
          </a:p>
          <a:p>
            <a:r>
              <a:rPr lang="sv-SE" sz="3600" b="1" i="1" dirty="0" err="1">
                <a:solidFill>
                  <a:srgbClr val="FF0000"/>
                </a:solidFill>
                <a:latin typeface="Arial Black" panose="020B0A04020102020204" pitchFamily="34" charset="0"/>
              </a:rPr>
              <a:t>Thank</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you</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also</a:t>
            </a:r>
            <a:r>
              <a:rPr lang="sv-SE" sz="3600" b="1" i="1" dirty="0">
                <a:solidFill>
                  <a:srgbClr val="FF0000"/>
                </a:solidFill>
                <a:latin typeface="Arial Black" panose="020B0A04020102020204" pitchFamily="34" charset="0"/>
              </a:rPr>
              <a:t> for a </a:t>
            </a:r>
            <a:r>
              <a:rPr lang="sv-SE" sz="3600" b="1" i="1" dirty="0" err="1">
                <a:solidFill>
                  <a:srgbClr val="FF0000"/>
                </a:solidFill>
                <a:latin typeface="Arial Black" panose="020B0A04020102020204" pitchFamily="34" charset="0"/>
              </a:rPr>
              <a:t>very</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nice</a:t>
            </a:r>
            <a:r>
              <a:rPr lang="sv-SE" sz="3600" b="1" i="1" dirty="0">
                <a:solidFill>
                  <a:srgbClr val="FF0000"/>
                </a:solidFill>
                <a:latin typeface="Arial Black" panose="020B0A04020102020204" pitchFamily="34" charset="0"/>
              </a:rPr>
              <a:t> </a:t>
            </a:r>
            <a:r>
              <a:rPr lang="sv-SE" sz="3600" b="1" i="1" dirty="0" err="1">
                <a:solidFill>
                  <a:srgbClr val="FF0000"/>
                </a:solidFill>
                <a:latin typeface="Arial Black" panose="020B0A04020102020204" pitchFamily="34" charset="0"/>
              </a:rPr>
              <a:t>conference</a:t>
            </a:r>
            <a:r>
              <a:rPr lang="sv-SE" sz="3600" b="1" i="1" dirty="0">
                <a:solidFill>
                  <a:srgbClr val="FF0000"/>
                </a:solidFill>
                <a:latin typeface="Arial Black" panose="020B0A04020102020204" pitchFamily="34" charset="0"/>
              </a:rPr>
              <a:t>!</a:t>
            </a:r>
            <a:endParaRPr lang="en-US" sz="3600" b="1" i="1" dirty="0">
              <a:latin typeface="Arial Black" panose="020B0A04020102020204" pitchFamily="34" charset="0"/>
            </a:endParaRPr>
          </a:p>
        </p:txBody>
      </p:sp>
      <p:sp>
        <p:nvSpPr>
          <p:cNvPr id="5" name="TextBox 4">
            <a:extLst>
              <a:ext uri="{FF2B5EF4-FFF2-40B4-BE49-F238E27FC236}">
                <a16:creationId xmlns:a16="http://schemas.microsoft.com/office/drawing/2014/main" id="{1B5C8668-0A48-A1BE-B5AB-6FF006A901A2}"/>
              </a:ext>
            </a:extLst>
          </p:cNvPr>
          <p:cNvSpPr txBox="1"/>
          <p:nvPr/>
        </p:nvSpPr>
        <p:spPr>
          <a:xfrm>
            <a:off x="64008" y="5021610"/>
            <a:ext cx="1151229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Peter Lohmander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black"/>
                </a:solidFill>
                <a:effectLst/>
                <a:uLnTx/>
                <a:uFillTx/>
                <a:latin typeface="Arial Black" panose="020B0A04020102020204" pitchFamily="34" charset="0"/>
                <a:ea typeface="+mn-ea"/>
                <a:cs typeface="+mn-cs"/>
                <a:hlinkClick r:id="rId2"/>
              </a:rPr>
              <a:t>https://www.lohmander.com/Information/Ref.htm</a:t>
            </a:r>
            <a:r>
              <a:rPr kumimoji="0" lang="sv-SE" sz="3200" b="1" i="1"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p:txBody>
      </p:sp>
    </p:spTree>
    <p:extLst>
      <p:ext uri="{BB962C8B-B14F-4D97-AF65-F5344CB8AC3E}">
        <p14:creationId xmlns:p14="http://schemas.microsoft.com/office/powerpoint/2010/main" val="2484201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81000">
              <a:srgbClr val="FFFF00"/>
            </a:gs>
            <a:gs pos="89000">
              <a:srgbClr val="92D050"/>
            </a:gs>
            <a:gs pos="100000">
              <a:srgbClr val="00B0F0"/>
            </a:gs>
          </a:gsLst>
          <a:lin ang="4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2AED-F2EB-99AD-4DE3-845AE57CDA9B}"/>
              </a:ext>
            </a:extLst>
          </p:cNvPr>
          <p:cNvSpPr>
            <a:spLocks noGrp="1"/>
          </p:cNvSpPr>
          <p:nvPr>
            <p:ph type="ctrTitle"/>
          </p:nvPr>
        </p:nvSpPr>
        <p:spPr>
          <a:xfrm>
            <a:off x="927100" y="302803"/>
            <a:ext cx="7645400" cy="3126197"/>
          </a:xfrm>
        </p:spPr>
        <p:txBody>
          <a:bodyPr>
            <a:normAutofit fontScale="90000"/>
          </a:bodyPr>
          <a:lstStyle/>
          <a:p>
            <a:pPr algn="l"/>
            <a:r>
              <a:rPr kumimoji="0" lang="en-US" sz="49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t>Attrition coefficient estimations </a:t>
            </a:r>
            <a:br>
              <a:rPr kumimoji="0" lang="en-US" sz="28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br>
            <a:r>
              <a:rPr kumimoji="0" lang="en-US" sz="3100" b="1" i="1"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t>via differential equation systems, initial and terminal conditions, and nonlinear iterative equation system solutions</a:t>
            </a:r>
            <a:br>
              <a:rPr kumimoji="0" lang="en-US" sz="3100" b="1" i="0" u="none" strike="noStrike" kern="1200" cap="none" spc="0" normalizeH="0" baseline="0" noProof="0" dirty="0">
                <a:ln>
                  <a:noFill/>
                </a:ln>
                <a:effectLst/>
                <a:uLnTx/>
                <a:uFillTx/>
                <a:latin typeface="Caveat"/>
                <a:ea typeface="+mj-ea"/>
                <a:cs typeface="Aharoni" panose="02010803020104030203" pitchFamily="2" charset="-79"/>
              </a:rPr>
            </a:br>
            <a:b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br>
            <a: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by</a:t>
            </a:r>
            <a:br>
              <a:rPr kumimoji="0" lang="en-US" sz="2800" b="1" i="1" u="none" strike="noStrike" kern="1200" cap="none" spc="0" normalizeH="0" baseline="0" noProof="0" dirty="0">
                <a:ln>
                  <a:noFill/>
                </a:ln>
                <a:solidFill>
                  <a:srgbClr val="FF0000"/>
                </a:solidFill>
                <a:effectLst/>
                <a:uLnTx/>
                <a:uFillTx/>
                <a:latin typeface="Caveat"/>
                <a:ea typeface="+mj-ea"/>
                <a:cs typeface="Aharoni" panose="02010803020104030203" pitchFamily="2" charset="-79"/>
              </a:rPr>
            </a:br>
            <a:r>
              <a:rPr kumimoji="0" lang="en-US" sz="28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Peter Lohmander</a:t>
            </a:r>
            <a:endParaRPr lang="en-US" dirty="0"/>
          </a:p>
        </p:txBody>
      </p:sp>
      <p:sp>
        <p:nvSpPr>
          <p:cNvPr id="3" name="Subtitle 2">
            <a:extLst>
              <a:ext uri="{FF2B5EF4-FFF2-40B4-BE49-F238E27FC236}">
                <a16:creationId xmlns:a16="http://schemas.microsoft.com/office/drawing/2014/main" id="{53DD61E0-E23B-1970-97E8-1ECF640B00F9}"/>
              </a:ext>
            </a:extLst>
          </p:cNvPr>
          <p:cNvSpPr>
            <a:spLocks noGrp="1"/>
          </p:cNvSpPr>
          <p:nvPr>
            <p:ph type="subTitle" idx="1"/>
          </p:nvPr>
        </p:nvSpPr>
        <p:spPr>
          <a:xfrm>
            <a:off x="927100" y="4000644"/>
            <a:ext cx="7136245" cy="255455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u="none" strike="noStrike" kern="1200" cap="none" spc="0" normalizeH="0" baseline="0" noProof="0" dirty="0">
                <a:ln>
                  <a:noFill/>
                </a:ln>
                <a:solidFill>
                  <a:srgbClr val="FF0000"/>
                </a:solidFill>
                <a:effectLst/>
                <a:uLnTx/>
                <a:uFillTx/>
                <a:latin typeface="Caveat"/>
                <a:ea typeface="+mn-ea"/>
                <a:cs typeface="+mn-cs"/>
              </a:rPr>
              <a:t>WSTA-2024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060"/>
                </a:solidFill>
                <a:effectLst/>
                <a:uLnTx/>
                <a:uFillTx/>
                <a:latin typeface="Caveat"/>
                <a:ea typeface="+mn-ea"/>
                <a:cs typeface="+mn-cs"/>
              </a:rPr>
              <a:t>Recent Trends in Statistical Theory and Applications-2024 (WSTA-2024)</a:t>
            </a:r>
            <a:endPar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June 29 – July 02, 2024, Invited Talk.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Organized by the Department of Statistics, School of Physical and Mathematical Sciences, University of Kerala, Trivandrum in association with Indian Society for Probability and Statistics (ISPS) and Kerala Statistical Association (KSA).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Version 240624_2337</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en-US" dirty="0"/>
          </a:p>
        </p:txBody>
      </p:sp>
      <p:pic>
        <p:nvPicPr>
          <p:cNvPr id="4" name="Picture 3">
            <a:extLst>
              <a:ext uri="{FF2B5EF4-FFF2-40B4-BE49-F238E27FC236}">
                <a16:creationId xmlns:a16="http://schemas.microsoft.com/office/drawing/2014/main" id="{5EE8C139-C1EA-F0E9-F02F-635CFD346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7" name="TextBox 6">
            <a:extLst>
              <a:ext uri="{FF2B5EF4-FFF2-40B4-BE49-F238E27FC236}">
                <a16:creationId xmlns:a16="http://schemas.microsoft.com/office/drawing/2014/main" id="{B5AFD8EF-1825-C989-1290-2EE773410272}"/>
              </a:ext>
            </a:extLst>
          </p:cNvPr>
          <p:cNvSpPr txBox="1"/>
          <p:nvPr/>
        </p:nvSpPr>
        <p:spPr>
          <a:xfrm>
            <a:off x="9257498" y="4225511"/>
            <a:ext cx="24543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veat"/>
                <a:ea typeface="+mn-ea"/>
                <a:cs typeface="+mn-cs"/>
              </a:rPr>
              <a:t>Peter Lohmander</a:t>
            </a:r>
            <a:br>
              <a:rPr kumimoji="0" lang="en-US" sz="2400" b="1" i="0" u="none" strike="noStrike" kern="1200" cap="none" spc="0" normalizeH="0" baseline="0" noProof="0" dirty="0">
                <a:ln>
                  <a:noFill/>
                </a:ln>
                <a:solidFill>
                  <a:prstClr val="black"/>
                </a:solidFill>
                <a:effectLst/>
                <a:uLnTx/>
                <a:uFillTx/>
                <a:latin typeface="Caveat"/>
                <a:ea typeface="+mn-ea"/>
                <a:cs typeface="+mn-cs"/>
              </a:rPr>
            </a:br>
            <a:r>
              <a:rPr kumimoji="0" lang="en-US" sz="2400" b="1" i="0" u="none" strike="noStrike" kern="1200" cap="none" spc="0" normalizeH="0" baseline="0" noProof="0" dirty="0">
                <a:ln>
                  <a:noFill/>
                </a:ln>
                <a:solidFill>
                  <a:prstClr val="black"/>
                </a:solidFill>
                <a:effectLst/>
                <a:uLnTx/>
                <a:uFillTx/>
                <a:latin typeface="Caveat"/>
                <a:ea typeface="+mn-ea"/>
                <a:cs typeface="+mn-cs"/>
              </a:rPr>
              <a:t>Prof 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ve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veat"/>
                <a:ea typeface="+mn-ea"/>
                <a:cs typeface="+mn-cs"/>
              </a:rPr>
              <a:t>Peter Lohmander Optimal Solutions, Sweden</a:t>
            </a:r>
          </a:p>
        </p:txBody>
      </p:sp>
      <p:sp>
        <p:nvSpPr>
          <p:cNvPr id="8" name="Slide Number Placeholder 7">
            <a:extLst>
              <a:ext uri="{FF2B5EF4-FFF2-40B4-BE49-F238E27FC236}">
                <a16:creationId xmlns:a16="http://schemas.microsoft.com/office/drawing/2014/main" id="{6856A797-A9FA-08A0-EC1D-1E63BAFBC5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30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81C7-0136-E4E8-1500-97508BCF38AB}"/>
              </a:ext>
            </a:extLst>
          </p:cNvPr>
          <p:cNvSpPr>
            <a:spLocks noGrp="1"/>
          </p:cNvSpPr>
          <p:nvPr>
            <p:ph type="title"/>
          </p:nvPr>
        </p:nvSpPr>
        <p:spPr>
          <a:xfrm>
            <a:off x="838200" y="365126"/>
            <a:ext cx="10515600" cy="797850"/>
          </a:xfrm>
        </p:spPr>
        <p:txBody>
          <a:bodyPr>
            <a:normAutofit/>
          </a:bodyPr>
          <a:lstStyle/>
          <a:p>
            <a:r>
              <a:rPr lang="sv-SE" sz="3200" b="1" u="sng" dirty="0">
                <a:solidFill>
                  <a:srgbClr val="7030A0"/>
                </a:solidFill>
              </a:rPr>
              <a:t>Abstract Part 4:</a:t>
            </a:r>
            <a:endParaRPr lang="en-US" sz="3200" b="1" u="sng" dirty="0">
              <a:solidFill>
                <a:srgbClr val="7030A0"/>
              </a:solidFill>
            </a:endParaRPr>
          </a:p>
        </p:txBody>
      </p:sp>
      <p:sp>
        <p:nvSpPr>
          <p:cNvPr id="3" name="Content Placeholder 2">
            <a:extLst>
              <a:ext uri="{FF2B5EF4-FFF2-40B4-BE49-F238E27FC236}">
                <a16:creationId xmlns:a16="http://schemas.microsoft.com/office/drawing/2014/main" id="{9AE12E7E-EBD7-C4BF-EF87-34C48A5D1588}"/>
              </a:ext>
            </a:extLst>
          </p:cNvPr>
          <p:cNvSpPr>
            <a:spLocks noGrp="1"/>
          </p:cNvSpPr>
          <p:nvPr>
            <p:ph idx="1"/>
          </p:nvPr>
        </p:nvSpPr>
        <p:spPr/>
        <p:txBody>
          <a:bodyPr>
            <a:normAutofit fontScale="92500" lnSpcReduction="10000"/>
          </a:bodyPr>
          <a:lstStyle/>
          <a:p>
            <a:r>
              <a:rPr lang="en-US" dirty="0">
                <a:solidFill>
                  <a:srgbClr val="7030A0"/>
                </a:solidFill>
              </a:rPr>
              <a:t>It is shown that the expected size of force X is a strictly convex function of the risk in the attrition coefficients. </a:t>
            </a:r>
          </a:p>
          <a:p>
            <a:r>
              <a:rPr lang="en-US" dirty="0">
                <a:solidFill>
                  <a:srgbClr val="7030A0"/>
                </a:solidFill>
              </a:rPr>
              <a:t>According to the Jensen’s inequality, the expected size of force X at time t+2 is a strictly increasing function of the risk in the attrition coefficients at time t and t+1 for arbitrary values of t. </a:t>
            </a:r>
          </a:p>
          <a:p>
            <a:r>
              <a:rPr lang="en-US" dirty="0">
                <a:solidFill>
                  <a:srgbClr val="7030A0"/>
                </a:solidFill>
              </a:rPr>
              <a:t>In case the attrition coefficients in different periods are stochastic, and the system parameters are determined according to the suggested procedure, then the expected attrition coefficients obtain higher values than if the attrition coefficients would be constant over time. </a:t>
            </a:r>
          </a:p>
          <a:p>
            <a:r>
              <a:rPr lang="en-US" dirty="0">
                <a:solidFill>
                  <a:srgbClr val="7030A0"/>
                </a:solidFill>
              </a:rPr>
              <a:t>This can explain differences between attrition coefficient estimates based on different methods and coefficient risk assumptions.</a:t>
            </a:r>
          </a:p>
        </p:txBody>
      </p:sp>
      <p:sp>
        <p:nvSpPr>
          <p:cNvPr id="4" name="Slide Number Placeholder 3">
            <a:extLst>
              <a:ext uri="{FF2B5EF4-FFF2-40B4-BE49-F238E27FC236}">
                <a16:creationId xmlns:a16="http://schemas.microsoft.com/office/drawing/2014/main" id="{E047EAA9-74A9-AB05-516E-553F38F3A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6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9A81AD-4AD1-2C6A-6A6C-462FE655BF6F}"/>
              </a:ext>
            </a:extLst>
          </p:cNvPr>
          <p:cNvSpPr>
            <a:spLocks noGrp="1"/>
          </p:cNvSpPr>
          <p:nvPr>
            <p:ph type="sldNum" sz="quarter" idx="12"/>
          </p:nvPr>
        </p:nvSpPr>
        <p:spPr/>
        <p:txBody>
          <a:bodyPr/>
          <a:lstStyle/>
          <a:p>
            <a:fld id="{16A4CCA6-B84A-402E-8487-3625AF2CEEBF}" type="slidenum">
              <a:rPr lang="en-US" smtClean="0"/>
              <a:t>7</a:t>
            </a:fld>
            <a:endParaRPr lang="en-US"/>
          </a:p>
        </p:txBody>
      </p:sp>
      <p:pic>
        <p:nvPicPr>
          <p:cNvPr id="6" name="Picture 5">
            <a:extLst>
              <a:ext uri="{FF2B5EF4-FFF2-40B4-BE49-F238E27FC236}">
                <a16:creationId xmlns:a16="http://schemas.microsoft.com/office/drawing/2014/main" id="{524CA7D5-32A9-7CB7-CF8D-C5E6B8492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909" y="5979"/>
            <a:ext cx="5291091" cy="6852021"/>
          </a:xfrm>
          <a:prstGeom prst="rect">
            <a:avLst/>
          </a:prstGeom>
        </p:spPr>
      </p:pic>
      <p:pic>
        <p:nvPicPr>
          <p:cNvPr id="7" name="Picture 6">
            <a:extLst>
              <a:ext uri="{FF2B5EF4-FFF2-40B4-BE49-F238E27FC236}">
                <a16:creationId xmlns:a16="http://schemas.microsoft.com/office/drawing/2014/main" id="{FE120765-C7A9-96CC-A298-544732C2D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7426"/>
            <a:ext cx="6698130" cy="3290574"/>
          </a:xfrm>
          <a:prstGeom prst="rect">
            <a:avLst/>
          </a:prstGeom>
        </p:spPr>
      </p:pic>
      <p:sp>
        <p:nvSpPr>
          <p:cNvPr id="8" name="Title 1">
            <a:extLst>
              <a:ext uri="{FF2B5EF4-FFF2-40B4-BE49-F238E27FC236}">
                <a16:creationId xmlns:a16="http://schemas.microsoft.com/office/drawing/2014/main" id="{1A4C1E53-A1BD-B1E9-A8C8-AC328DA7BA32}"/>
              </a:ext>
            </a:extLst>
          </p:cNvPr>
          <p:cNvSpPr>
            <a:spLocks noGrp="1"/>
          </p:cNvSpPr>
          <p:nvPr>
            <p:ph type="title"/>
          </p:nvPr>
        </p:nvSpPr>
        <p:spPr>
          <a:xfrm>
            <a:off x="383361" y="693681"/>
            <a:ext cx="5785104" cy="1325563"/>
          </a:xfrm>
        </p:spPr>
        <p:txBody>
          <a:bodyPr>
            <a:normAutofit fontScale="90000"/>
          </a:bodyPr>
          <a:lstStyle/>
          <a:p>
            <a:r>
              <a:rPr lang="sv-SE" b="1" i="1" dirty="0" err="1"/>
              <a:t>Empirical</a:t>
            </a:r>
            <a:r>
              <a:rPr lang="sv-SE" b="1" i="1" dirty="0"/>
              <a:t> data:</a:t>
            </a:r>
            <a:br>
              <a:rPr lang="sv-SE" b="1" i="1" dirty="0"/>
            </a:br>
            <a:br>
              <a:rPr lang="sv-SE" b="1" i="1" dirty="0"/>
            </a:br>
            <a:r>
              <a:rPr lang="sv-SE" b="1" i="1" dirty="0"/>
              <a:t>The </a:t>
            </a:r>
            <a:r>
              <a:rPr lang="sv-SE" b="1" i="1" dirty="0" err="1"/>
              <a:t>Battle</a:t>
            </a:r>
            <a:r>
              <a:rPr lang="sv-SE" b="1" i="1" dirty="0"/>
              <a:t> </a:t>
            </a:r>
            <a:r>
              <a:rPr lang="sv-SE" b="1" i="1" dirty="0" err="1"/>
              <a:t>of</a:t>
            </a:r>
            <a:r>
              <a:rPr lang="sv-SE" b="1" i="1" dirty="0"/>
              <a:t> </a:t>
            </a:r>
            <a:r>
              <a:rPr lang="sv-SE" b="1" i="1" dirty="0" err="1"/>
              <a:t>Iwo</a:t>
            </a:r>
            <a:r>
              <a:rPr lang="sv-SE" b="1" i="1" dirty="0"/>
              <a:t> </a:t>
            </a:r>
            <a:r>
              <a:rPr lang="sv-SE" b="1" i="1" dirty="0" err="1"/>
              <a:t>Jima</a:t>
            </a:r>
            <a:r>
              <a:rPr lang="sv-SE" b="1" i="1" dirty="0"/>
              <a:t> </a:t>
            </a:r>
            <a:r>
              <a:rPr lang="sv-SE" b="1" i="1" dirty="0" err="1"/>
              <a:t>during</a:t>
            </a:r>
            <a:r>
              <a:rPr lang="sv-SE" b="1" i="1" dirty="0"/>
              <a:t> World </a:t>
            </a:r>
            <a:r>
              <a:rPr lang="sv-SE" b="1" i="1" dirty="0" err="1"/>
              <a:t>War</a:t>
            </a:r>
            <a:r>
              <a:rPr lang="sv-SE" b="1" i="1" dirty="0"/>
              <a:t> II:</a:t>
            </a:r>
            <a:endParaRPr lang="en-US" b="1" i="1" dirty="0"/>
          </a:p>
        </p:txBody>
      </p:sp>
    </p:spTree>
    <p:extLst>
      <p:ext uri="{BB962C8B-B14F-4D97-AF65-F5344CB8AC3E}">
        <p14:creationId xmlns:p14="http://schemas.microsoft.com/office/powerpoint/2010/main" val="306361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03A2-1423-612B-C3C4-DCA3D76FD413}"/>
              </a:ext>
            </a:extLst>
          </p:cNvPr>
          <p:cNvSpPr>
            <a:spLocks noGrp="1"/>
          </p:cNvSpPr>
          <p:nvPr>
            <p:ph type="title"/>
          </p:nvPr>
        </p:nvSpPr>
        <p:spPr>
          <a:xfrm>
            <a:off x="646176" y="1617853"/>
            <a:ext cx="2974848" cy="1325563"/>
          </a:xfrm>
        </p:spPr>
        <p:txBody>
          <a:bodyPr>
            <a:normAutofit fontScale="90000"/>
          </a:bodyPr>
          <a:lstStyle/>
          <a:p>
            <a:r>
              <a:rPr lang="sv-SE" b="1" i="1" dirty="0">
                <a:solidFill>
                  <a:schemeClr val="bg1">
                    <a:lumMod val="95000"/>
                  </a:schemeClr>
                </a:solidFill>
              </a:rPr>
              <a:t>The </a:t>
            </a:r>
            <a:r>
              <a:rPr lang="sv-SE" b="1" i="1" dirty="0" err="1">
                <a:solidFill>
                  <a:schemeClr val="bg1">
                    <a:lumMod val="95000"/>
                  </a:schemeClr>
                </a:solidFill>
              </a:rPr>
              <a:t>Battle</a:t>
            </a:r>
            <a:r>
              <a:rPr lang="sv-SE" b="1" i="1" dirty="0">
                <a:solidFill>
                  <a:schemeClr val="bg1">
                    <a:lumMod val="95000"/>
                  </a:schemeClr>
                </a:solidFill>
              </a:rPr>
              <a:t> </a:t>
            </a:r>
            <a:r>
              <a:rPr lang="sv-SE" b="1" i="1" dirty="0" err="1">
                <a:solidFill>
                  <a:schemeClr val="bg1">
                    <a:lumMod val="95000"/>
                  </a:schemeClr>
                </a:solidFill>
              </a:rPr>
              <a:t>of</a:t>
            </a:r>
            <a:r>
              <a:rPr lang="sv-SE" b="1" i="1" dirty="0">
                <a:solidFill>
                  <a:schemeClr val="bg1">
                    <a:lumMod val="95000"/>
                  </a:schemeClr>
                </a:solidFill>
              </a:rPr>
              <a:t> </a:t>
            </a:r>
            <a:r>
              <a:rPr lang="sv-SE" b="1" i="1" dirty="0" err="1">
                <a:solidFill>
                  <a:schemeClr val="bg1">
                    <a:lumMod val="95000"/>
                  </a:schemeClr>
                </a:solidFill>
              </a:rPr>
              <a:t>Iwo</a:t>
            </a:r>
            <a:r>
              <a:rPr lang="sv-SE" b="1" i="1" dirty="0">
                <a:solidFill>
                  <a:schemeClr val="bg1">
                    <a:lumMod val="95000"/>
                  </a:schemeClr>
                </a:solidFill>
              </a:rPr>
              <a:t> </a:t>
            </a:r>
            <a:r>
              <a:rPr lang="sv-SE" b="1" i="1" dirty="0" err="1">
                <a:solidFill>
                  <a:schemeClr val="bg1">
                    <a:lumMod val="95000"/>
                  </a:schemeClr>
                </a:solidFill>
              </a:rPr>
              <a:t>Jima</a:t>
            </a:r>
            <a:r>
              <a:rPr lang="sv-SE" b="1" i="1" dirty="0">
                <a:solidFill>
                  <a:schemeClr val="bg1">
                    <a:lumMod val="95000"/>
                  </a:schemeClr>
                </a:solidFill>
              </a:rPr>
              <a:t>:</a:t>
            </a:r>
            <a:br>
              <a:rPr lang="sv-SE" b="1" i="1" dirty="0">
                <a:solidFill>
                  <a:schemeClr val="bg1">
                    <a:lumMod val="95000"/>
                  </a:schemeClr>
                </a:solidFill>
              </a:rPr>
            </a:br>
            <a:br>
              <a:rPr lang="sv-SE" b="1" i="1" dirty="0">
                <a:solidFill>
                  <a:schemeClr val="bg1">
                    <a:lumMod val="95000"/>
                  </a:schemeClr>
                </a:solidFill>
              </a:rPr>
            </a:br>
            <a:r>
              <a:rPr lang="sv-SE" sz="2700" b="1" dirty="0">
                <a:solidFill>
                  <a:schemeClr val="bg1">
                    <a:lumMod val="95000"/>
                  </a:schemeClr>
                </a:solidFill>
              </a:rPr>
              <a:t>(AI </a:t>
            </a:r>
            <a:r>
              <a:rPr lang="sv-SE" sz="2700" b="1" dirty="0" err="1">
                <a:solidFill>
                  <a:schemeClr val="bg1">
                    <a:lumMod val="95000"/>
                  </a:schemeClr>
                </a:solidFill>
              </a:rPr>
              <a:t>generated</a:t>
            </a:r>
            <a:r>
              <a:rPr lang="sv-SE" sz="2700" b="1" dirty="0">
                <a:solidFill>
                  <a:schemeClr val="bg1">
                    <a:lumMod val="95000"/>
                  </a:schemeClr>
                </a:solidFill>
              </a:rPr>
              <a:t> </a:t>
            </a:r>
            <a:r>
              <a:rPr lang="sv-SE" sz="2700" b="1" dirty="0" err="1">
                <a:solidFill>
                  <a:schemeClr val="bg1">
                    <a:lumMod val="95000"/>
                  </a:schemeClr>
                </a:solidFill>
              </a:rPr>
              <a:t>picture</a:t>
            </a:r>
            <a:r>
              <a:rPr lang="sv-SE" sz="2700" b="1" dirty="0">
                <a:solidFill>
                  <a:schemeClr val="bg1">
                    <a:lumMod val="95000"/>
                  </a:schemeClr>
                </a:solidFill>
              </a:rPr>
              <a:t>)</a:t>
            </a:r>
            <a:endParaRPr lang="en-US" sz="2700" b="1" dirty="0">
              <a:solidFill>
                <a:schemeClr val="bg1">
                  <a:lumMod val="95000"/>
                </a:schemeClr>
              </a:solidFill>
            </a:endParaRPr>
          </a:p>
        </p:txBody>
      </p:sp>
      <p:sp>
        <p:nvSpPr>
          <p:cNvPr id="4" name="Slide Number Placeholder 3">
            <a:extLst>
              <a:ext uri="{FF2B5EF4-FFF2-40B4-BE49-F238E27FC236}">
                <a16:creationId xmlns:a16="http://schemas.microsoft.com/office/drawing/2014/main" id="{57739663-5A5D-0BBD-BC96-D564F7F17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4CCA6-B84A-402E-8487-3625AF2CE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C209C14-C70F-C446-5DD2-C63D8A60A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673" y="-12192"/>
            <a:ext cx="6870192" cy="6870192"/>
          </a:xfrm>
          <a:prstGeom prst="rect">
            <a:avLst/>
          </a:prstGeom>
        </p:spPr>
      </p:pic>
    </p:spTree>
    <p:extLst>
      <p:ext uri="{BB962C8B-B14F-4D97-AF65-F5344CB8AC3E}">
        <p14:creationId xmlns:p14="http://schemas.microsoft.com/office/powerpoint/2010/main" val="31451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626CF-BADB-8241-C635-4143FD2BD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62" y="0"/>
            <a:ext cx="10168075" cy="6858000"/>
          </a:xfrm>
          <a:prstGeom prst="rect">
            <a:avLst/>
          </a:prstGeom>
        </p:spPr>
      </p:pic>
      <p:sp>
        <p:nvSpPr>
          <p:cNvPr id="6" name="Slide Number Placeholder 5">
            <a:extLst>
              <a:ext uri="{FF2B5EF4-FFF2-40B4-BE49-F238E27FC236}">
                <a16:creationId xmlns:a16="http://schemas.microsoft.com/office/drawing/2014/main" id="{A86985C5-4E05-31FD-1183-2BBE0A4FA922}"/>
              </a:ext>
            </a:extLst>
          </p:cNvPr>
          <p:cNvSpPr>
            <a:spLocks noGrp="1"/>
          </p:cNvSpPr>
          <p:nvPr>
            <p:ph type="sldNum" sz="quarter" idx="12"/>
          </p:nvPr>
        </p:nvSpPr>
        <p:spPr/>
        <p:txBody>
          <a:bodyPr/>
          <a:lstStyle/>
          <a:p>
            <a:fld id="{16A4CCA6-B84A-402E-8487-3625AF2CEEBF}" type="slidenum">
              <a:rPr lang="en-US" smtClean="0"/>
              <a:t>9</a:t>
            </a:fld>
            <a:endParaRPr lang="en-US"/>
          </a:p>
        </p:txBody>
      </p:sp>
    </p:spTree>
    <p:extLst>
      <p:ext uri="{BB962C8B-B14F-4D97-AF65-F5344CB8AC3E}">
        <p14:creationId xmlns:p14="http://schemas.microsoft.com/office/powerpoint/2010/main" val="244196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1626</Words>
  <Application>Microsoft Office PowerPoint</Application>
  <PresentationFormat>Widescreen</PresentationFormat>
  <Paragraphs>171</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Calibri</vt:lpstr>
      <vt:lpstr>Calibri Light</vt:lpstr>
      <vt:lpstr>Caveat</vt:lpstr>
      <vt:lpstr>Office Theme</vt:lpstr>
      <vt:lpstr>Attrition coefficient estimations  via differential equation systems, initial and terminal conditions, and nonlinear iterative equation system solutions  by Peter Lohmander</vt:lpstr>
      <vt:lpstr>Attrition coefficient estimations via differential equation systems, initial and terminal conditions, and nonlinear iterative equation system solutions,  by Peter Lohmander, WSTA-2024</vt:lpstr>
      <vt:lpstr>Abstract Part 1:</vt:lpstr>
      <vt:lpstr>Abstract Part 2:</vt:lpstr>
      <vt:lpstr>Abstract Part 3:</vt:lpstr>
      <vt:lpstr>Abstract Part 4:</vt:lpstr>
      <vt:lpstr>Empirical data:  The Battle of Iwo Jima during World War II:</vt:lpstr>
      <vt:lpstr>The Battle of Iwo Jima:  (AI generated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Attrition coefficient estimations  via differential equation systems, initial and terminal conditions, and nonlinear iterative equation system solutions  by Peter Lohmander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Lohmander</dc:creator>
  <cp:lastModifiedBy>Peter Lohmander</cp:lastModifiedBy>
  <cp:revision>35</cp:revision>
  <dcterms:created xsi:type="dcterms:W3CDTF">2024-06-12T09:43:07Z</dcterms:created>
  <dcterms:modified xsi:type="dcterms:W3CDTF">2024-06-24T21:47:01Z</dcterms:modified>
</cp:coreProperties>
</file>