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57" r:id="rId3"/>
    <p:sldId id="301" r:id="rId4"/>
    <p:sldId id="270" r:id="rId5"/>
    <p:sldId id="278" r:id="rId6"/>
    <p:sldId id="279" r:id="rId7"/>
    <p:sldId id="280" r:id="rId8"/>
    <p:sldId id="281" r:id="rId9"/>
    <p:sldId id="277" r:id="rId10"/>
    <p:sldId id="282" r:id="rId11"/>
    <p:sldId id="283" r:id="rId12"/>
    <p:sldId id="303" r:id="rId13"/>
    <p:sldId id="304" r:id="rId14"/>
    <p:sldId id="305" r:id="rId15"/>
    <p:sldId id="307" r:id="rId16"/>
    <p:sldId id="308" r:id="rId17"/>
    <p:sldId id="309" r:id="rId18"/>
    <p:sldId id="276" r:id="rId19"/>
    <p:sldId id="284" r:id="rId20"/>
    <p:sldId id="285" r:id="rId21"/>
    <p:sldId id="286" r:id="rId22"/>
    <p:sldId id="287" r:id="rId23"/>
    <p:sldId id="275" r:id="rId24"/>
    <p:sldId id="293" r:id="rId25"/>
    <p:sldId id="294" r:id="rId26"/>
    <p:sldId id="295" r:id="rId27"/>
    <p:sldId id="272" r:id="rId28"/>
    <p:sldId id="292" r:id="rId29"/>
    <p:sldId id="296" r:id="rId30"/>
    <p:sldId id="298" r:id="rId31"/>
    <p:sldId id="300" r:id="rId32"/>
    <p:sldId id="299" r:id="rId33"/>
    <p:sldId id="297" r:id="rId34"/>
    <p:sldId id="302" r:id="rId35"/>
    <p:sldId id="291" r:id="rId36"/>
    <p:sldId id="259" r:id="rId37"/>
    <p:sldId id="266" r:id="rId38"/>
    <p:sldId id="268" r:id="rId39"/>
    <p:sldId id="262" r:id="rId40"/>
    <p:sldId id="264" r:id="rId41"/>
    <p:sldId id="269" r:id="rId42"/>
    <p:sldId id="310" r:id="rId43"/>
    <p:sldId id="311" r:id="rId44"/>
    <p:sldId id="312" r:id="rId45"/>
    <p:sldId id="313" r:id="rId46"/>
    <p:sldId id="314" r:id="rId47"/>
    <p:sldId id="315" r:id="rId48"/>
    <p:sldId id="316" r:id="rId49"/>
    <p:sldId id="319" r:id="rId50"/>
    <p:sldId id="321" r:id="rId51"/>
    <p:sldId id="320" r:id="rId52"/>
    <p:sldId id="318" r:id="rId53"/>
    <p:sldId id="317" r:id="rId54"/>
    <p:sldId id="326" r:id="rId55"/>
    <p:sldId id="325" r:id="rId56"/>
    <p:sldId id="324" r:id="rId57"/>
    <p:sldId id="323" r:id="rId58"/>
    <p:sldId id="322" r:id="rId59"/>
    <p:sldId id="327" r:id="rId60"/>
    <p:sldId id="328" r:id="rId61"/>
    <p:sldId id="329" r:id="rId62"/>
    <p:sldId id="263" r:id="rId63"/>
    <p:sldId id="330" r:id="rId64"/>
    <p:sldId id="331" r:id="rId65"/>
    <p:sldId id="336" r:id="rId66"/>
    <p:sldId id="335" r:id="rId67"/>
    <p:sldId id="334" r:id="rId68"/>
    <p:sldId id="260" r:id="rId69"/>
    <p:sldId id="333" r:id="rId70"/>
    <p:sldId id="341" r:id="rId71"/>
    <p:sldId id="340" r:id="rId72"/>
    <p:sldId id="339" r:id="rId73"/>
    <p:sldId id="338" r:id="rId74"/>
    <p:sldId id="337" r:id="rId75"/>
    <p:sldId id="345" r:id="rId76"/>
    <p:sldId id="344" r:id="rId77"/>
    <p:sldId id="343" r:id="rId78"/>
    <p:sldId id="342" r:id="rId79"/>
    <p:sldId id="346" r:id="rId80"/>
    <p:sldId id="261" r:id="rId81"/>
    <p:sldId id="265" r:id="rId82"/>
    <p:sldId id="347"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Sheet1!$C$4</c:f>
              <c:strCache>
                <c:ptCount val="1"/>
                <c:pt idx="0">
                  <c:v>Inverse Supply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38100">
                  <a:solidFill>
                    <a:schemeClr val="accent1"/>
                  </a:solidFill>
                </a:ln>
                <a:effectLst/>
              </c:spPr>
            </c:marker>
            <c:bubble3D val="0"/>
            <c:spPr>
              <a:ln w="38100" cap="rnd">
                <a:solidFill>
                  <a:schemeClr val="accent1"/>
                </a:solidFill>
                <a:round/>
              </a:ln>
              <a:effectLst/>
            </c:spPr>
            <c:extLst>
              <c:ext xmlns:c16="http://schemas.microsoft.com/office/drawing/2014/chart" uri="{C3380CC4-5D6E-409C-BE32-E72D297353CC}">
                <c16:uniqueId val="{00000001-9294-4683-B76F-DAFFC068E5EB}"/>
              </c:ext>
            </c:extLst>
          </c:dPt>
          <c:xVal>
            <c:numRef>
              <c:f>Sheet1!$B$5:$B$6</c:f>
              <c:numCache>
                <c:formatCode>General</c:formatCode>
                <c:ptCount val="2"/>
                <c:pt idx="0">
                  <c:v>0</c:v>
                </c:pt>
                <c:pt idx="1">
                  <c:v>8</c:v>
                </c:pt>
              </c:numCache>
            </c:numRef>
          </c:xVal>
          <c:yVal>
            <c:numRef>
              <c:f>Sheet1!$C$5:$C$6</c:f>
              <c:numCache>
                <c:formatCode>General</c:formatCode>
                <c:ptCount val="2"/>
                <c:pt idx="0">
                  <c:v>2</c:v>
                </c:pt>
                <c:pt idx="1">
                  <c:v>6</c:v>
                </c:pt>
              </c:numCache>
            </c:numRef>
          </c:yVal>
          <c:smooth val="0"/>
          <c:extLst>
            <c:ext xmlns:c16="http://schemas.microsoft.com/office/drawing/2014/chart" uri="{C3380CC4-5D6E-409C-BE32-E72D297353CC}">
              <c16:uniqueId val="{00000002-9294-4683-B76F-DAFFC068E5EB}"/>
            </c:ext>
          </c:extLst>
        </c:ser>
        <c:ser>
          <c:idx val="1"/>
          <c:order val="1"/>
          <c:tx>
            <c:strRef>
              <c:f>Sheet1!$D$4</c:f>
              <c:strCache>
                <c:ptCount val="1"/>
                <c:pt idx="0">
                  <c:v>Inverse Demand</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xVal>
            <c:numRef>
              <c:f>Sheet1!$B$5:$B$6</c:f>
              <c:numCache>
                <c:formatCode>General</c:formatCode>
                <c:ptCount val="2"/>
                <c:pt idx="0">
                  <c:v>0</c:v>
                </c:pt>
                <c:pt idx="1">
                  <c:v>8</c:v>
                </c:pt>
              </c:numCache>
            </c:numRef>
          </c:xVal>
          <c:yVal>
            <c:numRef>
              <c:f>Sheet1!$D$5:$D$6</c:f>
              <c:numCache>
                <c:formatCode>General</c:formatCode>
                <c:ptCount val="2"/>
                <c:pt idx="0">
                  <c:v>8</c:v>
                </c:pt>
                <c:pt idx="1">
                  <c:v>0</c:v>
                </c:pt>
              </c:numCache>
            </c:numRef>
          </c:yVal>
          <c:smooth val="0"/>
          <c:extLst>
            <c:ext xmlns:c16="http://schemas.microsoft.com/office/drawing/2014/chart" uri="{C3380CC4-5D6E-409C-BE32-E72D297353CC}">
              <c16:uniqueId val="{00000003-9294-4683-B76F-DAFFC068E5EB}"/>
            </c:ext>
          </c:extLst>
        </c:ser>
        <c:dLbls>
          <c:showLegendKey val="0"/>
          <c:showVal val="0"/>
          <c:showCatName val="0"/>
          <c:showSerName val="0"/>
          <c:showPercent val="0"/>
          <c:showBubbleSize val="0"/>
        </c:dLbls>
        <c:axId val="1694670240"/>
        <c:axId val="1694691840"/>
      </c:scatterChart>
      <c:valAx>
        <c:axId val="1694670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Q</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694691840"/>
        <c:crosses val="autoZero"/>
        <c:crossBetween val="midCat"/>
      </c:valAx>
      <c:valAx>
        <c:axId val="169469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4670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Sheet1!$C$4</c:f>
              <c:strCache>
                <c:ptCount val="1"/>
                <c:pt idx="0">
                  <c:v>Inverse Supply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38100">
                  <a:solidFill>
                    <a:schemeClr val="accent1"/>
                  </a:solidFill>
                </a:ln>
                <a:effectLst/>
              </c:spPr>
            </c:marker>
            <c:bubble3D val="0"/>
            <c:spPr>
              <a:ln w="38100" cap="rnd">
                <a:solidFill>
                  <a:schemeClr val="accent1"/>
                </a:solidFill>
                <a:round/>
              </a:ln>
              <a:effectLst/>
            </c:spPr>
            <c:extLst>
              <c:ext xmlns:c16="http://schemas.microsoft.com/office/drawing/2014/chart" uri="{C3380CC4-5D6E-409C-BE32-E72D297353CC}">
                <c16:uniqueId val="{00000001-9294-4683-B76F-DAFFC068E5EB}"/>
              </c:ext>
            </c:extLst>
          </c:dPt>
          <c:xVal>
            <c:numRef>
              <c:f>Sheet1!$B$5:$B$6</c:f>
              <c:numCache>
                <c:formatCode>General</c:formatCode>
                <c:ptCount val="2"/>
                <c:pt idx="0">
                  <c:v>0</c:v>
                </c:pt>
                <c:pt idx="1">
                  <c:v>8</c:v>
                </c:pt>
              </c:numCache>
            </c:numRef>
          </c:xVal>
          <c:yVal>
            <c:numRef>
              <c:f>Sheet1!$C$5:$C$6</c:f>
              <c:numCache>
                <c:formatCode>General</c:formatCode>
                <c:ptCount val="2"/>
                <c:pt idx="0">
                  <c:v>2</c:v>
                </c:pt>
                <c:pt idx="1">
                  <c:v>6</c:v>
                </c:pt>
              </c:numCache>
            </c:numRef>
          </c:yVal>
          <c:smooth val="0"/>
          <c:extLst>
            <c:ext xmlns:c16="http://schemas.microsoft.com/office/drawing/2014/chart" uri="{C3380CC4-5D6E-409C-BE32-E72D297353CC}">
              <c16:uniqueId val="{00000002-9294-4683-B76F-DAFFC068E5EB}"/>
            </c:ext>
          </c:extLst>
        </c:ser>
        <c:ser>
          <c:idx val="1"/>
          <c:order val="1"/>
          <c:tx>
            <c:strRef>
              <c:f>Sheet1!$D$4</c:f>
              <c:strCache>
                <c:ptCount val="1"/>
                <c:pt idx="0">
                  <c:v>Inverse Demand</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xVal>
            <c:numRef>
              <c:f>Sheet1!$B$5:$B$6</c:f>
              <c:numCache>
                <c:formatCode>General</c:formatCode>
                <c:ptCount val="2"/>
                <c:pt idx="0">
                  <c:v>0</c:v>
                </c:pt>
                <c:pt idx="1">
                  <c:v>8</c:v>
                </c:pt>
              </c:numCache>
            </c:numRef>
          </c:xVal>
          <c:yVal>
            <c:numRef>
              <c:f>Sheet1!$D$5:$D$6</c:f>
              <c:numCache>
                <c:formatCode>General</c:formatCode>
                <c:ptCount val="2"/>
                <c:pt idx="0">
                  <c:v>8</c:v>
                </c:pt>
                <c:pt idx="1">
                  <c:v>0</c:v>
                </c:pt>
              </c:numCache>
            </c:numRef>
          </c:yVal>
          <c:smooth val="0"/>
          <c:extLst>
            <c:ext xmlns:c16="http://schemas.microsoft.com/office/drawing/2014/chart" uri="{C3380CC4-5D6E-409C-BE32-E72D297353CC}">
              <c16:uniqueId val="{00000003-9294-4683-B76F-DAFFC068E5EB}"/>
            </c:ext>
          </c:extLst>
        </c:ser>
        <c:dLbls>
          <c:showLegendKey val="0"/>
          <c:showVal val="0"/>
          <c:showCatName val="0"/>
          <c:showSerName val="0"/>
          <c:showPercent val="0"/>
          <c:showBubbleSize val="0"/>
        </c:dLbls>
        <c:axId val="1694670240"/>
        <c:axId val="1694691840"/>
      </c:scatterChart>
      <c:valAx>
        <c:axId val="1694670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Q</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694691840"/>
        <c:crosses val="autoZero"/>
        <c:crossBetween val="midCat"/>
      </c:valAx>
      <c:valAx>
        <c:axId val="169469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4670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Sheet1!$C$4</c:f>
              <c:strCache>
                <c:ptCount val="1"/>
                <c:pt idx="0">
                  <c:v>Inverse Supply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38100">
                  <a:solidFill>
                    <a:schemeClr val="accent1"/>
                  </a:solidFill>
                </a:ln>
                <a:effectLst/>
              </c:spPr>
            </c:marker>
            <c:bubble3D val="0"/>
            <c:spPr>
              <a:ln w="38100" cap="rnd">
                <a:solidFill>
                  <a:schemeClr val="accent1"/>
                </a:solidFill>
                <a:round/>
              </a:ln>
              <a:effectLst/>
            </c:spPr>
            <c:extLst>
              <c:ext xmlns:c16="http://schemas.microsoft.com/office/drawing/2014/chart" uri="{C3380CC4-5D6E-409C-BE32-E72D297353CC}">
                <c16:uniqueId val="{00000001-9294-4683-B76F-DAFFC068E5EB}"/>
              </c:ext>
            </c:extLst>
          </c:dPt>
          <c:xVal>
            <c:numRef>
              <c:f>Sheet1!$B$5:$B$6</c:f>
              <c:numCache>
                <c:formatCode>General</c:formatCode>
                <c:ptCount val="2"/>
                <c:pt idx="0">
                  <c:v>0</c:v>
                </c:pt>
                <c:pt idx="1">
                  <c:v>8</c:v>
                </c:pt>
              </c:numCache>
            </c:numRef>
          </c:xVal>
          <c:yVal>
            <c:numRef>
              <c:f>Sheet1!$C$5:$C$6</c:f>
              <c:numCache>
                <c:formatCode>General</c:formatCode>
                <c:ptCount val="2"/>
                <c:pt idx="0">
                  <c:v>2</c:v>
                </c:pt>
                <c:pt idx="1">
                  <c:v>6</c:v>
                </c:pt>
              </c:numCache>
            </c:numRef>
          </c:yVal>
          <c:smooth val="0"/>
          <c:extLst>
            <c:ext xmlns:c16="http://schemas.microsoft.com/office/drawing/2014/chart" uri="{C3380CC4-5D6E-409C-BE32-E72D297353CC}">
              <c16:uniqueId val="{00000002-9294-4683-B76F-DAFFC068E5EB}"/>
            </c:ext>
          </c:extLst>
        </c:ser>
        <c:ser>
          <c:idx val="1"/>
          <c:order val="1"/>
          <c:tx>
            <c:strRef>
              <c:f>Sheet1!$D$4</c:f>
              <c:strCache>
                <c:ptCount val="1"/>
                <c:pt idx="0">
                  <c:v>Inverse Demand</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xVal>
            <c:numRef>
              <c:f>Sheet1!$B$5:$B$6</c:f>
              <c:numCache>
                <c:formatCode>General</c:formatCode>
                <c:ptCount val="2"/>
                <c:pt idx="0">
                  <c:v>0</c:v>
                </c:pt>
                <c:pt idx="1">
                  <c:v>8</c:v>
                </c:pt>
              </c:numCache>
            </c:numRef>
          </c:xVal>
          <c:yVal>
            <c:numRef>
              <c:f>Sheet1!$D$5:$D$6</c:f>
              <c:numCache>
                <c:formatCode>General</c:formatCode>
                <c:ptCount val="2"/>
                <c:pt idx="0">
                  <c:v>8</c:v>
                </c:pt>
                <c:pt idx="1">
                  <c:v>0</c:v>
                </c:pt>
              </c:numCache>
            </c:numRef>
          </c:yVal>
          <c:smooth val="0"/>
          <c:extLst>
            <c:ext xmlns:c16="http://schemas.microsoft.com/office/drawing/2014/chart" uri="{C3380CC4-5D6E-409C-BE32-E72D297353CC}">
              <c16:uniqueId val="{00000003-9294-4683-B76F-DAFFC068E5EB}"/>
            </c:ext>
          </c:extLst>
        </c:ser>
        <c:dLbls>
          <c:showLegendKey val="0"/>
          <c:showVal val="0"/>
          <c:showCatName val="0"/>
          <c:showSerName val="0"/>
          <c:showPercent val="0"/>
          <c:showBubbleSize val="0"/>
        </c:dLbls>
        <c:axId val="1694670240"/>
        <c:axId val="1694691840"/>
      </c:scatterChart>
      <c:valAx>
        <c:axId val="1694670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Q</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694691840"/>
        <c:crosses val="autoZero"/>
        <c:crossBetween val="midCat"/>
      </c:valAx>
      <c:valAx>
        <c:axId val="169469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4670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Sheet1!$C$4</c:f>
              <c:strCache>
                <c:ptCount val="1"/>
                <c:pt idx="0">
                  <c:v>Inverse Supply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38100">
                  <a:solidFill>
                    <a:schemeClr val="accent1"/>
                  </a:solidFill>
                </a:ln>
                <a:effectLst/>
              </c:spPr>
            </c:marker>
            <c:bubble3D val="0"/>
            <c:spPr>
              <a:ln w="38100" cap="rnd">
                <a:solidFill>
                  <a:schemeClr val="accent1"/>
                </a:solidFill>
                <a:round/>
              </a:ln>
              <a:effectLst/>
            </c:spPr>
            <c:extLst>
              <c:ext xmlns:c16="http://schemas.microsoft.com/office/drawing/2014/chart" uri="{C3380CC4-5D6E-409C-BE32-E72D297353CC}">
                <c16:uniqueId val="{00000001-9294-4683-B76F-DAFFC068E5EB}"/>
              </c:ext>
            </c:extLst>
          </c:dPt>
          <c:xVal>
            <c:numRef>
              <c:f>Sheet1!$B$5:$B$6</c:f>
              <c:numCache>
                <c:formatCode>General</c:formatCode>
                <c:ptCount val="2"/>
                <c:pt idx="0">
                  <c:v>0</c:v>
                </c:pt>
                <c:pt idx="1">
                  <c:v>8</c:v>
                </c:pt>
              </c:numCache>
            </c:numRef>
          </c:xVal>
          <c:yVal>
            <c:numRef>
              <c:f>Sheet1!$C$5:$C$6</c:f>
              <c:numCache>
                <c:formatCode>General</c:formatCode>
                <c:ptCount val="2"/>
                <c:pt idx="0">
                  <c:v>2</c:v>
                </c:pt>
                <c:pt idx="1">
                  <c:v>6</c:v>
                </c:pt>
              </c:numCache>
            </c:numRef>
          </c:yVal>
          <c:smooth val="0"/>
          <c:extLst>
            <c:ext xmlns:c16="http://schemas.microsoft.com/office/drawing/2014/chart" uri="{C3380CC4-5D6E-409C-BE32-E72D297353CC}">
              <c16:uniqueId val="{00000002-9294-4683-B76F-DAFFC068E5EB}"/>
            </c:ext>
          </c:extLst>
        </c:ser>
        <c:ser>
          <c:idx val="1"/>
          <c:order val="1"/>
          <c:tx>
            <c:strRef>
              <c:f>Sheet1!$D$4</c:f>
              <c:strCache>
                <c:ptCount val="1"/>
                <c:pt idx="0">
                  <c:v>Inverse Demand</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xVal>
            <c:numRef>
              <c:f>Sheet1!$B$5:$B$6</c:f>
              <c:numCache>
                <c:formatCode>General</c:formatCode>
                <c:ptCount val="2"/>
                <c:pt idx="0">
                  <c:v>0</c:v>
                </c:pt>
                <c:pt idx="1">
                  <c:v>8</c:v>
                </c:pt>
              </c:numCache>
            </c:numRef>
          </c:xVal>
          <c:yVal>
            <c:numRef>
              <c:f>Sheet1!$D$5:$D$6</c:f>
              <c:numCache>
                <c:formatCode>General</c:formatCode>
                <c:ptCount val="2"/>
                <c:pt idx="0">
                  <c:v>8</c:v>
                </c:pt>
                <c:pt idx="1">
                  <c:v>0</c:v>
                </c:pt>
              </c:numCache>
            </c:numRef>
          </c:yVal>
          <c:smooth val="0"/>
          <c:extLst>
            <c:ext xmlns:c16="http://schemas.microsoft.com/office/drawing/2014/chart" uri="{C3380CC4-5D6E-409C-BE32-E72D297353CC}">
              <c16:uniqueId val="{00000003-9294-4683-B76F-DAFFC068E5EB}"/>
            </c:ext>
          </c:extLst>
        </c:ser>
        <c:dLbls>
          <c:showLegendKey val="0"/>
          <c:showVal val="0"/>
          <c:showCatName val="0"/>
          <c:showSerName val="0"/>
          <c:showPercent val="0"/>
          <c:showBubbleSize val="0"/>
        </c:dLbls>
        <c:axId val="1694670240"/>
        <c:axId val="1694691840"/>
      </c:scatterChart>
      <c:valAx>
        <c:axId val="1694670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Q</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694691840"/>
        <c:crosses val="autoZero"/>
        <c:crossBetween val="midCat"/>
      </c:valAx>
      <c:valAx>
        <c:axId val="169469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4670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Sheet1!$C$4</c:f>
              <c:strCache>
                <c:ptCount val="1"/>
                <c:pt idx="0">
                  <c:v>Inverse Supply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38100">
                  <a:solidFill>
                    <a:schemeClr val="accent1"/>
                  </a:solidFill>
                </a:ln>
                <a:effectLst/>
              </c:spPr>
            </c:marker>
            <c:bubble3D val="0"/>
            <c:spPr>
              <a:ln w="38100" cap="rnd">
                <a:solidFill>
                  <a:schemeClr val="accent1"/>
                </a:solidFill>
                <a:round/>
              </a:ln>
              <a:effectLst/>
            </c:spPr>
            <c:extLst>
              <c:ext xmlns:c16="http://schemas.microsoft.com/office/drawing/2014/chart" uri="{C3380CC4-5D6E-409C-BE32-E72D297353CC}">
                <c16:uniqueId val="{00000001-9294-4683-B76F-DAFFC068E5EB}"/>
              </c:ext>
            </c:extLst>
          </c:dPt>
          <c:xVal>
            <c:numRef>
              <c:f>Sheet1!$B$5:$B$6</c:f>
              <c:numCache>
                <c:formatCode>General</c:formatCode>
                <c:ptCount val="2"/>
                <c:pt idx="0">
                  <c:v>0</c:v>
                </c:pt>
                <c:pt idx="1">
                  <c:v>8</c:v>
                </c:pt>
              </c:numCache>
            </c:numRef>
          </c:xVal>
          <c:yVal>
            <c:numRef>
              <c:f>Sheet1!$C$5:$C$6</c:f>
              <c:numCache>
                <c:formatCode>General</c:formatCode>
                <c:ptCount val="2"/>
                <c:pt idx="0">
                  <c:v>2</c:v>
                </c:pt>
                <c:pt idx="1">
                  <c:v>6</c:v>
                </c:pt>
              </c:numCache>
            </c:numRef>
          </c:yVal>
          <c:smooth val="0"/>
          <c:extLst>
            <c:ext xmlns:c16="http://schemas.microsoft.com/office/drawing/2014/chart" uri="{C3380CC4-5D6E-409C-BE32-E72D297353CC}">
              <c16:uniqueId val="{00000002-9294-4683-B76F-DAFFC068E5EB}"/>
            </c:ext>
          </c:extLst>
        </c:ser>
        <c:ser>
          <c:idx val="1"/>
          <c:order val="1"/>
          <c:tx>
            <c:strRef>
              <c:f>Sheet1!$D$4</c:f>
              <c:strCache>
                <c:ptCount val="1"/>
                <c:pt idx="0">
                  <c:v>Inverse Demand</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xVal>
            <c:numRef>
              <c:f>Sheet1!$B$5:$B$6</c:f>
              <c:numCache>
                <c:formatCode>General</c:formatCode>
                <c:ptCount val="2"/>
                <c:pt idx="0">
                  <c:v>0</c:v>
                </c:pt>
                <c:pt idx="1">
                  <c:v>8</c:v>
                </c:pt>
              </c:numCache>
            </c:numRef>
          </c:xVal>
          <c:yVal>
            <c:numRef>
              <c:f>Sheet1!$D$5:$D$6</c:f>
              <c:numCache>
                <c:formatCode>General</c:formatCode>
                <c:ptCount val="2"/>
                <c:pt idx="0">
                  <c:v>8</c:v>
                </c:pt>
                <c:pt idx="1">
                  <c:v>0</c:v>
                </c:pt>
              </c:numCache>
            </c:numRef>
          </c:yVal>
          <c:smooth val="0"/>
          <c:extLst>
            <c:ext xmlns:c16="http://schemas.microsoft.com/office/drawing/2014/chart" uri="{C3380CC4-5D6E-409C-BE32-E72D297353CC}">
              <c16:uniqueId val="{00000003-9294-4683-B76F-DAFFC068E5EB}"/>
            </c:ext>
          </c:extLst>
        </c:ser>
        <c:dLbls>
          <c:showLegendKey val="0"/>
          <c:showVal val="0"/>
          <c:showCatName val="0"/>
          <c:showSerName val="0"/>
          <c:showPercent val="0"/>
          <c:showBubbleSize val="0"/>
        </c:dLbls>
        <c:axId val="1694670240"/>
        <c:axId val="1694691840"/>
      </c:scatterChart>
      <c:valAx>
        <c:axId val="1694670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Q</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694691840"/>
        <c:crosses val="autoZero"/>
        <c:crossBetween val="midCat"/>
      </c:valAx>
      <c:valAx>
        <c:axId val="169469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4670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Sheet1!$C$4</c:f>
              <c:strCache>
                <c:ptCount val="1"/>
                <c:pt idx="0">
                  <c:v>Inverse Supply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38100">
                  <a:solidFill>
                    <a:schemeClr val="accent1"/>
                  </a:solidFill>
                </a:ln>
                <a:effectLst/>
              </c:spPr>
            </c:marker>
            <c:bubble3D val="0"/>
            <c:spPr>
              <a:ln w="38100" cap="rnd">
                <a:solidFill>
                  <a:schemeClr val="accent1"/>
                </a:solidFill>
                <a:round/>
              </a:ln>
              <a:effectLst/>
            </c:spPr>
            <c:extLst>
              <c:ext xmlns:c16="http://schemas.microsoft.com/office/drawing/2014/chart" uri="{C3380CC4-5D6E-409C-BE32-E72D297353CC}">
                <c16:uniqueId val="{00000001-C67A-4799-81D1-FAECB394E1F9}"/>
              </c:ext>
            </c:extLst>
          </c:dPt>
          <c:xVal>
            <c:numRef>
              <c:f>Sheet1!$B$5:$B$6</c:f>
              <c:numCache>
                <c:formatCode>General</c:formatCode>
                <c:ptCount val="2"/>
                <c:pt idx="0">
                  <c:v>0</c:v>
                </c:pt>
                <c:pt idx="1">
                  <c:v>8</c:v>
                </c:pt>
              </c:numCache>
            </c:numRef>
          </c:xVal>
          <c:yVal>
            <c:numRef>
              <c:f>Sheet1!$C$5:$C$6</c:f>
              <c:numCache>
                <c:formatCode>General</c:formatCode>
                <c:ptCount val="2"/>
                <c:pt idx="0">
                  <c:v>2</c:v>
                </c:pt>
                <c:pt idx="1">
                  <c:v>6</c:v>
                </c:pt>
              </c:numCache>
            </c:numRef>
          </c:yVal>
          <c:smooth val="0"/>
          <c:extLst>
            <c:ext xmlns:c16="http://schemas.microsoft.com/office/drawing/2014/chart" uri="{C3380CC4-5D6E-409C-BE32-E72D297353CC}">
              <c16:uniqueId val="{00000002-C67A-4799-81D1-FAECB394E1F9}"/>
            </c:ext>
          </c:extLst>
        </c:ser>
        <c:ser>
          <c:idx val="1"/>
          <c:order val="1"/>
          <c:tx>
            <c:strRef>
              <c:f>Sheet1!$D$4</c:f>
              <c:strCache>
                <c:ptCount val="1"/>
                <c:pt idx="0">
                  <c:v>Inverse Demand</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xVal>
            <c:numRef>
              <c:f>Sheet1!$B$5:$B$6</c:f>
              <c:numCache>
                <c:formatCode>General</c:formatCode>
                <c:ptCount val="2"/>
                <c:pt idx="0">
                  <c:v>0</c:v>
                </c:pt>
                <c:pt idx="1">
                  <c:v>8</c:v>
                </c:pt>
              </c:numCache>
            </c:numRef>
          </c:xVal>
          <c:yVal>
            <c:numRef>
              <c:f>Sheet1!$D$5:$D$6</c:f>
              <c:numCache>
                <c:formatCode>General</c:formatCode>
                <c:ptCount val="2"/>
                <c:pt idx="0">
                  <c:v>8</c:v>
                </c:pt>
                <c:pt idx="1">
                  <c:v>0</c:v>
                </c:pt>
              </c:numCache>
            </c:numRef>
          </c:yVal>
          <c:smooth val="0"/>
          <c:extLst>
            <c:ext xmlns:c16="http://schemas.microsoft.com/office/drawing/2014/chart" uri="{C3380CC4-5D6E-409C-BE32-E72D297353CC}">
              <c16:uniqueId val="{00000003-C67A-4799-81D1-FAECB394E1F9}"/>
            </c:ext>
          </c:extLst>
        </c:ser>
        <c:dLbls>
          <c:showLegendKey val="0"/>
          <c:showVal val="0"/>
          <c:showCatName val="0"/>
          <c:showSerName val="0"/>
          <c:showPercent val="0"/>
          <c:showBubbleSize val="0"/>
        </c:dLbls>
        <c:axId val="1694670240"/>
        <c:axId val="1694691840"/>
      </c:scatterChart>
      <c:valAx>
        <c:axId val="1694670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Q</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694691840"/>
        <c:crosses val="autoZero"/>
        <c:crossBetween val="midCat"/>
      </c:valAx>
      <c:valAx>
        <c:axId val="169469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4670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Sheet1!$C$4</c:f>
              <c:strCache>
                <c:ptCount val="1"/>
                <c:pt idx="0">
                  <c:v>Inverse Supply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38100">
                  <a:solidFill>
                    <a:schemeClr val="accent1"/>
                  </a:solidFill>
                </a:ln>
                <a:effectLst/>
              </c:spPr>
            </c:marker>
            <c:bubble3D val="0"/>
            <c:spPr>
              <a:ln w="38100" cap="rnd">
                <a:solidFill>
                  <a:schemeClr val="accent1"/>
                </a:solidFill>
                <a:round/>
              </a:ln>
              <a:effectLst/>
            </c:spPr>
            <c:extLst>
              <c:ext xmlns:c16="http://schemas.microsoft.com/office/drawing/2014/chart" uri="{C3380CC4-5D6E-409C-BE32-E72D297353CC}">
                <c16:uniqueId val="{00000001-C67A-4799-81D1-FAECB394E1F9}"/>
              </c:ext>
            </c:extLst>
          </c:dPt>
          <c:xVal>
            <c:numRef>
              <c:f>Sheet1!$B$5:$B$6</c:f>
              <c:numCache>
                <c:formatCode>General</c:formatCode>
                <c:ptCount val="2"/>
                <c:pt idx="0">
                  <c:v>0</c:v>
                </c:pt>
                <c:pt idx="1">
                  <c:v>8</c:v>
                </c:pt>
              </c:numCache>
            </c:numRef>
          </c:xVal>
          <c:yVal>
            <c:numRef>
              <c:f>Sheet1!$C$5:$C$6</c:f>
              <c:numCache>
                <c:formatCode>General</c:formatCode>
                <c:ptCount val="2"/>
                <c:pt idx="0">
                  <c:v>2</c:v>
                </c:pt>
                <c:pt idx="1">
                  <c:v>6</c:v>
                </c:pt>
              </c:numCache>
            </c:numRef>
          </c:yVal>
          <c:smooth val="0"/>
          <c:extLst>
            <c:ext xmlns:c16="http://schemas.microsoft.com/office/drawing/2014/chart" uri="{C3380CC4-5D6E-409C-BE32-E72D297353CC}">
              <c16:uniqueId val="{00000002-C67A-4799-81D1-FAECB394E1F9}"/>
            </c:ext>
          </c:extLst>
        </c:ser>
        <c:ser>
          <c:idx val="1"/>
          <c:order val="1"/>
          <c:tx>
            <c:strRef>
              <c:f>Sheet1!$D$4</c:f>
              <c:strCache>
                <c:ptCount val="1"/>
                <c:pt idx="0">
                  <c:v>Inverse Demand</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xVal>
            <c:numRef>
              <c:f>Sheet1!$B$5:$B$6</c:f>
              <c:numCache>
                <c:formatCode>General</c:formatCode>
                <c:ptCount val="2"/>
                <c:pt idx="0">
                  <c:v>0</c:v>
                </c:pt>
                <c:pt idx="1">
                  <c:v>8</c:v>
                </c:pt>
              </c:numCache>
            </c:numRef>
          </c:xVal>
          <c:yVal>
            <c:numRef>
              <c:f>Sheet1!$D$5:$D$6</c:f>
              <c:numCache>
                <c:formatCode>General</c:formatCode>
                <c:ptCount val="2"/>
                <c:pt idx="0">
                  <c:v>8</c:v>
                </c:pt>
                <c:pt idx="1">
                  <c:v>0</c:v>
                </c:pt>
              </c:numCache>
            </c:numRef>
          </c:yVal>
          <c:smooth val="0"/>
          <c:extLst>
            <c:ext xmlns:c16="http://schemas.microsoft.com/office/drawing/2014/chart" uri="{C3380CC4-5D6E-409C-BE32-E72D297353CC}">
              <c16:uniqueId val="{00000003-C67A-4799-81D1-FAECB394E1F9}"/>
            </c:ext>
          </c:extLst>
        </c:ser>
        <c:dLbls>
          <c:showLegendKey val="0"/>
          <c:showVal val="0"/>
          <c:showCatName val="0"/>
          <c:showSerName val="0"/>
          <c:showPercent val="0"/>
          <c:showBubbleSize val="0"/>
        </c:dLbls>
        <c:axId val="1694670240"/>
        <c:axId val="1694691840"/>
      </c:scatterChart>
      <c:valAx>
        <c:axId val="1694670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Q</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694691840"/>
        <c:crosses val="autoZero"/>
        <c:crossBetween val="midCat"/>
      </c:valAx>
      <c:valAx>
        <c:axId val="169469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4670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Sheet1!$C$4</c:f>
              <c:strCache>
                <c:ptCount val="1"/>
                <c:pt idx="0">
                  <c:v>Inverse Supply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38100">
                  <a:solidFill>
                    <a:schemeClr val="accent1"/>
                  </a:solidFill>
                </a:ln>
                <a:effectLst/>
              </c:spPr>
            </c:marker>
            <c:bubble3D val="0"/>
            <c:spPr>
              <a:ln w="38100" cap="rnd">
                <a:solidFill>
                  <a:schemeClr val="accent1"/>
                </a:solidFill>
                <a:round/>
              </a:ln>
              <a:effectLst/>
            </c:spPr>
            <c:extLst>
              <c:ext xmlns:c16="http://schemas.microsoft.com/office/drawing/2014/chart" uri="{C3380CC4-5D6E-409C-BE32-E72D297353CC}">
                <c16:uniqueId val="{00000001-C67A-4799-81D1-FAECB394E1F9}"/>
              </c:ext>
            </c:extLst>
          </c:dPt>
          <c:xVal>
            <c:numRef>
              <c:f>Sheet1!$B$5:$B$6</c:f>
              <c:numCache>
                <c:formatCode>General</c:formatCode>
                <c:ptCount val="2"/>
                <c:pt idx="0">
                  <c:v>0</c:v>
                </c:pt>
                <c:pt idx="1">
                  <c:v>8</c:v>
                </c:pt>
              </c:numCache>
            </c:numRef>
          </c:xVal>
          <c:yVal>
            <c:numRef>
              <c:f>Sheet1!$C$5:$C$6</c:f>
              <c:numCache>
                <c:formatCode>General</c:formatCode>
                <c:ptCount val="2"/>
                <c:pt idx="0">
                  <c:v>2</c:v>
                </c:pt>
                <c:pt idx="1">
                  <c:v>6</c:v>
                </c:pt>
              </c:numCache>
            </c:numRef>
          </c:yVal>
          <c:smooth val="0"/>
          <c:extLst>
            <c:ext xmlns:c16="http://schemas.microsoft.com/office/drawing/2014/chart" uri="{C3380CC4-5D6E-409C-BE32-E72D297353CC}">
              <c16:uniqueId val="{00000002-C67A-4799-81D1-FAECB394E1F9}"/>
            </c:ext>
          </c:extLst>
        </c:ser>
        <c:ser>
          <c:idx val="1"/>
          <c:order val="1"/>
          <c:tx>
            <c:strRef>
              <c:f>Sheet1!$D$4</c:f>
              <c:strCache>
                <c:ptCount val="1"/>
                <c:pt idx="0">
                  <c:v>Inverse Demand</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xVal>
            <c:numRef>
              <c:f>Sheet1!$B$5:$B$6</c:f>
              <c:numCache>
                <c:formatCode>General</c:formatCode>
                <c:ptCount val="2"/>
                <c:pt idx="0">
                  <c:v>0</c:v>
                </c:pt>
                <c:pt idx="1">
                  <c:v>8</c:v>
                </c:pt>
              </c:numCache>
            </c:numRef>
          </c:xVal>
          <c:yVal>
            <c:numRef>
              <c:f>Sheet1!$D$5:$D$6</c:f>
              <c:numCache>
                <c:formatCode>General</c:formatCode>
                <c:ptCount val="2"/>
                <c:pt idx="0">
                  <c:v>8</c:v>
                </c:pt>
                <c:pt idx="1">
                  <c:v>0</c:v>
                </c:pt>
              </c:numCache>
            </c:numRef>
          </c:yVal>
          <c:smooth val="0"/>
          <c:extLst>
            <c:ext xmlns:c16="http://schemas.microsoft.com/office/drawing/2014/chart" uri="{C3380CC4-5D6E-409C-BE32-E72D297353CC}">
              <c16:uniqueId val="{00000003-C67A-4799-81D1-FAECB394E1F9}"/>
            </c:ext>
          </c:extLst>
        </c:ser>
        <c:dLbls>
          <c:showLegendKey val="0"/>
          <c:showVal val="0"/>
          <c:showCatName val="0"/>
          <c:showSerName val="0"/>
          <c:showPercent val="0"/>
          <c:showBubbleSize val="0"/>
        </c:dLbls>
        <c:axId val="1694670240"/>
        <c:axId val="1694691840"/>
      </c:scatterChart>
      <c:valAx>
        <c:axId val="1694670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Q</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694691840"/>
        <c:crosses val="autoZero"/>
        <c:crossBetween val="midCat"/>
      </c:valAx>
      <c:valAx>
        <c:axId val="169469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4670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Sheet1!$C$4</c:f>
              <c:strCache>
                <c:ptCount val="1"/>
                <c:pt idx="0">
                  <c:v>Inverse Supply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38100">
                  <a:solidFill>
                    <a:schemeClr val="accent1"/>
                  </a:solidFill>
                </a:ln>
                <a:effectLst/>
              </c:spPr>
            </c:marker>
            <c:bubble3D val="0"/>
            <c:spPr>
              <a:ln w="38100" cap="rnd">
                <a:solidFill>
                  <a:schemeClr val="accent1"/>
                </a:solidFill>
                <a:round/>
              </a:ln>
              <a:effectLst/>
            </c:spPr>
            <c:extLst>
              <c:ext xmlns:c16="http://schemas.microsoft.com/office/drawing/2014/chart" uri="{C3380CC4-5D6E-409C-BE32-E72D297353CC}">
                <c16:uniqueId val="{00000001-C67A-4799-81D1-FAECB394E1F9}"/>
              </c:ext>
            </c:extLst>
          </c:dPt>
          <c:xVal>
            <c:numRef>
              <c:f>Sheet1!$B$5:$B$6</c:f>
              <c:numCache>
                <c:formatCode>General</c:formatCode>
                <c:ptCount val="2"/>
                <c:pt idx="0">
                  <c:v>0</c:v>
                </c:pt>
                <c:pt idx="1">
                  <c:v>8</c:v>
                </c:pt>
              </c:numCache>
            </c:numRef>
          </c:xVal>
          <c:yVal>
            <c:numRef>
              <c:f>Sheet1!$C$5:$C$6</c:f>
              <c:numCache>
                <c:formatCode>General</c:formatCode>
                <c:ptCount val="2"/>
                <c:pt idx="0">
                  <c:v>2</c:v>
                </c:pt>
                <c:pt idx="1">
                  <c:v>6</c:v>
                </c:pt>
              </c:numCache>
            </c:numRef>
          </c:yVal>
          <c:smooth val="0"/>
          <c:extLst>
            <c:ext xmlns:c16="http://schemas.microsoft.com/office/drawing/2014/chart" uri="{C3380CC4-5D6E-409C-BE32-E72D297353CC}">
              <c16:uniqueId val="{00000002-C67A-4799-81D1-FAECB394E1F9}"/>
            </c:ext>
          </c:extLst>
        </c:ser>
        <c:ser>
          <c:idx val="1"/>
          <c:order val="1"/>
          <c:tx>
            <c:strRef>
              <c:f>Sheet1!$D$4</c:f>
              <c:strCache>
                <c:ptCount val="1"/>
                <c:pt idx="0">
                  <c:v>Inverse Demand</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xVal>
            <c:numRef>
              <c:f>Sheet1!$B$5:$B$6</c:f>
              <c:numCache>
                <c:formatCode>General</c:formatCode>
                <c:ptCount val="2"/>
                <c:pt idx="0">
                  <c:v>0</c:v>
                </c:pt>
                <c:pt idx="1">
                  <c:v>8</c:v>
                </c:pt>
              </c:numCache>
            </c:numRef>
          </c:xVal>
          <c:yVal>
            <c:numRef>
              <c:f>Sheet1!$D$5:$D$6</c:f>
              <c:numCache>
                <c:formatCode>General</c:formatCode>
                <c:ptCount val="2"/>
                <c:pt idx="0">
                  <c:v>8</c:v>
                </c:pt>
                <c:pt idx="1">
                  <c:v>0</c:v>
                </c:pt>
              </c:numCache>
            </c:numRef>
          </c:yVal>
          <c:smooth val="0"/>
          <c:extLst>
            <c:ext xmlns:c16="http://schemas.microsoft.com/office/drawing/2014/chart" uri="{C3380CC4-5D6E-409C-BE32-E72D297353CC}">
              <c16:uniqueId val="{00000003-C67A-4799-81D1-FAECB394E1F9}"/>
            </c:ext>
          </c:extLst>
        </c:ser>
        <c:dLbls>
          <c:showLegendKey val="0"/>
          <c:showVal val="0"/>
          <c:showCatName val="0"/>
          <c:showSerName val="0"/>
          <c:showPercent val="0"/>
          <c:showBubbleSize val="0"/>
        </c:dLbls>
        <c:axId val="1694670240"/>
        <c:axId val="1694691840"/>
      </c:scatterChart>
      <c:valAx>
        <c:axId val="1694670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Q</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694691840"/>
        <c:crosses val="autoZero"/>
        <c:crossBetween val="midCat"/>
      </c:valAx>
      <c:valAx>
        <c:axId val="169469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a:t>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4670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913CD-B14C-4FB4-8232-5936C469BB3B}" type="datetimeFigureOut">
              <a:rPr lang="en-US" smtClean="0"/>
              <a:t>6/28/2025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3964F-4905-4610-9EB3-3E38E2F1569C}" type="slidenum">
              <a:rPr lang="en-US" smtClean="0"/>
              <a:t>‹#›</a:t>
            </a:fld>
            <a:endParaRPr lang="en-US"/>
          </a:p>
        </p:txBody>
      </p:sp>
    </p:spTree>
    <p:extLst>
      <p:ext uri="{BB962C8B-B14F-4D97-AF65-F5344CB8AC3E}">
        <p14:creationId xmlns:p14="http://schemas.microsoft.com/office/powerpoint/2010/main" val="1029901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FA98B-5025-3F9A-5F98-4520A4681D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D47413-020D-046C-7560-F8821ED35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647CC2-E2B6-0C43-6AED-2BD872FDA335}"/>
              </a:ext>
            </a:extLst>
          </p:cNvPr>
          <p:cNvSpPr>
            <a:spLocks noGrp="1"/>
          </p:cNvSpPr>
          <p:nvPr>
            <p:ph type="dt" sz="half" idx="10"/>
          </p:nvPr>
        </p:nvSpPr>
        <p:spPr/>
        <p:txBody>
          <a:bodyPr/>
          <a:lstStyle/>
          <a:p>
            <a:fld id="{370E24D8-952E-4B94-9FB7-BB638913BA00}" type="datetime1">
              <a:rPr lang="en-US" smtClean="0"/>
              <a:t>6/28/2025</a:t>
            </a:fld>
            <a:endParaRPr lang="en-US"/>
          </a:p>
        </p:txBody>
      </p:sp>
      <p:sp>
        <p:nvSpPr>
          <p:cNvPr id="5" name="Footer Placeholder 4">
            <a:extLst>
              <a:ext uri="{FF2B5EF4-FFF2-40B4-BE49-F238E27FC236}">
                <a16:creationId xmlns:a16="http://schemas.microsoft.com/office/drawing/2014/main" id="{24DF8AAE-936E-1ABD-43CF-9E2464201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D3287-5317-E0F4-1A05-1C90F539A27F}"/>
              </a:ext>
            </a:extLst>
          </p:cNvPr>
          <p:cNvSpPr>
            <a:spLocks noGrp="1"/>
          </p:cNvSpPr>
          <p:nvPr>
            <p:ph type="sldNum" sz="quarter" idx="12"/>
          </p:nvPr>
        </p:nvSpPr>
        <p:spPr/>
        <p:txBody>
          <a:bodyPr/>
          <a:lstStyle/>
          <a:p>
            <a:fld id="{E2AB85B5-4ED4-4981-B10F-B59AFFBBEBDD}" type="slidenum">
              <a:rPr lang="en-US" smtClean="0"/>
              <a:t>‹#›</a:t>
            </a:fld>
            <a:endParaRPr lang="en-US"/>
          </a:p>
        </p:txBody>
      </p:sp>
    </p:spTree>
    <p:extLst>
      <p:ext uri="{BB962C8B-B14F-4D97-AF65-F5344CB8AC3E}">
        <p14:creationId xmlns:p14="http://schemas.microsoft.com/office/powerpoint/2010/main" val="397280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79AB-1E4A-7208-3E38-C12E81750A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032E8F-1C49-B485-6A22-1512E24ECF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06311-E3AA-137F-81CA-8292728F85AF}"/>
              </a:ext>
            </a:extLst>
          </p:cNvPr>
          <p:cNvSpPr>
            <a:spLocks noGrp="1"/>
          </p:cNvSpPr>
          <p:nvPr>
            <p:ph type="dt" sz="half" idx="10"/>
          </p:nvPr>
        </p:nvSpPr>
        <p:spPr/>
        <p:txBody>
          <a:bodyPr/>
          <a:lstStyle/>
          <a:p>
            <a:fld id="{E8617A40-ED55-4091-9A3A-DF3E8DDC3F0C}" type="datetime1">
              <a:rPr lang="en-US" smtClean="0"/>
              <a:t>6/28/2025</a:t>
            </a:fld>
            <a:endParaRPr lang="en-US"/>
          </a:p>
        </p:txBody>
      </p:sp>
      <p:sp>
        <p:nvSpPr>
          <p:cNvPr id="5" name="Footer Placeholder 4">
            <a:extLst>
              <a:ext uri="{FF2B5EF4-FFF2-40B4-BE49-F238E27FC236}">
                <a16:creationId xmlns:a16="http://schemas.microsoft.com/office/drawing/2014/main" id="{543D8A0C-6288-21E9-B4FF-128DE132D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B7F9F-8F07-C817-D10B-CD90DC9DB02D}"/>
              </a:ext>
            </a:extLst>
          </p:cNvPr>
          <p:cNvSpPr>
            <a:spLocks noGrp="1"/>
          </p:cNvSpPr>
          <p:nvPr>
            <p:ph type="sldNum" sz="quarter" idx="12"/>
          </p:nvPr>
        </p:nvSpPr>
        <p:spPr/>
        <p:txBody>
          <a:bodyPr/>
          <a:lstStyle/>
          <a:p>
            <a:fld id="{E2AB85B5-4ED4-4981-B10F-B59AFFBBEBDD}" type="slidenum">
              <a:rPr lang="en-US" smtClean="0"/>
              <a:t>‹#›</a:t>
            </a:fld>
            <a:endParaRPr lang="en-US"/>
          </a:p>
        </p:txBody>
      </p:sp>
    </p:spTree>
    <p:extLst>
      <p:ext uri="{BB962C8B-B14F-4D97-AF65-F5344CB8AC3E}">
        <p14:creationId xmlns:p14="http://schemas.microsoft.com/office/powerpoint/2010/main" val="418337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8D721-BEFA-C40B-72F9-1848DD6BB2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CB3FB1-9544-AC0D-E7CE-694EAD075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4DD99-B8D0-17E7-AA44-1EEFA71A3C00}"/>
              </a:ext>
            </a:extLst>
          </p:cNvPr>
          <p:cNvSpPr>
            <a:spLocks noGrp="1"/>
          </p:cNvSpPr>
          <p:nvPr>
            <p:ph type="dt" sz="half" idx="10"/>
          </p:nvPr>
        </p:nvSpPr>
        <p:spPr/>
        <p:txBody>
          <a:bodyPr/>
          <a:lstStyle/>
          <a:p>
            <a:fld id="{A70FD749-FC41-478D-8E33-B251B703F34A}" type="datetime1">
              <a:rPr lang="en-US" smtClean="0"/>
              <a:t>6/28/2025</a:t>
            </a:fld>
            <a:endParaRPr lang="en-US"/>
          </a:p>
        </p:txBody>
      </p:sp>
      <p:sp>
        <p:nvSpPr>
          <p:cNvPr id="5" name="Footer Placeholder 4">
            <a:extLst>
              <a:ext uri="{FF2B5EF4-FFF2-40B4-BE49-F238E27FC236}">
                <a16:creationId xmlns:a16="http://schemas.microsoft.com/office/drawing/2014/main" id="{1CFE240D-2357-39EB-80E6-90D76FAF3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B7D17-971E-8F49-4C65-ED26D22426EF}"/>
              </a:ext>
            </a:extLst>
          </p:cNvPr>
          <p:cNvSpPr>
            <a:spLocks noGrp="1"/>
          </p:cNvSpPr>
          <p:nvPr>
            <p:ph type="sldNum" sz="quarter" idx="12"/>
          </p:nvPr>
        </p:nvSpPr>
        <p:spPr/>
        <p:txBody>
          <a:bodyPr/>
          <a:lstStyle/>
          <a:p>
            <a:fld id="{E2AB85B5-4ED4-4981-B10F-B59AFFBBEBDD}" type="slidenum">
              <a:rPr lang="en-US" smtClean="0"/>
              <a:t>‹#›</a:t>
            </a:fld>
            <a:endParaRPr lang="en-US"/>
          </a:p>
        </p:txBody>
      </p:sp>
    </p:spTree>
    <p:extLst>
      <p:ext uri="{BB962C8B-B14F-4D97-AF65-F5344CB8AC3E}">
        <p14:creationId xmlns:p14="http://schemas.microsoft.com/office/powerpoint/2010/main" val="78076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F3BB-F581-F863-4156-4856EA817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A7F02-CFC0-F9F6-B85B-1DA331BF4C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623DD-91FA-4351-CEC4-23BB7DE8C639}"/>
              </a:ext>
            </a:extLst>
          </p:cNvPr>
          <p:cNvSpPr>
            <a:spLocks noGrp="1"/>
          </p:cNvSpPr>
          <p:nvPr>
            <p:ph type="dt" sz="half" idx="10"/>
          </p:nvPr>
        </p:nvSpPr>
        <p:spPr/>
        <p:txBody>
          <a:bodyPr/>
          <a:lstStyle/>
          <a:p>
            <a:fld id="{4A338C86-52F2-49E4-A64E-169DE6AF6093}" type="datetime1">
              <a:rPr lang="en-US" smtClean="0"/>
              <a:t>6/28/2025</a:t>
            </a:fld>
            <a:endParaRPr lang="en-US"/>
          </a:p>
        </p:txBody>
      </p:sp>
      <p:sp>
        <p:nvSpPr>
          <p:cNvPr id="5" name="Footer Placeholder 4">
            <a:extLst>
              <a:ext uri="{FF2B5EF4-FFF2-40B4-BE49-F238E27FC236}">
                <a16:creationId xmlns:a16="http://schemas.microsoft.com/office/drawing/2014/main" id="{7EBE6BC1-E7DF-D174-E04C-1F6D9DFD1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2D54B-7F09-3C4F-7292-FD051065EC87}"/>
              </a:ext>
            </a:extLst>
          </p:cNvPr>
          <p:cNvSpPr>
            <a:spLocks noGrp="1"/>
          </p:cNvSpPr>
          <p:nvPr>
            <p:ph type="sldNum" sz="quarter" idx="12"/>
          </p:nvPr>
        </p:nvSpPr>
        <p:spPr/>
        <p:txBody>
          <a:bodyPr/>
          <a:lstStyle/>
          <a:p>
            <a:fld id="{E2AB85B5-4ED4-4981-B10F-B59AFFBBEBDD}" type="slidenum">
              <a:rPr lang="en-US" smtClean="0"/>
              <a:t>‹#›</a:t>
            </a:fld>
            <a:endParaRPr lang="en-US"/>
          </a:p>
        </p:txBody>
      </p:sp>
    </p:spTree>
    <p:extLst>
      <p:ext uri="{BB962C8B-B14F-4D97-AF65-F5344CB8AC3E}">
        <p14:creationId xmlns:p14="http://schemas.microsoft.com/office/powerpoint/2010/main" val="278024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3255-523C-B159-D0E3-6D8E659CCE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4B8231-519C-E7AF-0B26-D296EC2EE8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3241CB-131A-5CCC-E8FF-2B40B3FFB3F0}"/>
              </a:ext>
            </a:extLst>
          </p:cNvPr>
          <p:cNvSpPr>
            <a:spLocks noGrp="1"/>
          </p:cNvSpPr>
          <p:nvPr>
            <p:ph type="dt" sz="half" idx="10"/>
          </p:nvPr>
        </p:nvSpPr>
        <p:spPr/>
        <p:txBody>
          <a:bodyPr/>
          <a:lstStyle/>
          <a:p>
            <a:fld id="{22A6897B-6768-4012-9170-16EC28D30AC3}" type="datetime1">
              <a:rPr lang="en-US" smtClean="0"/>
              <a:t>6/28/2025</a:t>
            </a:fld>
            <a:endParaRPr lang="en-US"/>
          </a:p>
        </p:txBody>
      </p:sp>
      <p:sp>
        <p:nvSpPr>
          <p:cNvPr id="5" name="Footer Placeholder 4">
            <a:extLst>
              <a:ext uri="{FF2B5EF4-FFF2-40B4-BE49-F238E27FC236}">
                <a16:creationId xmlns:a16="http://schemas.microsoft.com/office/drawing/2014/main" id="{2737D53E-5D14-3387-E619-BD960A908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5C7E2-4CC9-DAA2-8F29-E549AE8B3DF2}"/>
              </a:ext>
            </a:extLst>
          </p:cNvPr>
          <p:cNvSpPr>
            <a:spLocks noGrp="1"/>
          </p:cNvSpPr>
          <p:nvPr>
            <p:ph type="sldNum" sz="quarter" idx="12"/>
          </p:nvPr>
        </p:nvSpPr>
        <p:spPr/>
        <p:txBody>
          <a:bodyPr/>
          <a:lstStyle/>
          <a:p>
            <a:fld id="{E2AB85B5-4ED4-4981-B10F-B59AFFBBEBDD}" type="slidenum">
              <a:rPr lang="en-US" smtClean="0"/>
              <a:t>‹#›</a:t>
            </a:fld>
            <a:endParaRPr lang="en-US"/>
          </a:p>
        </p:txBody>
      </p:sp>
    </p:spTree>
    <p:extLst>
      <p:ext uri="{BB962C8B-B14F-4D97-AF65-F5344CB8AC3E}">
        <p14:creationId xmlns:p14="http://schemas.microsoft.com/office/powerpoint/2010/main" val="167673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99E6-AE5E-06D3-F1E0-C0F4620E16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36C17D-6764-A622-8104-6C061278DA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54CC2-7EB8-4B4E-729C-5E08BA6BBF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8D3393-FCE1-8213-5997-55D688099B55}"/>
              </a:ext>
            </a:extLst>
          </p:cNvPr>
          <p:cNvSpPr>
            <a:spLocks noGrp="1"/>
          </p:cNvSpPr>
          <p:nvPr>
            <p:ph type="dt" sz="half" idx="10"/>
          </p:nvPr>
        </p:nvSpPr>
        <p:spPr/>
        <p:txBody>
          <a:bodyPr/>
          <a:lstStyle/>
          <a:p>
            <a:fld id="{FDD8B182-27F0-4027-A34D-FFAEB8B3448C}" type="datetime1">
              <a:rPr lang="en-US" smtClean="0"/>
              <a:t>6/28/2025</a:t>
            </a:fld>
            <a:endParaRPr lang="en-US"/>
          </a:p>
        </p:txBody>
      </p:sp>
      <p:sp>
        <p:nvSpPr>
          <p:cNvPr id="6" name="Footer Placeholder 5">
            <a:extLst>
              <a:ext uri="{FF2B5EF4-FFF2-40B4-BE49-F238E27FC236}">
                <a16:creationId xmlns:a16="http://schemas.microsoft.com/office/drawing/2014/main" id="{C28748DF-4C61-3CBE-BE7B-C1B078EE4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8AA3D-993B-16A2-301B-DB6A32D90FD2}"/>
              </a:ext>
            </a:extLst>
          </p:cNvPr>
          <p:cNvSpPr>
            <a:spLocks noGrp="1"/>
          </p:cNvSpPr>
          <p:nvPr>
            <p:ph type="sldNum" sz="quarter" idx="12"/>
          </p:nvPr>
        </p:nvSpPr>
        <p:spPr/>
        <p:txBody>
          <a:bodyPr/>
          <a:lstStyle/>
          <a:p>
            <a:fld id="{E2AB85B5-4ED4-4981-B10F-B59AFFBBEBDD}" type="slidenum">
              <a:rPr lang="en-US" smtClean="0"/>
              <a:t>‹#›</a:t>
            </a:fld>
            <a:endParaRPr lang="en-US"/>
          </a:p>
        </p:txBody>
      </p:sp>
    </p:spTree>
    <p:extLst>
      <p:ext uri="{BB962C8B-B14F-4D97-AF65-F5344CB8AC3E}">
        <p14:creationId xmlns:p14="http://schemas.microsoft.com/office/powerpoint/2010/main" val="301630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26A7-5342-59CB-7655-89E8BB0328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A34082-DD06-6C1A-555E-95368E3D4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331C35-2440-B829-06EB-AC665ED915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3ED83E-C5CD-E56E-2F17-3A44689410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655F3-F5D3-3B73-B70E-FB7AF9ED3F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5918E0-33E0-46F7-147E-32759B7BF50F}"/>
              </a:ext>
            </a:extLst>
          </p:cNvPr>
          <p:cNvSpPr>
            <a:spLocks noGrp="1"/>
          </p:cNvSpPr>
          <p:nvPr>
            <p:ph type="dt" sz="half" idx="10"/>
          </p:nvPr>
        </p:nvSpPr>
        <p:spPr/>
        <p:txBody>
          <a:bodyPr/>
          <a:lstStyle/>
          <a:p>
            <a:fld id="{6C99BBF7-088F-48DA-88B1-49EB65DEEA9B}" type="datetime1">
              <a:rPr lang="en-US" smtClean="0"/>
              <a:t>6/28/2025</a:t>
            </a:fld>
            <a:endParaRPr lang="en-US"/>
          </a:p>
        </p:txBody>
      </p:sp>
      <p:sp>
        <p:nvSpPr>
          <p:cNvPr id="8" name="Footer Placeholder 7">
            <a:extLst>
              <a:ext uri="{FF2B5EF4-FFF2-40B4-BE49-F238E27FC236}">
                <a16:creationId xmlns:a16="http://schemas.microsoft.com/office/drawing/2014/main" id="{BA1565A2-CD5E-0791-F760-92A977D296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1E9CF7-C608-6C3F-3E6A-016DBCA69F08}"/>
              </a:ext>
            </a:extLst>
          </p:cNvPr>
          <p:cNvSpPr>
            <a:spLocks noGrp="1"/>
          </p:cNvSpPr>
          <p:nvPr>
            <p:ph type="sldNum" sz="quarter" idx="12"/>
          </p:nvPr>
        </p:nvSpPr>
        <p:spPr/>
        <p:txBody>
          <a:bodyPr/>
          <a:lstStyle/>
          <a:p>
            <a:fld id="{E2AB85B5-4ED4-4981-B10F-B59AFFBBEBDD}" type="slidenum">
              <a:rPr lang="en-US" smtClean="0"/>
              <a:t>‹#›</a:t>
            </a:fld>
            <a:endParaRPr lang="en-US"/>
          </a:p>
        </p:txBody>
      </p:sp>
    </p:spTree>
    <p:extLst>
      <p:ext uri="{BB962C8B-B14F-4D97-AF65-F5344CB8AC3E}">
        <p14:creationId xmlns:p14="http://schemas.microsoft.com/office/powerpoint/2010/main" val="419518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5B1E-6275-483F-797F-812DDB8310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839FE-B314-6C76-E522-FE76F497E385}"/>
              </a:ext>
            </a:extLst>
          </p:cNvPr>
          <p:cNvSpPr>
            <a:spLocks noGrp="1"/>
          </p:cNvSpPr>
          <p:nvPr>
            <p:ph type="dt" sz="half" idx="10"/>
          </p:nvPr>
        </p:nvSpPr>
        <p:spPr/>
        <p:txBody>
          <a:bodyPr/>
          <a:lstStyle/>
          <a:p>
            <a:fld id="{B90F7E56-31FA-421D-9F35-13AB792F89FA}" type="datetime1">
              <a:rPr lang="en-US" smtClean="0"/>
              <a:t>6/28/2025</a:t>
            </a:fld>
            <a:endParaRPr lang="en-US"/>
          </a:p>
        </p:txBody>
      </p:sp>
      <p:sp>
        <p:nvSpPr>
          <p:cNvPr id="4" name="Footer Placeholder 3">
            <a:extLst>
              <a:ext uri="{FF2B5EF4-FFF2-40B4-BE49-F238E27FC236}">
                <a16:creationId xmlns:a16="http://schemas.microsoft.com/office/drawing/2014/main" id="{C43A8F02-512A-37AD-424C-03756F8910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89A938-E998-F7F8-B731-9647153BB310}"/>
              </a:ext>
            </a:extLst>
          </p:cNvPr>
          <p:cNvSpPr>
            <a:spLocks noGrp="1"/>
          </p:cNvSpPr>
          <p:nvPr>
            <p:ph type="sldNum" sz="quarter" idx="12"/>
          </p:nvPr>
        </p:nvSpPr>
        <p:spPr/>
        <p:txBody>
          <a:bodyPr/>
          <a:lstStyle/>
          <a:p>
            <a:fld id="{E2AB85B5-4ED4-4981-B10F-B59AFFBBEBDD}" type="slidenum">
              <a:rPr lang="en-US" smtClean="0"/>
              <a:t>‹#›</a:t>
            </a:fld>
            <a:endParaRPr lang="en-US"/>
          </a:p>
        </p:txBody>
      </p:sp>
    </p:spTree>
    <p:extLst>
      <p:ext uri="{BB962C8B-B14F-4D97-AF65-F5344CB8AC3E}">
        <p14:creationId xmlns:p14="http://schemas.microsoft.com/office/powerpoint/2010/main" val="346333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C46642-102D-9108-0562-C3F45F5CF121}"/>
              </a:ext>
            </a:extLst>
          </p:cNvPr>
          <p:cNvSpPr>
            <a:spLocks noGrp="1"/>
          </p:cNvSpPr>
          <p:nvPr>
            <p:ph type="dt" sz="half" idx="10"/>
          </p:nvPr>
        </p:nvSpPr>
        <p:spPr/>
        <p:txBody>
          <a:bodyPr/>
          <a:lstStyle/>
          <a:p>
            <a:fld id="{A3B06758-4A41-49E5-9607-E4E2BDE02EDB}" type="datetime1">
              <a:rPr lang="en-US" smtClean="0"/>
              <a:t>6/28/2025</a:t>
            </a:fld>
            <a:endParaRPr lang="en-US"/>
          </a:p>
        </p:txBody>
      </p:sp>
      <p:sp>
        <p:nvSpPr>
          <p:cNvPr id="3" name="Footer Placeholder 2">
            <a:extLst>
              <a:ext uri="{FF2B5EF4-FFF2-40B4-BE49-F238E27FC236}">
                <a16:creationId xmlns:a16="http://schemas.microsoft.com/office/drawing/2014/main" id="{938242EA-F244-D804-86F6-151A5DF1E0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5B426B-97A5-63B8-8F7C-7232A63BDE8D}"/>
              </a:ext>
            </a:extLst>
          </p:cNvPr>
          <p:cNvSpPr>
            <a:spLocks noGrp="1"/>
          </p:cNvSpPr>
          <p:nvPr>
            <p:ph type="sldNum" sz="quarter" idx="12"/>
          </p:nvPr>
        </p:nvSpPr>
        <p:spPr/>
        <p:txBody>
          <a:bodyPr/>
          <a:lstStyle/>
          <a:p>
            <a:fld id="{E2AB85B5-4ED4-4981-B10F-B59AFFBBEBDD}" type="slidenum">
              <a:rPr lang="en-US" smtClean="0"/>
              <a:t>‹#›</a:t>
            </a:fld>
            <a:endParaRPr lang="en-US"/>
          </a:p>
        </p:txBody>
      </p:sp>
    </p:spTree>
    <p:extLst>
      <p:ext uri="{BB962C8B-B14F-4D97-AF65-F5344CB8AC3E}">
        <p14:creationId xmlns:p14="http://schemas.microsoft.com/office/powerpoint/2010/main" val="303996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5FF6-5AD7-3236-5DD7-57E366B06A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DD329A-0A6A-EB61-BFC9-0DE075A90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321794-2623-B493-EF64-601A89BFE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C9F05-2457-9FA7-817E-16F8622401FB}"/>
              </a:ext>
            </a:extLst>
          </p:cNvPr>
          <p:cNvSpPr>
            <a:spLocks noGrp="1"/>
          </p:cNvSpPr>
          <p:nvPr>
            <p:ph type="dt" sz="half" idx="10"/>
          </p:nvPr>
        </p:nvSpPr>
        <p:spPr/>
        <p:txBody>
          <a:bodyPr/>
          <a:lstStyle/>
          <a:p>
            <a:fld id="{CE765E32-821E-4EDE-8119-81E195381A75}" type="datetime1">
              <a:rPr lang="en-US" smtClean="0"/>
              <a:t>6/28/2025</a:t>
            </a:fld>
            <a:endParaRPr lang="en-US"/>
          </a:p>
        </p:txBody>
      </p:sp>
      <p:sp>
        <p:nvSpPr>
          <p:cNvPr id="6" name="Footer Placeholder 5">
            <a:extLst>
              <a:ext uri="{FF2B5EF4-FFF2-40B4-BE49-F238E27FC236}">
                <a16:creationId xmlns:a16="http://schemas.microsoft.com/office/drawing/2014/main" id="{382B5F3B-04AA-9BF2-44BA-56900B11F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128F6-27C3-8DAA-3756-C1043D295D3B}"/>
              </a:ext>
            </a:extLst>
          </p:cNvPr>
          <p:cNvSpPr>
            <a:spLocks noGrp="1"/>
          </p:cNvSpPr>
          <p:nvPr>
            <p:ph type="sldNum" sz="quarter" idx="12"/>
          </p:nvPr>
        </p:nvSpPr>
        <p:spPr/>
        <p:txBody>
          <a:bodyPr/>
          <a:lstStyle/>
          <a:p>
            <a:fld id="{E2AB85B5-4ED4-4981-B10F-B59AFFBBEBDD}" type="slidenum">
              <a:rPr lang="en-US" smtClean="0"/>
              <a:t>‹#›</a:t>
            </a:fld>
            <a:endParaRPr lang="en-US"/>
          </a:p>
        </p:txBody>
      </p:sp>
    </p:spTree>
    <p:extLst>
      <p:ext uri="{BB962C8B-B14F-4D97-AF65-F5344CB8AC3E}">
        <p14:creationId xmlns:p14="http://schemas.microsoft.com/office/powerpoint/2010/main" val="291170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456E-9CDF-B7A0-F4AD-D5E64E3C4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4C3B17-2F6F-EE21-2362-FAC49DD45E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D9E0D6-EB40-E381-22D0-106BE80FE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6674E-FE99-E0D2-2CBC-7CDFC50C8983}"/>
              </a:ext>
            </a:extLst>
          </p:cNvPr>
          <p:cNvSpPr>
            <a:spLocks noGrp="1"/>
          </p:cNvSpPr>
          <p:nvPr>
            <p:ph type="dt" sz="half" idx="10"/>
          </p:nvPr>
        </p:nvSpPr>
        <p:spPr/>
        <p:txBody>
          <a:bodyPr/>
          <a:lstStyle/>
          <a:p>
            <a:fld id="{185CD9C6-1FBD-4573-83C6-DC95C9C02F9E}" type="datetime1">
              <a:rPr lang="en-US" smtClean="0"/>
              <a:t>6/28/2025</a:t>
            </a:fld>
            <a:endParaRPr lang="en-US"/>
          </a:p>
        </p:txBody>
      </p:sp>
      <p:sp>
        <p:nvSpPr>
          <p:cNvPr id="6" name="Footer Placeholder 5">
            <a:extLst>
              <a:ext uri="{FF2B5EF4-FFF2-40B4-BE49-F238E27FC236}">
                <a16:creationId xmlns:a16="http://schemas.microsoft.com/office/drawing/2014/main" id="{7483A17A-F452-93FC-FAB2-1389882A8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025EA9-C9DE-68B7-0D06-D1458821B0D7}"/>
              </a:ext>
            </a:extLst>
          </p:cNvPr>
          <p:cNvSpPr>
            <a:spLocks noGrp="1"/>
          </p:cNvSpPr>
          <p:nvPr>
            <p:ph type="sldNum" sz="quarter" idx="12"/>
          </p:nvPr>
        </p:nvSpPr>
        <p:spPr/>
        <p:txBody>
          <a:bodyPr/>
          <a:lstStyle/>
          <a:p>
            <a:fld id="{E2AB85B5-4ED4-4981-B10F-B59AFFBBEBDD}" type="slidenum">
              <a:rPr lang="en-US" smtClean="0"/>
              <a:t>‹#›</a:t>
            </a:fld>
            <a:endParaRPr lang="en-US"/>
          </a:p>
        </p:txBody>
      </p:sp>
    </p:spTree>
    <p:extLst>
      <p:ext uri="{BB962C8B-B14F-4D97-AF65-F5344CB8AC3E}">
        <p14:creationId xmlns:p14="http://schemas.microsoft.com/office/powerpoint/2010/main" val="239911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354CAA-F723-2AAA-9C65-E01EA044CE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C4BFED-465C-93D3-5958-16A474759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E7EEB-92D5-B8C5-3E90-42A9CADF67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39C59-A7D5-4823-BDE7-F1CE377FF943}" type="datetime1">
              <a:rPr lang="en-US" smtClean="0"/>
              <a:t>6/28/2025</a:t>
            </a:fld>
            <a:endParaRPr lang="en-US"/>
          </a:p>
        </p:txBody>
      </p:sp>
      <p:sp>
        <p:nvSpPr>
          <p:cNvPr id="5" name="Footer Placeholder 4">
            <a:extLst>
              <a:ext uri="{FF2B5EF4-FFF2-40B4-BE49-F238E27FC236}">
                <a16:creationId xmlns:a16="http://schemas.microsoft.com/office/drawing/2014/main" id="{17F44D9B-9E80-2555-C305-C3641BBF4B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CC9A78-EC13-3DAD-CD3B-AA50B2964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B85B5-4ED4-4981-B10F-B59AFFBBEBDD}" type="slidenum">
              <a:rPr lang="en-US" smtClean="0"/>
              <a:t>‹#›</a:t>
            </a:fld>
            <a:endParaRPr lang="en-US"/>
          </a:p>
        </p:txBody>
      </p:sp>
    </p:spTree>
    <p:extLst>
      <p:ext uri="{BB962C8B-B14F-4D97-AF65-F5344CB8AC3E}">
        <p14:creationId xmlns:p14="http://schemas.microsoft.com/office/powerpoint/2010/main" val="2019670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20.bin"/><Relationship Id="rId1" Type="http://schemas.openxmlformats.org/officeDocument/2006/relationships/slideLayout" Target="../slideLayouts/slideLayout7.xml"/><Relationship Id="rId6" Type="http://schemas.openxmlformats.org/officeDocument/2006/relationships/oleObject" Target="../embeddings/oleObject22.bin"/><Relationship Id="rId5" Type="http://schemas.openxmlformats.org/officeDocument/2006/relationships/image" Target="../media/image22.wmf"/><Relationship Id="rId4" Type="http://schemas.openxmlformats.org/officeDocument/2006/relationships/oleObject" Target="../embeddings/oleObject21.bin"/><Relationship Id="rId9"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10.wmf"/><Relationship Id="rId2" Type="http://schemas.openxmlformats.org/officeDocument/2006/relationships/oleObject" Target="../embeddings/oleObject23.bin"/><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25.wmf"/><Relationship Id="rId4"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7.wmf"/><Relationship Id="rId2" Type="http://schemas.openxmlformats.org/officeDocument/2006/relationships/oleObject" Target="../embeddings/oleObject23.bin"/><Relationship Id="rId1" Type="http://schemas.openxmlformats.org/officeDocument/2006/relationships/slideLayout" Target="../slideLayouts/slideLayout7.xml"/><Relationship Id="rId6" Type="http://schemas.openxmlformats.org/officeDocument/2006/relationships/oleObject" Target="../embeddings/oleObject26.bin"/><Relationship Id="rId5" Type="http://schemas.openxmlformats.org/officeDocument/2006/relationships/image" Target="../media/image26.wmf"/><Relationship Id="rId4"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7.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28.bin"/><Relationship Id="rId1" Type="http://schemas.openxmlformats.org/officeDocument/2006/relationships/slideLayout" Target="../slideLayouts/slideLayout7.xml"/><Relationship Id="rId6" Type="http://schemas.openxmlformats.org/officeDocument/2006/relationships/oleObject" Target="../embeddings/oleObject30.bin"/><Relationship Id="rId5" Type="http://schemas.openxmlformats.org/officeDocument/2006/relationships/image" Target="../media/image30.wmf"/><Relationship Id="rId4"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2.wmf"/><Relationship Id="rId7" Type="http://schemas.openxmlformats.org/officeDocument/2006/relationships/image" Target="../media/image34.emf"/><Relationship Id="rId2" Type="http://schemas.openxmlformats.org/officeDocument/2006/relationships/oleObject" Target="../embeddings/oleObject31.bin"/><Relationship Id="rId1" Type="http://schemas.openxmlformats.org/officeDocument/2006/relationships/slideLayout" Target="../slideLayouts/slideLayout7.xml"/><Relationship Id="rId6" Type="http://schemas.openxmlformats.org/officeDocument/2006/relationships/oleObject" Target="../embeddings/oleObject33.bin"/><Relationship Id="rId11" Type="http://schemas.openxmlformats.org/officeDocument/2006/relationships/image" Target="../media/image36.wmf"/><Relationship Id="rId5" Type="http://schemas.openxmlformats.org/officeDocument/2006/relationships/image" Target="../media/image33.e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5.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32.wmf"/><Relationship Id="rId7" Type="http://schemas.openxmlformats.org/officeDocument/2006/relationships/image" Target="../media/image38.wmf"/><Relationship Id="rId2" Type="http://schemas.openxmlformats.org/officeDocument/2006/relationships/oleObject" Target="../embeddings/oleObject31.bin"/><Relationship Id="rId1" Type="http://schemas.openxmlformats.org/officeDocument/2006/relationships/slideLayout" Target="../slideLayouts/slideLayout7.xml"/><Relationship Id="rId6" Type="http://schemas.openxmlformats.org/officeDocument/2006/relationships/oleObject" Target="../embeddings/oleObject37.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39.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29.wmf"/><Relationship Id="rId7" Type="http://schemas.openxmlformats.org/officeDocument/2006/relationships/image" Target="../media/image42.wmf"/><Relationship Id="rId2" Type="http://schemas.openxmlformats.org/officeDocument/2006/relationships/oleObject" Target="../embeddings/oleObject28.bin"/><Relationship Id="rId1" Type="http://schemas.openxmlformats.org/officeDocument/2006/relationships/slideLayout" Target="../slideLayouts/slideLayout7.xml"/><Relationship Id="rId6" Type="http://schemas.openxmlformats.org/officeDocument/2006/relationships/oleObject" Target="../embeddings/oleObject41.bin"/><Relationship Id="rId5" Type="http://schemas.openxmlformats.org/officeDocument/2006/relationships/image" Target="../media/image41.wmf"/><Relationship Id="rId4" Type="http://schemas.openxmlformats.org/officeDocument/2006/relationships/oleObject" Target="../embeddings/oleObject40.bin"/><Relationship Id="rId9" Type="http://schemas.openxmlformats.org/officeDocument/2006/relationships/image" Target="../media/image43.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43.bin"/><Relationship Id="rId1" Type="http://schemas.openxmlformats.org/officeDocument/2006/relationships/slideLayout" Target="../slideLayouts/slideLayout7.xml"/><Relationship Id="rId6" Type="http://schemas.openxmlformats.org/officeDocument/2006/relationships/oleObject" Target="../embeddings/oleObject45.bin"/><Relationship Id="rId5" Type="http://schemas.openxmlformats.org/officeDocument/2006/relationships/image" Target="../media/image45.wmf"/><Relationship Id="rId4" Type="http://schemas.openxmlformats.org/officeDocument/2006/relationships/oleObject" Target="../embeddings/oleObject44.bin"/><Relationship Id="rId9" Type="http://schemas.openxmlformats.org/officeDocument/2006/relationships/image" Target="../media/image47.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49.wmf"/><Relationship Id="rId12" Type="http://schemas.openxmlformats.org/officeDocument/2006/relationships/oleObject" Target="../embeddings/oleObject51.bin"/><Relationship Id="rId2" Type="http://schemas.openxmlformats.org/officeDocument/2006/relationships/oleObject" Target="../embeddings/oleObject46.bin"/><Relationship Id="rId1" Type="http://schemas.openxmlformats.org/officeDocument/2006/relationships/slideLayout" Target="../slideLayouts/slideLayout7.xml"/><Relationship Id="rId6" Type="http://schemas.openxmlformats.org/officeDocument/2006/relationships/oleObject" Target="../embeddings/oleObject48.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0.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57.wmf"/><Relationship Id="rId18" Type="http://schemas.openxmlformats.org/officeDocument/2006/relationships/oleObject" Target="../embeddings/oleObject59.bin"/><Relationship Id="rId3" Type="http://schemas.openxmlformats.org/officeDocument/2006/relationships/image" Target="../media/image52.wmf"/><Relationship Id="rId21" Type="http://schemas.openxmlformats.org/officeDocument/2006/relationships/image" Target="../media/image61.emf"/><Relationship Id="rId7" Type="http://schemas.openxmlformats.org/officeDocument/2006/relationships/image" Target="../media/image54.emf"/><Relationship Id="rId12" Type="http://schemas.openxmlformats.org/officeDocument/2006/relationships/oleObject" Target="../embeddings/oleObject56.bin"/><Relationship Id="rId17" Type="http://schemas.openxmlformats.org/officeDocument/2006/relationships/image" Target="../media/image59.wmf"/><Relationship Id="rId2" Type="http://schemas.openxmlformats.org/officeDocument/2006/relationships/oleObject" Target="../embeddings/oleObject51.bin"/><Relationship Id="rId16" Type="http://schemas.openxmlformats.org/officeDocument/2006/relationships/oleObject" Target="../embeddings/oleObject58.bin"/><Relationship Id="rId20" Type="http://schemas.openxmlformats.org/officeDocument/2006/relationships/oleObject" Target="../embeddings/oleObject60.bin"/><Relationship Id="rId1" Type="http://schemas.openxmlformats.org/officeDocument/2006/relationships/slideLayout" Target="../slideLayouts/slideLayout7.xml"/><Relationship Id="rId6" Type="http://schemas.openxmlformats.org/officeDocument/2006/relationships/oleObject" Target="../embeddings/oleObject53.bin"/><Relationship Id="rId11" Type="http://schemas.openxmlformats.org/officeDocument/2006/relationships/image" Target="../media/image56.emf"/><Relationship Id="rId5" Type="http://schemas.openxmlformats.org/officeDocument/2006/relationships/image" Target="../media/image53.emf"/><Relationship Id="rId15" Type="http://schemas.openxmlformats.org/officeDocument/2006/relationships/image" Target="../media/image58.emf"/><Relationship Id="rId10" Type="http://schemas.openxmlformats.org/officeDocument/2006/relationships/oleObject" Target="../embeddings/oleObject55.bin"/><Relationship Id="rId19" Type="http://schemas.openxmlformats.org/officeDocument/2006/relationships/image" Target="../media/image60.emf"/><Relationship Id="rId4" Type="http://schemas.openxmlformats.org/officeDocument/2006/relationships/oleObject" Target="../embeddings/oleObject52.bin"/><Relationship Id="rId9" Type="http://schemas.openxmlformats.org/officeDocument/2006/relationships/image" Target="../media/image55.emf"/><Relationship Id="rId14" Type="http://schemas.openxmlformats.org/officeDocument/2006/relationships/oleObject" Target="../embeddings/oleObject57.bin"/></Relationships>
</file>

<file path=ppt/slides/_rels/slide27.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oleObject" Target="../embeddings/oleObject58.bin"/><Relationship Id="rId1" Type="http://schemas.openxmlformats.org/officeDocument/2006/relationships/slideLayout" Target="../slideLayouts/slideLayout7.xml"/><Relationship Id="rId6" Type="http://schemas.openxmlformats.org/officeDocument/2006/relationships/oleObject" Target="../embeddings/oleObject62.bin"/><Relationship Id="rId5" Type="http://schemas.openxmlformats.org/officeDocument/2006/relationships/image" Target="../media/image62.wmf"/><Relationship Id="rId4" Type="http://schemas.openxmlformats.org/officeDocument/2006/relationships/oleObject" Target="../embeddings/oleObject6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chart" Target="../charts/chart6.xml"/><Relationship Id="rId1" Type="http://schemas.openxmlformats.org/officeDocument/2006/relationships/slideLayout" Target="../slideLayouts/slideLayout7.xml"/><Relationship Id="rId6" Type="http://schemas.openxmlformats.org/officeDocument/2006/relationships/image" Target="../media/image65.wmf"/><Relationship Id="rId5" Type="http://schemas.openxmlformats.org/officeDocument/2006/relationships/oleObject" Target="../embeddings/oleObject64.bin"/><Relationship Id="rId4" Type="http://schemas.openxmlformats.org/officeDocument/2006/relationships/image" Target="../media/image64.wmf"/></Relationships>
</file>

<file path=ppt/slides/_rels/slide29.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23.bin"/><Relationship Id="rId7" Type="http://schemas.openxmlformats.org/officeDocument/2006/relationships/oleObject" Target="../embeddings/oleObject66.bin"/><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image" Target="../media/image66.wmf"/><Relationship Id="rId5" Type="http://schemas.openxmlformats.org/officeDocument/2006/relationships/oleObject" Target="../embeddings/oleObject65.bin"/><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8.bin"/><Relationship Id="rId1" Type="http://schemas.openxmlformats.org/officeDocument/2006/relationships/slideLayout" Target="../slideLayouts/slideLayout7.xml"/><Relationship Id="rId5" Type="http://schemas.openxmlformats.org/officeDocument/2006/relationships/image" Target="../media/image68.wmf"/><Relationship Id="rId4" Type="http://schemas.openxmlformats.org/officeDocument/2006/relationships/oleObject" Target="../embeddings/oleObject67.bin"/></Relationships>
</file>

<file path=ppt/slides/_rels/slide31.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68.bin"/><Relationship Id="rId1" Type="http://schemas.openxmlformats.org/officeDocument/2006/relationships/slideLayout" Target="../slideLayouts/slideLayout7.xml"/><Relationship Id="rId5" Type="http://schemas.openxmlformats.org/officeDocument/2006/relationships/image" Target="../media/image70.wmf"/><Relationship Id="rId4" Type="http://schemas.openxmlformats.org/officeDocument/2006/relationships/oleObject" Target="../embeddings/oleObject69.bin"/></Relationships>
</file>

<file path=ppt/slides/_rels/slide32.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70.bin"/><Relationship Id="rId1" Type="http://schemas.openxmlformats.org/officeDocument/2006/relationships/slideLayout" Target="../slideLayouts/slideLayout7.xml"/><Relationship Id="rId5" Type="http://schemas.openxmlformats.org/officeDocument/2006/relationships/image" Target="../media/image72.wmf"/><Relationship Id="rId4" Type="http://schemas.openxmlformats.org/officeDocument/2006/relationships/oleObject" Target="../embeddings/oleObject71.bin"/></Relationships>
</file>

<file path=ppt/slides/_rels/slide33.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23.bin"/><Relationship Id="rId7" Type="http://schemas.openxmlformats.org/officeDocument/2006/relationships/oleObject" Target="../embeddings/oleObject73.bin"/><Relationship Id="rId2" Type="http://schemas.openxmlformats.org/officeDocument/2006/relationships/chart" Target="../charts/chart8.xml"/><Relationship Id="rId1" Type="http://schemas.openxmlformats.org/officeDocument/2006/relationships/slideLayout" Target="../slideLayouts/slideLayout7.xml"/><Relationship Id="rId6" Type="http://schemas.openxmlformats.org/officeDocument/2006/relationships/image" Target="../media/image73.wmf"/><Relationship Id="rId5" Type="http://schemas.openxmlformats.org/officeDocument/2006/relationships/oleObject" Target="../embeddings/oleObject72.bin"/><Relationship Id="rId10" Type="http://schemas.openxmlformats.org/officeDocument/2006/relationships/image" Target="../media/image75.emf"/><Relationship Id="rId4" Type="http://schemas.openxmlformats.org/officeDocument/2006/relationships/image" Target="../media/image24.wmf"/><Relationship Id="rId9" Type="http://schemas.openxmlformats.org/officeDocument/2006/relationships/oleObject" Target="../embeddings/oleObject74.bin"/></Relationships>
</file>

<file path=ppt/slides/_rels/slide34.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23.bin"/><Relationship Id="rId7" Type="http://schemas.openxmlformats.org/officeDocument/2006/relationships/oleObject" Target="../embeddings/oleObject73.bin"/><Relationship Id="rId2" Type="http://schemas.openxmlformats.org/officeDocument/2006/relationships/chart" Target="../charts/chart9.xml"/><Relationship Id="rId1" Type="http://schemas.openxmlformats.org/officeDocument/2006/relationships/slideLayout" Target="../slideLayouts/slideLayout7.xml"/><Relationship Id="rId6" Type="http://schemas.openxmlformats.org/officeDocument/2006/relationships/image" Target="../media/image73.wmf"/><Relationship Id="rId5" Type="http://schemas.openxmlformats.org/officeDocument/2006/relationships/oleObject" Target="../embeddings/oleObject72.bin"/><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e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5.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1.w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5" Type="http://schemas.openxmlformats.org/officeDocument/2006/relationships/image" Target="../media/image80.wmf"/><Relationship Id="rId4" Type="http://schemas.openxmlformats.org/officeDocument/2006/relationships/oleObject" Target="../embeddings/oleObject76.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image" Target="../media/image82.wmf"/><Relationship Id="rId7" Type="http://schemas.openxmlformats.org/officeDocument/2006/relationships/image" Target="../media/image84.wmf"/><Relationship Id="rId2" Type="http://schemas.openxmlformats.org/officeDocument/2006/relationships/oleObject" Target="../embeddings/oleObject78.bin"/><Relationship Id="rId1" Type="http://schemas.openxmlformats.org/officeDocument/2006/relationships/slideLayout" Target="../slideLayouts/slideLayout2.xml"/><Relationship Id="rId6" Type="http://schemas.openxmlformats.org/officeDocument/2006/relationships/oleObject" Target="../embeddings/oleObject80.bin"/><Relationship Id="rId5" Type="http://schemas.openxmlformats.org/officeDocument/2006/relationships/image" Target="../media/image83.wmf"/><Relationship Id="rId4" Type="http://schemas.openxmlformats.org/officeDocument/2006/relationships/oleObject" Target="../embeddings/oleObject79.bin"/><Relationship Id="rId9" Type="http://schemas.openxmlformats.org/officeDocument/2006/relationships/image" Target="../media/image85.wmf"/></Relationships>
</file>

<file path=ppt/slides/_rels/slide44.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82.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image" Target="../media/image87.wmf"/><Relationship Id="rId7" Type="http://schemas.openxmlformats.org/officeDocument/2006/relationships/image" Target="../media/image89.wmf"/><Relationship Id="rId2"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85.bin"/><Relationship Id="rId5" Type="http://schemas.openxmlformats.org/officeDocument/2006/relationships/image" Target="../media/image88.wmf"/><Relationship Id="rId4" Type="http://schemas.openxmlformats.org/officeDocument/2006/relationships/oleObject" Target="../embeddings/oleObject84.bin"/><Relationship Id="rId9" Type="http://schemas.openxmlformats.org/officeDocument/2006/relationships/image" Target="../media/image90.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image" Target="../media/image91.wmf"/><Relationship Id="rId7" Type="http://schemas.openxmlformats.org/officeDocument/2006/relationships/image" Target="../media/image93.wmf"/><Relationship Id="rId2" Type="http://schemas.openxmlformats.org/officeDocument/2006/relationships/oleObject" Target="../embeddings/oleObject87.bin"/><Relationship Id="rId1" Type="http://schemas.openxmlformats.org/officeDocument/2006/relationships/slideLayout" Target="../slideLayouts/slideLayout2.xml"/><Relationship Id="rId6" Type="http://schemas.openxmlformats.org/officeDocument/2006/relationships/oleObject" Target="../embeddings/oleObject89.bin"/><Relationship Id="rId5" Type="http://schemas.openxmlformats.org/officeDocument/2006/relationships/image" Target="../media/image92.wmf"/><Relationship Id="rId4" Type="http://schemas.openxmlformats.org/officeDocument/2006/relationships/oleObject" Target="../embeddings/oleObject88.bin"/><Relationship Id="rId9" Type="http://schemas.openxmlformats.org/officeDocument/2006/relationships/image" Target="../media/image94.wmf"/></Relationships>
</file>

<file path=ppt/slides/_rels/slide47.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oleObject" Target="../embeddings/oleObject91.bin"/><Relationship Id="rId1" Type="http://schemas.openxmlformats.org/officeDocument/2006/relationships/slideLayout" Target="../slideLayouts/slideLayout2.xml"/><Relationship Id="rId5" Type="http://schemas.openxmlformats.org/officeDocument/2006/relationships/image" Target="../media/image96.wmf"/><Relationship Id="rId4" Type="http://schemas.openxmlformats.org/officeDocument/2006/relationships/oleObject" Target="../embeddings/oleObject92.bin"/></Relationships>
</file>

<file path=ppt/slides/_rels/slide48.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oleObject" Target="../embeddings/oleObject93.bin"/><Relationship Id="rId1" Type="http://schemas.openxmlformats.org/officeDocument/2006/relationships/slideLayout" Target="../slideLayouts/slideLayout2.xml"/><Relationship Id="rId5" Type="http://schemas.openxmlformats.org/officeDocument/2006/relationships/image" Target="../media/image98.wmf"/><Relationship Id="rId4" Type="http://schemas.openxmlformats.org/officeDocument/2006/relationships/oleObject" Target="../embeddings/oleObject94.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oleObject" Target="../embeddings/oleObject95.bin"/><Relationship Id="rId1" Type="http://schemas.openxmlformats.org/officeDocument/2006/relationships/slideLayout" Target="../slideLayouts/slideLayout2.xml"/><Relationship Id="rId6" Type="http://schemas.openxmlformats.org/officeDocument/2006/relationships/oleObject" Target="../embeddings/oleObject97.bin"/><Relationship Id="rId5" Type="http://schemas.openxmlformats.org/officeDocument/2006/relationships/image" Target="../media/image100.wmf"/><Relationship Id="rId4" Type="http://schemas.openxmlformats.org/officeDocument/2006/relationships/oleObject" Target="../embeddings/oleObject96.bin"/><Relationship Id="rId9" Type="http://schemas.openxmlformats.org/officeDocument/2006/relationships/image" Target="../media/image10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 Id="rId9" Type="http://schemas.openxmlformats.org/officeDocument/2006/relationships/image" Target="../media/image10.wmf"/></Relationships>
</file>

<file path=ppt/slides/_rels/slide50.xml.rels><?xml version="1.0" encoding="UTF-8" standalone="yes"?>
<Relationships xmlns="http://schemas.openxmlformats.org/package/2006/relationships"><Relationship Id="rId3" Type="http://schemas.openxmlformats.org/officeDocument/2006/relationships/image" Target="../media/image103.wmf"/><Relationship Id="rId7" Type="http://schemas.openxmlformats.org/officeDocument/2006/relationships/image" Target="../media/image105.wmf"/><Relationship Id="rId2" Type="http://schemas.openxmlformats.org/officeDocument/2006/relationships/oleObject" Target="../embeddings/oleObject99.bin"/><Relationship Id="rId1" Type="http://schemas.openxmlformats.org/officeDocument/2006/relationships/slideLayout" Target="../slideLayouts/slideLayout2.xml"/><Relationship Id="rId6" Type="http://schemas.openxmlformats.org/officeDocument/2006/relationships/oleObject" Target="../embeddings/oleObject101.bin"/><Relationship Id="rId5" Type="http://schemas.openxmlformats.org/officeDocument/2006/relationships/image" Target="../media/image104.wmf"/><Relationship Id="rId4" Type="http://schemas.openxmlformats.org/officeDocument/2006/relationships/oleObject" Target="../embeddings/oleObject100.bin"/></Relationships>
</file>

<file path=ppt/slides/_rels/slide51.xml.rels><?xml version="1.0" encoding="UTF-8" standalone="yes"?>
<Relationships xmlns="http://schemas.openxmlformats.org/package/2006/relationships"><Relationship Id="rId3" Type="http://schemas.openxmlformats.org/officeDocument/2006/relationships/image" Target="../media/image106.wmf"/><Relationship Id="rId7" Type="http://schemas.openxmlformats.org/officeDocument/2006/relationships/image" Target="../media/image108.wmf"/><Relationship Id="rId2" Type="http://schemas.openxmlformats.org/officeDocument/2006/relationships/oleObject" Target="../embeddings/oleObject102.bin"/><Relationship Id="rId1" Type="http://schemas.openxmlformats.org/officeDocument/2006/relationships/slideLayout" Target="../slideLayouts/slideLayout2.xml"/><Relationship Id="rId6" Type="http://schemas.openxmlformats.org/officeDocument/2006/relationships/oleObject" Target="../embeddings/oleObject104.bin"/><Relationship Id="rId5" Type="http://schemas.openxmlformats.org/officeDocument/2006/relationships/image" Target="../media/image107.wmf"/><Relationship Id="rId4" Type="http://schemas.openxmlformats.org/officeDocument/2006/relationships/oleObject" Target="../embeddings/oleObject103.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image" Target="../media/image109.wmf"/><Relationship Id="rId7" Type="http://schemas.openxmlformats.org/officeDocument/2006/relationships/image" Target="../media/image111.wmf"/><Relationship Id="rId2" Type="http://schemas.openxmlformats.org/officeDocument/2006/relationships/oleObject" Target="../embeddings/oleObject105.bin"/><Relationship Id="rId1" Type="http://schemas.openxmlformats.org/officeDocument/2006/relationships/slideLayout" Target="../slideLayouts/slideLayout2.xml"/><Relationship Id="rId6" Type="http://schemas.openxmlformats.org/officeDocument/2006/relationships/oleObject" Target="../embeddings/oleObject107.bin"/><Relationship Id="rId5" Type="http://schemas.openxmlformats.org/officeDocument/2006/relationships/image" Target="../media/image110.wmf"/><Relationship Id="rId4" Type="http://schemas.openxmlformats.org/officeDocument/2006/relationships/oleObject" Target="../embeddings/oleObject106.bin"/><Relationship Id="rId9" Type="http://schemas.openxmlformats.org/officeDocument/2006/relationships/image" Target="../media/image112.wmf"/></Relationships>
</file>

<file path=ppt/slides/_rels/slide53.xml.rels><?xml version="1.0" encoding="UTF-8" standalone="yes"?>
<Relationships xmlns="http://schemas.openxmlformats.org/package/2006/relationships"><Relationship Id="rId3" Type="http://schemas.openxmlformats.org/officeDocument/2006/relationships/image" Target="../media/image113.wmf"/><Relationship Id="rId7" Type="http://schemas.openxmlformats.org/officeDocument/2006/relationships/image" Target="../media/image115.wmf"/><Relationship Id="rId2" Type="http://schemas.openxmlformats.org/officeDocument/2006/relationships/oleObject" Target="../embeddings/oleObject109.bin"/><Relationship Id="rId1" Type="http://schemas.openxmlformats.org/officeDocument/2006/relationships/slideLayout" Target="../slideLayouts/slideLayout2.xml"/><Relationship Id="rId6" Type="http://schemas.openxmlformats.org/officeDocument/2006/relationships/oleObject" Target="../embeddings/oleObject111.bin"/><Relationship Id="rId5" Type="http://schemas.openxmlformats.org/officeDocument/2006/relationships/image" Target="../media/image114.wmf"/><Relationship Id="rId4" Type="http://schemas.openxmlformats.org/officeDocument/2006/relationships/oleObject" Target="../embeddings/oleObject110.bin"/></Relationships>
</file>

<file path=ppt/slides/_rels/slide54.xml.rels><?xml version="1.0" encoding="UTF-8" standalone="yes"?>
<Relationships xmlns="http://schemas.openxmlformats.org/package/2006/relationships"><Relationship Id="rId3" Type="http://schemas.openxmlformats.org/officeDocument/2006/relationships/image" Target="../media/image116.wmf"/><Relationship Id="rId7" Type="http://schemas.openxmlformats.org/officeDocument/2006/relationships/image" Target="../media/image118.wmf"/><Relationship Id="rId2" Type="http://schemas.openxmlformats.org/officeDocument/2006/relationships/oleObject" Target="../embeddings/oleObject112.bin"/><Relationship Id="rId1" Type="http://schemas.openxmlformats.org/officeDocument/2006/relationships/slideLayout" Target="../slideLayouts/slideLayout2.xml"/><Relationship Id="rId6" Type="http://schemas.openxmlformats.org/officeDocument/2006/relationships/oleObject" Target="../embeddings/oleObject114.bin"/><Relationship Id="rId5" Type="http://schemas.openxmlformats.org/officeDocument/2006/relationships/image" Target="../media/image117.wmf"/><Relationship Id="rId4" Type="http://schemas.openxmlformats.org/officeDocument/2006/relationships/oleObject" Target="../embeddings/oleObject113.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image" Target="../media/image119.wmf"/><Relationship Id="rId7" Type="http://schemas.openxmlformats.org/officeDocument/2006/relationships/image" Target="../media/image118.wmf"/><Relationship Id="rId2" Type="http://schemas.openxmlformats.org/officeDocument/2006/relationships/oleObject" Target="../embeddings/oleObject115.bin"/><Relationship Id="rId1" Type="http://schemas.openxmlformats.org/officeDocument/2006/relationships/slideLayout" Target="../slideLayouts/slideLayout2.xml"/><Relationship Id="rId6" Type="http://schemas.openxmlformats.org/officeDocument/2006/relationships/oleObject" Target="../embeddings/oleObject117.bin"/><Relationship Id="rId5" Type="http://schemas.openxmlformats.org/officeDocument/2006/relationships/image" Target="../media/image108.wmf"/><Relationship Id="rId4" Type="http://schemas.openxmlformats.org/officeDocument/2006/relationships/oleObject" Target="../embeddings/oleObject116.bin"/><Relationship Id="rId9" Type="http://schemas.openxmlformats.org/officeDocument/2006/relationships/image" Target="../media/image120.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image" Target="../media/image12.wmf"/><Relationship Id="rId4" Type="http://schemas.openxmlformats.org/officeDocument/2006/relationships/oleObject" Target="../embeddings/oleObject11.bin"/><Relationship Id="rId9" Type="http://schemas.openxmlformats.org/officeDocument/2006/relationships/image" Target="../media/image14.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oleObject" Target="../embeddings/oleObject119.bin"/><Relationship Id="rId1" Type="http://schemas.openxmlformats.org/officeDocument/2006/relationships/slideLayout" Target="../slideLayouts/slideLayout2.xml"/><Relationship Id="rId5" Type="http://schemas.openxmlformats.org/officeDocument/2006/relationships/image" Target="../media/image122.wmf"/><Relationship Id="rId4" Type="http://schemas.openxmlformats.org/officeDocument/2006/relationships/oleObject" Target="../embeddings/oleObject120.bin"/></Relationships>
</file>

<file path=ppt/slides/_rels/slide64.xml.rels><?xml version="1.0" encoding="UTF-8" standalone="yes"?>
<Relationships xmlns="http://schemas.openxmlformats.org/package/2006/relationships"><Relationship Id="rId3" Type="http://schemas.openxmlformats.org/officeDocument/2006/relationships/image" Target="../media/image123.wmf"/><Relationship Id="rId7" Type="http://schemas.openxmlformats.org/officeDocument/2006/relationships/image" Target="../media/image125.wmf"/><Relationship Id="rId2" Type="http://schemas.openxmlformats.org/officeDocument/2006/relationships/oleObject" Target="../embeddings/oleObject121.bin"/><Relationship Id="rId1" Type="http://schemas.openxmlformats.org/officeDocument/2006/relationships/slideLayout" Target="../slideLayouts/slideLayout2.xml"/><Relationship Id="rId6" Type="http://schemas.openxmlformats.org/officeDocument/2006/relationships/oleObject" Target="../embeddings/oleObject123.bin"/><Relationship Id="rId5" Type="http://schemas.openxmlformats.org/officeDocument/2006/relationships/image" Target="../media/image124.wmf"/><Relationship Id="rId4" Type="http://schemas.openxmlformats.org/officeDocument/2006/relationships/oleObject" Target="../embeddings/oleObject122.bin"/></Relationships>
</file>

<file path=ppt/slides/_rels/slide65.xml.rels><?xml version="1.0" encoding="UTF-8" standalone="yes"?>
<Relationships xmlns="http://schemas.openxmlformats.org/package/2006/relationships"><Relationship Id="rId3" Type="http://schemas.openxmlformats.org/officeDocument/2006/relationships/image" Target="../media/image126.wmf"/><Relationship Id="rId7" Type="http://schemas.openxmlformats.org/officeDocument/2006/relationships/image" Target="../media/image128.wmf"/><Relationship Id="rId2" Type="http://schemas.openxmlformats.org/officeDocument/2006/relationships/oleObject" Target="../embeddings/oleObject124.bin"/><Relationship Id="rId1" Type="http://schemas.openxmlformats.org/officeDocument/2006/relationships/slideLayout" Target="../slideLayouts/slideLayout2.xml"/><Relationship Id="rId6" Type="http://schemas.openxmlformats.org/officeDocument/2006/relationships/oleObject" Target="../embeddings/oleObject126.bin"/><Relationship Id="rId5" Type="http://schemas.openxmlformats.org/officeDocument/2006/relationships/image" Target="../media/image127.wmf"/><Relationship Id="rId4" Type="http://schemas.openxmlformats.org/officeDocument/2006/relationships/oleObject" Target="../embeddings/oleObject125.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30.bin"/><Relationship Id="rId3" Type="http://schemas.openxmlformats.org/officeDocument/2006/relationships/image" Target="../media/image129.wmf"/><Relationship Id="rId7" Type="http://schemas.openxmlformats.org/officeDocument/2006/relationships/image" Target="../media/image131.wmf"/><Relationship Id="rId2" Type="http://schemas.openxmlformats.org/officeDocument/2006/relationships/oleObject" Target="../embeddings/oleObject127.bin"/><Relationship Id="rId1" Type="http://schemas.openxmlformats.org/officeDocument/2006/relationships/slideLayout" Target="../slideLayouts/slideLayout2.xml"/><Relationship Id="rId6" Type="http://schemas.openxmlformats.org/officeDocument/2006/relationships/oleObject" Target="../embeddings/oleObject129.bin"/><Relationship Id="rId5" Type="http://schemas.openxmlformats.org/officeDocument/2006/relationships/image" Target="../media/image130.wmf"/><Relationship Id="rId4" Type="http://schemas.openxmlformats.org/officeDocument/2006/relationships/oleObject" Target="../embeddings/oleObject128.bin"/><Relationship Id="rId9" Type="http://schemas.openxmlformats.org/officeDocument/2006/relationships/image" Target="../media/image132.wmf"/></Relationships>
</file>

<file path=ppt/slides/_rels/slide67.xml.rels><?xml version="1.0" encoding="UTF-8" standalone="yes"?>
<Relationships xmlns="http://schemas.openxmlformats.org/package/2006/relationships"><Relationship Id="rId3" Type="http://schemas.openxmlformats.org/officeDocument/2006/relationships/image" Target="../media/image133.wmf"/><Relationship Id="rId7" Type="http://schemas.openxmlformats.org/officeDocument/2006/relationships/image" Target="../media/image135.wmf"/><Relationship Id="rId2" Type="http://schemas.openxmlformats.org/officeDocument/2006/relationships/oleObject" Target="../embeddings/oleObject131.bin"/><Relationship Id="rId1" Type="http://schemas.openxmlformats.org/officeDocument/2006/relationships/slideLayout" Target="../slideLayouts/slideLayout2.xml"/><Relationship Id="rId6" Type="http://schemas.openxmlformats.org/officeDocument/2006/relationships/oleObject" Target="../embeddings/oleObject133.bin"/><Relationship Id="rId5" Type="http://schemas.openxmlformats.org/officeDocument/2006/relationships/image" Target="../media/image134.wmf"/><Relationship Id="rId4" Type="http://schemas.openxmlformats.org/officeDocument/2006/relationships/oleObject" Target="../embeddings/oleObject13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4.bin"/><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oleObject" Target="../embeddings/oleObject15.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6.bin"/><Relationship Id="rId1" Type="http://schemas.openxmlformats.org/officeDocument/2006/relationships/slideLayout" Target="../slideLayouts/slideLayout7.xml"/><Relationship Id="rId6" Type="http://schemas.openxmlformats.org/officeDocument/2006/relationships/oleObject" Target="../embeddings/oleObject18.bin"/><Relationship Id="rId5" Type="http://schemas.openxmlformats.org/officeDocument/2006/relationships/image" Target="../media/image18.wmf"/><Relationship Id="rId4" Type="http://schemas.openxmlformats.org/officeDocument/2006/relationships/oleObject" Target="../embeddings/oleObject17.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9.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5044-8665-A3BE-893C-66FF5C16B806}"/>
              </a:ext>
            </a:extLst>
          </p:cNvPr>
          <p:cNvSpPr>
            <a:spLocks noGrp="1"/>
          </p:cNvSpPr>
          <p:nvPr>
            <p:ph type="ctrTitle"/>
          </p:nvPr>
        </p:nvSpPr>
        <p:spPr>
          <a:xfrm>
            <a:off x="321276" y="2707102"/>
            <a:ext cx="9144000" cy="661087"/>
          </a:xfrm>
        </p:spPr>
        <p:txBody>
          <a:bodyPr>
            <a:noAutofit/>
          </a:bodyPr>
          <a:lstStyle/>
          <a:p>
            <a:pPr algn="l"/>
            <a:r>
              <a:rPr lang="en-US" sz="4400" b="1" dirty="0">
                <a:latin typeface="Arial Black" panose="020B0A04020102020204" pitchFamily="34" charset="0"/>
              </a:rPr>
              <a:t>Linear and nonlinear optimization of international trade and tariffs</a:t>
            </a:r>
            <a:br>
              <a:rPr lang="en-US" sz="4400" b="1" dirty="0">
                <a:latin typeface="Arial Black" panose="020B0A04020102020204" pitchFamily="34" charset="0"/>
              </a:rPr>
            </a:br>
            <a:r>
              <a:rPr lang="en-US" sz="2000" dirty="0">
                <a:latin typeface="+mn-lt"/>
              </a:rPr>
              <a:t>- Invited Talk</a:t>
            </a:r>
            <a:br>
              <a:rPr lang="en-US" sz="4400" b="1" i="1" dirty="0"/>
            </a:br>
            <a:br>
              <a:rPr lang="en-US" sz="4400" b="1" i="1" dirty="0"/>
            </a:br>
            <a:r>
              <a:rPr lang="en-US" sz="2400" b="1" dirty="0">
                <a:latin typeface="Arial Black" panose="020B0A04020102020204" pitchFamily="34" charset="0"/>
              </a:rPr>
              <a:t>Peter Lohmander</a:t>
            </a:r>
          </a:p>
        </p:txBody>
      </p:sp>
      <p:sp>
        <p:nvSpPr>
          <p:cNvPr id="3" name="Subtitle 2">
            <a:extLst>
              <a:ext uri="{FF2B5EF4-FFF2-40B4-BE49-F238E27FC236}">
                <a16:creationId xmlns:a16="http://schemas.microsoft.com/office/drawing/2014/main" id="{6AFB43AC-2995-A026-3166-0D36C3E66FAA}"/>
              </a:ext>
            </a:extLst>
          </p:cNvPr>
          <p:cNvSpPr>
            <a:spLocks noGrp="1"/>
          </p:cNvSpPr>
          <p:nvPr>
            <p:ph type="subTitle" idx="1"/>
          </p:nvPr>
        </p:nvSpPr>
        <p:spPr>
          <a:xfrm>
            <a:off x="321276" y="4624179"/>
            <a:ext cx="6252519" cy="2011399"/>
          </a:xfrm>
        </p:spPr>
        <p:txBody>
          <a:bodyPr>
            <a:normAutofit fontScale="92500" lnSpcReduction="10000"/>
          </a:bodyPr>
          <a:lstStyle/>
          <a:p>
            <a:pPr algn="l"/>
            <a:r>
              <a:rPr lang="en-US" dirty="0"/>
              <a:t>10th International Webinar, June 29 to July 2, 2025, in celebration of National Statistics Day. </a:t>
            </a:r>
          </a:p>
          <a:p>
            <a:pPr algn="l"/>
            <a:r>
              <a:rPr lang="en-US" dirty="0"/>
              <a:t>Organizers: Department of Statistics, University of Kerala, in collaboration with the Indian Society for Probability and Statistics (ISPS) and the Kerala Statistical Association (KSA)</a:t>
            </a:r>
          </a:p>
        </p:txBody>
      </p:sp>
      <p:pic>
        <p:nvPicPr>
          <p:cNvPr id="7" name="Picture 6">
            <a:extLst>
              <a:ext uri="{FF2B5EF4-FFF2-40B4-BE49-F238E27FC236}">
                <a16:creationId xmlns:a16="http://schemas.microsoft.com/office/drawing/2014/main" id="{EE7D18C3-51D8-2092-8EF3-CBD08F242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5020" y="1705253"/>
            <a:ext cx="3963282" cy="3781168"/>
          </a:xfrm>
          <a:prstGeom prst="rect">
            <a:avLst/>
          </a:prstGeom>
        </p:spPr>
      </p:pic>
      <p:sp>
        <p:nvSpPr>
          <p:cNvPr id="8" name="TextBox 7">
            <a:extLst>
              <a:ext uri="{FF2B5EF4-FFF2-40B4-BE49-F238E27FC236}">
                <a16:creationId xmlns:a16="http://schemas.microsoft.com/office/drawing/2014/main" id="{BA4A9B8A-2273-C3BA-7B33-2C04595E61FE}"/>
              </a:ext>
            </a:extLst>
          </p:cNvPr>
          <p:cNvSpPr txBox="1"/>
          <p:nvPr/>
        </p:nvSpPr>
        <p:spPr>
          <a:xfrm>
            <a:off x="7900086" y="5712248"/>
            <a:ext cx="3863546" cy="923330"/>
          </a:xfrm>
          <a:prstGeom prst="rect">
            <a:avLst/>
          </a:prstGeom>
          <a:noFill/>
        </p:spPr>
        <p:txBody>
          <a:bodyPr wrap="square" rtlCol="0">
            <a:spAutoFit/>
          </a:bodyPr>
          <a:lstStyle/>
          <a:p>
            <a:r>
              <a:rPr lang="sv-SE" dirty="0"/>
              <a:t>Professor Peter Lohmander</a:t>
            </a:r>
          </a:p>
          <a:p>
            <a:r>
              <a:rPr lang="sv-SE" dirty="0"/>
              <a:t>Peter Lohmander Optimal Solutions</a:t>
            </a:r>
          </a:p>
          <a:p>
            <a:r>
              <a:rPr lang="sv-SE" dirty="0"/>
              <a:t>Sweden</a:t>
            </a:r>
            <a:endParaRPr lang="en-US" dirty="0"/>
          </a:p>
        </p:txBody>
      </p:sp>
      <p:sp>
        <p:nvSpPr>
          <p:cNvPr id="10" name="TextBox 9">
            <a:extLst>
              <a:ext uri="{FF2B5EF4-FFF2-40B4-BE49-F238E27FC236}">
                <a16:creationId xmlns:a16="http://schemas.microsoft.com/office/drawing/2014/main" id="{75EE983E-10E0-9F3D-9DA9-FB32BBAAB1D0}"/>
              </a:ext>
            </a:extLst>
          </p:cNvPr>
          <p:cNvSpPr txBox="1"/>
          <p:nvPr/>
        </p:nvSpPr>
        <p:spPr>
          <a:xfrm>
            <a:off x="321276" y="3725149"/>
            <a:ext cx="6098058" cy="830997"/>
          </a:xfrm>
          <a:prstGeom prst="rect">
            <a:avLst/>
          </a:prstGeom>
          <a:noFill/>
        </p:spPr>
        <p:txBody>
          <a:bodyPr wrap="square">
            <a:spAutoFit/>
          </a:bodyPr>
          <a:lstStyle/>
          <a:p>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Recent Trends in Statistical Theory and Applications (WSTA 2025)</a:t>
            </a:r>
            <a:endParaRPr lang="en-US" b="1" i="1" dirty="0"/>
          </a:p>
        </p:txBody>
      </p:sp>
      <p:sp>
        <p:nvSpPr>
          <p:cNvPr id="4" name="TextBox 3">
            <a:extLst>
              <a:ext uri="{FF2B5EF4-FFF2-40B4-BE49-F238E27FC236}">
                <a16:creationId xmlns:a16="http://schemas.microsoft.com/office/drawing/2014/main" id="{B513B157-CF06-4C3E-0823-8439D0F0368E}"/>
              </a:ext>
            </a:extLst>
          </p:cNvPr>
          <p:cNvSpPr txBox="1"/>
          <p:nvPr/>
        </p:nvSpPr>
        <p:spPr>
          <a:xfrm>
            <a:off x="10010738" y="435006"/>
            <a:ext cx="1637564" cy="369332"/>
          </a:xfrm>
          <a:prstGeom prst="rect">
            <a:avLst/>
          </a:prstGeom>
          <a:noFill/>
        </p:spPr>
        <p:txBody>
          <a:bodyPr wrap="none" rtlCol="0">
            <a:spAutoFit/>
          </a:bodyPr>
          <a:lstStyle/>
          <a:p>
            <a:r>
              <a:rPr lang="sv-SE" dirty="0"/>
              <a:t>Version 250628</a:t>
            </a:r>
            <a:endParaRPr lang="en-US" dirty="0"/>
          </a:p>
        </p:txBody>
      </p:sp>
      <p:sp>
        <p:nvSpPr>
          <p:cNvPr id="5" name="Slide Number Placeholder 4">
            <a:extLst>
              <a:ext uri="{FF2B5EF4-FFF2-40B4-BE49-F238E27FC236}">
                <a16:creationId xmlns:a16="http://schemas.microsoft.com/office/drawing/2014/main" id="{7809437B-F387-BFB5-73A4-D48AA92098B3}"/>
              </a:ext>
            </a:extLst>
          </p:cNvPr>
          <p:cNvSpPr>
            <a:spLocks noGrp="1"/>
          </p:cNvSpPr>
          <p:nvPr>
            <p:ph type="sldNum" sz="quarter" idx="12"/>
          </p:nvPr>
        </p:nvSpPr>
        <p:spPr/>
        <p:txBody>
          <a:bodyPr/>
          <a:lstStyle/>
          <a:p>
            <a:fld id="{E2AB85B5-4ED4-4981-B10F-B59AFFBBEBDD}" type="slidenum">
              <a:rPr lang="en-US" smtClean="0"/>
              <a:t>1</a:t>
            </a:fld>
            <a:endParaRPr lang="en-US"/>
          </a:p>
        </p:txBody>
      </p:sp>
    </p:spTree>
    <p:extLst>
      <p:ext uri="{BB962C8B-B14F-4D97-AF65-F5344CB8AC3E}">
        <p14:creationId xmlns:p14="http://schemas.microsoft.com/office/powerpoint/2010/main" val="65409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BF924-2FEE-0401-1971-78851E53FEA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32D6F8-25B1-E30F-A6CA-3DBF1F8EDA6A}"/>
              </a:ext>
            </a:extLst>
          </p:cNvPr>
          <p:cNvSpPr>
            <a:spLocks noGrp="1"/>
          </p:cNvSpPr>
          <p:nvPr>
            <p:ph type="sldNum" sz="quarter" idx="12"/>
          </p:nvPr>
        </p:nvSpPr>
        <p:spPr/>
        <p:txBody>
          <a:bodyPr/>
          <a:lstStyle/>
          <a:p>
            <a:fld id="{E2AB85B5-4ED4-4981-B10F-B59AFFBBEBDD}" type="slidenum">
              <a:rPr lang="en-US" smtClean="0"/>
              <a:t>10</a:t>
            </a:fld>
            <a:endParaRPr lang="en-US"/>
          </a:p>
        </p:txBody>
      </p:sp>
      <p:graphicFrame>
        <p:nvGraphicFramePr>
          <p:cNvPr id="3" name="Object 2">
            <a:extLst>
              <a:ext uri="{FF2B5EF4-FFF2-40B4-BE49-F238E27FC236}">
                <a16:creationId xmlns:a16="http://schemas.microsoft.com/office/drawing/2014/main" id="{7880269E-6742-0698-9902-D74FBAF6C5AE}"/>
              </a:ext>
            </a:extLst>
          </p:cNvPr>
          <p:cNvGraphicFramePr>
            <a:graphicFrameLocks noChangeAspect="1"/>
          </p:cNvGraphicFramePr>
          <p:nvPr>
            <p:extLst>
              <p:ext uri="{D42A27DB-BD31-4B8C-83A1-F6EECF244321}">
                <p14:modId xmlns:p14="http://schemas.microsoft.com/office/powerpoint/2010/main" val="2997236814"/>
              </p:ext>
            </p:extLst>
          </p:nvPr>
        </p:nvGraphicFramePr>
        <p:xfrm>
          <a:off x="756420" y="602263"/>
          <a:ext cx="5568950" cy="1339850"/>
        </p:xfrm>
        <a:graphic>
          <a:graphicData uri="http://schemas.openxmlformats.org/presentationml/2006/ole">
            <mc:AlternateContent xmlns:mc="http://schemas.openxmlformats.org/markup-compatibility/2006">
              <mc:Choice xmlns:v="urn:schemas-microsoft-com:vml" Requires="v">
                <p:oleObj name="Equation" r:id="rId2" imgW="2006280" imgH="482400" progId="Equation.DSMT4">
                  <p:embed/>
                </p:oleObj>
              </mc:Choice>
              <mc:Fallback>
                <p:oleObj name="Equation" r:id="rId2" imgW="2006280" imgH="482400" progId="Equation.DSMT4">
                  <p:embed/>
                  <p:pic>
                    <p:nvPicPr>
                      <p:cNvPr id="3" name="Object 2">
                        <a:extLst>
                          <a:ext uri="{FF2B5EF4-FFF2-40B4-BE49-F238E27FC236}">
                            <a16:creationId xmlns:a16="http://schemas.microsoft.com/office/drawing/2014/main" id="{1A9056B2-DF2B-690F-BB5A-924F343A1E04}"/>
                          </a:ext>
                        </a:extLst>
                      </p:cNvPr>
                      <p:cNvPicPr/>
                      <p:nvPr/>
                    </p:nvPicPr>
                    <p:blipFill>
                      <a:blip r:embed="rId3"/>
                      <a:stretch>
                        <a:fillRect/>
                      </a:stretch>
                    </p:blipFill>
                    <p:spPr>
                      <a:xfrm>
                        <a:off x="756420" y="602263"/>
                        <a:ext cx="5568950" cy="13398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381F79BC-694D-630A-F18F-3346C75D9310}"/>
              </a:ext>
            </a:extLst>
          </p:cNvPr>
          <p:cNvGraphicFramePr>
            <a:graphicFrameLocks noChangeAspect="1"/>
          </p:cNvGraphicFramePr>
          <p:nvPr>
            <p:extLst>
              <p:ext uri="{D42A27DB-BD31-4B8C-83A1-F6EECF244321}">
                <p14:modId xmlns:p14="http://schemas.microsoft.com/office/powerpoint/2010/main" val="900997634"/>
              </p:ext>
            </p:extLst>
          </p:nvPr>
        </p:nvGraphicFramePr>
        <p:xfrm>
          <a:off x="756420" y="2089150"/>
          <a:ext cx="5534025" cy="1339850"/>
        </p:xfrm>
        <a:graphic>
          <a:graphicData uri="http://schemas.openxmlformats.org/presentationml/2006/ole">
            <mc:AlternateContent xmlns:mc="http://schemas.openxmlformats.org/markup-compatibility/2006">
              <mc:Choice xmlns:v="urn:schemas-microsoft-com:vml" Requires="v">
                <p:oleObj name="Equation" r:id="rId4" imgW="1993680" imgH="482400" progId="Equation.DSMT4">
                  <p:embed/>
                </p:oleObj>
              </mc:Choice>
              <mc:Fallback>
                <p:oleObj name="Equation" r:id="rId4" imgW="1993680" imgH="482400" progId="Equation.DSMT4">
                  <p:embed/>
                  <p:pic>
                    <p:nvPicPr>
                      <p:cNvPr id="3" name="Object 2">
                        <a:extLst>
                          <a:ext uri="{FF2B5EF4-FFF2-40B4-BE49-F238E27FC236}">
                            <a16:creationId xmlns:a16="http://schemas.microsoft.com/office/drawing/2014/main" id="{7880269E-6742-0698-9902-D74FBAF6C5AE}"/>
                          </a:ext>
                        </a:extLst>
                      </p:cNvPr>
                      <p:cNvPicPr/>
                      <p:nvPr/>
                    </p:nvPicPr>
                    <p:blipFill>
                      <a:blip r:embed="rId5"/>
                      <a:stretch>
                        <a:fillRect/>
                      </a:stretch>
                    </p:blipFill>
                    <p:spPr>
                      <a:xfrm>
                        <a:off x="756420" y="2089150"/>
                        <a:ext cx="5534025" cy="13398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E858712-7744-F02D-3757-B9FAC79B1C33}"/>
              </a:ext>
            </a:extLst>
          </p:cNvPr>
          <p:cNvGraphicFramePr>
            <a:graphicFrameLocks noChangeAspect="1"/>
          </p:cNvGraphicFramePr>
          <p:nvPr>
            <p:extLst>
              <p:ext uri="{D42A27DB-BD31-4B8C-83A1-F6EECF244321}">
                <p14:modId xmlns:p14="http://schemas.microsoft.com/office/powerpoint/2010/main" val="2947966005"/>
              </p:ext>
            </p:extLst>
          </p:nvPr>
        </p:nvGraphicFramePr>
        <p:xfrm>
          <a:off x="756420" y="3671602"/>
          <a:ext cx="5075238" cy="1093788"/>
        </p:xfrm>
        <a:graphic>
          <a:graphicData uri="http://schemas.openxmlformats.org/presentationml/2006/ole">
            <mc:AlternateContent xmlns:mc="http://schemas.openxmlformats.org/markup-compatibility/2006">
              <mc:Choice xmlns:v="urn:schemas-microsoft-com:vml" Requires="v">
                <p:oleObj name="Equation" r:id="rId6" imgW="1828800" imgH="393480" progId="Equation.DSMT4">
                  <p:embed/>
                </p:oleObj>
              </mc:Choice>
              <mc:Fallback>
                <p:oleObj name="Equation" r:id="rId6" imgW="1828800" imgH="393480" progId="Equation.DSMT4">
                  <p:embed/>
                  <p:pic>
                    <p:nvPicPr>
                      <p:cNvPr id="14" name="Object 13">
                        <a:extLst>
                          <a:ext uri="{FF2B5EF4-FFF2-40B4-BE49-F238E27FC236}">
                            <a16:creationId xmlns:a16="http://schemas.microsoft.com/office/drawing/2014/main" id="{381F79BC-694D-630A-F18F-3346C75D9310}"/>
                          </a:ext>
                        </a:extLst>
                      </p:cNvPr>
                      <p:cNvPicPr/>
                      <p:nvPr/>
                    </p:nvPicPr>
                    <p:blipFill>
                      <a:blip r:embed="rId7"/>
                      <a:stretch>
                        <a:fillRect/>
                      </a:stretch>
                    </p:blipFill>
                    <p:spPr>
                      <a:xfrm>
                        <a:off x="756420" y="3671602"/>
                        <a:ext cx="5075238" cy="109378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B7559F0A-2836-FF0E-93AB-1A13108F76E0}"/>
              </a:ext>
            </a:extLst>
          </p:cNvPr>
          <p:cNvGraphicFramePr>
            <a:graphicFrameLocks noChangeAspect="1"/>
          </p:cNvGraphicFramePr>
          <p:nvPr>
            <p:extLst>
              <p:ext uri="{D42A27DB-BD31-4B8C-83A1-F6EECF244321}">
                <p14:modId xmlns:p14="http://schemas.microsoft.com/office/powerpoint/2010/main" val="2576991776"/>
              </p:ext>
            </p:extLst>
          </p:nvPr>
        </p:nvGraphicFramePr>
        <p:xfrm>
          <a:off x="790575" y="4956175"/>
          <a:ext cx="5005388" cy="1200150"/>
        </p:xfrm>
        <a:graphic>
          <a:graphicData uri="http://schemas.openxmlformats.org/presentationml/2006/ole">
            <mc:AlternateContent xmlns:mc="http://schemas.openxmlformats.org/markup-compatibility/2006">
              <mc:Choice xmlns:v="urn:schemas-microsoft-com:vml" Requires="v">
                <p:oleObj name="Equation" r:id="rId8" imgW="1803240" imgH="431640" progId="Equation.DSMT4">
                  <p:embed/>
                </p:oleObj>
              </mc:Choice>
              <mc:Fallback>
                <p:oleObj name="Equation" r:id="rId8" imgW="1803240" imgH="431640" progId="Equation.DSMT4">
                  <p:embed/>
                  <p:pic>
                    <p:nvPicPr>
                      <p:cNvPr id="16" name="Object 15">
                        <a:extLst>
                          <a:ext uri="{FF2B5EF4-FFF2-40B4-BE49-F238E27FC236}">
                            <a16:creationId xmlns:a16="http://schemas.microsoft.com/office/drawing/2014/main" id="{1E858712-7744-F02D-3757-B9FAC79B1C33}"/>
                          </a:ext>
                        </a:extLst>
                      </p:cNvPr>
                      <p:cNvPicPr/>
                      <p:nvPr/>
                    </p:nvPicPr>
                    <p:blipFill>
                      <a:blip r:embed="rId9"/>
                      <a:stretch>
                        <a:fillRect/>
                      </a:stretch>
                    </p:blipFill>
                    <p:spPr>
                      <a:xfrm>
                        <a:off x="790575" y="4956175"/>
                        <a:ext cx="5005388" cy="1200150"/>
                      </a:xfrm>
                      <a:prstGeom prst="rect">
                        <a:avLst/>
                      </a:prstGeom>
                    </p:spPr>
                  </p:pic>
                </p:oleObj>
              </mc:Fallback>
            </mc:AlternateContent>
          </a:graphicData>
        </a:graphic>
      </p:graphicFrame>
    </p:spTree>
    <p:extLst>
      <p:ext uri="{BB962C8B-B14F-4D97-AF65-F5344CB8AC3E}">
        <p14:creationId xmlns:p14="http://schemas.microsoft.com/office/powerpoint/2010/main" val="183668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0FDA8-A019-4ECE-E290-FF93801F7C4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6C4F1D-C326-83D7-0E0E-831735930027}"/>
              </a:ext>
            </a:extLst>
          </p:cNvPr>
          <p:cNvSpPr>
            <a:spLocks noGrp="1"/>
          </p:cNvSpPr>
          <p:nvPr>
            <p:ph type="sldNum" sz="quarter" idx="12"/>
          </p:nvPr>
        </p:nvSpPr>
        <p:spPr/>
        <p:txBody>
          <a:bodyPr/>
          <a:lstStyle/>
          <a:p>
            <a:fld id="{E2AB85B5-4ED4-4981-B10F-B59AFFBBEBDD}" type="slidenum">
              <a:rPr lang="en-US" smtClean="0"/>
              <a:t>11</a:t>
            </a:fld>
            <a:endParaRPr lang="en-US"/>
          </a:p>
        </p:txBody>
      </p:sp>
      <p:graphicFrame>
        <p:nvGraphicFramePr>
          <p:cNvPr id="17" name="Object 16">
            <a:extLst>
              <a:ext uri="{FF2B5EF4-FFF2-40B4-BE49-F238E27FC236}">
                <a16:creationId xmlns:a16="http://schemas.microsoft.com/office/drawing/2014/main" id="{9D86451A-BA27-BF56-7386-D797F31A11A1}"/>
              </a:ext>
            </a:extLst>
          </p:cNvPr>
          <p:cNvGraphicFramePr>
            <a:graphicFrameLocks noChangeAspect="1"/>
          </p:cNvGraphicFramePr>
          <p:nvPr>
            <p:extLst>
              <p:ext uri="{D42A27DB-BD31-4B8C-83A1-F6EECF244321}">
                <p14:modId xmlns:p14="http://schemas.microsoft.com/office/powerpoint/2010/main" val="3980019332"/>
              </p:ext>
            </p:extLst>
          </p:nvPr>
        </p:nvGraphicFramePr>
        <p:xfrm>
          <a:off x="763942" y="490707"/>
          <a:ext cx="5005388" cy="1200150"/>
        </p:xfrm>
        <a:graphic>
          <a:graphicData uri="http://schemas.openxmlformats.org/presentationml/2006/ole">
            <mc:AlternateContent xmlns:mc="http://schemas.openxmlformats.org/markup-compatibility/2006">
              <mc:Choice xmlns:v="urn:schemas-microsoft-com:vml" Requires="v">
                <p:oleObj name="Equation" r:id="rId2" imgW="1803240" imgH="431640" progId="Equation.DSMT4">
                  <p:embed/>
                </p:oleObj>
              </mc:Choice>
              <mc:Fallback>
                <p:oleObj name="Equation" r:id="rId2" imgW="1803240" imgH="431640" progId="Equation.DSMT4">
                  <p:embed/>
                  <p:pic>
                    <p:nvPicPr>
                      <p:cNvPr id="17" name="Object 16">
                        <a:extLst>
                          <a:ext uri="{FF2B5EF4-FFF2-40B4-BE49-F238E27FC236}">
                            <a16:creationId xmlns:a16="http://schemas.microsoft.com/office/drawing/2014/main" id="{B7559F0A-2836-FF0E-93AB-1A13108F76E0}"/>
                          </a:ext>
                        </a:extLst>
                      </p:cNvPr>
                      <p:cNvPicPr/>
                      <p:nvPr/>
                    </p:nvPicPr>
                    <p:blipFill>
                      <a:blip r:embed="rId3"/>
                      <a:stretch>
                        <a:fillRect/>
                      </a:stretch>
                    </p:blipFill>
                    <p:spPr>
                      <a:xfrm>
                        <a:off x="763942" y="490707"/>
                        <a:ext cx="5005388" cy="12001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F7E0A72-621F-550A-32C6-BA56FD908A36}"/>
              </a:ext>
            </a:extLst>
          </p:cNvPr>
          <p:cNvGraphicFramePr>
            <a:graphicFrameLocks noChangeAspect="1"/>
          </p:cNvGraphicFramePr>
          <p:nvPr>
            <p:extLst>
              <p:ext uri="{D42A27DB-BD31-4B8C-83A1-F6EECF244321}">
                <p14:modId xmlns:p14="http://schemas.microsoft.com/office/powerpoint/2010/main" val="1315408688"/>
              </p:ext>
            </p:extLst>
          </p:nvPr>
        </p:nvGraphicFramePr>
        <p:xfrm>
          <a:off x="763942" y="3156351"/>
          <a:ext cx="8070850" cy="1306513"/>
        </p:xfrm>
        <a:graphic>
          <a:graphicData uri="http://schemas.openxmlformats.org/presentationml/2006/ole">
            <mc:AlternateContent xmlns:mc="http://schemas.openxmlformats.org/markup-compatibility/2006">
              <mc:Choice xmlns:v="urn:schemas-microsoft-com:vml" Requires="v">
                <p:oleObj name="Equation" r:id="rId4" imgW="2908080" imgH="469800" progId="Equation.DSMT4">
                  <p:embed/>
                </p:oleObj>
              </mc:Choice>
              <mc:Fallback>
                <p:oleObj name="Equation" r:id="rId4" imgW="2908080" imgH="469800" progId="Equation.DSMT4">
                  <p:embed/>
                  <p:pic>
                    <p:nvPicPr>
                      <p:cNvPr id="17" name="Object 16">
                        <a:extLst>
                          <a:ext uri="{FF2B5EF4-FFF2-40B4-BE49-F238E27FC236}">
                            <a16:creationId xmlns:a16="http://schemas.microsoft.com/office/drawing/2014/main" id="{9D86451A-BA27-BF56-7386-D797F31A11A1}"/>
                          </a:ext>
                        </a:extLst>
                      </p:cNvPr>
                      <p:cNvPicPr/>
                      <p:nvPr/>
                    </p:nvPicPr>
                    <p:blipFill>
                      <a:blip r:embed="rId5"/>
                      <a:stretch>
                        <a:fillRect/>
                      </a:stretch>
                    </p:blipFill>
                    <p:spPr>
                      <a:xfrm>
                        <a:off x="763942" y="3156351"/>
                        <a:ext cx="8070850" cy="130651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F1E0A75-808E-5AD0-A158-6F54FDED122B}"/>
              </a:ext>
            </a:extLst>
          </p:cNvPr>
          <p:cNvSpPr txBox="1"/>
          <p:nvPr/>
        </p:nvSpPr>
        <p:spPr>
          <a:xfrm>
            <a:off x="678830" y="2483575"/>
            <a:ext cx="6426759" cy="461665"/>
          </a:xfrm>
          <a:prstGeom prst="rect">
            <a:avLst/>
          </a:prstGeom>
          <a:noFill/>
        </p:spPr>
        <p:txBody>
          <a:bodyPr wrap="none" rtlCol="0">
            <a:spAutoFit/>
          </a:bodyPr>
          <a:lstStyle/>
          <a:p>
            <a:r>
              <a:rPr lang="sv-SE" sz="2400" b="1" i="1" dirty="0" err="1">
                <a:solidFill>
                  <a:srgbClr val="FF0000"/>
                </a:solidFill>
              </a:rPr>
              <a:t>Consumer</a:t>
            </a:r>
            <a:r>
              <a:rPr lang="sv-SE" sz="2400" b="1" i="1" dirty="0">
                <a:solidFill>
                  <a:srgbClr val="FF0000"/>
                </a:solidFill>
              </a:rPr>
              <a:t> </a:t>
            </a:r>
            <a:r>
              <a:rPr lang="sv-SE" sz="2400" b="1" i="1" dirty="0" err="1">
                <a:solidFill>
                  <a:srgbClr val="FF0000"/>
                </a:solidFill>
              </a:rPr>
              <a:t>surplus</a:t>
            </a:r>
            <a:r>
              <a:rPr lang="sv-SE" sz="2400" b="1" i="1" dirty="0">
                <a:solidFill>
                  <a:srgbClr val="FF0000"/>
                </a:solidFill>
              </a:rPr>
              <a:t> in N1 in </a:t>
            </a:r>
            <a:r>
              <a:rPr lang="sv-SE" sz="2400" b="1" i="1" dirty="0" err="1">
                <a:solidFill>
                  <a:srgbClr val="FF0000"/>
                </a:solidFill>
              </a:rPr>
              <a:t>free</a:t>
            </a:r>
            <a:r>
              <a:rPr lang="sv-SE" sz="2400" b="1" i="1" dirty="0">
                <a:solidFill>
                  <a:srgbClr val="FF0000"/>
                </a:solidFill>
              </a:rPr>
              <a:t> </a:t>
            </a:r>
            <a:r>
              <a:rPr lang="sv-SE" sz="2400" b="1" i="1" dirty="0" err="1">
                <a:solidFill>
                  <a:srgbClr val="FF0000"/>
                </a:solidFill>
              </a:rPr>
              <a:t>trade</a:t>
            </a:r>
            <a:r>
              <a:rPr lang="sv-SE" sz="2400" b="1" i="1" dirty="0">
                <a:solidFill>
                  <a:srgbClr val="FF0000"/>
                </a:solidFill>
              </a:rPr>
              <a:t> </a:t>
            </a:r>
            <a:r>
              <a:rPr lang="sv-SE" sz="2400" b="1" i="1" dirty="0" err="1">
                <a:solidFill>
                  <a:srgbClr val="FF0000"/>
                </a:solidFill>
              </a:rPr>
              <a:t>equilibrium</a:t>
            </a:r>
            <a:r>
              <a:rPr lang="sv-SE" sz="2400" b="1" i="1" dirty="0">
                <a:solidFill>
                  <a:srgbClr val="FF0000"/>
                </a:solidFill>
              </a:rPr>
              <a:t>:</a:t>
            </a:r>
            <a:endParaRPr lang="en-US" sz="2400" b="1" i="1" dirty="0">
              <a:solidFill>
                <a:srgbClr val="FF0000"/>
              </a:solidFill>
            </a:endParaRPr>
          </a:p>
        </p:txBody>
      </p:sp>
      <p:sp>
        <p:nvSpPr>
          <p:cNvPr id="7" name="Arrow: Down 6">
            <a:extLst>
              <a:ext uri="{FF2B5EF4-FFF2-40B4-BE49-F238E27FC236}">
                <a16:creationId xmlns:a16="http://schemas.microsoft.com/office/drawing/2014/main" id="{9056BC56-04C9-AC62-A1EE-E4C6931642DC}"/>
              </a:ext>
            </a:extLst>
          </p:cNvPr>
          <p:cNvSpPr/>
          <p:nvPr/>
        </p:nvSpPr>
        <p:spPr>
          <a:xfrm flipV="1">
            <a:off x="3370063" y="4731800"/>
            <a:ext cx="1358282" cy="5237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A156279D-6128-BA28-F80A-541B935BAF70}"/>
              </a:ext>
            </a:extLst>
          </p:cNvPr>
          <p:cNvGraphicFramePr>
            <a:graphicFrameLocks noChangeAspect="1"/>
          </p:cNvGraphicFramePr>
          <p:nvPr>
            <p:extLst>
              <p:ext uri="{D42A27DB-BD31-4B8C-83A1-F6EECF244321}">
                <p14:modId xmlns:p14="http://schemas.microsoft.com/office/powerpoint/2010/main" val="1216583559"/>
              </p:ext>
            </p:extLst>
          </p:nvPr>
        </p:nvGraphicFramePr>
        <p:xfrm>
          <a:off x="4611088" y="5448299"/>
          <a:ext cx="2400300" cy="1090613"/>
        </p:xfrm>
        <a:graphic>
          <a:graphicData uri="http://schemas.openxmlformats.org/presentationml/2006/ole">
            <mc:AlternateContent xmlns:mc="http://schemas.openxmlformats.org/markup-compatibility/2006">
              <mc:Choice xmlns:v="urn:schemas-microsoft-com:vml" Requires="v">
                <p:oleObj name="Equation" r:id="rId6" imgW="863280" imgH="393480" progId="Equation.DSMT4">
                  <p:embed/>
                </p:oleObj>
              </mc:Choice>
              <mc:Fallback>
                <p:oleObj name="Equation" r:id="rId6" imgW="863280" imgH="393480" progId="Equation.DSMT4">
                  <p:embed/>
                  <p:pic>
                    <p:nvPicPr>
                      <p:cNvPr id="15" name="Object 14">
                        <a:extLst>
                          <a:ext uri="{FF2B5EF4-FFF2-40B4-BE49-F238E27FC236}">
                            <a16:creationId xmlns:a16="http://schemas.microsoft.com/office/drawing/2014/main" id="{E8E53F25-3F40-9B09-EBA0-F0A3D5EF01C7}"/>
                          </a:ext>
                        </a:extLst>
                      </p:cNvPr>
                      <p:cNvPicPr/>
                      <p:nvPr/>
                    </p:nvPicPr>
                    <p:blipFill>
                      <a:blip r:embed="rId7"/>
                      <a:stretch>
                        <a:fillRect/>
                      </a:stretch>
                    </p:blipFill>
                    <p:spPr>
                      <a:xfrm>
                        <a:off x="4611088" y="5448299"/>
                        <a:ext cx="2400300" cy="1090613"/>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80D032B2-DA85-ED60-05F7-52D5438FF8BA}"/>
              </a:ext>
            </a:extLst>
          </p:cNvPr>
          <p:cNvSpPr/>
          <p:nvPr/>
        </p:nvSpPr>
        <p:spPr>
          <a:xfrm flipV="1">
            <a:off x="7105589" y="4731800"/>
            <a:ext cx="1358282" cy="5237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CB06FD-FD0B-0CD5-DC42-0A9EB47E2A9D}"/>
              </a:ext>
            </a:extLst>
          </p:cNvPr>
          <p:cNvSpPr/>
          <p:nvPr/>
        </p:nvSpPr>
        <p:spPr>
          <a:xfrm>
            <a:off x="3746377" y="5255582"/>
            <a:ext cx="4341180" cy="1465893"/>
          </a:xfrm>
          <a:prstGeom prst="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069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24ABFF-D6AD-1D99-12B1-19F48240A194}"/>
              </a:ext>
            </a:extLst>
          </p:cNvPr>
          <p:cNvSpPr>
            <a:spLocks noGrp="1"/>
          </p:cNvSpPr>
          <p:nvPr>
            <p:ph type="sldNum" sz="quarter" idx="12"/>
          </p:nvPr>
        </p:nvSpPr>
        <p:spPr/>
        <p:txBody>
          <a:bodyPr/>
          <a:lstStyle/>
          <a:p>
            <a:fld id="{E2AB85B5-4ED4-4981-B10F-B59AFFBBEBDD}" type="slidenum">
              <a:rPr lang="en-US" smtClean="0"/>
              <a:t>12</a:t>
            </a:fld>
            <a:endParaRPr lang="en-US"/>
          </a:p>
        </p:txBody>
      </p:sp>
      <p:sp>
        <p:nvSpPr>
          <p:cNvPr id="3" name="TextBox 2">
            <a:extLst>
              <a:ext uri="{FF2B5EF4-FFF2-40B4-BE49-F238E27FC236}">
                <a16:creationId xmlns:a16="http://schemas.microsoft.com/office/drawing/2014/main" id="{53117EDF-9231-6B05-6973-982256B9676B}"/>
              </a:ext>
            </a:extLst>
          </p:cNvPr>
          <p:cNvSpPr txBox="1"/>
          <p:nvPr/>
        </p:nvSpPr>
        <p:spPr>
          <a:xfrm>
            <a:off x="1767635" y="1482571"/>
            <a:ext cx="8656729" cy="2554545"/>
          </a:xfrm>
          <a:prstGeom prst="rect">
            <a:avLst/>
          </a:prstGeom>
          <a:noFill/>
        </p:spPr>
        <p:txBody>
          <a:bodyPr wrap="none" rtlCol="0">
            <a:spAutoFit/>
          </a:bodyPr>
          <a:lstStyle/>
          <a:p>
            <a:pPr algn="ctr"/>
            <a:r>
              <a:rPr lang="sv-SE" sz="3200" b="1" i="1" dirty="0" err="1"/>
              <a:t>Maybe</a:t>
            </a:r>
            <a:r>
              <a:rPr lang="sv-SE" sz="3200" b="1" i="1" dirty="0"/>
              <a:t>, it is </a:t>
            </a:r>
            <a:r>
              <a:rPr lang="sv-SE" sz="3200" b="1" i="1" dirty="0" err="1"/>
              <a:t>possible</a:t>
            </a:r>
            <a:r>
              <a:rPr lang="sv-SE" sz="3200" b="1" i="1" dirty="0"/>
              <a:t> to </a:t>
            </a:r>
            <a:r>
              <a:rPr lang="sv-SE" sz="3200" b="1" i="1" dirty="0" err="1"/>
              <a:t>find</a:t>
            </a:r>
            <a:r>
              <a:rPr lang="sv-SE" sz="3200" b="1" i="1" dirty="0"/>
              <a:t> an import </a:t>
            </a:r>
            <a:r>
              <a:rPr lang="sv-SE" sz="3200" b="1" i="1" dirty="0" err="1"/>
              <a:t>volume</a:t>
            </a:r>
            <a:r>
              <a:rPr lang="sv-SE" sz="3200" b="1" i="1" dirty="0"/>
              <a:t>, Q, </a:t>
            </a:r>
          </a:p>
          <a:p>
            <a:pPr algn="ctr"/>
            <a:endParaRPr lang="sv-SE" sz="3200" b="1" i="1" dirty="0"/>
          </a:p>
          <a:p>
            <a:pPr algn="ctr"/>
            <a:r>
              <a:rPr lang="sv-SE" sz="3200" b="1" i="1" dirty="0" err="1"/>
              <a:t>that</a:t>
            </a:r>
            <a:r>
              <a:rPr lang="sv-SE" sz="3200" b="1" i="1" dirty="0"/>
              <a:t> gives a </a:t>
            </a:r>
            <a:r>
              <a:rPr lang="sv-SE" sz="3200" b="1" i="1" dirty="0" err="1"/>
              <a:t>larger</a:t>
            </a:r>
            <a:r>
              <a:rPr lang="sv-SE" sz="3200" b="1" i="1" dirty="0"/>
              <a:t> </a:t>
            </a:r>
            <a:r>
              <a:rPr lang="sv-SE" sz="3200" b="1" i="1" dirty="0" err="1"/>
              <a:t>consumer</a:t>
            </a:r>
            <a:r>
              <a:rPr lang="sv-SE" sz="3200" b="1" i="1" dirty="0"/>
              <a:t> </a:t>
            </a:r>
            <a:r>
              <a:rPr lang="sv-SE" sz="3200" b="1" i="1" dirty="0" err="1"/>
              <a:t>surplus</a:t>
            </a:r>
            <a:r>
              <a:rPr lang="sv-SE" sz="3200" b="1" i="1" dirty="0"/>
              <a:t> </a:t>
            </a:r>
          </a:p>
          <a:p>
            <a:pPr algn="ctr"/>
            <a:endParaRPr lang="sv-SE" sz="3200" b="1" i="1" dirty="0"/>
          </a:p>
          <a:p>
            <a:pPr algn="ctr"/>
            <a:r>
              <a:rPr lang="sv-SE" sz="3200" b="1" i="1" dirty="0" err="1"/>
              <a:t>than</a:t>
            </a:r>
            <a:r>
              <a:rPr lang="sv-SE" sz="3200" b="1" i="1" dirty="0"/>
              <a:t> the </a:t>
            </a:r>
            <a:r>
              <a:rPr lang="sv-SE" sz="3200" b="1" i="1" dirty="0" err="1"/>
              <a:t>free</a:t>
            </a:r>
            <a:r>
              <a:rPr lang="sv-SE" sz="3200" b="1" i="1" dirty="0"/>
              <a:t> </a:t>
            </a:r>
            <a:r>
              <a:rPr lang="sv-SE" sz="3200" b="1" i="1" dirty="0" err="1"/>
              <a:t>trade</a:t>
            </a:r>
            <a:r>
              <a:rPr lang="sv-SE" sz="3200" b="1" i="1" dirty="0"/>
              <a:t> </a:t>
            </a:r>
            <a:r>
              <a:rPr lang="sv-SE" sz="3200" b="1" i="1" dirty="0" err="1"/>
              <a:t>equilibrium</a:t>
            </a:r>
            <a:r>
              <a:rPr lang="sv-SE" sz="3200" b="1" i="1" dirty="0"/>
              <a:t>?</a:t>
            </a:r>
            <a:endParaRPr lang="en-US" sz="3200" b="1" i="1" dirty="0"/>
          </a:p>
        </p:txBody>
      </p:sp>
    </p:spTree>
    <p:extLst>
      <p:ext uri="{BB962C8B-B14F-4D97-AF65-F5344CB8AC3E}">
        <p14:creationId xmlns:p14="http://schemas.microsoft.com/office/powerpoint/2010/main" val="117676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49B626-D58E-90EB-EE27-E4E5D98B624A}"/>
              </a:ext>
            </a:extLst>
          </p:cNvPr>
          <p:cNvSpPr>
            <a:spLocks noGrp="1"/>
          </p:cNvSpPr>
          <p:nvPr>
            <p:ph type="sldNum" sz="quarter" idx="12"/>
          </p:nvPr>
        </p:nvSpPr>
        <p:spPr/>
        <p:txBody>
          <a:bodyPr/>
          <a:lstStyle/>
          <a:p>
            <a:fld id="{E2AB85B5-4ED4-4981-B10F-B59AFFBBEBDD}" type="slidenum">
              <a:rPr lang="en-US" smtClean="0"/>
              <a:t>13</a:t>
            </a:fld>
            <a:endParaRPr lang="en-US"/>
          </a:p>
        </p:txBody>
      </p:sp>
      <p:graphicFrame>
        <p:nvGraphicFramePr>
          <p:cNvPr id="3" name="Chart 2">
            <a:extLst>
              <a:ext uri="{FF2B5EF4-FFF2-40B4-BE49-F238E27FC236}">
                <a16:creationId xmlns:a16="http://schemas.microsoft.com/office/drawing/2014/main" id="{52A9F3BC-7A1D-2195-ECEF-747217A66DCD}"/>
              </a:ext>
            </a:extLst>
          </p:cNvPr>
          <p:cNvGraphicFramePr>
            <a:graphicFrameLocks/>
          </p:cNvGraphicFramePr>
          <p:nvPr>
            <p:extLst>
              <p:ext uri="{D42A27DB-BD31-4B8C-83A1-F6EECF244321}">
                <p14:modId xmlns:p14="http://schemas.microsoft.com/office/powerpoint/2010/main" val="1758384341"/>
              </p:ext>
            </p:extLst>
          </p:nvPr>
        </p:nvGraphicFramePr>
        <p:xfrm>
          <a:off x="2424160" y="482217"/>
          <a:ext cx="546734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Isosceles Triangle 3">
            <a:extLst>
              <a:ext uri="{FF2B5EF4-FFF2-40B4-BE49-F238E27FC236}">
                <a16:creationId xmlns:a16="http://schemas.microsoft.com/office/drawing/2014/main" id="{DB3F203E-E98A-90EA-5BFF-0C8116BD94A5}"/>
              </a:ext>
            </a:extLst>
          </p:cNvPr>
          <p:cNvSpPr/>
          <p:nvPr/>
        </p:nvSpPr>
        <p:spPr>
          <a:xfrm>
            <a:off x="3077366" y="994299"/>
            <a:ext cx="2098316" cy="1489254"/>
          </a:xfrm>
          <a:prstGeom prst="triangle">
            <a:avLst>
              <a:gd name="adj" fmla="val 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A1BD5154-7680-BF1C-18DD-0384FCEF9F48}"/>
              </a:ext>
            </a:extLst>
          </p:cNvPr>
          <p:cNvCxnSpPr>
            <a:cxnSpLocks/>
          </p:cNvCxnSpPr>
          <p:nvPr/>
        </p:nvCxnSpPr>
        <p:spPr>
          <a:xfrm flipH="1">
            <a:off x="5308847" y="2490236"/>
            <a:ext cx="3639845" cy="0"/>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112D0F-B575-709C-364C-4F7631E14CFF}"/>
              </a:ext>
            </a:extLst>
          </p:cNvPr>
          <p:cNvSpPr txBox="1"/>
          <p:nvPr/>
        </p:nvSpPr>
        <p:spPr>
          <a:xfrm>
            <a:off x="9019713" y="2298887"/>
            <a:ext cx="2551917" cy="369332"/>
          </a:xfrm>
          <a:prstGeom prst="rect">
            <a:avLst/>
          </a:prstGeom>
          <a:noFill/>
        </p:spPr>
        <p:txBody>
          <a:bodyPr wrap="none" rtlCol="0">
            <a:spAutoFit/>
          </a:bodyPr>
          <a:lstStyle/>
          <a:p>
            <a:r>
              <a:rPr lang="sv-SE" b="1" dirty="0"/>
              <a:t>PF, Price ”in </a:t>
            </a:r>
            <a:r>
              <a:rPr lang="sv-SE" b="1" dirty="0" err="1"/>
              <a:t>Free</a:t>
            </a:r>
            <a:r>
              <a:rPr lang="sv-SE" b="1" dirty="0"/>
              <a:t> </a:t>
            </a:r>
            <a:r>
              <a:rPr lang="sv-SE" b="1" dirty="0" err="1"/>
              <a:t>Trade</a:t>
            </a:r>
            <a:r>
              <a:rPr lang="sv-SE" b="1" dirty="0"/>
              <a:t>”</a:t>
            </a:r>
            <a:endParaRPr lang="en-US" b="1" dirty="0"/>
          </a:p>
        </p:txBody>
      </p:sp>
      <p:cxnSp>
        <p:nvCxnSpPr>
          <p:cNvPr id="7" name="Straight Arrow Connector 6">
            <a:extLst>
              <a:ext uri="{FF2B5EF4-FFF2-40B4-BE49-F238E27FC236}">
                <a16:creationId xmlns:a16="http://schemas.microsoft.com/office/drawing/2014/main" id="{25E58BD2-5E79-CEB4-9D5A-453720E7253D}"/>
              </a:ext>
            </a:extLst>
          </p:cNvPr>
          <p:cNvCxnSpPr>
            <a:cxnSpLocks/>
          </p:cNvCxnSpPr>
          <p:nvPr/>
        </p:nvCxnSpPr>
        <p:spPr>
          <a:xfrm flipV="1">
            <a:off x="5166804" y="2592280"/>
            <a:ext cx="0" cy="1846555"/>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21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BBD39-DAFE-6B27-30D1-672D80371CB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F82F7F-6EED-2938-B852-64C6C94DA21D}"/>
              </a:ext>
            </a:extLst>
          </p:cNvPr>
          <p:cNvSpPr>
            <a:spLocks noGrp="1"/>
          </p:cNvSpPr>
          <p:nvPr>
            <p:ph type="sldNum" sz="quarter" idx="12"/>
          </p:nvPr>
        </p:nvSpPr>
        <p:spPr/>
        <p:txBody>
          <a:bodyPr/>
          <a:lstStyle/>
          <a:p>
            <a:fld id="{E2AB85B5-4ED4-4981-B10F-B59AFFBBEBDD}" type="slidenum">
              <a:rPr lang="en-US" smtClean="0"/>
              <a:t>14</a:t>
            </a:fld>
            <a:endParaRPr lang="en-US"/>
          </a:p>
        </p:txBody>
      </p:sp>
      <p:graphicFrame>
        <p:nvGraphicFramePr>
          <p:cNvPr id="3" name="Chart 2">
            <a:extLst>
              <a:ext uri="{FF2B5EF4-FFF2-40B4-BE49-F238E27FC236}">
                <a16:creationId xmlns:a16="http://schemas.microsoft.com/office/drawing/2014/main" id="{C7899112-6979-8317-4BA7-B48BF5262C61}"/>
              </a:ext>
            </a:extLst>
          </p:cNvPr>
          <p:cNvGraphicFramePr>
            <a:graphicFrameLocks/>
          </p:cNvGraphicFramePr>
          <p:nvPr/>
        </p:nvGraphicFramePr>
        <p:xfrm>
          <a:off x="2424160" y="482217"/>
          <a:ext cx="546734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Isosceles Triangle 3">
            <a:extLst>
              <a:ext uri="{FF2B5EF4-FFF2-40B4-BE49-F238E27FC236}">
                <a16:creationId xmlns:a16="http://schemas.microsoft.com/office/drawing/2014/main" id="{DBF39700-C770-8BDF-26DA-566A0310C673}"/>
              </a:ext>
            </a:extLst>
          </p:cNvPr>
          <p:cNvSpPr/>
          <p:nvPr/>
        </p:nvSpPr>
        <p:spPr>
          <a:xfrm>
            <a:off x="3077366" y="994298"/>
            <a:ext cx="1743208" cy="1269507"/>
          </a:xfrm>
          <a:prstGeom prst="triangle">
            <a:avLst>
              <a:gd name="adj" fmla="val 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BB3BDA0-51F8-04EC-E008-86F394259AA2}"/>
              </a:ext>
            </a:extLst>
          </p:cNvPr>
          <p:cNvSpPr/>
          <p:nvPr/>
        </p:nvSpPr>
        <p:spPr>
          <a:xfrm>
            <a:off x="3077368" y="2263806"/>
            <a:ext cx="1743208" cy="337351"/>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873B9B7-A6D5-9AAF-EFAA-ED61FC3542E8}"/>
              </a:ext>
            </a:extLst>
          </p:cNvPr>
          <p:cNvCxnSpPr>
            <a:cxnSpLocks/>
          </p:cNvCxnSpPr>
          <p:nvPr/>
        </p:nvCxnSpPr>
        <p:spPr>
          <a:xfrm flipH="1">
            <a:off x="4998128" y="2263805"/>
            <a:ext cx="3462291" cy="0"/>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357844-C4B3-C391-27D4-FBCB59CD2ADE}"/>
              </a:ext>
            </a:extLst>
          </p:cNvPr>
          <p:cNvCxnSpPr>
            <a:cxnSpLocks/>
          </p:cNvCxnSpPr>
          <p:nvPr/>
        </p:nvCxnSpPr>
        <p:spPr>
          <a:xfrm flipH="1">
            <a:off x="4998128" y="2601157"/>
            <a:ext cx="3639845" cy="0"/>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FD6B296-5460-9410-10E1-08E90BCA0DE6}"/>
              </a:ext>
            </a:extLst>
          </p:cNvPr>
          <p:cNvSpPr txBox="1"/>
          <p:nvPr/>
        </p:nvSpPr>
        <p:spPr>
          <a:xfrm>
            <a:off x="8717872" y="2121763"/>
            <a:ext cx="2096792" cy="369332"/>
          </a:xfrm>
          <a:prstGeom prst="rect">
            <a:avLst/>
          </a:prstGeom>
          <a:noFill/>
        </p:spPr>
        <p:txBody>
          <a:bodyPr wrap="none" rtlCol="0">
            <a:spAutoFit/>
          </a:bodyPr>
          <a:lstStyle/>
          <a:p>
            <a:r>
              <a:rPr lang="sv-SE" b="1" dirty="0"/>
              <a:t>PH, Price ”at </a:t>
            </a:r>
            <a:r>
              <a:rPr lang="sv-SE" b="1" dirty="0" err="1"/>
              <a:t>Home</a:t>
            </a:r>
            <a:r>
              <a:rPr lang="sv-SE" b="1" dirty="0"/>
              <a:t>”</a:t>
            </a:r>
            <a:endParaRPr lang="en-US" b="1" dirty="0"/>
          </a:p>
        </p:txBody>
      </p:sp>
      <p:sp>
        <p:nvSpPr>
          <p:cNvPr id="16" name="TextBox 15">
            <a:extLst>
              <a:ext uri="{FF2B5EF4-FFF2-40B4-BE49-F238E27FC236}">
                <a16:creationId xmlns:a16="http://schemas.microsoft.com/office/drawing/2014/main" id="{24058C66-FB9D-289C-0650-BEDD7CD677A5}"/>
              </a:ext>
            </a:extLst>
          </p:cNvPr>
          <p:cNvSpPr txBox="1"/>
          <p:nvPr/>
        </p:nvSpPr>
        <p:spPr>
          <a:xfrm>
            <a:off x="8717623" y="2416491"/>
            <a:ext cx="2529154" cy="369332"/>
          </a:xfrm>
          <a:prstGeom prst="rect">
            <a:avLst/>
          </a:prstGeom>
          <a:noFill/>
        </p:spPr>
        <p:txBody>
          <a:bodyPr wrap="none" rtlCol="0">
            <a:spAutoFit/>
          </a:bodyPr>
          <a:lstStyle/>
          <a:p>
            <a:r>
              <a:rPr lang="sv-SE" b="1" dirty="0"/>
              <a:t>PW, Price ”in the World”</a:t>
            </a:r>
            <a:endParaRPr lang="en-US" b="1" dirty="0"/>
          </a:p>
        </p:txBody>
      </p:sp>
      <p:cxnSp>
        <p:nvCxnSpPr>
          <p:cNvPr id="18" name="Straight Arrow Connector 17">
            <a:extLst>
              <a:ext uri="{FF2B5EF4-FFF2-40B4-BE49-F238E27FC236}">
                <a16:creationId xmlns:a16="http://schemas.microsoft.com/office/drawing/2014/main" id="{CDAC7BBA-9D04-979A-FA64-301D4C832C9A}"/>
              </a:ext>
            </a:extLst>
          </p:cNvPr>
          <p:cNvCxnSpPr>
            <a:cxnSpLocks/>
          </p:cNvCxnSpPr>
          <p:nvPr/>
        </p:nvCxnSpPr>
        <p:spPr>
          <a:xfrm flipV="1">
            <a:off x="4820574" y="2681057"/>
            <a:ext cx="0" cy="1846555"/>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9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CCF35-BBE6-EB12-E08C-FE2FAD05AFB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4D926A-888C-544B-819C-7B4E891FEED3}"/>
              </a:ext>
            </a:extLst>
          </p:cNvPr>
          <p:cNvSpPr>
            <a:spLocks noGrp="1"/>
          </p:cNvSpPr>
          <p:nvPr>
            <p:ph type="sldNum" sz="quarter" idx="12"/>
          </p:nvPr>
        </p:nvSpPr>
        <p:spPr/>
        <p:txBody>
          <a:bodyPr/>
          <a:lstStyle/>
          <a:p>
            <a:fld id="{E2AB85B5-4ED4-4981-B10F-B59AFFBBEBDD}" type="slidenum">
              <a:rPr lang="en-US" smtClean="0"/>
              <a:t>15</a:t>
            </a:fld>
            <a:endParaRPr lang="en-US"/>
          </a:p>
        </p:txBody>
      </p:sp>
      <p:graphicFrame>
        <p:nvGraphicFramePr>
          <p:cNvPr id="3" name="Chart 2">
            <a:extLst>
              <a:ext uri="{FF2B5EF4-FFF2-40B4-BE49-F238E27FC236}">
                <a16:creationId xmlns:a16="http://schemas.microsoft.com/office/drawing/2014/main" id="{298CCECD-1CEC-5621-F6B6-5BF62A8548C8}"/>
              </a:ext>
            </a:extLst>
          </p:cNvPr>
          <p:cNvGraphicFramePr>
            <a:graphicFrameLocks/>
          </p:cNvGraphicFramePr>
          <p:nvPr/>
        </p:nvGraphicFramePr>
        <p:xfrm>
          <a:off x="2424160" y="482217"/>
          <a:ext cx="546734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Isosceles Triangle 3">
            <a:extLst>
              <a:ext uri="{FF2B5EF4-FFF2-40B4-BE49-F238E27FC236}">
                <a16:creationId xmlns:a16="http://schemas.microsoft.com/office/drawing/2014/main" id="{E7951B81-4CBC-7A6A-CC65-00BDCFB3875C}"/>
              </a:ext>
            </a:extLst>
          </p:cNvPr>
          <p:cNvSpPr/>
          <p:nvPr/>
        </p:nvSpPr>
        <p:spPr>
          <a:xfrm>
            <a:off x="3077366" y="994299"/>
            <a:ext cx="1423613" cy="1029810"/>
          </a:xfrm>
          <a:prstGeom prst="triangle">
            <a:avLst>
              <a:gd name="adj" fmla="val 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A6C4C6-B1BD-0460-88F9-742BDBF75591}"/>
              </a:ext>
            </a:extLst>
          </p:cNvPr>
          <p:cNvSpPr/>
          <p:nvPr/>
        </p:nvSpPr>
        <p:spPr>
          <a:xfrm>
            <a:off x="3077366" y="2024109"/>
            <a:ext cx="1423613" cy="683580"/>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908A2A6-C602-2BF9-2A2C-140B548E7CFD}"/>
              </a:ext>
            </a:extLst>
          </p:cNvPr>
          <p:cNvCxnSpPr>
            <a:cxnSpLocks/>
          </p:cNvCxnSpPr>
          <p:nvPr/>
        </p:nvCxnSpPr>
        <p:spPr>
          <a:xfrm flipH="1">
            <a:off x="4722920" y="2024109"/>
            <a:ext cx="3887680" cy="0"/>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2475C80-BB95-A340-F2E0-38C20C4BB055}"/>
              </a:ext>
            </a:extLst>
          </p:cNvPr>
          <p:cNvCxnSpPr>
            <a:cxnSpLocks/>
          </p:cNvCxnSpPr>
          <p:nvPr/>
        </p:nvCxnSpPr>
        <p:spPr>
          <a:xfrm flipH="1">
            <a:off x="4722920" y="2725444"/>
            <a:ext cx="3887680" cy="0"/>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442852C-B15B-2138-B32F-A2E20E0C8589}"/>
              </a:ext>
            </a:extLst>
          </p:cNvPr>
          <p:cNvSpPr txBox="1"/>
          <p:nvPr/>
        </p:nvSpPr>
        <p:spPr>
          <a:xfrm>
            <a:off x="8717623" y="1839443"/>
            <a:ext cx="2096792" cy="369332"/>
          </a:xfrm>
          <a:prstGeom prst="rect">
            <a:avLst/>
          </a:prstGeom>
          <a:noFill/>
        </p:spPr>
        <p:txBody>
          <a:bodyPr wrap="none" rtlCol="0">
            <a:spAutoFit/>
          </a:bodyPr>
          <a:lstStyle/>
          <a:p>
            <a:r>
              <a:rPr lang="sv-SE" b="1" dirty="0"/>
              <a:t>PH, Price ”at </a:t>
            </a:r>
            <a:r>
              <a:rPr lang="sv-SE" b="1" dirty="0" err="1"/>
              <a:t>Home</a:t>
            </a:r>
            <a:r>
              <a:rPr lang="sv-SE" b="1" dirty="0"/>
              <a:t>”</a:t>
            </a:r>
            <a:endParaRPr lang="en-US" b="1" dirty="0"/>
          </a:p>
        </p:txBody>
      </p:sp>
      <p:sp>
        <p:nvSpPr>
          <p:cNvPr id="9" name="TextBox 8">
            <a:extLst>
              <a:ext uri="{FF2B5EF4-FFF2-40B4-BE49-F238E27FC236}">
                <a16:creationId xmlns:a16="http://schemas.microsoft.com/office/drawing/2014/main" id="{A7B2354C-3AD4-C681-0019-03E8259CB9DD}"/>
              </a:ext>
            </a:extLst>
          </p:cNvPr>
          <p:cNvSpPr txBox="1"/>
          <p:nvPr/>
        </p:nvSpPr>
        <p:spPr>
          <a:xfrm>
            <a:off x="8717623" y="2523023"/>
            <a:ext cx="2529154" cy="369332"/>
          </a:xfrm>
          <a:prstGeom prst="rect">
            <a:avLst/>
          </a:prstGeom>
          <a:noFill/>
        </p:spPr>
        <p:txBody>
          <a:bodyPr wrap="none" rtlCol="0">
            <a:spAutoFit/>
          </a:bodyPr>
          <a:lstStyle/>
          <a:p>
            <a:r>
              <a:rPr lang="sv-SE" b="1" dirty="0"/>
              <a:t>PW, Price ”in the World”</a:t>
            </a:r>
            <a:endParaRPr lang="en-US" b="1" dirty="0"/>
          </a:p>
        </p:txBody>
      </p:sp>
      <p:cxnSp>
        <p:nvCxnSpPr>
          <p:cNvPr id="15" name="Straight Arrow Connector 14">
            <a:extLst>
              <a:ext uri="{FF2B5EF4-FFF2-40B4-BE49-F238E27FC236}">
                <a16:creationId xmlns:a16="http://schemas.microsoft.com/office/drawing/2014/main" id="{BAB76A1B-B16D-7D8B-BE97-6695DCBCB6F3}"/>
              </a:ext>
            </a:extLst>
          </p:cNvPr>
          <p:cNvCxnSpPr>
            <a:cxnSpLocks/>
          </p:cNvCxnSpPr>
          <p:nvPr/>
        </p:nvCxnSpPr>
        <p:spPr>
          <a:xfrm flipV="1">
            <a:off x="4509856" y="2814222"/>
            <a:ext cx="0" cy="1651246"/>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2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07027-DA49-DCCF-ACAF-E7B870C9E0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DCDD4-0054-F1A5-CE60-8855A1D22FDD}"/>
              </a:ext>
            </a:extLst>
          </p:cNvPr>
          <p:cNvSpPr>
            <a:spLocks noGrp="1"/>
          </p:cNvSpPr>
          <p:nvPr>
            <p:ph type="sldNum" sz="quarter" idx="12"/>
          </p:nvPr>
        </p:nvSpPr>
        <p:spPr/>
        <p:txBody>
          <a:bodyPr/>
          <a:lstStyle/>
          <a:p>
            <a:fld id="{E2AB85B5-4ED4-4981-B10F-B59AFFBBEBDD}" type="slidenum">
              <a:rPr lang="en-US" smtClean="0"/>
              <a:t>16</a:t>
            </a:fld>
            <a:endParaRPr lang="en-US"/>
          </a:p>
        </p:txBody>
      </p:sp>
      <p:graphicFrame>
        <p:nvGraphicFramePr>
          <p:cNvPr id="3" name="Chart 2">
            <a:extLst>
              <a:ext uri="{FF2B5EF4-FFF2-40B4-BE49-F238E27FC236}">
                <a16:creationId xmlns:a16="http://schemas.microsoft.com/office/drawing/2014/main" id="{D167A808-B6B9-BE7A-B49B-29D8B1A851D3}"/>
              </a:ext>
            </a:extLst>
          </p:cNvPr>
          <p:cNvGraphicFramePr>
            <a:graphicFrameLocks/>
          </p:cNvGraphicFramePr>
          <p:nvPr/>
        </p:nvGraphicFramePr>
        <p:xfrm>
          <a:off x="2424160" y="482217"/>
          <a:ext cx="546734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Isosceles Triangle 3">
            <a:extLst>
              <a:ext uri="{FF2B5EF4-FFF2-40B4-BE49-F238E27FC236}">
                <a16:creationId xmlns:a16="http://schemas.microsoft.com/office/drawing/2014/main" id="{A5AB2E63-9F4B-C809-629A-D4954C516F71}"/>
              </a:ext>
            </a:extLst>
          </p:cNvPr>
          <p:cNvSpPr/>
          <p:nvPr/>
        </p:nvSpPr>
        <p:spPr>
          <a:xfrm>
            <a:off x="3077367" y="994299"/>
            <a:ext cx="1032994" cy="763480"/>
          </a:xfrm>
          <a:prstGeom prst="triangle">
            <a:avLst>
              <a:gd name="adj" fmla="val 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97DF124-DE84-BF27-ABD2-44EC3EAD1606}"/>
              </a:ext>
            </a:extLst>
          </p:cNvPr>
          <p:cNvSpPr/>
          <p:nvPr/>
        </p:nvSpPr>
        <p:spPr>
          <a:xfrm>
            <a:off x="3077367" y="1757779"/>
            <a:ext cx="1032994" cy="1100831"/>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0D604E4-5BED-0251-C84C-7E0136B5DBBE}"/>
              </a:ext>
            </a:extLst>
          </p:cNvPr>
          <p:cNvCxnSpPr>
            <a:cxnSpLocks/>
          </p:cNvCxnSpPr>
          <p:nvPr/>
        </p:nvCxnSpPr>
        <p:spPr>
          <a:xfrm flipH="1">
            <a:off x="4276077" y="1757779"/>
            <a:ext cx="4202837" cy="0"/>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18D35A5-E7C6-6E21-AE67-73A7FEDB812E}"/>
              </a:ext>
            </a:extLst>
          </p:cNvPr>
          <p:cNvCxnSpPr>
            <a:cxnSpLocks/>
          </p:cNvCxnSpPr>
          <p:nvPr/>
        </p:nvCxnSpPr>
        <p:spPr>
          <a:xfrm flipH="1">
            <a:off x="4276077" y="2876365"/>
            <a:ext cx="4202837" cy="0"/>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91A1F3-41F6-BD97-3DE5-27ADE42D6A83}"/>
              </a:ext>
            </a:extLst>
          </p:cNvPr>
          <p:cNvSpPr txBox="1"/>
          <p:nvPr/>
        </p:nvSpPr>
        <p:spPr>
          <a:xfrm>
            <a:off x="8733687" y="1573113"/>
            <a:ext cx="2096792" cy="369332"/>
          </a:xfrm>
          <a:prstGeom prst="rect">
            <a:avLst/>
          </a:prstGeom>
          <a:noFill/>
        </p:spPr>
        <p:txBody>
          <a:bodyPr wrap="none" rtlCol="0">
            <a:spAutoFit/>
          </a:bodyPr>
          <a:lstStyle/>
          <a:p>
            <a:r>
              <a:rPr lang="sv-SE" b="1" dirty="0"/>
              <a:t>PH, Price ”at </a:t>
            </a:r>
            <a:r>
              <a:rPr lang="sv-SE" b="1" dirty="0" err="1"/>
              <a:t>Home</a:t>
            </a:r>
            <a:r>
              <a:rPr lang="sv-SE" b="1" dirty="0"/>
              <a:t>”</a:t>
            </a:r>
            <a:endParaRPr lang="en-US" b="1" dirty="0"/>
          </a:p>
        </p:txBody>
      </p:sp>
      <p:sp>
        <p:nvSpPr>
          <p:cNvPr id="9" name="TextBox 8">
            <a:extLst>
              <a:ext uri="{FF2B5EF4-FFF2-40B4-BE49-F238E27FC236}">
                <a16:creationId xmlns:a16="http://schemas.microsoft.com/office/drawing/2014/main" id="{ED30CFB8-9EDA-9030-DA94-AFCA1BC47279}"/>
              </a:ext>
            </a:extLst>
          </p:cNvPr>
          <p:cNvSpPr txBox="1"/>
          <p:nvPr/>
        </p:nvSpPr>
        <p:spPr>
          <a:xfrm>
            <a:off x="8733687" y="2673944"/>
            <a:ext cx="2529154" cy="369332"/>
          </a:xfrm>
          <a:prstGeom prst="rect">
            <a:avLst/>
          </a:prstGeom>
          <a:noFill/>
        </p:spPr>
        <p:txBody>
          <a:bodyPr wrap="none" rtlCol="0">
            <a:spAutoFit/>
          </a:bodyPr>
          <a:lstStyle/>
          <a:p>
            <a:r>
              <a:rPr lang="sv-SE" b="1" dirty="0"/>
              <a:t>PW, Price ”in the World”</a:t>
            </a:r>
            <a:endParaRPr lang="en-US" b="1" dirty="0"/>
          </a:p>
        </p:txBody>
      </p:sp>
      <p:cxnSp>
        <p:nvCxnSpPr>
          <p:cNvPr id="13" name="Straight Arrow Connector 12">
            <a:extLst>
              <a:ext uri="{FF2B5EF4-FFF2-40B4-BE49-F238E27FC236}">
                <a16:creationId xmlns:a16="http://schemas.microsoft.com/office/drawing/2014/main" id="{B3ABED23-9324-3AFB-42EB-5CF9642143AC}"/>
              </a:ext>
            </a:extLst>
          </p:cNvPr>
          <p:cNvCxnSpPr>
            <a:cxnSpLocks/>
          </p:cNvCxnSpPr>
          <p:nvPr/>
        </p:nvCxnSpPr>
        <p:spPr>
          <a:xfrm flipV="1">
            <a:off x="4110361" y="2974020"/>
            <a:ext cx="0" cy="1491448"/>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68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75CC8-1861-E443-C668-283223EC855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CAF28C-AE3C-A57A-6442-0463AAB20B25}"/>
              </a:ext>
            </a:extLst>
          </p:cNvPr>
          <p:cNvSpPr>
            <a:spLocks noGrp="1"/>
          </p:cNvSpPr>
          <p:nvPr>
            <p:ph type="sldNum" sz="quarter" idx="12"/>
          </p:nvPr>
        </p:nvSpPr>
        <p:spPr/>
        <p:txBody>
          <a:bodyPr/>
          <a:lstStyle/>
          <a:p>
            <a:fld id="{E2AB85B5-4ED4-4981-B10F-B59AFFBBEBDD}" type="slidenum">
              <a:rPr lang="en-US" smtClean="0"/>
              <a:t>17</a:t>
            </a:fld>
            <a:endParaRPr lang="en-US"/>
          </a:p>
        </p:txBody>
      </p:sp>
      <p:graphicFrame>
        <p:nvGraphicFramePr>
          <p:cNvPr id="3" name="Chart 2">
            <a:extLst>
              <a:ext uri="{FF2B5EF4-FFF2-40B4-BE49-F238E27FC236}">
                <a16:creationId xmlns:a16="http://schemas.microsoft.com/office/drawing/2014/main" id="{777F4930-0742-5157-A3BF-655B43A95D9B}"/>
              </a:ext>
            </a:extLst>
          </p:cNvPr>
          <p:cNvGraphicFramePr>
            <a:graphicFrameLocks/>
          </p:cNvGraphicFramePr>
          <p:nvPr/>
        </p:nvGraphicFramePr>
        <p:xfrm>
          <a:off x="2424160" y="482217"/>
          <a:ext cx="546734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Isosceles Triangle 3">
            <a:extLst>
              <a:ext uri="{FF2B5EF4-FFF2-40B4-BE49-F238E27FC236}">
                <a16:creationId xmlns:a16="http://schemas.microsoft.com/office/drawing/2014/main" id="{DDF7248A-76D2-280E-5767-D7307969F8E3}"/>
              </a:ext>
            </a:extLst>
          </p:cNvPr>
          <p:cNvSpPr/>
          <p:nvPr/>
        </p:nvSpPr>
        <p:spPr>
          <a:xfrm>
            <a:off x="3077367" y="994299"/>
            <a:ext cx="518089" cy="363984"/>
          </a:xfrm>
          <a:prstGeom prst="triangle">
            <a:avLst>
              <a:gd name="adj" fmla="val 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84BDC2-AC53-DC66-C23D-38F058D7476F}"/>
              </a:ext>
            </a:extLst>
          </p:cNvPr>
          <p:cNvSpPr/>
          <p:nvPr/>
        </p:nvSpPr>
        <p:spPr>
          <a:xfrm>
            <a:off x="3077367" y="1358284"/>
            <a:ext cx="518089" cy="1677880"/>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14A7E427-A1AA-F84A-AAD2-2B7A577E2028}"/>
              </a:ext>
            </a:extLst>
          </p:cNvPr>
          <p:cNvCxnSpPr>
            <a:cxnSpLocks/>
          </p:cNvCxnSpPr>
          <p:nvPr/>
        </p:nvCxnSpPr>
        <p:spPr>
          <a:xfrm flipH="1">
            <a:off x="3719744" y="1384916"/>
            <a:ext cx="4798010" cy="0"/>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D0C787C-A09A-B18D-079C-7960F0ECB341}"/>
              </a:ext>
            </a:extLst>
          </p:cNvPr>
          <p:cNvCxnSpPr>
            <a:cxnSpLocks/>
          </p:cNvCxnSpPr>
          <p:nvPr/>
        </p:nvCxnSpPr>
        <p:spPr>
          <a:xfrm flipH="1">
            <a:off x="3795573" y="3036164"/>
            <a:ext cx="4815027" cy="0"/>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05FE483-099A-FAD8-E389-0830FDB31453}"/>
              </a:ext>
            </a:extLst>
          </p:cNvPr>
          <p:cNvSpPr txBox="1"/>
          <p:nvPr/>
        </p:nvSpPr>
        <p:spPr>
          <a:xfrm>
            <a:off x="8717436" y="1200250"/>
            <a:ext cx="2096792" cy="369332"/>
          </a:xfrm>
          <a:prstGeom prst="rect">
            <a:avLst/>
          </a:prstGeom>
          <a:noFill/>
        </p:spPr>
        <p:txBody>
          <a:bodyPr wrap="square" rtlCol="0">
            <a:spAutoFit/>
          </a:bodyPr>
          <a:lstStyle/>
          <a:p>
            <a:r>
              <a:rPr lang="sv-SE" b="1" dirty="0"/>
              <a:t>PH, Price ”at </a:t>
            </a:r>
            <a:r>
              <a:rPr lang="sv-SE" b="1" dirty="0" err="1"/>
              <a:t>Home</a:t>
            </a:r>
            <a:r>
              <a:rPr lang="sv-SE" b="1" dirty="0"/>
              <a:t>”</a:t>
            </a:r>
            <a:endParaRPr lang="en-US" b="1" dirty="0"/>
          </a:p>
        </p:txBody>
      </p:sp>
      <p:sp>
        <p:nvSpPr>
          <p:cNvPr id="9" name="TextBox 8">
            <a:extLst>
              <a:ext uri="{FF2B5EF4-FFF2-40B4-BE49-F238E27FC236}">
                <a16:creationId xmlns:a16="http://schemas.microsoft.com/office/drawing/2014/main" id="{17C4B0BA-86B6-257B-3B74-CEA2BAD73E84}"/>
              </a:ext>
            </a:extLst>
          </p:cNvPr>
          <p:cNvSpPr txBox="1"/>
          <p:nvPr/>
        </p:nvSpPr>
        <p:spPr>
          <a:xfrm>
            <a:off x="8717436" y="2851498"/>
            <a:ext cx="2529154" cy="369332"/>
          </a:xfrm>
          <a:prstGeom prst="rect">
            <a:avLst/>
          </a:prstGeom>
          <a:noFill/>
        </p:spPr>
        <p:txBody>
          <a:bodyPr wrap="square" rtlCol="0">
            <a:spAutoFit/>
          </a:bodyPr>
          <a:lstStyle/>
          <a:p>
            <a:r>
              <a:rPr lang="sv-SE" b="1" dirty="0"/>
              <a:t>PW, Price ”in the World”</a:t>
            </a:r>
            <a:endParaRPr lang="en-US" b="1" dirty="0"/>
          </a:p>
        </p:txBody>
      </p:sp>
      <p:cxnSp>
        <p:nvCxnSpPr>
          <p:cNvPr id="13" name="Straight Arrow Connector 12">
            <a:extLst>
              <a:ext uri="{FF2B5EF4-FFF2-40B4-BE49-F238E27FC236}">
                <a16:creationId xmlns:a16="http://schemas.microsoft.com/office/drawing/2014/main" id="{F70601D5-D9F8-82E0-33F6-14D9669A5DC3}"/>
              </a:ext>
            </a:extLst>
          </p:cNvPr>
          <p:cNvCxnSpPr>
            <a:cxnSpLocks/>
          </p:cNvCxnSpPr>
          <p:nvPr/>
        </p:nvCxnSpPr>
        <p:spPr>
          <a:xfrm flipV="1">
            <a:off x="3604333" y="3220830"/>
            <a:ext cx="0" cy="1262393"/>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425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1EEDD-27CF-0071-87B6-17E35E62D03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7E9444-5449-4AC5-8A07-91F785D0FCC6}"/>
              </a:ext>
            </a:extLst>
          </p:cNvPr>
          <p:cNvSpPr>
            <a:spLocks noGrp="1"/>
          </p:cNvSpPr>
          <p:nvPr>
            <p:ph type="sldNum" sz="quarter" idx="12"/>
          </p:nvPr>
        </p:nvSpPr>
        <p:spPr/>
        <p:txBody>
          <a:bodyPr/>
          <a:lstStyle/>
          <a:p>
            <a:fld id="{E2AB85B5-4ED4-4981-B10F-B59AFFBBEBDD}" type="slidenum">
              <a:rPr lang="en-US" smtClean="0"/>
              <a:t>18</a:t>
            </a:fld>
            <a:endParaRPr lang="en-US"/>
          </a:p>
        </p:txBody>
      </p:sp>
      <p:graphicFrame>
        <p:nvGraphicFramePr>
          <p:cNvPr id="3" name="Object 2">
            <a:extLst>
              <a:ext uri="{FF2B5EF4-FFF2-40B4-BE49-F238E27FC236}">
                <a16:creationId xmlns:a16="http://schemas.microsoft.com/office/drawing/2014/main" id="{68752240-4634-11E0-CC6B-113B508A6720}"/>
              </a:ext>
            </a:extLst>
          </p:cNvPr>
          <p:cNvGraphicFramePr>
            <a:graphicFrameLocks noChangeAspect="1"/>
          </p:cNvGraphicFramePr>
          <p:nvPr>
            <p:extLst>
              <p:ext uri="{D42A27DB-BD31-4B8C-83A1-F6EECF244321}">
                <p14:modId xmlns:p14="http://schemas.microsoft.com/office/powerpoint/2010/main" val="2784205937"/>
              </p:ext>
            </p:extLst>
          </p:nvPr>
        </p:nvGraphicFramePr>
        <p:xfrm>
          <a:off x="720015" y="1351840"/>
          <a:ext cx="5005388" cy="1200150"/>
        </p:xfrm>
        <a:graphic>
          <a:graphicData uri="http://schemas.openxmlformats.org/presentationml/2006/ole">
            <mc:AlternateContent xmlns:mc="http://schemas.openxmlformats.org/markup-compatibility/2006">
              <mc:Choice xmlns:v="urn:schemas-microsoft-com:vml" Requires="v">
                <p:oleObj name="Equation" r:id="rId2" imgW="1803240" imgH="431640" progId="Equation.DSMT4">
                  <p:embed/>
                </p:oleObj>
              </mc:Choice>
              <mc:Fallback>
                <p:oleObj name="Equation" r:id="rId2" imgW="1803240" imgH="431640" progId="Equation.DSMT4">
                  <p:embed/>
                  <p:pic>
                    <p:nvPicPr>
                      <p:cNvPr id="17" name="Object 16">
                        <a:extLst>
                          <a:ext uri="{FF2B5EF4-FFF2-40B4-BE49-F238E27FC236}">
                            <a16:creationId xmlns:a16="http://schemas.microsoft.com/office/drawing/2014/main" id="{9D86451A-BA27-BF56-7386-D797F31A11A1}"/>
                          </a:ext>
                        </a:extLst>
                      </p:cNvPr>
                      <p:cNvPicPr/>
                      <p:nvPr/>
                    </p:nvPicPr>
                    <p:blipFill>
                      <a:blip r:embed="rId3"/>
                      <a:stretch>
                        <a:fillRect/>
                      </a:stretch>
                    </p:blipFill>
                    <p:spPr>
                      <a:xfrm>
                        <a:off x="720015" y="1351840"/>
                        <a:ext cx="5005388" cy="120015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4CCC1E59-BE7D-0D7E-595A-5450FD2CADDF}"/>
              </a:ext>
            </a:extLst>
          </p:cNvPr>
          <p:cNvSpPr txBox="1"/>
          <p:nvPr/>
        </p:nvSpPr>
        <p:spPr>
          <a:xfrm>
            <a:off x="720015" y="611989"/>
            <a:ext cx="9883411" cy="461665"/>
          </a:xfrm>
          <a:prstGeom prst="rect">
            <a:avLst/>
          </a:prstGeom>
          <a:noFill/>
        </p:spPr>
        <p:txBody>
          <a:bodyPr wrap="none" rtlCol="0">
            <a:spAutoFit/>
          </a:bodyPr>
          <a:lstStyle/>
          <a:p>
            <a:r>
              <a:rPr lang="sv-SE" sz="2400" b="1" i="1" dirty="0" err="1">
                <a:solidFill>
                  <a:srgbClr val="FF0000"/>
                </a:solidFill>
              </a:rPr>
              <a:t>Maximization</a:t>
            </a:r>
            <a:r>
              <a:rPr lang="sv-SE" sz="2400" b="1" i="1" dirty="0">
                <a:solidFill>
                  <a:srgbClr val="FF0000"/>
                </a:solidFill>
              </a:rPr>
              <a:t> </a:t>
            </a:r>
            <a:r>
              <a:rPr lang="sv-SE" sz="2400" b="1" i="1" dirty="0" err="1">
                <a:solidFill>
                  <a:srgbClr val="FF0000"/>
                </a:solidFill>
              </a:rPr>
              <a:t>of</a:t>
            </a:r>
            <a:r>
              <a:rPr lang="sv-SE" sz="2400" b="1" i="1" dirty="0">
                <a:solidFill>
                  <a:srgbClr val="FF0000"/>
                </a:solidFill>
              </a:rPr>
              <a:t> </a:t>
            </a:r>
            <a:r>
              <a:rPr lang="sv-SE" sz="2400" b="1" i="1" dirty="0" err="1">
                <a:solidFill>
                  <a:srgbClr val="FF0000"/>
                </a:solidFill>
              </a:rPr>
              <a:t>consumer</a:t>
            </a:r>
            <a:r>
              <a:rPr lang="sv-SE" sz="2400" b="1" i="1" dirty="0">
                <a:solidFill>
                  <a:srgbClr val="FF0000"/>
                </a:solidFill>
              </a:rPr>
              <a:t> </a:t>
            </a:r>
            <a:r>
              <a:rPr lang="sv-SE" sz="2400" b="1" i="1" dirty="0" err="1">
                <a:solidFill>
                  <a:srgbClr val="FF0000"/>
                </a:solidFill>
              </a:rPr>
              <a:t>surplus</a:t>
            </a:r>
            <a:r>
              <a:rPr lang="sv-SE" sz="2400" b="1" i="1" dirty="0">
                <a:solidFill>
                  <a:srgbClr val="FF0000"/>
                </a:solidFill>
              </a:rPr>
              <a:t> in N1, via </a:t>
            </a:r>
            <a:r>
              <a:rPr lang="sv-SE" sz="2400" b="1" i="1" dirty="0" err="1">
                <a:solidFill>
                  <a:srgbClr val="FF0000"/>
                </a:solidFill>
              </a:rPr>
              <a:t>control</a:t>
            </a:r>
            <a:r>
              <a:rPr lang="sv-SE" sz="2400" b="1" i="1" dirty="0">
                <a:solidFill>
                  <a:srgbClr val="FF0000"/>
                </a:solidFill>
              </a:rPr>
              <a:t> </a:t>
            </a:r>
            <a:r>
              <a:rPr lang="sv-SE" sz="2400" b="1" i="1" dirty="0" err="1">
                <a:solidFill>
                  <a:srgbClr val="FF0000"/>
                </a:solidFill>
              </a:rPr>
              <a:t>of</a:t>
            </a:r>
            <a:r>
              <a:rPr lang="sv-SE" sz="2400" b="1" i="1" dirty="0">
                <a:solidFill>
                  <a:srgbClr val="FF0000"/>
                </a:solidFill>
              </a:rPr>
              <a:t> the total import, Q.</a:t>
            </a:r>
            <a:endParaRPr lang="en-US" sz="2400" b="1" i="1" dirty="0">
              <a:solidFill>
                <a:srgbClr val="FF0000"/>
              </a:solidFill>
            </a:endParaRPr>
          </a:p>
        </p:txBody>
      </p:sp>
      <p:graphicFrame>
        <p:nvGraphicFramePr>
          <p:cNvPr id="5" name="Object 4">
            <a:extLst>
              <a:ext uri="{FF2B5EF4-FFF2-40B4-BE49-F238E27FC236}">
                <a16:creationId xmlns:a16="http://schemas.microsoft.com/office/drawing/2014/main" id="{F1D4B3C2-FDD5-A76F-BEE2-B36DD26D07DC}"/>
              </a:ext>
            </a:extLst>
          </p:cNvPr>
          <p:cNvGraphicFramePr>
            <a:graphicFrameLocks noChangeAspect="1"/>
          </p:cNvGraphicFramePr>
          <p:nvPr>
            <p:extLst>
              <p:ext uri="{D42A27DB-BD31-4B8C-83A1-F6EECF244321}">
                <p14:modId xmlns:p14="http://schemas.microsoft.com/office/powerpoint/2010/main" val="3042426723"/>
              </p:ext>
            </p:extLst>
          </p:nvPr>
        </p:nvGraphicFramePr>
        <p:xfrm>
          <a:off x="720015" y="2916068"/>
          <a:ext cx="5251450" cy="1198563"/>
        </p:xfrm>
        <a:graphic>
          <a:graphicData uri="http://schemas.openxmlformats.org/presentationml/2006/ole">
            <mc:AlternateContent xmlns:mc="http://schemas.openxmlformats.org/markup-compatibility/2006">
              <mc:Choice xmlns:v="urn:schemas-microsoft-com:vml" Requires="v">
                <p:oleObj name="Equation" r:id="rId4" imgW="1892160" imgH="431640" progId="Equation.DSMT4">
                  <p:embed/>
                </p:oleObj>
              </mc:Choice>
              <mc:Fallback>
                <p:oleObj name="Equation" r:id="rId4" imgW="1892160" imgH="431640" progId="Equation.DSMT4">
                  <p:embed/>
                  <p:pic>
                    <p:nvPicPr>
                      <p:cNvPr id="3" name="Object 2">
                        <a:extLst>
                          <a:ext uri="{FF2B5EF4-FFF2-40B4-BE49-F238E27FC236}">
                            <a16:creationId xmlns:a16="http://schemas.microsoft.com/office/drawing/2014/main" id="{68752240-4634-11E0-CC6B-113B508A6720}"/>
                          </a:ext>
                        </a:extLst>
                      </p:cNvPr>
                      <p:cNvPicPr/>
                      <p:nvPr/>
                    </p:nvPicPr>
                    <p:blipFill>
                      <a:blip r:embed="rId5"/>
                      <a:stretch>
                        <a:fillRect/>
                      </a:stretch>
                    </p:blipFill>
                    <p:spPr>
                      <a:xfrm>
                        <a:off x="720015" y="2916068"/>
                        <a:ext cx="5251450" cy="119856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12016AF-D54E-47BA-1B6F-2236EC06E045}"/>
              </a:ext>
            </a:extLst>
          </p:cNvPr>
          <p:cNvSpPr txBox="1"/>
          <p:nvPr/>
        </p:nvSpPr>
        <p:spPr>
          <a:xfrm>
            <a:off x="6220537" y="3253336"/>
            <a:ext cx="4069063" cy="461665"/>
          </a:xfrm>
          <a:prstGeom prst="rect">
            <a:avLst/>
          </a:prstGeom>
          <a:noFill/>
        </p:spPr>
        <p:txBody>
          <a:bodyPr wrap="none" rtlCol="0">
            <a:spAutoFit/>
          </a:bodyPr>
          <a:lstStyle/>
          <a:p>
            <a:r>
              <a:rPr lang="sv-SE" sz="2400" b="1" i="1" dirty="0" err="1">
                <a:solidFill>
                  <a:srgbClr val="00B0F0"/>
                </a:solidFill>
              </a:rPr>
              <a:t>First</a:t>
            </a:r>
            <a:r>
              <a:rPr lang="sv-SE" sz="2400" b="1" i="1" dirty="0">
                <a:solidFill>
                  <a:srgbClr val="00B0F0"/>
                </a:solidFill>
              </a:rPr>
              <a:t> order optimum </a:t>
            </a:r>
            <a:r>
              <a:rPr lang="sv-SE" sz="2400" b="1" i="1" dirty="0" err="1">
                <a:solidFill>
                  <a:srgbClr val="00B0F0"/>
                </a:solidFill>
              </a:rPr>
              <a:t>condition</a:t>
            </a:r>
            <a:r>
              <a:rPr lang="sv-SE" sz="2400" b="1" i="1" dirty="0">
                <a:solidFill>
                  <a:srgbClr val="00B0F0"/>
                </a:solidFill>
              </a:rPr>
              <a:t>.</a:t>
            </a:r>
            <a:endParaRPr lang="en-US" sz="2400" b="1" i="1" dirty="0">
              <a:solidFill>
                <a:srgbClr val="00B0F0"/>
              </a:solidFill>
            </a:endParaRPr>
          </a:p>
        </p:txBody>
      </p:sp>
      <p:graphicFrame>
        <p:nvGraphicFramePr>
          <p:cNvPr id="7" name="Object 6">
            <a:extLst>
              <a:ext uri="{FF2B5EF4-FFF2-40B4-BE49-F238E27FC236}">
                <a16:creationId xmlns:a16="http://schemas.microsoft.com/office/drawing/2014/main" id="{9FD5FC75-E18B-C90F-EF2F-26E5C54A1B55}"/>
              </a:ext>
            </a:extLst>
          </p:cNvPr>
          <p:cNvGraphicFramePr>
            <a:graphicFrameLocks noChangeAspect="1"/>
          </p:cNvGraphicFramePr>
          <p:nvPr>
            <p:extLst>
              <p:ext uri="{D42A27DB-BD31-4B8C-83A1-F6EECF244321}">
                <p14:modId xmlns:p14="http://schemas.microsoft.com/office/powerpoint/2010/main" val="3711011566"/>
              </p:ext>
            </p:extLst>
          </p:nvPr>
        </p:nvGraphicFramePr>
        <p:xfrm>
          <a:off x="1549400" y="4376738"/>
          <a:ext cx="3594100" cy="1233487"/>
        </p:xfrm>
        <a:graphic>
          <a:graphicData uri="http://schemas.openxmlformats.org/presentationml/2006/ole">
            <mc:AlternateContent xmlns:mc="http://schemas.openxmlformats.org/markup-compatibility/2006">
              <mc:Choice xmlns:v="urn:schemas-microsoft-com:vml" Requires="v">
                <p:oleObj name="Equation" r:id="rId6" imgW="1295280" imgH="444240" progId="Equation.DSMT4">
                  <p:embed/>
                </p:oleObj>
              </mc:Choice>
              <mc:Fallback>
                <p:oleObj name="Equation" r:id="rId6" imgW="1295280" imgH="444240" progId="Equation.DSMT4">
                  <p:embed/>
                  <p:pic>
                    <p:nvPicPr>
                      <p:cNvPr id="5" name="Object 4">
                        <a:extLst>
                          <a:ext uri="{FF2B5EF4-FFF2-40B4-BE49-F238E27FC236}">
                            <a16:creationId xmlns:a16="http://schemas.microsoft.com/office/drawing/2014/main" id="{F1D4B3C2-FDD5-A76F-BEE2-B36DD26D07DC}"/>
                          </a:ext>
                        </a:extLst>
                      </p:cNvPr>
                      <p:cNvPicPr/>
                      <p:nvPr/>
                    </p:nvPicPr>
                    <p:blipFill>
                      <a:blip r:embed="rId7"/>
                      <a:stretch>
                        <a:fillRect/>
                      </a:stretch>
                    </p:blipFill>
                    <p:spPr>
                      <a:xfrm>
                        <a:off x="1549400" y="4376738"/>
                        <a:ext cx="3594100" cy="123348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BE58C8E8-4F90-7BAC-2504-ACE8B52A07C9}"/>
              </a:ext>
            </a:extLst>
          </p:cNvPr>
          <p:cNvSpPr txBox="1"/>
          <p:nvPr/>
        </p:nvSpPr>
        <p:spPr>
          <a:xfrm>
            <a:off x="6096000" y="4376738"/>
            <a:ext cx="4609595" cy="1200329"/>
          </a:xfrm>
          <a:prstGeom prst="rect">
            <a:avLst/>
          </a:prstGeom>
          <a:noFill/>
        </p:spPr>
        <p:txBody>
          <a:bodyPr wrap="none" rtlCol="0">
            <a:spAutoFit/>
          </a:bodyPr>
          <a:lstStyle/>
          <a:p>
            <a:r>
              <a:rPr lang="sv-SE" sz="2400" b="1" i="1" dirty="0">
                <a:solidFill>
                  <a:srgbClr val="00B050"/>
                </a:solidFill>
              </a:rPr>
              <a:t>Second order maximum </a:t>
            </a:r>
            <a:r>
              <a:rPr lang="sv-SE" sz="2400" b="1" i="1" dirty="0" err="1">
                <a:solidFill>
                  <a:srgbClr val="00B050"/>
                </a:solidFill>
              </a:rPr>
              <a:t>condition</a:t>
            </a:r>
            <a:r>
              <a:rPr lang="sv-SE" sz="2400" b="1" i="1" dirty="0">
                <a:solidFill>
                  <a:srgbClr val="00B050"/>
                </a:solidFill>
              </a:rPr>
              <a:t>.</a:t>
            </a:r>
          </a:p>
          <a:p>
            <a:r>
              <a:rPr lang="sv-SE" sz="2400" b="1" i="1" dirty="0" err="1">
                <a:solidFill>
                  <a:srgbClr val="00B050"/>
                </a:solidFill>
              </a:rPr>
              <a:t>This</a:t>
            </a:r>
            <a:r>
              <a:rPr lang="sv-SE" sz="2400" b="1" i="1" dirty="0">
                <a:solidFill>
                  <a:srgbClr val="00B050"/>
                </a:solidFill>
              </a:rPr>
              <a:t> is </a:t>
            </a:r>
            <a:r>
              <a:rPr lang="sv-SE" sz="2400" b="1" i="1" dirty="0" err="1">
                <a:solidFill>
                  <a:srgbClr val="00B050"/>
                </a:solidFill>
              </a:rPr>
              <a:t>always</a:t>
            </a:r>
            <a:r>
              <a:rPr lang="sv-SE" sz="2400" b="1" i="1" dirty="0">
                <a:solidFill>
                  <a:srgbClr val="00B050"/>
                </a:solidFill>
              </a:rPr>
              <a:t> </a:t>
            </a:r>
            <a:r>
              <a:rPr lang="sv-SE" sz="2400" b="1" i="1" dirty="0" err="1">
                <a:solidFill>
                  <a:srgbClr val="00B050"/>
                </a:solidFill>
              </a:rPr>
              <a:t>satisfied</a:t>
            </a:r>
            <a:r>
              <a:rPr lang="sv-SE" sz="2400" b="1" i="1" dirty="0">
                <a:solidFill>
                  <a:srgbClr val="00B050"/>
                </a:solidFill>
              </a:rPr>
              <a:t>, </a:t>
            </a:r>
          </a:p>
          <a:p>
            <a:r>
              <a:rPr lang="sv-SE" sz="2400" b="1" i="1" dirty="0" err="1">
                <a:solidFill>
                  <a:srgbClr val="00B050"/>
                </a:solidFill>
              </a:rPr>
              <a:t>since</a:t>
            </a:r>
            <a:r>
              <a:rPr lang="sv-SE" sz="2400" b="1" i="1" dirty="0">
                <a:solidFill>
                  <a:srgbClr val="00B050"/>
                </a:solidFill>
              </a:rPr>
              <a:t> b and h </a:t>
            </a:r>
            <a:r>
              <a:rPr lang="sv-SE" sz="2400" b="1" i="1" dirty="0" err="1">
                <a:solidFill>
                  <a:srgbClr val="00B050"/>
                </a:solidFill>
              </a:rPr>
              <a:t>are</a:t>
            </a:r>
            <a:r>
              <a:rPr lang="sv-SE" sz="2400" b="1" i="1" dirty="0">
                <a:solidFill>
                  <a:srgbClr val="00B050"/>
                </a:solidFill>
              </a:rPr>
              <a:t> </a:t>
            </a:r>
            <a:r>
              <a:rPr lang="sv-SE" sz="2400" b="1" i="1" dirty="0" err="1">
                <a:solidFill>
                  <a:srgbClr val="00B050"/>
                </a:solidFill>
              </a:rPr>
              <a:t>strictly</a:t>
            </a:r>
            <a:r>
              <a:rPr lang="sv-SE" sz="2400" b="1" i="1" dirty="0">
                <a:solidFill>
                  <a:srgbClr val="00B050"/>
                </a:solidFill>
              </a:rPr>
              <a:t> positive.</a:t>
            </a:r>
            <a:endParaRPr lang="en-US" sz="2400" b="1" i="1" dirty="0">
              <a:solidFill>
                <a:srgbClr val="00B050"/>
              </a:solidFill>
            </a:endParaRPr>
          </a:p>
        </p:txBody>
      </p:sp>
    </p:spTree>
    <p:extLst>
      <p:ext uri="{BB962C8B-B14F-4D97-AF65-F5344CB8AC3E}">
        <p14:creationId xmlns:p14="http://schemas.microsoft.com/office/powerpoint/2010/main" val="1967016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FF7EE-8BB0-1D8B-D3BD-49569FB98D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F25810-42E4-31EE-47EE-8C01530CEB8A}"/>
              </a:ext>
            </a:extLst>
          </p:cNvPr>
          <p:cNvSpPr>
            <a:spLocks noGrp="1"/>
          </p:cNvSpPr>
          <p:nvPr>
            <p:ph type="sldNum" sz="quarter" idx="12"/>
          </p:nvPr>
        </p:nvSpPr>
        <p:spPr/>
        <p:txBody>
          <a:bodyPr/>
          <a:lstStyle/>
          <a:p>
            <a:fld id="{E2AB85B5-4ED4-4981-B10F-B59AFFBBEBDD}" type="slidenum">
              <a:rPr lang="en-US" smtClean="0"/>
              <a:t>19</a:t>
            </a:fld>
            <a:endParaRPr lang="en-US"/>
          </a:p>
        </p:txBody>
      </p:sp>
      <p:graphicFrame>
        <p:nvGraphicFramePr>
          <p:cNvPr id="5" name="Object 4">
            <a:extLst>
              <a:ext uri="{FF2B5EF4-FFF2-40B4-BE49-F238E27FC236}">
                <a16:creationId xmlns:a16="http://schemas.microsoft.com/office/drawing/2014/main" id="{91053E43-E175-BC51-C540-E44C4CD8D60E}"/>
              </a:ext>
            </a:extLst>
          </p:cNvPr>
          <p:cNvGraphicFramePr>
            <a:graphicFrameLocks noChangeAspect="1"/>
          </p:cNvGraphicFramePr>
          <p:nvPr>
            <p:extLst>
              <p:ext uri="{D42A27DB-BD31-4B8C-83A1-F6EECF244321}">
                <p14:modId xmlns:p14="http://schemas.microsoft.com/office/powerpoint/2010/main" val="1856474363"/>
              </p:ext>
            </p:extLst>
          </p:nvPr>
        </p:nvGraphicFramePr>
        <p:xfrm>
          <a:off x="727075" y="1014412"/>
          <a:ext cx="5708650" cy="4829175"/>
        </p:xfrm>
        <a:graphic>
          <a:graphicData uri="http://schemas.openxmlformats.org/presentationml/2006/ole">
            <mc:AlternateContent xmlns:mc="http://schemas.openxmlformats.org/markup-compatibility/2006">
              <mc:Choice xmlns:v="urn:schemas-microsoft-com:vml" Requires="v">
                <p:oleObj name="Equation" r:id="rId2" imgW="2057400" imgH="1739880" progId="Equation.DSMT4">
                  <p:embed/>
                </p:oleObj>
              </mc:Choice>
              <mc:Fallback>
                <p:oleObj name="Equation" r:id="rId2" imgW="2057400" imgH="1739880" progId="Equation.DSMT4">
                  <p:embed/>
                  <p:pic>
                    <p:nvPicPr>
                      <p:cNvPr id="5" name="Object 4">
                        <a:extLst>
                          <a:ext uri="{FF2B5EF4-FFF2-40B4-BE49-F238E27FC236}">
                            <a16:creationId xmlns:a16="http://schemas.microsoft.com/office/drawing/2014/main" id="{F1D4B3C2-FDD5-A76F-BEE2-B36DD26D07DC}"/>
                          </a:ext>
                        </a:extLst>
                      </p:cNvPr>
                      <p:cNvPicPr/>
                      <p:nvPr/>
                    </p:nvPicPr>
                    <p:blipFill>
                      <a:blip r:embed="rId3"/>
                      <a:stretch>
                        <a:fillRect/>
                      </a:stretch>
                    </p:blipFill>
                    <p:spPr>
                      <a:xfrm>
                        <a:off x="727075" y="1014412"/>
                        <a:ext cx="5708650" cy="482917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3F2586A-6C9D-0B31-1A62-2465ABFB20E1}"/>
              </a:ext>
            </a:extLst>
          </p:cNvPr>
          <p:cNvSpPr txBox="1"/>
          <p:nvPr/>
        </p:nvSpPr>
        <p:spPr>
          <a:xfrm>
            <a:off x="6356339" y="4421233"/>
            <a:ext cx="3115981" cy="461665"/>
          </a:xfrm>
          <a:prstGeom prst="rect">
            <a:avLst/>
          </a:prstGeom>
          <a:noFill/>
        </p:spPr>
        <p:txBody>
          <a:bodyPr wrap="none" rtlCol="0">
            <a:spAutoFit/>
          </a:bodyPr>
          <a:lstStyle/>
          <a:p>
            <a:r>
              <a:rPr lang="sv-SE" sz="2400" b="1" i="1" dirty="0">
                <a:solidFill>
                  <a:srgbClr val="FF0000"/>
                </a:solidFill>
              </a:rPr>
              <a:t>= Optimal import </a:t>
            </a:r>
            <a:r>
              <a:rPr lang="sv-SE" sz="2400" b="1" i="1" dirty="0" err="1">
                <a:solidFill>
                  <a:srgbClr val="FF0000"/>
                </a:solidFill>
              </a:rPr>
              <a:t>level</a:t>
            </a:r>
            <a:r>
              <a:rPr lang="sv-SE" sz="2400" b="1" i="1" dirty="0">
                <a:solidFill>
                  <a:srgbClr val="FF0000"/>
                </a:solidFill>
              </a:rPr>
              <a:t>.</a:t>
            </a:r>
            <a:endParaRPr lang="en-US" sz="2400" b="1" i="1" dirty="0">
              <a:solidFill>
                <a:srgbClr val="FF0000"/>
              </a:solidFill>
            </a:endParaRPr>
          </a:p>
        </p:txBody>
      </p:sp>
    </p:spTree>
    <p:extLst>
      <p:ext uri="{BB962C8B-B14F-4D97-AF65-F5344CB8AC3E}">
        <p14:creationId xmlns:p14="http://schemas.microsoft.com/office/powerpoint/2010/main" val="245229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6BFE6-486F-8A57-EAA9-11D1743AF62C}"/>
              </a:ext>
            </a:extLst>
          </p:cNvPr>
          <p:cNvSpPr>
            <a:spLocks noGrp="1"/>
          </p:cNvSpPr>
          <p:nvPr>
            <p:ph idx="1"/>
          </p:nvPr>
        </p:nvSpPr>
        <p:spPr>
          <a:xfrm>
            <a:off x="825623" y="1127464"/>
            <a:ext cx="10528177" cy="4829452"/>
          </a:xfrm>
        </p:spPr>
        <p:txBody>
          <a:bodyPr>
            <a:noAutofit/>
          </a:bodyPr>
          <a:lstStyle/>
          <a:p>
            <a:pPr marL="0" indent="0">
              <a:buNone/>
            </a:pPr>
            <a:r>
              <a:rPr lang="en-US" sz="1400" b="1" dirty="0">
                <a:highlight>
                  <a:srgbClr val="FFFF00"/>
                </a:highlight>
              </a:rPr>
              <a:t>International trade, with and without tariffs, is analytically and numerically defined and analyzed. First, the linear partial equilibrium two nation trade model approach by Pindyck and Rubinfeld and by Krugman and Obstfeld, is applied. The producer and consumer surpluses are determined in the two nations, N1 and N2, with and without trade. With free trade without tariffs, the total surpluses in the two nations, including producer and consumer surpluses, exceed the total surpluses in the two countries, without trade. </a:t>
            </a:r>
            <a:r>
              <a:rPr lang="en-US" sz="1400" b="1" dirty="0"/>
              <a:t>Then, N1 introduces tariffs on imports. The objective function of N1 is the total surplus of N1, including consumer and producer surplus and the tariff gain. The optimal tariff for N1 is determined as a general function of all parameters of demand and supply in the two nations. The objective function of N1 is a strictly concave and quadratic function of the tariff level, which implies that the optimal tariff is unique and instantly determined from the first order optimum condition. </a:t>
            </a:r>
            <a:r>
              <a:rPr lang="en-US" sz="1400" b="1" dirty="0">
                <a:highlight>
                  <a:srgbClr val="FF00FF"/>
                </a:highlight>
              </a:rPr>
              <a:t>In N1, it is proved that the optimal tariff is strictly positive. In N1, with the optimal tariff, the tariff gain and the producer surplus increase and the consumer surplus decreases, compared to the free trade solution. In N2, the consumer surplus increases and the producer surplus decreases, if the tariff in N1 increases. The total surplus in N2 however decreases. With a strictly positive N1 tariff, the total surplus in both nations, is reduced, compared to the free trade solution. </a:t>
            </a:r>
            <a:r>
              <a:rPr lang="en-US" sz="1400" b="1" dirty="0"/>
              <a:t>Then, a nonlinear general equilibrium trade model with three nations and four products is defined and analyzed. Each nation, N1, N2 and N3, can produce two different products. The country specific production possibility frontiers are strictly concave and guarantee strictly positive production levels for all feasible relative prices. The demand functions in the different countries are determined from maximized nonlinear Cobb Douglas utility functions with country specific parameters and the national consumption budgets. These budgets are functions of all relative prices, zero excess supplies in all international product markets, and optimized production levels in all countries. </a:t>
            </a:r>
            <a:r>
              <a:rPr lang="en-US" sz="1400" b="1" dirty="0">
                <a:highlight>
                  <a:srgbClr val="FFFF00"/>
                </a:highlight>
              </a:rPr>
              <a:t>Three equilibrium relative prices are numerically determined from the total nonlinear system. These prices guarantee that the total excess supply functions approach zero in all international product markets. Rapid and reliable relative price convergence is obtained via new and generalized multivariate bisection method in three dimensions. In this process, the objective function is defined as the sum of squares of all excess supply function values.</a:t>
            </a:r>
            <a:r>
              <a:rPr lang="en-US" sz="1400" b="1" dirty="0"/>
              <a:t> The free trade equilibrium and the equilibrium affected by tariffs introduced by N1 are determined. The optimal tariff from the N1 perspective is determined. In free trade, N3 exports product 4 to N1 but N1 does not export anything to N3. Then, N1 optimizes a tariff on product 4, only imported from N3. </a:t>
            </a:r>
            <a:r>
              <a:rPr lang="en-US" sz="1400" b="1" dirty="0">
                <a:highlight>
                  <a:srgbClr val="00FF00"/>
                </a:highlight>
              </a:rPr>
              <a:t>The optimal tariff from the N1 perspective is strictly positive and the utility of N1 increases compared to the free trade solution. The total utility of all consumers in all countries decreases when the tariff increases. The optimal tariff determined by N1 is much larger than in the linear model, and is a function of all parameters in all countries. Several other tariff effects on all countries and products, including production and consumption changes in N2, are reported.</a:t>
            </a:r>
          </a:p>
        </p:txBody>
      </p:sp>
      <p:sp>
        <p:nvSpPr>
          <p:cNvPr id="2" name="Slide Number Placeholder 1">
            <a:extLst>
              <a:ext uri="{FF2B5EF4-FFF2-40B4-BE49-F238E27FC236}">
                <a16:creationId xmlns:a16="http://schemas.microsoft.com/office/drawing/2014/main" id="{A17F0D87-CF78-CC1C-C51A-DA9EF0A9CAFF}"/>
              </a:ext>
            </a:extLst>
          </p:cNvPr>
          <p:cNvSpPr>
            <a:spLocks noGrp="1"/>
          </p:cNvSpPr>
          <p:nvPr>
            <p:ph type="sldNum" sz="quarter" idx="12"/>
          </p:nvPr>
        </p:nvSpPr>
        <p:spPr/>
        <p:txBody>
          <a:bodyPr/>
          <a:lstStyle/>
          <a:p>
            <a:fld id="{E2AB85B5-4ED4-4981-B10F-B59AFFBBEBDD}" type="slidenum">
              <a:rPr lang="en-US" smtClean="0"/>
              <a:t>2</a:t>
            </a:fld>
            <a:endParaRPr lang="en-US"/>
          </a:p>
        </p:txBody>
      </p:sp>
      <p:sp>
        <p:nvSpPr>
          <p:cNvPr id="4" name="TextBox 3">
            <a:extLst>
              <a:ext uri="{FF2B5EF4-FFF2-40B4-BE49-F238E27FC236}">
                <a16:creationId xmlns:a16="http://schemas.microsoft.com/office/drawing/2014/main" id="{FFADE7CF-06AA-A014-6124-9F35EDAE7B67}"/>
              </a:ext>
            </a:extLst>
          </p:cNvPr>
          <p:cNvSpPr txBox="1"/>
          <p:nvPr/>
        </p:nvSpPr>
        <p:spPr>
          <a:xfrm>
            <a:off x="825623" y="281416"/>
            <a:ext cx="9969624" cy="646331"/>
          </a:xfrm>
          <a:prstGeom prst="rect">
            <a:avLst/>
          </a:prstGeom>
          <a:noFill/>
        </p:spPr>
        <p:txBody>
          <a:bodyPr wrap="square" rtlCol="0">
            <a:spAutoFit/>
          </a:bodyPr>
          <a:lstStyle/>
          <a:p>
            <a:r>
              <a:rPr lang="sv-SE" b="1" dirty="0"/>
              <a:t>Lohmander, P., </a:t>
            </a:r>
            <a:r>
              <a:rPr lang="en-US" b="1" dirty="0"/>
              <a:t>Linear and nonlinear optimization of international trade and tariffs, WSTA 2025</a:t>
            </a:r>
            <a:endParaRPr lang="sv-SE" b="1" dirty="0"/>
          </a:p>
          <a:p>
            <a:r>
              <a:rPr lang="sv-SE" b="1" u="sng" dirty="0"/>
              <a:t>ABSTRACT</a:t>
            </a:r>
            <a:endParaRPr lang="en-US" b="1" u="sng" dirty="0"/>
          </a:p>
        </p:txBody>
      </p:sp>
    </p:spTree>
    <p:extLst>
      <p:ext uri="{BB962C8B-B14F-4D97-AF65-F5344CB8AC3E}">
        <p14:creationId xmlns:p14="http://schemas.microsoft.com/office/powerpoint/2010/main" val="2656266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C2766-F8CF-8A31-8F0F-95DF2D1E51B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BF910C-80F6-B38E-4FB6-0D58DFB47CD6}"/>
              </a:ext>
            </a:extLst>
          </p:cNvPr>
          <p:cNvSpPr>
            <a:spLocks noGrp="1"/>
          </p:cNvSpPr>
          <p:nvPr>
            <p:ph type="sldNum" sz="quarter" idx="12"/>
          </p:nvPr>
        </p:nvSpPr>
        <p:spPr/>
        <p:txBody>
          <a:bodyPr/>
          <a:lstStyle/>
          <a:p>
            <a:fld id="{E2AB85B5-4ED4-4981-B10F-B59AFFBBEBDD}" type="slidenum">
              <a:rPr lang="en-US" smtClean="0"/>
              <a:t>20</a:t>
            </a:fld>
            <a:endParaRPr lang="en-US"/>
          </a:p>
        </p:txBody>
      </p:sp>
      <p:graphicFrame>
        <p:nvGraphicFramePr>
          <p:cNvPr id="5" name="Object 4">
            <a:extLst>
              <a:ext uri="{FF2B5EF4-FFF2-40B4-BE49-F238E27FC236}">
                <a16:creationId xmlns:a16="http://schemas.microsoft.com/office/drawing/2014/main" id="{D790D4EE-FB89-AC08-7283-262D93FF6942}"/>
              </a:ext>
            </a:extLst>
          </p:cNvPr>
          <p:cNvGraphicFramePr>
            <a:graphicFrameLocks noChangeAspect="1"/>
          </p:cNvGraphicFramePr>
          <p:nvPr>
            <p:extLst>
              <p:ext uri="{D42A27DB-BD31-4B8C-83A1-F6EECF244321}">
                <p14:modId xmlns:p14="http://schemas.microsoft.com/office/powerpoint/2010/main" val="2681701508"/>
              </p:ext>
            </p:extLst>
          </p:nvPr>
        </p:nvGraphicFramePr>
        <p:xfrm>
          <a:off x="704372" y="734504"/>
          <a:ext cx="2325687" cy="1092200"/>
        </p:xfrm>
        <a:graphic>
          <a:graphicData uri="http://schemas.openxmlformats.org/presentationml/2006/ole">
            <mc:AlternateContent xmlns:mc="http://schemas.openxmlformats.org/markup-compatibility/2006">
              <mc:Choice xmlns:v="urn:schemas-microsoft-com:vml" Requires="v">
                <p:oleObj name="Equation" r:id="rId2" imgW="838080" imgH="393480" progId="Equation.DSMT4">
                  <p:embed/>
                </p:oleObj>
              </mc:Choice>
              <mc:Fallback>
                <p:oleObj name="Equation" r:id="rId2" imgW="838080" imgH="393480" progId="Equation.DSMT4">
                  <p:embed/>
                  <p:pic>
                    <p:nvPicPr>
                      <p:cNvPr id="5" name="Object 4">
                        <a:extLst>
                          <a:ext uri="{FF2B5EF4-FFF2-40B4-BE49-F238E27FC236}">
                            <a16:creationId xmlns:a16="http://schemas.microsoft.com/office/drawing/2014/main" id="{91053E43-E175-BC51-C540-E44C4CD8D60E}"/>
                          </a:ext>
                        </a:extLst>
                      </p:cNvPr>
                      <p:cNvPicPr/>
                      <p:nvPr/>
                    </p:nvPicPr>
                    <p:blipFill>
                      <a:blip r:embed="rId3"/>
                      <a:stretch>
                        <a:fillRect/>
                      </a:stretch>
                    </p:blipFill>
                    <p:spPr>
                      <a:xfrm>
                        <a:off x="704372" y="734504"/>
                        <a:ext cx="2325687" cy="10922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650F7F3F-F156-0A50-0DBA-28BA1E15A9B5}"/>
              </a:ext>
            </a:extLst>
          </p:cNvPr>
          <p:cNvSpPr txBox="1"/>
          <p:nvPr/>
        </p:nvSpPr>
        <p:spPr>
          <a:xfrm>
            <a:off x="3222522" y="1049771"/>
            <a:ext cx="3115981" cy="461665"/>
          </a:xfrm>
          <a:prstGeom prst="rect">
            <a:avLst/>
          </a:prstGeom>
          <a:noFill/>
        </p:spPr>
        <p:txBody>
          <a:bodyPr wrap="none" rtlCol="0">
            <a:spAutoFit/>
          </a:bodyPr>
          <a:lstStyle/>
          <a:p>
            <a:r>
              <a:rPr lang="sv-SE" sz="2400" b="1" i="1" dirty="0">
                <a:solidFill>
                  <a:srgbClr val="FF0000"/>
                </a:solidFill>
              </a:rPr>
              <a:t>= Optimal import </a:t>
            </a:r>
            <a:r>
              <a:rPr lang="sv-SE" sz="2400" b="1" i="1" dirty="0" err="1">
                <a:solidFill>
                  <a:srgbClr val="FF0000"/>
                </a:solidFill>
              </a:rPr>
              <a:t>level</a:t>
            </a:r>
            <a:r>
              <a:rPr lang="sv-SE" sz="2400" b="1" i="1" dirty="0">
                <a:solidFill>
                  <a:srgbClr val="FF0000"/>
                </a:solidFill>
              </a:rPr>
              <a:t>.</a:t>
            </a:r>
            <a:endParaRPr lang="en-US" sz="2400" b="1" i="1" dirty="0">
              <a:solidFill>
                <a:srgbClr val="FF0000"/>
              </a:solidFill>
            </a:endParaRPr>
          </a:p>
        </p:txBody>
      </p:sp>
      <p:graphicFrame>
        <p:nvGraphicFramePr>
          <p:cNvPr id="3" name="Object 2">
            <a:extLst>
              <a:ext uri="{FF2B5EF4-FFF2-40B4-BE49-F238E27FC236}">
                <a16:creationId xmlns:a16="http://schemas.microsoft.com/office/drawing/2014/main" id="{79CEA79C-1736-F204-CD97-D0115887EBBD}"/>
              </a:ext>
            </a:extLst>
          </p:cNvPr>
          <p:cNvGraphicFramePr>
            <a:graphicFrameLocks noChangeAspect="1"/>
          </p:cNvGraphicFramePr>
          <p:nvPr>
            <p:extLst>
              <p:ext uri="{D42A27DB-BD31-4B8C-83A1-F6EECF244321}">
                <p14:modId xmlns:p14="http://schemas.microsoft.com/office/powerpoint/2010/main" val="998905934"/>
              </p:ext>
            </p:extLst>
          </p:nvPr>
        </p:nvGraphicFramePr>
        <p:xfrm>
          <a:off x="669925" y="2076450"/>
          <a:ext cx="2397125" cy="1092200"/>
        </p:xfrm>
        <a:graphic>
          <a:graphicData uri="http://schemas.openxmlformats.org/presentationml/2006/ole">
            <mc:AlternateContent xmlns:mc="http://schemas.openxmlformats.org/markup-compatibility/2006">
              <mc:Choice xmlns:v="urn:schemas-microsoft-com:vml" Requires="v">
                <p:oleObj name="Equation" r:id="rId4" imgW="863280" imgH="393480" progId="Equation.DSMT4">
                  <p:embed/>
                </p:oleObj>
              </mc:Choice>
              <mc:Fallback>
                <p:oleObj name="Equation" r:id="rId4" imgW="863280" imgH="393480" progId="Equation.DSMT4">
                  <p:embed/>
                  <p:pic>
                    <p:nvPicPr>
                      <p:cNvPr id="5" name="Object 4">
                        <a:extLst>
                          <a:ext uri="{FF2B5EF4-FFF2-40B4-BE49-F238E27FC236}">
                            <a16:creationId xmlns:a16="http://schemas.microsoft.com/office/drawing/2014/main" id="{D790D4EE-FB89-AC08-7283-262D93FF6942}"/>
                          </a:ext>
                        </a:extLst>
                      </p:cNvPr>
                      <p:cNvPicPr/>
                      <p:nvPr/>
                    </p:nvPicPr>
                    <p:blipFill>
                      <a:blip r:embed="rId5"/>
                      <a:stretch>
                        <a:fillRect/>
                      </a:stretch>
                    </p:blipFill>
                    <p:spPr>
                      <a:xfrm>
                        <a:off x="669925" y="2076450"/>
                        <a:ext cx="2397125" cy="10922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F10D681C-32A4-B912-48BA-30D88EC95FDC}"/>
              </a:ext>
            </a:extLst>
          </p:cNvPr>
          <p:cNvSpPr txBox="1"/>
          <p:nvPr/>
        </p:nvSpPr>
        <p:spPr>
          <a:xfrm>
            <a:off x="3222522" y="2391717"/>
            <a:ext cx="3385094" cy="461665"/>
          </a:xfrm>
          <a:prstGeom prst="rect">
            <a:avLst/>
          </a:prstGeom>
          <a:noFill/>
        </p:spPr>
        <p:txBody>
          <a:bodyPr wrap="none" rtlCol="0">
            <a:spAutoFit/>
          </a:bodyPr>
          <a:lstStyle/>
          <a:p>
            <a:r>
              <a:rPr lang="sv-SE" sz="2400" b="1" i="1" dirty="0">
                <a:solidFill>
                  <a:srgbClr val="0070C0"/>
                </a:solidFill>
              </a:rPr>
              <a:t>= </a:t>
            </a:r>
            <a:r>
              <a:rPr lang="sv-SE" sz="2400" b="1" i="1" dirty="0" err="1">
                <a:solidFill>
                  <a:srgbClr val="0070C0"/>
                </a:solidFill>
              </a:rPr>
              <a:t>Free</a:t>
            </a:r>
            <a:r>
              <a:rPr lang="sv-SE" sz="2400" b="1" i="1" dirty="0">
                <a:solidFill>
                  <a:srgbClr val="0070C0"/>
                </a:solidFill>
              </a:rPr>
              <a:t> </a:t>
            </a:r>
            <a:r>
              <a:rPr lang="sv-SE" sz="2400" b="1" i="1" dirty="0" err="1">
                <a:solidFill>
                  <a:srgbClr val="0070C0"/>
                </a:solidFill>
              </a:rPr>
              <a:t>trade</a:t>
            </a:r>
            <a:r>
              <a:rPr lang="sv-SE" sz="2400" b="1" i="1" dirty="0">
                <a:solidFill>
                  <a:srgbClr val="0070C0"/>
                </a:solidFill>
              </a:rPr>
              <a:t> import </a:t>
            </a:r>
            <a:r>
              <a:rPr lang="sv-SE" sz="2400" b="1" i="1" dirty="0" err="1">
                <a:solidFill>
                  <a:srgbClr val="0070C0"/>
                </a:solidFill>
              </a:rPr>
              <a:t>level</a:t>
            </a:r>
            <a:r>
              <a:rPr lang="sv-SE" sz="2400" b="1" i="1" dirty="0">
                <a:solidFill>
                  <a:srgbClr val="0070C0"/>
                </a:solidFill>
              </a:rPr>
              <a:t>.</a:t>
            </a:r>
            <a:endParaRPr lang="en-US" sz="2400" b="1" i="1" dirty="0">
              <a:solidFill>
                <a:srgbClr val="0070C0"/>
              </a:solidFill>
            </a:endParaRPr>
          </a:p>
        </p:txBody>
      </p:sp>
      <p:graphicFrame>
        <p:nvGraphicFramePr>
          <p:cNvPr id="6" name="Object 5">
            <a:extLst>
              <a:ext uri="{FF2B5EF4-FFF2-40B4-BE49-F238E27FC236}">
                <a16:creationId xmlns:a16="http://schemas.microsoft.com/office/drawing/2014/main" id="{33C8EAC9-3F72-25FF-7A61-C7A1C3D48DCB}"/>
              </a:ext>
            </a:extLst>
          </p:cNvPr>
          <p:cNvGraphicFramePr>
            <a:graphicFrameLocks noChangeAspect="1"/>
          </p:cNvGraphicFramePr>
          <p:nvPr>
            <p:extLst>
              <p:ext uri="{D42A27DB-BD31-4B8C-83A1-F6EECF244321}">
                <p14:modId xmlns:p14="http://schemas.microsoft.com/office/powerpoint/2010/main" val="1295528315"/>
              </p:ext>
            </p:extLst>
          </p:nvPr>
        </p:nvGraphicFramePr>
        <p:xfrm>
          <a:off x="458787" y="3733663"/>
          <a:ext cx="5637213" cy="2325687"/>
        </p:xfrm>
        <a:graphic>
          <a:graphicData uri="http://schemas.openxmlformats.org/presentationml/2006/ole">
            <mc:AlternateContent xmlns:mc="http://schemas.openxmlformats.org/markup-compatibility/2006">
              <mc:Choice xmlns:v="urn:schemas-microsoft-com:vml" Requires="v">
                <p:oleObj name="Equation" r:id="rId6" imgW="2031840" imgH="838080" progId="Equation.DSMT4">
                  <p:embed/>
                </p:oleObj>
              </mc:Choice>
              <mc:Fallback>
                <p:oleObj name="Equation" r:id="rId6" imgW="2031840" imgH="838080" progId="Equation.DSMT4">
                  <p:embed/>
                  <p:pic>
                    <p:nvPicPr>
                      <p:cNvPr id="5" name="Object 4">
                        <a:extLst>
                          <a:ext uri="{FF2B5EF4-FFF2-40B4-BE49-F238E27FC236}">
                            <a16:creationId xmlns:a16="http://schemas.microsoft.com/office/drawing/2014/main" id="{D790D4EE-FB89-AC08-7283-262D93FF6942}"/>
                          </a:ext>
                        </a:extLst>
                      </p:cNvPr>
                      <p:cNvPicPr/>
                      <p:nvPr/>
                    </p:nvPicPr>
                    <p:blipFill>
                      <a:blip r:embed="rId7"/>
                      <a:stretch>
                        <a:fillRect/>
                      </a:stretch>
                    </p:blipFill>
                    <p:spPr>
                      <a:xfrm>
                        <a:off x="458787" y="3733663"/>
                        <a:ext cx="5637213" cy="232568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DA596E6-2B8B-B339-77A0-B7C82B7A2DC0}"/>
              </a:ext>
            </a:extLst>
          </p:cNvPr>
          <p:cNvSpPr txBox="1"/>
          <p:nvPr/>
        </p:nvSpPr>
        <p:spPr>
          <a:xfrm>
            <a:off x="6592298" y="3875768"/>
            <a:ext cx="5118068" cy="2308324"/>
          </a:xfrm>
          <a:prstGeom prst="rect">
            <a:avLst/>
          </a:prstGeom>
          <a:noFill/>
        </p:spPr>
        <p:txBody>
          <a:bodyPr wrap="none" rtlCol="0">
            <a:spAutoFit/>
          </a:bodyPr>
          <a:lstStyle/>
          <a:p>
            <a:r>
              <a:rPr lang="sv-SE" sz="2400" b="1" u="sng" dirty="0" err="1">
                <a:solidFill>
                  <a:srgbClr val="FF0000"/>
                </a:solidFill>
              </a:rPr>
              <a:t>Important</a:t>
            </a:r>
            <a:r>
              <a:rPr lang="sv-SE" sz="2400" b="1" u="sng" dirty="0">
                <a:solidFill>
                  <a:srgbClr val="FF0000"/>
                </a:solidFill>
              </a:rPr>
              <a:t> Observation:</a:t>
            </a:r>
          </a:p>
          <a:p>
            <a:r>
              <a:rPr lang="sv-SE" sz="2400" b="1" i="1" dirty="0">
                <a:solidFill>
                  <a:srgbClr val="0070C0"/>
                </a:solidFill>
              </a:rPr>
              <a:t>It is </a:t>
            </a:r>
            <a:r>
              <a:rPr lang="sv-SE" sz="2400" b="1" i="1" dirty="0" err="1">
                <a:solidFill>
                  <a:srgbClr val="FF0000"/>
                </a:solidFill>
              </a:rPr>
              <a:t>always</a:t>
            </a:r>
            <a:r>
              <a:rPr lang="sv-SE" sz="2400" b="1" i="1" dirty="0">
                <a:solidFill>
                  <a:srgbClr val="0070C0"/>
                </a:solidFill>
              </a:rPr>
              <a:t> optimal to import less, </a:t>
            </a:r>
          </a:p>
          <a:p>
            <a:r>
              <a:rPr lang="sv-SE" sz="2400" b="1" i="1" dirty="0" err="1">
                <a:solidFill>
                  <a:srgbClr val="0070C0"/>
                </a:solidFill>
              </a:rPr>
              <a:t>than</a:t>
            </a:r>
            <a:r>
              <a:rPr lang="sv-SE" sz="2400" b="1" i="1" dirty="0">
                <a:solidFill>
                  <a:srgbClr val="0070C0"/>
                </a:solidFill>
              </a:rPr>
              <a:t> </a:t>
            </a:r>
            <a:r>
              <a:rPr lang="sv-SE" sz="2400" b="1" i="1" dirty="0" err="1">
                <a:solidFill>
                  <a:srgbClr val="0070C0"/>
                </a:solidFill>
              </a:rPr>
              <a:t>according</a:t>
            </a:r>
            <a:r>
              <a:rPr lang="sv-SE" sz="2400" b="1" i="1" dirty="0">
                <a:solidFill>
                  <a:srgbClr val="0070C0"/>
                </a:solidFill>
              </a:rPr>
              <a:t> to the </a:t>
            </a:r>
            <a:r>
              <a:rPr lang="sv-SE" sz="2400" b="1" i="1" dirty="0" err="1">
                <a:solidFill>
                  <a:srgbClr val="0070C0"/>
                </a:solidFill>
              </a:rPr>
              <a:t>free</a:t>
            </a:r>
            <a:r>
              <a:rPr lang="sv-SE" sz="2400" b="1" i="1" dirty="0">
                <a:solidFill>
                  <a:srgbClr val="0070C0"/>
                </a:solidFill>
              </a:rPr>
              <a:t> </a:t>
            </a:r>
            <a:r>
              <a:rPr lang="sv-SE" sz="2400" b="1" i="1" dirty="0" err="1">
                <a:solidFill>
                  <a:srgbClr val="0070C0"/>
                </a:solidFill>
              </a:rPr>
              <a:t>trade</a:t>
            </a:r>
            <a:r>
              <a:rPr lang="sv-SE" sz="2400" b="1" i="1" dirty="0">
                <a:solidFill>
                  <a:srgbClr val="0070C0"/>
                </a:solidFill>
              </a:rPr>
              <a:t> </a:t>
            </a:r>
          </a:p>
          <a:p>
            <a:r>
              <a:rPr lang="sv-SE" sz="2400" b="1" i="1" dirty="0">
                <a:solidFill>
                  <a:srgbClr val="0070C0"/>
                </a:solidFill>
              </a:rPr>
              <a:t>solution, as long as the export </a:t>
            </a:r>
            <a:r>
              <a:rPr lang="sv-SE" sz="2400" b="1" i="1" dirty="0" err="1">
                <a:solidFill>
                  <a:srgbClr val="0070C0"/>
                </a:solidFill>
              </a:rPr>
              <a:t>supply</a:t>
            </a:r>
            <a:r>
              <a:rPr lang="sv-SE" sz="2400" b="1" i="1" dirty="0">
                <a:solidFill>
                  <a:srgbClr val="0070C0"/>
                </a:solidFill>
              </a:rPr>
              <a:t> </a:t>
            </a:r>
          </a:p>
          <a:p>
            <a:r>
              <a:rPr lang="sv-SE" sz="2400" b="1" i="1" dirty="0" err="1">
                <a:solidFill>
                  <a:srgbClr val="0070C0"/>
                </a:solidFill>
              </a:rPr>
              <a:t>function</a:t>
            </a:r>
            <a:r>
              <a:rPr lang="sv-SE" sz="2400" b="1" i="1" dirty="0">
                <a:solidFill>
                  <a:srgbClr val="0070C0"/>
                </a:solidFill>
              </a:rPr>
              <a:t> from </a:t>
            </a:r>
            <a:r>
              <a:rPr lang="sv-SE" sz="2400" b="1" i="1" dirty="0" err="1">
                <a:solidFill>
                  <a:srgbClr val="0070C0"/>
                </a:solidFill>
              </a:rPr>
              <a:t>other</a:t>
            </a:r>
            <a:r>
              <a:rPr lang="sv-SE" sz="2400" b="1" i="1" dirty="0">
                <a:solidFill>
                  <a:srgbClr val="0070C0"/>
                </a:solidFill>
              </a:rPr>
              <a:t> nations is not</a:t>
            </a:r>
          </a:p>
          <a:p>
            <a:r>
              <a:rPr lang="sv-SE" sz="2400" b="1" i="1" dirty="0" err="1">
                <a:solidFill>
                  <a:srgbClr val="0070C0"/>
                </a:solidFill>
              </a:rPr>
              <a:t>changed</a:t>
            </a:r>
            <a:r>
              <a:rPr lang="sv-SE" sz="2400" b="1" i="1" dirty="0">
                <a:solidFill>
                  <a:srgbClr val="0070C0"/>
                </a:solidFill>
              </a:rPr>
              <a:t>.  </a:t>
            </a:r>
            <a:endParaRPr lang="en-US" sz="2400" b="1" i="1" dirty="0">
              <a:solidFill>
                <a:srgbClr val="0070C0"/>
              </a:solidFill>
            </a:endParaRPr>
          </a:p>
        </p:txBody>
      </p:sp>
    </p:spTree>
    <p:extLst>
      <p:ext uri="{BB962C8B-B14F-4D97-AF65-F5344CB8AC3E}">
        <p14:creationId xmlns:p14="http://schemas.microsoft.com/office/powerpoint/2010/main" val="3225642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F3138-1FE4-6733-284B-817CA11CC98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E3E82D-7711-4AFB-9F66-45E006FA0D52}"/>
              </a:ext>
            </a:extLst>
          </p:cNvPr>
          <p:cNvSpPr>
            <a:spLocks noGrp="1"/>
          </p:cNvSpPr>
          <p:nvPr>
            <p:ph type="sldNum" sz="quarter" idx="12"/>
          </p:nvPr>
        </p:nvSpPr>
        <p:spPr/>
        <p:txBody>
          <a:bodyPr/>
          <a:lstStyle/>
          <a:p>
            <a:fld id="{E2AB85B5-4ED4-4981-B10F-B59AFFBBEBDD}" type="slidenum">
              <a:rPr lang="en-US" smtClean="0"/>
              <a:t>21</a:t>
            </a:fld>
            <a:endParaRPr lang="en-US"/>
          </a:p>
        </p:txBody>
      </p:sp>
      <p:graphicFrame>
        <p:nvGraphicFramePr>
          <p:cNvPr id="6" name="Object 5">
            <a:extLst>
              <a:ext uri="{FF2B5EF4-FFF2-40B4-BE49-F238E27FC236}">
                <a16:creationId xmlns:a16="http://schemas.microsoft.com/office/drawing/2014/main" id="{04CF47D9-54E7-E3CE-CE3A-F959120E34CE}"/>
              </a:ext>
            </a:extLst>
          </p:cNvPr>
          <p:cNvGraphicFramePr>
            <a:graphicFrameLocks noChangeAspect="1"/>
          </p:cNvGraphicFramePr>
          <p:nvPr>
            <p:extLst>
              <p:ext uri="{D42A27DB-BD31-4B8C-83A1-F6EECF244321}">
                <p14:modId xmlns:p14="http://schemas.microsoft.com/office/powerpoint/2010/main" val="437376103"/>
              </p:ext>
            </p:extLst>
          </p:nvPr>
        </p:nvGraphicFramePr>
        <p:xfrm>
          <a:off x="438802" y="391973"/>
          <a:ext cx="4051300" cy="1233488"/>
        </p:xfrm>
        <a:graphic>
          <a:graphicData uri="http://schemas.openxmlformats.org/presentationml/2006/ole">
            <mc:AlternateContent xmlns:mc="http://schemas.openxmlformats.org/markup-compatibility/2006">
              <mc:Choice xmlns:v="urn:schemas-microsoft-com:vml" Requires="v">
                <p:oleObj name="Equation" r:id="rId2" imgW="1460160" imgH="444240" progId="Equation.DSMT4">
                  <p:embed/>
                </p:oleObj>
              </mc:Choice>
              <mc:Fallback>
                <p:oleObj name="Equation" r:id="rId2" imgW="1460160" imgH="444240" progId="Equation.DSMT4">
                  <p:embed/>
                  <p:pic>
                    <p:nvPicPr>
                      <p:cNvPr id="6" name="Object 5">
                        <a:extLst>
                          <a:ext uri="{FF2B5EF4-FFF2-40B4-BE49-F238E27FC236}">
                            <a16:creationId xmlns:a16="http://schemas.microsoft.com/office/drawing/2014/main" id="{33C8EAC9-3F72-25FF-7A61-C7A1C3D48DCB}"/>
                          </a:ext>
                        </a:extLst>
                      </p:cNvPr>
                      <p:cNvPicPr/>
                      <p:nvPr/>
                    </p:nvPicPr>
                    <p:blipFill>
                      <a:blip r:embed="rId3"/>
                      <a:stretch>
                        <a:fillRect/>
                      </a:stretch>
                    </p:blipFill>
                    <p:spPr>
                      <a:xfrm>
                        <a:off x="438802" y="391973"/>
                        <a:ext cx="4051300" cy="123348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E1F2B1B-E7A3-4C24-D57D-71EFDE6ED370}"/>
              </a:ext>
            </a:extLst>
          </p:cNvPr>
          <p:cNvGraphicFramePr>
            <a:graphicFrameLocks noChangeAspect="1"/>
          </p:cNvGraphicFramePr>
          <p:nvPr>
            <p:extLst>
              <p:ext uri="{D42A27DB-BD31-4B8C-83A1-F6EECF244321}">
                <p14:modId xmlns:p14="http://schemas.microsoft.com/office/powerpoint/2010/main" val="3050102003"/>
              </p:ext>
            </p:extLst>
          </p:nvPr>
        </p:nvGraphicFramePr>
        <p:xfrm>
          <a:off x="438802" y="1929340"/>
          <a:ext cx="3900699" cy="1059415"/>
        </p:xfrm>
        <a:graphic>
          <a:graphicData uri="http://schemas.openxmlformats.org/presentationml/2006/ole">
            <mc:AlternateContent xmlns:mc="http://schemas.openxmlformats.org/markup-compatibility/2006">
              <mc:Choice xmlns:v="urn:schemas-microsoft-com:vml" Requires="v">
                <p:oleObj name="Equation" r:id="rId4" imgW="2296532" imgH="624397" progId="Equation.DSMT4">
                  <p:embed/>
                </p:oleObj>
              </mc:Choice>
              <mc:Fallback>
                <p:oleObj name="Equation" r:id="rId4" imgW="2296532" imgH="624397" progId="Equation.DSMT4">
                  <p:embed/>
                  <p:pic>
                    <p:nvPicPr>
                      <p:cNvPr id="0" name=""/>
                      <p:cNvPicPr/>
                      <p:nvPr/>
                    </p:nvPicPr>
                    <p:blipFill>
                      <a:blip r:embed="rId5"/>
                      <a:stretch>
                        <a:fillRect/>
                      </a:stretch>
                    </p:blipFill>
                    <p:spPr>
                      <a:xfrm>
                        <a:off x="438802" y="1929340"/>
                        <a:ext cx="3900699" cy="105941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033C340-27E1-0BB7-204B-0319657E19DE}"/>
              </a:ext>
            </a:extLst>
          </p:cNvPr>
          <p:cNvGraphicFramePr>
            <a:graphicFrameLocks noChangeAspect="1"/>
          </p:cNvGraphicFramePr>
          <p:nvPr>
            <p:extLst>
              <p:ext uri="{D42A27DB-BD31-4B8C-83A1-F6EECF244321}">
                <p14:modId xmlns:p14="http://schemas.microsoft.com/office/powerpoint/2010/main" val="1335909763"/>
              </p:ext>
            </p:extLst>
          </p:nvPr>
        </p:nvGraphicFramePr>
        <p:xfrm>
          <a:off x="438802" y="3334290"/>
          <a:ext cx="3540396" cy="1233488"/>
        </p:xfrm>
        <a:graphic>
          <a:graphicData uri="http://schemas.openxmlformats.org/presentationml/2006/ole">
            <mc:AlternateContent xmlns:mc="http://schemas.openxmlformats.org/markup-compatibility/2006">
              <mc:Choice xmlns:v="urn:schemas-microsoft-com:vml" Requires="v">
                <p:oleObj name="Equation" r:id="rId6" imgW="1790022" imgH="624397" progId="Equation.DSMT4">
                  <p:embed/>
                </p:oleObj>
              </mc:Choice>
              <mc:Fallback>
                <p:oleObj name="Equation" r:id="rId6" imgW="1790022" imgH="624397" progId="Equation.DSMT4">
                  <p:embed/>
                  <p:pic>
                    <p:nvPicPr>
                      <p:cNvPr id="0" name=""/>
                      <p:cNvPicPr/>
                      <p:nvPr/>
                    </p:nvPicPr>
                    <p:blipFill>
                      <a:blip r:embed="rId7"/>
                      <a:stretch>
                        <a:fillRect/>
                      </a:stretch>
                    </p:blipFill>
                    <p:spPr>
                      <a:xfrm>
                        <a:off x="438802" y="3334290"/>
                        <a:ext cx="3540396" cy="123348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B6447D8-0621-97A9-61F2-92C8E52FDBC7}"/>
              </a:ext>
            </a:extLst>
          </p:cNvPr>
          <p:cNvGraphicFramePr>
            <a:graphicFrameLocks noChangeAspect="1"/>
          </p:cNvGraphicFramePr>
          <p:nvPr>
            <p:extLst>
              <p:ext uri="{D42A27DB-BD31-4B8C-83A1-F6EECF244321}">
                <p14:modId xmlns:p14="http://schemas.microsoft.com/office/powerpoint/2010/main" val="522388376"/>
              </p:ext>
            </p:extLst>
          </p:nvPr>
        </p:nvGraphicFramePr>
        <p:xfrm>
          <a:off x="438802" y="4913313"/>
          <a:ext cx="3072738" cy="1233488"/>
        </p:xfrm>
        <a:graphic>
          <a:graphicData uri="http://schemas.openxmlformats.org/presentationml/2006/ole">
            <mc:AlternateContent xmlns:mc="http://schemas.openxmlformats.org/markup-compatibility/2006">
              <mc:Choice xmlns:v="urn:schemas-microsoft-com:vml" Requires="v">
                <p:oleObj name="Equation" r:id="rId8" imgW="1553523" imgH="624397" progId="Equation.DSMT4">
                  <p:embed/>
                </p:oleObj>
              </mc:Choice>
              <mc:Fallback>
                <p:oleObj name="Equation" r:id="rId8" imgW="1553523" imgH="624397" progId="Equation.DSMT4">
                  <p:embed/>
                  <p:pic>
                    <p:nvPicPr>
                      <p:cNvPr id="0" name=""/>
                      <p:cNvPicPr/>
                      <p:nvPr/>
                    </p:nvPicPr>
                    <p:blipFill>
                      <a:blip r:embed="rId9"/>
                      <a:stretch>
                        <a:fillRect/>
                      </a:stretch>
                    </p:blipFill>
                    <p:spPr>
                      <a:xfrm>
                        <a:off x="438802" y="4913313"/>
                        <a:ext cx="3072738" cy="12334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A237FCE1-16A6-A381-E20C-C24C4E1B3147}"/>
              </a:ext>
            </a:extLst>
          </p:cNvPr>
          <p:cNvCxnSpPr/>
          <p:nvPr/>
        </p:nvCxnSpPr>
        <p:spPr>
          <a:xfrm>
            <a:off x="6498454" y="2787588"/>
            <a:ext cx="0" cy="2831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2670EC-50EF-7AC1-A828-2B8FC50DC00A}"/>
              </a:ext>
            </a:extLst>
          </p:cNvPr>
          <p:cNvCxnSpPr>
            <a:cxnSpLocks/>
          </p:cNvCxnSpPr>
          <p:nvPr/>
        </p:nvCxnSpPr>
        <p:spPr>
          <a:xfrm flipH="1">
            <a:off x="6357891" y="5530057"/>
            <a:ext cx="30169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B90C0B1-3C64-3768-AEBE-8F05EE341032}"/>
              </a:ext>
            </a:extLst>
          </p:cNvPr>
          <p:cNvSpPr txBox="1"/>
          <p:nvPr/>
        </p:nvSpPr>
        <p:spPr>
          <a:xfrm>
            <a:off x="9605174" y="5268447"/>
            <a:ext cx="377026" cy="523220"/>
          </a:xfrm>
          <a:prstGeom prst="rect">
            <a:avLst/>
          </a:prstGeom>
          <a:noFill/>
        </p:spPr>
        <p:txBody>
          <a:bodyPr wrap="none" rtlCol="0">
            <a:spAutoFit/>
          </a:bodyPr>
          <a:lstStyle/>
          <a:p>
            <a:r>
              <a:rPr lang="sv-SE" sz="2800" b="1" dirty="0"/>
              <a:t>b</a:t>
            </a:r>
            <a:endParaRPr lang="en-US" sz="2800" b="1" dirty="0"/>
          </a:p>
        </p:txBody>
      </p:sp>
      <p:graphicFrame>
        <p:nvGraphicFramePr>
          <p:cNvPr id="18" name="Object 17">
            <a:extLst>
              <a:ext uri="{FF2B5EF4-FFF2-40B4-BE49-F238E27FC236}">
                <a16:creationId xmlns:a16="http://schemas.microsoft.com/office/drawing/2014/main" id="{53FF5EBE-5A07-7F33-EDC3-ADB3A3497968}"/>
              </a:ext>
            </a:extLst>
          </p:cNvPr>
          <p:cNvGraphicFramePr>
            <a:graphicFrameLocks noChangeAspect="1"/>
          </p:cNvGraphicFramePr>
          <p:nvPr>
            <p:extLst>
              <p:ext uri="{D42A27DB-BD31-4B8C-83A1-F6EECF244321}">
                <p14:modId xmlns:p14="http://schemas.microsoft.com/office/powerpoint/2010/main" val="2884019639"/>
              </p:ext>
            </p:extLst>
          </p:nvPr>
        </p:nvGraphicFramePr>
        <p:xfrm>
          <a:off x="5877295" y="1731315"/>
          <a:ext cx="1055688" cy="974725"/>
        </p:xfrm>
        <a:graphic>
          <a:graphicData uri="http://schemas.openxmlformats.org/presentationml/2006/ole">
            <mc:AlternateContent xmlns:mc="http://schemas.openxmlformats.org/markup-compatibility/2006">
              <mc:Choice xmlns:v="urn:schemas-microsoft-com:vml" Requires="v">
                <p:oleObj name="Equation" r:id="rId10" imgW="482400" imgH="444240" progId="Equation.DSMT4">
                  <p:embed/>
                </p:oleObj>
              </mc:Choice>
              <mc:Fallback>
                <p:oleObj name="Equation" r:id="rId10" imgW="482400" imgH="444240" progId="Equation.DSMT4">
                  <p:embed/>
                  <p:pic>
                    <p:nvPicPr>
                      <p:cNvPr id="0" name=""/>
                      <p:cNvPicPr/>
                      <p:nvPr/>
                    </p:nvPicPr>
                    <p:blipFill>
                      <a:blip r:embed="rId11"/>
                      <a:stretch>
                        <a:fillRect/>
                      </a:stretch>
                    </p:blipFill>
                    <p:spPr>
                      <a:xfrm>
                        <a:off x="5877295" y="1731315"/>
                        <a:ext cx="1055688" cy="974725"/>
                      </a:xfrm>
                      <a:prstGeom prst="rect">
                        <a:avLst/>
                      </a:prstGeom>
                    </p:spPr>
                  </p:pic>
                </p:oleObj>
              </mc:Fallback>
            </mc:AlternateContent>
          </a:graphicData>
        </a:graphic>
      </p:graphicFrame>
      <p:sp>
        <p:nvSpPr>
          <p:cNvPr id="24" name="Arc 23">
            <a:extLst>
              <a:ext uri="{FF2B5EF4-FFF2-40B4-BE49-F238E27FC236}">
                <a16:creationId xmlns:a16="http://schemas.microsoft.com/office/drawing/2014/main" id="{DCC67892-BA39-2F70-29D8-C4BF73438C27}"/>
              </a:ext>
            </a:extLst>
          </p:cNvPr>
          <p:cNvSpPr/>
          <p:nvPr/>
        </p:nvSpPr>
        <p:spPr>
          <a:xfrm>
            <a:off x="6494760" y="1524923"/>
            <a:ext cx="5045901" cy="3270567"/>
          </a:xfrm>
          <a:prstGeom prst="arc">
            <a:avLst>
              <a:gd name="adj1" fmla="val 6457268"/>
              <a:gd name="adj2" fmla="val 9963675"/>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9FC04D56-24E0-5197-837A-14CB10867818}"/>
              </a:ext>
            </a:extLst>
          </p:cNvPr>
          <p:cNvCxnSpPr>
            <a:cxnSpLocks/>
          </p:cNvCxnSpPr>
          <p:nvPr/>
        </p:nvCxnSpPr>
        <p:spPr>
          <a:xfrm flipH="1">
            <a:off x="8653714" y="4567778"/>
            <a:ext cx="677988" cy="192131"/>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699EB6F-0D37-695B-17B2-E6E590376494}"/>
              </a:ext>
            </a:extLst>
          </p:cNvPr>
          <p:cNvCxnSpPr>
            <a:cxnSpLocks/>
          </p:cNvCxnSpPr>
          <p:nvPr/>
        </p:nvCxnSpPr>
        <p:spPr>
          <a:xfrm>
            <a:off x="8026477" y="704646"/>
            <a:ext cx="0" cy="23703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E5DB197-A212-DBF7-A550-7473B12E8B30}"/>
              </a:ext>
            </a:extLst>
          </p:cNvPr>
          <p:cNvCxnSpPr>
            <a:cxnSpLocks/>
          </p:cNvCxnSpPr>
          <p:nvPr/>
        </p:nvCxnSpPr>
        <p:spPr>
          <a:xfrm flipH="1">
            <a:off x="7877036" y="2428393"/>
            <a:ext cx="29093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F81F49B-314C-620A-FA3B-0C4F83D7F203}"/>
              </a:ext>
            </a:extLst>
          </p:cNvPr>
          <p:cNvCxnSpPr>
            <a:cxnSpLocks/>
          </p:cNvCxnSpPr>
          <p:nvPr/>
        </p:nvCxnSpPr>
        <p:spPr>
          <a:xfrm>
            <a:off x="8026477" y="1047623"/>
            <a:ext cx="2387030" cy="16612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21EBDD-FCCC-DF6B-A19D-966B84898781}"/>
              </a:ext>
            </a:extLst>
          </p:cNvPr>
          <p:cNvCxnSpPr>
            <a:cxnSpLocks/>
          </p:cNvCxnSpPr>
          <p:nvPr/>
        </p:nvCxnSpPr>
        <p:spPr>
          <a:xfrm flipV="1">
            <a:off x="8046775" y="1627486"/>
            <a:ext cx="2366732" cy="110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E0A5605-2F8A-2C6F-A042-C7D8740FAFE0}"/>
              </a:ext>
            </a:extLst>
          </p:cNvPr>
          <p:cNvSpPr txBox="1"/>
          <p:nvPr/>
        </p:nvSpPr>
        <p:spPr>
          <a:xfrm>
            <a:off x="7856398" y="312229"/>
            <a:ext cx="340158" cy="369332"/>
          </a:xfrm>
          <a:prstGeom prst="rect">
            <a:avLst/>
          </a:prstGeom>
          <a:noFill/>
        </p:spPr>
        <p:txBody>
          <a:bodyPr wrap="none" rtlCol="0">
            <a:spAutoFit/>
          </a:bodyPr>
          <a:lstStyle/>
          <a:p>
            <a:r>
              <a:rPr lang="sv-SE" b="1" dirty="0"/>
              <a:t>Q</a:t>
            </a:r>
            <a:endParaRPr lang="en-US" b="1" dirty="0"/>
          </a:p>
        </p:txBody>
      </p:sp>
      <p:sp>
        <p:nvSpPr>
          <p:cNvPr id="9" name="TextBox 8">
            <a:extLst>
              <a:ext uri="{FF2B5EF4-FFF2-40B4-BE49-F238E27FC236}">
                <a16:creationId xmlns:a16="http://schemas.microsoft.com/office/drawing/2014/main" id="{EB206305-C0A0-53B1-CEFA-37C04E3A76E2}"/>
              </a:ext>
            </a:extLst>
          </p:cNvPr>
          <p:cNvSpPr txBox="1"/>
          <p:nvPr/>
        </p:nvSpPr>
        <p:spPr>
          <a:xfrm>
            <a:off x="10852965" y="2243727"/>
            <a:ext cx="308098" cy="369332"/>
          </a:xfrm>
          <a:prstGeom prst="rect">
            <a:avLst/>
          </a:prstGeom>
          <a:noFill/>
        </p:spPr>
        <p:txBody>
          <a:bodyPr wrap="none" rtlCol="0">
            <a:spAutoFit/>
          </a:bodyPr>
          <a:lstStyle/>
          <a:p>
            <a:r>
              <a:rPr lang="sv-SE" b="1" dirty="0"/>
              <a:t>P</a:t>
            </a:r>
            <a:endParaRPr lang="en-US" b="1" dirty="0"/>
          </a:p>
        </p:txBody>
      </p:sp>
      <p:sp>
        <p:nvSpPr>
          <p:cNvPr id="13" name="TextBox 12">
            <a:extLst>
              <a:ext uri="{FF2B5EF4-FFF2-40B4-BE49-F238E27FC236}">
                <a16:creationId xmlns:a16="http://schemas.microsoft.com/office/drawing/2014/main" id="{0CB9899F-C2C1-49C3-13DD-9505106F19C0}"/>
              </a:ext>
            </a:extLst>
          </p:cNvPr>
          <p:cNvSpPr txBox="1"/>
          <p:nvPr/>
        </p:nvSpPr>
        <p:spPr>
          <a:xfrm>
            <a:off x="7619924" y="789529"/>
            <a:ext cx="298480" cy="369332"/>
          </a:xfrm>
          <a:prstGeom prst="rect">
            <a:avLst/>
          </a:prstGeom>
          <a:noFill/>
        </p:spPr>
        <p:txBody>
          <a:bodyPr wrap="none" rtlCol="0">
            <a:spAutoFit/>
          </a:bodyPr>
          <a:lstStyle/>
          <a:p>
            <a:r>
              <a:rPr lang="sv-SE" b="1" dirty="0"/>
              <a:t>a</a:t>
            </a:r>
            <a:endParaRPr lang="en-US" b="1" dirty="0"/>
          </a:p>
        </p:txBody>
      </p:sp>
      <p:sp>
        <p:nvSpPr>
          <p:cNvPr id="16" name="TextBox 15">
            <a:extLst>
              <a:ext uri="{FF2B5EF4-FFF2-40B4-BE49-F238E27FC236}">
                <a16:creationId xmlns:a16="http://schemas.microsoft.com/office/drawing/2014/main" id="{1D4B25FE-D216-31E5-6C7A-41ABE7D12D74}"/>
              </a:ext>
            </a:extLst>
          </p:cNvPr>
          <p:cNvSpPr txBox="1"/>
          <p:nvPr/>
        </p:nvSpPr>
        <p:spPr>
          <a:xfrm>
            <a:off x="8530208" y="1102150"/>
            <a:ext cx="1101584" cy="369332"/>
          </a:xfrm>
          <a:prstGeom prst="rect">
            <a:avLst/>
          </a:prstGeom>
          <a:noFill/>
        </p:spPr>
        <p:txBody>
          <a:bodyPr wrap="none" rtlCol="0">
            <a:spAutoFit/>
          </a:bodyPr>
          <a:lstStyle/>
          <a:p>
            <a:r>
              <a:rPr lang="sv-SE" b="1" dirty="0"/>
              <a:t>Q = a - </a:t>
            </a:r>
            <a:r>
              <a:rPr lang="sv-SE" b="1" dirty="0" err="1"/>
              <a:t>bP</a:t>
            </a:r>
            <a:endParaRPr lang="en-US" b="1" dirty="0"/>
          </a:p>
        </p:txBody>
      </p:sp>
      <p:sp>
        <p:nvSpPr>
          <p:cNvPr id="19" name="TextBox 18">
            <a:extLst>
              <a:ext uri="{FF2B5EF4-FFF2-40B4-BE49-F238E27FC236}">
                <a16:creationId xmlns:a16="http://schemas.microsoft.com/office/drawing/2014/main" id="{1987E30B-5925-ED0B-E2E9-CC81BA23669C}"/>
              </a:ext>
            </a:extLst>
          </p:cNvPr>
          <p:cNvSpPr txBox="1"/>
          <p:nvPr/>
        </p:nvSpPr>
        <p:spPr>
          <a:xfrm>
            <a:off x="7587063" y="2521374"/>
            <a:ext cx="364202" cy="369332"/>
          </a:xfrm>
          <a:prstGeom prst="rect">
            <a:avLst/>
          </a:prstGeom>
          <a:noFill/>
        </p:spPr>
        <p:txBody>
          <a:bodyPr wrap="none" rtlCol="0">
            <a:spAutoFit/>
          </a:bodyPr>
          <a:lstStyle/>
          <a:p>
            <a:r>
              <a:rPr lang="sv-SE" b="1" dirty="0"/>
              <a:t>-g</a:t>
            </a:r>
            <a:endParaRPr lang="en-US" b="1" dirty="0"/>
          </a:p>
        </p:txBody>
      </p:sp>
      <p:sp>
        <p:nvSpPr>
          <p:cNvPr id="20" name="TextBox 19">
            <a:extLst>
              <a:ext uri="{FF2B5EF4-FFF2-40B4-BE49-F238E27FC236}">
                <a16:creationId xmlns:a16="http://schemas.microsoft.com/office/drawing/2014/main" id="{B4D116D4-844E-BC0D-530B-A6E4E483F2DB}"/>
              </a:ext>
            </a:extLst>
          </p:cNvPr>
          <p:cNvSpPr txBox="1"/>
          <p:nvPr/>
        </p:nvSpPr>
        <p:spPr>
          <a:xfrm>
            <a:off x="10154945" y="1193518"/>
            <a:ext cx="1265090" cy="369332"/>
          </a:xfrm>
          <a:prstGeom prst="rect">
            <a:avLst/>
          </a:prstGeom>
          <a:noFill/>
        </p:spPr>
        <p:txBody>
          <a:bodyPr wrap="none" rtlCol="0">
            <a:spAutoFit/>
          </a:bodyPr>
          <a:lstStyle/>
          <a:p>
            <a:r>
              <a:rPr lang="sv-SE" b="1" dirty="0"/>
              <a:t>Q = - g + </a:t>
            </a:r>
            <a:r>
              <a:rPr lang="sv-SE" b="1" dirty="0" err="1"/>
              <a:t>hP</a:t>
            </a:r>
            <a:endParaRPr lang="en-US" b="1" dirty="0"/>
          </a:p>
        </p:txBody>
      </p:sp>
      <p:sp>
        <p:nvSpPr>
          <p:cNvPr id="21" name="TextBox 20">
            <a:extLst>
              <a:ext uri="{FF2B5EF4-FFF2-40B4-BE49-F238E27FC236}">
                <a16:creationId xmlns:a16="http://schemas.microsoft.com/office/drawing/2014/main" id="{C76DD99A-A172-0C6F-F02C-BCC6C2D5FB68}"/>
              </a:ext>
            </a:extLst>
          </p:cNvPr>
          <p:cNvSpPr txBox="1"/>
          <p:nvPr/>
        </p:nvSpPr>
        <p:spPr>
          <a:xfrm>
            <a:off x="7575430" y="2182725"/>
            <a:ext cx="301686" cy="369332"/>
          </a:xfrm>
          <a:prstGeom prst="rect">
            <a:avLst/>
          </a:prstGeom>
          <a:noFill/>
        </p:spPr>
        <p:txBody>
          <a:bodyPr wrap="none" rtlCol="0">
            <a:spAutoFit/>
          </a:bodyPr>
          <a:lstStyle/>
          <a:p>
            <a:r>
              <a:rPr lang="sv-SE" b="1" dirty="0"/>
              <a:t>0</a:t>
            </a:r>
            <a:endParaRPr lang="en-US" b="1" dirty="0"/>
          </a:p>
        </p:txBody>
      </p:sp>
      <p:sp>
        <p:nvSpPr>
          <p:cNvPr id="22" name="TextBox 21">
            <a:extLst>
              <a:ext uri="{FF2B5EF4-FFF2-40B4-BE49-F238E27FC236}">
                <a16:creationId xmlns:a16="http://schemas.microsoft.com/office/drawing/2014/main" id="{98D1885E-7FCF-71B2-BC3D-B9FEA48681A1}"/>
              </a:ext>
            </a:extLst>
          </p:cNvPr>
          <p:cNvSpPr txBox="1"/>
          <p:nvPr/>
        </p:nvSpPr>
        <p:spPr>
          <a:xfrm>
            <a:off x="7887055" y="3051898"/>
            <a:ext cx="301686" cy="369332"/>
          </a:xfrm>
          <a:prstGeom prst="rect">
            <a:avLst/>
          </a:prstGeom>
          <a:noFill/>
        </p:spPr>
        <p:txBody>
          <a:bodyPr wrap="none" rtlCol="0">
            <a:spAutoFit/>
          </a:bodyPr>
          <a:lstStyle/>
          <a:p>
            <a:r>
              <a:rPr lang="sv-SE" b="1" dirty="0"/>
              <a:t>0</a:t>
            </a:r>
            <a:endParaRPr lang="en-US" b="1" dirty="0"/>
          </a:p>
        </p:txBody>
      </p:sp>
      <p:sp>
        <p:nvSpPr>
          <p:cNvPr id="25" name="TextBox 24">
            <a:extLst>
              <a:ext uri="{FF2B5EF4-FFF2-40B4-BE49-F238E27FC236}">
                <a16:creationId xmlns:a16="http://schemas.microsoft.com/office/drawing/2014/main" id="{C691058D-084E-475A-D4AB-8CD07111ADF1}"/>
              </a:ext>
            </a:extLst>
          </p:cNvPr>
          <p:cNvSpPr txBox="1"/>
          <p:nvPr/>
        </p:nvSpPr>
        <p:spPr>
          <a:xfrm>
            <a:off x="8866251" y="3367449"/>
            <a:ext cx="2729080" cy="1200329"/>
          </a:xfrm>
          <a:prstGeom prst="rect">
            <a:avLst/>
          </a:prstGeom>
          <a:noFill/>
        </p:spPr>
        <p:txBody>
          <a:bodyPr wrap="none" rtlCol="0">
            <a:spAutoFit/>
          </a:bodyPr>
          <a:lstStyle/>
          <a:p>
            <a:r>
              <a:rPr lang="sv-SE" b="1" dirty="0">
                <a:highlight>
                  <a:srgbClr val="FFFF00"/>
                </a:highlight>
              </a:rPr>
              <a:t>If b </a:t>
            </a:r>
            <a:r>
              <a:rPr lang="sv-SE" b="1" dirty="0" err="1">
                <a:highlight>
                  <a:srgbClr val="FFFF00"/>
                </a:highlight>
              </a:rPr>
              <a:t>increases</a:t>
            </a:r>
            <a:r>
              <a:rPr lang="sv-SE" b="1" dirty="0">
                <a:highlight>
                  <a:srgbClr val="FFFF00"/>
                </a:highlight>
              </a:rPr>
              <a:t>, the negative</a:t>
            </a:r>
          </a:p>
          <a:p>
            <a:r>
              <a:rPr lang="sv-SE" b="1" dirty="0" err="1">
                <a:highlight>
                  <a:srgbClr val="FFFF00"/>
                </a:highlight>
              </a:rPr>
              <a:t>slope</a:t>
            </a:r>
            <a:r>
              <a:rPr lang="sv-SE" b="1" dirty="0">
                <a:highlight>
                  <a:srgbClr val="FFFF00"/>
                </a:highlight>
              </a:rPr>
              <a:t> </a:t>
            </a:r>
            <a:r>
              <a:rPr lang="sv-SE" b="1" dirty="0" err="1">
                <a:highlight>
                  <a:srgbClr val="FFFF00"/>
                </a:highlight>
              </a:rPr>
              <a:t>of</a:t>
            </a:r>
            <a:r>
              <a:rPr lang="sv-SE" b="1" dirty="0">
                <a:highlight>
                  <a:srgbClr val="FFFF00"/>
                </a:highlight>
              </a:rPr>
              <a:t> the </a:t>
            </a:r>
            <a:r>
              <a:rPr lang="sv-SE" b="1" dirty="0" err="1">
                <a:highlight>
                  <a:srgbClr val="FFFF00"/>
                </a:highlight>
              </a:rPr>
              <a:t>demand</a:t>
            </a:r>
            <a:r>
              <a:rPr lang="sv-SE" b="1" dirty="0">
                <a:highlight>
                  <a:srgbClr val="FFFF00"/>
                </a:highlight>
              </a:rPr>
              <a:t> </a:t>
            </a:r>
          </a:p>
          <a:p>
            <a:r>
              <a:rPr lang="sv-SE" b="1" dirty="0" err="1">
                <a:highlight>
                  <a:srgbClr val="FFFF00"/>
                </a:highlight>
              </a:rPr>
              <a:t>function</a:t>
            </a:r>
            <a:r>
              <a:rPr lang="sv-SE" b="1" dirty="0">
                <a:highlight>
                  <a:srgbClr val="FFFF00"/>
                </a:highlight>
              </a:rPr>
              <a:t> </a:t>
            </a:r>
            <a:r>
              <a:rPr lang="sv-SE" b="1" dirty="0" err="1">
                <a:highlight>
                  <a:srgbClr val="FFFF00"/>
                </a:highlight>
              </a:rPr>
              <a:t>increases</a:t>
            </a:r>
            <a:r>
              <a:rPr lang="sv-SE" b="1" dirty="0">
                <a:highlight>
                  <a:srgbClr val="FFFF00"/>
                </a:highlight>
              </a:rPr>
              <a:t>. </a:t>
            </a:r>
          </a:p>
          <a:p>
            <a:r>
              <a:rPr lang="sv-SE" b="1" dirty="0" err="1">
                <a:highlight>
                  <a:srgbClr val="FFFF00"/>
                </a:highlight>
              </a:rPr>
              <a:t>Then</a:t>
            </a:r>
            <a:r>
              <a:rPr lang="sv-SE" b="1" dirty="0">
                <a:highlight>
                  <a:srgbClr val="FFFF00"/>
                </a:highlight>
              </a:rPr>
              <a:t>, z </a:t>
            </a:r>
            <a:r>
              <a:rPr lang="sv-SE" b="1" dirty="0" err="1">
                <a:highlight>
                  <a:srgbClr val="FFFF00"/>
                </a:highlight>
              </a:rPr>
              <a:t>decreases</a:t>
            </a:r>
            <a:r>
              <a:rPr lang="sv-SE" b="1" dirty="0">
                <a:highlight>
                  <a:srgbClr val="FFFF00"/>
                </a:highlight>
              </a:rPr>
              <a:t>.  </a:t>
            </a:r>
            <a:endParaRPr lang="en-US" b="1" dirty="0">
              <a:highlight>
                <a:srgbClr val="FFFF00"/>
              </a:highlight>
            </a:endParaRPr>
          </a:p>
        </p:txBody>
      </p:sp>
      <p:cxnSp>
        <p:nvCxnSpPr>
          <p:cNvPr id="32" name="Straight Connector 31">
            <a:extLst>
              <a:ext uri="{FF2B5EF4-FFF2-40B4-BE49-F238E27FC236}">
                <a16:creationId xmlns:a16="http://schemas.microsoft.com/office/drawing/2014/main" id="{31299A39-9B44-80B0-B6E9-BE06562AE2C8}"/>
              </a:ext>
            </a:extLst>
          </p:cNvPr>
          <p:cNvCxnSpPr>
            <a:cxnSpLocks/>
          </p:cNvCxnSpPr>
          <p:nvPr/>
        </p:nvCxnSpPr>
        <p:spPr>
          <a:xfrm>
            <a:off x="8037898" y="1094812"/>
            <a:ext cx="2041834" cy="2190783"/>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C6131D5-E75A-0208-0F69-F0D57117C57D}"/>
              </a:ext>
            </a:extLst>
          </p:cNvPr>
          <p:cNvCxnSpPr>
            <a:cxnSpLocks/>
          </p:cNvCxnSpPr>
          <p:nvPr/>
        </p:nvCxnSpPr>
        <p:spPr>
          <a:xfrm>
            <a:off x="9806280" y="2329089"/>
            <a:ext cx="0" cy="561617"/>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493E7C3-FD7D-EF29-AA07-30CAE73E0291}"/>
              </a:ext>
            </a:extLst>
          </p:cNvPr>
          <p:cNvSpPr txBox="1"/>
          <p:nvPr/>
        </p:nvSpPr>
        <p:spPr>
          <a:xfrm>
            <a:off x="6030796" y="5268447"/>
            <a:ext cx="301686" cy="369332"/>
          </a:xfrm>
          <a:prstGeom prst="rect">
            <a:avLst/>
          </a:prstGeom>
          <a:noFill/>
        </p:spPr>
        <p:txBody>
          <a:bodyPr wrap="none" rtlCol="0">
            <a:spAutoFit/>
          </a:bodyPr>
          <a:lstStyle/>
          <a:p>
            <a:r>
              <a:rPr lang="sv-SE" b="1" dirty="0"/>
              <a:t>0</a:t>
            </a:r>
            <a:endParaRPr lang="en-US" b="1" dirty="0"/>
          </a:p>
        </p:txBody>
      </p:sp>
      <p:sp>
        <p:nvSpPr>
          <p:cNvPr id="28" name="TextBox 27">
            <a:extLst>
              <a:ext uri="{FF2B5EF4-FFF2-40B4-BE49-F238E27FC236}">
                <a16:creationId xmlns:a16="http://schemas.microsoft.com/office/drawing/2014/main" id="{2DE69BCC-D811-D22E-FF41-97DE8162E3F2}"/>
              </a:ext>
            </a:extLst>
          </p:cNvPr>
          <p:cNvSpPr txBox="1"/>
          <p:nvPr/>
        </p:nvSpPr>
        <p:spPr>
          <a:xfrm>
            <a:off x="6108273" y="2988755"/>
            <a:ext cx="470000" cy="369332"/>
          </a:xfrm>
          <a:prstGeom prst="rect">
            <a:avLst/>
          </a:prstGeom>
          <a:noFill/>
        </p:spPr>
        <p:txBody>
          <a:bodyPr wrap="none" rtlCol="0">
            <a:spAutoFit/>
          </a:bodyPr>
          <a:lstStyle/>
          <a:p>
            <a:r>
              <a:rPr lang="sv-SE" b="1" dirty="0"/>
              <a:t>1 _</a:t>
            </a:r>
            <a:endParaRPr lang="en-US" b="1" dirty="0"/>
          </a:p>
        </p:txBody>
      </p:sp>
      <p:sp>
        <p:nvSpPr>
          <p:cNvPr id="30" name="TextBox 29">
            <a:extLst>
              <a:ext uri="{FF2B5EF4-FFF2-40B4-BE49-F238E27FC236}">
                <a16:creationId xmlns:a16="http://schemas.microsoft.com/office/drawing/2014/main" id="{89EC25B2-42E8-8894-8920-F983185E6620}"/>
              </a:ext>
            </a:extLst>
          </p:cNvPr>
          <p:cNvSpPr txBox="1"/>
          <p:nvPr/>
        </p:nvSpPr>
        <p:spPr>
          <a:xfrm>
            <a:off x="6357891" y="5615767"/>
            <a:ext cx="301686" cy="369332"/>
          </a:xfrm>
          <a:prstGeom prst="rect">
            <a:avLst/>
          </a:prstGeom>
          <a:noFill/>
        </p:spPr>
        <p:txBody>
          <a:bodyPr wrap="none" rtlCol="0">
            <a:spAutoFit/>
          </a:bodyPr>
          <a:lstStyle/>
          <a:p>
            <a:r>
              <a:rPr lang="sv-SE" b="1" dirty="0"/>
              <a:t>0</a:t>
            </a:r>
            <a:endParaRPr lang="en-US" b="1" dirty="0"/>
          </a:p>
        </p:txBody>
      </p:sp>
    </p:spTree>
    <p:extLst>
      <p:ext uri="{BB962C8B-B14F-4D97-AF65-F5344CB8AC3E}">
        <p14:creationId xmlns:p14="http://schemas.microsoft.com/office/powerpoint/2010/main" val="2014306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FA9B7-AEEE-0E2F-6D9B-511BBB838D9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377819-59B1-7E49-19B5-4CCA86517C21}"/>
              </a:ext>
            </a:extLst>
          </p:cNvPr>
          <p:cNvSpPr>
            <a:spLocks noGrp="1"/>
          </p:cNvSpPr>
          <p:nvPr>
            <p:ph type="sldNum" sz="quarter" idx="12"/>
          </p:nvPr>
        </p:nvSpPr>
        <p:spPr/>
        <p:txBody>
          <a:bodyPr/>
          <a:lstStyle/>
          <a:p>
            <a:fld id="{E2AB85B5-4ED4-4981-B10F-B59AFFBBEBDD}" type="slidenum">
              <a:rPr lang="en-US" smtClean="0"/>
              <a:t>22</a:t>
            </a:fld>
            <a:endParaRPr lang="en-US"/>
          </a:p>
        </p:txBody>
      </p:sp>
      <p:graphicFrame>
        <p:nvGraphicFramePr>
          <p:cNvPr id="6" name="Object 5">
            <a:extLst>
              <a:ext uri="{FF2B5EF4-FFF2-40B4-BE49-F238E27FC236}">
                <a16:creationId xmlns:a16="http://schemas.microsoft.com/office/drawing/2014/main" id="{3F91609C-93FC-95B8-2BED-3C4DF96ECEB8}"/>
              </a:ext>
            </a:extLst>
          </p:cNvPr>
          <p:cNvGraphicFramePr>
            <a:graphicFrameLocks noChangeAspect="1"/>
          </p:cNvGraphicFramePr>
          <p:nvPr/>
        </p:nvGraphicFramePr>
        <p:xfrm>
          <a:off x="438802" y="391973"/>
          <a:ext cx="4051300" cy="1233488"/>
        </p:xfrm>
        <a:graphic>
          <a:graphicData uri="http://schemas.openxmlformats.org/presentationml/2006/ole">
            <mc:AlternateContent xmlns:mc="http://schemas.openxmlformats.org/markup-compatibility/2006">
              <mc:Choice xmlns:v="urn:schemas-microsoft-com:vml" Requires="v">
                <p:oleObj name="Equation" r:id="rId2" imgW="1460160" imgH="444240" progId="Equation.DSMT4">
                  <p:embed/>
                </p:oleObj>
              </mc:Choice>
              <mc:Fallback>
                <p:oleObj name="Equation" r:id="rId2" imgW="1460160" imgH="444240" progId="Equation.DSMT4">
                  <p:embed/>
                  <p:pic>
                    <p:nvPicPr>
                      <p:cNvPr id="6" name="Object 5">
                        <a:extLst>
                          <a:ext uri="{FF2B5EF4-FFF2-40B4-BE49-F238E27FC236}">
                            <a16:creationId xmlns:a16="http://schemas.microsoft.com/office/drawing/2014/main" id="{04CF47D9-54E7-E3CE-CE3A-F959120E34CE}"/>
                          </a:ext>
                        </a:extLst>
                      </p:cNvPr>
                      <p:cNvPicPr/>
                      <p:nvPr/>
                    </p:nvPicPr>
                    <p:blipFill>
                      <a:blip r:embed="rId3"/>
                      <a:stretch>
                        <a:fillRect/>
                      </a:stretch>
                    </p:blipFill>
                    <p:spPr>
                      <a:xfrm>
                        <a:off x="438802" y="391973"/>
                        <a:ext cx="4051300" cy="123348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7E47363-ABEA-B249-22E3-8FF7C7752D04}"/>
              </a:ext>
            </a:extLst>
          </p:cNvPr>
          <p:cNvGraphicFramePr>
            <a:graphicFrameLocks noChangeAspect="1"/>
          </p:cNvGraphicFramePr>
          <p:nvPr>
            <p:extLst>
              <p:ext uri="{D42A27DB-BD31-4B8C-83A1-F6EECF244321}">
                <p14:modId xmlns:p14="http://schemas.microsoft.com/office/powerpoint/2010/main" val="2389286712"/>
              </p:ext>
            </p:extLst>
          </p:nvPr>
        </p:nvGraphicFramePr>
        <p:xfrm>
          <a:off x="438802" y="1970996"/>
          <a:ext cx="3937887" cy="1087729"/>
        </p:xfrm>
        <a:graphic>
          <a:graphicData uri="http://schemas.openxmlformats.org/presentationml/2006/ole">
            <mc:AlternateContent xmlns:mc="http://schemas.openxmlformats.org/markup-compatibility/2006">
              <mc:Choice xmlns:v="urn:schemas-microsoft-com:vml" Requires="v">
                <p:oleObj name="Equation" r:id="rId4" imgW="1701720" imgH="469800" progId="Equation.DSMT4">
                  <p:embed/>
                </p:oleObj>
              </mc:Choice>
              <mc:Fallback>
                <p:oleObj name="Equation" r:id="rId4" imgW="1701720" imgH="469800" progId="Equation.DSMT4">
                  <p:embed/>
                  <p:pic>
                    <p:nvPicPr>
                      <p:cNvPr id="10" name="Object 9">
                        <a:extLst>
                          <a:ext uri="{FF2B5EF4-FFF2-40B4-BE49-F238E27FC236}">
                            <a16:creationId xmlns:a16="http://schemas.microsoft.com/office/drawing/2014/main" id="{1E1F2B1B-E7A3-4C24-D57D-71EFDE6ED370}"/>
                          </a:ext>
                        </a:extLst>
                      </p:cNvPr>
                      <p:cNvPicPr/>
                      <p:nvPr/>
                    </p:nvPicPr>
                    <p:blipFill>
                      <a:blip r:embed="rId5"/>
                      <a:stretch>
                        <a:fillRect/>
                      </a:stretch>
                    </p:blipFill>
                    <p:spPr>
                      <a:xfrm>
                        <a:off x="438802" y="1970996"/>
                        <a:ext cx="3937887" cy="1087729"/>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CF6D92A-5032-2F94-16FB-633ECA09473D}"/>
              </a:ext>
            </a:extLst>
          </p:cNvPr>
          <p:cNvGraphicFramePr>
            <a:graphicFrameLocks noChangeAspect="1"/>
          </p:cNvGraphicFramePr>
          <p:nvPr>
            <p:extLst>
              <p:ext uri="{D42A27DB-BD31-4B8C-83A1-F6EECF244321}">
                <p14:modId xmlns:p14="http://schemas.microsoft.com/office/powerpoint/2010/main" val="3946267875"/>
              </p:ext>
            </p:extLst>
          </p:nvPr>
        </p:nvGraphicFramePr>
        <p:xfrm>
          <a:off x="438800" y="3407018"/>
          <a:ext cx="2950511" cy="1160760"/>
        </p:xfrm>
        <a:graphic>
          <a:graphicData uri="http://schemas.openxmlformats.org/presentationml/2006/ole">
            <mc:AlternateContent xmlns:mc="http://schemas.openxmlformats.org/markup-compatibility/2006">
              <mc:Choice xmlns:v="urn:schemas-microsoft-com:vml" Requires="v">
                <p:oleObj name="Equation" r:id="rId6" imgW="1193760" imgH="469800" progId="Equation.DSMT4">
                  <p:embed/>
                </p:oleObj>
              </mc:Choice>
              <mc:Fallback>
                <p:oleObj name="Equation" r:id="rId6" imgW="1193760" imgH="469800" progId="Equation.DSMT4">
                  <p:embed/>
                  <p:pic>
                    <p:nvPicPr>
                      <p:cNvPr id="11" name="Object 10">
                        <a:extLst>
                          <a:ext uri="{FF2B5EF4-FFF2-40B4-BE49-F238E27FC236}">
                            <a16:creationId xmlns:a16="http://schemas.microsoft.com/office/drawing/2014/main" id="{2033C340-27E1-0BB7-204B-0319657E19DE}"/>
                          </a:ext>
                        </a:extLst>
                      </p:cNvPr>
                      <p:cNvPicPr/>
                      <p:nvPr/>
                    </p:nvPicPr>
                    <p:blipFill>
                      <a:blip r:embed="rId7"/>
                      <a:stretch>
                        <a:fillRect/>
                      </a:stretch>
                    </p:blipFill>
                    <p:spPr>
                      <a:xfrm>
                        <a:off x="438800" y="3407018"/>
                        <a:ext cx="2950511" cy="116076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1DB5529-ED96-2D35-CDB1-D6F554D0D85A}"/>
              </a:ext>
            </a:extLst>
          </p:cNvPr>
          <p:cNvGraphicFramePr>
            <a:graphicFrameLocks noChangeAspect="1"/>
          </p:cNvGraphicFramePr>
          <p:nvPr>
            <p:extLst>
              <p:ext uri="{D42A27DB-BD31-4B8C-83A1-F6EECF244321}">
                <p14:modId xmlns:p14="http://schemas.microsoft.com/office/powerpoint/2010/main" val="72538610"/>
              </p:ext>
            </p:extLst>
          </p:nvPr>
        </p:nvGraphicFramePr>
        <p:xfrm>
          <a:off x="438802" y="4919503"/>
          <a:ext cx="2918760" cy="1160757"/>
        </p:xfrm>
        <a:graphic>
          <a:graphicData uri="http://schemas.openxmlformats.org/presentationml/2006/ole">
            <mc:AlternateContent xmlns:mc="http://schemas.openxmlformats.org/markup-compatibility/2006">
              <mc:Choice xmlns:v="urn:schemas-microsoft-com:vml" Requires="v">
                <p:oleObj name="Equation" r:id="rId8" imgW="1180800" imgH="469800" progId="Equation.DSMT4">
                  <p:embed/>
                </p:oleObj>
              </mc:Choice>
              <mc:Fallback>
                <p:oleObj name="Equation" r:id="rId8" imgW="1180800" imgH="469800" progId="Equation.DSMT4">
                  <p:embed/>
                  <p:pic>
                    <p:nvPicPr>
                      <p:cNvPr id="12" name="Object 11">
                        <a:extLst>
                          <a:ext uri="{FF2B5EF4-FFF2-40B4-BE49-F238E27FC236}">
                            <a16:creationId xmlns:a16="http://schemas.microsoft.com/office/drawing/2014/main" id="{9B6447D8-0621-97A9-61F2-92C8E52FDBC7}"/>
                          </a:ext>
                        </a:extLst>
                      </p:cNvPr>
                      <p:cNvPicPr/>
                      <p:nvPr/>
                    </p:nvPicPr>
                    <p:blipFill>
                      <a:blip r:embed="rId9"/>
                      <a:stretch>
                        <a:fillRect/>
                      </a:stretch>
                    </p:blipFill>
                    <p:spPr>
                      <a:xfrm>
                        <a:off x="438802" y="4919503"/>
                        <a:ext cx="2918760" cy="1160757"/>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3B37CD2E-9D13-E245-A68A-5DD0D2934AC6}"/>
              </a:ext>
            </a:extLst>
          </p:cNvPr>
          <p:cNvCxnSpPr/>
          <p:nvPr/>
        </p:nvCxnSpPr>
        <p:spPr>
          <a:xfrm>
            <a:off x="6237435" y="3476525"/>
            <a:ext cx="0" cy="2831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BF7A11-E073-806F-F965-A6783D79B029}"/>
              </a:ext>
            </a:extLst>
          </p:cNvPr>
          <p:cNvCxnSpPr>
            <a:cxnSpLocks/>
          </p:cNvCxnSpPr>
          <p:nvPr/>
        </p:nvCxnSpPr>
        <p:spPr>
          <a:xfrm flipH="1">
            <a:off x="6096872" y="6218994"/>
            <a:ext cx="30169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C13A255-F319-A634-95E2-2D036BA6951F}"/>
              </a:ext>
            </a:extLst>
          </p:cNvPr>
          <p:cNvSpPr txBox="1"/>
          <p:nvPr/>
        </p:nvSpPr>
        <p:spPr>
          <a:xfrm>
            <a:off x="9344155" y="5957384"/>
            <a:ext cx="377026" cy="523220"/>
          </a:xfrm>
          <a:prstGeom prst="rect">
            <a:avLst/>
          </a:prstGeom>
          <a:noFill/>
        </p:spPr>
        <p:txBody>
          <a:bodyPr wrap="none" rtlCol="0">
            <a:spAutoFit/>
          </a:bodyPr>
          <a:lstStyle/>
          <a:p>
            <a:r>
              <a:rPr lang="sv-SE" sz="2800" b="1" dirty="0"/>
              <a:t>h</a:t>
            </a:r>
            <a:endParaRPr lang="en-US" sz="2800" b="1" dirty="0"/>
          </a:p>
        </p:txBody>
      </p:sp>
      <p:graphicFrame>
        <p:nvGraphicFramePr>
          <p:cNvPr id="18" name="Object 17">
            <a:extLst>
              <a:ext uri="{FF2B5EF4-FFF2-40B4-BE49-F238E27FC236}">
                <a16:creationId xmlns:a16="http://schemas.microsoft.com/office/drawing/2014/main" id="{DBF91011-5C06-F76A-9FB6-AB3CBAF32CFC}"/>
              </a:ext>
            </a:extLst>
          </p:cNvPr>
          <p:cNvGraphicFramePr>
            <a:graphicFrameLocks noChangeAspect="1"/>
          </p:cNvGraphicFramePr>
          <p:nvPr>
            <p:extLst>
              <p:ext uri="{D42A27DB-BD31-4B8C-83A1-F6EECF244321}">
                <p14:modId xmlns:p14="http://schemas.microsoft.com/office/powerpoint/2010/main" val="1376317158"/>
              </p:ext>
            </p:extLst>
          </p:nvPr>
        </p:nvGraphicFramePr>
        <p:xfrm>
          <a:off x="5566718" y="2388259"/>
          <a:ext cx="1084262" cy="973137"/>
        </p:xfrm>
        <a:graphic>
          <a:graphicData uri="http://schemas.openxmlformats.org/presentationml/2006/ole">
            <mc:AlternateContent xmlns:mc="http://schemas.openxmlformats.org/markup-compatibility/2006">
              <mc:Choice xmlns:v="urn:schemas-microsoft-com:vml" Requires="v">
                <p:oleObj name="Equation" r:id="rId10" imgW="495000" imgH="444240" progId="Equation.DSMT4">
                  <p:embed/>
                </p:oleObj>
              </mc:Choice>
              <mc:Fallback>
                <p:oleObj name="Equation" r:id="rId10" imgW="495000" imgH="444240" progId="Equation.DSMT4">
                  <p:embed/>
                  <p:pic>
                    <p:nvPicPr>
                      <p:cNvPr id="18" name="Object 17">
                        <a:extLst>
                          <a:ext uri="{FF2B5EF4-FFF2-40B4-BE49-F238E27FC236}">
                            <a16:creationId xmlns:a16="http://schemas.microsoft.com/office/drawing/2014/main" id="{53FF5EBE-5A07-7F33-EDC3-ADB3A3497968}"/>
                          </a:ext>
                        </a:extLst>
                      </p:cNvPr>
                      <p:cNvPicPr/>
                      <p:nvPr/>
                    </p:nvPicPr>
                    <p:blipFill>
                      <a:blip r:embed="rId11"/>
                      <a:stretch>
                        <a:fillRect/>
                      </a:stretch>
                    </p:blipFill>
                    <p:spPr>
                      <a:xfrm>
                        <a:off x="5566718" y="2388259"/>
                        <a:ext cx="1084262" cy="973137"/>
                      </a:xfrm>
                      <a:prstGeom prst="rect">
                        <a:avLst/>
                      </a:prstGeom>
                    </p:spPr>
                  </p:pic>
                </p:oleObj>
              </mc:Fallback>
            </mc:AlternateContent>
          </a:graphicData>
        </a:graphic>
      </p:graphicFrame>
      <p:sp>
        <p:nvSpPr>
          <p:cNvPr id="24" name="Arc 23">
            <a:extLst>
              <a:ext uri="{FF2B5EF4-FFF2-40B4-BE49-F238E27FC236}">
                <a16:creationId xmlns:a16="http://schemas.microsoft.com/office/drawing/2014/main" id="{050637EE-59E3-20E5-5463-6759360B136C}"/>
              </a:ext>
            </a:extLst>
          </p:cNvPr>
          <p:cNvSpPr/>
          <p:nvPr/>
        </p:nvSpPr>
        <p:spPr>
          <a:xfrm flipV="1">
            <a:off x="6170177" y="5435060"/>
            <a:ext cx="4713873" cy="1944085"/>
          </a:xfrm>
          <a:prstGeom prst="arc">
            <a:avLst>
              <a:gd name="adj1" fmla="val 6457268"/>
              <a:gd name="adj2" fmla="val 9963675"/>
            </a:avLst>
          </a:prstGeom>
          <a:noFill/>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F3AD331-98FA-6317-2BCF-7EF47BF836BD}"/>
              </a:ext>
            </a:extLst>
          </p:cNvPr>
          <p:cNvCxnSpPr>
            <a:cxnSpLocks/>
          </p:cNvCxnSpPr>
          <p:nvPr/>
        </p:nvCxnSpPr>
        <p:spPr>
          <a:xfrm>
            <a:off x="8026477" y="704646"/>
            <a:ext cx="0" cy="23703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FC21F80-2CBF-E5C9-057A-837BB583AEA0}"/>
              </a:ext>
            </a:extLst>
          </p:cNvPr>
          <p:cNvCxnSpPr>
            <a:cxnSpLocks/>
          </p:cNvCxnSpPr>
          <p:nvPr/>
        </p:nvCxnSpPr>
        <p:spPr>
          <a:xfrm flipH="1">
            <a:off x="7877036" y="2428393"/>
            <a:ext cx="29093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845BD2-5450-A5B2-4085-2FDDDB3B3ADA}"/>
              </a:ext>
            </a:extLst>
          </p:cNvPr>
          <p:cNvCxnSpPr>
            <a:cxnSpLocks/>
          </p:cNvCxnSpPr>
          <p:nvPr/>
        </p:nvCxnSpPr>
        <p:spPr>
          <a:xfrm>
            <a:off x="8026477" y="1047623"/>
            <a:ext cx="2387030" cy="16612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5891FB-7CA7-6AFC-BFB2-6CD509B7A16D}"/>
              </a:ext>
            </a:extLst>
          </p:cNvPr>
          <p:cNvCxnSpPr>
            <a:cxnSpLocks/>
          </p:cNvCxnSpPr>
          <p:nvPr/>
        </p:nvCxnSpPr>
        <p:spPr>
          <a:xfrm flipV="1">
            <a:off x="8046775" y="1627486"/>
            <a:ext cx="2366732" cy="110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B43F50F-7106-856C-B0FD-70F5B22545AD}"/>
              </a:ext>
            </a:extLst>
          </p:cNvPr>
          <p:cNvSpPr txBox="1"/>
          <p:nvPr/>
        </p:nvSpPr>
        <p:spPr>
          <a:xfrm>
            <a:off x="7856398" y="312229"/>
            <a:ext cx="340158" cy="369332"/>
          </a:xfrm>
          <a:prstGeom prst="rect">
            <a:avLst/>
          </a:prstGeom>
          <a:noFill/>
        </p:spPr>
        <p:txBody>
          <a:bodyPr wrap="none" rtlCol="0">
            <a:spAutoFit/>
          </a:bodyPr>
          <a:lstStyle/>
          <a:p>
            <a:r>
              <a:rPr lang="sv-SE" b="1" dirty="0"/>
              <a:t>Q</a:t>
            </a:r>
            <a:endParaRPr lang="en-US" b="1" dirty="0"/>
          </a:p>
        </p:txBody>
      </p:sp>
      <p:sp>
        <p:nvSpPr>
          <p:cNvPr id="32" name="TextBox 31">
            <a:extLst>
              <a:ext uri="{FF2B5EF4-FFF2-40B4-BE49-F238E27FC236}">
                <a16:creationId xmlns:a16="http://schemas.microsoft.com/office/drawing/2014/main" id="{3790A5E2-5CAB-5FE0-86B1-B6E9C47EFC3B}"/>
              </a:ext>
            </a:extLst>
          </p:cNvPr>
          <p:cNvSpPr txBox="1"/>
          <p:nvPr/>
        </p:nvSpPr>
        <p:spPr>
          <a:xfrm>
            <a:off x="10852965" y="2243727"/>
            <a:ext cx="308098" cy="369332"/>
          </a:xfrm>
          <a:prstGeom prst="rect">
            <a:avLst/>
          </a:prstGeom>
          <a:noFill/>
        </p:spPr>
        <p:txBody>
          <a:bodyPr wrap="none" rtlCol="0">
            <a:spAutoFit/>
          </a:bodyPr>
          <a:lstStyle/>
          <a:p>
            <a:r>
              <a:rPr lang="sv-SE" b="1" dirty="0"/>
              <a:t>P</a:t>
            </a:r>
            <a:endParaRPr lang="en-US" b="1" dirty="0"/>
          </a:p>
        </p:txBody>
      </p:sp>
      <p:sp>
        <p:nvSpPr>
          <p:cNvPr id="33" name="TextBox 32">
            <a:extLst>
              <a:ext uri="{FF2B5EF4-FFF2-40B4-BE49-F238E27FC236}">
                <a16:creationId xmlns:a16="http://schemas.microsoft.com/office/drawing/2014/main" id="{B556BB22-5554-C396-1729-E5B60DB18E77}"/>
              </a:ext>
            </a:extLst>
          </p:cNvPr>
          <p:cNvSpPr txBox="1"/>
          <p:nvPr/>
        </p:nvSpPr>
        <p:spPr>
          <a:xfrm>
            <a:off x="7619924" y="789529"/>
            <a:ext cx="298480" cy="369332"/>
          </a:xfrm>
          <a:prstGeom prst="rect">
            <a:avLst/>
          </a:prstGeom>
          <a:noFill/>
        </p:spPr>
        <p:txBody>
          <a:bodyPr wrap="none" rtlCol="0">
            <a:spAutoFit/>
          </a:bodyPr>
          <a:lstStyle/>
          <a:p>
            <a:r>
              <a:rPr lang="sv-SE" b="1" dirty="0"/>
              <a:t>a</a:t>
            </a:r>
            <a:endParaRPr lang="en-US" b="1" dirty="0"/>
          </a:p>
        </p:txBody>
      </p:sp>
      <p:sp>
        <p:nvSpPr>
          <p:cNvPr id="34" name="TextBox 33">
            <a:extLst>
              <a:ext uri="{FF2B5EF4-FFF2-40B4-BE49-F238E27FC236}">
                <a16:creationId xmlns:a16="http://schemas.microsoft.com/office/drawing/2014/main" id="{3FEE743A-1922-09BA-46A7-FCF2CBFB26CA}"/>
              </a:ext>
            </a:extLst>
          </p:cNvPr>
          <p:cNvSpPr txBox="1"/>
          <p:nvPr/>
        </p:nvSpPr>
        <p:spPr>
          <a:xfrm>
            <a:off x="8192855" y="890457"/>
            <a:ext cx="1101584" cy="369332"/>
          </a:xfrm>
          <a:prstGeom prst="rect">
            <a:avLst/>
          </a:prstGeom>
          <a:noFill/>
        </p:spPr>
        <p:txBody>
          <a:bodyPr wrap="none" rtlCol="0">
            <a:spAutoFit/>
          </a:bodyPr>
          <a:lstStyle/>
          <a:p>
            <a:r>
              <a:rPr lang="sv-SE" b="1" dirty="0"/>
              <a:t>Q = a - </a:t>
            </a:r>
            <a:r>
              <a:rPr lang="sv-SE" b="1" dirty="0" err="1"/>
              <a:t>bP</a:t>
            </a:r>
            <a:endParaRPr lang="en-US" b="1" dirty="0"/>
          </a:p>
        </p:txBody>
      </p:sp>
      <p:sp>
        <p:nvSpPr>
          <p:cNvPr id="35" name="TextBox 34">
            <a:extLst>
              <a:ext uri="{FF2B5EF4-FFF2-40B4-BE49-F238E27FC236}">
                <a16:creationId xmlns:a16="http://schemas.microsoft.com/office/drawing/2014/main" id="{5B4C34AF-1603-21FA-0370-FC68A61FE208}"/>
              </a:ext>
            </a:extLst>
          </p:cNvPr>
          <p:cNvSpPr txBox="1"/>
          <p:nvPr/>
        </p:nvSpPr>
        <p:spPr>
          <a:xfrm>
            <a:off x="7587063" y="2521374"/>
            <a:ext cx="364202" cy="369332"/>
          </a:xfrm>
          <a:prstGeom prst="rect">
            <a:avLst/>
          </a:prstGeom>
          <a:noFill/>
        </p:spPr>
        <p:txBody>
          <a:bodyPr wrap="none" rtlCol="0">
            <a:spAutoFit/>
          </a:bodyPr>
          <a:lstStyle/>
          <a:p>
            <a:r>
              <a:rPr lang="sv-SE" b="1" dirty="0"/>
              <a:t>-g</a:t>
            </a:r>
            <a:endParaRPr lang="en-US" b="1" dirty="0"/>
          </a:p>
        </p:txBody>
      </p:sp>
      <p:sp>
        <p:nvSpPr>
          <p:cNvPr id="36" name="TextBox 35">
            <a:extLst>
              <a:ext uri="{FF2B5EF4-FFF2-40B4-BE49-F238E27FC236}">
                <a16:creationId xmlns:a16="http://schemas.microsoft.com/office/drawing/2014/main" id="{F66747C7-4F01-C098-CFCB-F6F2321F698A}"/>
              </a:ext>
            </a:extLst>
          </p:cNvPr>
          <p:cNvSpPr txBox="1"/>
          <p:nvPr/>
        </p:nvSpPr>
        <p:spPr>
          <a:xfrm>
            <a:off x="10034334" y="1256129"/>
            <a:ext cx="1265090" cy="369332"/>
          </a:xfrm>
          <a:prstGeom prst="rect">
            <a:avLst/>
          </a:prstGeom>
          <a:noFill/>
        </p:spPr>
        <p:txBody>
          <a:bodyPr wrap="none" rtlCol="0">
            <a:spAutoFit/>
          </a:bodyPr>
          <a:lstStyle/>
          <a:p>
            <a:r>
              <a:rPr lang="sv-SE" b="1" dirty="0"/>
              <a:t>Q = - g + </a:t>
            </a:r>
            <a:r>
              <a:rPr lang="sv-SE" b="1" dirty="0" err="1"/>
              <a:t>hP</a:t>
            </a:r>
            <a:endParaRPr lang="en-US" b="1" dirty="0"/>
          </a:p>
        </p:txBody>
      </p:sp>
      <p:sp>
        <p:nvSpPr>
          <p:cNvPr id="37" name="TextBox 36">
            <a:extLst>
              <a:ext uri="{FF2B5EF4-FFF2-40B4-BE49-F238E27FC236}">
                <a16:creationId xmlns:a16="http://schemas.microsoft.com/office/drawing/2014/main" id="{5D322715-EDC0-2E1B-37EF-18976EE11531}"/>
              </a:ext>
            </a:extLst>
          </p:cNvPr>
          <p:cNvSpPr txBox="1"/>
          <p:nvPr/>
        </p:nvSpPr>
        <p:spPr>
          <a:xfrm>
            <a:off x="7575430" y="2182725"/>
            <a:ext cx="301686" cy="369332"/>
          </a:xfrm>
          <a:prstGeom prst="rect">
            <a:avLst/>
          </a:prstGeom>
          <a:noFill/>
        </p:spPr>
        <p:txBody>
          <a:bodyPr wrap="none" rtlCol="0">
            <a:spAutoFit/>
          </a:bodyPr>
          <a:lstStyle/>
          <a:p>
            <a:r>
              <a:rPr lang="sv-SE" b="1" dirty="0"/>
              <a:t>0</a:t>
            </a:r>
            <a:endParaRPr lang="en-US" b="1" dirty="0"/>
          </a:p>
        </p:txBody>
      </p:sp>
      <p:sp>
        <p:nvSpPr>
          <p:cNvPr id="38" name="TextBox 37">
            <a:extLst>
              <a:ext uri="{FF2B5EF4-FFF2-40B4-BE49-F238E27FC236}">
                <a16:creationId xmlns:a16="http://schemas.microsoft.com/office/drawing/2014/main" id="{75DE5806-D00D-92C7-210A-50E9B42EE4D7}"/>
              </a:ext>
            </a:extLst>
          </p:cNvPr>
          <p:cNvSpPr txBox="1"/>
          <p:nvPr/>
        </p:nvSpPr>
        <p:spPr>
          <a:xfrm>
            <a:off x="7887055" y="3051898"/>
            <a:ext cx="301686" cy="369332"/>
          </a:xfrm>
          <a:prstGeom prst="rect">
            <a:avLst/>
          </a:prstGeom>
          <a:noFill/>
        </p:spPr>
        <p:txBody>
          <a:bodyPr wrap="none" rtlCol="0">
            <a:spAutoFit/>
          </a:bodyPr>
          <a:lstStyle/>
          <a:p>
            <a:r>
              <a:rPr lang="sv-SE" b="1" dirty="0"/>
              <a:t>0</a:t>
            </a:r>
            <a:endParaRPr lang="en-US" b="1" dirty="0"/>
          </a:p>
        </p:txBody>
      </p:sp>
      <p:cxnSp>
        <p:nvCxnSpPr>
          <p:cNvPr id="40" name="Straight Arrow Connector 39">
            <a:extLst>
              <a:ext uri="{FF2B5EF4-FFF2-40B4-BE49-F238E27FC236}">
                <a16:creationId xmlns:a16="http://schemas.microsoft.com/office/drawing/2014/main" id="{2FCDD9A4-995B-C775-1FBF-017BF0CE6F8D}"/>
              </a:ext>
            </a:extLst>
          </p:cNvPr>
          <p:cNvCxnSpPr>
            <a:cxnSpLocks/>
          </p:cNvCxnSpPr>
          <p:nvPr/>
        </p:nvCxnSpPr>
        <p:spPr>
          <a:xfrm flipV="1">
            <a:off x="9894177" y="1158861"/>
            <a:ext cx="0" cy="651874"/>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70D51CD-1BE3-D36B-7446-06AB58E6F470}"/>
              </a:ext>
            </a:extLst>
          </p:cNvPr>
          <p:cNvCxnSpPr>
            <a:cxnSpLocks/>
          </p:cNvCxnSpPr>
          <p:nvPr/>
        </p:nvCxnSpPr>
        <p:spPr>
          <a:xfrm flipV="1">
            <a:off x="8032869" y="841240"/>
            <a:ext cx="2122075" cy="1878063"/>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06C907A-6032-80C7-2680-50D0AB70F2C3}"/>
              </a:ext>
            </a:extLst>
          </p:cNvPr>
          <p:cNvCxnSpPr>
            <a:cxnSpLocks/>
          </p:cNvCxnSpPr>
          <p:nvPr/>
        </p:nvCxnSpPr>
        <p:spPr>
          <a:xfrm flipH="1">
            <a:off x="8362765" y="4646274"/>
            <a:ext cx="751036" cy="665123"/>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A8ED0A-D05F-26DE-CFDF-BBCDF2234EEA}"/>
              </a:ext>
            </a:extLst>
          </p:cNvPr>
          <p:cNvSpPr txBox="1"/>
          <p:nvPr/>
        </p:nvSpPr>
        <p:spPr>
          <a:xfrm>
            <a:off x="9025530" y="3347344"/>
            <a:ext cx="2727670" cy="1200329"/>
          </a:xfrm>
          <a:prstGeom prst="rect">
            <a:avLst/>
          </a:prstGeom>
          <a:noFill/>
        </p:spPr>
        <p:txBody>
          <a:bodyPr wrap="none" rtlCol="0">
            <a:spAutoFit/>
          </a:bodyPr>
          <a:lstStyle/>
          <a:p>
            <a:r>
              <a:rPr lang="sv-SE" b="1" dirty="0">
                <a:highlight>
                  <a:srgbClr val="FFFF00"/>
                </a:highlight>
              </a:rPr>
              <a:t>If h </a:t>
            </a:r>
            <a:r>
              <a:rPr lang="sv-SE" b="1" dirty="0" err="1">
                <a:highlight>
                  <a:srgbClr val="FFFF00"/>
                </a:highlight>
              </a:rPr>
              <a:t>increases</a:t>
            </a:r>
            <a:r>
              <a:rPr lang="sv-SE" b="1" dirty="0">
                <a:highlight>
                  <a:srgbClr val="FFFF00"/>
                </a:highlight>
              </a:rPr>
              <a:t>, the </a:t>
            </a:r>
            <a:r>
              <a:rPr lang="sv-SE" b="1" dirty="0" err="1">
                <a:highlight>
                  <a:srgbClr val="FFFF00"/>
                </a:highlight>
              </a:rPr>
              <a:t>slope</a:t>
            </a:r>
            <a:r>
              <a:rPr lang="sv-SE" b="1" dirty="0">
                <a:highlight>
                  <a:srgbClr val="FFFF00"/>
                </a:highlight>
              </a:rPr>
              <a:t> </a:t>
            </a:r>
            <a:r>
              <a:rPr lang="sv-SE" b="1" dirty="0" err="1">
                <a:highlight>
                  <a:srgbClr val="FFFF00"/>
                </a:highlight>
              </a:rPr>
              <a:t>of</a:t>
            </a:r>
            <a:r>
              <a:rPr lang="sv-SE" b="1" dirty="0">
                <a:highlight>
                  <a:srgbClr val="FFFF00"/>
                </a:highlight>
              </a:rPr>
              <a:t> </a:t>
            </a:r>
          </a:p>
          <a:p>
            <a:r>
              <a:rPr lang="sv-SE" b="1" dirty="0">
                <a:highlight>
                  <a:srgbClr val="FFFF00"/>
                </a:highlight>
              </a:rPr>
              <a:t>the </a:t>
            </a:r>
            <a:r>
              <a:rPr lang="sv-SE" b="1" dirty="0" err="1">
                <a:highlight>
                  <a:srgbClr val="FFFF00"/>
                </a:highlight>
              </a:rPr>
              <a:t>supply</a:t>
            </a:r>
            <a:r>
              <a:rPr lang="sv-SE" b="1" dirty="0">
                <a:highlight>
                  <a:srgbClr val="FFFF00"/>
                </a:highlight>
              </a:rPr>
              <a:t> </a:t>
            </a:r>
            <a:r>
              <a:rPr lang="sv-SE" b="1" dirty="0" err="1">
                <a:highlight>
                  <a:srgbClr val="FFFF00"/>
                </a:highlight>
              </a:rPr>
              <a:t>function</a:t>
            </a:r>
            <a:r>
              <a:rPr lang="sv-SE" b="1" dirty="0">
                <a:highlight>
                  <a:srgbClr val="FFFF00"/>
                </a:highlight>
              </a:rPr>
              <a:t> </a:t>
            </a:r>
          </a:p>
          <a:p>
            <a:r>
              <a:rPr lang="sv-SE" b="1" dirty="0" err="1">
                <a:highlight>
                  <a:srgbClr val="FFFF00"/>
                </a:highlight>
              </a:rPr>
              <a:t>increases</a:t>
            </a:r>
            <a:r>
              <a:rPr lang="sv-SE" b="1" dirty="0">
                <a:highlight>
                  <a:srgbClr val="FFFF00"/>
                </a:highlight>
              </a:rPr>
              <a:t>. </a:t>
            </a:r>
          </a:p>
          <a:p>
            <a:r>
              <a:rPr lang="sv-SE" b="1" dirty="0" err="1">
                <a:highlight>
                  <a:srgbClr val="FFFF00"/>
                </a:highlight>
              </a:rPr>
              <a:t>Then</a:t>
            </a:r>
            <a:r>
              <a:rPr lang="sv-SE" b="1" dirty="0">
                <a:highlight>
                  <a:srgbClr val="FFFF00"/>
                </a:highlight>
              </a:rPr>
              <a:t>, z </a:t>
            </a:r>
            <a:r>
              <a:rPr lang="sv-SE" b="1" dirty="0" err="1">
                <a:highlight>
                  <a:srgbClr val="FFFF00"/>
                </a:highlight>
              </a:rPr>
              <a:t>increases</a:t>
            </a:r>
            <a:r>
              <a:rPr lang="sv-SE" b="1" dirty="0">
                <a:highlight>
                  <a:srgbClr val="FFFF00"/>
                </a:highlight>
              </a:rPr>
              <a:t>.  </a:t>
            </a:r>
            <a:endParaRPr lang="en-US" b="1" dirty="0">
              <a:highlight>
                <a:srgbClr val="FFFF00"/>
              </a:highlight>
            </a:endParaRPr>
          </a:p>
        </p:txBody>
      </p:sp>
      <p:sp>
        <p:nvSpPr>
          <p:cNvPr id="3" name="TextBox 2">
            <a:extLst>
              <a:ext uri="{FF2B5EF4-FFF2-40B4-BE49-F238E27FC236}">
                <a16:creationId xmlns:a16="http://schemas.microsoft.com/office/drawing/2014/main" id="{1D35A3ED-D37C-6CB2-2553-02A38171859D}"/>
              </a:ext>
            </a:extLst>
          </p:cNvPr>
          <p:cNvSpPr txBox="1"/>
          <p:nvPr/>
        </p:nvSpPr>
        <p:spPr>
          <a:xfrm>
            <a:off x="5850493" y="3618066"/>
            <a:ext cx="470000" cy="369332"/>
          </a:xfrm>
          <a:prstGeom prst="rect">
            <a:avLst/>
          </a:prstGeom>
          <a:noFill/>
        </p:spPr>
        <p:txBody>
          <a:bodyPr wrap="none" rtlCol="0">
            <a:spAutoFit/>
          </a:bodyPr>
          <a:lstStyle/>
          <a:p>
            <a:r>
              <a:rPr lang="sv-SE" b="1" dirty="0"/>
              <a:t>1 _</a:t>
            </a:r>
            <a:endParaRPr lang="en-US" b="1" dirty="0"/>
          </a:p>
        </p:txBody>
      </p:sp>
      <p:sp>
        <p:nvSpPr>
          <p:cNvPr id="5" name="TextBox 4">
            <a:extLst>
              <a:ext uri="{FF2B5EF4-FFF2-40B4-BE49-F238E27FC236}">
                <a16:creationId xmlns:a16="http://schemas.microsoft.com/office/drawing/2014/main" id="{224F683F-DA5D-1AC5-856B-4A5A0483C803}"/>
              </a:ext>
            </a:extLst>
          </p:cNvPr>
          <p:cNvSpPr txBox="1"/>
          <p:nvPr/>
        </p:nvSpPr>
        <p:spPr>
          <a:xfrm>
            <a:off x="5826436" y="5957384"/>
            <a:ext cx="301686" cy="369332"/>
          </a:xfrm>
          <a:prstGeom prst="rect">
            <a:avLst/>
          </a:prstGeom>
          <a:noFill/>
        </p:spPr>
        <p:txBody>
          <a:bodyPr wrap="none" rtlCol="0">
            <a:spAutoFit/>
          </a:bodyPr>
          <a:lstStyle/>
          <a:p>
            <a:r>
              <a:rPr lang="sv-SE" b="1" dirty="0"/>
              <a:t>0</a:t>
            </a:r>
            <a:endParaRPr lang="en-US" b="1" dirty="0"/>
          </a:p>
        </p:txBody>
      </p:sp>
      <p:sp>
        <p:nvSpPr>
          <p:cNvPr id="7" name="TextBox 6">
            <a:extLst>
              <a:ext uri="{FF2B5EF4-FFF2-40B4-BE49-F238E27FC236}">
                <a16:creationId xmlns:a16="http://schemas.microsoft.com/office/drawing/2014/main" id="{150B1D87-73E9-CA15-52AA-5715E9BBF49A}"/>
              </a:ext>
            </a:extLst>
          </p:cNvPr>
          <p:cNvSpPr txBox="1"/>
          <p:nvPr/>
        </p:nvSpPr>
        <p:spPr>
          <a:xfrm>
            <a:off x="6108849" y="6356350"/>
            <a:ext cx="301686" cy="369332"/>
          </a:xfrm>
          <a:prstGeom prst="rect">
            <a:avLst/>
          </a:prstGeom>
          <a:noFill/>
        </p:spPr>
        <p:txBody>
          <a:bodyPr wrap="none" rtlCol="0">
            <a:spAutoFit/>
          </a:bodyPr>
          <a:lstStyle/>
          <a:p>
            <a:r>
              <a:rPr lang="sv-SE" b="1" dirty="0"/>
              <a:t>0</a:t>
            </a:r>
            <a:endParaRPr lang="en-US" b="1" dirty="0"/>
          </a:p>
        </p:txBody>
      </p:sp>
    </p:spTree>
    <p:extLst>
      <p:ext uri="{BB962C8B-B14F-4D97-AF65-F5344CB8AC3E}">
        <p14:creationId xmlns:p14="http://schemas.microsoft.com/office/powerpoint/2010/main" val="689219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50435-C3CB-4CC2-013A-5FDC669E963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1973F1-3FE5-2FA0-8B1C-24C1774E5ACF}"/>
              </a:ext>
            </a:extLst>
          </p:cNvPr>
          <p:cNvSpPr>
            <a:spLocks noGrp="1"/>
          </p:cNvSpPr>
          <p:nvPr>
            <p:ph type="sldNum" sz="quarter" idx="12"/>
          </p:nvPr>
        </p:nvSpPr>
        <p:spPr/>
        <p:txBody>
          <a:bodyPr/>
          <a:lstStyle/>
          <a:p>
            <a:fld id="{E2AB85B5-4ED4-4981-B10F-B59AFFBBEBDD}" type="slidenum">
              <a:rPr lang="en-US" smtClean="0"/>
              <a:t>23</a:t>
            </a:fld>
            <a:endParaRPr lang="en-US"/>
          </a:p>
        </p:txBody>
      </p:sp>
      <p:graphicFrame>
        <p:nvGraphicFramePr>
          <p:cNvPr id="3" name="Object 2">
            <a:extLst>
              <a:ext uri="{FF2B5EF4-FFF2-40B4-BE49-F238E27FC236}">
                <a16:creationId xmlns:a16="http://schemas.microsoft.com/office/drawing/2014/main" id="{5D189348-F23C-223B-EB6B-8DDBCC37C36B}"/>
              </a:ext>
            </a:extLst>
          </p:cNvPr>
          <p:cNvGraphicFramePr>
            <a:graphicFrameLocks noChangeAspect="1"/>
          </p:cNvGraphicFramePr>
          <p:nvPr>
            <p:extLst>
              <p:ext uri="{D42A27DB-BD31-4B8C-83A1-F6EECF244321}">
                <p14:modId xmlns:p14="http://schemas.microsoft.com/office/powerpoint/2010/main" val="2776388475"/>
              </p:ext>
            </p:extLst>
          </p:nvPr>
        </p:nvGraphicFramePr>
        <p:xfrm>
          <a:off x="704372" y="734504"/>
          <a:ext cx="2325687" cy="1092200"/>
        </p:xfrm>
        <a:graphic>
          <a:graphicData uri="http://schemas.openxmlformats.org/presentationml/2006/ole">
            <mc:AlternateContent xmlns:mc="http://schemas.openxmlformats.org/markup-compatibility/2006">
              <mc:Choice xmlns:v="urn:schemas-microsoft-com:vml" Requires="v">
                <p:oleObj name="Equation" r:id="rId2" imgW="838080" imgH="393480" progId="Equation.DSMT4">
                  <p:embed/>
                </p:oleObj>
              </mc:Choice>
              <mc:Fallback>
                <p:oleObj name="Equation" r:id="rId2" imgW="838080" imgH="393480" progId="Equation.DSMT4">
                  <p:embed/>
                  <p:pic>
                    <p:nvPicPr>
                      <p:cNvPr id="5" name="Object 4">
                        <a:extLst>
                          <a:ext uri="{FF2B5EF4-FFF2-40B4-BE49-F238E27FC236}">
                            <a16:creationId xmlns:a16="http://schemas.microsoft.com/office/drawing/2014/main" id="{D790D4EE-FB89-AC08-7283-262D93FF6942}"/>
                          </a:ext>
                        </a:extLst>
                      </p:cNvPr>
                      <p:cNvPicPr/>
                      <p:nvPr/>
                    </p:nvPicPr>
                    <p:blipFill>
                      <a:blip r:embed="rId3"/>
                      <a:stretch>
                        <a:fillRect/>
                      </a:stretch>
                    </p:blipFill>
                    <p:spPr>
                      <a:xfrm>
                        <a:off x="704372" y="734504"/>
                        <a:ext cx="2325687" cy="10922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346917C8-CA0B-CC14-1E5F-DEC8E8208F08}"/>
              </a:ext>
            </a:extLst>
          </p:cNvPr>
          <p:cNvSpPr txBox="1"/>
          <p:nvPr/>
        </p:nvSpPr>
        <p:spPr>
          <a:xfrm>
            <a:off x="3222522" y="1049771"/>
            <a:ext cx="3115981" cy="461665"/>
          </a:xfrm>
          <a:prstGeom prst="rect">
            <a:avLst/>
          </a:prstGeom>
          <a:noFill/>
        </p:spPr>
        <p:txBody>
          <a:bodyPr wrap="none" rtlCol="0">
            <a:spAutoFit/>
          </a:bodyPr>
          <a:lstStyle/>
          <a:p>
            <a:r>
              <a:rPr lang="sv-SE" sz="2400" b="1" i="1" dirty="0">
                <a:solidFill>
                  <a:srgbClr val="FF0000"/>
                </a:solidFill>
              </a:rPr>
              <a:t>= Optimal import </a:t>
            </a:r>
            <a:r>
              <a:rPr lang="sv-SE" sz="2400" b="1" i="1" dirty="0" err="1">
                <a:solidFill>
                  <a:srgbClr val="FF0000"/>
                </a:solidFill>
              </a:rPr>
              <a:t>level</a:t>
            </a:r>
            <a:r>
              <a:rPr lang="sv-SE" sz="2400" b="1" i="1" dirty="0">
                <a:solidFill>
                  <a:srgbClr val="FF0000"/>
                </a:solidFill>
              </a:rPr>
              <a:t>.</a:t>
            </a:r>
            <a:endParaRPr lang="en-US" sz="2400" b="1" i="1" dirty="0">
              <a:solidFill>
                <a:srgbClr val="FF0000"/>
              </a:solidFill>
            </a:endParaRPr>
          </a:p>
        </p:txBody>
      </p:sp>
      <p:graphicFrame>
        <p:nvGraphicFramePr>
          <p:cNvPr id="7" name="Object 6">
            <a:extLst>
              <a:ext uri="{FF2B5EF4-FFF2-40B4-BE49-F238E27FC236}">
                <a16:creationId xmlns:a16="http://schemas.microsoft.com/office/drawing/2014/main" id="{335BB636-7494-8F00-E99D-63C5DFCCC329}"/>
              </a:ext>
            </a:extLst>
          </p:cNvPr>
          <p:cNvGraphicFramePr>
            <a:graphicFrameLocks noChangeAspect="1"/>
          </p:cNvGraphicFramePr>
          <p:nvPr>
            <p:extLst>
              <p:ext uri="{D42A27DB-BD31-4B8C-83A1-F6EECF244321}">
                <p14:modId xmlns:p14="http://schemas.microsoft.com/office/powerpoint/2010/main" val="2132450188"/>
              </p:ext>
            </p:extLst>
          </p:nvPr>
        </p:nvGraphicFramePr>
        <p:xfrm>
          <a:off x="685321" y="2203504"/>
          <a:ext cx="2433638" cy="1092200"/>
        </p:xfrm>
        <a:graphic>
          <a:graphicData uri="http://schemas.openxmlformats.org/presentationml/2006/ole">
            <mc:AlternateContent xmlns:mc="http://schemas.openxmlformats.org/markup-compatibility/2006">
              <mc:Choice xmlns:v="urn:schemas-microsoft-com:vml" Requires="v">
                <p:oleObj name="Equation" r:id="rId4" imgW="876240" imgH="393480" progId="Equation.DSMT4">
                  <p:embed/>
                </p:oleObj>
              </mc:Choice>
              <mc:Fallback>
                <p:oleObj name="Equation" r:id="rId4" imgW="876240" imgH="393480" progId="Equation.DSMT4">
                  <p:embed/>
                  <p:pic>
                    <p:nvPicPr>
                      <p:cNvPr id="9" name="Object 8">
                        <a:extLst>
                          <a:ext uri="{FF2B5EF4-FFF2-40B4-BE49-F238E27FC236}">
                            <a16:creationId xmlns:a16="http://schemas.microsoft.com/office/drawing/2014/main" id="{3733C574-4134-56DA-7A89-57CDCAF90C67}"/>
                          </a:ext>
                        </a:extLst>
                      </p:cNvPr>
                      <p:cNvPicPr/>
                      <p:nvPr/>
                    </p:nvPicPr>
                    <p:blipFill>
                      <a:blip r:embed="rId5"/>
                      <a:stretch>
                        <a:fillRect/>
                      </a:stretch>
                    </p:blipFill>
                    <p:spPr>
                      <a:xfrm>
                        <a:off x="685321" y="2203504"/>
                        <a:ext cx="2433638" cy="1092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AB3FAD5-BCC9-5B42-AD7D-F5851BB91A55}"/>
              </a:ext>
            </a:extLst>
          </p:cNvPr>
          <p:cNvGraphicFramePr>
            <a:graphicFrameLocks noChangeAspect="1"/>
          </p:cNvGraphicFramePr>
          <p:nvPr>
            <p:extLst>
              <p:ext uri="{D42A27DB-BD31-4B8C-83A1-F6EECF244321}">
                <p14:modId xmlns:p14="http://schemas.microsoft.com/office/powerpoint/2010/main" val="378047801"/>
              </p:ext>
            </p:extLst>
          </p:nvPr>
        </p:nvGraphicFramePr>
        <p:xfrm>
          <a:off x="650396" y="3672504"/>
          <a:ext cx="2503488" cy="1092200"/>
        </p:xfrm>
        <a:graphic>
          <a:graphicData uri="http://schemas.openxmlformats.org/presentationml/2006/ole">
            <mc:AlternateContent xmlns:mc="http://schemas.openxmlformats.org/markup-compatibility/2006">
              <mc:Choice xmlns:v="urn:schemas-microsoft-com:vml" Requires="v">
                <p:oleObj name="Equation" r:id="rId6" imgW="901440" imgH="393480" progId="Equation.DSMT4">
                  <p:embed/>
                </p:oleObj>
              </mc:Choice>
              <mc:Fallback>
                <p:oleObj name="Equation" r:id="rId6" imgW="901440" imgH="393480" progId="Equation.DSMT4">
                  <p:embed/>
                  <p:pic>
                    <p:nvPicPr>
                      <p:cNvPr id="6" name="Object 5">
                        <a:extLst>
                          <a:ext uri="{FF2B5EF4-FFF2-40B4-BE49-F238E27FC236}">
                            <a16:creationId xmlns:a16="http://schemas.microsoft.com/office/drawing/2014/main" id="{FBFED647-E044-4D36-8FA4-C16F905E73C1}"/>
                          </a:ext>
                        </a:extLst>
                      </p:cNvPr>
                      <p:cNvPicPr/>
                      <p:nvPr/>
                    </p:nvPicPr>
                    <p:blipFill>
                      <a:blip r:embed="rId7"/>
                      <a:stretch>
                        <a:fillRect/>
                      </a:stretch>
                    </p:blipFill>
                    <p:spPr>
                      <a:xfrm>
                        <a:off x="650396" y="3672504"/>
                        <a:ext cx="2503488" cy="1092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8C5DDDD-293B-E106-91E5-D335B9AD2DDC}"/>
              </a:ext>
            </a:extLst>
          </p:cNvPr>
          <p:cNvGraphicFramePr>
            <a:graphicFrameLocks noChangeAspect="1"/>
          </p:cNvGraphicFramePr>
          <p:nvPr>
            <p:extLst>
              <p:ext uri="{D42A27DB-BD31-4B8C-83A1-F6EECF244321}">
                <p14:modId xmlns:p14="http://schemas.microsoft.com/office/powerpoint/2010/main" val="1167668189"/>
              </p:ext>
            </p:extLst>
          </p:nvPr>
        </p:nvGraphicFramePr>
        <p:xfrm>
          <a:off x="685321" y="5141504"/>
          <a:ext cx="2257425" cy="669925"/>
        </p:xfrm>
        <a:graphic>
          <a:graphicData uri="http://schemas.openxmlformats.org/presentationml/2006/ole">
            <mc:AlternateContent xmlns:mc="http://schemas.openxmlformats.org/markup-compatibility/2006">
              <mc:Choice xmlns:v="urn:schemas-microsoft-com:vml" Requires="v">
                <p:oleObj name="Equation" r:id="rId8" imgW="812520" imgH="241200" progId="Equation.DSMT4">
                  <p:embed/>
                </p:oleObj>
              </mc:Choice>
              <mc:Fallback>
                <p:oleObj name="Equation" r:id="rId8" imgW="812520" imgH="241200" progId="Equation.DSMT4">
                  <p:embed/>
                  <p:pic>
                    <p:nvPicPr>
                      <p:cNvPr id="8" name="Object 7">
                        <a:extLst>
                          <a:ext uri="{FF2B5EF4-FFF2-40B4-BE49-F238E27FC236}">
                            <a16:creationId xmlns:a16="http://schemas.microsoft.com/office/drawing/2014/main" id="{CAB3FAD5-BCC9-5B42-AD7D-F5851BB91A55}"/>
                          </a:ext>
                        </a:extLst>
                      </p:cNvPr>
                      <p:cNvPicPr/>
                      <p:nvPr/>
                    </p:nvPicPr>
                    <p:blipFill>
                      <a:blip r:embed="rId9"/>
                      <a:stretch>
                        <a:fillRect/>
                      </a:stretch>
                    </p:blipFill>
                    <p:spPr>
                      <a:xfrm>
                        <a:off x="685321" y="5141504"/>
                        <a:ext cx="2257425" cy="66992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AF7980F1-ED60-D611-F514-715FA48A2892}"/>
              </a:ext>
            </a:extLst>
          </p:cNvPr>
          <p:cNvSpPr txBox="1"/>
          <p:nvPr/>
        </p:nvSpPr>
        <p:spPr>
          <a:xfrm>
            <a:off x="3222522" y="2554835"/>
            <a:ext cx="6394699" cy="830997"/>
          </a:xfrm>
          <a:prstGeom prst="rect">
            <a:avLst/>
          </a:prstGeom>
          <a:noFill/>
        </p:spPr>
        <p:txBody>
          <a:bodyPr wrap="none" rtlCol="0">
            <a:spAutoFit/>
          </a:bodyPr>
          <a:lstStyle/>
          <a:p>
            <a:r>
              <a:rPr lang="sv-SE" sz="2400" b="1" i="1" dirty="0">
                <a:solidFill>
                  <a:srgbClr val="FF0000"/>
                </a:solidFill>
              </a:rPr>
              <a:t>= Optimal </a:t>
            </a:r>
            <a:r>
              <a:rPr lang="sv-SE" sz="2400" b="1" i="1" dirty="0" err="1">
                <a:solidFill>
                  <a:srgbClr val="FF0000"/>
                </a:solidFill>
              </a:rPr>
              <a:t>price</a:t>
            </a:r>
            <a:r>
              <a:rPr lang="sv-SE" sz="2400" b="1" i="1" dirty="0">
                <a:solidFill>
                  <a:srgbClr val="FF0000"/>
                </a:solidFill>
              </a:rPr>
              <a:t> for the </a:t>
            </a:r>
            <a:r>
              <a:rPr lang="sv-SE" sz="2400" b="1" i="1" dirty="0" err="1">
                <a:solidFill>
                  <a:srgbClr val="FF0000"/>
                </a:solidFill>
              </a:rPr>
              <a:t>customers</a:t>
            </a:r>
            <a:r>
              <a:rPr lang="sv-SE" sz="2400" b="1" i="1" dirty="0">
                <a:solidFill>
                  <a:srgbClr val="FF0000"/>
                </a:solidFill>
              </a:rPr>
              <a:t> at </a:t>
            </a:r>
            <a:r>
              <a:rPr lang="sv-SE" sz="2400" b="1" i="1" dirty="0" err="1">
                <a:solidFill>
                  <a:srgbClr val="FF0000"/>
                </a:solidFill>
              </a:rPr>
              <a:t>home</a:t>
            </a:r>
            <a:r>
              <a:rPr lang="sv-SE" sz="2400" b="1" i="1" dirty="0">
                <a:solidFill>
                  <a:srgbClr val="FF0000"/>
                </a:solidFill>
              </a:rPr>
              <a:t> (H).</a:t>
            </a:r>
          </a:p>
          <a:p>
            <a:r>
              <a:rPr lang="sv-SE" sz="2400" b="1" i="1" dirty="0">
                <a:solidFill>
                  <a:srgbClr val="FF0000"/>
                </a:solidFill>
              </a:rPr>
              <a:t>   </a:t>
            </a:r>
            <a:r>
              <a:rPr lang="sv-SE" sz="2400" b="1" i="1" dirty="0"/>
              <a:t>(</a:t>
            </a:r>
            <a:r>
              <a:rPr lang="sv-SE" sz="2400" b="1" i="1" dirty="0" err="1"/>
              <a:t>This</a:t>
            </a:r>
            <a:r>
              <a:rPr lang="sv-SE" sz="2400" b="1" i="1" dirty="0"/>
              <a:t> is </a:t>
            </a:r>
            <a:r>
              <a:rPr lang="sv-SE" sz="2400" b="1" i="1" dirty="0" err="1"/>
              <a:t>determined</a:t>
            </a:r>
            <a:r>
              <a:rPr lang="sv-SE" sz="2400" b="1" i="1" dirty="0"/>
              <a:t> from the </a:t>
            </a:r>
            <a:r>
              <a:rPr lang="sv-SE" sz="2400" b="1" i="1" dirty="0" err="1"/>
              <a:t>demand</a:t>
            </a:r>
            <a:r>
              <a:rPr lang="sv-SE" sz="2400" b="1" i="1" dirty="0"/>
              <a:t> </a:t>
            </a:r>
            <a:r>
              <a:rPr lang="sv-SE" sz="2400" b="1" i="1" dirty="0" err="1"/>
              <a:t>function</a:t>
            </a:r>
            <a:r>
              <a:rPr lang="sv-SE" sz="2400" b="1" i="1" dirty="0"/>
              <a:t>.)</a:t>
            </a:r>
            <a:endParaRPr lang="en-US" sz="2400" b="1" i="1" dirty="0"/>
          </a:p>
        </p:txBody>
      </p:sp>
      <p:sp>
        <p:nvSpPr>
          <p:cNvPr id="12" name="TextBox 11">
            <a:extLst>
              <a:ext uri="{FF2B5EF4-FFF2-40B4-BE49-F238E27FC236}">
                <a16:creationId xmlns:a16="http://schemas.microsoft.com/office/drawing/2014/main" id="{3A763D67-5C56-1173-1ADB-36E42142AB4F}"/>
              </a:ext>
            </a:extLst>
          </p:cNvPr>
          <p:cNvSpPr txBox="1"/>
          <p:nvPr/>
        </p:nvSpPr>
        <p:spPr>
          <a:xfrm>
            <a:off x="3222522" y="5172060"/>
            <a:ext cx="2257798" cy="461665"/>
          </a:xfrm>
          <a:prstGeom prst="rect">
            <a:avLst/>
          </a:prstGeom>
          <a:noFill/>
        </p:spPr>
        <p:txBody>
          <a:bodyPr wrap="none" rtlCol="0">
            <a:spAutoFit/>
          </a:bodyPr>
          <a:lstStyle/>
          <a:p>
            <a:r>
              <a:rPr lang="sv-SE" sz="2400" b="1" i="1" dirty="0">
                <a:solidFill>
                  <a:srgbClr val="FF0000"/>
                </a:solidFill>
              </a:rPr>
              <a:t>= Optimal Tariff.</a:t>
            </a:r>
            <a:endParaRPr lang="en-US" sz="2400" b="1" i="1" dirty="0">
              <a:solidFill>
                <a:srgbClr val="FF0000"/>
              </a:solidFill>
            </a:endParaRPr>
          </a:p>
        </p:txBody>
      </p:sp>
      <p:sp>
        <p:nvSpPr>
          <p:cNvPr id="13" name="TextBox 12">
            <a:extLst>
              <a:ext uri="{FF2B5EF4-FFF2-40B4-BE49-F238E27FC236}">
                <a16:creationId xmlns:a16="http://schemas.microsoft.com/office/drawing/2014/main" id="{84B19EF9-715E-F243-74F8-22D9A8D105BB}"/>
              </a:ext>
            </a:extLst>
          </p:cNvPr>
          <p:cNvSpPr txBox="1"/>
          <p:nvPr/>
        </p:nvSpPr>
        <p:spPr>
          <a:xfrm>
            <a:off x="3222522" y="3987771"/>
            <a:ext cx="7977120" cy="830997"/>
          </a:xfrm>
          <a:prstGeom prst="rect">
            <a:avLst/>
          </a:prstGeom>
          <a:noFill/>
        </p:spPr>
        <p:txBody>
          <a:bodyPr wrap="none" rtlCol="0">
            <a:spAutoFit/>
          </a:bodyPr>
          <a:lstStyle/>
          <a:p>
            <a:r>
              <a:rPr lang="sv-SE" sz="2400" b="1" i="1" dirty="0">
                <a:solidFill>
                  <a:srgbClr val="FF0000"/>
                </a:solidFill>
              </a:rPr>
              <a:t>= Optimal </a:t>
            </a:r>
            <a:r>
              <a:rPr lang="sv-SE" sz="2400" b="1" i="1" dirty="0" err="1">
                <a:solidFill>
                  <a:srgbClr val="FF0000"/>
                </a:solidFill>
              </a:rPr>
              <a:t>price</a:t>
            </a:r>
            <a:r>
              <a:rPr lang="sv-SE" sz="2400" b="1" i="1" dirty="0">
                <a:solidFill>
                  <a:srgbClr val="FF0000"/>
                </a:solidFill>
              </a:rPr>
              <a:t> for the exporters from the </a:t>
            </a:r>
            <a:r>
              <a:rPr lang="sv-SE" sz="2400" b="1" i="1" dirty="0" err="1">
                <a:solidFill>
                  <a:srgbClr val="FF0000"/>
                </a:solidFill>
              </a:rPr>
              <a:t>outside</a:t>
            </a:r>
            <a:r>
              <a:rPr lang="sv-SE" sz="2400" b="1" i="1" dirty="0">
                <a:solidFill>
                  <a:srgbClr val="FF0000"/>
                </a:solidFill>
              </a:rPr>
              <a:t> World (W).</a:t>
            </a:r>
          </a:p>
          <a:p>
            <a:r>
              <a:rPr lang="sv-SE" sz="2400" b="1" i="1" dirty="0">
                <a:solidFill>
                  <a:srgbClr val="FF0000"/>
                </a:solidFill>
              </a:rPr>
              <a:t>   </a:t>
            </a:r>
            <a:r>
              <a:rPr lang="sv-SE" sz="2400" b="1" i="1" dirty="0"/>
              <a:t>(</a:t>
            </a:r>
            <a:r>
              <a:rPr lang="sv-SE" sz="2400" b="1" i="1" dirty="0" err="1"/>
              <a:t>This</a:t>
            </a:r>
            <a:r>
              <a:rPr lang="sv-SE" sz="2400" b="1" i="1" dirty="0"/>
              <a:t> is </a:t>
            </a:r>
            <a:r>
              <a:rPr lang="sv-SE" sz="2400" b="1" i="1" dirty="0" err="1"/>
              <a:t>determined</a:t>
            </a:r>
            <a:r>
              <a:rPr lang="sv-SE" sz="2400" b="1" i="1" dirty="0"/>
              <a:t> from the </a:t>
            </a:r>
            <a:r>
              <a:rPr lang="sv-SE" sz="2400" b="1" i="1" dirty="0" err="1"/>
              <a:t>supply</a:t>
            </a:r>
            <a:r>
              <a:rPr lang="sv-SE" sz="2400" b="1" i="1" dirty="0"/>
              <a:t> </a:t>
            </a:r>
            <a:r>
              <a:rPr lang="sv-SE" sz="2400" b="1" i="1" dirty="0" err="1"/>
              <a:t>function</a:t>
            </a:r>
            <a:r>
              <a:rPr lang="sv-SE" sz="2400" b="1" i="1" dirty="0"/>
              <a:t>.)</a:t>
            </a:r>
            <a:endParaRPr lang="en-US" sz="2400" b="1" i="1" dirty="0"/>
          </a:p>
        </p:txBody>
      </p:sp>
    </p:spTree>
    <p:extLst>
      <p:ext uri="{BB962C8B-B14F-4D97-AF65-F5344CB8AC3E}">
        <p14:creationId xmlns:p14="http://schemas.microsoft.com/office/powerpoint/2010/main" val="395804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36CA1-111E-391C-EF9A-7C8004422EB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C91229-EC6A-0E74-02D9-9C0F305DB396}"/>
              </a:ext>
            </a:extLst>
          </p:cNvPr>
          <p:cNvSpPr>
            <a:spLocks noGrp="1"/>
          </p:cNvSpPr>
          <p:nvPr>
            <p:ph type="sldNum" sz="quarter" idx="12"/>
          </p:nvPr>
        </p:nvSpPr>
        <p:spPr/>
        <p:txBody>
          <a:bodyPr/>
          <a:lstStyle/>
          <a:p>
            <a:fld id="{E2AB85B5-4ED4-4981-B10F-B59AFFBBEBDD}" type="slidenum">
              <a:rPr lang="en-US" smtClean="0"/>
              <a:t>24</a:t>
            </a:fld>
            <a:endParaRPr lang="en-US"/>
          </a:p>
        </p:txBody>
      </p:sp>
      <p:graphicFrame>
        <p:nvGraphicFramePr>
          <p:cNvPr id="9" name="Object 8">
            <a:extLst>
              <a:ext uri="{FF2B5EF4-FFF2-40B4-BE49-F238E27FC236}">
                <a16:creationId xmlns:a16="http://schemas.microsoft.com/office/drawing/2014/main" id="{FD51EEE0-DCB2-9A05-1743-F2329F8F9C8A}"/>
              </a:ext>
            </a:extLst>
          </p:cNvPr>
          <p:cNvGraphicFramePr>
            <a:graphicFrameLocks noChangeAspect="1"/>
          </p:cNvGraphicFramePr>
          <p:nvPr>
            <p:extLst>
              <p:ext uri="{D42A27DB-BD31-4B8C-83A1-F6EECF244321}">
                <p14:modId xmlns:p14="http://schemas.microsoft.com/office/powerpoint/2010/main" val="1642334103"/>
              </p:ext>
            </p:extLst>
          </p:nvPr>
        </p:nvGraphicFramePr>
        <p:xfrm>
          <a:off x="488950" y="512633"/>
          <a:ext cx="5118100" cy="1198563"/>
        </p:xfrm>
        <a:graphic>
          <a:graphicData uri="http://schemas.openxmlformats.org/presentationml/2006/ole">
            <mc:AlternateContent xmlns:mc="http://schemas.openxmlformats.org/markup-compatibility/2006">
              <mc:Choice xmlns:v="urn:schemas-microsoft-com:vml" Requires="v">
                <p:oleObj name="Equation" r:id="rId2" imgW="1841400" imgH="431640" progId="Equation.DSMT4">
                  <p:embed/>
                </p:oleObj>
              </mc:Choice>
              <mc:Fallback>
                <p:oleObj name="Equation" r:id="rId2" imgW="1841400" imgH="431640" progId="Equation.DSMT4">
                  <p:embed/>
                  <p:pic>
                    <p:nvPicPr>
                      <p:cNvPr id="9" name="Object 8">
                        <a:extLst>
                          <a:ext uri="{FF2B5EF4-FFF2-40B4-BE49-F238E27FC236}">
                            <a16:creationId xmlns:a16="http://schemas.microsoft.com/office/drawing/2014/main" id="{F8C5DDDD-293B-E106-91E5-D335B9AD2DDC}"/>
                          </a:ext>
                        </a:extLst>
                      </p:cNvPr>
                      <p:cNvPicPr/>
                      <p:nvPr/>
                    </p:nvPicPr>
                    <p:blipFill>
                      <a:blip r:embed="rId3"/>
                      <a:stretch>
                        <a:fillRect/>
                      </a:stretch>
                    </p:blipFill>
                    <p:spPr>
                      <a:xfrm>
                        <a:off x="488950" y="512633"/>
                        <a:ext cx="5118100" cy="1198563"/>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D7C4BF6C-18D1-0F98-B1B3-51A24BFD428E}"/>
              </a:ext>
            </a:extLst>
          </p:cNvPr>
          <p:cNvSpPr txBox="1"/>
          <p:nvPr/>
        </p:nvSpPr>
        <p:spPr>
          <a:xfrm>
            <a:off x="5956844" y="881081"/>
            <a:ext cx="2257798" cy="461665"/>
          </a:xfrm>
          <a:prstGeom prst="rect">
            <a:avLst/>
          </a:prstGeom>
          <a:noFill/>
        </p:spPr>
        <p:txBody>
          <a:bodyPr wrap="none" rtlCol="0">
            <a:spAutoFit/>
          </a:bodyPr>
          <a:lstStyle/>
          <a:p>
            <a:r>
              <a:rPr lang="sv-SE" sz="2400" b="1" i="1" dirty="0">
                <a:solidFill>
                  <a:srgbClr val="FF0000"/>
                </a:solidFill>
              </a:rPr>
              <a:t>= Optimal Tariff.</a:t>
            </a:r>
            <a:endParaRPr lang="en-US" sz="2400" b="1" i="1" dirty="0">
              <a:solidFill>
                <a:srgbClr val="FF0000"/>
              </a:solidFill>
            </a:endParaRPr>
          </a:p>
        </p:txBody>
      </p:sp>
      <p:graphicFrame>
        <p:nvGraphicFramePr>
          <p:cNvPr id="5" name="Object 4">
            <a:extLst>
              <a:ext uri="{FF2B5EF4-FFF2-40B4-BE49-F238E27FC236}">
                <a16:creationId xmlns:a16="http://schemas.microsoft.com/office/drawing/2014/main" id="{F673596E-48C9-93FB-121C-1AA04E5F98E5}"/>
              </a:ext>
            </a:extLst>
          </p:cNvPr>
          <p:cNvGraphicFramePr>
            <a:graphicFrameLocks noChangeAspect="1"/>
          </p:cNvGraphicFramePr>
          <p:nvPr>
            <p:extLst>
              <p:ext uri="{D42A27DB-BD31-4B8C-83A1-F6EECF244321}">
                <p14:modId xmlns:p14="http://schemas.microsoft.com/office/powerpoint/2010/main" val="999565048"/>
              </p:ext>
            </p:extLst>
          </p:nvPr>
        </p:nvGraphicFramePr>
        <p:xfrm>
          <a:off x="488950" y="2066925"/>
          <a:ext cx="4235450" cy="1092200"/>
        </p:xfrm>
        <a:graphic>
          <a:graphicData uri="http://schemas.openxmlformats.org/presentationml/2006/ole">
            <mc:AlternateContent xmlns:mc="http://schemas.openxmlformats.org/markup-compatibility/2006">
              <mc:Choice xmlns:v="urn:schemas-microsoft-com:vml" Requires="v">
                <p:oleObj name="Equation" r:id="rId4" imgW="1523880" imgH="393480" progId="Equation.DSMT4">
                  <p:embed/>
                </p:oleObj>
              </mc:Choice>
              <mc:Fallback>
                <p:oleObj name="Equation" r:id="rId4" imgW="1523880" imgH="393480" progId="Equation.DSMT4">
                  <p:embed/>
                  <p:pic>
                    <p:nvPicPr>
                      <p:cNvPr id="9" name="Object 8">
                        <a:extLst>
                          <a:ext uri="{FF2B5EF4-FFF2-40B4-BE49-F238E27FC236}">
                            <a16:creationId xmlns:a16="http://schemas.microsoft.com/office/drawing/2014/main" id="{FD51EEE0-DCB2-9A05-1743-F2329F8F9C8A}"/>
                          </a:ext>
                        </a:extLst>
                      </p:cNvPr>
                      <p:cNvPicPr/>
                      <p:nvPr/>
                    </p:nvPicPr>
                    <p:blipFill>
                      <a:blip r:embed="rId5"/>
                      <a:stretch>
                        <a:fillRect/>
                      </a:stretch>
                    </p:blipFill>
                    <p:spPr>
                      <a:xfrm>
                        <a:off x="488950" y="2066925"/>
                        <a:ext cx="4235450" cy="1092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F56B451-D6D2-A6F8-D466-0DAAF47E881E}"/>
              </a:ext>
            </a:extLst>
          </p:cNvPr>
          <p:cNvGraphicFramePr>
            <a:graphicFrameLocks noChangeAspect="1"/>
          </p:cNvGraphicFramePr>
          <p:nvPr>
            <p:extLst>
              <p:ext uri="{D42A27DB-BD31-4B8C-83A1-F6EECF244321}">
                <p14:modId xmlns:p14="http://schemas.microsoft.com/office/powerpoint/2010/main" val="1503338714"/>
              </p:ext>
            </p:extLst>
          </p:nvPr>
        </p:nvGraphicFramePr>
        <p:xfrm>
          <a:off x="330200" y="3294063"/>
          <a:ext cx="4552950" cy="1198562"/>
        </p:xfrm>
        <a:graphic>
          <a:graphicData uri="http://schemas.openxmlformats.org/presentationml/2006/ole">
            <mc:AlternateContent xmlns:mc="http://schemas.openxmlformats.org/markup-compatibility/2006">
              <mc:Choice xmlns:v="urn:schemas-microsoft-com:vml" Requires="v">
                <p:oleObj name="Equation" r:id="rId6" imgW="1638000" imgH="431640" progId="Equation.DSMT4">
                  <p:embed/>
                </p:oleObj>
              </mc:Choice>
              <mc:Fallback>
                <p:oleObj name="Equation" r:id="rId6" imgW="1638000" imgH="431640" progId="Equation.DSMT4">
                  <p:embed/>
                  <p:pic>
                    <p:nvPicPr>
                      <p:cNvPr id="5" name="Object 4">
                        <a:extLst>
                          <a:ext uri="{FF2B5EF4-FFF2-40B4-BE49-F238E27FC236}">
                            <a16:creationId xmlns:a16="http://schemas.microsoft.com/office/drawing/2014/main" id="{F673596E-48C9-93FB-121C-1AA04E5F98E5}"/>
                          </a:ext>
                        </a:extLst>
                      </p:cNvPr>
                      <p:cNvPicPr/>
                      <p:nvPr/>
                    </p:nvPicPr>
                    <p:blipFill>
                      <a:blip r:embed="rId7"/>
                      <a:stretch>
                        <a:fillRect/>
                      </a:stretch>
                    </p:blipFill>
                    <p:spPr>
                      <a:xfrm>
                        <a:off x="330200" y="3294063"/>
                        <a:ext cx="4552950" cy="119856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AA8C963-9995-A632-F6E3-F8DC187DDCD9}"/>
              </a:ext>
            </a:extLst>
          </p:cNvPr>
          <p:cNvGraphicFramePr>
            <a:graphicFrameLocks noChangeAspect="1"/>
          </p:cNvGraphicFramePr>
          <p:nvPr>
            <p:extLst>
              <p:ext uri="{D42A27DB-BD31-4B8C-83A1-F6EECF244321}">
                <p14:modId xmlns:p14="http://schemas.microsoft.com/office/powerpoint/2010/main" val="3590005392"/>
              </p:ext>
            </p:extLst>
          </p:nvPr>
        </p:nvGraphicFramePr>
        <p:xfrm>
          <a:off x="330200" y="4673579"/>
          <a:ext cx="6034088" cy="1303338"/>
        </p:xfrm>
        <a:graphic>
          <a:graphicData uri="http://schemas.openxmlformats.org/presentationml/2006/ole">
            <mc:AlternateContent xmlns:mc="http://schemas.openxmlformats.org/markup-compatibility/2006">
              <mc:Choice xmlns:v="urn:schemas-microsoft-com:vml" Requires="v">
                <p:oleObj name="Equation" r:id="rId8" imgW="2171520" imgH="469800" progId="Equation.DSMT4">
                  <p:embed/>
                </p:oleObj>
              </mc:Choice>
              <mc:Fallback>
                <p:oleObj name="Equation" r:id="rId8" imgW="2171520" imgH="469800" progId="Equation.DSMT4">
                  <p:embed/>
                  <p:pic>
                    <p:nvPicPr>
                      <p:cNvPr id="6" name="Object 5">
                        <a:extLst>
                          <a:ext uri="{FF2B5EF4-FFF2-40B4-BE49-F238E27FC236}">
                            <a16:creationId xmlns:a16="http://schemas.microsoft.com/office/drawing/2014/main" id="{BF56B451-D6D2-A6F8-D466-0DAAF47E881E}"/>
                          </a:ext>
                        </a:extLst>
                      </p:cNvPr>
                      <p:cNvPicPr/>
                      <p:nvPr/>
                    </p:nvPicPr>
                    <p:blipFill>
                      <a:blip r:embed="rId9"/>
                      <a:stretch>
                        <a:fillRect/>
                      </a:stretch>
                    </p:blipFill>
                    <p:spPr>
                      <a:xfrm>
                        <a:off x="330200" y="4673579"/>
                        <a:ext cx="6034088" cy="1303338"/>
                      </a:xfrm>
                      <a:prstGeom prst="rect">
                        <a:avLst/>
                      </a:prstGeom>
                    </p:spPr>
                  </p:pic>
                </p:oleObj>
              </mc:Fallback>
            </mc:AlternateContent>
          </a:graphicData>
        </a:graphic>
      </p:graphicFrame>
    </p:spTree>
    <p:extLst>
      <p:ext uri="{BB962C8B-B14F-4D97-AF65-F5344CB8AC3E}">
        <p14:creationId xmlns:p14="http://schemas.microsoft.com/office/powerpoint/2010/main" val="1874492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C83CA-CC81-4428-2FBD-C7FD256E15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6E912C-CE3A-AA86-A8A8-D9A5406507BC}"/>
              </a:ext>
            </a:extLst>
          </p:cNvPr>
          <p:cNvSpPr>
            <a:spLocks noGrp="1"/>
          </p:cNvSpPr>
          <p:nvPr>
            <p:ph type="sldNum" sz="quarter" idx="12"/>
          </p:nvPr>
        </p:nvSpPr>
        <p:spPr/>
        <p:txBody>
          <a:bodyPr/>
          <a:lstStyle/>
          <a:p>
            <a:fld id="{E2AB85B5-4ED4-4981-B10F-B59AFFBBEBDD}" type="slidenum">
              <a:rPr lang="en-US" smtClean="0"/>
              <a:t>25</a:t>
            </a:fld>
            <a:endParaRPr lang="en-US"/>
          </a:p>
        </p:txBody>
      </p:sp>
      <p:sp>
        <p:nvSpPr>
          <p:cNvPr id="12" name="TextBox 11">
            <a:extLst>
              <a:ext uri="{FF2B5EF4-FFF2-40B4-BE49-F238E27FC236}">
                <a16:creationId xmlns:a16="http://schemas.microsoft.com/office/drawing/2014/main" id="{61FA7955-D770-A8BE-13D9-037784724970}"/>
              </a:ext>
            </a:extLst>
          </p:cNvPr>
          <p:cNvSpPr txBox="1"/>
          <p:nvPr/>
        </p:nvSpPr>
        <p:spPr>
          <a:xfrm>
            <a:off x="6624891" y="1751240"/>
            <a:ext cx="3270062" cy="584775"/>
          </a:xfrm>
          <a:prstGeom prst="rect">
            <a:avLst/>
          </a:prstGeom>
          <a:noFill/>
        </p:spPr>
        <p:txBody>
          <a:bodyPr wrap="none" rtlCol="0">
            <a:spAutoFit/>
          </a:bodyPr>
          <a:lstStyle/>
          <a:p>
            <a:r>
              <a:rPr lang="sv-SE" sz="3200" b="1" i="1" dirty="0">
                <a:solidFill>
                  <a:srgbClr val="FF0000"/>
                </a:solidFill>
              </a:rPr>
              <a:t>The Optimal Tariff</a:t>
            </a:r>
            <a:endParaRPr lang="en-US" sz="3200" b="1" i="1" dirty="0">
              <a:solidFill>
                <a:srgbClr val="FF0000"/>
              </a:solidFill>
            </a:endParaRPr>
          </a:p>
        </p:txBody>
      </p:sp>
      <p:graphicFrame>
        <p:nvGraphicFramePr>
          <p:cNvPr id="11" name="Object 10">
            <a:extLst>
              <a:ext uri="{FF2B5EF4-FFF2-40B4-BE49-F238E27FC236}">
                <a16:creationId xmlns:a16="http://schemas.microsoft.com/office/drawing/2014/main" id="{A4BCC1BF-5DA3-D2AB-19F8-4375B0305327}"/>
              </a:ext>
            </a:extLst>
          </p:cNvPr>
          <p:cNvGraphicFramePr>
            <a:graphicFrameLocks noChangeAspect="1"/>
          </p:cNvGraphicFramePr>
          <p:nvPr>
            <p:extLst>
              <p:ext uri="{D42A27DB-BD31-4B8C-83A1-F6EECF244321}">
                <p14:modId xmlns:p14="http://schemas.microsoft.com/office/powerpoint/2010/main" val="1774351487"/>
              </p:ext>
            </p:extLst>
          </p:nvPr>
        </p:nvGraphicFramePr>
        <p:xfrm>
          <a:off x="383466" y="385664"/>
          <a:ext cx="4348332" cy="939222"/>
        </p:xfrm>
        <a:graphic>
          <a:graphicData uri="http://schemas.openxmlformats.org/presentationml/2006/ole">
            <mc:AlternateContent xmlns:mc="http://schemas.openxmlformats.org/markup-compatibility/2006">
              <mc:Choice xmlns:v="urn:schemas-microsoft-com:vml" Requires="v">
                <p:oleObj name="Equation" r:id="rId2" imgW="2171520" imgH="469800" progId="Equation.DSMT4">
                  <p:embed/>
                </p:oleObj>
              </mc:Choice>
              <mc:Fallback>
                <p:oleObj name="Equation" r:id="rId2" imgW="2171520" imgH="469800" progId="Equation.DSMT4">
                  <p:embed/>
                  <p:pic>
                    <p:nvPicPr>
                      <p:cNvPr id="11" name="Object 10">
                        <a:extLst>
                          <a:ext uri="{FF2B5EF4-FFF2-40B4-BE49-F238E27FC236}">
                            <a16:creationId xmlns:a16="http://schemas.microsoft.com/office/drawing/2014/main" id="{0AA8C963-9995-A632-F6E3-F8DC187DDCD9}"/>
                          </a:ext>
                        </a:extLst>
                      </p:cNvPr>
                      <p:cNvPicPr/>
                      <p:nvPr/>
                    </p:nvPicPr>
                    <p:blipFill>
                      <a:blip r:embed="rId3"/>
                      <a:stretch>
                        <a:fillRect/>
                      </a:stretch>
                    </p:blipFill>
                    <p:spPr>
                      <a:xfrm>
                        <a:off x="383466" y="385664"/>
                        <a:ext cx="4348332" cy="93922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D77C48B-D53F-08D4-01A0-0DC383CFADA7}"/>
              </a:ext>
            </a:extLst>
          </p:cNvPr>
          <p:cNvGraphicFramePr>
            <a:graphicFrameLocks noChangeAspect="1"/>
          </p:cNvGraphicFramePr>
          <p:nvPr>
            <p:extLst>
              <p:ext uri="{D42A27DB-BD31-4B8C-83A1-F6EECF244321}">
                <p14:modId xmlns:p14="http://schemas.microsoft.com/office/powerpoint/2010/main" val="2715502637"/>
              </p:ext>
            </p:extLst>
          </p:nvPr>
        </p:nvGraphicFramePr>
        <p:xfrm>
          <a:off x="383466" y="1475718"/>
          <a:ext cx="3718017" cy="1030266"/>
        </p:xfrm>
        <a:graphic>
          <a:graphicData uri="http://schemas.openxmlformats.org/presentationml/2006/ole">
            <mc:AlternateContent xmlns:mc="http://schemas.openxmlformats.org/markup-compatibility/2006">
              <mc:Choice xmlns:v="urn:schemas-microsoft-com:vml" Requires="v">
                <p:oleObj name="Equation" r:id="rId4" imgW="1828800" imgH="507960" progId="Equation.DSMT4">
                  <p:embed/>
                </p:oleObj>
              </mc:Choice>
              <mc:Fallback>
                <p:oleObj name="Equation" r:id="rId4" imgW="1828800" imgH="507960" progId="Equation.DSMT4">
                  <p:embed/>
                  <p:pic>
                    <p:nvPicPr>
                      <p:cNvPr id="11" name="Object 10">
                        <a:extLst>
                          <a:ext uri="{FF2B5EF4-FFF2-40B4-BE49-F238E27FC236}">
                            <a16:creationId xmlns:a16="http://schemas.microsoft.com/office/drawing/2014/main" id="{A4BCC1BF-5DA3-D2AB-19F8-4375B0305327}"/>
                          </a:ext>
                        </a:extLst>
                      </p:cNvPr>
                      <p:cNvPicPr/>
                      <p:nvPr/>
                    </p:nvPicPr>
                    <p:blipFill>
                      <a:blip r:embed="rId5"/>
                      <a:stretch>
                        <a:fillRect/>
                      </a:stretch>
                    </p:blipFill>
                    <p:spPr>
                      <a:xfrm>
                        <a:off x="383466" y="1475718"/>
                        <a:ext cx="3718017" cy="1030266"/>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08BB102-8208-0B1C-B6FC-8109B16363EB}"/>
              </a:ext>
            </a:extLst>
          </p:cNvPr>
          <p:cNvGraphicFramePr>
            <a:graphicFrameLocks noChangeAspect="1"/>
          </p:cNvGraphicFramePr>
          <p:nvPr>
            <p:extLst>
              <p:ext uri="{D42A27DB-BD31-4B8C-83A1-F6EECF244321}">
                <p14:modId xmlns:p14="http://schemas.microsoft.com/office/powerpoint/2010/main" val="2314158499"/>
              </p:ext>
            </p:extLst>
          </p:nvPr>
        </p:nvGraphicFramePr>
        <p:xfrm>
          <a:off x="383466" y="2505984"/>
          <a:ext cx="4641295" cy="1028950"/>
        </p:xfrm>
        <a:graphic>
          <a:graphicData uri="http://schemas.openxmlformats.org/presentationml/2006/ole">
            <mc:AlternateContent xmlns:mc="http://schemas.openxmlformats.org/markup-compatibility/2006">
              <mc:Choice xmlns:v="urn:schemas-microsoft-com:vml" Requires="v">
                <p:oleObj name="Equation" r:id="rId6" imgW="2286000" imgH="507960" progId="Equation.DSMT4">
                  <p:embed/>
                </p:oleObj>
              </mc:Choice>
              <mc:Fallback>
                <p:oleObj name="Equation" r:id="rId6" imgW="2286000" imgH="507960" progId="Equation.DSMT4">
                  <p:embed/>
                  <p:pic>
                    <p:nvPicPr>
                      <p:cNvPr id="3" name="Object 2">
                        <a:extLst>
                          <a:ext uri="{FF2B5EF4-FFF2-40B4-BE49-F238E27FC236}">
                            <a16:creationId xmlns:a16="http://schemas.microsoft.com/office/drawing/2014/main" id="{4D77C48B-D53F-08D4-01A0-0DC383CFADA7}"/>
                          </a:ext>
                        </a:extLst>
                      </p:cNvPr>
                      <p:cNvPicPr/>
                      <p:nvPr/>
                    </p:nvPicPr>
                    <p:blipFill>
                      <a:blip r:embed="rId7"/>
                      <a:stretch>
                        <a:fillRect/>
                      </a:stretch>
                    </p:blipFill>
                    <p:spPr>
                      <a:xfrm>
                        <a:off x="383466" y="2505984"/>
                        <a:ext cx="4641295" cy="10289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C9AAF90-1475-56E1-03D3-B78FEA00698D}"/>
              </a:ext>
            </a:extLst>
          </p:cNvPr>
          <p:cNvGraphicFramePr>
            <a:graphicFrameLocks noChangeAspect="1"/>
          </p:cNvGraphicFramePr>
          <p:nvPr>
            <p:extLst>
              <p:ext uri="{D42A27DB-BD31-4B8C-83A1-F6EECF244321}">
                <p14:modId xmlns:p14="http://schemas.microsoft.com/office/powerpoint/2010/main" val="1583067286"/>
              </p:ext>
            </p:extLst>
          </p:nvPr>
        </p:nvGraphicFramePr>
        <p:xfrm>
          <a:off x="383466" y="3689745"/>
          <a:ext cx="3948837" cy="875455"/>
        </p:xfrm>
        <a:graphic>
          <a:graphicData uri="http://schemas.openxmlformats.org/presentationml/2006/ole">
            <mc:AlternateContent xmlns:mc="http://schemas.openxmlformats.org/markup-compatibility/2006">
              <mc:Choice xmlns:v="urn:schemas-microsoft-com:vml" Requires="v">
                <p:oleObj name="Equation" r:id="rId8" imgW="1942920" imgH="431640" progId="Equation.DSMT4">
                  <p:embed/>
                </p:oleObj>
              </mc:Choice>
              <mc:Fallback>
                <p:oleObj name="Equation" r:id="rId8" imgW="1942920" imgH="431640" progId="Equation.DSMT4">
                  <p:embed/>
                  <p:pic>
                    <p:nvPicPr>
                      <p:cNvPr id="4" name="Object 3">
                        <a:extLst>
                          <a:ext uri="{FF2B5EF4-FFF2-40B4-BE49-F238E27FC236}">
                            <a16:creationId xmlns:a16="http://schemas.microsoft.com/office/drawing/2014/main" id="{C08BB102-8208-0B1C-B6FC-8109B16363EB}"/>
                          </a:ext>
                        </a:extLst>
                      </p:cNvPr>
                      <p:cNvPicPr/>
                      <p:nvPr/>
                    </p:nvPicPr>
                    <p:blipFill>
                      <a:blip r:embed="rId9"/>
                      <a:stretch>
                        <a:fillRect/>
                      </a:stretch>
                    </p:blipFill>
                    <p:spPr>
                      <a:xfrm>
                        <a:off x="383466" y="3689745"/>
                        <a:ext cx="3948837" cy="87545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FCD1146-FCD2-3455-9FE8-DE437D29AA5F}"/>
              </a:ext>
            </a:extLst>
          </p:cNvPr>
          <p:cNvGraphicFramePr>
            <a:graphicFrameLocks noChangeAspect="1"/>
          </p:cNvGraphicFramePr>
          <p:nvPr>
            <p:extLst>
              <p:ext uri="{D42A27DB-BD31-4B8C-83A1-F6EECF244321}">
                <p14:modId xmlns:p14="http://schemas.microsoft.com/office/powerpoint/2010/main" val="25585466"/>
              </p:ext>
            </p:extLst>
          </p:nvPr>
        </p:nvGraphicFramePr>
        <p:xfrm>
          <a:off x="383466" y="4716032"/>
          <a:ext cx="3095625" cy="874712"/>
        </p:xfrm>
        <a:graphic>
          <a:graphicData uri="http://schemas.openxmlformats.org/presentationml/2006/ole">
            <mc:AlternateContent xmlns:mc="http://schemas.openxmlformats.org/markup-compatibility/2006">
              <mc:Choice xmlns:v="urn:schemas-microsoft-com:vml" Requires="v">
                <p:oleObj name="Equation" r:id="rId10" imgW="1523880" imgH="431640" progId="Equation.DSMT4">
                  <p:embed/>
                </p:oleObj>
              </mc:Choice>
              <mc:Fallback>
                <p:oleObj name="Equation" r:id="rId10" imgW="1523880" imgH="431640" progId="Equation.DSMT4">
                  <p:embed/>
                  <p:pic>
                    <p:nvPicPr>
                      <p:cNvPr id="7" name="Object 6">
                        <a:extLst>
                          <a:ext uri="{FF2B5EF4-FFF2-40B4-BE49-F238E27FC236}">
                            <a16:creationId xmlns:a16="http://schemas.microsoft.com/office/drawing/2014/main" id="{6C9AAF90-1475-56E1-03D3-B78FEA00698D}"/>
                          </a:ext>
                        </a:extLst>
                      </p:cNvPr>
                      <p:cNvPicPr/>
                      <p:nvPr/>
                    </p:nvPicPr>
                    <p:blipFill>
                      <a:blip r:embed="rId11"/>
                      <a:stretch>
                        <a:fillRect/>
                      </a:stretch>
                    </p:blipFill>
                    <p:spPr>
                      <a:xfrm>
                        <a:off x="383466" y="4716032"/>
                        <a:ext cx="3095625" cy="874712"/>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0E00D56F-5774-3573-1C74-7025C30163F5}"/>
              </a:ext>
            </a:extLst>
          </p:cNvPr>
          <p:cNvSpPr/>
          <p:nvPr/>
        </p:nvSpPr>
        <p:spPr>
          <a:xfrm>
            <a:off x="5885146" y="2575310"/>
            <a:ext cx="4749553" cy="250350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B4240614-ECF0-84AB-0A25-FCB3C6470A51}"/>
              </a:ext>
            </a:extLst>
          </p:cNvPr>
          <p:cNvCxnSpPr>
            <a:cxnSpLocks/>
          </p:cNvCxnSpPr>
          <p:nvPr/>
        </p:nvCxnSpPr>
        <p:spPr>
          <a:xfrm flipV="1">
            <a:off x="3689945" y="4279037"/>
            <a:ext cx="1894109" cy="799776"/>
          </a:xfrm>
          <a:prstGeom prst="straightConnector1">
            <a:avLst/>
          </a:prstGeom>
          <a:ln w="762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Object 4">
            <a:extLst>
              <a:ext uri="{FF2B5EF4-FFF2-40B4-BE49-F238E27FC236}">
                <a16:creationId xmlns:a16="http://schemas.microsoft.com/office/drawing/2014/main" id="{223E309D-E7EA-8EBD-5730-1287CF27F19F}"/>
              </a:ext>
            </a:extLst>
          </p:cNvPr>
          <p:cNvGraphicFramePr>
            <a:graphicFrameLocks noChangeAspect="1"/>
          </p:cNvGraphicFramePr>
          <p:nvPr>
            <p:extLst>
              <p:ext uri="{D42A27DB-BD31-4B8C-83A1-F6EECF244321}">
                <p14:modId xmlns:p14="http://schemas.microsoft.com/office/powerpoint/2010/main" val="2790872471"/>
              </p:ext>
            </p:extLst>
          </p:nvPr>
        </p:nvGraphicFramePr>
        <p:xfrm>
          <a:off x="6186939" y="2883114"/>
          <a:ext cx="4084525" cy="1832918"/>
        </p:xfrm>
        <a:graphic>
          <a:graphicData uri="http://schemas.openxmlformats.org/presentationml/2006/ole">
            <mc:AlternateContent xmlns:mc="http://schemas.openxmlformats.org/markup-compatibility/2006">
              <mc:Choice xmlns:v="urn:schemas-microsoft-com:vml" Requires="v">
                <p:oleObj name="Equation" r:id="rId12" imgW="876240" imgH="393480" progId="Equation.DSMT4">
                  <p:embed/>
                </p:oleObj>
              </mc:Choice>
              <mc:Fallback>
                <p:oleObj name="Equation" r:id="rId12" imgW="876240" imgH="393480" progId="Equation.DSMT4">
                  <p:embed/>
                  <p:pic>
                    <p:nvPicPr>
                      <p:cNvPr id="10" name="Object 9">
                        <a:extLst>
                          <a:ext uri="{FF2B5EF4-FFF2-40B4-BE49-F238E27FC236}">
                            <a16:creationId xmlns:a16="http://schemas.microsoft.com/office/drawing/2014/main" id="{5D498B4F-C0A3-95A9-EACC-F043EB89E5AD}"/>
                          </a:ext>
                        </a:extLst>
                      </p:cNvPr>
                      <p:cNvPicPr/>
                      <p:nvPr/>
                    </p:nvPicPr>
                    <p:blipFill>
                      <a:blip r:embed="rId13"/>
                      <a:stretch>
                        <a:fillRect/>
                      </a:stretch>
                    </p:blipFill>
                    <p:spPr>
                      <a:xfrm>
                        <a:off x="6186939" y="2883114"/>
                        <a:ext cx="4084525" cy="1832918"/>
                      </a:xfrm>
                      <a:prstGeom prst="rect">
                        <a:avLst/>
                      </a:prstGeom>
                    </p:spPr>
                  </p:pic>
                </p:oleObj>
              </mc:Fallback>
            </mc:AlternateContent>
          </a:graphicData>
        </a:graphic>
      </p:graphicFrame>
    </p:spTree>
    <p:extLst>
      <p:ext uri="{BB962C8B-B14F-4D97-AF65-F5344CB8AC3E}">
        <p14:creationId xmlns:p14="http://schemas.microsoft.com/office/powerpoint/2010/main" val="727395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73F50-0A4A-8334-2F7D-6C1E205F23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4E65E8-EA68-FD82-43FF-FEB5D1F1AF2B}"/>
              </a:ext>
            </a:extLst>
          </p:cNvPr>
          <p:cNvSpPr>
            <a:spLocks noGrp="1"/>
          </p:cNvSpPr>
          <p:nvPr>
            <p:ph type="sldNum" sz="quarter" idx="12"/>
          </p:nvPr>
        </p:nvSpPr>
        <p:spPr/>
        <p:txBody>
          <a:bodyPr/>
          <a:lstStyle/>
          <a:p>
            <a:fld id="{E2AB85B5-4ED4-4981-B10F-B59AFFBBEBDD}" type="slidenum">
              <a:rPr lang="en-US" smtClean="0"/>
              <a:t>26</a:t>
            </a:fld>
            <a:endParaRPr lang="en-US"/>
          </a:p>
        </p:txBody>
      </p:sp>
      <p:sp>
        <p:nvSpPr>
          <p:cNvPr id="12" name="TextBox 11">
            <a:extLst>
              <a:ext uri="{FF2B5EF4-FFF2-40B4-BE49-F238E27FC236}">
                <a16:creationId xmlns:a16="http://schemas.microsoft.com/office/drawing/2014/main" id="{217D9E42-87D7-ADC2-02B4-411537DD73B6}"/>
              </a:ext>
            </a:extLst>
          </p:cNvPr>
          <p:cNvSpPr txBox="1"/>
          <p:nvPr/>
        </p:nvSpPr>
        <p:spPr>
          <a:xfrm>
            <a:off x="522253" y="514251"/>
            <a:ext cx="9745168" cy="584775"/>
          </a:xfrm>
          <a:prstGeom prst="rect">
            <a:avLst/>
          </a:prstGeom>
          <a:noFill/>
        </p:spPr>
        <p:txBody>
          <a:bodyPr wrap="none" rtlCol="0">
            <a:spAutoFit/>
          </a:bodyPr>
          <a:lstStyle/>
          <a:p>
            <a:r>
              <a:rPr lang="sv-SE" sz="3200" b="1" i="1" dirty="0">
                <a:solidFill>
                  <a:srgbClr val="FF0000"/>
                </a:solidFill>
              </a:rPr>
              <a:t>The optimal tariff and the </a:t>
            </a:r>
            <a:r>
              <a:rPr lang="sv-SE" sz="3200" b="1" i="1" dirty="0" err="1">
                <a:solidFill>
                  <a:srgbClr val="FF0000"/>
                </a:solidFill>
              </a:rPr>
              <a:t>effects</a:t>
            </a:r>
            <a:r>
              <a:rPr lang="sv-SE" sz="3200" b="1" i="1" dirty="0">
                <a:solidFill>
                  <a:srgbClr val="FF0000"/>
                </a:solidFill>
              </a:rPr>
              <a:t> </a:t>
            </a:r>
            <a:r>
              <a:rPr lang="sv-SE" sz="3200" b="1" i="1" dirty="0" err="1">
                <a:solidFill>
                  <a:srgbClr val="FF0000"/>
                </a:solidFill>
              </a:rPr>
              <a:t>of</a:t>
            </a:r>
            <a:r>
              <a:rPr lang="sv-SE" sz="3200" b="1" i="1" dirty="0">
                <a:solidFill>
                  <a:srgbClr val="FF0000"/>
                </a:solidFill>
              </a:rPr>
              <a:t> parameter </a:t>
            </a:r>
            <a:r>
              <a:rPr lang="sv-SE" sz="3200" b="1" i="1" dirty="0" err="1">
                <a:solidFill>
                  <a:srgbClr val="FF0000"/>
                </a:solidFill>
              </a:rPr>
              <a:t>changes</a:t>
            </a:r>
            <a:r>
              <a:rPr lang="sv-SE" sz="3200" b="1" i="1" dirty="0">
                <a:solidFill>
                  <a:srgbClr val="FF0000"/>
                </a:solidFill>
              </a:rPr>
              <a:t>:</a:t>
            </a:r>
            <a:endParaRPr lang="en-US" sz="3200" b="1" i="1" dirty="0">
              <a:solidFill>
                <a:srgbClr val="FF0000"/>
              </a:solidFill>
            </a:endParaRPr>
          </a:p>
        </p:txBody>
      </p:sp>
      <p:graphicFrame>
        <p:nvGraphicFramePr>
          <p:cNvPr id="10" name="Object 9">
            <a:extLst>
              <a:ext uri="{FF2B5EF4-FFF2-40B4-BE49-F238E27FC236}">
                <a16:creationId xmlns:a16="http://schemas.microsoft.com/office/drawing/2014/main" id="{5D498B4F-C0A3-95A9-EACC-F043EB89E5AD}"/>
              </a:ext>
            </a:extLst>
          </p:cNvPr>
          <p:cNvGraphicFramePr>
            <a:graphicFrameLocks noChangeAspect="1"/>
          </p:cNvGraphicFramePr>
          <p:nvPr>
            <p:extLst>
              <p:ext uri="{D42A27DB-BD31-4B8C-83A1-F6EECF244321}">
                <p14:modId xmlns:p14="http://schemas.microsoft.com/office/powerpoint/2010/main" val="3543059666"/>
              </p:ext>
            </p:extLst>
          </p:nvPr>
        </p:nvGraphicFramePr>
        <p:xfrm>
          <a:off x="723636" y="1229101"/>
          <a:ext cx="2090738" cy="938212"/>
        </p:xfrm>
        <a:graphic>
          <a:graphicData uri="http://schemas.openxmlformats.org/presentationml/2006/ole">
            <mc:AlternateContent xmlns:mc="http://schemas.openxmlformats.org/markup-compatibility/2006">
              <mc:Choice xmlns:v="urn:schemas-microsoft-com:vml" Requires="v">
                <p:oleObj name="Equation" r:id="rId2" imgW="876240" imgH="393480" progId="Equation.DSMT4">
                  <p:embed/>
                </p:oleObj>
              </mc:Choice>
              <mc:Fallback>
                <p:oleObj name="Equation" r:id="rId2" imgW="876240" imgH="393480" progId="Equation.DSMT4">
                  <p:embed/>
                  <p:pic>
                    <p:nvPicPr>
                      <p:cNvPr id="10" name="Object 9">
                        <a:extLst>
                          <a:ext uri="{FF2B5EF4-FFF2-40B4-BE49-F238E27FC236}">
                            <a16:creationId xmlns:a16="http://schemas.microsoft.com/office/drawing/2014/main" id="{5C1A738B-4CB2-4113-ACF8-C19EA482B4A6}"/>
                          </a:ext>
                        </a:extLst>
                      </p:cNvPr>
                      <p:cNvPicPr/>
                      <p:nvPr/>
                    </p:nvPicPr>
                    <p:blipFill>
                      <a:blip r:embed="rId3"/>
                      <a:stretch>
                        <a:fillRect/>
                      </a:stretch>
                    </p:blipFill>
                    <p:spPr>
                      <a:xfrm>
                        <a:off x="723636" y="1229101"/>
                        <a:ext cx="2090738" cy="9382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4504B41-7DB0-A20A-4D12-A4453D9E06C3}"/>
              </a:ext>
            </a:extLst>
          </p:cNvPr>
          <p:cNvGraphicFramePr>
            <a:graphicFrameLocks noChangeAspect="1"/>
          </p:cNvGraphicFramePr>
          <p:nvPr>
            <p:extLst>
              <p:ext uri="{D42A27DB-BD31-4B8C-83A1-F6EECF244321}">
                <p14:modId xmlns:p14="http://schemas.microsoft.com/office/powerpoint/2010/main" val="3835378700"/>
              </p:ext>
            </p:extLst>
          </p:nvPr>
        </p:nvGraphicFramePr>
        <p:xfrm>
          <a:off x="723605" y="2340483"/>
          <a:ext cx="2090738" cy="811781"/>
        </p:xfrm>
        <a:graphic>
          <a:graphicData uri="http://schemas.openxmlformats.org/presentationml/2006/ole">
            <mc:AlternateContent xmlns:mc="http://schemas.openxmlformats.org/markup-compatibility/2006">
              <mc:Choice xmlns:v="urn:schemas-microsoft-com:vml" Requires="v">
                <p:oleObj name="Equation" r:id="rId4" imgW="1435273" imgH="556933" progId="Equation.DSMT4">
                  <p:embed/>
                </p:oleObj>
              </mc:Choice>
              <mc:Fallback>
                <p:oleObj name="Equation" r:id="rId4" imgW="1435273" imgH="556933" progId="Equation.DSMT4">
                  <p:embed/>
                  <p:pic>
                    <p:nvPicPr>
                      <p:cNvPr id="0" name=""/>
                      <p:cNvPicPr/>
                      <p:nvPr/>
                    </p:nvPicPr>
                    <p:blipFill>
                      <a:blip r:embed="rId5"/>
                      <a:stretch>
                        <a:fillRect/>
                      </a:stretch>
                    </p:blipFill>
                    <p:spPr>
                      <a:xfrm>
                        <a:off x="723605" y="2340483"/>
                        <a:ext cx="2090738" cy="81178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4EA1B24-4CBC-1A85-3933-2C6F27EF4AF9}"/>
              </a:ext>
            </a:extLst>
          </p:cNvPr>
          <p:cNvGraphicFramePr>
            <a:graphicFrameLocks noChangeAspect="1"/>
          </p:cNvGraphicFramePr>
          <p:nvPr>
            <p:extLst>
              <p:ext uri="{D42A27DB-BD31-4B8C-83A1-F6EECF244321}">
                <p14:modId xmlns:p14="http://schemas.microsoft.com/office/powerpoint/2010/main" val="1690757016"/>
              </p:ext>
            </p:extLst>
          </p:nvPr>
        </p:nvGraphicFramePr>
        <p:xfrm>
          <a:off x="723605" y="3429000"/>
          <a:ext cx="3966791" cy="938212"/>
        </p:xfrm>
        <a:graphic>
          <a:graphicData uri="http://schemas.openxmlformats.org/presentationml/2006/ole">
            <mc:AlternateContent xmlns:mc="http://schemas.openxmlformats.org/markup-compatibility/2006">
              <mc:Choice xmlns:v="urn:schemas-microsoft-com:vml" Requires="v">
                <p:oleObj name="Equation" r:id="rId6" imgW="3208539" imgH="759324" progId="Equation.DSMT4">
                  <p:embed/>
                </p:oleObj>
              </mc:Choice>
              <mc:Fallback>
                <p:oleObj name="Equation" r:id="rId6" imgW="3208539" imgH="759324" progId="Equation.DSMT4">
                  <p:embed/>
                  <p:pic>
                    <p:nvPicPr>
                      <p:cNvPr id="0" name=""/>
                      <p:cNvPicPr/>
                      <p:nvPr/>
                    </p:nvPicPr>
                    <p:blipFill>
                      <a:blip r:embed="rId7"/>
                      <a:stretch>
                        <a:fillRect/>
                      </a:stretch>
                    </p:blipFill>
                    <p:spPr>
                      <a:xfrm>
                        <a:off x="723605" y="3429000"/>
                        <a:ext cx="3966791" cy="93821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8A62AE3-4B6D-E13E-5FB9-4683D97A65AD}"/>
              </a:ext>
            </a:extLst>
          </p:cNvPr>
          <p:cNvGraphicFramePr>
            <a:graphicFrameLocks noChangeAspect="1"/>
          </p:cNvGraphicFramePr>
          <p:nvPr>
            <p:extLst>
              <p:ext uri="{D42A27DB-BD31-4B8C-83A1-F6EECF244321}">
                <p14:modId xmlns:p14="http://schemas.microsoft.com/office/powerpoint/2010/main" val="1217195173"/>
              </p:ext>
            </p:extLst>
          </p:nvPr>
        </p:nvGraphicFramePr>
        <p:xfrm>
          <a:off x="723605" y="4492488"/>
          <a:ext cx="3717905" cy="938950"/>
        </p:xfrm>
        <a:graphic>
          <a:graphicData uri="http://schemas.openxmlformats.org/presentationml/2006/ole">
            <mc:AlternateContent xmlns:mc="http://schemas.openxmlformats.org/markup-compatibility/2006">
              <mc:Choice xmlns:v="urn:schemas-microsoft-com:vml" Requires="v">
                <p:oleObj name="Equation" r:id="rId8" imgW="2803522" imgH="708607" progId="Equation.DSMT4">
                  <p:embed/>
                </p:oleObj>
              </mc:Choice>
              <mc:Fallback>
                <p:oleObj name="Equation" r:id="rId8" imgW="2803522" imgH="708607" progId="Equation.DSMT4">
                  <p:embed/>
                  <p:pic>
                    <p:nvPicPr>
                      <p:cNvPr id="0" name=""/>
                      <p:cNvPicPr/>
                      <p:nvPr/>
                    </p:nvPicPr>
                    <p:blipFill>
                      <a:blip r:embed="rId9"/>
                      <a:stretch>
                        <a:fillRect/>
                      </a:stretch>
                    </p:blipFill>
                    <p:spPr>
                      <a:xfrm>
                        <a:off x="723605" y="4492488"/>
                        <a:ext cx="3717905" cy="9389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C6DEEFF2-0F1A-3DAA-AC3C-4C061BAF6473}"/>
              </a:ext>
            </a:extLst>
          </p:cNvPr>
          <p:cNvGraphicFramePr>
            <a:graphicFrameLocks noChangeAspect="1"/>
          </p:cNvGraphicFramePr>
          <p:nvPr>
            <p:extLst>
              <p:ext uri="{D42A27DB-BD31-4B8C-83A1-F6EECF244321}">
                <p14:modId xmlns:p14="http://schemas.microsoft.com/office/powerpoint/2010/main" val="1711807078"/>
              </p:ext>
            </p:extLst>
          </p:nvPr>
        </p:nvGraphicFramePr>
        <p:xfrm>
          <a:off x="723605" y="5539557"/>
          <a:ext cx="2696366" cy="989750"/>
        </p:xfrm>
        <a:graphic>
          <a:graphicData uri="http://schemas.openxmlformats.org/presentationml/2006/ole">
            <mc:AlternateContent xmlns:mc="http://schemas.openxmlformats.org/markup-compatibility/2006">
              <mc:Choice xmlns:v="urn:schemas-microsoft-com:vml" Requires="v">
                <p:oleObj name="Equation" r:id="rId10" imgW="1975774" imgH="725353" progId="Equation.DSMT4">
                  <p:embed/>
                </p:oleObj>
              </mc:Choice>
              <mc:Fallback>
                <p:oleObj name="Equation" r:id="rId10" imgW="1975774" imgH="725353" progId="Equation.DSMT4">
                  <p:embed/>
                  <p:pic>
                    <p:nvPicPr>
                      <p:cNvPr id="0" name=""/>
                      <p:cNvPicPr/>
                      <p:nvPr/>
                    </p:nvPicPr>
                    <p:blipFill>
                      <a:blip r:embed="rId11"/>
                      <a:stretch>
                        <a:fillRect/>
                      </a:stretch>
                    </p:blipFill>
                    <p:spPr>
                      <a:xfrm>
                        <a:off x="723605" y="5539557"/>
                        <a:ext cx="2696366" cy="989750"/>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92756DFA-01D0-CC5B-54C9-0F300CB5A7A4}"/>
              </a:ext>
            </a:extLst>
          </p:cNvPr>
          <p:cNvSpPr/>
          <p:nvPr/>
        </p:nvSpPr>
        <p:spPr>
          <a:xfrm>
            <a:off x="686909" y="2292589"/>
            <a:ext cx="2493440" cy="9897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64DEA23-F434-C756-ED7C-80E9493F353E}"/>
              </a:ext>
            </a:extLst>
          </p:cNvPr>
          <p:cNvSpPr/>
          <p:nvPr/>
        </p:nvSpPr>
        <p:spPr>
          <a:xfrm>
            <a:off x="522253" y="5431438"/>
            <a:ext cx="3059148" cy="116467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bject 18">
            <a:extLst>
              <a:ext uri="{FF2B5EF4-FFF2-40B4-BE49-F238E27FC236}">
                <a16:creationId xmlns:a16="http://schemas.microsoft.com/office/drawing/2014/main" id="{23FFC708-5A7C-F7AB-26FD-FD2F70A8582C}"/>
              </a:ext>
            </a:extLst>
          </p:cNvPr>
          <p:cNvGraphicFramePr>
            <a:graphicFrameLocks noChangeAspect="1"/>
          </p:cNvGraphicFramePr>
          <p:nvPr>
            <p:extLst>
              <p:ext uri="{D42A27DB-BD31-4B8C-83A1-F6EECF244321}">
                <p14:modId xmlns:p14="http://schemas.microsoft.com/office/powerpoint/2010/main" val="1960477915"/>
              </p:ext>
            </p:extLst>
          </p:nvPr>
        </p:nvGraphicFramePr>
        <p:xfrm>
          <a:off x="5893601" y="2511137"/>
          <a:ext cx="2309366" cy="840800"/>
        </p:xfrm>
        <a:graphic>
          <a:graphicData uri="http://schemas.openxmlformats.org/presentationml/2006/ole">
            <mc:AlternateContent xmlns:mc="http://schemas.openxmlformats.org/markup-compatibility/2006">
              <mc:Choice xmlns:v="urn:schemas-microsoft-com:vml" Requires="v">
                <p:oleObj name="Equation" r:id="rId12" imgW="1218960" imgH="444240" progId="Equation.DSMT4">
                  <p:embed/>
                </p:oleObj>
              </mc:Choice>
              <mc:Fallback>
                <p:oleObj name="Equation" r:id="rId12" imgW="1218960" imgH="444240" progId="Equation.DSMT4">
                  <p:embed/>
                  <p:pic>
                    <p:nvPicPr>
                      <p:cNvPr id="10" name="Object 9">
                        <a:extLst>
                          <a:ext uri="{FF2B5EF4-FFF2-40B4-BE49-F238E27FC236}">
                            <a16:creationId xmlns:a16="http://schemas.microsoft.com/office/drawing/2014/main" id="{5D498B4F-C0A3-95A9-EACC-F043EB89E5AD}"/>
                          </a:ext>
                        </a:extLst>
                      </p:cNvPr>
                      <p:cNvPicPr/>
                      <p:nvPr/>
                    </p:nvPicPr>
                    <p:blipFill>
                      <a:blip r:embed="rId13"/>
                      <a:stretch>
                        <a:fillRect/>
                      </a:stretch>
                    </p:blipFill>
                    <p:spPr>
                      <a:xfrm>
                        <a:off x="5893601" y="2511137"/>
                        <a:ext cx="2309366" cy="8408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1AB97065-D543-C54C-90F5-08AA9A3A0B1C}"/>
              </a:ext>
            </a:extLst>
          </p:cNvPr>
          <p:cNvGraphicFramePr>
            <a:graphicFrameLocks noChangeAspect="1"/>
          </p:cNvGraphicFramePr>
          <p:nvPr>
            <p:extLst>
              <p:ext uri="{D42A27DB-BD31-4B8C-83A1-F6EECF244321}">
                <p14:modId xmlns:p14="http://schemas.microsoft.com/office/powerpoint/2010/main" val="1024539740"/>
              </p:ext>
            </p:extLst>
          </p:nvPr>
        </p:nvGraphicFramePr>
        <p:xfrm>
          <a:off x="5893601" y="1408488"/>
          <a:ext cx="4359499" cy="1058862"/>
        </p:xfrm>
        <a:graphic>
          <a:graphicData uri="http://schemas.openxmlformats.org/presentationml/2006/ole">
            <mc:AlternateContent xmlns:mc="http://schemas.openxmlformats.org/markup-compatibility/2006">
              <mc:Choice xmlns:v="urn:schemas-microsoft-com:vml" Requires="v">
                <p:oleObj name="Equation" r:id="rId14" imgW="3124280" imgH="759324" progId="Equation.DSMT4">
                  <p:embed/>
                </p:oleObj>
              </mc:Choice>
              <mc:Fallback>
                <p:oleObj name="Equation" r:id="rId14" imgW="3124280" imgH="759324" progId="Equation.DSMT4">
                  <p:embed/>
                  <p:pic>
                    <p:nvPicPr>
                      <p:cNvPr id="0" name=""/>
                      <p:cNvPicPr/>
                      <p:nvPr/>
                    </p:nvPicPr>
                    <p:blipFill>
                      <a:blip r:embed="rId15"/>
                      <a:stretch>
                        <a:fillRect/>
                      </a:stretch>
                    </p:blipFill>
                    <p:spPr>
                      <a:xfrm>
                        <a:off x="5893601" y="1408488"/>
                        <a:ext cx="4359499" cy="1058862"/>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A3582ECA-E1B9-AB2B-CFA8-5490D0CC744B}"/>
              </a:ext>
            </a:extLst>
          </p:cNvPr>
          <p:cNvSpPr/>
          <p:nvPr/>
        </p:nvSpPr>
        <p:spPr>
          <a:xfrm>
            <a:off x="5743803" y="2467350"/>
            <a:ext cx="2743200" cy="98975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a:extLst>
              <a:ext uri="{FF2B5EF4-FFF2-40B4-BE49-F238E27FC236}">
                <a16:creationId xmlns:a16="http://schemas.microsoft.com/office/drawing/2014/main" id="{76E52BB6-29D5-5498-18E4-BBED3EFB5852}"/>
              </a:ext>
            </a:extLst>
          </p:cNvPr>
          <p:cNvGraphicFramePr>
            <a:graphicFrameLocks noChangeAspect="1"/>
          </p:cNvGraphicFramePr>
          <p:nvPr>
            <p:extLst>
              <p:ext uri="{D42A27DB-BD31-4B8C-83A1-F6EECF244321}">
                <p14:modId xmlns:p14="http://schemas.microsoft.com/office/powerpoint/2010/main" val="3786689623"/>
              </p:ext>
            </p:extLst>
          </p:nvPr>
        </p:nvGraphicFramePr>
        <p:xfrm>
          <a:off x="5768438" y="5664112"/>
          <a:ext cx="2718565" cy="865195"/>
        </p:xfrm>
        <a:graphic>
          <a:graphicData uri="http://schemas.openxmlformats.org/presentationml/2006/ole">
            <mc:AlternateContent xmlns:mc="http://schemas.openxmlformats.org/markup-compatibility/2006">
              <mc:Choice xmlns:v="urn:schemas-microsoft-com:vml" Requires="v">
                <p:oleObj name="Equation" r:id="rId16" imgW="1676160" imgH="533160" progId="Equation.DSMT4">
                  <p:embed/>
                </p:oleObj>
              </mc:Choice>
              <mc:Fallback>
                <p:oleObj name="Equation" r:id="rId16" imgW="1676160" imgH="533160" progId="Equation.DSMT4">
                  <p:embed/>
                  <p:pic>
                    <p:nvPicPr>
                      <p:cNvPr id="10" name="Object 9">
                        <a:extLst>
                          <a:ext uri="{FF2B5EF4-FFF2-40B4-BE49-F238E27FC236}">
                            <a16:creationId xmlns:a16="http://schemas.microsoft.com/office/drawing/2014/main" id="{5D498B4F-C0A3-95A9-EACC-F043EB89E5AD}"/>
                          </a:ext>
                        </a:extLst>
                      </p:cNvPr>
                      <p:cNvPicPr/>
                      <p:nvPr/>
                    </p:nvPicPr>
                    <p:blipFill>
                      <a:blip r:embed="rId17"/>
                      <a:stretch>
                        <a:fillRect/>
                      </a:stretch>
                    </p:blipFill>
                    <p:spPr>
                      <a:xfrm>
                        <a:off x="5768438" y="5664112"/>
                        <a:ext cx="2718565" cy="86519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28586672-A826-D172-7FDC-03E600325805}"/>
              </a:ext>
            </a:extLst>
          </p:cNvPr>
          <p:cNvGraphicFramePr>
            <a:graphicFrameLocks noChangeAspect="1"/>
          </p:cNvGraphicFramePr>
          <p:nvPr>
            <p:extLst>
              <p:ext uri="{D42A27DB-BD31-4B8C-83A1-F6EECF244321}">
                <p14:modId xmlns:p14="http://schemas.microsoft.com/office/powerpoint/2010/main" val="1570737472"/>
              </p:ext>
            </p:extLst>
          </p:nvPr>
        </p:nvGraphicFramePr>
        <p:xfrm>
          <a:off x="5743802" y="3707731"/>
          <a:ext cx="4280837" cy="938212"/>
        </p:xfrm>
        <a:graphic>
          <a:graphicData uri="http://schemas.openxmlformats.org/presentationml/2006/ole">
            <mc:AlternateContent xmlns:mc="http://schemas.openxmlformats.org/markup-compatibility/2006">
              <mc:Choice xmlns:v="urn:schemas-microsoft-com:vml" Requires="v">
                <p:oleObj name="Equation" r:id="rId18" imgW="3461794" imgH="759324" progId="Equation.DSMT4">
                  <p:embed/>
                </p:oleObj>
              </mc:Choice>
              <mc:Fallback>
                <p:oleObj name="Equation" r:id="rId18" imgW="3461794" imgH="759324" progId="Equation.DSMT4">
                  <p:embed/>
                  <p:pic>
                    <p:nvPicPr>
                      <p:cNvPr id="0" name=""/>
                      <p:cNvPicPr/>
                      <p:nvPr/>
                    </p:nvPicPr>
                    <p:blipFill>
                      <a:blip r:embed="rId19"/>
                      <a:stretch>
                        <a:fillRect/>
                      </a:stretch>
                    </p:blipFill>
                    <p:spPr>
                      <a:xfrm>
                        <a:off x="5743802" y="3707731"/>
                        <a:ext cx="4280837" cy="938212"/>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FAFBCB16-2976-E37D-CBCC-511CDA5ED3E6}"/>
              </a:ext>
            </a:extLst>
          </p:cNvPr>
          <p:cNvGraphicFramePr>
            <a:graphicFrameLocks noChangeAspect="1"/>
          </p:cNvGraphicFramePr>
          <p:nvPr>
            <p:extLst>
              <p:ext uri="{D42A27DB-BD31-4B8C-83A1-F6EECF244321}">
                <p14:modId xmlns:p14="http://schemas.microsoft.com/office/powerpoint/2010/main" val="1059742917"/>
              </p:ext>
            </p:extLst>
          </p:nvPr>
        </p:nvGraphicFramePr>
        <p:xfrm>
          <a:off x="5743801" y="4774010"/>
          <a:ext cx="4280837" cy="786996"/>
        </p:xfrm>
        <a:graphic>
          <a:graphicData uri="http://schemas.openxmlformats.org/presentationml/2006/ole">
            <mc:AlternateContent xmlns:mc="http://schemas.openxmlformats.org/markup-compatibility/2006">
              <mc:Choice xmlns:v="urn:schemas-microsoft-com:vml" Requires="v">
                <p:oleObj name="Equation" r:id="rId20" imgW="3850534" imgH="708607" progId="Equation.DSMT4">
                  <p:embed/>
                </p:oleObj>
              </mc:Choice>
              <mc:Fallback>
                <p:oleObj name="Equation" r:id="rId20" imgW="3850534" imgH="708607" progId="Equation.DSMT4">
                  <p:embed/>
                  <p:pic>
                    <p:nvPicPr>
                      <p:cNvPr id="0" name=""/>
                      <p:cNvPicPr/>
                      <p:nvPr/>
                    </p:nvPicPr>
                    <p:blipFill>
                      <a:blip r:embed="rId21"/>
                      <a:stretch>
                        <a:fillRect/>
                      </a:stretch>
                    </p:blipFill>
                    <p:spPr>
                      <a:xfrm>
                        <a:off x="5743801" y="4774010"/>
                        <a:ext cx="4280837" cy="786996"/>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61D96BE4-7415-59DD-660B-B451BB0C39D2}"/>
              </a:ext>
            </a:extLst>
          </p:cNvPr>
          <p:cNvSpPr/>
          <p:nvPr/>
        </p:nvSpPr>
        <p:spPr>
          <a:xfrm>
            <a:off x="5743800" y="5601833"/>
            <a:ext cx="2866799" cy="989751"/>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EACC594-691D-5AD5-E6D2-2D51EA8A3C06}"/>
              </a:ext>
            </a:extLst>
          </p:cNvPr>
          <p:cNvSpPr txBox="1"/>
          <p:nvPr/>
        </p:nvSpPr>
        <p:spPr>
          <a:xfrm>
            <a:off x="8842159" y="5680489"/>
            <a:ext cx="421910" cy="707886"/>
          </a:xfrm>
          <a:prstGeom prst="rect">
            <a:avLst/>
          </a:prstGeom>
          <a:noFill/>
        </p:spPr>
        <p:txBody>
          <a:bodyPr wrap="none" rtlCol="0">
            <a:spAutoFit/>
          </a:bodyPr>
          <a:lstStyle/>
          <a:p>
            <a:r>
              <a:rPr lang="sv-SE" sz="4000" b="1" dirty="0">
                <a:solidFill>
                  <a:srgbClr val="00B050"/>
                </a:solidFill>
              </a:rPr>
              <a:t>?</a:t>
            </a:r>
            <a:endParaRPr lang="en-US" sz="4000" b="1" dirty="0">
              <a:solidFill>
                <a:srgbClr val="00B050"/>
              </a:solidFill>
            </a:endParaRPr>
          </a:p>
        </p:txBody>
      </p:sp>
    </p:spTree>
    <p:extLst>
      <p:ext uri="{BB962C8B-B14F-4D97-AF65-F5344CB8AC3E}">
        <p14:creationId xmlns:p14="http://schemas.microsoft.com/office/powerpoint/2010/main" val="160277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1D314-A773-C29E-76FA-50B51E08C33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4E50F5-38F8-9ED8-8DFA-4F6B09F7B685}"/>
              </a:ext>
            </a:extLst>
          </p:cNvPr>
          <p:cNvSpPr>
            <a:spLocks noGrp="1"/>
          </p:cNvSpPr>
          <p:nvPr>
            <p:ph type="sldNum" sz="quarter" idx="12"/>
          </p:nvPr>
        </p:nvSpPr>
        <p:spPr/>
        <p:txBody>
          <a:bodyPr/>
          <a:lstStyle/>
          <a:p>
            <a:fld id="{E2AB85B5-4ED4-4981-B10F-B59AFFBBEBDD}" type="slidenum">
              <a:rPr lang="en-US" smtClean="0"/>
              <a:t>27</a:t>
            </a:fld>
            <a:endParaRPr lang="en-US"/>
          </a:p>
        </p:txBody>
      </p:sp>
      <p:graphicFrame>
        <p:nvGraphicFramePr>
          <p:cNvPr id="3" name="Object 2">
            <a:extLst>
              <a:ext uri="{FF2B5EF4-FFF2-40B4-BE49-F238E27FC236}">
                <a16:creationId xmlns:a16="http://schemas.microsoft.com/office/drawing/2014/main" id="{3BE831B2-E7FE-48DC-B3C2-BD2C1EB66159}"/>
              </a:ext>
            </a:extLst>
          </p:cNvPr>
          <p:cNvGraphicFramePr>
            <a:graphicFrameLocks noChangeAspect="1"/>
          </p:cNvGraphicFramePr>
          <p:nvPr>
            <p:extLst>
              <p:ext uri="{D42A27DB-BD31-4B8C-83A1-F6EECF244321}">
                <p14:modId xmlns:p14="http://schemas.microsoft.com/office/powerpoint/2010/main" val="2951537486"/>
              </p:ext>
            </p:extLst>
          </p:nvPr>
        </p:nvGraphicFramePr>
        <p:xfrm>
          <a:off x="941033" y="1278616"/>
          <a:ext cx="3876893" cy="1233838"/>
        </p:xfrm>
        <a:graphic>
          <a:graphicData uri="http://schemas.openxmlformats.org/presentationml/2006/ole">
            <mc:AlternateContent xmlns:mc="http://schemas.openxmlformats.org/markup-compatibility/2006">
              <mc:Choice xmlns:v="urn:schemas-microsoft-com:vml" Requires="v">
                <p:oleObj name="Equation" r:id="rId2" imgW="1676160" imgH="533160" progId="Equation.DSMT4">
                  <p:embed/>
                </p:oleObj>
              </mc:Choice>
              <mc:Fallback>
                <p:oleObj name="Equation" r:id="rId2" imgW="1676160" imgH="533160" progId="Equation.DSMT4">
                  <p:embed/>
                  <p:pic>
                    <p:nvPicPr>
                      <p:cNvPr id="22" name="Object 21">
                        <a:extLst>
                          <a:ext uri="{FF2B5EF4-FFF2-40B4-BE49-F238E27FC236}">
                            <a16:creationId xmlns:a16="http://schemas.microsoft.com/office/drawing/2014/main" id="{76E52BB6-29D5-5498-18E4-BBED3EFB5852}"/>
                          </a:ext>
                        </a:extLst>
                      </p:cNvPr>
                      <p:cNvPicPr/>
                      <p:nvPr/>
                    </p:nvPicPr>
                    <p:blipFill>
                      <a:blip r:embed="rId3"/>
                      <a:stretch>
                        <a:fillRect/>
                      </a:stretch>
                    </p:blipFill>
                    <p:spPr>
                      <a:xfrm>
                        <a:off x="941033" y="1278616"/>
                        <a:ext cx="3876893" cy="1233838"/>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A71F229A-0049-C8F9-7F9D-D2846E690123}"/>
              </a:ext>
            </a:extLst>
          </p:cNvPr>
          <p:cNvGraphicFramePr>
            <a:graphicFrameLocks noChangeAspect="1"/>
          </p:cNvGraphicFramePr>
          <p:nvPr>
            <p:extLst>
              <p:ext uri="{D42A27DB-BD31-4B8C-83A1-F6EECF244321}">
                <p14:modId xmlns:p14="http://schemas.microsoft.com/office/powerpoint/2010/main" val="1794290655"/>
              </p:ext>
            </p:extLst>
          </p:nvPr>
        </p:nvGraphicFramePr>
        <p:xfrm>
          <a:off x="3468241" y="3151187"/>
          <a:ext cx="1233488" cy="971550"/>
        </p:xfrm>
        <a:graphic>
          <a:graphicData uri="http://schemas.openxmlformats.org/presentationml/2006/ole">
            <mc:AlternateContent xmlns:mc="http://schemas.openxmlformats.org/markup-compatibility/2006">
              <mc:Choice xmlns:v="urn:schemas-microsoft-com:vml" Requires="v">
                <p:oleObj name="Equation" r:id="rId4" imgW="533160" imgH="419040" progId="Equation.DSMT4">
                  <p:embed/>
                </p:oleObj>
              </mc:Choice>
              <mc:Fallback>
                <p:oleObj name="Equation" r:id="rId4" imgW="533160" imgH="419040" progId="Equation.DSMT4">
                  <p:embed/>
                  <p:pic>
                    <p:nvPicPr>
                      <p:cNvPr id="3" name="Object 2">
                        <a:extLst>
                          <a:ext uri="{FF2B5EF4-FFF2-40B4-BE49-F238E27FC236}">
                            <a16:creationId xmlns:a16="http://schemas.microsoft.com/office/drawing/2014/main" id="{3BE831B2-E7FE-48DC-B3C2-BD2C1EB66159}"/>
                          </a:ext>
                        </a:extLst>
                      </p:cNvPr>
                      <p:cNvPicPr/>
                      <p:nvPr/>
                    </p:nvPicPr>
                    <p:blipFill>
                      <a:blip r:embed="rId5"/>
                      <a:stretch>
                        <a:fillRect/>
                      </a:stretch>
                    </p:blipFill>
                    <p:spPr>
                      <a:xfrm>
                        <a:off x="3468241" y="3151187"/>
                        <a:ext cx="1233488" cy="9715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A3BC36E-0165-ECE2-162E-76277E6050FF}"/>
              </a:ext>
            </a:extLst>
          </p:cNvPr>
          <p:cNvGraphicFramePr>
            <a:graphicFrameLocks noChangeAspect="1"/>
          </p:cNvGraphicFramePr>
          <p:nvPr>
            <p:extLst>
              <p:ext uri="{D42A27DB-BD31-4B8C-83A1-F6EECF244321}">
                <p14:modId xmlns:p14="http://schemas.microsoft.com/office/powerpoint/2010/main" val="1455091868"/>
              </p:ext>
            </p:extLst>
          </p:nvPr>
        </p:nvGraphicFramePr>
        <p:xfrm>
          <a:off x="3468241" y="4666388"/>
          <a:ext cx="1233488" cy="971550"/>
        </p:xfrm>
        <a:graphic>
          <a:graphicData uri="http://schemas.openxmlformats.org/presentationml/2006/ole">
            <mc:AlternateContent xmlns:mc="http://schemas.openxmlformats.org/markup-compatibility/2006">
              <mc:Choice xmlns:v="urn:schemas-microsoft-com:vml" Requires="v">
                <p:oleObj name="Equation" r:id="rId6" imgW="533160" imgH="419040" progId="Equation.DSMT4">
                  <p:embed/>
                </p:oleObj>
              </mc:Choice>
              <mc:Fallback>
                <p:oleObj name="Equation" r:id="rId6" imgW="533160" imgH="419040" progId="Equation.DSMT4">
                  <p:embed/>
                  <p:pic>
                    <p:nvPicPr>
                      <p:cNvPr id="4" name="Object 3">
                        <a:extLst>
                          <a:ext uri="{FF2B5EF4-FFF2-40B4-BE49-F238E27FC236}">
                            <a16:creationId xmlns:a16="http://schemas.microsoft.com/office/drawing/2014/main" id="{A71F229A-0049-C8F9-7F9D-D2846E690123}"/>
                          </a:ext>
                        </a:extLst>
                      </p:cNvPr>
                      <p:cNvPicPr/>
                      <p:nvPr/>
                    </p:nvPicPr>
                    <p:blipFill>
                      <a:blip r:embed="rId7"/>
                      <a:stretch>
                        <a:fillRect/>
                      </a:stretch>
                    </p:blipFill>
                    <p:spPr>
                      <a:xfrm>
                        <a:off x="3468241" y="4666388"/>
                        <a:ext cx="1233488" cy="9715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2CCF87D6-1620-0193-A0FF-6C7BB7FD1D5E}"/>
              </a:ext>
            </a:extLst>
          </p:cNvPr>
          <p:cNvSpPr txBox="1"/>
          <p:nvPr/>
        </p:nvSpPr>
        <p:spPr>
          <a:xfrm>
            <a:off x="941033" y="3406130"/>
            <a:ext cx="2265685" cy="461665"/>
          </a:xfrm>
          <a:prstGeom prst="rect">
            <a:avLst/>
          </a:prstGeom>
          <a:noFill/>
        </p:spPr>
        <p:txBody>
          <a:bodyPr wrap="none" rtlCol="0">
            <a:spAutoFit/>
          </a:bodyPr>
          <a:lstStyle/>
          <a:p>
            <a:r>
              <a:rPr lang="sv-SE" sz="2400" b="1" i="1" dirty="0">
                <a:solidFill>
                  <a:srgbClr val="FF0000"/>
                </a:solidFill>
              </a:rPr>
              <a:t>(h/b) </a:t>
            </a:r>
            <a:r>
              <a:rPr lang="sv-SE" sz="2400" b="1" i="1" dirty="0" err="1">
                <a:solidFill>
                  <a:srgbClr val="FF0000"/>
                </a:solidFill>
              </a:rPr>
              <a:t>very</a:t>
            </a:r>
            <a:r>
              <a:rPr lang="sv-SE" sz="2400" b="1" i="1" dirty="0">
                <a:solidFill>
                  <a:srgbClr val="FF0000"/>
                </a:solidFill>
              </a:rPr>
              <a:t> </a:t>
            </a:r>
            <a:r>
              <a:rPr lang="sv-SE" sz="2400" b="1" i="1" dirty="0" err="1">
                <a:solidFill>
                  <a:srgbClr val="FF0000"/>
                </a:solidFill>
              </a:rPr>
              <a:t>large</a:t>
            </a:r>
            <a:r>
              <a:rPr lang="sv-SE" sz="2400" b="1" i="1" dirty="0">
                <a:solidFill>
                  <a:srgbClr val="FF0000"/>
                </a:solidFill>
              </a:rPr>
              <a:t>:</a:t>
            </a:r>
            <a:endParaRPr lang="en-US" sz="2400" b="1" i="1" dirty="0">
              <a:solidFill>
                <a:srgbClr val="FF0000"/>
              </a:solidFill>
            </a:endParaRPr>
          </a:p>
        </p:txBody>
      </p:sp>
      <p:sp>
        <p:nvSpPr>
          <p:cNvPr id="7" name="TextBox 6">
            <a:extLst>
              <a:ext uri="{FF2B5EF4-FFF2-40B4-BE49-F238E27FC236}">
                <a16:creationId xmlns:a16="http://schemas.microsoft.com/office/drawing/2014/main" id="{2F541848-65C1-3008-6219-A1DEDD450F4E}"/>
              </a:ext>
            </a:extLst>
          </p:cNvPr>
          <p:cNvSpPr txBox="1"/>
          <p:nvPr/>
        </p:nvSpPr>
        <p:spPr>
          <a:xfrm>
            <a:off x="941033" y="4962465"/>
            <a:ext cx="2288127" cy="461665"/>
          </a:xfrm>
          <a:prstGeom prst="rect">
            <a:avLst/>
          </a:prstGeom>
          <a:noFill/>
        </p:spPr>
        <p:txBody>
          <a:bodyPr wrap="none" rtlCol="0">
            <a:spAutoFit/>
          </a:bodyPr>
          <a:lstStyle/>
          <a:p>
            <a:r>
              <a:rPr lang="sv-SE" sz="2400" b="1" i="1" dirty="0">
                <a:solidFill>
                  <a:srgbClr val="0070C0"/>
                </a:solidFill>
              </a:rPr>
              <a:t>(h/b) </a:t>
            </a:r>
            <a:r>
              <a:rPr lang="sv-SE" sz="2400" b="1" i="1" dirty="0" err="1">
                <a:solidFill>
                  <a:srgbClr val="0070C0"/>
                </a:solidFill>
              </a:rPr>
              <a:t>very</a:t>
            </a:r>
            <a:r>
              <a:rPr lang="sv-SE" sz="2400" b="1" i="1" dirty="0">
                <a:solidFill>
                  <a:srgbClr val="0070C0"/>
                </a:solidFill>
              </a:rPr>
              <a:t> small:</a:t>
            </a:r>
            <a:endParaRPr lang="en-US" sz="2400" b="1" i="1" dirty="0">
              <a:solidFill>
                <a:srgbClr val="0070C0"/>
              </a:solidFill>
            </a:endParaRPr>
          </a:p>
        </p:txBody>
      </p:sp>
    </p:spTree>
    <p:extLst>
      <p:ext uri="{BB962C8B-B14F-4D97-AF65-F5344CB8AC3E}">
        <p14:creationId xmlns:p14="http://schemas.microsoft.com/office/powerpoint/2010/main" val="2247117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9FCA5-1EFC-5416-64CE-5A149090236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30E0A-4D9F-4DBA-ACCF-BF17533E7E2D}"/>
              </a:ext>
            </a:extLst>
          </p:cNvPr>
          <p:cNvSpPr>
            <a:spLocks noGrp="1"/>
          </p:cNvSpPr>
          <p:nvPr>
            <p:ph type="sldNum" sz="quarter" idx="12"/>
          </p:nvPr>
        </p:nvSpPr>
        <p:spPr/>
        <p:txBody>
          <a:bodyPr/>
          <a:lstStyle/>
          <a:p>
            <a:fld id="{E2AB85B5-4ED4-4981-B10F-B59AFFBBEBDD}" type="slidenum">
              <a:rPr lang="en-US" smtClean="0"/>
              <a:t>28</a:t>
            </a:fld>
            <a:endParaRPr lang="en-US"/>
          </a:p>
        </p:txBody>
      </p:sp>
      <p:sp>
        <p:nvSpPr>
          <p:cNvPr id="3" name="TextBox 2">
            <a:extLst>
              <a:ext uri="{FF2B5EF4-FFF2-40B4-BE49-F238E27FC236}">
                <a16:creationId xmlns:a16="http://schemas.microsoft.com/office/drawing/2014/main" id="{6512816F-4A4D-BFD9-7CD5-E7813D1C6B14}"/>
              </a:ext>
            </a:extLst>
          </p:cNvPr>
          <p:cNvSpPr txBox="1"/>
          <p:nvPr/>
        </p:nvSpPr>
        <p:spPr>
          <a:xfrm>
            <a:off x="727969" y="299291"/>
            <a:ext cx="2593980" cy="830997"/>
          </a:xfrm>
          <a:prstGeom prst="rect">
            <a:avLst/>
          </a:prstGeom>
          <a:noFill/>
        </p:spPr>
        <p:txBody>
          <a:bodyPr wrap="none" rtlCol="0">
            <a:spAutoFit/>
          </a:bodyPr>
          <a:lstStyle/>
          <a:p>
            <a:r>
              <a:rPr lang="sv-SE" sz="2400" b="1" dirty="0">
                <a:solidFill>
                  <a:srgbClr val="0070C0"/>
                </a:solidFill>
              </a:rPr>
              <a:t>Concrete </a:t>
            </a:r>
            <a:r>
              <a:rPr lang="sv-SE" sz="2400" b="1" dirty="0" err="1">
                <a:solidFill>
                  <a:srgbClr val="0070C0"/>
                </a:solidFill>
              </a:rPr>
              <a:t>example</a:t>
            </a:r>
            <a:r>
              <a:rPr lang="sv-SE" sz="2400" b="1" dirty="0">
                <a:solidFill>
                  <a:srgbClr val="0070C0"/>
                </a:solidFill>
              </a:rPr>
              <a:t>:</a:t>
            </a:r>
          </a:p>
          <a:p>
            <a:r>
              <a:rPr lang="sv-SE" sz="2400" b="1" dirty="0"/>
              <a:t>a=8, b=1, g=4, h=2</a:t>
            </a:r>
            <a:endParaRPr lang="en-US" sz="2400" b="1" dirty="0"/>
          </a:p>
        </p:txBody>
      </p:sp>
      <p:sp>
        <p:nvSpPr>
          <p:cNvPr id="4" name="TextBox 3">
            <a:extLst>
              <a:ext uri="{FF2B5EF4-FFF2-40B4-BE49-F238E27FC236}">
                <a16:creationId xmlns:a16="http://schemas.microsoft.com/office/drawing/2014/main" id="{679DEEEC-F395-495D-A58F-8EAAC1F5EA6E}"/>
              </a:ext>
            </a:extLst>
          </p:cNvPr>
          <p:cNvSpPr txBox="1"/>
          <p:nvPr/>
        </p:nvSpPr>
        <p:spPr>
          <a:xfrm>
            <a:off x="727969" y="1333211"/>
            <a:ext cx="3454985" cy="1200329"/>
          </a:xfrm>
          <a:prstGeom prst="rect">
            <a:avLst/>
          </a:prstGeom>
          <a:noFill/>
        </p:spPr>
        <p:txBody>
          <a:bodyPr wrap="none" rtlCol="0">
            <a:spAutoFit/>
          </a:bodyPr>
          <a:lstStyle/>
          <a:p>
            <a:r>
              <a:rPr lang="sv-SE" sz="2400" b="1" dirty="0" err="1"/>
              <a:t>Inverse</a:t>
            </a:r>
            <a:r>
              <a:rPr lang="sv-SE" sz="2400" b="1" dirty="0"/>
              <a:t> </a:t>
            </a:r>
            <a:r>
              <a:rPr lang="sv-SE" sz="2400" b="1" dirty="0" err="1"/>
              <a:t>demand</a:t>
            </a:r>
            <a:r>
              <a:rPr lang="sv-SE" sz="2400" b="1" dirty="0"/>
              <a:t> </a:t>
            </a:r>
            <a:r>
              <a:rPr lang="sv-SE" sz="2400" b="1" dirty="0" err="1"/>
              <a:t>function</a:t>
            </a:r>
            <a:r>
              <a:rPr lang="sv-SE" sz="2400" b="1" dirty="0"/>
              <a:t>:</a:t>
            </a:r>
          </a:p>
          <a:p>
            <a:r>
              <a:rPr lang="sv-SE" sz="2400" b="1" dirty="0"/>
              <a:t>P = (a/b) – (1/b)Q</a:t>
            </a:r>
          </a:p>
          <a:p>
            <a:r>
              <a:rPr lang="sv-SE" sz="2400" b="1" dirty="0"/>
              <a:t>P = 8 - Q</a:t>
            </a:r>
            <a:endParaRPr lang="en-US" sz="2400" b="1" dirty="0"/>
          </a:p>
        </p:txBody>
      </p:sp>
      <p:sp>
        <p:nvSpPr>
          <p:cNvPr id="5" name="TextBox 4">
            <a:extLst>
              <a:ext uri="{FF2B5EF4-FFF2-40B4-BE49-F238E27FC236}">
                <a16:creationId xmlns:a16="http://schemas.microsoft.com/office/drawing/2014/main" id="{81961881-1F87-5961-F5C2-1FD2E005986F}"/>
              </a:ext>
            </a:extLst>
          </p:cNvPr>
          <p:cNvSpPr txBox="1"/>
          <p:nvPr/>
        </p:nvSpPr>
        <p:spPr>
          <a:xfrm>
            <a:off x="727969" y="2625501"/>
            <a:ext cx="3241785" cy="1200329"/>
          </a:xfrm>
          <a:prstGeom prst="rect">
            <a:avLst/>
          </a:prstGeom>
          <a:noFill/>
        </p:spPr>
        <p:txBody>
          <a:bodyPr wrap="none" rtlCol="0">
            <a:spAutoFit/>
          </a:bodyPr>
          <a:lstStyle/>
          <a:p>
            <a:r>
              <a:rPr lang="sv-SE" sz="2400" b="1" dirty="0" err="1"/>
              <a:t>Inverse</a:t>
            </a:r>
            <a:r>
              <a:rPr lang="sv-SE" sz="2400" b="1" dirty="0"/>
              <a:t> </a:t>
            </a:r>
            <a:r>
              <a:rPr lang="sv-SE" sz="2400" b="1" dirty="0" err="1"/>
              <a:t>supply</a:t>
            </a:r>
            <a:r>
              <a:rPr lang="sv-SE" sz="2400" b="1" dirty="0"/>
              <a:t> </a:t>
            </a:r>
            <a:r>
              <a:rPr lang="sv-SE" sz="2400" b="1" dirty="0" err="1"/>
              <a:t>function</a:t>
            </a:r>
            <a:r>
              <a:rPr lang="sv-SE" sz="2400" b="1" dirty="0"/>
              <a:t>:</a:t>
            </a:r>
          </a:p>
          <a:p>
            <a:r>
              <a:rPr lang="sv-SE" sz="2400" b="1" dirty="0"/>
              <a:t>P = (g/h) – (1/h)Q</a:t>
            </a:r>
          </a:p>
          <a:p>
            <a:r>
              <a:rPr lang="sv-SE" sz="2400" b="1" dirty="0"/>
              <a:t>P = 2 + (1/2)Q</a:t>
            </a:r>
            <a:endParaRPr lang="en-US" sz="2400" b="1" dirty="0"/>
          </a:p>
        </p:txBody>
      </p:sp>
      <p:graphicFrame>
        <p:nvGraphicFramePr>
          <p:cNvPr id="7" name="Chart 6">
            <a:extLst>
              <a:ext uri="{FF2B5EF4-FFF2-40B4-BE49-F238E27FC236}">
                <a16:creationId xmlns:a16="http://schemas.microsoft.com/office/drawing/2014/main" id="{7EB4BA4B-B3AA-9E78-6420-FDC8FF73B8C5}"/>
              </a:ext>
            </a:extLst>
          </p:cNvPr>
          <p:cNvGraphicFramePr>
            <a:graphicFrameLocks/>
          </p:cNvGraphicFramePr>
          <p:nvPr>
            <p:extLst>
              <p:ext uri="{D42A27DB-BD31-4B8C-83A1-F6EECF244321}">
                <p14:modId xmlns:p14="http://schemas.microsoft.com/office/powerpoint/2010/main" val="3953389089"/>
              </p:ext>
            </p:extLst>
          </p:nvPr>
        </p:nvGraphicFramePr>
        <p:xfrm>
          <a:off x="5996682" y="1181100"/>
          <a:ext cx="546734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74385C41-AD14-987A-02A1-06461BAAEECF}"/>
              </a:ext>
            </a:extLst>
          </p:cNvPr>
          <p:cNvSpPr txBox="1"/>
          <p:nvPr/>
        </p:nvSpPr>
        <p:spPr>
          <a:xfrm>
            <a:off x="6095999" y="430629"/>
            <a:ext cx="4086687" cy="523220"/>
          </a:xfrm>
          <a:prstGeom prst="rect">
            <a:avLst/>
          </a:prstGeom>
          <a:noFill/>
        </p:spPr>
        <p:txBody>
          <a:bodyPr wrap="square">
            <a:spAutoFit/>
          </a:bodyPr>
          <a:lstStyle/>
          <a:p>
            <a:r>
              <a:rPr lang="sv-SE" sz="2800" b="1" i="1" dirty="0" err="1">
                <a:solidFill>
                  <a:srgbClr val="FF0000"/>
                </a:solidFill>
              </a:rPr>
              <a:t>Free</a:t>
            </a:r>
            <a:r>
              <a:rPr lang="sv-SE" sz="2800" b="1" i="1" dirty="0">
                <a:solidFill>
                  <a:srgbClr val="FF0000"/>
                </a:solidFill>
              </a:rPr>
              <a:t> </a:t>
            </a:r>
            <a:r>
              <a:rPr lang="sv-SE" sz="2800" b="1" i="1" dirty="0" err="1">
                <a:solidFill>
                  <a:srgbClr val="FF0000"/>
                </a:solidFill>
              </a:rPr>
              <a:t>Trade</a:t>
            </a:r>
            <a:r>
              <a:rPr lang="sv-SE" sz="2800" b="1" i="1" dirty="0">
                <a:solidFill>
                  <a:srgbClr val="FF0000"/>
                </a:solidFill>
              </a:rPr>
              <a:t> Solution:</a:t>
            </a:r>
          </a:p>
        </p:txBody>
      </p:sp>
      <p:graphicFrame>
        <p:nvGraphicFramePr>
          <p:cNvPr id="12" name="Object 11">
            <a:extLst>
              <a:ext uri="{FF2B5EF4-FFF2-40B4-BE49-F238E27FC236}">
                <a16:creationId xmlns:a16="http://schemas.microsoft.com/office/drawing/2014/main" id="{D7713A33-72C8-3543-C9B0-DE8E21F0671E}"/>
              </a:ext>
            </a:extLst>
          </p:cNvPr>
          <p:cNvGraphicFramePr>
            <a:graphicFrameLocks noChangeAspect="1"/>
          </p:cNvGraphicFramePr>
          <p:nvPr>
            <p:extLst>
              <p:ext uri="{D42A27DB-BD31-4B8C-83A1-F6EECF244321}">
                <p14:modId xmlns:p14="http://schemas.microsoft.com/office/powerpoint/2010/main" val="1460884178"/>
              </p:ext>
            </p:extLst>
          </p:nvPr>
        </p:nvGraphicFramePr>
        <p:xfrm>
          <a:off x="727969" y="4039512"/>
          <a:ext cx="4483101" cy="1090613"/>
        </p:xfrm>
        <a:graphic>
          <a:graphicData uri="http://schemas.openxmlformats.org/presentationml/2006/ole">
            <mc:AlternateContent xmlns:mc="http://schemas.openxmlformats.org/markup-compatibility/2006">
              <mc:Choice xmlns:v="urn:schemas-microsoft-com:vml" Requires="v">
                <p:oleObj name="Equation" r:id="rId3" imgW="1612800" imgH="393480" progId="Equation.DSMT4">
                  <p:embed/>
                </p:oleObj>
              </mc:Choice>
              <mc:Fallback>
                <p:oleObj name="Equation" r:id="rId3" imgW="1612800" imgH="393480" progId="Equation.DSMT4">
                  <p:embed/>
                  <p:pic>
                    <p:nvPicPr>
                      <p:cNvPr id="15" name="Object 14">
                        <a:extLst>
                          <a:ext uri="{FF2B5EF4-FFF2-40B4-BE49-F238E27FC236}">
                            <a16:creationId xmlns:a16="http://schemas.microsoft.com/office/drawing/2014/main" id="{E8E53F25-3F40-9B09-EBA0-F0A3D5EF01C7}"/>
                          </a:ext>
                        </a:extLst>
                      </p:cNvPr>
                      <p:cNvPicPr/>
                      <p:nvPr/>
                    </p:nvPicPr>
                    <p:blipFill>
                      <a:blip r:embed="rId4"/>
                      <a:stretch>
                        <a:fillRect/>
                      </a:stretch>
                    </p:blipFill>
                    <p:spPr>
                      <a:xfrm>
                        <a:off x="727969" y="4039512"/>
                        <a:ext cx="4483101" cy="109061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88424C0-E3F8-6C8D-5368-3ACCD2CE7D94}"/>
              </a:ext>
            </a:extLst>
          </p:cNvPr>
          <p:cNvGraphicFramePr>
            <a:graphicFrameLocks noChangeAspect="1"/>
          </p:cNvGraphicFramePr>
          <p:nvPr>
            <p:extLst>
              <p:ext uri="{D42A27DB-BD31-4B8C-83A1-F6EECF244321}">
                <p14:modId xmlns:p14="http://schemas.microsoft.com/office/powerpoint/2010/main" val="3130432404"/>
              </p:ext>
            </p:extLst>
          </p:nvPr>
        </p:nvGraphicFramePr>
        <p:xfrm>
          <a:off x="727969" y="5343807"/>
          <a:ext cx="3035300" cy="1090613"/>
        </p:xfrm>
        <a:graphic>
          <a:graphicData uri="http://schemas.openxmlformats.org/presentationml/2006/ole">
            <mc:AlternateContent xmlns:mc="http://schemas.openxmlformats.org/markup-compatibility/2006">
              <mc:Choice xmlns:v="urn:schemas-microsoft-com:vml" Requires="v">
                <p:oleObj name="Equation" r:id="rId5" imgW="1091880" imgH="393480" progId="Equation.DSMT4">
                  <p:embed/>
                </p:oleObj>
              </mc:Choice>
              <mc:Fallback>
                <p:oleObj name="Equation" r:id="rId5" imgW="1091880" imgH="393480" progId="Equation.DSMT4">
                  <p:embed/>
                  <p:pic>
                    <p:nvPicPr>
                      <p:cNvPr id="15" name="Object 14">
                        <a:extLst>
                          <a:ext uri="{FF2B5EF4-FFF2-40B4-BE49-F238E27FC236}">
                            <a16:creationId xmlns:a16="http://schemas.microsoft.com/office/drawing/2014/main" id="{7B447C17-930E-88C9-675F-02F1867C36F2}"/>
                          </a:ext>
                        </a:extLst>
                      </p:cNvPr>
                      <p:cNvPicPr/>
                      <p:nvPr/>
                    </p:nvPicPr>
                    <p:blipFill>
                      <a:blip r:embed="rId6"/>
                      <a:stretch>
                        <a:fillRect/>
                      </a:stretch>
                    </p:blipFill>
                    <p:spPr>
                      <a:xfrm>
                        <a:off x="727969" y="5343807"/>
                        <a:ext cx="3035300" cy="1090613"/>
                      </a:xfrm>
                      <a:prstGeom prst="rect">
                        <a:avLst/>
                      </a:prstGeom>
                    </p:spPr>
                  </p:pic>
                </p:oleObj>
              </mc:Fallback>
            </mc:AlternateContent>
          </a:graphicData>
        </a:graphic>
      </p:graphicFrame>
    </p:spTree>
    <p:extLst>
      <p:ext uri="{BB962C8B-B14F-4D97-AF65-F5344CB8AC3E}">
        <p14:creationId xmlns:p14="http://schemas.microsoft.com/office/powerpoint/2010/main" val="4235808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523FA-501D-C5EE-6EDF-28F8251CC0A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8D06E5-9639-1D21-DD50-F575570B4730}"/>
              </a:ext>
            </a:extLst>
          </p:cNvPr>
          <p:cNvSpPr>
            <a:spLocks noGrp="1"/>
          </p:cNvSpPr>
          <p:nvPr>
            <p:ph type="sldNum" sz="quarter" idx="12"/>
          </p:nvPr>
        </p:nvSpPr>
        <p:spPr/>
        <p:txBody>
          <a:bodyPr/>
          <a:lstStyle/>
          <a:p>
            <a:fld id="{E2AB85B5-4ED4-4981-B10F-B59AFFBBEBDD}" type="slidenum">
              <a:rPr lang="en-US" smtClean="0"/>
              <a:t>29</a:t>
            </a:fld>
            <a:endParaRPr lang="en-US"/>
          </a:p>
        </p:txBody>
      </p:sp>
      <p:sp>
        <p:nvSpPr>
          <p:cNvPr id="3" name="TextBox 2">
            <a:extLst>
              <a:ext uri="{FF2B5EF4-FFF2-40B4-BE49-F238E27FC236}">
                <a16:creationId xmlns:a16="http://schemas.microsoft.com/office/drawing/2014/main" id="{C5AFD223-9B52-80FE-7A94-8A5C98B23C3A}"/>
              </a:ext>
            </a:extLst>
          </p:cNvPr>
          <p:cNvSpPr txBox="1"/>
          <p:nvPr/>
        </p:nvSpPr>
        <p:spPr>
          <a:xfrm>
            <a:off x="727969" y="299291"/>
            <a:ext cx="2593980" cy="830997"/>
          </a:xfrm>
          <a:prstGeom prst="rect">
            <a:avLst/>
          </a:prstGeom>
          <a:noFill/>
        </p:spPr>
        <p:txBody>
          <a:bodyPr wrap="none" rtlCol="0">
            <a:spAutoFit/>
          </a:bodyPr>
          <a:lstStyle/>
          <a:p>
            <a:r>
              <a:rPr lang="sv-SE" sz="2400" b="1" dirty="0">
                <a:solidFill>
                  <a:srgbClr val="0070C0"/>
                </a:solidFill>
              </a:rPr>
              <a:t>Concrete </a:t>
            </a:r>
            <a:r>
              <a:rPr lang="sv-SE" sz="2400" b="1" dirty="0" err="1">
                <a:solidFill>
                  <a:srgbClr val="0070C0"/>
                </a:solidFill>
              </a:rPr>
              <a:t>example</a:t>
            </a:r>
            <a:r>
              <a:rPr lang="sv-SE" sz="2400" b="1" dirty="0">
                <a:solidFill>
                  <a:srgbClr val="0070C0"/>
                </a:solidFill>
              </a:rPr>
              <a:t>:</a:t>
            </a:r>
          </a:p>
          <a:p>
            <a:r>
              <a:rPr lang="sv-SE" sz="2400" b="1" dirty="0"/>
              <a:t>a=8, b=1, g=4, h=2</a:t>
            </a:r>
            <a:endParaRPr lang="en-US" sz="2400" b="1" dirty="0"/>
          </a:p>
        </p:txBody>
      </p:sp>
      <p:graphicFrame>
        <p:nvGraphicFramePr>
          <p:cNvPr id="7" name="Chart 6">
            <a:extLst>
              <a:ext uri="{FF2B5EF4-FFF2-40B4-BE49-F238E27FC236}">
                <a16:creationId xmlns:a16="http://schemas.microsoft.com/office/drawing/2014/main" id="{701A7786-2987-EA5B-DF39-51A41C3FAB97}"/>
              </a:ext>
            </a:extLst>
          </p:cNvPr>
          <p:cNvGraphicFramePr>
            <a:graphicFrameLocks/>
          </p:cNvGraphicFramePr>
          <p:nvPr>
            <p:extLst>
              <p:ext uri="{D42A27DB-BD31-4B8C-83A1-F6EECF244321}">
                <p14:modId xmlns:p14="http://schemas.microsoft.com/office/powerpoint/2010/main" val="4219453438"/>
              </p:ext>
            </p:extLst>
          </p:nvPr>
        </p:nvGraphicFramePr>
        <p:xfrm>
          <a:off x="5886451" y="1130288"/>
          <a:ext cx="546734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67C67E61-F698-DF3D-9159-A16E01636666}"/>
              </a:ext>
            </a:extLst>
          </p:cNvPr>
          <p:cNvSpPr txBox="1"/>
          <p:nvPr/>
        </p:nvSpPr>
        <p:spPr>
          <a:xfrm>
            <a:off x="6211409" y="399908"/>
            <a:ext cx="3855868" cy="523220"/>
          </a:xfrm>
          <a:prstGeom prst="rect">
            <a:avLst/>
          </a:prstGeom>
          <a:noFill/>
        </p:spPr>
        <p:txBody>
          <a:bodyPr wrap="square">
            <a:spAutoFit/>
          </a:bodyPr>
          <a:lstStyle/>
          <a:p>
            <a:r>
              <a:rPr lang="sv-SE" sz="2800" b="1" i="1" dirty="0" err="1">
                <a:solidFill>
                  <a:srgbClr val="FF0000"/>
                </a:solidFill>
              </a:rPr>
              <a:t>Free</a:t>
            </a:r>
            <a:r>
              <a:rPr lang="sv-SE" sz="2800" b="1" i="1" dirty="0">
                <a:solidFill>
                  <a:srgbClr val="FF0000"/>
                </a:solidFill>
              </a:rPr>
              <a:t> </a:t>
            </a:r>
            <a:r>
              <a:rPr lang="sv-SE" sz="2800" b="1" i="1" dirty="0" err="1">
                <a:solidFill>
                  <a:srgbClr val="FF0000"/>
                </a:solidFill>
              </a:rPr>
              <a:t>Trade</a:t>
            </a:r>
            <a:r>
              <a:rPr lang="sv-SE" sz="2800" b="1" i="1" dirty="0">
                <a:solidFill>
                  <a:srgbClr val="FF0000"/>
                </a:solidFill>
              </a:rPr>
              <a:t> Solution:</a:t>
            </a:r>
          </a:p>
        </p:txBody>
      </p:sp>
      <p:sp>
        <p:nvSpPr>
          <p:cNvPr id="6" name="Isosceles Triangle 5">
            <a:extLst>
              <a:ext uri="{FF2B5EF4-FFF2-40B4-BE49-F238E27FC236}">
                <a16:creationId xmlns:a16="http://schemas.microsoft.com/office/drawing/2014/main" id="{BB297070-3EB4-96FC-6F98-F443323A6846}"/>
              </a:ext>
            </a:extLst>
          </p:cNvPr>
          <p:cNvSpPr/>
          <p:nvPr/>
        </p:nvSpPr>
        <p:spPr>
          <a:xfrm>
            <a:off x="6547837" y="1633491"/>
            <a:ext cx="2062763" cy="1491449"/>
          </a:xfrm>
          <a:prstGeom prst="triangle">
            <a:avLst>
              <a:gd name="adj" fmla="val 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F0B9689-7727-E5DB-D6EE-A9CE79E54C89}"/>
              </a:ext>
            </a:extLst>
          </p:cNvPr>
          <p:cNvCxnSpPr>
            <a:cxnSpLocks/>
          </p:cNvCxnSpPr>
          <p:nvPr/>
        </p:nvCxnSpPr>
        <p:spPr>
          <a:xfrm>
            <a:off x="3240350" y="2314588"/>
            <a:ext cx="2734322" cy="315366"/>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46AB0C-8225-1B3D-E1B4-C51CD8B85A33}"/>
              </a:ext>
            </a:extLst>
          </p:cNvPr>
          <p:cNvSpPr txBox="1"/>
          <p:nvPr/>
        </p:nvSpPr>
        <p:spPr>
          <a:xfrm>
            <a:off x="585152" y="1436339"/>
            <a:ext cx="5832943" cy="1200329"/>
          </a:xfrm>
          <a:prstGeom prst="rect">
            <a:avLst/>
          </a:prstGeom>
          <a:noFill/>
        </p:spPr>
        <p:txBody>
          <a:bodyPr wrap="none" rtlCol="0">
            <a:spAutoFit/>
          </a:bodyPr>
          <a:lstStyle/>
          <a:p>
            <a:r>
              <a:rPr lang="sv-SE" sz="3600" b="1" dirty="0" err="1">
                <a:solidFill>
                  <a:srgbClr val="FF0000"/>
                </a:solidFill>
              </a:rPr>
              <a:t>Consumer</a:t>
            </a:r>
            <a:r>
              <a:rPr lang="sv-SE" sz="3600" b="1" dirty="0">
                <a:solidFill>
                  <a:srgbClr val="FF0000"/>
                </a:solidFill>
              </a:rPr>
              <a:t> </a:t>
            </a:r>
            <a:r>
              <a:rPr lang="sv-SE" sz="3600" b="1" dirty="0" err="1">
                <a:solidFill>
                  <a:srgbClr val="FF0000"/>
                </a:solidFill>
              </a:rPr>
              <a:t>Surplus</a:t>
            </a:r>
            <a:r>
              <a:rPr lang="sv-SE" sz="3600" b="1" dirty="0">
                <a:solidFill>
                  <a:srgbClr val="FF0000"/>
                </a:solidFill>
              </a:rPr>
              <a:t> = Red Area</a:t>
            </a:r>
          </a:p>
          <a:p>
            <a:r>
              <a:rPr lang="sv-SE" sz="3600" b="1" dirty="0">
                <a:solidFill>
                  <a:srgbClr val="FF0000"/>
                </a:solidFill>
              </a:rPr>
              <a:t>= (4*4)/2 = 8</a:t>
            </a:r>
            <a:endParaRPr lang="en-US" sz="3600" b="1" dirty="0">
              <a:solidFill>
                <a:srgbClr val="FF0000"/>
              </a:solidFill>
            </a:endParaRPr>
          </a:p>
        </p:txBody>
      </p:sp>
      <p:graphicFrame>
        <p:nvGraphicFramePr>
          <p:cNvPr id="16" name="Object 15">
            <a:extLst>
              <a:ext uri="{FF2B5EF4-FFF2-40B4-BE49-F238E27FC236}">
                <a16:creationId xmlns:a16="http://schemas.microsoft.com/office/drawing/2014/main" id="{8A4C9E43-7505-C900-65A5-56E6246AF101}"/>
              </a:ext>
            </a:extLst>
          </p:cNvPr>
          <p:cNvGraphicFramePr>
            <a:graphicFrameLocks noChangeAspect="1"/>
          </p:cNvGraphicFramePr>
          <p:nvPr>
            <p:extLst>
              <p:ext uri="{D42A27DB-BD31-4B8C-83A1-F6EECF244321}">
                <p14:modId xmlns:p14="http://schemas.microsoft.com/office/powerpoint/2010/main" val="541644652"/>
              </p:ext>
            </p:extLst>
          </p:nvPr>
        </p:nvGraphicFramePr>
        <p:xfrm>
          <a:off x="478701" y="3044850"/>
          <a:ext cx="4057788" cy="972942"/>
        </p:xfrm>
        <a:graphic>
          <a:graphicData uri="http://schemas.openxmlformats.org/presentationml/2006/ole">
            <mc:AlternateContent xmlns:mc="http://schemas.openxmlformats.org/markup-compatibility/2006">
              <mc:Choice xmlns:v="urn:schemas-microsoft-com:vml" Requires="v">
                <p:oleObj name="Equation" r:id="rId3" imgW="1803240" imgH="431640" progId="Equation.DSMT4">
                  <p:embed/>
                </p:oleObj>
              </mc:Choice>
              <mc:Fallback>
                <p:oleObj name="Equation" r:id="rId3" imgW="1803240" imgH="431640" progId="Equation.DSMT4">
                  <p:embed/>
                  <p:pic>
                    <p:nvPicPr>
                      <p:cNvPr id="3" name="Object 2">
                        <a:extLst>
                          <a:ext uri="{FF2B5EF4-FFF2-40B4-BE49-F238E27FC236}">
                            <a16:creationId xmlns:a16="http://schemas.microsoft.com/office/drawing/2014/main" id="{68752240-4634-11E0-CC6B-113B508A6720}"/>
                          </a:ext>
                        </a:extLst>
                      </p:cNvPr>
                      <p:cNvPicPr/>
                      <p:nvPr/>
                    </p:nvPicPr>
                    <p:blipFill>
                      <a:blip r:embed="rId4"/>
                      <a:stretch>
                        <a:fillRect/>
                      </a:stretch>
                    </p:blipFill>
                    <p:spPr>
                      <a:xfrm>
                        <a:off x="478701" y="3044850"/>
                        <a:ext cx="4057788" cy="97294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E2FB6FE3-3837-E1C5-C12B-A0C8BFC12B31}"/>
              </a:ext>
            </a:extLst>
          </p:cNvPr>
          <p:cNvGraphicFramePr>
            <a:graphicFrameLocks noChangeAspect="1"/>
          </p:cNvGraphicFramePr>
          <p:nvPr>
            <p:extLst>
              <p:ext uri="{D42A27DB-BD31-4B8C-83A1-F6EECF244321}">
                <p14:modId xmlns:p14="http://schemas.microsoft.com/office/powerpoint/2010/main" val="175086008"/>
              </p:ext>
            </p:extLst>
          </p:nvPr>
        </p:nvGraphicFramePr>
        <p:xfrm>
          <a:off x="478701" y="4278205"/>
          <a:ext cx="1743075" cy="514350"/>
        </p:xfrm>
        <a:graphic>
          <a:graphicData uri="http://schemas.openxmlformats.org/presentationml/2006/ole">
            <mc:AlternateContent xmlns:mc="http://schemas.openxmlformats.org/markup-compatibility/2006">
              <mc:Choice xmlns:v="urn:schemas-microsoft-com:vml" Requires="v">
                <p:oleObj name="Equation" r:id="rId5" imgW="774360" imgH="228600" progId="Equation.DSMT4">
                  <p:embed/>
                </p:oleObj>
              </mc:Choice>
              <mc:Fallback>
                <p:oleObj name="Equation" r:id="rId5" imgW="774360" imgH="228600" progId="Equation.DSMT4">
                  <p:embed/>
                  <p:pic>
                    <p:nvPicPr>
                      <p:cNvPr id="16" name="Object 15">
                        <a:extLst>
                          <a:ext uri="{FF2B5EF4-FFF2-40B4-BE49-F238E27FC236}">
                            <a16:creationId xmlns:a16="http://schemas.microsoft.com/office/drawing/2014/main" id="{8A4C9E43-7505-C900-65A5-56E6246AF101}"/>
                          </a:ext>
                        </a:extLst>
                      </p:cNvPr>
                      <p:cNvPicPr/>
                      <p:nvPr/>
                    </p:nvPicPr>
                    <p:blipFill>
                      <a:blip r:embed="rId6"/>
                      <a:stretch>
                        <a:fillRect/>
                      </a:stretch>
                    </p:blipFill>
                    <p:spPr>
                      <a:xfrm>
                        <a:off x="478701" y="4278205"/>
                        <a:ext cx="1743075" cy="51435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38380C2C-3DAE-A3D4-3047-B715404D4DC1}"/>
              </a:ext>
            </a:extLst>
          </p:cNvPr>
          <p:cNvGraphicFramePr>
            <a:graphicFrameLocks noChangeAspect="1"/>
          </p:cNvGraphicFramePr>
          <p:nvPr>
            <p:extLst>
              <p:ext uri="{D42A27DB-BD31-4B8C-83A1-F6EECF244321}">
                <p14:modId xmlns:p14="http://schemas.microsoft.com/office/powerpoint/2010/main" val="1317949413"/>
              </p:ext>
            </p:extLst>
          </p:nvPr>
        </p:nvGraphicFramePr>
        <p:xfrm>
          <a:off x="478701" y="5048250"/>
          <a:ext cx="2628900" cy="628650"/>
        </p:xfrm>
        <a:graphic>
          <a:graphicData uri="http://schemas.openxmlformats.org/presentationml/2006/ole">
            <mc:AlternateContent xmlns:mc="http://schemas.openxmlformats.org/markup-compatibility/2006">
              <mc:Choice xmlns:v="urn:schemas-microsoft-com:vml" Requires="v">
                <p:oleObj name="Equation" r:id="rId7" imgW="1168200" imgH="279360" progId="Equation.DSMT4">
                  <p:embed/>
                </p:oleObj>
              </mc:Choice>
              <mc:Fallback>
                <p:oleObj name="Equation" r:id="rId7" imgW="1168200" imgH="279360" progId="Equation.DSMT4">
                  <p:embed/>
                  <p:pic>
                    <p:nvPicPr>
                      <p:cNvPr id="18" name="Object 17">
                        <a:extLst>
                          <a:ext uri="{FF2B5EF4-FFF2-40B4-BE49-F238E27FC236}">
                            <a16:creationId xmlns:a16="http://schemas.microsoft.com/office/drawing/2014/main" id="{E2FB6FE3-3837-E1C5-C12B-A0C8BFC12B31}"/>
                          </a:ext>
                        </a:extLst>
                      </p:cNvPr>
                      <p:cNvPicPr/>
                      <p:nvPr/>
                    </p:nvPicPr>
                    <p:blipFill>
                      <a:blip r:embed="rId8"/>
                      <a:stretch>
                        <a:fillRect/>
                      </a:stretch>
                    </p:blipFill>
                    <p:spPr>
                      <a:xfrm>
                        <a:off x="478701" y="5048250"/>
                        <a:ext cx="2628900" cy="628650"/>
                      </a:xfrm>
                      <a:prstGeom prst="rect">
                        <a:avLst/>
                      </a:prstGeom>
                    </p:spPr>
                  </p:pic>
                </p:oleObj>
              </mc:Fallback>
            </mc:AlternateContent>
          </a:graphicData>
        </a:graphic>
      </p:graphicFrame>
      <p:cxnSp>
        <p:nvCxnSpPr>
          <p:cNvPr id="20" name="Straight Arrow Connector 19">
            <a:extLst>
              <a:ext uri="{FF2B5EF4-FFF2-40B4-BE49-F238E27FC236}">
                <a16:creationId xmlns:a16="http://schemas.microsoft.com/office/drawing/2014/main" id="{A6EDE6E7-E029-7995-D4D4-67134DD8E2C7}"/>
              </a:ext>
            </a:extLst>
          </p:cNvPr>
          <p:cNvCxnSpPr>
            <a:cxnSpLocks/>
          </p:cNvCxnSpPr>
          <p:nvPr/>
        </p:nvCxnSpPr>
        <p:spPr>
          <a:xfrm flipV="1">
            <a:off x="3240350" y="3038136"/>
            <a:ext cx="2628900" cy="2173056"/>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1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2C3F06-8C76-D935-22BD-0654F761EE55}"/>
              </a:ext>
            </a:extLst>
          </p:cNvPr>
          <p:cNvSpPr>
            <a:spLocks noGrp="1"/>
          </p:cNvSpPr>
          <p:nvPr>
            <p:ph idx="1"/>
          </p:nvPr>
        </p:nvSpPr>
        <p:spPr>
          <a:xfrm>
            <a:off x="838200" y="648070"/>
            <a:ext cx="10515600" cy="5528893"/>
          </a:xfrm>
        </p:spPr>
        <p:txBody>
          <a:bodyPr>
            <a:normAutofit fontScale="92500" lnSpcReduction="10000"/>
          </a:bodyPr>
          <a:lstStyle/>
          <a:p>
            <a:pPr marL="0" indent="0">
              <a:buNone/>
            </a:pPr>
            <a:r>
              <a:rPr lang="sv-SE" b="1" i="1" dirty="0">
                <a:solidFill>
                  <a:srgbClr val="FF0000"/>
                </a:solidFill>
              </a:rPr>
              <a:t>Fundamental derivations and </a:t>
            </a:r>
            <a:r>
              <a:rPr lang="sv-SE" b="1" i="1" dirty="0" err="1">
                <a:solidFill>
                  <a:srgbClr val="FF0000"/>
                </a:solidFill>
              </a:rPr>
              <a:t>proofs</a:t>
            </a:r>
            <a:r>
              <a:rPr lang="sv-SE" b="1" i="1" dirty="0">
                <a:solidFill>
                  <a:srgbClr val="FF0000"/>
                </a:solidFill>
              </a:rPr>
              <a:t> </a:t>
            </a:r>
            <a:r>
              <a:rPr lang="sv-SE" b="1" i="1" dirty="0" err="1">
                <a:solidFill>
                  <a:srgbClr val="FF0000"/>
                </a:solidFill>
              </a:rPr>
              <a:t>based</a:t>
            </a:r>
            <a:r>
              <a:rPr lang="sv-SE" b="1" i="1" dirty="0">
                <a:solidFill>
                  <a:srgbClr val="FF0000"/>
                </a:solidFill>
              </a:rPr>
              <a:t> on partial </a:t>
            </a:r>
            <a:r>
              <a:rPr lang="sv-SE" b="1" i="1" dirty="0" err="1">
                <a:solidFill>
                  <a:srgbClr val="FF0000"/>
                </a:solidFill>
              </a:rPr>
              <a:t>equilibrium</a:t>
            </a:r>
            <a:r>
              <a:rPr lang="sv-SE" b="1" i="1" dirty="0">
                <a:solidFill>
                  <a:srgbClr val="FF0000"/>
                </a:solidFill>
              </a:rPr>
              <a:t> </a:t>
            </a:r>
            <a:r>
              <a:rPr lang="sv-SE" b="1" i="1" dirty="0" err="1">
                <a:solidFill>
                  <a:srgbClr val="FF0000"/>
                </a:solidFill>
              </a:rPr>
              <a:t>analysis</a:t>
            </a:r>
            <a:r>
              <a:rPr lang="sv-SE" b="1" i="1" dirty="0">
                <a:solidFill>
                  <a:srgbClr val="FF0000"/>
                </a:solidFill>
              </a:rPr>
              <a:t>:</a:t>
            </a:r>
          </a:p>
          <a:p>
            <a:pPr marL="0" indent="0">
              <a:buNone/>
            </a:pPr>
            <a:endParaRPr lang="sv-SE" dirty="0"/>
          </a:p>
          <a:p>
            <a:pPr>
              <a:buFontTx/>
              <a:buChar char="-"/>
            </a:pPr>
            <a:r>
              <a:rPr lang="sv-SE" dirty="0" err="1"/>
              <a:t>Why</a:t>
            </a:r>
            <a:r>
              <a:rPr lang="sv-SE" dirty="0"/>
              <a:t> is it optimal, for at </a:t>
            </a:r>
            <a:r>
              <a:rPr lang="sv-SE" dirty="0" err="1"/>
              <a:t>least</a:t>
            </a:r>
            <a:r>
              <a:rPr lang="sv-SE" dirty="0"/>
              <a:t> </a:t>
            </a:r>
            <a:r>
              <a:rPr lang="sv-SE" dirty="0" err="1"/>
              <a:t>one</a:t>
            </a:r>
            <a:r>
              <a:rPr lang="sv-SE" dirty="0"/>
              <a:t> nation, to </a:t>
            </a:r>
            <a:r>
              <a:rPr lang="sv-SE" dirty="0" err="1"/>
              <a:t>introduce</a:t>
            </a:r>
            <a:r>
              <a:rPr lang="sv-SE" dirty="0"/>
              <a:t> tariffs, </a:t>
            </a:r>
            <a:r>
              <a:rPr lang="sv-SE" dirty="0" err="1"/>
              <a:t>if</a:t>
            </a:r>
            <a:r>
              <a:rPr lang="sv-SE" dirty="0"/>
              <a:t> </a:t>
            </a:r>
            <a:r>
              <a:rPr lang="sv-SE" dirty="0" err="1"/>
              <a:t>other</a:t>
            </a:r>
            <a:r>
              <a:rPr lang="sv-SE" dirty="0"/>
              <a:t> nations do not </a:t>
            </a:r>
            <a:r>
              <a:rPr lang="sv-SE" dirty="0" err="1"/>
              <a:t>use</a:t>
            </a:r>
            <a:r>
              <a:rPr lang="sv-SE" dirty="0"/>
              <a:t> tariffs?</a:t>
            </a:r>
          </a:p>
          <a:p>
            <a:pPr>
              <a:buFontTx/>
              <a:buChar char="-"/>
            </a:pPr>
            <a:r>
              <a:rPr lang="sv-SE" dirty="0" err="1"/>
              <a:t>Why</a:t>
            </a:r>
            <a:r>
              <a:rPr lang="sv-SE" dirty="0"/>
              <a:t> is it optimal, for at </a:t>
            </a:r>
            <a:r>
              <a:rPr lang="sv-SE" dirty="0" err="1"/>
              <a:t>least</a:t>
            </a:r>
            <a:r>
              <a:rPr lang="sv-SE" dirty="0"/>
              <a:t> </a:t>
            </a:r>
            <a:r>
              <a:rPr lang="sv-SE" dirty="0" err="1"/>
              <a:t>one</a:t>
            </a:r>
            <a:r>
              <a:rPr lang="sv-SE" dirty="0"/>
              <a:t> nation, to </a:t>
            </a:r>
            <a:r>
              <a:rPr lang="sv-SE" dirty="0" err="1"/>
              <a:t>reduce</a:t>
            </a:r>
            <a:r>
              <a:rPr lang="sv-SE" dirty="0"/>
              <a:t> the import </a:t>
            </a:r>
            <a:r>
              <a:rPr lang="sv-SE" dirty="0" err="1"/>
              <a:t>volume</a:t>
            </a:r>
            <a:r>
              <a:rPr lang="sv-SE" dirty="0"/>
              <a:t> </a:t>
            </a:r>
            <a:r>
              <a:rPr lang="sv-SE" dirty="0" err="1"/>
              <a:t>compared</a:t>
            </a:r>
            <a:r>
              <a:rPr lang="sv-SE" dirty="0"/>
              <a:t> to the </a:t>
            </a:r>
            <a:r>
              <a:rPr lang="sv-SE" dirty="0" err="1"/>
              <a:t>free</a:t>
            </a:r>
            <a:r>
              <a:rPr lang="sv-SE" dirty="0"/>
              <a:t> </a:t>
            </a:r>
            <a:r>
              <a:rPr lang="sv-SE" dirty="0" err="1"/>
              <a:t>trade</a:t>
            </a:r>
            <a:r>
              <a:rPr lang="sv-SE" dirty="0"/>
              <a:t> solution?</a:t>
            </a:r>
          </a:p>
          <a:p>
            <a:pPr>
              <a:buFontTx/>
              <a:buChar char="-"/>
            </a:pPr>
            <a:r>
              <a:rPr lang="sv-SE" dirty="0" err="1"/>
              <a:t>What</a:t>
            </a:r>
            <a:r>
              <a:rPr lang="sv-SE" dirty="0"/>
              <a:t> is: The total </a:t>
            </a:r>
            <a:r>
              <a:rPr lang="sv-SE" dirty="0" err="1"/>
              <a:t>surplus</a:t>
            </a:r>
            <a:r>
              <a:rPr lang="sv-SE" dirty="0"/>
              <a:t> as a </a:t>
            </a:r>
            <a:r>
              <a:rPr lang="sv-SE" dirty="0" err="1"/>
              <a:t>function</a:t>
            </a:r>
            <a:r>
              <a:rPr lang="sv-SE" dirty="0"/>
              <a:t> </a:t>
            </a:r>
            <a:r>
              <a:rPr lang="sv-SE" dirty="0" err="1"/>
              <a:t>of</a:t>
            </a:r>
            <a:r>
              <a:rPr lang="sv-SE" dirty="0"/>
              <a:t> the import </a:t>
            </a:r>
            <a:r>
              <a:rPr lang="sv-SE" dirty="0" err="1"/>
              <a:t>volume</a:t>
            </a:r>
            <a:r>
              <a:rPr lang="sv-SE" dirty="0"/>
              <a:t>.</a:t>
            </a:r>
          </a:p>
          <a:p>
            <a:pPr>
              <a:buFontTx/>
              <a:buChar char="-"/>
            </a:pPr>
            <a:r>
              <a:rPr lang="sv-SE" dirty="0" err="1"/>
              <a:t>What</a:t>
            </a:r>
            <a:r>
              <a:rPr lang="sv-SE" dirty="0"/>
              <a:t> is: The optimal </a:t>
            </a:r>
            <a:r>
              <a:rPr lang="sv-SE" dirty="0" err="1"/>
              <a:t>improvement</a:t>
            </a:r>
            <a:r>
              <a:rPr lang="sv-SE" dirty="0"/>
              <a:t> </a:t>
            </a:r>
            <a:r>
              <a:rPr lang="sv-SE" dirty="0" err="1"/>
              <a:t>of</a:t>
            </a:r>
            <a:r>
              <a:rPr lang="sv-SE" dirty="0"/>
              <a:t> the </a:t>
            </a:r>
            <a:r>
              <a:rPr lang="sv-SE" dirty="0" err="1"/>
              <a:t>sum</a:t>
            </a:r>
            <a:r>
              <a:rPr lang="sv-SE" dirty="0"/>
              <a:t> </a:t>
            </a:r>
            <a:r>
              <a:rPr lang="sv-SE" dirty="0" err="1"/>
              <a:t>of</a:t>
            </a:r>
            <a:r>
              <a:rPr lang="sv-SE" dirty="0"/>
              <a:t> the </a:t>
            </a:r>
            <a:r>
              <a:rPr lang="sv-SE" dirty="0" err="1"/>
              <a:t>consumer</a:t>
            </a:r>
            <a:r>
              <a:rPr lang="sv-SE" dirty="0"/>
              <a:t> </a:t>
            </a:r>
            <a:r>
              <a:rPr lang="sv-SE" dirty="0" err="1"/>
              <a:t>surplus</a:t>
            </a:r>
            <a:r>
              <a:rPr lang="sv-SE" dirty="0"/>
              <a:t> and the tariff </a:t>
            </a:r>
            <a:r>
              <a:rPr lang="sv-SE" dirty="0" err="1"/>
              <a:t>revenue</a:t>
            </a:r>
            <a:r>
              <a:rPr lang="sv-SE" dirty="0"/>
              <a:t>.</a:t>
            </a:r>
          </a:p>
          <a:p>
            <a:pPr>
              <a:buFontTx/>
              <a:buChar char="-"/>
            </a:pPr>
            <a:r>
              <a:rPr lang="sv-SE" dirty="0" err="1"/>
              <a:t>What</a:t>
            </a:r>
            <a:r>
              <a:rPr lang="sv-SE" dirty="0"/>
              <a:t> is: The optimal tariff </a:t>
            </a:r>
            <a:r>
              <a:rPr lang="sv-SE" dirty="0" err="1"/>
              <a:t>level</a:t>
            </a:r>
            <a:r>
              <a:rPr lang="sv-SE" dirty="0"/>
              <a:t>.</a:t>
            </a:r>
          </a:p>
          <a:p>
            <a:pPr>
              <a:buFontTx/>
              <a:buChar char="-"/>
            </a:pPr>
            <a:r>
              <a:rPr lang="sv-SE" dirty="0" err="1"/>
              <a:t>What</a:t>
            </a:r>
            <a:r>
              <a:rPr lang="sv-SE" dirty="0"/>
              <a:t> is: The optimal </a:t>
            </a:r>
            <a:r>
              <a:rPr lang="sv-SE" dirty="0" err="1"/>
              <a:t>price</a:t>
            </a:r>
            <a:r>
              <a:rPr lang="sv-SE" dirty="0"/>
              <a:t> in the </a:t>
            </a:r>
            <a:r>
              <a:rPr lang="sv-SE" dirty="0" err="1"/>
              <a:t>world</a:t>
            </a:r>
            <a:r>
              <a:rPr lang="sv-SE" dirty="0"/>
              <a:t> market</a:t>
            </a:r>
          </a:p>
          <a:p>
            <a:pPr>
              <a:buFontTx/>
              <a:buChar char="-"/>
            </a:pPr>
            <a:r>
              <a:rPr lang="sv-SE" dirty="0" err="1"/>
              <a:t>What</a:t>
            </a:r>
            <a:r>
              <a:rPr lang="sv-SE" dirty="0"/>
              <a:t> is: The optimal </a:t>
            </a:r>
            <a:r>
              <a:rPr lang="sv-SE" dirty="0" err="1"/>
              <a:t>price</a:t>
            </a:r>
            <a:r>
              <a:rPr lang="sv-SE" dirty="0"/>
              <a:t> in the </a:t>
            </a:r>
            <a:r>
              <a:rPr lang="sv-SE" dirty="0" err="1"/>
              <a:t>home</a:t>
            </a:r>
            <a:r>
              <a:rPr lang="sv-SE" dirty="0"/>
              <a:t> country.</a:t>
            </a:r>
          </a:p>
          <a:p>
            <a:pPr>
              <a:buFontTx/>
              <a:buChar char="-"/>
            </a:pPr>
            <a:r>
              <a:rPr lang="sv-SE" dirty="0" err="1"/>
              <a:t>What</a:t>
            </a:r>
            <a:r>
              <a:rPr lang="sv-SE" dirty="0"/>
              <a:t> is: The optimal import </a:t>
            </a:r>
            <a:r>
              <a:rPr lang="sv-SE" dirty="0" err="1"/>
              <a:t>volume</a:t>
            </a:r>
            <a:r>
              <a:rPr lang="sv-SE" dirty="0"/>
              <a:t>.</a:t>
            </a:r>
          </a:p>
          <a:p>
            <a:pPr marL="0" indent="0">
              <a:buNone/>
            </a:pPr>
            <a:endParaRPr lang="sv-SE" dirty="0"/>
          </a:p>
        </p:txBody>
      </p:sp>
      <p:sp>
        <p:nvSpPr>
          <p:cNvPr id="4" name="Slide Number Placeholder 3">
            <a:extLst>
              <a:ext uri="{FF2B5EF4-FFF2-40B4-BE49-F238E27FC236}">
                <a16:creationId xmlns:a16="http://schemas.microsoft.com/office/drawing/2014/main" id="{5C9DC346-272F-4383-A866-FAE3189B173F}"/>
              </a:ext>
            </a:extLst>
          </p:cNvPr>
          <p:cNvSpPr>
            <a:spLocks noGrp="1"/>
          </p:cNvSpPr>
          <p:nvPr>
            <p:ph type="sldNum" sz="quarter" idx="12"/>
          </p:nvPr>
        </p:nvSpPr>
        <p:spPr/>
        <p:txBody>
          <a:bodyPr/>
          <a:lstStyle/>
          <a:p>
            <a:fld id="{E2AB85B5-4ED4-4981-B10F-B59AFFBBEBDD}" type="slidenum">
              <a:rPr lang="en-US" smtClean="0"/>
              <a:t>3</a:t>
            </a:fld>
            <a:endParaRPr lang="en-US" dirty="0"/>
          </a:p>
        </p:txBody>
      </p:sp>
    </p:spTree>
    <p:extLst>
      <p:ext uri="{BB962C8B-B14F-4D97-AF65-F5344CB8AC3E}">
        <p14:creationId xmlns:p14="http://schemas.microsoft.com/office/powerpoint/2010/main" val="2279250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23279-F0E7-6086-81DF-C15DEB5B8FB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70E32A-B7AE-618B-B2DF-870506C762D1}"/>
              </a:ext>
            </a:extLst>
          </p:cNvPr>
          <p:cNvSpPr>
            <a:spLocks noGrp="1"/>
          </p:cNvSpPr>
          <p:nvPr>
            <p:ph type="sldNum" sz="quarter" idx="12"/>
          </p:nvPr>
        </p:nvSpPr>
        <p:spPr/>
        <p:txBody>
          <a:bodyPr/>
          <a:lstStyle/>
          <a:p>
            <a:fld id="{E2AB85B5-4ED4-4981-B10F-B59AFFBBEBDD}" type="slidenum">
              <a:rPr lang="en-US" smtClean="0"/>
              <a:t>30</a:t>
            </a:fld>
            <a:endParaRPr lang="en-US"/>
          </a:p>
        </p:txBody>
      </p:sp>
      <p:sp>
        <p:nvSpPr>
          <p:cNvPr id="3" name="TextBox 2">
            <a:extLst>
              <a:ext uri="{FF2B5EF4-FFF2-40B4-BE49-F238E27FC236}">
                <a16:creationId xmlns:a16="http://schemas.microsoft.com/office/drawing/2014/main" id="{B0FF8A6E-0A4B-C509-AE49-0E50E1266AB3}"/>
              </a:ext>
            </a:extLst>
          </p:cNvPr>
          <p:cNvSpPr txBox="1"/>
          <p:nvPr/>
        </p:nvSpPr>
        <p:spPr>
          <a:xfrm>
            <a:off x="727969" y="299291"/>
            <a:ext cx="2593980" cy="830997"/>
          </a:xfrm>
          <a:prstGeom prst="rect">
            <a:avLst/>
          </a:prstGeom>
          <a:noFill/>
        </p:spPr>
        <p:txBody>
          <a:bodyPr wrap="none" rtlCol="0">
            <a:spAutoFit/>
          </a:bodyPr>
          <a:lstStyle/>
          <a:p>
            <a:r>
              <a:rPr lang="sv-SE" sz="2400" b="1" dirty="0">
                <a:solidFill>
                  <a:srgbClr val="0070C0"/>
                </a:solidFill>
              </a:rPr>
              <a:t>Concrete </a:t>
            </a:r>
            <a:r>
              <a:rPr lang="sv-SE" sz="2400" b="1" dirty="0" err="1">
                <a:solidFill>
                  <a:srgbClr val="0070C0"/>
                </a:solidFill>
              </a:rPr>
              <a:t>example</a:t>
            </a:r>
            <a:r>
              <a:rPr lang="sv-SE" sz="2400" b="1" dirty="0">
                <a:solidFill>
                  <a:srgbClr val="0070C0"/>
                </a:solidFill>
              </a:rPr>
              <a:t>:</a:t>
            </a:r>
          </a:p>
          <a:p>
            <a:r>
              <a:rPr lang="sv-SE" sz="2400" b="1" dirty="0"/>
              <a:t>a=8, b=1, g=4, h=2</a:t>
            </a:r>
            <a:endParaRPr lang="en-US" sz="2400" b="1" dirty="0"/>
          </a:p>
        </p:txBody>
      </p:sp>
      <p:sp>
        <p:nvSpPr>
          <p:cNvPr id="5" name="TextBox 4">
            <a:extLst>
              <a:ext uri="{FF2B5EF4-FFF2-40B4-BE49-F238E27FC236}">
                <a16:creationId xmlns:a16="http://schemas.microsoft.com/office/drawing/2014/main" id="{ED7436FC-05B2-5953-57CC-E6D1E5AD849D}"/>
              </a:ext>
            </a:extLst>
          </p:cNvPr>
          <p:cNvSpPr txBox="1"/>
          <p:nvPr/>
        </p:nvSpPr>
        <p:spPr>
          <a:xfrm>
            <a:off x="727969" y="1695635"/>
            <a:ext cx="3929730" cy="523220"/>
          </a:xfrm>
          <a:prstGeom prst="rect">
            <a:avLst/>
          </a:prstGeom>
          <a:noFill/>
        </p:spPr>
        <p:txBody>
          <a:bodyPr wrap="none" rtlCol="0">
            <a:spAutoFit/>
          </a:bodyPr>
          <a:lstStyle/>
          <a:p>
            <a:r>
              <a:rPr lang="sv-SE" sz="2800" b="1" i="1" dirty="0">
                <a:solidFill>
                  <a:srgbClr val="FF0000"/>
                </a:solidFill>
              </a:rPr>
              <a:t>The optimal import </a:t>
            </a:r>
            <a:r>
              <a:rPr lang="sv-SE" sz="2800" b="1" i="1" dirty="0" err="1">
                <a:solidFill>
                  <a:srgbClr val="FF0000"/>
                </a:solidFill>
              </a:rPr>
              <a:t>level</a:t>
            </a:r>
            <a:r>
              <a:rPr lang="sv-SE" sz="2800" b="1" i="1" dirty="0">
                <a:solidFill>
                  <a:srgbClr val="FF0000"/>
                </a:solidFill>
              </a:rPr>
              <a:t>:</a:t>
            </a:r>
            <a:endParaRPr lang="en-US" sz="2800" b="1" i="1" dirty="0">
              <a:solidFill>
                <a:srgbClr val="FF0000"/>
              </a:solidFill>
            </a:endParaRPr>
          </a:p>
        </p:txBody>
      </p:sp>
      <p:graphicFrame>
        <p:nvGraphicFramePr>
          <p:cNvPr id="12" name="Object 11">
            <a:extLst>
              <a:ext uri="{FF2B5EF4-FFF2-40B4-BE49-F238E27FC236}">
                <a16:creationId xmlns:a16="http://schemas.microsoft.com/office/drawing/2014/main" id="{883BD452-ED50-9D89-089A-2952F06FDD41}"/>
              </a:ext>
            </a:extLst>
          </p:cNvPr>
          <p:cNvGraphicFramePr>
            <a:graphicFrameLocks noChangeAspect="1"/>
          </p:cNvGraphicFramePr>
          <p:nvPr>
            <p:extLst>
              <p:ext uri="{D42A27DB-BD31-4B8C-83A1-F6EECF244321}">
                <p14:modId xmlns:p14="http://schemas.microsoft.com/office/powerpoint/2010/main" val="259752746"/>
              </p:ext>
            </p:extLst>
          </p:nvPr>
        </p:nvGraphicFramePr>
        <p:xfrm>
          <a:off x="727969" y="2625448"/>
          <a:ext cx="2325687" cy="1092200"/>
        </p:xfrm>
        <a:graphic>
          <a:graphicData uri="http://schemas.openxmlformats.org/presentationml/2006/ole">
            <mc:AlternateContent xmlns:mc="http://schemas.openxmlformats.org/markup-compatibility/2006">
              <mc:Choice xmlns:v="urn:schemas-microsoft-com:vml" Requires="v">
                <p:oleObj name="Equation" r:id="rId2" imgW="838080" imgH="393480" progId="Equation.DSMT4">
                  <p:embed/>
                </p:oleObj>
              </mc:Choice>
              <mc:Fallback>
                <p:oleObj name="Equation" r:id="rId2" imgW="838080" imgH="393480" progId="Equation.DSMT4">
                  <p:embed/>
                  <p:pic>
                    <p:nvPicPr>
                      <p:cNvPr id="3" name="Object 2">
                        <a:extLst>
                          <a:ext uri="{FF2B5EF4-FFF2-40B4-BE49-F238E27FC236}">
                            <a16:creationId xmlns:a16="http://schemas.microsoft.com/office/drawing/2014/main" id="{5D189348-F23C-223B-EB6B-8DDBCC37C36B}"/>
                          </a:ext>
                        </a:extLst>
                      </p:cNvPr>
                      <p:cNvPicPr/>
                      <p:nvPr/>
                    </p:nvPicPr>
                    <p:blipFill>
                      <a:blip r:embed="rId3"/>
                      <a:stretch>
                        <a:fillRect/>
                      </a:stretch>
                    </p:blipFill>
                    <p:spPr>
                      <a:xfrm>
                        <a:off x="727969" y="2625448"/>
                        <a:ext cx="2325687" cy="10922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7CDB489-EAAD-8E49-41B7-BE9876A5EA1A}"/>
              </a:ext>
            </a:extLst>
          </p:cNvPr>
          <p:cNvGraphicFramePr>
            <a:graphicFrameLocks noChangeAspect="1"/>
          </p:cNvGraphicFramePr>
          <p:nvPr>
            <p:extLst>
              <p:ext uri="{D42A27DB-BD31-4B8C-83A1-F6EECF244321}">
                <p14:modId xmlns:p14="http://schemas.microsoft.com/office/powerpoint/2010/main" val="3394269226"/>
              </p:ext>
            </p:extLst>
          </p:nvPr>
        </p:nvGraphicFramePr>
        <p:xfrm>
          <a:off x="727969" y="4070165"/>
          <a:ext cx="3524250" cy="1092200"/>
        </p:xfrm>
        <a:graphic>
          <a:graphicData uri="http://schemas.openxmlformats.org/presentationml/2006/ole">
            <mc:AlternateContent xmlns:mc="http://schemas.openxmlformats.org/markup-compatibility/2006">
              <mc:Choice xmlns:v="urn:schemas-microsoft-com:vml" Requires="v">
                <p:oleObj name="Equation" r:id="rId4" imgW="1269720" imgH="393480" progId="Equation.DSMT4">
                  <p:embed/>
                </p:oleObj>
              </mc:Choice>
              <mc:Fallback>
                <p:oleObj name="Equation" r:id="rId4" imgW="1269720" imgH="393480" progId="Equation.DSMT4">
                  <p:embed/>
                  <p:pic>
                    <p:nvPicPr>
                      <p:cNvPr id="12" name="Object 11">
                        <a:extLst>
                          <a:ext uri="{FF2B5EF4-FFF2-40B4-BE49-F238E27FC236}">
                            <a16:creationId xmlns:a16="http://schemas.microsoft.com/office/drawing/2014/main" id="{883BD452-ED50-9D89-089A-2952F06FDD41}"/>
                          </a:ext>
                        </a:extLst>
                      </p:cNvPr>
                      <p:cNvPicPr/>
                      <p:nvPr/>
                    </p:nvPicPr>
                    <p:blipFill>
                      <a:blip r:embed="rId5"/>
                      <a:stretch>
                        <a:fillRect/>
                      </a:stretch>
                    </p:blipFill>
                    <p:spPr>
                      <a:xfrm>
                        <a:off x="727969" y="4070165"/>
                        <a:ext cx="3524250" cy="10922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CBF0CF2A-4F44-10D1-12C3-81100CB16E06}"/>
              </a:ext>
            </a:extLst>
          </p:cNvPr>
          <p:cNvSpPr txBox="1"/>
          <p:nvPr/>
        </p:nvSpPr>
        <p:spPr>
          <a:xfrm>
            <a:off x="5086905" y="192697"/>
            <a:ext cx="6684885" cy="7681804"/>
          </a:xfrm>
          <a:prstGeom prst="rect">
            <a:avLst/>
          </a:prstGeom>
          <a:noFill/>
        </p:spPr>
        <p:txBody>
          <a:bodyPr wrap="square">
            <a:spAutoFit/>
          </a:bodyPr>
          <a:lstStyle/>
          <a:p>
            <a:r>
              <a:rPr lang="sv-SE" sz="2800" b="1" i="1" dirty="0" err="1">
                <a:solidFill>
                  <a:srgbClr val="FF0000"/>
                </a:solidFill>
              </a:rPr>
              <a:t>Optimization</a:t>
            </a:r>
            <a:r>
              <a:rPr lang="sv-SE" sz="2800" b="1" i="1" dirty="0">
                <a:solidFill>
                  <a:srgbClr val="FF0000"/>
                </a:solidFill>
              </a:rPr>
              <a:t> </a:t>
            </a:r>
            <a:r>
              <a:rPr lang="sv-SE" sz="2800" b="1" i="1" dirty="0" err="1">
                <a:solidFill>
                  <a:srgbClr val="FF0000"/>
                </a:solidFill>
              </a:rPr>
              <a:t>of</a:t>
            </a:r>
            <a:r>
              <a:rPr lang="sv-SE" sz="2800" b="1" i="1" dirty="0">
                <a:solidFill>
                  <a:srgbClr val="FF0000"/>
                </a:solidFill>
              </a:rPr>
              <a:t> the import </a:t>
            </a:r>
            <a:r>
              <a:rPr lang="sv-SE" sz="2800" b="1" i="1" dirty="0" err="1">
                <a:solidFill>
                  <a:srgbClr val="FF0000"/>
                </a:solidFill>
              </a:rPr>
              <a:t>level</a:t>
            </a:r>
            <a:r>
              <a:rPr lang="sv-SE" sz="2800" b="1" i="1" dirty="0">
                <a:solidFill>
                  <a:srgbClr val="FF0000"/>
                </a:solidFill>
              </a:rPr>
              <a:t>:</a:t>
            </a:r>
          </a:p>
          <a:p>
            <a:endParaRPr lang="sv-SE" sz="2800" b="1" i="1" dirty="0">
              <a:solidFill>
                <a:srgbClr val="FF0000"/>
              </a:solidFill>
            </a:endParaRPr>
          </a:p>
          <a:p>
            <a:r>
              <a:rPr lang="sv-SE" sz="2000" b="1" i="1" dirty="0" err="1">
                <a:solidFill>
                  <a:srgbClr val="002060"/>
                </a:solidFill>
              </a:rPr>
              <a:t>Here</a:t>
            </a:r>
            <a:r>
              <a:rPr lang="sv-SE" sz="2000" b="1" i="1" dirty="0">
                <a:solidFill>
                  <a:srgbClr val="002060"/>
                </a:solidFill>
              </a:rPr>
              <a:t>, </a:t>
            </a:r>
            <a:r>
              <a:rPr lang="sv-SE" sz="2000" b="1" i="1" dirty="0" err="1">
                <a:solidFill>
                  <a:srgbClr val="002060"/>
                </a:solidFill>
              </a:rPr>
              <a:t>we</a:t>
            </a:r>
            <a:r>
              <a:rPr lang="sv-SE" sz="2000" b="1" i="1" dirty="0">
                <a:solidFill>
                  <a:srgbClr val="002060"/>
                </a:solidFill>
              </a:rPr>
              <a:t> </a:t>
            </a:r>
            <a:r>
              <a:rPr lang="sv-SE" sz="2000" b="1" i="1" dirty="0" err="1">
                <a:solidFill>
                  <a:srgbClr val="002060"/>
                </a:solidFill>
              </a:rPr>
              <a:t>optimize</a:t>
            </a:r>
            <a:r>
              <a:rPr lang="sv-SE" sz="2000" b="1" i="1" dirty="0">
                <a:solidFill>
                  <a:srgbClr val="002060"/>
                </a:solidFill>
              </a:rPr>
              <a:t> the import </a:t>
            </a:r>
            <a:r>
              <a:rPr lang="sv-SE" sz="2000" b="1" i="1" dirty="0" err="1">
                <a:solidFill>
                  <a:srgbClr val="002060"/>
                </a:solidFill>
              </a:rPr>
              <a:t>volume</a:t>
            </a:r>
            <a:r>
              <a:rPr lang="sv-SE" sz="2000" b="1" i="1" dirty="0">
                <a:solidFill>
                  <a:srgbClr val="002060"/>
                </a:solidFill>
              </a:rPr>
              <a:t>.</a:t>
            </a:r>
          </a:p>
          <a:p>
            <a:endParaRPr lang="sv-SE" sz="2000" b="1" i="1" dirty="0">
              <a:solidFill>
                <a:srgbClr val="002060"/>
              </a:solidFill>
            </a:endParaRPr>
          </a:p>
          <a:p>
            <a:r>
              <a:rPr lang="sv-SE" sz="2000" b="1" i="1" dirty="0">
                <a:solidFill>
                  <a:srgbClr val="002060"/>
                </a:solidFill>
              </a:rPr>
              <a:t>A tariff is </a:t>
            </a:r>
            <a:r>
              <a:rPr lang="sv-SE" sz="2000" b="1" i="1" dirty="0" err="1">
                <a:solidFill>
                  <a:srgbClr val="002060"/>
                </a:solidFill>
              </a:rPr>
              <a:t>used</a:t>
            </a:r>
            <a:r>
              <a:rPr lang="sv-SE" sz="2000" b="1" i="1" dirty="0">
                <a:solidFill>
                  <a:srgbClr val="002060"/>
                </a:solidFill>
              </a:rPr>
              <a:t> to </a:t>
            </a:r>
            <a:r>
              <a:rPr lang="sv-SE" sz="2000" b="1" i="1" dirty="0" err="1">
                <a:solidFill>
                  <a:srgbClr val="002060"/>
                </a:solidFill>
              </a:rPr>
              <a:t>reduce</a:t>
            </a:r>
            <a:r>
              <a:rPr lang="sv-SE" sz="2000" b="1" i="1" dirty="0">
                <a:solidFill>
                  <a:srgbClr val="002060"/>
                </a:solidFill>
              </a:rPr>
              <a:t> the import </a:t>
            </a:r>
            <a:r>
              <a:rPr lang="sv-SE" sz="2000" b="1" i="1" dirty="0" err="1">
                <a:solidFill>
                  <a:srgbClr val="002060"/>
                </a:solidFill>
              </a:rPr>
              <a:t>volume</a:t>
            </a:r>
            <a:r>
              <a:rPr lang="sv-SE" sz="2000" b="1" i="1" dirty="0">
                <a:solidFill>
                  <a:srgbClr val="002060"/>
                </a:solidFill>
              </a:rPr>
              <a:t>, </a:t>
            </a:r>
            <a:r>
              <a:rPr lang="sv-SE" sz="2000" b="1" i="1" dirty="0" err="1">
                <a:solidFill>
                  <a:srgbClr val="002060"/>
                </a:solidFill>
              </a:rPr>
              <a:t>which</a:t>
            </a:r>
            <a:r>
              <a:rPr lang="sv-SE" sz="2000" b="1" i="1" dirty="0">
                <a:solidFill>
                  <a:srgbClr val="002060"/>
                </a:solidFill>
              </a:rPr>
              <a:t> </a:t>
            </a:r>
            <a:r>
              <a:rPr lang="sv-SE" sz="2000" b="1" i="1" dirty="0" err="1">
                <a:solidFill>
                  <a:srgbClr val="002060"/>
                </a:solidFill>
              </a:rPr>
              <a:t>also</a:t>
            </a:r>
            <a:r>
              <a:rPr lang="sv-SE" sz="2000" b="1" i="1" dirty="0">
                <a:solidFill>
                  <a:srgbClr val="002060"/>
                </a:solidFill>
              </a:rPr>
              <a:t> </a:t>
            </a:r>
            <a:r>
              <a:rPr lang="sv-SE" sz="2000" b="1" i="1" dirty="0" err="1">
                <a:solidFill>
                  <a:srgbClr val="002060"/>
                </a:solidFill>
              </a:rPr>
              <a:t>creates</a:t>
            </a:r>
            <a:r>
              <a:rPr lang="sv-SE" sz="2000" b="1" i="1" dirty="0">
                <a:solidFill>
                  <a:srgbClr val="002060"/>
                </a:solidFill>
              </a:rPr>
              <a:t> a tariff </a:t>
            </a:r>
            <a:r>
              <a:rPr lang="sv-SE" sz="2000" b="1" i="1" dirty="0" err="1">
                <a:solidFill>
                  <a:srgbClr val="002060"/>
                </a:solidFill>
              </a:rPr>
              <a:t>revenue</a:t>
            </a:r>
            <a:r>
              <a:rPr lang="sv-SE" sz="2000" b="1" i="1" dirty="0">
                <a:solidFill>
                  <a:srgbClr val="002060"/>
                </a:solidFill>
              </a:rPr>
              <a:t>. </a:t>
            </a:r>
          </a:p>
          <a:p>
            <a:endParaRPr lang="sv-SE" sz="2000" b="1" i="1" dirty="0">
              <a:solidFill>
                <a:srgbClr val="002060"/>
              </a:solidFill>
            </a:endParaRPr>
          </a:p>
          <a:p>
            <a:r>
              <a:rPr lang="sv-SE" sz="2000" b="1" i="1" dirty="0">
                <a:solidFill>
                  <a:srgbClr val="002060"/>
                </a:solidFill>
              </a:rPr>
              <a:t>The </a:t>
            </a:r>
            <a:r>
              <a:rPr lang="sv-SE" sz="2000" b="1" i="1" dirty="0" err="1">
                <a:solidFill>
                  <a:srgbClr val="002060"/>
                </a:solidFill>
              </a:rPr>
              <a:t>objective</a:t>
            </a:r>
            <a:r>
              <a:rPr lang="sv-SE" sz="2000" b="1" i="1" dirty="0">
                <a:solidFill>
                  <a:srgbClr val="002060"/>
                </a:solidFill>
              </a:rPr>
              <a:t> </a:t>
            </a:r>
            <a:r>
              <a:rPr lang="sv-SE" sz="2000" b="1" i="1" dirty="0" err="1">
                <a:solidFill>
                  <a:srgbClr val="002060"/>
                </a:solidFill>
              </a:rPr>
              <a:t>function</a:t>
            </a:r>
            <a:r>
              <a:rPr lang="sv-SE" sz="2000" b="1" i="1" dirty="0">
                <a:solidFill>
                  <a:srgbClr val="002060"/>
                </a:solidFill>
              </a:rPr>
              <a:t> is the </a:t>
            </a:r>
            <a:r>
              <a:rPr lang="sv-SE" sz="2000" b="1" i="1" dirty="0" err="1">
                <a:solidFill>
                  <a:srgbClr val="002060"/>
                </a:solidFill>
              </a:rPr>
              <a:t>sum</a:t>
            </a:r>
            <a:r>
              <a:rPr lang="sv-SE" sz="2000" b="1" i="1" dirty="0">
                <a:solidFill>
                  <a:srgbClr val="002060"/>
                </a:solidFill>
              </a:rPr>
              <a:t> </a:t>
            </a:r>
            <a:r>
              <a:rPr lang="sv-SE" sz="2000" b="1" i="1" dirty="0" err="1">
                <a:solidFill>
                  <a:srgbClr val="002060"/>
                </a:solidFill>
              </a:rPr>
              <a:t>of</a:t>
            </a:r>
            <a:r>
              <a:rPr lang="sv-SE" sz="2000" b="1" i="1" dirty="0">
                <a:solidFill>
                  <a:srgbClr val="002060"/>
                </a:solidFill>
              </a:rPr>
              <a:t> the </a:t>
            </a:r>
            <a:r>
              <a:rPr lang="sv-SE" sz="2000" b="1" i="1" dirty="0" err="1">
                <a:solidFill>
                  <a:srgbClr val="002060"/>
                </a:solidFill>
              </a:rPr>
              <a:t>consumer</a:t>
            </a:r>
            <a:r>
              <a:rPr lang="sv-SE" sz="2000" b="1" i="1" dirty="0">
                <a:solidFill>
                  <a:srgbClr val="002060"/>
                </a:solidFill>
              </a:rPr>
              <a:t> </a:t>
            </a:r>
            <a:r>
              <a:rPr lang="sv-SE" sz="2000" b="1" i="1" dirty="0" err="1">
                <a:solidFill>
                  <a:srgbClr val="002060"/>
                </a:solidFill>
              </a:rPr>
              <a:t>surplus</a:t>
            </a:r>
            <a:r>
              <a:rPr lang="sv-SE" sz="2000" b="1" i="1" dirty="0">
                <a:solidFill>
                  <a:srgbClr val="002060"/>
                </a:solidFill>
              </a:rPr>
              <a:t> and the tariff </a:t>
            </a:r>
            <a:r>
              <a:rPr lang="sv-SE" sz="2000" b="1" i="1" dirty="0" err="1">
                <a:solidFill>
                  <a:srgbClr val="002060"/>
                </a:solidFill>
              </a:rPr>
              <a:t>revenue</a:t>
            </a:r>
            <a:r>
              <a:rPr lang="sv-SE" sz="2000" b="1" i="1" dirty="0">
                <a:solidFill>
                  <a:srgbClr val="002060"/>
                </a:solidFill>
              </a:rPr>
              <a:t>.</a:t>
            </a:r>
          </a:p>
          <a:p>
            <a:endParaRPr lang="sv-SE" sz="2000" b="1" i="1" dirty="0">
              <a:solidFill>
                <a:srgbClr val="002060"/>
              </a:solidFill>
            </a:endParaRPr>
          </a:p>
          <a:p>
            <a:r>
              <a:rPr lang="sv-SE" sz="2000" b="1" i="1" dirty="0" err="1">
                <a:solidFill>
                  <a:srgbClr val="002060"/>
                </a:solidFill>
              </a:rPr>
              <a:t>This</a:t>
            </a:r>
            <a:r>
              <a:rPr lang="sv-SE" sz="2000" b="1" i="1" dirty="0">
                <a:solidFill>
                  <a:srgbClr val="002060"/>
                </a:solidFill>
              </a:rPr>
              <a:t> </a:t>
            </a:r>
            <a:r>
              <a:rPr lang="sv-SE" sz="2000" b="1" i="1" dirty="0" err="1">
                <a:solidFill>
                  <a:srgbClr val="002060"/>
                </a:solidFill>
              </a:rPr>
              <a:t>maximizes</a:t>
            </a:r>
            <a:r>
              <a:rPr lang="sv-SE" sz="2000" b="1" i="1" dirty="0">
                <a:solidFill>
                  <a:srgbClr val="002060"/>
                </a:solidFill>
              </a:rPr>
              <a:t> the total </a:t>
            </a:r>
            <a:r>
              <a:rPr lang="sv-SE" sz="2000" b="1" i="1" dirty="0" err="1">
                <a:solidFill>
                  <a:srgbClr val="002060"/>
                </a:solidFill>
              </a:rPr>
              <a:t>surplus</a:t>
            </a:r>
            <a:r>
              <a:rPr lang="sv-SE" sz="2000" b="1" i="1" dirty="0">
                <a:solidFill>
                  <a:srgbClr val="002060"/>
                </a:solidFill>
              </a:rPr>
              <a:t> </a:t>
            </a:r>
            <a:r>
              <a:rPr lang="sv-SE" sz="2000" b="1" i="1" dirty="0" err="1">
                <a:solidFill>
                  <a:srgbClr val="002060"/>
                </a:solidFill>
              </a:rPr>
              <a:t>of</a:t>
            </a:r>
            <a:r>
              <a:rPr lang="sv-SE" sz="2000" b="1" i="1" dirty="0">
                <a:solidFill>
                  <a:srgbClr val="002060"/>
                </a:solidFill>
              </a:rPr>
              <a:t> the </a:t>
            </a:r>
            <a:r>
              <a:rPr lang="sv-SE" sz="2000" b="1" i="1" dirty="0" err="1">
                <a:solidFill>
                  <a:srgbClr val="002060"/>
                </a:solidFill>
              </a:rPr>
              <a:t>consumers</a:t>
            </a:r>
            <a:r>
              <a:rPr lang="sv-SE" sz="2000" b="1" i="1" dirty="0">
                <a:solidFill>
                  <a:srgbClr val="002060"/>
                </a:solidFill>
              </a:rPr>
              <a:t> in the </a:t>
            </a:r>
            <a:r>
              <a:rPr lang="sv-SE" sz="2000" b="1" i="1" dirty="0" err="1">
                <a:solidFill>
                  <a:srgbClr val="002060"/>
                </a:solidFill>
              </a:rPr>
              <a:t>importing</a:t>
            </a:r>
            <a:r>
              <a:rPr lang="sv-SE" sz="2000" b="1" i="1" dirty="0">
                <a:solidFill>
                  <a:srgbClr val="002060"/>
                </a:solidFill>
              </a:rPr>
              <a:t> country N1 </a:t>
            </a:r>
            <a:r>
              <a:rPr lang="sv-SE" sz="2000" b="1" u="sng" dirty="0">
                <a:solidFill>
                  <a:srgbClr val="FF0000"/>
                </a:solidFill>
              </a:rPr>
              <a:t>in </a:t>
            </a:r>
            <a:r>
              <a:rPr lang="sv-SE" sz="2000" b="1" u="sng" dirty="0" err="1">
                <a:solidFill>
                  <a:srgbClr val="FF0000"/>
                </a:solidFill>
              </a:rPr>
              <a:t>case</a:t>
            </a:r>
            <a:r>
              <a:rPr lang="sv-SE" sz="2000" b="1" u="sng" dirty="0">
                <a:solidFill>
                  <a:srgbClr val="FF0000"/>
                </a:solidFill>
              </a:rPr>
              <a:t> </a:t>
            </a:r>
            <a:r>
              <a:rPr lang="sv-SE" sz="2000" b="1" i="1" dirty="0">
                <a:solidFill>
                  <a:srgbClr val="002060"/>
                </a:solidFill>
              </a:rPr>
              <a:t>the tariff </a:t>
            </a:r>
            <a:r>
              <a:rPr lang="sv-SE" sz="2000" b="1" i="1" dirty="0" err="1">
                <a:solidFill>
                  <a:srgbClr val="002060"/>
                </a:solidFill>
              </a:rPr>
              <a:t>revenue</a:t>
            </a:r>
            <a:r>
              <a:rPr lang="sv-SE" sz="2000" b="1" i="1" dirty="0">
                <a:solidFill>
                  <a:srgbClr val="002060"/>
                </a:solidFill>
              </a:rPr>
              <a:t> later is </a:t>
            </a:r>
            <a:r>
              <a:rPr lang="sv-SE" sz="2000" b="1" i="1" dirty="0" err="1">
                <a:solidFill>
                  <a:srgbClr val="002060"/>
                </a:solidFill>
              </a:rPr>
              <a:t>redistributed</a:t>
            </a:r>
            <a:r>
              <a:rPr lang="sv-SE" sz="2000" b="1" i="1" dirty="0">
                <a:solidFill>
                  <a:srgbClr val="002060"/>
                </a:solidFill>
              </a:rPr>
              <a:t> to the </a:t>
            </a:r>
            <a:r>
              <a:rPr lang="sv-SE" sz="2000" b="1" i="1" dirty="0" err="1">
                <a:solidFill>
                  <a:srgbClr val="002060"/>
                </a:solidFill>
              </a:rPr>
              <a:t>consumers</a:t>
            </a:r>
            <a:r>
              <a:rPr lang="sv-SE" sz="2000" b="1" i="1" dirty="0">
                <a:solidFill>
                  <a:srgbClr val="002060"/>
                </a:solidFill>
              </a:rPr>
              <a:t>.</a:t>
            </a:r>
          </a:p>
          <a:p>
            <a:endParaRPr lang="sv-SE" sz="2000" b="1" i="1" dirty="0">
              <a:solidFill>
                <a:srgbClr val="002060"/>
              </a:solidFill>
            </a:endParaRPr>
          </a:p>
          <a:p>
            <a:r>
              <a:rPr lang="sv-SE" sz="2000" b="1" i="1" dirty="0">
                <a:solidFill>
                  <a:srgbClr val="FF0000"/>
                </a:solidFill>
                <a:highlight>
                  <a:srgbClr val="FFFF00"/>
                </a:highlight>
              </a:rPr>
              <a:t>Observation:</a:t>
            </a:r>
            <a:r>
              <a:rPr lang="sv-SE" sz="2000" b="1" i="1" dirty="0">
                <a:solidFill>
                  <a:srgbClr val="002060"/>
                </a:solidFill>
              </a:rPr>
              <a:t> In the real </a:t>
            </a:r>
            <a:r>
              <a:rPr lang="sv-SE" sz="2000" b="1" i="1" dirty="0" err="1">
                <a:solidFill>
                  <a:srgbClr val="002060"/>
                </a:solidFill>
              </a:rPr>
              <a:t>world</a:t>
            </a:r>
            <a:r>
              <a:rPr lang="sv-SE" sz="2000" b="1" i="1" dirty="0">
                <a:solidFill>
                  <a:srgbClr val="002060"/>
                </a:solidFill>
              </a:rPr>
              <a:t>, it is </a:t>
            </a:r>
            <a:r>
              <a:rPr lang="sv-SE" sz="2000" b="1" i="1" dirty="0" err="1">
                <a:solidFill>
                  <a:srgbClr val="002060"/>
                </a:solidFill>
              </a:rPr>
              <a:t>quite</a:t>
            </a:r>
            <a:r>
              <a:rPr lang="sv-SE" sz="2000" b="1" i="1" dirty="0">
                <a:solidFill>
                  <a:srgbClr val="002060"/>
                </a:solidFill>
              </a:rPr>
              <a:t> </a:t>
            </a:r>
            <a:r>
              <a:rPr lang="sv-SE" sz="2000" b="1" i="1" dirty="0" err="1">
                <a:solidFill>
                  <a:srgbClr val="002060"/>
                </a:solidFill>
              </a:rPr>
              <a:t>possible</a:t>
            </a:r>
            <a:r>
              <a:rPr lang="sv-SE" sz="2000" b="1" i="1" dirty="0">
                <a:solidFill>
                  <a:srgbClr val="002060"/>
                </a:solidFill>
              </a:rPr>
              <a:t> </a:t>
            </a:r>
            <a:r>
              <a:rPr lang="sv-SE" sz="2000" b="1" i="1" dirty="0" err="1">
                <a:solidFill>
                  <a:srgbClr val="002060"/>
                </a:solidFill>
              </a:rPr>
              <a:t>that</a:t>
            </a:r>
            <a:r>
              <a:rPr lang="sv-SE" sz="2000" b="1" i="1" dirty="0">
                <a:solidFill>
                  <a:srgbClr val="002060"/>
                </a:solidFill>
              </a:rPr>
              <a:t> the tariff </a:t>
            </a:r>
            <a:r>
              <a:rPr lang="sv-SE" sz="2000" b="1" i="1" dirty="0" err="1">
                <a:solidFill>
                  <a:srgbClr val="002060"/>
                </a:solidFill>
              </a:rPr>
              <a:t>revenue</a:t>
            </a:r>
            <a:r>
              <a:rPr lang="sv-SE" sz="2000" b="1" i="1" dirty="0">
                <a:solidFill>
                  <a:srgbClr val="002060"/>
                </a:solidFill>
              </a:rPr>
              <a:t> is not </a:t>
            </a:r>
            <a:r>
              <a:rPr lang="sv-SE" sz="2000" b="1" i="1" dirty="0" err="1">
                <a:solidFill>
                  <a:srgbClr val="002060"/>
                </a:solidFill>
              </a:rPr>
              <a:t>completely</a:t>
            </a:r>
            <a:r>
              <a:rPr lang="sv-SE" sz="2000" b="1" i="1" dirty="0">
                <a:solidFill>
                  <a:srgbClr val="002060"/>
                </a:solidFill>
              </a:rPr>
              <a:t> </a:t>
            </a:r>
            <a:r>
              <a:rPr lang="sv-SE" sz="2000" b="1" i="1" dirty="0" err="1">
                <a:solidFill>
                  <a:srgbClr val="002060"/>
                </a:solidFill>
              </a:rPr>
              <a:t>redistributed</a:t>
            </a:r>
            <a:r>
              <a:rPr lang="sv-SE" sz="2000" b="1" i="1" dirty="0">
                <a:solidFill>
                  <a:srgbClr val="002060"/>
                </a:solidFill>
              </a:rPr>
              <a:t> to the </a:t>
            </a:r>
            <a:r>
              <a:rPr lang="sv-SE" sz="2000" b="1" i="1" dirty="0" err="1">
                <a:solidFill>
                  <a:srgbClr val="002060"/>
                </a:solidFill>
              </a:rPr>
              <a:t>consumers</a:t>
            </a:r>
            <a:r>
              <a:rPr lang="sv-SE" sz="2000" b="1" i="1" dirty="0">
                <a:solidFill>
                  <a:srgbClr val="002060"/>
                </a:solidFill>
              </a:rPr>
              <a:t>. In </a:t>
            </a:r>
            <a:r>
              <a:rPr lang="sv-SE" sz="2000" b="1" i="1" dirty="0" err="1">
                <a:solidFill>
                  <a:srgbClr val="002060"/>
                </a:solidFill>
              </a:rPr>
              <a:t>such</a:t>
            </a:r>
            <a:r>
              <a:rPr lang="sv-SE" sz="2000" b="1" i="1" dirty="0">
                <a:solidFill>
                  <a:srgbClr val="002060"/>
                </a:solidFill>
              </a:rPr>
              <a:t> </a:t>
            </a:r>
            <a:r>
              <a:rPr lang="sv-SE" sz="2000" b="1" i="1" dirty="0" err="1">
                <a:solidFill>
                  <a:srgbClr val="002060"/>
                </a:solidFill>
              </a:rPr>
              <a:t>cases</a:t>
            </a:r>
            <a:r>
              <a:rPr lang="sv-SE" sz="2000" b="1" i="1" dirty="0">
                <a:solidFill>
                  <a:srgbClr val="002060"/>
                </a:solidFill>
              </a:rPr>
              <a:t>, </a:t>
            </a:r>
            <a:r>
              <a:rPr lang="sv-SE" sz="2000" b="1" i="1" dirty="0">
                <a:solidFill>
                  <a:srgbClr val="002060"/>
                </a:solidFill>
                <a:highlight>
                  <a:srgbClr val="FFFF00"/>
                </a:highlight>
              </a:rPr>
              <a:t>it is </a:t>
            </a:r>
            <a:r>
              <a:rPr lang="sv-SE" sz="2000" b="1" i="1" dirty="0" err="1">
                <a:solidFill>
                  <a:srgbClr val="002060"/>
                </a:solidFill>
                <a:highlight>
                  <a:srgbClr val="FFFF00"/>
                </a:highlight>
              </a:rPr>
              <a:t>quite</a:t>
            </a:r>
            <a:r>
              <a:rPr lang="sv-SE" sz="2000" b="1" i="1" dirty="0">
                <a:solidFill>
                  <a:srgbClr val="002060"/>
                </a:solidFill>
                <a:highlight>
                  <a:srgbClr val="FFFF00"/>
                </a:highlight>
              </a:rPr>
              <a:t> </a:t>
            </a:r>
            <a:r>
              <a:rPr lang="sv-SE" sz="2000" b="1" i="1" dirty="0" err="1">
                <a:solidFill>
                  <a:srgbClr val="002060"/>
                </a:solidFill>
                <a:highlight>
                  <a:srgbClr val="FFFF00"/>
                </a:highlight>
              </a:rPr>
              <a:t>possible</a:t>
            </a:r>
            <a:r>
              <a:rPr lang="sv-SE" sz="2000" b="1" i="1" dirty="0">
                <a:solidFill>
                  <a:srgbClr val="002060"/>
                </a:solidFill>
                <a:highlight>
                  <a:srgbClr val="FFFF00"/>
                </a:highlight>
              </a:rPr>
              <a:t> </a:t>
            </a:r>
            <a:r>
              <a:rPr lang="sv-SE" sz="2000" b="1" i="1" dirty="0" err="1">
                <a:solidFill>
                  <a:srgbClr val="002060"/>
                </a:solidFill>
                <a:highlight>
                  <a:srgbClr val="FFFF00"/>
                </a:highlight>
              </a:rPr>
              <a:t>that</a:t>
            </a:r>
            <a:r>
              <a:rPr lang="sv-SE" sz="2000" b="1" i="1" dirty="0">
                <a:solidFill>
                  <a:srgbClr val="002060"/>
                </a:solidFill>
                <a:highlight>
                  <a:srgbClr val="FFFF00"/>
                </a:highlight>
              </a:rPr>
              <a:t> the </a:t>
            </a:r>
            <a:r>
              <a:rPr lang="sv-SE" sz="2000" b="1" i="1" dirty="0" err="1">
                <a:solidFill>
                  <a:srgbClr val="002060"/>
                </a:solidFill>
                <a:highlight>
                  <a:srgbClr val="FFFF00"/>
                </a:highlight>
              </a:rPr>
              <a:t>consumers</a:t>
            </a:r>
            <a:r>
              <a:rPr lang="sv-SE" sz="2000" b="1" i="1" dirty="0">
                <a:solidFill>
                  <a:srgbClr val="002060"/>
                </a:solidFill>
                <a:highlight>
                  <a:srgbClr val="FFFF00"/>
                </a:highlight>
              </a:rPr>
              <a:t> do not benefit from the tariff, </a:t>
            </a:r>
            <a:r>
              <a:rPr lang="sv-SE" sz="2000" b="1" i="1" dirty="0" err="1">
                <a:solidFill>
                  <a:srgbClr val="002060"/>
                </a:solidFill>
                <a:highlight>
                  <a:srgbClr val="FFFF00"/>
                </a:highlight>
              </a:rPr>
              <a:t>even</a:t>
            </a:r>
            <a:r>
              <a:rPr lang="sv-SE" sz="2000" b="1" i="1" dirty="0">
                <a:solidFill>
                  <a:srgbClr val="002060"/>
                </a:solidFill>
                <a:highlight>
                  <a:srgbClr val="FFFF00"/>
                </a:highlight>
              </a:rPr>
              <a:t> </a:t>
            </a:r>
            <a:r>
              <a:rPr lang="sv-SE" sz="2000" b="1" i="1" dirty="0" err="1">
                <a:solidFill>
                  <a:srgbClr val="002060"/>
                </a:solidFill>
                <a:highlight>
                  <a:srgbClr val="FFFF00"/>
                </a:highlight>
              </a:rPr>
              <a:t>if</a:t>
            </a:r>
            <a:r>
              <a:rPr lang="sv-SE" sz="2000" b="1" i="1" dirty="0">
                <a:solidFill>
                  <a:srgbClr val="002060"/>
                </a:solidFill>
                <a:highlight>
                  <a:srgbClr val="FFFF00"/>
                </a:highlight>
              </a:rPr>
              <a:t> the total </a:t>
            </a:r>
            <a:r>
              <a:rPr lang="sv-SE" sz="2000" b="1" i="1" dirty="0" err="1">
                <a:solidFill>
                  <a:srgbClr val="002060"/>
                </a:solidFill>
                <a:highlight>
                  <a:srgbClr val="FFFF00"/>
                </a:highlight>
              </a:rPr>
              <a:t>surplus</a:t>
            </a:r>
            <a:r>
              <a:rPr lang="sv-SE" sz="2000" b="1" i="1" dirty="0">
                <a:solidFill>
                  <a:srgbClr val="002060"/>
                </a:solidFill>
                <a:highlight>
                  <a:srgbClr val="FFFF00"/>
                </a:highlight>
              </a:rPr>
              <a:t> is </a:t>
            </a:r>
            <a:r>
              <a:rPr lang="sv-SE" sz="2000" b="1" i="1" dirty="0" err="1">
                <a:solidFill>
                  <a:srgbClr val="002060"/>
                </a:solidFill>
                <a:highlight>
                  <a:srgbClr val="FFFF00"/>
                </a:highlight>
              </a:rPr>
              <a:t>maximized</a:t>
            </a:r>
            <a:r>
              <a:rPr lang="sv-SE" sz="2000" b="1" i="1" dirty="0">
                <a:solidFill>
                  <a:srgbClr val="002060"/>
                </a:solidFill>
                <a:highlight>
                  <a:srgbClr val="FFFF00"/>
                </a:highlight>
              </a:rPr>
              <a:t> via the tariff</a:t>
            </a:r>
            <a:r>
              <a:rPr lang="sv-SE" sz="2000" b="1" i="1" dirty="0">
                <a:solidFill>
                  <a:srgbClr val="002060"/>
                </a:solidFill>
              </a:rPr>
              <a:t>.</a:t>
            </a:r>
          </a:p>
          <a:p>
            <a:endParaRPr lang="sv-SE" sz="2000" b="1" i="1" dirty="0">
              <a:solidFill>
                <a:srgbClr val="002060"/>
              </a:solidFill>
            </a:endParaRPr>
          </a:p>
          <a:p>
            <a:endParaRPr lang="sv-SE" sz="2000" b="1" i="1" dirty="0">
              <a:solidFill>
                <a:srgbClr val="FF0000"/>
              </a:solidFill>
            </a:endParaRPr>
          </a:p>
          <a:p>
            <a:endParaRPr lang="sv-SE" sz="2800" b="1" i="1" dirty="0">
              <a:solidFill>
                <a:srgbClr val="FF0000"/>
              </a:solidFill>
            </a:endParaRPr>
          </a:p>
          <a:p>
            <a:r>
              <a:rPr lang="sv-SE" sz="2800" b="1" i="1" dirty="0">
                <a:solidFill>
                  <a:srgbClr val="FF0000"/>
                </a:solidFill>
              </a:rPr>
              <a:t> </a:t>
            </a:r>
          </a:p>
        </p:txBody>
      </p:sp>
      <p:sp>
        <p:nvSpPr>
          <p:cNvPr id="6" name="Rectangle 5">
            <a:extLst>
              <a:ext uri="{FF2B5EF4-FFF2-40B4-BE49-F238E27FC236}">
                <a16:creationId xmlns:a16="http://schemas.microsoft.com/office/drawing/2014/main" id="{8BA52E39-576C-10B6-CA05-895E5DDFE6C4}"/>
              </a:ext>
            </a:extLst>
          </p:cNvPr>
          <p:cNvSpPr/>
          <p:nvPr/>
        </p:nvSpPr>
        <p:spPr>
          <a:xfrm>
            <a:off x="4876800" y="192697"/>
            <a:ext cx="6894990" cy="616365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357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DCDB1-578A-D133-0526-E2D265EC8DA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3001E8-ED99-402F-8346-88B80E468574}"/>
              </a:ext>
            </a:extLst>
          </p:cNvPr>
          <p:cNvSpPr>
            <a:spLocks noGrp="1"/>
          </p:cNvSpPr>
          <p:nvPr>
            <p:ph type="sldNum" sz="quarter" idx="12"/>
          </p:nvPr>
        </p:nvSpPr>
        <p:spPr/>
        <p:txBody>
          <a:bodyPr/>
          <a:lstStyle/>
          <a:p>
            <a:fld id="{E2AB85B5-4ED4-4981-B10F-B59AFFBBEBDD}" type="slidenum">
              <a:rPr lang="en-US" smtClean="0"/>
              <a:t>31</a:t>
            </a:fld>
            <a:endParaRPr lang="en-US"/>
          </a:p>
        </p:txBody>
      </p:sp>
      <p:sp>
        <p:nvSpPr>
          <p:cNvPr id="3" name="TextBox 2">
            <a:extLst>
              <a:ext uri="{FF2B5EF4-FFF2-40B4-BE49-F238E27FC236}">
                <a16:creationId xmlns:a16="http://schemas.microsoft.com/office/drawing/2014/main" id="{966C1119-00EB-22F0-7A36-6ADF4483A864}"/>
              </a:ext>
            </a:extLst>
          </p:cNvPr>
          <p:cNvSpPr txBox="1"/>
          <p:nvPr/>
        </p:nvSpPr>
        <p:spPr>
          <a:xfrm>
            <a:off x="727969" y="299291"/>
            <a:ext cx="2593980" cy="830997"/>
          </a:xfrm>
          <a:prstGeom prst="rect">
            <a:avLst/>
          </a:prstGeom>
          <a:noFill/>
        </p:spPr>
        <p:txBody>
          <a:bodyPr wrap="none" rtlCol="0">
            <a:spAutoFit/>
          </a:bodyPr>
          <a:lstStyle/>
          <a:p>
            <a:r>
              <a:rPr lang="sv-SE" sz="2400" b="1" dirty="0">
                <a:solidFill>
                  <a:srgbClr val="0070C0"/>
                </a:solidFill>
              </a:rPr>
              <a:t>Concrete </a:t>
            </a:r>
            <a:r>
              <a:rPr lang="sv-SE" sz="2400" b="1" dirty="0" err="1">
                <a:solidFill>
                  <a:srgbClr val="0070C0"/>
                </a:solidFill>
              </a:rPr>
              <a:t>example</a:t>
            </a:r>
            <a:r>
              <a:rPr lang="sv-SE" sz="2400" b="1" dirty="0">
                <a:solidFill>
                  <a:srgbClr val="0070C0"/>
                </a:solidFill>
              </a:rPr>
              <a:t>:</a:t>
            </a:r>
          </a:p>
          <a:p>
            <a:r>
              <a:rPr lang="sv-SE" sz="2400" b="1" dirty="0"/>
              <a:t>a=8, b=1, g=4, h=2</a:t>
            </a:r>
            <a:endParaRPr lang="en-US" sz="2400" b="1" dirty="0"/>
          </a:p>
        </p:txBody>
      </p:sp>
      <p:sp>
        <p:nvSpPr>
          <p:cNvPr id="5" name="TextBox 4">
            <a:extLst>
              <a:ext uri="{FF2B5EF4-FFF2-40B4-BE49-F238E27FC236}">
                <a16:creationId xmlns:a16="http://schemas.microsoft.com/office/drawing/2014/main" id="{4A090AAC-3295-7A45-6B12-0ED41FAED06C}"/>
              </a:ext>
            </a:extLst>
          </p:cNvPr>
          <p:cNvSpPr txBox="1"/>
          <p:nvPr/>
        </p:nvSpPr>
        <p:spPr>
          <a:xfrm>
            <a:off x="727969" y="1695635"/>
            <a:ext cx="5530360" cy="523220"/>
          </a:xfrm>
          <a:prstGeom prst="rect">
            <a:avLst/>
          </a:prstGeom>
          <a:noFill/>
        </p:spPr>
        <p:txBody>
          <a:bodyPr wrap="none" rtlCol="0">
            <a:spAutoFit/>
          </a:bodyPr>
          <a:lstStyle/>
          <a:p>
            <a:r>
              <a:rPr lang="sv-SE" sz="2800" b="1" i="1" dirty="0">
                <a:solidFill>
                  <a:srgbClr val="FF0000"/>
                </a:solidFill>
              </a:rPr>
              <a:t>The optimal </a:t>
            </a:r>
            <a:r>
              <a:rPr lang="sv-SE" sz="2800" b="1" i="1" dirty="0" err="1">
                <a:solidFill>
                  <a:srgbClr val="FF0000"/>
                </a:solidFill>
              </a:rPr>
              <a:t>price</a:t>
            </a:r>
            <a:r>
              <a:rPr lang="sv-SE" sz="2800" b="1" i="1" dirty="0">
                <a:solidFill>
                  <a:srgbClr val="FF0000"/>
                </a:solidFill>
              </a:rPr>
              <a:t> ”at </a:t>
            </a:r>
            <a:r>
              <a:rPr lang="sv-SE" sz="2800" b="1" i="1" dirty="0" err="1">
                <a:solidFill>
                  <a:srgbClr val="FF0000"/>
                </a:solidFill>
              </a:rPr>
              <a:t>home</a:t>
            </a:r>
            <a:r>
              <a:rPr lang="sv-SE" sz="2800" b="1" i="1" dirty="0">
                <a:solidFill>
                  <a:srgbClr val="FF0000"/>
                </a:solidFill>
              </a:rPr>
              <a:t>” in N1:</a:t>
            </a:r>
            <a:endParaRPr lang="en-US" sz="2800" b="1" i="1" dirty="0">
              <a:solidFill>
                <a:srgbClr val="FF0000"/>
              </a:solidFill>
            </a:endParaRPr>
          </a:p>
        </p:txBody>
      </p:sp>
      <p:graphicFrame>
        <p:nvGraphicFramePr>
          <p:cNvPr id="4" name="Object 3">
            <a:extLst>
              <a:ext uri="{FF2B5EF4-FFF2-40B4-BE49-F238E27FC236}">
                <a16:creationId xmlns:a16="http://schemas.microsoft.com/office/drawing/2014/main" id="{1C9C9CAA-56EE-D319-E6FF-0D7C858E7234}"/>
              </a:ext>
            </a:extLst>
          </p:cNvPr>
          <p:cNvGraphicFramePr>
            <a:graphicFrameLocks noChangeAspect="1"/>
          </p:cNvGraphicFramePr>
          <p:nvPr>
            <p:extLst>
              <p:ext uri="{D42A27DB-BD31-4B8C-83A1-F6EECF244321}">
                <p14:modId xmlns:p14="http://schemas.microsoft.com/office/powerpoint/2010/main" val="2323224363"/>
              </p:ext>
            </p:extLst>
          </p:nvPr>
        </p:nvGraphicFramePr>
        <p:xfrm>
          <a:off x="685321" y="2655454"/>
          <a:ext cx="4232276" cy="1092200"/>
        </p:xfrm>
        <a:graphic>
          <a:graphicData uri="http://schemas.openxmlformats.org/presentationml/2006/ole">
            <mc:AlternateContent xmlns:mc="http://schemas.openxmlformats.org/markup-compatibility/2006">
              <mc:Choice xmlns:v="urn:schemas-microsoft-com:vml" Requires="v">
                <p:oleObj name="Equation" r:id="rId2" imgW="1523880" imgH="393480" progId="Equation.DSMT4">
                  <p:embed/>
                </p:oleObj>
              </mc:Choice>
              <mc:Fallback>
                <p:oleObj name="Equation" r:id="rId2" imgW="1523880" imgH="393480" progId="Equation.DSMT4">
                  <p:embed/>
                  <p:pic>
                    <p:nvPicPr>
                      <p:cNvPr id="7" name="Object 6">
                        <a:extLst>
                          <a:ext uri="{FF2B5EF4-FFF2-40B4-BE49-F238E27FC236}">
                            <a16:creationId xmlns:a16="http://schemas.microsoft.com/office/drawing/2014/main" id="{335BB636-7494-8F00-E99D-63C5DFCCC329}"/>
                          </a:ext>
                        </a:extLst>
                      </p:cNvPr>
                      <p:cNvPicPr/>
                      <p:nvPr/>
                    </p:nvPicPr>
                    <p:blipFill>
                      <a:blip r:embed="rId3"/>
                      <a:stretch>
                        <a:fillRect/>
                      </a:stretch>
                    </p:blipFill>
                    <p:spPr>
                      <a:xfrm>
                        <a:off x="685321" y="2655454"/>
                        <a:ext cx="4232276" cy="1092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18D80C1-0942-DFEC-935A-DF0542707508}"/>
              </a:ext>
            </a:extLst>
          </p:cNvPr>
          <p:cNvGraphicFramePr>
            <a:graphicFrameLocks noChangeAspect="1"/>
          </p:cNvGraphicFramePr>
          <p:nvPr>
            <p:extLst>
              <p:ext uri="{D42A27DB-BD31-4B8C-83A1-F6EECF244321}">
                <p14:modId xmlns:p14="http://schemas.microsoft.com/office/powerpoint/2010/main" val="1055866768"/>
              </p:ext>
            </p:extLst>
          </p:nvPr>
        </p:nvGraphicFramePr>
        <p:xfrm>
          <a:off x="685321" y="4942242"/>
          <a:ext cx="5395913" cy="1198563"/>
        </p:xfrm>
        <a:graphic>
          <a:graphicData uri="http://schemas.openxmlformats.org/presentationml/2006/ole">
            <mc:AlternateContent xmlns:mc="http://schemas.openxmlformats.org/markup-compatibility/2006">
              <mc:Choice xmlns:v="urn:schemas-microsoft-com:vml" Requires="v">
                <p:oleObj name="Equation" r:id="rId4" imgW="1942920" imgH="431640" progId="Equation.DSMT4">
                  <p:embed/>
                </p:oleObj>
              </mc:Choice>
              <mc:Fallback>
                <p:oleObj name="Equation" r:id="rId4" imgW="1942920" imgH="431640" progId="Equation.DSMT4">
                  <p:embed/>
                  <p:pic>
                    <p:nvPicPr>
                      <p:cNvPr id="8" name="Object 7">
                        <a:extLst>
                          <a:ext uri="{FF2B5EF4-FFF2-40B4-BE49-F238E27FC236}">
                            <a16:creationId xmlns:a16="http://schemas.microsoft.com/office/drawing/2014/main" id="{CAB3FAD5-BCC9-5B42-AD7D-F5851BB91A55}"/>
                          </a:ext>
                        </a:extLst>
                      </p:cNvPr>
                      <p:cNvPicPr/>
                      <p:nvPr/>
                    </p:nvPicPr>
                    <p:blipFill>
                      <a:blip r:embed="rId5"/>
                      <a:stretch>
                        <a:fillRect/>
                      </a:stretch>
                    </p:blipFill>
                    <p:spPr>
                      <a:xfrm>
                        <a:off x="685321" y="4942242"/>
                        <a:ext cx="5395913" cy="1198563"/>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EF0E8C3-B952-F3AE-5942-B24539920F55}"/>
              </a:ext>
            </a:extLst>
          </p:cNvPr>
          <p:cNvSpPr txBox="1"/>
          <p:nvPr/>
        </p:nvSpPr>
        <p:spPr>
          <a:xfrm>
            <a:off x="685321" y="4184253"/>
            <a:ext cx="6549980" cy="523220"/>
          </a:xfrm>
          <a:prstGeom prst="rect">
            <a:avLst/>
          </a:prstGeom>
          <a:noFill/>
        </p:spPr>
        <p:txBody>
          <a:bodyPr wrap="square">
            <a:spAutoFit/>
          </a:bodyPr>
          <a:lstStyle/>
          <a:p>
            <a:r>
              <a:rPr lang="sv-SE" sz="2800" b="1" i="1" dirty="0">
                <a:solidFill>
                  <a:srgbClr val="FF0000"/>
                </a:solidFill>
              </a:rPr>
              <a:t>The optimal </a:t>
            </a:r>
            <a:r>
              <a:rPr lang="sv-SE" sz="2800" b="1" i="1" dirty="0" err="1">
                <a:solidFill>
                  <a:srgbClr val="FF0000"/>
                </a:solidFill>
              </a:rPr>
              <a:t>price</a:t>
            </a:r>
            <a:r>
              <a:rPr lang="sv-SE" sz="2800" b="1" i="1" dirty="0">
                <a:solidFill>
                  <a:srgbClr val="FF0000"/>
                </a:solidFill>
              </a:rPr>
              <a:t> ”in the World market”:</a:t>
            </a:r>
            <a:endParaRPr lang="en-US" sz="2800" b="1" i="1" dirty="0">
              <a:solidFill>
                <a:srgbClr val="FF0000"/>
              </a:solidFill>
            </a:endParaRPr>
          </a:p>
        </p:txBody>
      </p:sp>
    </p:spTree>
    <p:extLst>
      <p:ext uri="{BB962C8B-B14F-4D97-AF65-F5344CB8AC3E}">
        <p14:creationId xmlns:p14="http://schemas.microsoft.com/office/powerpoint/2010/main" val="1961157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7D70E-1BA0-F33D-AA48-FDCF8BA64EE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C7FF43-131A-518D-1E4F-B887EE8C869F}"/>
              </a:ext>
            </a:extLst>
          </p:cNvPr>
          <p:cNvSpPr>
            <a:spLocks noGrp="1"/>
          </p:cNvSpPr>
          <p:nvPr>
            <p:ph type="sldNum" sz="quarter" idx="12"/>
          </p:nvPr>
        </p:nvSpPr>
        <p:spPr/>
        <p:txBody>
          <a:bodyPr/>
          <a:lstStyle/>
          <a:p>
            <a:fld id="{E2AB85B5-4ED4-4981-B10F-B59AFFBBEBDD}" type="slidenum">
              <a:rPr lang="en-US" smtClean="0"/>
              <a:t>32</a:t>
            </a:fld>
            <a:endParaRPr lang="en-US"/>
          </a:p>
        </p:txBody>
      </p:sp>
      <p:sp>
        <p:nvSpPr>
          <p:cNvPr id="3" name="TextBox 2">
            <a:extLst>
              <a:ext uri="{FF2B5EF4-FFF2-40B4-BE49-F238E27FC236}">
                <a16:creationId xmlns:a16="http://schemas.microsoft.com/office/drawing/2014/main" id="{9C86CCAC-1C99-32FC-1043-FF5A4F1F5EC5}"/>
              </a:ext>
            </a:extLst>
          </p:cNvPr>
          <p:cNvSpPr txBox="1"/>
          <p:nvPr/>
        </p:nvSpPr>
        <p:spPr>
          <a:xfrm>
            <a:off x="727969" y="299291"/>
            <a:ext cx="2593980" cy="830997"/>
          </a:xfrm>
          <a:prstGeom prst="rect">
            <a:avLst/>
          </a:prstGeom>
          <a:noFill/>
        </p:spPr>
        <p:txBody>
          <a:bodyPr wrap="none" rtlCol="0">
            <a:spAutoFit/>
          </a:bodyPr>
          <a:lstStyle/>
          <a:p>
            <a:r>
              <a:rPr lang="sv-SE" sz="2400" b="1" dirty="0">
                <a:solidFill>
                  <a:srgbClr val="0070C0"/>
                </a:solidFill>
              </a:rPr>
              <a:t>Concrete </a:t>
            </a:r>
            <a:r>
              <a:rPr lang="sv-SE" sz="2400" b="1" dirty="0" err="1">
                <a:solidFill>
                  <a:srgbClr val="0070C0"/>
                </a:solidFill>
              </a:rPr>
              <a:t>example</a:t>
            </a:r>
            <a:r>
              <a:rPr lang="sv-SE" sz="2400" b="1" dirty="0">
                <a:solidFill>
                  <a:srgbClr val="0070C0"/>
                </a:solidFill>
              </a:rPr>
              <a:t>:</a:t>
            </a:r>
          </a:p>
          <a:p>
            <a:r>
              <a:rPr lang="sv-SE" sz="2400" b="1" dirty="0"/>
              <a:t>a=8, b=1, g=4, h=2</a:t>
            </a:r>
            <a:endParaRPr lang="en-US" sz="2400" b="1" dirty="0"/>
          </a:p>
        </p:txBody>
      </p:sp>
      <p:graphicFrame>
        <p:nvGraphicFramePr>
          <p:cNvPr id="4" name="Object 3">
            <a:extLst>
              <a:ext uri="{FF2B5EF4-FFF2-40B4-BE49-F238E27FC236}">
                <a16:creationId xmlns:a16="http://schemas.microsoft.com/office/drawing/2014/main" id="{6CAB3EBE-2E32-9C10-13A0-18BABC8183C7}"/>
              </a:ext>
            </a:extLst>
          </p:cNvPr>
          <p:cNvGraphicFramePr>
            <a:graphicFrameLocks noChangeAspect="1"/>
          </p:cNvGraphicFramePr>
          <p:nvPr/>
        </p:nvGraphicFramePr>
        <p:xfrm>
          <a:off x="727969" y="2470516"/>
          <a:ext cx="3370262" cy="1511300"/>
        </p:xfrm>
        <a:graphic>
          <a:graphicData uri="http://schemas.openxmlformats.org/presentationml/2006/ole">
            <mc:AlternateContent xmlns:mc="http://schemas.openxmlformats.org/markup-compatibility/2006">
              <mc:Choice xmlns:v="urn:schemas-microsoft-com:vml" Requires="v">
                <p:oleObj name="Equation" r:id="rId2" imgW="876240" imgH="393480" progId="Equation.DSMT4">
                  <p:embed/>
                </p:oleObj>
              </mc:Choice>
              <mc:Fallback>
                <p:oleObj name="Equation" r:id="rId2" imgW="876240" imgH="393480" progId="Equation.DSMT4">
                  <p:embed/>
                  <p:pic>
                    <p:nvPicPr>
                      <p:cNvPr id="4" name="Object 3">
                        <a:extLst>
                          <a:ext uri="{FF2B5EF4-FFF2-40B4-BE49-F238E27FC236}">
                            <a16:creationId xmlns:a16="http://schemas.microsoft.com/office/drawing/2014/main" id="{5C1A738B-4CB2-4113-ACF8-C19EA482B4A6}"/>
                          </a:ext>
                        </a:extLst>
                      </p:cNvPr>
                      <p:cNvPicPr/>
                      <p:nvPr/>
                    </p:nvPicPr>
                    <p:blipFill>
                      <a:blip r:embed="rId3"/>
                      <a:stretch>
                        <a:fillRect/>
                      </a:stretch>
                    </p:blipFill>
                    <p:spPr>
                      <a:xfrm>
                        <a:off x="727969" y="2470516"/>
                        <a:ext cx="3370262" cy="15113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CE3D135-8DEA-DC87-C85B-1765482F90A6}"/>
              </a:ext>
            </a:extLst>
          </p:cNvPr>
          <p:cNvSpPr txBox="1"/>
          <p:nvPr/>
        </p:nvSpPr>
        <p:spPr>
          <a:xfrm>
            <a:off x="727969" y="1695635"/>
            <a:ext cx="2901948" cy="523220"/>
          </a:xfrm>
          <a:prstGeom prst="rect">
            <a:avLst/>
          </a:prstGeom>
          <a:noFill/>
        </p:spPr>
        <p:txBody>
          <a:bodyPr wrap="none" rtlCol="0">
            <a:spAutoFit/>
          </a:bodyPr>
          <a:lstStyle/>
          <a:p>
            <a:r>
              <a:rPr lang="sv-SE" sz="2800" b="1" i="1" dirty="0">
                <a:solidFill>
                  <a:srgbClr val="FF0000"/>
                </a:solidFill>
              </a:rPr>
              <a:t>The optimal tariff:</a:t>
            </a:r>
            <a:endParaRPr lang="en-US" sz="2800" b="1" i="1" dirty="0">
              <a:solidFill>
                <a:srgbClr val="FF0000"/>
              </a:solidFill>
            </a:endParaRPr>
          </a:p>
        </p:txBody>
      </p:sp>
      <p:graphicFrame>
        <p:nvGraphicFramePr>
          <p:cNvPr id="8" name="Object 7">
            <a:extLst>
              <a:ext uri="{FF2B5EF4-FFF2-40B4-BE49-F238E27FC236}">
                <a16:creationId xmlns:a16="http://schemas.microsoft.com/office/drawing/2014/main" id="{683BF9D7-6DD0-18F7-18EA-364DCB3154AD}"/>
              </a:ext>
            </a:extLst>
          </p:cNvPr>
          <p:cNvGraphicFramePr>
            <a:graphicFrameLocks noChangeAspect="1"/>
          </p:cNvGraphicFramePr>
          <p:nvPr/>
        </p:nvGraphicFramePr>
        <p:xfrm>
          <a:off x="727969" y="4335571"/>
          <a:ext cx="5226050" cy="1511300"/>
        </p:xfrm>
        <a:graphic>
          <a:graphicData uri="http://schemas.openxmlformats.org/presentationml/2006/ole">
            <mc:AlternateContent xmlns:mc="http://schemas.openxmlformats.org/markup-compatibility/2006">
              <mc:Choice xmlns:v="urn:schemas-microsoft-com:vml" Requires="v">
                <p:oleObj name="Equation" r:id="rId4" imgW="1358640" imgH="393480" progId="Equation.DSMT4">
                  <p:embed/>
                </p:oleObj>
              </mc:Choice>
              <mc:Fallback>
                <p:oleObj name="Equation" r:id="rId4" imgW="1358640" imgH="393480" progId="Equation.DSMT4">
                  <p:embed/>
                  <p:pic>
                    <p:nvPicPr>
                      <p:cNvPr id="8" name="Object 7">
                        <a:extLst>
                          <a:ext uri="{FF2B5EF4-FFF2-40B4-BE49-F238E27FC236}">
                            <a16:creationId xmlns:a16="http://schemas.microsoft.com/office/drawing/2014/main" id="{6F885348-C986-03B7-5066-F6DC6671AB42}"/>
                          </a:ext>
                        </a:extLst>
                      </p:cNvPr>
                      <p:cNvPicPr/>
                      <p:nvPr/>
                    </p:nvPicPr>
                    <p:blipFill>
                      <a:blip r:embed="rId5"/>
                      <a:stretch>
                        <a:fillRect/>
                      </a:stretch>
                    </p:blipFill>
                    <p:spPr>
                      <a:xfrm>
                        <a:off x="727969" y="4335571"/>
                        <a:ext cx="5226050" cy="1511300"/>
                      </a:xfrm>
                      <a:prstGeom prst="rect">
                        <a:avLst/>
                      </a:prstGeom>
                    </p:spPr>
                  </p:pic>
                </p:oleObj>
              </mc:Fallback>
            </mc:AlternateContent>
          </a:graphicData>
        </a:graphic>
      </p:graphicFrame>
    </p:spTree>
    <p:extLst>
      <p:ext uri="{BB962C8B-B14F-4D97-AF65-F5344CB8AC3E}">
        <p14:creationId xmlns:p14="http://schemas.microsoft.com/office/powerpoint/2010/main" val="2528396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36B7D-8B0B-3E87-B13C-C5D1136AC26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CCE808-2310-99FF-6D55-FB3F38C320C2}"/>
              </a:ext>
            </a:extLst>
          </p:cNvPr>
          <p:cNvSpPr>
            <a:spLocks noGrp="1"/>
          </p:cNvSpPr>
          <p:nvPr>
            <p:ph type="sldNum" sz="quarter" idx="12"/>
          </p:nvPr>
        </p:nvSpPr>
        <p:spPr/>
        <p:txBody>
          <a:bodyPr/>
          <a:lstStyle/>
          <a:p>
            <a:fld id="{E2AB85B5-4ED4-4981-B10F-B59AFFBBEBDD}" type="slidenum">
              <a:rPr lang="en-US" smtClean="0"/>
              <a:t>33</a:t>
            </a:fld>
            <a:endParaRPr lang="en-US"/>
          </a:p>
        </p:txBody>
      </p:sp>
      <p:sp>
        <p:nvSpPr>
          <p:cNvPr id="3" name="TextBox 2">
            <a:extLst>
              <a:ext uri="{FF2B5EF4-FFF2-40B4-BE49-F238E27FC236}">
                <a16:creationId xmlns:a16="http://schemas.microsoft.com/office/drawing/2014/main" id="{8AE06531-0E7C-39A9-DC6C-6B4883EEA77F}"/>
              </a:ext>
            </a:extLst>
          </p:cNvPr>
          <p:cNvSpPr txBox="1"/>
          <p:nvPr/>
        </p:nvSpPr>
        <p:spPr>
          <a:xfrm>
            <a:off x="727969" y="299291"/>
            <a:ext cx="2593980" cy="830997"/>
          </a:xfrm>
          <a:prstGeom prst="rect">
            <a:avLst/>
          </a:prstGeom>
          <a:noFill/>
        </p:spPr>
        <p:txBody>
          <a:bodyPr wrap="none" rtlCol="0">
            <a:spAutoFit/>
          </a:bodyPr>
          <a:lstStyle/>
          <a:p>
            <a:r>
              <a:rPr lang="sv-SE" sz="2400" b="1" dirty="0">
                <a:solidFill>
                  <a:srgbClr val="0070C0"/>
                </a:solidFill>
              </a:rPr>
              <a:t>Concrete </a:t>
            </a:r>
            <a:r>
              <a:rPr lang="sv-SE" sz="2400" b="1" dirty="0" err="1">
                <a:solidFill>
                  <a:srgbClr val="0070C0"/>
                </a:solidFill>
              </a:rPr>
              <a:t>example</a:t>
            </a:r>
            <a:r>
              <a:rPr lang="sv-SE" sz="2400" b="1" dirty="0">
                <a:solidFill>
                  <a:srgbClr val="0070C0"/>
                </a:solidFill>
              </a:rPr>
              <a:t>:</a:t>
            </a:r>
          </a:p>
          <a:p>
            <a:r>
              <a:rPr lang="sv-SE" sz="2400" b="1" dirty="0"/>
              <a:t>a=8, b=1, g=4, h=2</a:t>
            </a:r>
            <a:endParaRPr lang="en-US" sz="2400" b="1" dirty="0"/>
          </a:p>
        </p:txBody>
      </p:sp>
      <p:graphicFrame>
        <p:nvGraphicFramePr>
          <p:cNvPr id="7" name="Chart 6">
            <a:extLst>
              <a:ext uri="{FF2B5EF4-FFF2-40B4-BE49-F238E27FC236}">
                <a16:creationId xmlns:a16="http://schemas.microsoft.com/office/drawing/2014/main" id="{B65171B7-AB01-9945-49C0-65CF7F32FB0D}"/>
              </a:ext>
            </a:extLst>
          </p:cNvPr>
          <p:cNvGraphicFramePr>
            <a:graphicFrameLocks/>
          </p:cNvGraphicFramePr>
          <p:nvPr/>
        </p:nvGraphicFramePr>
        <p:xfrm>
          <a:off x="5886451" y="1130288"/>
          <a:ext cx="546734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6FF00641-003B-29FA-4751-2F0D7D84ADC5}"/>
              </a:ext>
            </a:extLst>
          </p:cNvPr>
          <p:cNvSpPr txBox="1"/>
          <p:nvPr/>
        </p:nvSpPr>
        <p:spPr>
          <a:xfrm>
            <a:off x="6095999" y="430629"/>
            <a:ext cx="4308630" cy="523220"/>
          </a:xfrm>
          <a:prstGeom prst="rect">
            <a:avLst/>
          </a:prstGeom>
          <a:noFill/>
        </p:spPr>
        <p:txBody>
          <a:bodyPr wrap="square">
            <a:spAutoFit/>
          </a:bodyPr>
          <a:lstStyle/>
          <a:p>
            <a:r>
              <a:rPr lang="sv-SE" sz="2800" b="1" dirty="0"/>
              <a:t>Optimal Tariff Solution:</a:t>
            </a:r>
          </a:p>
        </p:txBody>
      </p:sp>
      <p:sp>
        <p:nvSpPr>
          <p:cNvPr id="6" name="Isosceles Triangle 5">
            <a:extLst>
              <a:ext uri="{FF2B5EF4-FFF2-40B4-BE49-F238E27FC236}">
                <a16:creationId xmlns:a16="http://schemas.microsoft.com/office/drawing/2014/main" id="{5FBB344F-1E13-E35C-0734-09E13697FB3A}"/>
              </a:ext>
            </a:extLst>
          </p:cNvPr>
          <p:cNvSpPr/>
          <p:nvPr/>
        </p:nvSpPr>
        <p:spPr>
          <a:xfrm>
            <a:off x="6547838" y="1633492"/>
            <a:ext cx="1548598" cy="1127464"/>
          </a:xfrm>
          <a:prstGeom prst="triangle">
            <a:avLst>
              <a:gd name="adj" fmla="val 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bject 15">
            <a:extLst>
              <a:ext uri="{FF2B5EF4-FFF2-40B4-BE49-F238E27FC236}">
                <a16:creationId xmlns:a16="http://schemas.microsoft.com/office/drawing/2014/main" id="{516DA02C-A728-9590-949F-CAA7977E106A}"/>
              </a:ext>
            </a:extLst>
          </p:cNvPr>
          <p:cNvGraphicFramePr>
            <a:graphicFrameLocks noChangeAspect="1"/>
          </p:cNvGraphicFramePr>
          <p:nvPr>
            <p:extLst>
              <p:ext uri="{D42A27DB-BD31-4B8C-83A1-F6EECF244321}">
                <p14:modId xmlns:p14="http://schemas.microsoft.com/office/powerpoint/2010/main" val="2310094297"/>
              </p:ext>
            </p:extLst>
          </p:nvPr>
        </p:nvGraphicFramePr>
        <p:xfrm>
          <a:off x="478563" y="4395971"/>
          <a:ext cx="4057788" cy="972942"/>
        </p:xfrm>
        <a:graphic>
          <a:graphicData uri="http://schemas.openxmlformats.org/presentationml/2006/ole">
            <mc:AlternateContent xmlns:mc="http://schemas.openxmlformats.org/markup-compatibility/2006">
              <mc:Choice xmlns:v="urn:schemas-microsoft-com:vml" Requires="v">
                <p:oleObj name="Equation" r:id="rId3" imgW="1803240" imgH="431640" progId="Equation.DSMT4">
                  <p:embed/>
                </p:oleObj>
              </mc:Choice>
              <mc:Fallback>
                <p:oleObj name="Equation" r:id="rId3" imgW="1803240" imgH="431640" progId="Equation.DSMT4">
                  <p:embed/>
                  <p:pic>
                    <p:nvPicPr>
                      <p:cNvPr id="16" name="Object 15">
                        <a:extLst>
                          <a:ext uri="{FF2B5EF4-FFF2-40B4-BE49-F238E27FC236}">
                            <a16:creationId xmlns:a16="http://schemas.microsoft.com/office/drawing/2014/main" id="{8A4C9E43-7505-C900-65A5-56E6246AF101}"/>
                          </a:ext>
                        </a:extLst>
                      </p:cNvPr>
                      <p:cNvPicPr/>
                      <p:nvPr/>
                    </p:nvPicPr>
                    <p:blipFill>
                      <a:blip r:embed="rId4"/>
                      <a:stretch>
                        <a:fillRect/>
                      </a:stretch>
                    </p:blipFill>
                    <p:spPr>
                      <a:xfrm>
                        <a:off x="478563" y="4395971"/>
                        <a:ext cx="4057788" cy="97294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98D9D4D3-CA90-2F69-B4BD-DEFD2767BE1E}"/>
              </a:ext>
            </a:extLst>
          </p:cNvPr>
          <p:cNvGraphicFramePr>
            <a:graphicFrameLocks noChangeAspect="1"/>
          </p:cNvGraphicFramePr>
          <p:nvPr>
            <p:extLst>
              <p:ext uri="{D42A27DB-BD31-4B8C-83A1-F6EECF244321}">
                <p14:modId xmlns:p14="http://schemas.microsoft.com/office/powerpoint/2010/main" val="3238919668"/>
              </p:ext>
            </p:extLst>
          </p:nvPr>
        </p:nvGraphicFramePr>
        <p:xfrm>
          <a:off x="478563" y="5368913"/>
          <a:ext cx="1743075" cy="514350"/>
        </p:xfrm>
        <a:graphic>
          <a:graphicData uri="http://schemas.openxmlformats.org/presentationml/2006/ole">
            <mc:AlternateContent xmlns:mc="http://schemas.openxmlformats.org/markup-compatibility/2006">
              <mc:Choice xmlns:v="urn:schemas-microsoft-com:vml" Requires="v">
                <p:oleObj name="Equation" r:id="rId5" imgW="774360" imgH="228600" progId="Equation.DSMT4">
                  <p:embed/>
                </p:oleObj>
              </mc:Choice>
              <mc:Fallback>
                <p:oleObj name="Equation" r:id="rId5" imgW="774360" imgH="228600" progId="Equation.DSMT4">
                  <p:embed/>
                  <p:pic>
                    <p:nvPicPr>
                      <p:cNvPr id="18" name="Object 17">
                        <a:extLst>
                          <a:ext uri="{FF2B5EF4-FFF2-40B4-BE49-F238E27FC236}">
                            <a16:creationId xmlns:a16="http://schemas.microsoft.com/office/drawing/2014/main" id="{E2FB6FE3-3837-E1C5-C12B-A0C8BFC12B31}"/>
                          </a:ext>
                        </a:extLst>
                      </p:cNvPr>
                      <p:cNvPicPr/>
                      <p:nvPr/>
                    </p:nvPicPr>
                    <p:blipFill>
                      <a:blip r:embed="rId6"/>
                      <a:stretch>
                        <a:fillRect/>
                      </a:stretch>
                    </p:blipFill>
                    <p:spPr>
                      <a:xfrm>
                        <a:off x="478563" y="5368913"/>
                        <a:ext cx="1743075" cy="51435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0F87117-C29D-0F7B-D0E1-A569EB1D3E62}"/>
              </a:ext>
            </a:extLst>
          </p:cNvPr>
          <p:cNvGraphicFramePr>
            <a:graphicFrameLocks noChangeAspect="1"/>
          </p:cNvGraphicFramePr>
          <p:nvPr>
            <p:extLst>
              <p:ext uri="{D42A27DB-BD31-4B8C-83A1-F6EECF244321}">
                <p14:modId xmlns:p14="http://schemas.microsoft.com/office/powerpoint/2010/main" val="3756988135"/>
              </p:ext>
            </p:extLst>
          </p:nvPr>
        </p:nvGraphicFramePr>
        <p:xfrm>
          <a:off x="478563" y="5910262"/>
          <a:ext cx="2600325" cy="628650"/>
        </p:xfrm>
        <a:graphic>
          <a:graphicData uri="http://schemas.openxmlformats.org/presentationml/2006/ole">
            <mc:AlternateContent xmlns:mc="http://schemas.openxmlformats.org/markup-compatibility/2006">
              <mc:Choice xmlns:v="urn:schemas-microsoft-com:vml" Requires="v">
                <p:oleObj name="Equation" r:id="rId7" imgW="1155600" imgH="279360" progId="Equation.DSMT4">
                  <p:embed/>
                </p:oleObj>
              </mc:Choice>
              <mc:Fallback>
                <p:oleObj name="Equation" r:id="rId7" imgW="1155600" imgH="279360" progId="Equation.DSMT4">
                  <p:embed/>
                  <p:pic>
                    <p:nvPicPr>
                      <p:cNvPr id="19" name="Object 18">
                        <a:extLst>
                          <a:ext uri="{FF2B5EF4-FFF2-40B4-BE49-F238E27FC236}">
                            <a16:creationId xmlns:a16="http://schemas.microsoft.com/office/drawing/2014/main" id="{38380C2C-3DAE-A3D4-3047-B715404D4DC1}"/>
                          </a:ext>
                        </a:extLst>
                      </p:cNvPr>
                      <p:cNvPicPr/>
                      <p:nvPr/>
                    </p:nvPicPr>
                    <p:blipFill>
                      <a:blip r:embed="rId8"/>
                      <a:stretch>
                        <a:fillRect/>
                      </a:stretch>
                    </p:blipFill>
                    <p:spPr>
                      <a:xfrm>
                        <a:off x="478563" y="5910262"/>
                        <a:ext cx="2600325" cy="628650"/>
                      </a:xfrm>
                      <a:prstGeom prst="rect">
                        <a:avLst/>
                      </a:prstGeom>
                    </p:spPr>
                  </p:pic>
                </p:oleObj>
              </mc:Fallback>
            </mc:AlternateContent>
          </a:graphicData>
        </a:graphic>
      </p:graphicFrame>
      <p:cxnSp>
        <p:nvCxnSpPr>
          <p:cNvPr id="20" name="Straight Arrow Connector 19">
            <a:extLst>
              <a:ext uri="{FF2B5EF4-FFF2-40B4-BE49-F238E27FC236}">
                <a16:creationId xmlns:a16="http://schemas.microsoft.com/office/drawing/2014/main" id="{08158E07-36D7-07E7-6B3A-8ACA357A0CFB}"/>
              </a:ext>
            </a:extLst>
          </p:cNvPr>
          <p:cNvCxnSpPr>
            <a:cxnSpLocks/>
          </p:cNvCxnSpPr>
          <p:nvPr/>
        </p:nvCxnSpPr>
        <p:spPr>
          <a:xfrm>
            <a:off x="4190260" y="2902998"/>
            <a:ext cx="799269" cy="68801"/>
          </a:xfrm>
          <a:prstGeom prst="straightConnector1">
            <a:avLst/>
          </a:prstGeom>
          <a:ln w="762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9E9D2D1-9C56-7155-37D2-FF0EBC1022C4}"/>
              </a:ext>
            </a:extLst>
          </p:cNvPr>
          <p:cNvSpPr/>
          <p:nvPr/>
        </p:nvSpPr>
        <p:spPr>
          <a:xfrm>
            <a:off x="6547838" y="2760956"/>
            <a:ext cx="1548598" cy="577048"/>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54CA6C0-DC1E-5408-A188-146CC58A2354}"/>
              </a:ext>
            </a:extLst>
          </p:cNvPr>
          <p:cNvSpPr txBox="1"/>
          <p:nvPr/>
        </p:nvSpPr>
        <p:spPr>
          <a:xfrm>
            <a:off x="344676" y="1460615"/>
            <a:ext cx="4580421" cy="954107"/>
          </a:xfrm>
          <a:prstGeom prst="rect">
            <a:avLst/>
          </a:prstGeom>
          <a:noFill/>
        </p:spPr>
        <p:txBody>
          <a:bodyPr wrap="none" rtlCol="0">
            <a:spAutoFit/>
          </a:bodyPr>
          <a:lstStyle/>
          <a:p>
            <a:r>
              <a:rPr lang="sv-SE" sz="2800" b="1" dirty="0" err="1">
                <a:solidFill>
                  <a:srgbClr val="FF0000"/>
                </a:solidFill>
              </a:rPr>
              <a:t>Consumer</a:t>
            </a:r>
            <a:r>
              <a:rPr lang="sv-SE" sz="2800" b="1" dirty="0">
                <a:solidFill>
                  <a:srgbClr val="FF0000"/>
                </a:solidFill>
              </a:rPr>
              <a:t> </a:t>
            </a:r>
            <a:r>
              <a:rPr lang="sv-SE" sz="2800" b="1" dirty="0" err="1">
                <a:solidFill>
                  <a:srgbClr val="FF0000"/>
                </a:solidFill>
              </a:rPr>
              <a:t>Surplus</a:t>
            </a:r>
            <a:r>
              <a:rPr lang="sv-SE" sz="2800" b="1" dirty="0">
                <a:solidFill>
                  <a:srgbClr val="FF0000"/>
                </a:solidFill>
              </a:rPr>
              <a:t> = Red Area</a:t>
            </a:r>
          </a:p>
          <a:p>
            <a:r>
              <a:rPr lang="sv-SE" sz="2800" b="1" dirty="0">
                <a:solidFill>
                  <a:srgbClr val="FF0000"/>
                </a:solidFill>
              </a:rPr>
              <a:t>= (3*3)/2 = 4.5</a:t>
            </a:r>
            <a:endParaRPr lang="en-US" sz="2800" b="1" dirty="0">
              <a:solidFill>
                <a:srgbClr val="FF0000"/>
              </a:solidFill>
            </a:endParaRPr>
          </a:p>
        </p:txBody>
      </p:sp>
      <p:sp>
        <p:nvSpPr>
          <p:cNvPr id="13" name="TextBox 12">
            <a:extLst>
              <a:ext uri="{FF2B5EF4-FFF2-40B4-BE49-F238E27FC236}">
                <a16:creationId xmlns:a16="http://schemas.microsoft.com/office/drawing/2014/main" id="{4D1E531C-65F5-6CE0-7EFB-FEBAE4C2903D}"/>
              </a:ext>
            </a:extLst>
          </p:cNvPr>
          <p:cNvSpPr txBox="1"/>
          <p:nvPr/>
        </p:nvSpPr>
        <p:spPr>
          <a:xfrm>
            <a:off x="341155" y="2524505"/>
            <a:ext cx="3760966" cy="1384995"/>
          </a:xfrm>
          <a:prstGeom prst="rect">
            <a:avLst/>
          </a:prstGeom>
          <a:noFill/>
        </p:spPr>
        <p:txBody>
          <a:bodyPr wrap="none" rtlCol="0">
            <a:spAutoFit/>
          </a:bodyPr>
          <a:lstStyle/>
          <a:p>
            <a:r>
              <a:rPr lang="sv-SE" sz="2800" b="1" dirty="0">
                <a:solidFill>
                  <a:srgbClr val="00B050"/>
                </a:solidFill>
              </a:rPr>
              <a:t>Tariff </a:t>
            </a:r>
            <a:r>
              <a:rPr lang="sv-SE" sz="2800" b="1" dirty="0" err="1">
                <a:solidFill>
                  <a:srgbClr val="00B050"/>
                </a:solidFill>
              </a:rPr>
              <a:t>Gain</a:t>
            </a:r>
            <a:r>
              <a:rPr lang="sv-SE" sz="2800" b="1" dirty="0">
                <a:solidFill>
                  <a:srgbClr val="00B050"/>
                </a:solidFill>
              </a:rPr>
              <a:t> = Green Area</a:t>
            </a:r>
          </a:p>
          <a:p>
            <a:r>
              <a:rPr lang="sv-SE" sz="2800" b="1" dirty="0">
                <a:solidFill>
                  <a:srgbClr val="00B050"/>
                </a:solidFill>
              </a:rPr>
              <a:t>= (3*1.5) = 4.5</a:t>
            </a:r>
          </a:p>
          <a:p>
            <a:r>
              <a:rPr lang="sv-SE" sz="2800" b="1" u="sng" dirty="0"/>
              <a:t>Total </a:t>
            </a:r>
            <a:r>
              <a:rPr lang="sv-SE" sz="2800" b="1" u="sng" dirty="0" err="1"/>
              <a:t>Surplus</a:t>
            </a:r>
            <a:r>
              <a:rPr lang="sv-SE" sz="2800" b="1" u="sng" dirty="0"/>
              <a:t> = 9.</a:t>
            </a:r>
            <a:endParaRPr lang="en-US" sz="2800" b="1" u="sng" dirty="0"/>
          </a:p>
        </p:txBody>
      </p:sp>
      <p:cxnSp>
        <p:nvCxnSpPr>
          <p:cNvPr id="15" name="Straight Arrow Connector 14">
            <a:extLst>
              <a:ext uri="{FF2B5EF4-FFF2-40B4-BE49-F238E27FC236}">
                <a16:creationId xmlns:a16="http://schemas.microsoft.com/office/drawing/2014/main" id="{FF184116-2B1B-37DB-896D-989F8D493427}"/>
              </a:ext>
            </a:extLst>
          </p:cNvPr>
          <p:cNvCxnSpPr>
            <a:cxnSpLocks/>
          </p:cNvCxnSpPr>
          <p:nvPr/>
        </p:nvCxnSpPr>
        <p:spPr>
          <a:xfrm>
            <a:off x="4925097" y="1731931"/>
            <a:ext cx="1170902" cy="354321"/>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B435313-C338-0AB7-97EE-7B1063F58034}"/>
              </a:ext>
            </a:extLst>
          </p:cNvPr>
          <p:cNvCxnSpPr>
            <a:cxnSpLocks/>
          </p:cNvCxnSpPr>
          <p:nvPr/>
        </p:nvCxnSpPr>
        <p:spPr>
          <a:xfrm>
            <a:off x="3321949" y="6224587"/>
            <a:ext cx="20046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D36EBED-2505-7CD1-6520-39A46E80547F}"/>
              </a:ext>
            </a:extLst>
          </p:cNvPr>
          <p:cNvCxnSpPr>
            <a:cxnSpLocks/>
          </p:cNvCxnSpPr>
          <p:nvPr/>
        </p:nvCxnSpPr>
        <p:spPr>
          <a:xfrm flipV="1">
            <a:off x="5326602" y="3817398"/>
            <a:ext cx="0" cy="22815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BF6199D-8E5D-6F42-1D9D-C7E1B9AF2A73}"/>
              </a:ext>
            </a:extLst>
          </p:cNvPr>
          <p:cNvCxnSpPr>
            <a:cxnSpLocks/>
          </p:cNvCxnSpPr>
          <p:nvPr/>
        </p:nvCxnSpPr>
        <p:spPr>
          <a:xfrm flipH="1">
            <a:off x="3078888" y="3655721"/>
            <a:ext cx="22477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Left Brace 52">
            <a:extLst>
              <a:ext uri="{FF2B5EF4-FFF2-40B4-BE49-F238E27FC236}">
                <a16:creationId xmlns:a16="http://schemas.microsoft.com/office/drawing/2014/main" id="{35C4AD03-B798-A43B-02C7-3E5DB5816CF6}"/>
              </a:ext>
            </a:extLst>
          </p:cNvPr>
          <p:cNvSpPr/>
          <p:nvPr/>
        </p:nvSpPr>
        <p:spPr>
          <a:xfrm>
            <a:off x="5779363" y="2760956"/>
            <a:ext cx="316636" cy="577048"/>
          </a:xfrm>
          <a:prstGeom prst="leftBrace">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4" name="Object 53">
            <a:extLst>
              <a:ext uri="{FF2B5EF4-FFF2-40B4-BE49-F238E27FC236}">
                <a16:creationId xmlns:a16="http://schemas.microsoft.com/office/drawing/2014/main" id="{C56935BA-8515-4F61-2D7F-1A5DACABCAC1}"/>
              </a:ext>
            </a:extLst>
          </p:cNvPr>
          <p:cNvGraphicFramePr>
            <a:graphicFrameLocks noChangeAspect="1"/>
          </p:cNvGraphicFramePr>
          <p:nvPr>
            <p:extLst>
              <p:ext uri="{D42A27DB-BD31-4B8C-83A1-F6EECF244321}">
                <p14:modId xmlns:p14="http://schemas.microsoft.com/office/powerpoint/2010/main" val="3443452162"/>
              </p:ext>
            </p:extLst>
          </p:nvPr>
        </p:nvGraphicFramePr>
        <p:xfrm>
          <a:off x="5459619" y="2762928"/>
          <a:ext cx="391468" cy="417743"/>
        </p:xfrm>
        <a:graphic>
          <a:graphicData uri="http://schemas.openxmlformats.org/presentationml/2006/ole">
            <mc:AlternateContent xmlns:mc="http://schemas.openxmlformats.org/markup-compatibility/2006">
              <mc:Choice xmlns:v="urn:schemas-microsoft-com:vml" Requires="v">
                <p:oleObj name="Equation" r:id="rId9" imgW="236021" imgH="253108" progId="Equation.DSMT4">
                  <p:embed/>
                </p:oleObj>
              </mc:Choice>
              <mc:Fallback>
                <p:oleObj name="Equation" r:id="rId9" imgW="236021" imgH="253108" progId="Equation.DSMT4">
                  <p:embed/>
                  <p:pic>
                    <p:nvPicPr>
                      <p:cNvPr id="0" name=""/>
                      <p:cNvPicPr/>
                      <p:nvPr/>
                    </p:nvPicPr>
                    <p:blipFill>
                      <a:blip r:embed="rId10"/>
                      <a:stretch>
                        <a:fillRect/>
                      </a:stretch>
                    </p:blipFill>
                    <p:spPr>
                      <a:xfrm>
                        <a:off x="5459619" y="2762928"/>
                        <a:ext cx="391468" cy="417743"/>
                      </a:xfrm>
                      <a:prstGeom prst="rect">
                        <a:avLst/>
                      </a:prstGeom>
                    </p:spPr>
                  </p:pic>
                </p:oleObj>
              </mc:Fallback>
            </mc:AlternateContent>
          </a:graphicData>
        </a:graphic>
      </p:graphicFrame>
    </p:spTree>
    <p:extLst>
      <p:ext uri="{BB962C8B-B14F-4D97-AF65-F5344CB8AC3E}">
        <p14:creationId xmlns:p14="http://schemas.microsoft.com/office/powerpoint/2010/main" val="3490032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E59BE-DFAA-3543-E6FE-7CEE36B1A9D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735142-60B5-682C-7DEE-248FA1281B59}"/>
              </a:ext>
            </a:extLst>
          </p:cNvPr>
          <p:cNvSpPr>
            <a:spLocks noGrp="1"/>
          </p:cNvSpPr>
          <p:nvPr>
            <p:ph type="sldNum" sz="quarter" idx="12"/>
          </p:nvPr>
        </p:nvSpPr>
        <p:spPr/>
        <p:txBody>
          <a:bodyPr/>
          <a:lstStyle/>
          <a:p>
            <a:fld id="{E2AB85B5-4ED4-4981-B10F-B59AFFBBEBDD}" type="slidenum">
              <a:rPr lang="en-US" smtClean="0"/>
              <a:t>34</a:t>
            </a:fld>
            <a:endParaRPr lang="en-US"/>
          </a:p>
        </p:txBody>
      </p:sp>
      <p:sp>
        <p:nvSpPr>
          <p:cNvPr id="3" name="TextBox 2">
            <a:extLst>
              <a:ext uri="{FF2B5EF4-FFF2-40B4-BE49-F238E27FC236}">
                <a16:creationId xmlns:a16="http://schemas.microsoft.com/office/drawing/2014/main" id="{EDB4D5C1-F327-30CE-98B8-8912E5F9AA53}"/>
              </a:ext>
            </a:extLst>
          </p:cNvPr>
          <p:cNvSpPr txBox="1"/>
          <p:nvPr/>
        </p:nvSpPr>
        <p:spPr>
          <a:xfrm>
            <a:off x="727969" y="299291"/>
            <a:ext cx="2593980" cy="830997"/>
          </a:xfrm>
          <a:prstGeom prst="rect">
            <a:avLst/>
          </a:prstGeom>
          <a:noFill/>
        </p:spPr>
        <p:txBody>
          <a:bodyPr wrap="none" rtlCol="0">
            <a:spAutoFit/>
          </a:bodyPr>
          <a:lstStyle/>
          <a:p>
            <a:r>
              <a:rPr lang="sv-SE" sz="2400" b="1" dirty="0">
                <a:solidFill>
                  <a:srgbClr val="0070C0"/>
                </a:solidFill>
              </a:rPr>
              <a:t>Concrete </a:t>
            </a:r>
            <a:r>
              <a:rPr lang="sv-SE" sz="2400" b="1" dirty="0" err="1">
                <a:solidFill>
                  <a:srgbClr val="0070C0"/>
                </a:solidFill>
              </a:rPr>
              <a:t>example</a:t>
            </a:r>
            <a:r>
              <a:rPr lang="sv-SE" sz="2400" b="1" dirty="0">
                <a:solidFill>
                  <a:srgbClr val="0070C0"/>
                </a:solidFill>
              </a:rPr>
              <a:t>:</a:t>
            </a:r>
          </a:p>
          <a:p>
            <a:r>
              <a:rPr lang="sv-SE" sz="2400" b="1" dirty="0"/>
              <a:t>a=8, b=1, g=4, h=2</a:t>
            </a:r>
            <a:endParaRPr lang="en-US" sz="2400" b="1" dirty="0"/>
          </a:p>
        </p:txBody>
      </p:sp>
      <p:graphicFrame>
        <p:nvGraphicFramePr>
          <p:cNvPr id="7" name="Chart 6">
            <a:extLst>
              <a:ext uri="{FF2B5EF4-FFF2-40B4-BE49-F238E27FC236}">
                <a16:creationId xmlns:a16="http://schemas.microsoft.com/office/drawing/2014/main" id="{113BFD01-BB08-2352-9CCF-F0367543F3BF}"/>
              </a:ext>
            </a:extLst>
          </p:cNvPr>
          <p:cNvGraphicFramePr>
            <a:graphicFrameLocks/>
          </p:cNvGraphicFramePr>
          <p:nvPr/>
        </p:nvGraphicFramePr>
        <p:xfrm>
          <a:off x="5886451" y="1130288"/>
          <a:ext cx="546734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ECF578B5-B45F-4DA5-34B0-049650945B87}"/>
              </a:ext>
            </a:extLst>
          </p:cNvPr>
          <p:cNvSpPr txBox="1"/>
          <p:nvPr/>
        </p:nvSpPr>
        <p:spPr>
          <a:xfrm>
            <a:off x="4536351" y="136525"/>
            <a:ext cx="7142699" cy="954107"/>
          </a:xfrm>
          <a:prstGeom prst="rect">
            <a:avLst/>
          </a:prstGeom>
          <a:noFill/>
        </p:spPr>
        <p:txBody>
          <a:bodyPr wrap="square">
            <a:spAutoFit/>
          </a:bodyPr>
          <a:lstStyle/>
          <a:p>
            <a:r>
              <a:rPr lang="sv-SE" sz="2800" b="1" i="1" u="sng" dirty="0"/>
              <a:t>Alternative</a:t>
            </a:r>
            <a:r>
              <a:rPr lang="sv-SE" sz="2800" b="1" dirty="0"/>
              <a:t> solution </a:t>
            </a:r>
            <a:r>
              <a:rPr lang="sv-SE" sz="2800" b="1" dirty="0" err="1"/>
              <a:t>with</a:t>
            </a:r>
            <a:r>
              <a:rPr lang="sv-SE" sz="2800" b="1" dirty="0"/>
              <a:t> the same total </a:t>
            </a:r>
            <a:r>
              <a:rPr lang="sv-SE" sz="2800" b="1" dirty="0" err="1"/>
              <a:t>surplus</a:t>
            </a:r>
            <a:r>
              <a:rPr lang="sv-SE" sz="2800" b="1" dirty="0"/>
              <a:t>, via a </a:t>
            </a:r>
            <a:r>
              <a:rPr lang="sv-SE" sz="2800" b="1" dirty="0" err="1"/>
              <a:t>Consumer</a:t>
            </a:r>
            <a:r>
              <a:rPr lang="sv-SE" sz="2800" b="1" dirty="0"/>
              <a:t> </a:t>
            </a:r>
            <a:r>
              <a:rPr lang="sv-SE" sz="2800" b="1" dirty="0" err="1"/>
              <a:t>Cartel</a:t>
            </a:r>
            <a:r>
              <a:rPr lang="sv-SE" sz="2800" b="1" dirty="0"/>
              <a:t>, </a:t>
            </a:r>
            <a:r>
              <a:rPr lang="sv-SE" sz="2800" b="1" i="1" u="sng" dirty="0" err="1"/>
              <a:t>without</a:t>
            </a:r>
            <a:r>
              <a:rPr lang="sv-SE" sz="2800" b="1" dirty="0"/>
              <a:t> tariffs:</a:t>
            </a:r>
          </a:p>
        </p:txBody>
      </p:sp>
      <p:sp>
        <p:nvSpPr>
          <p:cNvPr id="6" name="Isosceles Triangle 5">
            <a:extLst>
              <a:ext uri="{FF2B5EF4-FFF2-40B4-BE49-F238E27FC236}">
                <a16:creationId xmlns:a16="http://schemas.microsoft.com/office/drawing/2014/main" id="{589E2DE3-58BC-8A43-BE3F-05604D8846E9}"/>
              </a:ext>
            </a:extLst>
          </p:cNvPr>
          <p:cNvSpPr/>
          <p:nvPr/>
        </p:nvSpPr>
        <p:spPr>
          <a:xfrm>
            <a:off x="6547838" y="1633492"/>
            <a:ext cx="1548598" cy="1127464"/>
          </a:xfrm>
          <a:prstGeom prst="triangle">
            <a:avLst>
              <a:gd name="adj" fmla="val 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bject 15">
            <a:extLst>
              <a:ext uri="{FF2B5EF4-FFF2-40B4-BE49-F238E27FC236}">
                <a16:creationId xmlns:a16="http://schemas.microsoft.com/office/drawing/2014/main" id="{D91BC4C2-B29E-E086-9385-DA09B2F52934}"/>
              </a:ext>
            </a:extLst>
          </p:cNvPr>
          <p:cNvGraphicFramePr>
            <a:graphicFrameLocks noChangeAspect="1"/>
          </p:cNvGraphicFramePr>
          <p:nvPr>
            <p:extLst>
              <p:ext uri="{D42A27DB-BD31-4B8C-83A1-F6EECF244321}">
                <p14:modId xmlns:p14="http://schemas.microsoft.com/office/powerpoint/2010/main" val="148866092"/>
              </p:ext>
            </p:extLst>
          </p:nvPr>
        </p:nvGraphicFramePr>
        <p:xfrm>
          <a:off x="344676" y="3134672"/>
          <a:ext cx="4057788" cy="972942"/>
        </p:xfrm>
        <a:graphic>
          <a:graphicData uri="http://schemas.openxmlformats.org/presentationml/2006/ole">
            <mc:AlternateContent xmlns:mc="http://schemas.openxmlformats.org/markup-compatibility/2006">
              <mc:Choice xmlns:v="urn:schemas-microsoft-com:vml" Requires="v">
                <p:oleObj name="Equation" r:id="rId3" imgW="1803240" imgH="431640" progId="Equation.DSMT4">
                  <p:embed/>
                </p:oleObj>
              </mc:Choice>
              <mc:Fallback>
                <p:oleObj name="Equation" r:id="rId3" imgW="1803240" imgH="431640" progId="Equation.DSMT4">
                  <p:embed/>
                  <p:pic>
                    <p:nvPicPr>
                      <p:cNvPr id="16" name="Object 15">
                        <a:extLst>
                          <a:ext uri="{FF2B5EF4-FFF2-40B4-BE49-F238E27FC236}">
                            <a16:creationId xmlns:a16="http://schemas.microsoft.com/office/drawing/2014/main" id="{516DA02C-A728-9590-949F-CAA7977E106A}"/>
                          </a:ext>
                        </a:extLst>
                      </p:cNvPr>
                      <p:cNvPicPr/>
                      <p:nvPr/>
                    </p:nvPicPr>
                    <p:blipFill>
                      <a:blip r:embed="rId4"/>
                      <a:stretch>
                        <a:fillRect/>
                      </a:stretch>
                    </p:blipFill>
                    <p:spPr>
                      <a:xfrm>
                        <a:off x="344676" y="3134672"/>
                        <a:ext cx="4057788" cy="97294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4BE5021-21B5-FA26-A865-61F8AFF42BFC}"/>
              </a:ext>
            </a:extLst>
          </p:cNvPr>
          <p:cNvGraphicFramePr>
            <a:graphicFrameLocks noChangeAspect="1"/>
          </p:cNvGraphicFramePr>
          <p:nvPr>
            <p:extLst>
              <p:ext uri="{D42A27DB-BD31-4B8C-83A1-F6EECF244321}">
                <p14:modId xmlns:p14="http://schemas.microsoft.com/office/powerpoint/2010/main" val="1939252551"/>
              </p:ext>
            </p:extLst>
          </p:nvPr>
        </p:nvGraphicFramePr>
        <p:xfrm>
          <a:off x="344676" y="4313214"/>
          <a:ext cx="1743075" cy="514350"/>
        </p:xfrm>
        <a:graphic>
          <a:graphicData uri="http://schemas.openxmlformats.org/presentationml/2006/ole">
            <mc:AlternateContent xmlns:mc="http://schemas.openxmlformats.org/markup-compatibility/2006">
              <mc:Choice xmlns:v="urn:schemas-microsoft-com:vml" Requires="v">
                <p:oleObj name="Equation" r:id="rId5" imgW="774360" imgH="228600" progId="Equation.DSMT4">
                  <p:embed/>
                </p:oleObj>
              </mc:Choice>
              <mc:Fallback>
                <p:oleObj name="Equation" r:id="rId5" imgW="774360" imgH="228600" progId="Equation.DSMT4">
                  <p:embed/>
                  <p:pic>
                    <p:nvPicPr>
                      <p:cNvPr id="18" name="Object 17">
                        <a:extLst>
                          <a:ext uri="{FF2B5EF4-FFF2-40B4-BE49-F238E27FC236}">
                            <a16:creationId xmlns:a16="http://schemas.microsoft.com/office/drawing/2014/main" id="{98D9D4D3-CA90-2F69-B4BD-DEFD2767BE1E}"/>
                          </a:ext>
                        </a:extLst>
                      </p:cNvPr>
                      <p:cNvPicPr/>
                      <p:nvPr/>
                    </p:nvPicPr>
                    <p:blipFill>
                      <a:blip r:embed="rId6"/>
                      <a:stretch>
                        <a:fillRect/>
                      </a:stretch>
                    </p:blipFill>
                    <p:spPr>
                      <a:xfrm>
                        <a:off x="344676" y="4313214"/>
                        <a:ext cx="1743075" cy="51435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A2C8C23A-1A13-8E97-00EA-7728EBE15841}"/>
              </a:ext>
            </a:extLst>
          </p:cNvPr>
          <p:cNvGraphicFramePr>
            <a:graphicFrameLocks noChangeAspect="1"/>
          </p:cNvGraphicFramePr>
          <p:nvPr>
            <p:extLst>
              <p:ext uri="{D42A27DB-BD31-4B8C-83A1-F6EECF244321}">
                <p14:modId xmlns:p14="http://schemas.microsoft.com/office/powerpoint/2010/main" val="3551260263"/>
              </p:ext>
            </p:extLst>
          </p:nvPr>
        </p:nvGraphicFramePr>
        <p:xfrm>
          <a:off x="344676" y="4906381"/>
          <a:ext cx="2600325" cy="628650"/>
        </p:xfrm>
        <a:graphic>
          <a:graphicData uri="http://schemas.openxmlformats.org/presentationml/2006/ole">
            <mc:AlternateContent xmlns:mc="http://schemas.openxmlformats.org/markup-compatibility/2006">
              <mc:Choice xmlns:v="urn:schemas-microsoft-com:vml" Requires="v">
                <p:oleObj name="Equation" r:id="rId7" imgW="1155600" imgH="279360" progId="Equation.DSMT4">
                  <p:embed/>
                </p:oleObj>
              </mc:Choice>
              <mc:Fallback>
                <p:oleObj name="Equation" r:id="rId7" imgW="1155600" imgH="279360" progId="Equation.DSMT4">
                  <p:embed/>
                  <p:pic>
                    <p:nvPicPr>
                      <p:cNvPr id="19" name="Object 18">
                        <a:extLst>
                          <a:ext uri="{FF2B5EF4-FFF2-40B4-BE49-F238E27FC236}">
                            <a16:creationId xmlns:a16="http://schemas.microsoft.com/office/drawing/2014/main" id="{00F87117-C29D-0F7B-D0E1-A569EB1D3E62}"/>
                          </a:ext>
                        </a:extLst>
                      </p:cNvPr>
                      <p:cNvPicPr/>
                      <p:nvPr/>
                    </p:nvPicPr>
                    <p:blipFill>
                      <a:blip r:embed="rId8"/>
                      <a:stretch>
                        <a:fillRect/>
                      </a:stretch>
                    </p:blipFill>
                    <p:spPr>
                      <a:xfrm>
                        <a:off x="344676" y="4906381"/>
                        <a:ext cx="2600325" cy="6286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7195974D-A67D-0C65-0854-5342605BEA67}"/>
              </a:ext>
            </a:extLst>
          </p:cNvPr>
          <p:cNvSpPr/>
          <p:nvPr/>
        </p:nvSpPr>
        <p:spPr>
          <a:xfrm>
            <a:off x="6547838" y="2760956"/>
            <a:ext cx="1548598" cy="577048"/>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D3C27C-3A7E-FE2F-811A-5D1E0CB0469B}"/>
              </a:ext>
            </a:extLst>
          </p:cNvPr>
          <p:cNvSpPr txBox="1"/>
          <p:nvPr/>
        </p:nvSpPr>
        <p:spPr>
          <a:xfrm>
            <a:off x="344676" y="1460615"/>
            <a:ext cx="4580421" cy="954107"/>
          </a:xfrm>
          <a:prstGeom prst="rect">
            <a:avLst/>
          </a:prstGeom>
          <a:noFill/>
        </p:spPr>
        <p:txBody>
          <a:bodyPr wrap="none" rtlCol="0">
            <a:spAutoFit/>
          </a:bodyPr>
          <a:lstStyle/>
          <a:p>
            <a:r>
              <a:rPr lang="sv-SE" sz="2800" b="1" dirty="0" err="1">
                <a:solidFill>
                  <a:srgbClr val="FF0000"/>
                </a:solidFill>
              </a:rPr>
              <a:t>Consumer</a:t>
            </a:r>
            <a:r>
              <a:rPr lang="sv-SE" sz="2800" b="1" dirty="0">
                <a:solidFill>
                  <a:srgbClr val="FF0000"/>
                </a:solidFill>
              </a:rPr>
              <a:t> </a:t>
            </a:r>
            <a:r>
              <a:rPr lang="sv-SE" sz="2800" b="1" dirty="0" err="1">
                <a:solidFill>
                  <a:srgbClr val="FF0000"/>
                </a:solidFill>
              </a:rPr>
              <a:t>Surplus</a:t>
            </a:r>
            <a:r>
              <a:rPr lang="sv-SE" sz="2800" b="1" dirty="0">
                <a:solidFill>
                  <a:srgbClr val="FF0000"/>
                </a:solidFill>
              </a:rPr>
              <a:t> = Red Area</a:t>
            </a:r>
          </a:p>
          <a:p>
            <a:r>
              <a:rPr lang="sv-SE" sz="2800" b="1" dirty="0">
                <a:solidFill>
                  <a:srgbClr val="FF0000"/>
                </a:solidFill>
              </a:rPr>
              <a:t>= (3*3)/2 + 1.5*3 = </a:t>
            </a:r>
            <a:r>
              <a:rPr lang="sv-SE" sz="2800" b="1" u="sng" dirty="0">
                <a:solidFill>
                  <a:srgbClr val="FF0000"/>
                </a:solidFill>
              </a:rPr>
              <a:t>9</a:t>
            </a:r>
            <a:endParaRPr lang="en-US" sz="2800" b="1" u="sng" dirty="0">
              <a:solidFill>
                <a:srgbClr val="FF0000"/>
              </a:solidFill>
            </a:endParaRPr>
          </a:p>
        </p:txBody>
      </p:sp>
      <p:cxnSp>
        <p:nvCxnSpPr>
          <p:cNvPr id="15" name="Straight Arrow Connector 14">
            <a:extLst>
              <a:ext uri="{FF2B5EF4-FFF2-40B4-BE49-F238E27FC236}">
                <a16:creationId xmlns:a16="http://schemas.microsoft.com/office/drawing/2014/main" id="{FF937E2C-8C42-CD7C-B36F-C42F3E8CD3A1}"/>
              </a:ext>
            </a:extLst>
          </p:cNvPr>
          <p:cNvCxnSpPr>
            <a:cxnSpLocks/>
          </p:cNvCxnSpPr>
          <p:nvPr/>
        </p:nvCxnSpPr>
        <p:spPr>
          <a:xfrm>
            <a:off x="4925097" y="1731931"/>
            <a:ext cx="1280394" cy="682791"/>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2E3089C-BDE9-BCE0-B248-3DAC33B3B7E6}"/>
              </a:ext>
            </a:extLst>
          </p:cNvPr>
          <p:cNvCxnSpPr>
            <a:cxnSpLocks/>
          </p:cNvCxnSpPr>
          <p:nvPr/>
        </p:nvCxnSpPr>
        <p:spPr>
          <a:xfrm flipV="1">
            <a:off x="3093442" y="3231472"/>
            <a:ext cx="3002558" cy="18909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579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B249D-0BDE-B624-0FD9-9AA098E950B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FCAF36-C75F-4681-2AF1-3704EC47ADD9}"/>
              </a:ext>
            </a:extLst>
          </p:cNvPr>
          <p:cNvSpPr>
            <a:spLocks noGrp="1"/>
          </p:cNvSpPr>
          <p:nvPr>
            <p:ph type="sldNum" sz="quarter" idx="12"/>
          </p:nvPr>
        </p:nvSpPr>
        <p:spPr/>
        <p:txBody>
          <a:bodyPr/>
          <a:lstStyle/>
          <a:p>
            <a:fld id="{E2AB85B5-4ED4-4981-B10F-B59AFFBBEBDD}" type="slidenum">
              <a:rPr lang="en-US" smtClean="0"/>
              <a:t>35</a:t>
            </a:fld>
            <a:endParaRPr lang="en-US"/>
          </a:p>
        </p:txBody>
      </p:sp>
      <p:sp>
        <p:nvSpPr>
          <p:cNvPr id="3" name="TextBox 2">
            <a:extLst>
              <a:ext uri="{FF2B5EF4-FFF2-40B4-BE49-F238E27FC236}">
                <a16:creationId xmlns:a16="http://schemas.microsoft.com/office/drawing/2014/main" id="{16725CC0-7200-1B7C-D3BA-D57EE0263B85}"/>
              </a:ext>
            </a:extLst>
          </p:cNvPr>
          <p:cNvSpPr txBox="1"/>
          <p:nvPr/>
        </p:nvSpPr>
        <p:spPr>
          <a:xfrm>
            <a:off x="626722" y="506027"/>
            <a:ext cx="10859191" cy="7232749"/>
          </a:xfrm>
          <a:prstGeom prst="rect">
            <a:avLst/>
          </a:prstGeom>
          <a:noFill/>
        </p:spPr>
        <p:txBody>
          <a:bodyPr wrap="none" rtlCol="0">
            <a:spAutoFit/>
          </a:bodyPr>
          <a:lstStyle/>
          <a:p>
            <a:r>
              <a:rPr lang="sv-SE" sz="3200" b="1" i="1" dirty="0" err="1">
                <a:solidFill>
                  <a:srgbClr val="FF0000"/>
                </a:solidFill>
              </a:rPr>
              <a:t>Some</a:t>
            </a:r>
            <a:r>
              <a:rPr lang="sv-SE" sz="3200" b="1" i="1" dirty="0">
                <a:solidFill>
                  <a:srgbClr val="FF0000"/>
                </a:solidFill>
              </a:rPr>
              <a:t> </a:t>
            </a:r>
            <a:r>
              <a:rPr lang="sv-SE" sz="3200" b="1" i="1" dirty="0" err="1">
                <a:solidFill>
                  <a:srgbClr val="FF0000"/>
                </a:solidFill>
              </a:rPr>
              <a:t>results</a:t>
            </a:r>
            <a:r>
              <a:rPr lang="sv-SE" sz="3200" b="1" i="1" dirty="0">
                <a:solidFill>
                  <a:srgbClr val="FF0000"/>
                </a:solidFill>
              </a:rPr>
              <a:t> from the </a:t>
            </a:r>
            <a:r>
              <a:rPr lang="sv-SE" sz="3200" b="1" i="1" dirty="0" err="1">
                <a:solidFill>
                  <a:srgbClr val="FF0000"/>
                </a:solidFill>
              </a:rPr>
              <a:t>concrete</a:t>
            </a:r>
            <a:r>
              <a:rPr lang="sv-SE" sz="3200" b="1" i="1" dirty="0">
                <a:solidFill>
                  <a:srgbClr val="FF0000"/>
                </a:solidFill>
              </a:rPr>
              <a:t> </a:t>
            </a:r>
            <a:r>
              <a:rPr lang="sv-SE" sz="3200" b="1" i="1" dirty="0" err="1">
                <a:solidFill>
                  <a:srgbClr val="FF0000"/>
                </a:solidFill>
              </a:rPr>
              <a:t>example</a:t>
            </a:r>
            <a:r>
              <a:rPr lang="sv-SE" sz="3200" b="1" i="1" dirty="0">
                <a:solidFill>
                  <a:srgbClr val="FF0000"/>
                </a:solidFill>
              </a:rPr>
              <a:t>:</a:t>
            </a:r>
          </a:p>
          <a:p>
            <a:endParaRPr lang="sv-SE" dirty="0"/>
          </a:p>
          <a:p>
            <a:endParaRPr lang="sv-SE" dirty="0"/>
          </a:p>
          <a:p>
            <a:r>
              <a:rPr lang="sv-SE" b="1" dirty="0"/>
              <a:t>The total </a:t>
            </a:r>
            <a:r>
              <a:rPr lang="sv-SE" b="1" dirty="0" err="1"/>
              <a:t>surplus</a:t>
            </a:r>
            <a:r>
              <a:rPr lang="sv-SE" b="1" dirty="0"/>
              <a:t> in N1 </a:t>
            </a:r>
            <a:r>
              <a:rPr lang="sv-SE" b="1" dirty="0" err="1"/>
              <a:t>increases</a:t>
            </a:r>
            <a:r>
              <a:rPr lang="sv-SE" b="1" dirty="0"/>
              <a:t> from 8 to 9, </a:t>
            </a:r>
            <a:r>
              <a:rPr lang="sv-SE" b="1" dirty="0" err="1"/>
              <a:t>when</a:t>
            </a:r>
            <a:r>
              <a:rPr lang="sv-SE" b="1" dirty="0"/>
              <a:t> the </a:t>
            </a:r>
            <a:r>
              <a:rPr lang="sv-SE" b="1" dirty="0" err="1"/>
              <a:t>free</a:t>
            </a:r>
            <a:r>
              <a:rPr lang="sv-SE" b="1" dirty="0"/>
              <a:t> </a:t>
            </a:r>
            <a:r>
              <a:rPr lang="sv-SE" b="1" dirty="0" err="1"/>
              <a:t>trade</a:t>
            </a:r>
            <a:r>
              <a:rPr lang="sv-SE" b="1" dirty="0"/>
              <a:t> solution is </a:t>
            </a:r>
            <a:r>
              <a:rPr lang="sv-SE" b="1" dirty="0" err="1"/>
              <a:t>replaced</a:t>
            </a:r>
            <a:r>
              <a:rPr lang="sv-SE" b="1" dirty="0"/>
              <a:t> by the </a:t>
            </a:r>
            <a:r>
              <a:rPr lang="sv-SE" b="1" dirty="0" err="1"/>
              <a:t>optimized</a:t>
            </a:r>
            <a:r>
              <a:rPr lang="sv-SE" b="1" dirty="0"/>
              <a:t> solution.</a:t>
            </a:r>
          </a:p>
          <a:p>
            <a:r>
              <a:rPr lang="sv-SE" b="1" dirty="0"/>
              <a:t>(The </a:t>
            </a:r>
            <a:r>
              <a:rPr lang="sv-SE" b="1" dirty="0" err="1"/>
              <a:t>consumer</a:t>
            </a:r>
            <a:r>
              <a:rPr lang="sv-SE" b="1" dirty="0"/>
              <a:t> </a:t>
            </a:r>
            <a:r>
              <a:rPr lang="sv-SE" b="1" dirty="0" err="1"/>
              <a:t>surplus</a:t>
            </a:r>
            <a:r>
              <a:rPr lang="sv-SE" b="1" dirty="0"/>
              <a:t> is </a:t>
            </a:r>
            <a:r>
              <a:rPr lang="sv-SE" b="1" dirty="0" err="1"/>
              <a:t>reduced</a:t>
            </a:r>
            <a:r>
              <a:rPr lang="sv-SE" b="1" dirty="0"/>
              <a:t> from 8 to 4.5 and the tariff </a:t>
            </a:r>
            <a:r>
              <a:rPr lang="sv-SE" b="1" dirty="0" err="1"/>
              <a:t>revenue</a:t>
            </a:r>
            <a:r>
              <a:rPr lang="sv-SE" b="1" dirty="0"/>
              <a:t> </a:t>
            </a:r>
            <a:r>
              <a:rPr lang="sv-SE" b="1" dirty="0" err="1"/>
              <a:t>increases</a:t>
            </a:r>
            <a:r>
              <a:rPr lang="sv-SE" b="1" dirty="0"/>
              <a:t> from 0 to 4.5.)</a:t>
            </a:r>
          </a:p>
          <a:p>
            <a:endParaRPr lang="sv-SE" b="1" dirty="0"/>
          </a:p>
          <a:p>
            <a:r>
              <a:rPr lang="en-US" b="1" i="1" dirty="0">
                <a:solidFill>
                  <a:srgbClr val="FF0000"/>
                </a:solidFill>
              </a:rPr>
              <a:t>Observation: </a:t>
            </a:r>
          </a:p>
          <a:p>
            <a:r>
              <a:rPr lang="en-US" b="1" i="1" dirty="0">
                <a:solidFill>
                  <a:srgbClr val="FF0000"/>
                </a:solidFill>
              </a:rPr>
              <a:t>In the real world, it is quite possible that the tariff revenue is not completely redistributed to the consumers. </a:t>
            </a:r>
          </a:p>
          <a:p>
            <a:r>
              <a:rPr lang="en-US" b="1" i="1" dirty="0">
                <a:solidFill>
                  <a:srgbClr val="FF0000"/>
                </a:solidFill>
              </a:rPr>
              <a:t>In such cases, it is quite possible that the consumers do not benefit from the tariff, </a:t>
            </a:r>
          </a:p>
          <a:p>
            <a:r>
              <a:rPr lang="en-US" b="1" i="1" dirty="0">
                <a:solidFill>
                  <a:srgbClr val="FF0000"/>
                </a:solidFill>
              </a:rPr>
              <a:t>even if the total surplus is maximized via the tariff.</a:t>
            </a:r>
          </a:p>
          <a:p>
            <a:endParaRPr lang="sv-SE" b="1" dirty="0"/>
          </a:p>
          <a:p>
            <a:r>
              <a:rPr lang="sv-SE" b="1" dirty="0" err="1"/>
              <a:t>Free</a:t>
            </a:r>
            <a:r>
              <a:rPr lang="sv-SE" b="1" dirty="0"/>
              <a:t> </a:t>
            </a:r>
            <a:r>
              <a:rPr lang="sv-SE" b="1" dirty="0" err="1"/>
              <a:t>Trade</a:t>
            </a:r>
            <a:r>
              <a:rPr lang="sv-SE" b="1" dirty="0"/>
              <a:t> </a:t>
            </a:r>
            <a:r>
              <a:rPr lang="sv-SE" b="1" dirty="0" err="1"/>
              <a:t>Equilibrium</a:t>
            </a:r>
            <a:r>
              <a:rPr lang="sv-SE" b="1" dirty="0"/>
              <a:t> Price = 4</a:t>
            </a:r>
          </a:p>
          <a:p>
            <a:endParaRPr lang="sv-SE" b="1" dirty="0"/>
          </a:p>
          <a:p>
            <a:r>
              <a:rPr lang="sv-SE" b="1" dirty="0"/>
              <a:t>Optimal Tariff = 1.5</a:t>
            </a:r>
          </a:p>
          <a:p>
            <a:r>
              <a:rPr lang="sv-SE" b="1" dirty="0"/>
              <a:t>World Price in new </a:t>
            </a:r>
            <a:r>
              <a:rPr lang="sv-SE" b="1" dirty="0" err="1"/>
              <a:t>equilibrium</a:t>
            </a:r>
            <a:r>
              <a:rPr lang="sv-SE" b="1" dirty="0"/>
              <a:t> </a:t>
            </a:r>
            <a:r>
              <a:rPr lang="sv-SE" b="1" dirty="0" err="1"/>
              <a:t>when</a:t>
            </a:r>
            <a:r>
              <a:rPr lang="sv-SE" b="1" dirty="0"/>
              <a:t> the optimal tariff is </a:t>
            </a:r>
            <a:r>
              <a:rPr lang="sv-SE" b="1" dirty="0" err="1"/>
              <a:t>applied</a:t>
            </a:r>
            <a:r>
              <a:rPr lang="sv-SE" b="1" dirty="0"/>
              <a:t> = 3.5</a:t>
            </a:r>
          </a:p>
          <a:p>
            <a:r>
              <a:rPr lang="sv-SE" b="1" dirty="0"/>
              <a:t>Price in N1 </a:t>
            </a:r>
            <a:r>
              <a:rPr lang="sv-SE" b="1" dirty="0" err="1"/>
              <a:t>when</a:t>
            </a:r>
            <a:r>
              <a:rPr lang="sv-SE" b="1" dirty="0"/>
              <a:t> the optimal tariff is </a:t>
            </a:r>
            <a:r>
              <a:rPr lang="sv-SE" b="1" dirty="0" err="1"/>
              <a:t>applied</a:t>
            </a:r>
            <a:r>
              <a:rPr lang="sv-SE" b="1" dirty="0"/>
              <a:t> = 5</a:t>
            </a:r>
          </a:p>
          <a:p>
            <a:endParaRPr lang="sv-SE" b="1" dirty="0"/>
          </a:p>
          <a:p>
            <a:r>
              <a:rPr lang="sv-SE" b="1" dirty="0"/>
              <a:t>The Optimal Tariff = </a:t>
            </a:r>
            <a:r>
              <a:rPr lang="sv-SE" b="1" u="sng" dirty="0"/>
              <a:t>37.5 %</a:t>
            </a:r>
            <a:r>
              <a:rPr lang="sv-SE" b="1" dirty="0"/>
              <a:t> </a:t>
            </a:r>
            <a:r>
              <a:rPr lang="sv-SE" b="1" dirty="0" err="1"/>
              <a:t>of</a:t>
            </a:r>
            <a:r>
              <a:rPr lang="sv-SE" b="1" dirty="0"/>
              <a:t> the </a:t>
            </a:r>
            <a:r>
              <a:rPr lang="sv-SE" b="1" dirty="0" err="1"/>
              <a:t>Free</a:t>
            </a:r>
            <a:r>
              <a:rPr lang="sv-SE" b="1" dirty="0"/>
              <a:t> </a:t>
            </a:r>
            <a:r>
              <a:rPr lang="sv-SE" b="1" dirty="0" err="1"/>
              <a:t>Trade</a:t>
            </a:r>
            <a:r>
              <a:rPr lang="sv-SE" b="1" dirty="0"/>
              <a:t> </a:t>
            </a:r>
            <a:r>
              <a:rPr lang="sv-SE" b="1" dirty="0" err="1"/>
              <a:t>Equilibrium</a:t>
            </a:r>
            <a:r>
              <a:rPr lang="sv-SE" b="1" dirty="0"/>
              <a:t> Price</a:t>
            </a:r>
          </a:p>
          <a:p>
            <a:r>
              <a:rPr lang="sv-SE" b="1" dirty="0"/>
              <a:t>The Optimal Tariff = </a:t>
            </a:r>
            <a:r>
              <a:rPr lang="sv-SE" b="1" u="sng" dirty="0"/>
              <a:t>42.9 %</a:t>
            </a:r>
            <a:r>
              <a:rPr lang="sv-SE" b="1" dirty="0"/>
              <a:t> </a:t>
            </a:r>
            <a:r>
              <a:rPr lang="sv-SE" b="1" dirty="0" err="1"/>
              <a:t>of</a:t>
            </a:r>
            <a:r>
              <a:rPr lang="sv-SE" b="1" dirty="0"/>
              <a:t> World Price in new </a:t>
            </a:r>
            <a:r>
              <a:rPr lang="sv-SE" b="1" dirty="0" err="1"/>
              <a:t>equilibrium</a:t>
            </a:r>
            <a:r>
              <a:rPr lang="sv-SE" b="1" dirty="0"/>
              <a:t> </a:t>
            </a:r>
            <a:r>
              <a:rPr lang="sv-SE" b="1" dirty="0" err="1"/>
              <a:t>when</a:t>
            </a:r>
            <a:r>
              <a:rPr lang="sv-SE" b="1" dirty="0"/>
              <a:t> the optimal tariff is </a:t>
            </a:r>
            <a:r>
              <a:rPr lang="sv-SE" b="1" dirty="0" err="1"/>
              <a:t>applied</a:t>
            </a:r>
            <a:r>
              <a:rPr lang="sv-SE" b="1" dirty="0"/>
              <a:t>.</a:t>
            </a:r>
          </a:p>
          <a:p>
            <a:endParaRPr lang="sv-SE" dirty="0"/>
          </a:p>
          <a:p>
            <a:endParaRPr lang="sv-SE" dirty="0"/>
          </a:p>
          <a:p>
            <a:endParaRPr lang="sv-SE" dirty="0"/>
          </a:p>
          <a:p>
            <a:r>
              <a:rPr lang="sv-SE" dirty="0"/>
              <a:t> </a:t>
            </a:r>
          </a:p>
          <a:p>
            <a:endParaRPr lang="sv-SE" dirty="0"/>
          </a:p>
          <a:p>
            <a:r>
              <a:rPr lang="sv-SE" dirty="0"/>
              <a:t> </a:t>
            </a:r>
            <a:endParaRPr lang="en-US" dirty="0"/>
          </a:p>
        </p:txBody>
      </p:sp>
    </p:spTree>
    <p:extLst>
      <p:ext uri="{BB962C8B-B14F-4D97-AF65-F5344CB8AC3E}">
        <p14:creationId xmlns:p14="http://schemas.microsoft.com/office/powerpoint/2010/main" val="1184274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2919-8FC0-D917-0602-9841FD44FE61}"/>
              </a:ext>
            </a:extLst>
          </p:cNvPr>
          <p:cNvSpPr>
            <a:spLocks noGrp="1"/>
          </p:cNvSpPr>
          <p:nvPr>
            <p:ph type="title"/>
          </p:nvPr>
        </p:nvSpPr>
        <p:spPr>
          <a:xfrm>
            <a:off x="838200" y="365125"/>
            <a:ext cx="10515600" cy="1325563"/>
          </a:xfrm>
        </p:spPr>
        <p:txBody>
          <a:bodyPr>
            <a:normAutofit/>
          </a:bodyPr>
          <a:lstStyle/>
          <a:p>
            <a:r>
              <a:rPr lang="sv-SE" sz="2400" b="1" u="sng" dirty="0"/>
              <a:t>Abstract part 1 </a:t>
            </a:r>
            <a:br>
              <a:rPr lang="sv-SE" sz="2000" b="1" dirty="0">
                <a:solidFill>
                  <a:srgbClr val="0070C0"/>
                </a:solidFill>
              </a:rPr>
            </a:br>
            <a:r>
              <a:rPr lang="en-US" sz="2000" i="1" dirty="0">
                <a:solidFill>
                  <a:srgbClr val="0070C0"/>
                </a:solidFill>
                <a:latin typeface="+mn-lt"/>
              </a:rPr>
              <a:t>Linear and nonlinear optimization of international trade and tariffs, WSTA 2025, Peter Lohmander</a:t>
            </a:r>
          </a:p>
        </p:txBody>
      </p:sp>
      <p:sp>
        <p:nvSpPr>
          <p:cNvPr id="3" name="Content Placeholder 2">
            <a:extLst>
              <a:ext uri="{FF2B5EF4-FFF2-40B4-BE49-F238E27FC236}">
                <a16:creationId xmlns:a16="http://schemas.microsoft.com/office/drawing/2014/main" id="{B2C294F4-FA6A-BD53-F251-CFC77CE7EA69}"/>
              </a:ext>
            </a:extLst>
          </p:cNvPr>
          <p:cNvSpPr>
            <a:spLocks noGrp="1"/>
          </p:cNvSpPr>
          <p:nvPr>
            <p:ph idx="1"/>
          </p:nvPr>
        </p:nvSpPr>
        <p:spPr/>
        <p:txBody>
          <a:bodyPr/>
          <a:lstStyle/>
          <a:p>
            <a:r>
              <a:rPr lang="en-US" b="1" dirty="0">
                <a:highlight>
                  <a:srgbClr val="FFFF00"/>
                </a:highlight>
              </a:rPr>
              <a:t>International trade, with and without tariffs, is analytically and numerically defined and analyzed. First, the linear partial equilibrium two nation trade model approach by Pindyck and Rubinfeld and by Krugman and Obstfeld, is applied. The producer and consumer surpluses are determined in the two nations, N1 and N2, with and without trade. With free trade without tariffs, the total surpluses in the two nations, including producer and consumer surpluses, exceed the total surpluses in the two countries, without trade.</a:t>
            </a:r>
            <a:endParaRPr lang="en-US" dirty="0"/>
          </a:p>
        </p:txBody>
      </p:sp>
      <p:sp>
        <p:nvSpPr>
          <p:cNvPr id="4" name="Slide Number Placeholder 3">
            <a:extLst>
              <a:ext uri="{FF2B5EF4-FFF2-40B4-BE49-F238E27FC236}">
                <a16:creationId xmlns:a16="http://schemas.microsoft.com/office/drawing/2014/main" id="{31375F2B-3D8E-5B55-7299-DD694BE961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B85B5-4ED4-4981-B10F-B59AFFBBEB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407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B9F6-A6C1-1FD6-1760-4D4912CEF396}"/>
              </a:ext>
            </a:extLst>
          </p:cNvPr>
          <p:cNvSpPr>
            <a:spLocks noGrp="1"/>
          </p:cNvSpPr>
          <p:nvPr>
            <p:ph type="title"/>
          </p:nvPr>
        </p:nvSpPr>
        <p:spPr/>
        <p:txBody>
          <a:bodyPr>
            <a:normAutofit/>
          </a:bodyPr>
          <a:lstStyle/>
          <a:p>
            <a:r>
              <a:rPr lang="sv-SE" sz="4000" i="1" dirty="0" err="1">
                <a:solidFill>
                  <a:srgbClr val="0070C0"/>
                </a:solidFill>
              </a:rPr>
              <a:t>Results</a:t>
            </a:r>
            <a:r>
              <a:rPr lang="sv-SE" sz="4000" i="1" dirty="0">
                <a:solidFill>
                  <a:srgbClr val="0070C0"/>
                </a:solidFill>
              </a:rPr>
              <a:t> from the </a:t>
            </a:r>
            <a:r>
              <a:rPr lang="sv-SE" sz="4000" i="1" dirty="0" err="1">
                <a:solidFill>
                  <a:srgbClr val="0070C0"/>
                </a:solidFill>
              </a:rPr>
              <a:t>linear</a:t>
            </a:r>
            <a:r>
              <a:rPr lang="sv-SE" sz="4000" i="1" dirty="0">
                <a:solidFill>
                  <a:srgbClr val="0070C0"/>
                </a:solidFill>
              </a:rPr>
              <a:t>, partial </a:t>
            </a:r>
            <a:r>
              <a:rPr lang="sv-SE" sz="4000" i="1" dirty="0" err="1">
                <a:solidFill>
                  <a:srgbClr val="0070C0"/>
                </a:solidFill>
              </a:rPr>
              <a:t>equilibrium</a:t>
            </a:r>
            <a:r>
              <a:rPr lang="sv-SE" sz="4000" i="1" dirty="0">
                <a:solidFill>
                  <a:srgbClr val="0070C0"/>
                </a:solidFill>
              </a:rPr>
              <a:t>, </a:t>
            </a:r>
            <a:r>
              <a:rPr lang="sv-SE" sz="4000" i="1" dirty="0" err="1">
                <a:solidFill>
                  <a:srgbClr val="0070C0"/>
                </a:solidFill>
              </a:rPr>
              <a:t>model</a:t>
            </a:r>
            <a:endParaRPr lang="en-US" sz="4000" i="1" dirty="0">
              <a:solidFill>
                <a:srgbClr val="0070C0"/>
              </a:solidFill>
            </a:endParaRPr>
          </a:p>
        </p:txBody>
      </p:sp>
      <p:pic>
        <p:nvPicPr>
          <p:cNvPr id="5" name="Picture 4">
            <a:extLst>
              <a:ext uri="{FF2B5EF4-FFF2-40B4-BE49-F238E27FC236}">
                <a16:creationId xmlns:a16="http://schemas.microsoft.com/office/drawing/2014/main" id="{D86531B6-82BB-35D5-0846-A4C70BE51E7C}"/>
              </a:ext>
            </a:extLst>
          </p:cNvPr>
          <p:cNvPicPr>
            <a:picLocks noChangeAspect="1"/>
          </p:cNvPicPr>
          <p:nvPr/>
        </p:nvPicPr>
        <p:blipFill>
          <a:blip r:embed="rId2"/>
          <a:stretch>
            <a:fillRect/>
          </a:stretch>
        </p:blipFill>
        <p:spPr>
          <a:xfrm>
            <a:off x="654223" y="1522519"/>
            <a:ext cx="7585858" cy="4739031"/>
          </a:xfrm>
          <a:prstGeom prst="rect">
            <a:avLst/>
          </a:prstGeom>
        </p:spPr>
      </p:pic>
      <p:sp>
        <p:nvSpPr>
          <p:cNvPr id="6" name="Rectangle 5">
            <a:extLst>
              <a:ext uri="{FF2B5EF4-FFF2-40B4-BE49-F238E27FC236}">
                <a16:creationId xmlns:a16="http://schemas.microsoft.com/office/drawing/2014/main" id="{F75A80B6-4886-F5A7-1F31-33A0DF93985F}"/>
              </a:ext>
            </a:extLst>
          </p:cNvPr>
          <p:cNvSpPr/>
          <p:nvPr/>
        </p:nvSpPr>
        <p:spPr>
          <a:xfrm>
            <a:off x="967665" y="2379216"/>
            <a:ext cx="3577701" cy="538541"/>
          </a:xfrm>
          <a:prstGeom prst="rect">
            <a:avLst/>
          </a:prstGeom>
          <a:noFill/>
          <a:ln w="76200">
            <a:solidFill>
              <a:srgbClr val="7030A0"/>
            </a:solid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953DA0-AF06-48F9-BA0E-ABFDF93FB638}"/>
              </a:ext>
            </a:extLst>
          </p:cNvPr>
          <p:cNvSpPr/>
          <p:nvPr/>
        </p:nvSpPr>
        <p:spPr>
          <a:xfrm>
            <a:off x="6241002" y="5573730"/>
            <a:ext cx="1278384" cy="578495"/>
          </a:xfrm>
          <a:prstGeom prst="rect">
            <a:avLst/>
          </a:prstGeom>
          <a:noFill/>
          <a:ln w="76200">
            <a:solidFill>
              <a:srgbClr val="00B050"/>
            </a:solid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D96AED10-4986-8055-450B-B4DA3BBF5AA1}"/>
              </a:ext>
            </a:extLst>
          </p:cNvPr>
          <p:cNvCxnSpPr>
            <a:cxnSpLocks/>
          </p:cNvCxnSpPr>
          <p:nvPr/>
        </p:nvCxnSpPr>
        <p:spPr>
          <a:xfrm>
            <a:off x="4057095" y="5335480"/>
            <a:ext cx="488271"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FAD2A2D-6564-989D-19F9-11DDE0EA04B2}"/>
              </a:ext>
            </a:extLst>
          </p:cNvPr>
          <p:cNvCxnSpPr>
            <a:cxnSpLocks/>
          </p:cNvCxnSpPr>
          <p:nvPr/>
        </p:nvCxnSpPr>
        <p:spPr>
          <a:xfrm flipH="1">
            <a:off x="6917184" y="5344391"/>
            <a:ext cx="49567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E887017-7AAB-30F5-CDEF-819360CF2143}"/>
              </a:ext>
            </a:extLst>
          </p:cNvPr>
          <p:cNvSpPr>
            <a:spLocks noGrp="1"/>
          </p:cNvSpPr>
          <p:nvPr>
            <p:ph type="sldNum" sz="quarter" idx="12"/>
          </p:nvPr>
        </p:nvSpPr>
        <p:spPr/>
        <p:txBody>
          <a:bodyPr/>
          <a:lstStyle/>
          <a:p>
            <a:fld id="{E2AB85B5-4ED4-4981-B10F-B59AFFBBEBDD}" type="slidenum">
              <a:rPr lang="en-US" smtClean="0"/>
              <a:t>37</a:t>
            </a:fld>
            <a:endParaRPr lang="en-US"/>
          </a:p>
        </p:txBody>
      </p:sp>
      <p:sp>
        <p:nvSpPr>
          <p:cNvPr id="4" name="TextBox 3">
            <a:extLst>
              <a:ext uri="{FF2B5EF4-FFF2-40B4-BE49-F238E27FC236}">
                <a16:creationId xmlns:a16="http://schemas.microsoft.com/office/drawing/2014/main" id="{F5F27511-8B15-3800-C773-AE8ADEF81593}"/>
              </a:ext>
            </a:extLst>
          </p:cNvPr>
          <p:cNvSpPr txBox="1"/>
          <p:nvPr/>
        </p:nvSpPr>
        <p:spPr>
          <a:xfrm>
            <a:off x="8240081" y="1522519"/>
            <a:ext cx="3560590" cy="1569660"/>
          </a:xfrm>
          <a:prstGeom prst="rect">
            <a:avLst/>
          </a:prstGeom>
          <a:noFill/>
        </p:spPr>
        <p:txBody>
          <a:bodyPr wrap="none" rtlCol="0">
            <a:spAutoFit/>
          </a:bodyPr>
          <a:lstStyle/>
          <a:p>
            <a:r>
              <a:rPr lang="sv-SE" sz="2400" b="1" i="1" dirty="0">
                <a:solidFill>
                  <a:srgbClr val="FF0000"/>
                </a:solidFill>
              </a:rPr>
              <a:t>All parameters, </a:t>
            </a:r>
            <a:r>
              <a:rPr lang="sv-SE" sz="2400" b="1" i="1" dirty="0" err="1">
                <a:solidFill>
                  <a:srgbClr val="FF0000"/>
                </a:solidFill>
              </a:rPr>
              <a:t>equations</a:t>
            </a:r>
            <a:r>
              <a:rPr lang="sv-SE" sz="2400" b="1" i="1" dirty="0">
                <a:solidFill>
                  <a:srgbClr val="FF0000"/>
                </a:solidFill>
              </a:rPr>
              <a:t>,</a:t>
            </a:r>
          </a:p>
          <a:p>
            <a:r>
              <a:rPr lang="sv-SE" sz="2400" b="1" i="1" dirty="0">
                <a:solidFill>
                  <a:srgbClr val="FF0000"/>
                </a:solidFill>
              </a:rPr>
              <a:t>and the computer </a:t>
            </a:r>
            <a:r>
              <a:rPr lang="sv-SE" sz="2400" b="1" i="1" dirty="0" err="1">
                <a:solidFill>
                  <a:srgbClr val="FF0000"/>
                </a:solidFill>
              </a:rPr>
              <a:t>code</a:t>
            </a:r>
            <a:endParaRPr lang="sv-SE" sz="2400" b="1" i="1" dirty="0">
              <a:solidFill>
                <a:srgbClr val="FF0000"/>
              </a:solidFill>
            </a:endParaRPr>
          </a:p>
          <a:p>
            <a:r>
              <a:rPr lang="sv-SE" sz="2400" b="1" i="1" dirty="0" err="1">
                <a:solidFill>
                  <a:srgbClr val="FF0000"/>
                </a:solidFill>
              </a:rPr>
              <a:t>are</a:t>
            </a:r>
            <a:r>
              <a:rPr lang="sv-SE" sz="2400" b="1" i="1" dirty="0">
                <a:solidFill>
                  <a:srgbClr val="FF0000"/>
                </a:solidFill>
              </a:rPr>
              <a:t> </a:t>
            </a:r>
            <a:r>
              <a:rPr lang="sv-SE" sz="2400" b="1" i="1" dirty="0" err="1">
                <a:solidFill>
                  <a:srgbClr val="FF0000"/>
                </a:solidFill>
              </a:rPr>
              <a:t>found</a:t>
            </a:r>
            <a:r>
              <a:rPr lang="sv-SE" sz="2400" b="1" i="1" dirty="0">
                <a:solidFill>
                  <a:srgbClr val="FF0000"/>
                </a:solidFill>
              </a:rPr>
              <a:t> in the</a:t>
            </a:r>
          </a:p>
          <a:p>
            <a:r>
              <a:rPr lang="sv-SE" sz="2400" b="1" i="1" dirty="0">
                <a:solidFill>
                  <a:srgbClr val="FF0000"/>
                </a:solidFill>
              </a:rPr>
              <a:t>Appendix.  </a:t>
            </a:r>
            <a:endParaRPr lang="en-US" sz="2400" b="1" i="1" dirty="0">
              <a:solidFill>
                <a:srgbClr val="FF0000"/>
              </a:solidFill>
            </a:endParaRPr>
          </a:p>
        </p:txBody>
      </p:sp>
    </p:spTree>
    <p:extLst>
      <p:ext uri="{BB962C8B-B14F-4D97-AF65-F5344CB8AC3E}">
        <p14:creationId xmlns:p14="http://schemas.microsoft.com/office/powerpoint/2010/main" val="2252800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4E104-03D0-99B5-A268-E73CC55A3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290CE-FD49-2822-779E-2B8DB27AD583}"/>
              </a:ext>
            </a:extLst>
          </p:cNvPr>
          <p:cNvSpPr>
            <a:spLocks noGrp="1"/>
          </p:cNvSpPr>
          <p:nvPr>
            <p:ph type="title"/>
          </p:nvPr>
        </p:nvSpPr>
        <p:spPr/>
        <p:txBody>
          <a:bodyPr>
            <a:normAutofit/>
          </a:bodyPr>
          <a:lstStyle/>
          <a:p>
            <a:r>
              <a:rPr lang="sv-SE" sz="4000" i="1" dirty="0" err="1">
                <a:solidFill>
                  <a:srgbClr val="0070C0"/>
                </a:solidFill>
              </a:rPr>
              <a:t>Results</a:t>
            </a:r>
            <a:r>
              <a:rPr lang="sv-SE" sz="4000" i="1" dirty="0">
                <a:solidFill>
                  <a:srgbClr val="0070C0"/>
                </a:solidFill>
              </a:rPr>
              <a:t> from the </a:t>
            </a:r>
            <a:r>
              <a:rPr lang="sv-SE" sz="4000" i="1" dirty="0" err="1">
                <a:solidFill>
                  <a:srgbClr val="0070C0"/>
                </a:solidFill>
              </a:rPr>
              <a:t>linear</a:t>
            </a:r>
            <a:r>
              <a:rPr lang="sv-SE" sz="4000" i="1" dirty="0">
                <a:solidFill>
                  <a:srgbClr val="0070C0"/>
                </a:solidFill>
              </a:rPr>
              <a:t>, partial </a:t>
            </a:r>
            <a:r>
              <a:rPr lang="sv-SE" sz="4000" i="1" dirty="0" err="1">
                <a:solidFill>
                  <a:srgbClr val="0070C0"/>
                </a:solidFill>
              </a:rPr>
              <a:t>equilibrium</a:t>
            </a:r>
            <a:r>
              <a:rPr lang="sv-SE" sz="4000" i="1" dirty="0">
                <a:solidFill>
                  <a:srgbClr val="0070C0"/>
                </a:solidFill>
              </a:rPr>
              <a:t>, </a:t>
            </a:r>
            <a:r>
              <a:rPr lang="sv-SE" sz="4000" i="1" dirty="0" err="1">
                <a:solidFill>
                  <a:srgbClr val="0070C0"/>
                </a:solidFill>
              </a:rPr>
              <a:t>model</a:t>
            </a:r>
            <a:endParaRPr lang="en-US" sz="4000" i="1" dirty="0">
              <a:solidFill>
                <a:srgbClr val="0070C0"/>
              </a:solidFill>
            </a:endParaRPr>
          </a:p>
        </p:txBody>
      </p:sp>
      <p:pic>
        <p:nvPicPr>
          <p:cNvPr id="4" name="Picture 3">
            <a:extLst>
              <a:ext uri="{FF2B5EF4-FFF2-40B4-BE49-F238E27FC236}">
                <a16:creationId xmlns:a16="http://schemas.microsoft.com/office/drawing/2014/main" id="{B9B7D870-1FF9-B6AE-3436-EB8DB794AE95}"/>
              </a:ext>
            </a:extLst>
          </p:cNvPr>
          <p:cNvPicPr>
            <a:picLocks noChangeAspect="1"/>
          </p:cNvPicPr>
          <p:nvPr/>
        </p:nvPicPr>
        <p:blipFill>
          <a:blip r:embed="rId2"/>
          <a:stretch>
            <a:fillRect/>
          </a:stretch>
        </p:blipFill>
        <p:spPr>
          <a:xfrm>
            <a:off x="440631" y="1777185"/>
            <a:ext cx="6857579" cy="4502150"/>
          </a:xfrm>
          <a:prstGeom prst="rect">
            <a:avLst/>
          </a:prstGeom>
        </p:spPr>
      </p:pic>
      <p:sp>
        <p:nvSpPr>
          <p:cNvPr id="6" name="Rectangle 5">
            <a:extLst>
              <a:ext uri="{FF2B5EF4-FFF2-40B4-BE49-F238E27FC236}">
                <a16:creationId xmlns:a16="http://schemas.microsoft.com/office/drawing/2014/main" id="{B2213AC0-0865-31A9-B403-BCD231F5FA34}"/>
              </a:ext>
            </a:extLst>
          </p:cNvPr>
          <p:cNvSpPr/>
          <p:nvPr/>
        </p:nvSpPr>
        <p:spPr>
          <a:xfrm>
            <a:off x="838200" y="1777185"/>
            <a:ext cx="5358414" cy="538541"/>
          </a:xfrm>
          <a:prstGeom prst="rect">
            <a:avLst/>
          </a:prstGeom>
          <a:noFill/>
          <a:ln w="76200">
            <a:solidFill>
              <a:srgbClr val="7030A0"/>
            </a:solid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7BF743D-6C5D-969E-3E31-DCBB8CD51938}"/>
              </a:ext>
            </a:extLst>
          </p:cNvPr>
          <p:cNvCxnSpPr>
            <a:cxnSpLocks/>
          </p:cNvCxnSpPr>
          <p:nvPr/>
        </p:nvCxnSpPr>
        <p:spPr>
          <a:xfrm>
            <a:off x="3453413" y="5433134"/>
            <a:ext cx="488271"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ED9B0F-972C-EA80-02E5-9B22B88F87CB}"/>
              </a:ext>
            </a:extLst>
          </p:cNvPr>
          <p:cNvCxnSpPr>
            <a:cxnSpLocks/>
          </p:cNvCxnSpPr>
          <p:nvPr/>
        </p:nvCxnSpPr>
        <p:spPr>
          <a:xfrm flipH="1">
            <a:off x="6096000" y="5433134"/>
            <a:ext cx="49567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581FD1F-8E56-A5F3-FC2E-2F8C59BBA49E}"/>
              </a:ext>
            </a:extLst>
          </p:cNvPr>
          <p:cNvSpPr/>
          <p:nvPr/>
        </p:nvSpPr>
        <p:spPr>
          <a:xfrm>
            <a:off x="5734974" y="5682428"/>
            <a:ext cx="1100831" cy="469798"/>
          </a:xfrm>
          <a:prstGeom prst="rect">
            <a:avLst/>
          </a:prstGeom>
          <a:noFill/>
          <a:ln w="76200">
            <a:solidFill>
              <a:srgbClr val="00B050"/>
            </a:solid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FD3EB37-C006-7632-51AA-AB13067296BD}"/>
              </a:ext>
            </a:extLst>
          </p:cNvPr>
          <p:cNvSpPr>
            <a:spLocks noGrp="1"/>
          </p:cNvSpPr>
          <p:nvPr>
            <p:ph type="sldNum" sz="quarter" idx="12"/>
          </p:nvPr>
        </p:nvSpPr>
        <p:spPr/>
        <p:txBody>
          <a:bodyPr/>
          <a:lstStyle/>
          <a:p>
            <a:fld id="{E2AB85B5-4ED4-4981-B10F-B59AFFBBEBDD}" type="slidenum">
              <a:rPr lang="en-US" smtClean="0"/>
              <a:t>38</a:t>
            </a:fld>
            <a:endParaRPr lang="en-US"/>
          </a:p>
        </p:txBody>
      </p:sp>
      <p:sp>
        <p:nvSpPr>
          <p:cNvPr id="5" name="TextBox 4">
            <a:extLst>
              <a:ext uri="{FF2B5EF4-FFF2-40B4-BE49-F238E27FC236}">
                <a16:creationId xmlns:a16="http://schemas.microsoft.com/office/drawing/2014/main" id="{6E3ADB37-6FF6-A403-6693-BD91BCB634C6}"/>
              </a:ext>
            </a:extLst>
          </p:cNvPr>
          <p:cNvSpPr txBox="1"/>
          <p:nvPr/>
        </p:nvSpPr>
        <p:spPr>
          <a:xfrm>
            <a:off x="8240081" y="1522519"/>
            <a:ext cx="3560590" cy="1569660"/>
          </a:xfrm>
          <a:prstGeom prst="rect">
            <a:avLst/>
          </a:prstGeom>
          <a:noFill/>
        </p:spPr>
        <p:txBody>
          <a:bodyPr wrap="none" rtlCol="0">
            <a:spAutoFit/>
          </a:bodyPr>
          <a:lstStyle/>
          <a:p>
            <a:r>
              <a:rPr lang="sv-SE" sz="2400" b="1" i="1" dirty="0">
                <a:solidFill>
                  <a:srgbClr val="FF0000"/>
                </a:solidFill>
              </a:rPr>
              <a:t>All parameters, </a:t>
            </a:r>
            <a:r>
              <a:rPr lang="sv-SE" sz="2400" b="1" i="1" dirty="0" err="1">
                <a:solidFill>
                  <a:srgbClr val="FF0000"/>
                </a:solidFill>
              </a:rPr>
              <a:t>equations</a:t>
            </a:r>
            <a:r>
              <a:rPr lang="sv-SE" sz="2400" b="1" i="1" dirty="0">
                <a:solidFill>
                  <a:srgbClr val="FF0000"/>
                </a:solidFill>
              </a:rPr>
              <a:t>,</a:t>
            </a:r>
          </a:p>
          <a:p>
            <a:r>
              <a:rPr lang="sv-SE" sz="2400" b="1" i="1" dirty="0">
                <a:solidFill>
                  <a:srgbClr val="FF0000"/>
                </a:solidFill>
              </a:rPr>
              <a:t>and the computer </a:t>
            </a:r>
            <a:r>
              <a:rPr lang="sv-SE" sz="2400" b="1" i="1" dirty="0" err="1">
                <a:solidFill>
                  <a:srgbClr val="FF0000"/>
                </a:solidFill>
              </a:rPr>
              <a:t>code</a:t>
            </a:r>
            <a:endParaRPr lang="sv-SE" sz="2400" b="1" i="1" dirty="0">
              <a:solidFill>
                <a:srgbClr val="FF0000"/>
              </a:solidFill>
            </a:endParaRPr>
          </a:p>
          <a:p>
            <a:r>
              <a:rPr lang="sv-SE" sz="2400" b="1" i="1" dirty="0" err="1">
                <a:solidFill>
                  <a:srgbClr val="FF0000"/>
                </a:solidFill>
              </a:rPr>
              <a:t>are</a:t>
            </a:r>
            <a:r>
              <a:rPr lang="sv-SE" sz="2400" b="1" i="1" dirty="0">
                <a:solidFill>
                  <a:srgbClr val="FF0000"/>
                </a:solidFill>
              </a:rPr>
              <a:t> </a:t>
            </a:r>
            <a:r>
              <a:rPr lang="sv-SE" sz="2400" b="1" i="1" dirty="0" err="1">
                <a:solidFill>
                  <a:srgbClr val="FF0000"/>
                </a:solidFill>
              </a:rPr>
              <a:t>found</a:t>
            </a:r>
            <a:r>
              <a:rPr lang="sv-SE" sz="2400" b="1" i="1" dirty="0">
                <a:solidFill>
                  <a:srgbClr val="FF0000"/>
                </a:solidFill>
              </a:rPr>
              <a:t> in the</a:t>
            </a:r>
          </a:p>
          <a:p>
            <a:r>
              <a:rPr lang="sv-SE" sz="2400" b="1" i="1" dirty="0">
                <a:solidFill>
                  <a:srgbClr val="FF0000"/>
                </a:solidFill>
              </a:rPr>
              <a:t>Appendix.  </a:t>
            </a:r>
            <a:endParaRPr lang="en-US" sz="2400" b="1" i="1" dirty="0">
              <a:solidFill>
                <a:srgbClr val="FF0000"/>
              </a:solidFill>
            </a:endParaRPr>
          </a:p>
        </p:txBody>
      </p:sp>
    </p:spTree>
    <p:extLst>
      <p:ext uri="{BB962C8B-B14F-4D97-AF65-F5344CB8AC3E}">
        <p14:creationId xmlns:p14="http://schemas.microsoft.com/office/powerpoint/2010/main" val="2779348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961D7-80B1-1A13-77EF-AEFED567934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FA82C-117D-C992-2D89-07B47D481F61}"/>
              </a:ext>
            </a:extLst>
          </p:cNvPr>
          <p:cNvSpPr>
            <a:spLocks noGrp="1"/>
          </p:cNvSpPr>
          <p:nvPr>
            <p:ph idx="1"/>
          </p:nvPr>
        </p:nvSpPr>
        <p:spPr/>
        <p:txBody>
          <a:bodyPr/>
          <a:lstStyle/>
          <a:p>
            <a:r>
              <a:rPr lang="en-US" b="1" dirty="0"/>
              <a:t>Then, N1 introduces tariffs on imports. The objective function of N1 is the total surplus of N1, including consumer and producer surplus and the tariff gain. The optimal tariff for N1 is determined as a general function of all parameters of demand and supply in the two nations. The objective function of N1 is a strictly concave and quadratic function of the tariff level, which implies that the optimal tariff is unique and instantly determined from the first order optimum condition.</a:t>
            </a:r>
            <a:endParaRPr lang="en-US" dirty="0"/>
          </a:p>
        </p:txBody>
      </p:sp>
      <p:sp>
        <p:nvSpPr>
          <p:cNvPr id="4" name="Title 1">
            <a:extLst>
              <a:ext uri="{FF2B5EF4-FFF2-40B4-BE49-F238E27FC236}">
                <a16:creationId xmlns:a16="http://schemas.microsoft.com/office/drawing/2014/main" id="{8A3B476E-5820-864E-F3DD-DA5F0BE899C4}"/>
              </a:ext>
            </a:extLst>
          </p:cNvPr>
          <p:cNvSpPr>
            <a:spLocks noGrp="1"/>
          </p:cNvSpPr>
          <p:nvPr>
            <p:ph type="title"/>
          </p:nvPr>
        </p:nvSpPr>
        <p:spPr>
          <a:xfrm>
            <a:off x="838200" y="365125"/>
            <a:ext cx="10515600" cy="1325563"/>
          </a:xfrm>
        </p:spPr>
        <p:txBody>
          <a:bodyPr>
            <a:normAutofit/>
          </a:bodyPr>
          <a:lstStyle/>
          <a:p>
            <a:r>
              <a:rPr lang="sv-SE" sz="2400" b="1" u="sng" dirty="0"/>
              <a:t>Abstract part 2 </a:t>
            </a:r>
            <a:br>
              <a:rPr lang="sv-SE" sz="2000" b="1" dirty="0">
                <a:solidFill>
                  <a:srgbClr val="0070C0"/>
                </a:solidFill>
              </a:rPr>
            </a:br>
            <a:r>
              <a:rPr lang="en-US" sz="2000" i="1" dirty="0">
                <a:solidFill>
                  <a:srgbClr val="0070C0"/>
                </a:solidFill>
                <a:latin typeface="+mn-lt"/>
              </a:rPr>
              <a:t>Linear and nonlinear optimization of international trade and tariffs, WSTA 2025, Peter Lohmander</a:t>
            </a:r>
          </a:p>
        </p:txBody>
      </p:sp>
      <p:sp>
        <p:nvSpPr>
          <p:cNvPr id="2" name="Slide Number Placeholder 1">
            <a:extLst>
              <a:ext uri="{FF2B5EF4-FFF2-40B4-BE49-F238E27FC236}">
                <a16:creationId xmlns:a16="http://schemas.microsoft.com/office/drawing/2014/main" id="{BD3122F8-8186-AF2C-101D-08A9ED6861C0}"/>
              </a:ext>
            </a:extLst>
          </p:cNvPr>
          <p:cNvSpPr>
            <a:spLocks noGrp="1"/>
          </p:cNvSpPr>
          <p:nvPr>
            <p:ph type="sldNum" sz="quarter" idx="12"/>
          </p:nvPr>
        </p:nvSpPr>
        <p:spPr/>
        <p:txBody>
          <a:bodyPr/>
          <a:lstStyle/>
          <a:p>
            <a:fld id="{E2AB85B5-4ED4-4981-B10F-B59AFFBBEBDD}" type="slidenum">
              <a:rPr lang="en-US" smtClean="0"/>
              <a:t>39</a:t>
            </a:fld>
            <a:endParaRPr lang="en-US"/>
          </a:p>
        </p:txBody>
      </p:sp>
    </p:spTree>
    <p:extLst>
      <p:ext uri="{BB962C8B-B14F-4D97-AF65-F5344CB8AC3E}">
        <p14:creationId xmlns:p14="http://schemas.microsoft.com/office/powerpoint/2010/main" val="71728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BDE7AA-E06D-DA29-39A7-4C500CC489E9}"/>
              </a:ext>
            </a:extLst>
          </p:cNvPr>
          <p:cNvSpPr>
            <a:spLocks noGrp="1"/>
          </p:cNvSpPr>
          <p:nvPr>
            <p:ph type="sldNum" sz="quarter" idx="12"/>
          </p:nvPr>
        </p:nvSpPr>
        <p:spPr/>
        <p:txBody>
          <a:bodyPr/>
          <a:lstStyle/>
          <a:p>
            <a:fld id="{E2AB85B5-4ED4-4981-B10F-B59AFFBBEBDD}" type="slidenum">
              <a:rPr lang="en-US" smtClean="0"/>
              <a:t>4</a:t>
            </a:fld>
            <a:endParaRPr lang="en-US"/>
          </a:p>
        </p:txBody>
      </p:sp>
      <p:graphicFrame>
        <p:nvGraphicFramePr>
          <p:cNvPr id="5" name="Object 4">
            <a:extLst>
              <a:ext uri="{FF2B5EF4-FFF2-40B4-BE49-F238E27FC236}">
                <a16:creationId xmlns:a16="http://schemas.microsoft.com/office/drawing/2014/main" id="{F332CFB1-BF96-A92F-52FD-7C2D23BF8AED}"/>
              </a:ext>
            </a:extLst>
          </p:cNvPr>
          <p:cNvGraphicFramePr>
            <a:graphicFrameLocks noChangeAspect="1"/>
          </p:cNvGraphicFramePr>
          <p:nvPr>
            <p:extLst>
              <p:ext uri="{D42A27DB-BD31-4B8C-83A1-F6EECF244321}">
                <p14:modId xmlns:p14="http://schemas.microsoft.com/office/powerpoint/2010/main" val="1603424981"/>
              </p:ext>
            </p:extLst>
          </p:nvPr>
        </p:nvGraphicFramePr>
        <p:xfrm>
          <a:off x="910582" y="1256702"/>
          <a:ext cx="2223826" cy="646240"/>
        </p:xfrm>
        <a:graphic>
          <a:graphicData uri="http://schemas.openxmlformats.org/presentationml/2006/ole">
            <mc:AlternateContent xmlns:mc="http://schemas.openxmlformats.org/markup-compatibility/2006">
              <mc:Choice xmlns:v="urn:schemas-microsoft-com:vml" Requires="v">
                <p:oleObj name="Equation" r:id="rId2" imgW="928762" imgH="269854" progId="Equation.DSMT4">
                  <p:embed/>
                </p:oleObj>
              </mc:Choice>
              <mc:Fallback>
                <p:oleObj name="Equation" r:id="rId2" imgW="928762" imgH="269854" progId="Equation.DSMT4">
                  <p:embed/>
                  <p:pic>
                    <p:nvPicPr>
                      <p:cNvPr id="0" name=""/>
                      <p:cNvPicPr/>
                      <p:nvPr/>
                    </p:nvPicPr>
                    <p:blipFill>
                      <a:blip r:embed="rId3"/>
                      <a:stretch>
                        <a:fillRect/>
                      </a:stretch>
                    </p:blipFill>
                    <p:spPr>
                      <a:xfrm>
                        <a:off x="910582" y="1256702"/>
                        <a:ext cx="2223826" cy="64624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3B3E08E-75B9-9EAF-181B-A17AE2DEA75B}"/>
              </a:ext>
            </a:extLst>
          </p:cNvPr>
          <p:cNvGraphicFramePr>
            <a:graphicFrameLocks noChangeAspect="1"/>
          </p:cNvGraphicFramePr>
          <p:nvPr>
            <p:extLst>
              <p:ext uri="{D42A27DB-BD31-4B8C-83A1-F6EECF244321}">
                <p14:modId xmlns:p14="http://schemas.microsoft.com/office/powerpoint/2010/main" val="1114211869"/>
              </p:ext>
            </p:extLst>
          </p:nvPr>
        </p:nvGraphicFramePr>
        <p:xfrm>
          <a:off x="910582" y="1973263"/>
          <a:ext cx="2223826" cy="562833"/>
        </p:xfrm>
        <a:graphic>
          <a:graphicData uri="http://schemas.openxmlformats.org/presentationml/2006/ole">
            <mc:AlternateContent xmlns:mc="http://schemas.openxmlformats.org/markup-compatibility/2006">
              <mc:Choice xmlns:v="urn:schemas-microsoft-com:vml" Requires="v">
                <p:oleObj name="Equation" r:id="rId4" imgW="799920" imgH="203040" progId="Equation.DSMT4">
                  <p:embed/>
                </p:oleObj>
              </mc:Choice>
              <mc:Fallback>
                <p:oleObj name="Equation" r:id="rId4" imgW="799920" imgH="203040" progId="Equation.DSMT4">
                  <p:embed/>
                  <p:pic>
                    <p:nvPicPr>
                      <p:cNvPr id="5" name="Object 4">
                        <a:extLst>
                          <a:ext uri="{FF2B5EF4-FFF2-40B4-BE49-F238E27FC236}">
                            <a16:creationId xmlns:a16="http://schemas.microsoft.com/office/drawing/2014/main" id="{F332CFB1-BF96-A92F-52FD-7C2D23BF8AED}"/>
                          </a:ext>
                        </a:extLst>
                      </p:cNvPr>
                      <p:cNvPicPr/>
                      <p:nvPr/>
                    </p:nvPicPr>
                    <p:blipFill>
                      <a:blip r:embed="rId5"/>
                      <a:stretch>
                        <a:fillRect/>
                      </a:stretch>
                    </p:blipFill>
                    <p:spPr>
                      <a:xfrm>
                        <a:off x="910582" y="1973263"/>
                        <a:ext cx="2223826" cy="56283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CCECF2D-368A-BFED-B7DC-7FE0D7C9125C}"/>
              </a:ext>
            </a:extLst>
          </p:cNvPr>
          <p:cNvGraphicFramePr>
            <a:graphicFrameLocks noChangeAspect="1"/>
          </p:cNvGraphicFramePr>
          <p:nvPr>
            <p:extLst>
              <p:ext uri="{D42A27DB-BD31-4B8C-83A1-F6EECF244321}">
                <p14:modId xmlns:p14="http://schemas.microsoft.com/office/powerpoint/2010/main" val="1576729847"/>
              </p:ext>
            </p:extLst>
          </p:nvPr>
        </p:nvGraphicFramePr>
        <p:xfrm>
          <a:off x="803041" y="3927618"/>
          <a:ext cx="2998788" cy="563562"/>
        </p:xfrm>
        <a:graphic>
          <a:graphicData uri="http://schemas.openxmlformats.org/presentationml/2006/ole">
            <mc:AlternateContent xmlns:mc="http://schemas.openxmlformats.org/markup-compatibility/2006">
              <mc:Choice xmlns:v="urn:schemas-microsoft-com:vml" Requires="v">
                <p:oleObj name="Equation" r:id="rId6" imgW="1079280" imgH="203040" progId="Equation.DSMT4">
                  <p:embed/>
                </p:oleObj>
              </mc:Choice>
              <mc:Fallback>
                <p:oleObj name="Equation" r:id="rId6" imgW="1079280" imgH="203040" progId="Equation.DSMT4">
                  <p:embed/>
                  <p:pic>
                    <p:nvPicPr>
                      <p:cNvPr id="6" name="Object 5">
                        <a:extLst>
                          <a:ext uri="{FF2B5EF4-FFF2-40B4-BE49-F238E27FC236}">
                            <a16:creationId xmlns:a16="http://schemas.microsoft.com/office/drawing/2014/main" id="{A3B3E08E-75B9-9EAF-181B-A17AE2DEA75B}"/>
                          </a:ext>
                        </a:extLst>
                      </p:cNvPr>
                      <p:cNvPicPr/>
                      <p:nvPr/>
                    </p:nvPicPr>
                    <p:blipFill>
                      <a:blip r:embed="rId7"/>
                      <a:stretch>
                        <a:fillRect/>
                      </a:stretch>
                    </p:blipFill>
                    <p:spPr>
                      <a:xfrm>
                        <a:off x="803041" y="3927618"/>
                        <a:ext cx="2998788" cy="5635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2199152-822F-74D0-4316-27F35DF057D9}"/>
              </a:ext>
            </a:extLst>
          </p:cNvPr>
          <p:cNvGraphicFramePr>
            <a:graphicFrameLocks noChangeAspect="1"/>
          </p:cNvGraphicFramePr>
          <p:nvPr>
            <p:extLst>
              <p:ext uri="{D42A27DB-BD31-4B8C-83A1-F6EECF244321}">
                <p14:modId xmlns:p14="http://schemas.microsoft.com/office/powerpoint/2010/main" val="2201433999"/>
              </p:ext>
            </p:extLst>
          </p:nvPr>
        </p:nvGraphicFramePr>
        <p:xfrm>
          <a:off x="705059" y="4653060"/>
          <a:ext cx="2892425" cy="704850"/>
        </p:xfrm>
        <a:graphic>
          <a:graphicData uri="http://schemas.openxmlformats.org/presentationml/2006/ole">
            <mc:AlternateContent xmlns:mc="http://schemas.openxmlformats.org/markup-compatibility/2006">
              <mc:Choice xmlns:v="urn:schemas-microsoft-com:vml" Requires="v">
                <p:oleObj name="Equation" r:id="rId8" imgW="1041120" imgH="253800" progId="Equation.DSMT4">
                  <p:embed/>
                </p:oleObj>
              </mc:Choice>
              <mc:Fallback>
                <p:oleObj name="Equation" r:id="rId8" imgW="1041120" imgH="253800" progId="Equation.DSMT4">
                  <p:embed/>
                  <p:pic>
                    <p:nvPicPr>
                      <p:cNvPr id="7" name="Object 6">
                        <a:extLst>
                          <a:ext uri="{FF2B5EF4-FFF2-40B4-BE49-F238E27FC236}">
                            <a16:creationId xmlns:a16="http://schemas.microsoft.com/office/drawing/2014/main" id="{8CCECF2D-368A-BFED-B7DC-7FE0D7C9125C}"/>
                          </a:ext>
                        </a:extLst>
                      </p:cNvPr>
                      <p:cNvPicPr/>
                      <p:nvPr/>
                    </p:nvPicPr>
                    <p:blipFill>
                      <a:blip r:embed="rId9"/>
                      <a:stretch>
                        <a:fillRect/>
                      </a:stretch>
                    </p:blipFill>
                    <p:spPr>
                      <a:xfrm>
                        <a:off x="705059" y="4653060"/>
                        <a:ext cx="2892425" cy="7048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C3DF0F8-EEF8-12EA-8D58-E107228EE1E1}"/>
              </a:ext>
            </a:extLst>
          </p:cNvPr>
          <p:cNvGraphicFramePr>
            <a:graphicFrameLocks noChangeAspect="1"/>
          </p:cNvGraphicFramePr>
          <p:nvPr>
            <p:extLst>
              <p:ext uri="{D42A27DB-BD31-4B8C-83A1-F6EECF244321}">
                <p14:modId xmlns:p14="http://schemas.microsoft.com/office/powerpoint/2010/main" val="1376678879"/>
              </p:ext>
            </p:extLst>
          </p:nvPr>
        </p:nvGraphicFramePr>
        <p:xfrm>
          <a:off x="1995635" y="5357910"/>
          <a:ext cx="1763712" cy="1092200"/>
        </p:xfrm>
        <a:graphic>
          <a:graphicData uri="http://schemas.openxmlformats.org/presentationml/2006/ole">
            <mc:AlternateContent xmlns:mc="http://schemas.openxmlformats.org/markup-compatibility/2006">
              <mc:Choice xmlns:v="urn:schemas-microsoft-com:vml" Requires="v">
                <p:oleObj name="Equation" r:id="rId10" imgW="634680" imgH="393480" progId="Equation.DSMT4">
                  <p:embed/>
                </p:oleObj>
              </mc:Choice>
              <mc:Fallback>
                <p:oleObj name="Equation" r:id="rId10" imgW="634680" imgH="393480" progId="Equation.DSMT4">
                  <p:embed/>
                  <p:pic>
                    <p:nvPicPr>
                      <p:cNvPr id="8" name="Object 7">
                        <a:extLst>
                          <a:ext uri="{FF2B5EF4-FFF2-40B4-BE49-F238E27FC236}">
                            <a16:creationId xmlns:a16="http://schemas.microsoft.com/office/drawing/2014/main" id="{D2199152-822F-74D0-4316-27F35DF057D9}"/>
                          </a:ext>
                        </a:extLst>
                      </p:cNvPr>
                      <p:cNvPicPr/>
                      <p:nvPr/>
                    </p:nvPicPr>
                    <p:blipFill>
                      <a:blip r:embed="rId11"/>
                      <a:stretch>
                        <a:fillRect/>
                      </a:stretch>
                    </p:blipFill>
                    <p:spPr>
                      <a:xfrm>
                        <a:off x="1995635" y="5357910"/>
                        <a:ext cx="1763712" cy="10922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3618F7B1-C08D-AE76-474A-BE8564D18D62}"/>
              </a:ext>
            </a:extLst>
          </p:cNvPr>
          <p:cNvSpPr txBox="1"/>
          <p:nvPr/>
        </p:nvSpPr>
        <p:spPr>
          <a:xfrm>
            <a:off x="3509318" y="1348989"/>
            <a:ext cx="3274632" cy="461665"/>
          </a:xfrm>
          <a:prstGeom prst="rect">
            <a:avLst/>
          </a:prstGeom>
          <a:noFill/>
        </p:spPr>
        <p:txBody>
          <a:bodyPr wrap="square" rtlCol="0">
            <a:spAutoFit/>
          </a:bodyPr>
          <a:lstStyle/>
          <a:p>
            <a:r>
              <a:rPr lang="sv-SE" sz="2400" b="1" dirty="0" err="1"/>
              <a:t>Demand</a:t>
            </a:r>
            <a:r>
              <a:rPr lang="sv-SE" sz="2400" b="1" dirty="0"/>
              <a:t> </a:t>
            </a:r>
            <a:r>
              <a:rPr lang="sv-SE" sz="2400" b="1" dirty="0" err="1"/>
              <a:t>function</a:t>
            </a:r>
            <a:r>
              <a:rPr lang="sv-SE" sz="2400" b="1" dirty="0"/>
              <a:t> in N1</a:t>
            </a:r>
            <a:endParaRPr lang="en-US" sz="2400" b="1" dirty="0"/>
          </a:p>
        </p:txBody>
      </p:sp>
      <p:sp>
        <p:nvSpPr>
          <p:cNvPr id="12" name="TextBox 11">
            <a:extLst>
              <a:ext uri="{FF2B5EF4-FFF2-40B4-BE49-F238E27FC236}">
                <a16:creationId xmlns:a16="http://schemas.microsoft.com/office/drawing/2014/main" id="{AE8EC51F-21C7-316E-F095-DBAD36B49A55}"/>
              </a:ext>
            </a:extLst>
          </p:cNvPr>
          <p:cNvSpPr txBox="1"/>
          <p:nvPr/>
        </p:nvSpPr>
        <p:spPr>
          <a:xfrm>
            <a:off x="3509318" y="1973263"/>
            <a:ext cx="3274632" cy="830997"/>
          </a:xfrm>
          <a:prstGeom prst="rect">
            <a:avLst/>
          </a:prstGeom>
          <a:noFill/>
        </p:spPr>
        <p:txBody>
          <a:bodyPr wrap="square" rtlCol="0">
            <a:spAutoFit/>
          </a:bodyPr>
          <a:lstStyle/>
          <a:p>
            <a:r>
              <a:rPr lang="sv-SE" sz="2400" b="1" dirty="0"/>
              <a:t>Export </a:t>
            </a:r>
            <a:r>
              <a:rPr lang="sv-SE" sz="2400" b="1" dirty="0" err="1"/>
              <a:t>supply</a:t>
            </a:r>
            <a:r>
              <a:rPr lang="sv-SE" sz="2400" b="1" dirty="0"/>
              <a:t> from N2 </a:t>
            </a:r>
          </a:p>
          <a:p>
            <a:r>
              <a:rPr lang="sv-SE" sz="2400" b="1" dirty="0"/>
              <a:t>(or from the ”World”)</a:t>
            </a:r>
            <a:endParaRPr lang="en-US" sz="2400" b="1" dirty="0"/>
          </a:p>
        </p:txBody>
      </p:sp>
      <p:sp>
        <p:nvSpPr>
          <p:cNvPr id="13" name="TextBox 12">
            <a:extLst>
              <a:ext uri="{FF2B5EF4-FFF2-40B4-BE49-F238E27FC236}">
                <a16:creationId xmlns:a16="http://schemas.microsoft.com/office/drawing/2014/main" id="{7A90BEB3-B9F9-378F-0275-6B0F5E245782}"/>
              </a:ext>
            </a:extLst>
          </p:cNvPr>
          <p:cNvSpPr txBox="1"/>
          <p:nvPr/>
        </p:nvSpPr>
        <p:spPr>
          <a:xfrm>
            <a:off x="3803551" y="3951816"/>
            <a:ext cx="4085968" cy="461665"/>
          </a:xfrm>
          <a:prstGeom prst="rect">
            <a:avLst/>
          </a:prstGeom>
          <a:noFill/>
        </p:spPr>
        <p:txBody>
          <a:bodyPr wrap="square" rtlCol="0">
            <a:spAutoFit/>
          </a:bodyPr>
          <a:lstStyle/>
          <a:p>
            <a:r>
              <a:rPr lang="sv-SE" sz="2400" b="1" dirty="0"/>
              <a:t>Market </a:t>
            </a:r>
            <a:r>
              <a:rPr lang="sv-SE" sz="2400" b="1" dirty="0" err="1"/>
              <a:t>equilibrium</a:t>
            </a:r>
            <a:r>
              <a:rPr lang="sv-SE" sz="2400" b="1" dirty="0"/>
              <a:t> </a:t>
            </a:r>
            <a:r>
              <a:rPr lang="sv-SE" sz="2400" b="1" dirty="0" err="1"/>
              <a:t>condition</a:t>
            </a:r>
            <a:endParaRPr lang="en-US" sz="2400" b="1" dirty="0"/>
          </a:p>
        </p:txBody>
      </p:sp>
      <p:sp>
        <p:nvSpPr>
          <p:cNvPr id="14" name="TextBox 13">
            <a:extLst>
              <a:ext uri="{FF2B5EF4-FFF2-40B4-BE49-F238E27FC236}">
                <a16:creationId xmlns:a16="http://schemas.microsoft.com/office/drawing/2014/main" id="{FB4C384E-F111-1C21-A66F-8E1BDC6D2EA9}"/>
              </a:ext>
            </a:extLst>
          </p:cNvPr>
          <p:cNvSpPr txBox="1"/>
          <p:nvPr/>
        </p:nvSpPr>
        <p:spPr>
          <a:xfrm>
            <a:off x="3911423" y="5673177"/>
            <a:ext cx="4085968" cy="461665"/>
          </a:xfrm>
          <a:prstGeom prst="rect">
            <a:avLst/>
          </a:prstGeom>
          <a:noFill/>
        </p:spPr>
        <p:txBody>
          <a:bodyPr wrap="square" rtlCol="0">
            <a:spAutoFit/>
          </a:bodyPr>
          <a:lstStyle/>
          <a:p>
            <a:r>
              <a:rPr lang="sv-SE" sz="2400" b="1" dirty="0" err="1"/>
              <a:t>Equilibrium</a:t>
            </a:r>
            <a:r>
              <a:rPr lang="sv-SE" sz="2400" b="1" dirty="0"/>
              <a:t> </a:t>
            </a:r>
            <a:r>
              <a:rPr lang="sv-SE" sz="2400" b="1" dirty="0" err="1"/>
              <a:t>price</a:t>
            </a:r>
            <a:endParaRPr lang="en-US" sz="2400" b="1" dirty="0"/>
          </a:p>
        </p:txBody>
      </p:sp>
      <p:cxnSp>
        <p:nvCxnSpPr>
          <p:cNvPr id="2" name="Straight Connector 1">
            <a:extLst>
              <a:ext uri="{FF2B5EF4-FFF2-40B4-BE49-F238E27FC236}">
                <a16:creationId xmlns:a16="http://schemas.microsoft.com/office/drawing/2014/main" id="{5490EEF5-672E-C468-52CB-43687BBA2528}"/>
              </a:ext>
            </a:extLst>
          </p:cNvPr>
          <p:cNvCxnSpPr>
            <a:cxnSpLocks/>
          </p:cNvCxnSpPr>
          <p:nvPr/>
        </p:nvCxnSpPr>
        <p:spPr>
          <a:xfrm>
            <a:off x="8146832" y="712883"/>
            <a:ext cx="0" cy="23703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13E495-4E9D-E8B4-FBDE-2995C6FE1CC9}"/>
              </a:ext>
            </a:extLst>
          </p:cNvPr>
          <p:cNvCxnSpPr>
            <a:cxnSpLocks/>
          </p:cNvCxnSpPr>
          <p:nvPr/>
        </p:nvCxnSpPr>
        <p:spPr>
          <a:xfrm flipH="1">
            <a:off x="7997391" y="2436630"/>
            <a:ext cx="29093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DD2113D-9BD2-5174-9E52-6E464A2BDBB1}"/>
              </a:ext>
            </a:extLst>
          </p:cNvPr>
          <p:cNvCxnSpPr>
            <a:cxnSpLocks/>
          </p:cNvCxnSpPr>
          <p:nvPr/>
        </p:nvCxnSpPr>
        <p:spPr>
          <a:xfrm>
            <a:off x="8146832" y="1055860"/>
            <a:ext cx="2387030" cy="16612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EC5C8F2-4027-A8C8-59DF-DE64A7BF179F}"/>
              </a:ext>
            </a:extLst>
          </p:cNvPr>
          <p:cNvCxnSpPr>
            <a:cxnSpLocks/>
          </p:cNvCxnSpPr>
          <p:nvPr/>
        </p:nvCxnSpPr>
        <p:spPr>
          <a:xfrm flipV="1">
            <a:off x="8167130" y="1635723"/>
            <a:ext cx="2366732" cy="110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80CE18-5034-6793-3962-8F5BDC945FCE}"/>
              </a:ext>
            </a:extLst>
          </p:cNvPr>
          <p:cNvSpPr txBox="1"/>
          <p:nvPr/>
        </p:nvSpPr>
        <p:spPr>
          <a:xfrm>
            <a:off x="7976753" y="320466"/>
            <a:ext cx="340158" cy="369332"/>
          </a:xfrm>
          <a:prstGeom prst="rect">
            <a:avLst/>
          </a:prstGeom>
          <a:noFill/>
        </p:spPr>
        <p:txBody>
          <a:bodyPr wrap="none" rtlCol="0">
            <a:spAutoFit/>
          </a:bodyPr>
          <a:lstStyle/>
          <a:p>
            <a:r>
              <a:rPr lang="sv-SE" b="1" dirty="0"/>
              <a:t>Q</a:t>
            </a:r>
            <a:endParaRPr lang="en-US" b="1" dirty="0"/>
          </a:p>
        </p:txBody>
      </p:sp>
      <p:sp>
        <p:nvSpPr>
          <p:cNvPr id="17" name="TextBox 16">
            <a:extLst>
              <a:ext uri="{FF2B5EF4-FFF2-40B4-BE49-F238E27FC236}">
                <a16:creationId xmlns:a16="http://schemas.microsoft.com/office/drawing/2014/main" id="{FA483FFC-F364-6DE0-32E8-CE4790F21EC2}"/>
              </a:ext>
            </a:extLst>
          </p:cNvPr>
          <p:cNvSpPr txBox="1"/>
          <p:nvPr/>
        </p:nvSpPr>
        <p:spPr>
          <a:xfrm>
            <a:off x="10973320" y="2251964"/>
            <a:ext cx="308098" cy="369332"/>
          </a:xfrm>
          <a:prstGeom prst="rect">
            <a:avLst/>
          </a:prstGeom>
          <a:noFill/>
        </p:spPr>
        <p:txBody>
          <a:bodyPr wrap="none" rtlCol="0">
            <a:spAutoFit/>
          </a:bodyPr>
          <a:lstStyle/>
          <a:p>
            <a:r>
              <a:rPr lang="sv-SE" b="1" dirty="0"/>
              <a:t>P</a:t>
            </a:r>
            <a:endParaRPr lang="en-US" b="1" dirty="0"/>
          </a:p>
        </p:txBody>
      </p:sp>
      <p:sp>
        <p:nvSpPr>
          <p:cNvPr id="18" name="TextBox 17">
            <a:extLst>
              <a:ext uri="{FF2B5EF4-FFF2-40B4-BE49-F238E27FC236}">
                <a16:creationId xmlns:a16="http://schemas.microsoft.com/office/drawing/2014/main" id="{7D29A19E-E074-5609-F9A8-6B55E01D537F}"/>
              </a:ext>
            </a:extLst>
          </p:cNvPr>
          <p:cNvSpPr txBox="1"/>
          <p:nvPr/>
        </p:nvSpPr>
        <p:spPr>
          <a:xfrm>
            <a:off x="7740279" y="797766"/>
            <a:ext cx="298480" cy="369332"/>
          </a:xfrm>
          <a:prstGeom prst="rect">
            <a:avLst/>
          </a:prstGeom>
          <a:noFill/>
        </p:spPr>
        <p:txBody>
          <a:bodyPr wrap="none" rtlCol="0">
            <a:spAutoFit/>
          </a:bodyPr>
          <a:lstStyle/>
          <a:p>
            <a:r>
              <a:rPr lang="sv-SE" b="1" dirty="0"/>
              <a:t>a</a:t>
            </a:r>
            <a:endParaRPr lang="en-US" b="1" dirty="0"/>
          </a:p>
        </p:txBody>
      </p:sp>
      <p:sp>
        <p:nvSpPr>
          <p:cNvPr id="19" name="TextBox 18">
            <a:extLst>
              <a:ext uri="{FF2B5EF4-FFF2-40B4-BE49-F238E27FC236}">
                <a16:creationId xmlns:a16="http://schemas.microsoft.com/office/drawing/2014/main" id="{252A53F5-B743-06E2-31CB-0511C7FB7DB1}"/>
              </a:ext>
            </a:extLst>
          </p:cNvPr>
          <p:cNvSpPr txBox="1"/>
          <p:nvPr/>
        </p:nvSpPr>
        <p:spPr>
          <a:xfrm>
            <a:off x="8650563" y="1110387"/>
            <a:ext cx="1101584" cy="369332"/>
          </a:xfrm>
          <a:prstGeom prst="rect">
            <a:avLst/>
          </a:prstGeom>
          <a:noFill/>
        </p:spPr>
        <p:txBody>
          <a:bodyPr wrap="none" rtlCol="0">
            <a:spAutoFit/>
          </a:bodyPr>
          <a:lstStyle/>
          <a:p>
            <a:r>
              <a:rPr lang="sv-SE" b="1" dirty="0"/>
              <a:t>Q = a - </a:t>
            </a:r>
            <a:r>
              <a:rPr lang="sv-SE" b="1" dirty="0" err="1"/>
              <a:t>bP</a:t>
            </a:r>
            <a:endParaRPr lang="en-US" b="1" dirty="0"/>
          </a:p>
        </p:txBody>
      </p:sp>
      <p:sp>
        <p:nvSpPr>
          <p:cNvPr id="20" name="TextBox 19">
            <a:extLst>
              <a:ext uri="{FF2B5EF4-FFF2-40B4-BE49-F238E27FC236}">
                <a16:creationId xmlns:a16="http://schemas.microsoft.com/office/drawing/2014/main" id="{8138A5BC-1443-7A5A-8A77-8A670FFF93F3}"/>
              </a:ext>
            </a:extLst>
          </p:cNvPr>
          <p:cNvSpPr txBox="1"/>
          <p:nvPr/>
        </p:nvSpPr>
        <p:spPr>
          <a:xfrm>
            <a:off x="7707418" y="2529611"/>
            <a:ext cx="364202" cy="369332"/>
          </a:xfrm>
          <a:prstGeom prst="rect">
            <a:avLst/>
          </a:prstGeom>
          <a:noFill/>
        </p:spPr>
        <p:txBody>
          <a:bodyPr wrap="none" rtlCol="0">
            <a:spAutoFit/>
          </a:bodyPr>
          <a:lstStyle/>
          <a:p>
            <a:r>
              <a:rPr lang="sv-SE" b="1" dirty="0"/>
              <a:t>-g</a:t>
            </a:r>
            <a:endParaRPr lang="en-US" b="1" dirty="0"/>
          </a:p>
        </p:txBody>
      </p:sp>
      <p:sp>
        <p:nvSpPr>
          <p:cNvPr id="21" name="TextBox 20">
            <a:extLst>
              <a:ext uri="{FF2B5EF4-FFF2-40B4-BE49-F238E27FC236}">
                <a16:creationId xmlns:a16="http://schemas.microsoft.com/office/drawing/2014/main" id="{E5EA51F6-E6F8-423E-F38C-9DC7A7ECDBBA}"/>
              </a:ext>
            </a:extLst>
          </p:cNvPr>
          <p:cNvSpPr txBox="1"/>
          <p:nvPr/>
        </p:nvSpPr>
        <p:spPr>
          <a:xfrm>
            <a:off x="10275300" y="1201755"/>
            <a:ext cx="1265090" cy="369332"/>
          </a:xfrm>
          <a:prstGeom prst="rect">
            <a:avLst/>
          </a:prstGeom>
          <a:noFill/>
        </p:spPr>
        <p:txBody>
          <a:bodyPr wrap="none" rtlCol="0">
            <a:spAutoFit/>
          </a:bodyPr>
          <a:lstStyle/>
          <a:p>
            <a:r>
              <a:rPr lang="sv-SE" b="1" dirty="0"/>
              <a:t>Q = - g + </a:t>
            </a:r>
            <a:r>
              <a:rPr lang="sv-SE" b="1" dirty="0" err="1"/>
              <a:t>hP</a:t>
            </a:r>
            <a:endParaRPr lang="en-US" b="1" dirty="0"/>
          </a:p>
        </p:txBody>
      </p:sp>
      <p:sp>
        <p:nvSpPr>
          <p:cNvPr id="22" name="TextBox 21">
            <a:extLst>
              <a:ext uri="{FF2B5EF4-FFF2-40B4-BE49-F238E27FC236}">
                <a16:creationId xmlns:a16="http://schemas.microsoft.com/office/drawing/2014/main" id="{DCF2D2E3-BF05-FE1E-BE7C-3B70E86718F5}"/>
              </a:ext>
            </a:extLst>
          </p:cNvPr>
          <p:cNvSpPr txBox="1"/>
          <p:nvPr/>
        </p:nvSpPr>
        <p:spPr>
          <a:xfrm>
            <a:off x="7695785" y="2190962"/>
            <a:ext cx="301686" cy="369332"/>
          </a:xfrm>
          <a:prstGeom prst="rect">
            <a:avLst/>
          </a:prstGeom>
          <a:noFill/>
        </p:spPr>
        <p:txBody>
          <a:bodyPr wrap="none" rtlCol="0">
            <a:spAutoFit/>
          </a:bodyPr>
          <a:lstStyle/>
          <a:p>
            <a:r>
              <a:rPr lang="sv-SE" b="1" dirty="0"/>
              <a:t>0</a:t>
            </a:r>
            <a:endParaRPr lang="en-US" b="1" dirty="0"/>
          </a:p>
        </p:txBody>
      </p:sp>
      <p:cxnSp>
        <p:nvCxnSpPr>
          <p:cNvPr id="30" name="Straight Arrow Connector 29">
            <a:extLst>
              <a:ext uri="{FF2B5EF4-FFF2-40B4-BE49-F238E27FC236}">
                <a16:creationId xmlns:a16="http://schemas.microsoft.com/office/drawing/2014/main" id="{732A46AB-AF43-2E97-04A5-42026E54EA8E}"/>
              </a:ext>
            </a:extLst>
          </p:cNvPr>
          <p:cNvCxnSpPr>
            <a:cxnSpLocks/>
          </p:cNvCxnSpPr>
          <p:nvPr/>
        </p:nvCxnSpPr>
        <p:spPr>
          <a:xfrm>
            <a:off x="6265745" y="5913245"/>
            <a:ext cx="3422015" cy="0"/>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64E92E7-E90E-77DE-7718-493059B31A78}"/>
              </a:ext>
            </a:extLst>
          </p:cNvPr>
          <p:cNvCxnSpPr>
            <a:cxnSpLocks/>
          </p:cNvCxnSpPr>
          <p:nvPr/>
        </p:nvCxnSpPr>
        <p:spPr>
          <a:xfrm flipH="1" flipV="1">
            <a:off x="9629853" y="2475193"/>
            <a:ext cx="56357" cy="3420888"/>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08DE84F-6C7F-54DF-7316-E48D6F8FE653}"/>
              </a:ext>
            </a:extLst>
          </p:cNvPr>
          <p:cNvSpPr txBox="1"/>
          <p:nvPr/>
        </p:nvSpPr>
        <p:spPr>
          <a:xfrm>
            <a:off x="371284" y="267434"/>
            <a:ext cx="7166011" cy="523220"/>
          </a:xfrm>
          <a:prstGeom prst="rect">
            <a:avLst/>
          </a:prstGeom>
          <a:noFill/>
        </p:spPr>
        <p:txBody>
          <a:bodyPr wrap="square" rtlCol="0">
            <a:spAutoFit/>
          </a:bodyPr>
          <a:lstStyle/>
          <a:p>
            <a:r>
              <a:rPr lang="sv-SE" sz="2800" b="1" dirty="0" err="1">
                <a:highlight>
                  <a:srgbClr val="FFFF00"/>
                </a:highlight>
              </a:rPr>
              <a:t>Linear</a:t>
            </a:r>
            <a:r>
              <a:rPr lang="sv-SE" sz="2800" b="1" dirty="0">
                <a:highlight>
                  <a:srgbClr val="FFFF00"/>
                </a:highlight>
              </a:rPr>
              <a:t> approximations </a:t>
            </a:r>
            <a:r>
              <a:rPr lang="sv-SE" sz="2800" b="1" dirty="0" err="1">
                <a:highlight>
                  <a:srgbClr val="FFFF00"/>
                </a:highlight>
              </a:rPr>
              <a:t>of</a:t>
            </a:r>
            <a:r>
              <a:rPr lang="sv-SE" sz="2800" b="1" dirty="0">
                <a:highlight>
                  <a:srgbClr val="FFFF00"/>
                </a:highlight>
              </a:rPr>
              <a:t> </a:t>
            </a:r>
            <a:r>
              <a:rPr lang="sv-SE" sz="2800" b="1" dirty="0" err="1">
                <a:highlight>
                  <a:srgbClr val="FFFF00"/>
                </a:highlight>
              </a:rPr>
              <a:t>demand</a:t>
            </a:r>
            <a:r>
              <a:rPr lang="sv-SE" sz="2800" b="1" dirty="0">
                <a:highlight>
                  <a:srgbClr val="FFFF00"/>
                </a:highlight>
              </a:rPr>
              <a:t> and </a:t>
            </a:r>
            <a:r>
              <a:rPr lang="sv-SE" sz="2800" b="1" dirty="0" err="1">
                <a:highlight>
                  <a:srgbClr val="FFFF00"/>
                </a:highlight>
              </a:rPr>
              <a:t>supply</a:t>
            </a:r>
            <a:endParaRPr lang="en-US" sz="2800" b="1" dirty="0">
              <a:highlight>
                <a:srgbClr val="FFFF00"/>
              </a:highlight>
            </a:endParaRPr>
          </a:p>
        </p:txBody>
      </p:sp>
    </p:spTree>
    <p:extLst>
      <p:ext uri="{BB962C8B-B14F-4D97-AF65-F5344CB8AC3E}">
        <p14:creationId xmlns:p14="http://schemas.microsoft.com/office/powerpoint/2010/main" val="1627261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DAC3E-0990-A844-F2E2-448937F6942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6A2BC-8B6D-FA03-CEB7-F9370C3F0013}"/>
              </a:ext>
            </a:extLst>
          </p:cNvPr>
          <p:cNvSpPr>
            <a:spLocks noGrp="1"/>
          </p:cNvSpPr>
          <p:nvPr>
            <p:ph idx="1"/>
          </p:nvPr>
        </p:nvSpPr>
        <p:spPr/>
        <p:txBody>
          <a:bodyPr/>
          <a:lstStyle/>
          <a:p>
            <a:r>
              <a:rPr lang="en-US" b="1" dirty="0"/>
              <a:t>. </a:t>
            </a:r>
            <a:r>
              <a:rPr lang="en-US" b="1" dirty="0">
                <a:highlight>
                  <a:srgbClr val="FF00FF"/>
                </a:highlight>
              </a:rPr>
              <a:t>In N1, it is proved that the optimal tariff is strictly positive. In N1, with the optimal tariff, the tariff gain and the producer surplus increase and the consumer surplus decreases, compared to the free trade solution. In N2, the consumer surplus increases and the producer surplus decreases, if the tariff in N1 increases. The total surplus in N2 however decreases. With a strictly positive N1 tariff, the total surplus in both nations, is reduced, compared to the free trade solution.</a:t>
            </a:r>
            <a:endParaRPr lang="en-US" dirty="0"/>
          </a:p>
        </p:txBody>
      </p:sp>
      <p:sp>
        <p:nvSpPr>
          <p:cNvPr id="4" name="Title 1">
            <a:extLst>
              <a:ext uri="{FF2B5EF4-FFF2-40B4-BE49-F238E27FC236}">
                <a16:creationId xmlns:a16="http://schemas.microsoft.com/office/drawing/2014/main" id="{46F078A0-2F66-68DC-1A2F-B4DF7C2E2297}"/>
              </a:ext>
            </a:extLst>
          </p:cNvPr>
          <p:cNvSpPr>
            <a:spLocks noGrp="1"/>
          </p:cNvSpPr>
          <p:nvPr>
            <p:ph type="title"/>
          </p:nvPr>
        </p:nvSpPr>
        <p:spPr>
          <a:xfrm>
            <a:off x="838200" y="365125"/>
            <a:ext cx="10515600" cy="1325563"/>
          </a:xfrm>
        </p:spPr>
        <p:txBody>
          <a:bodyPr>
            <a:normAutofit/>
          </a:bodyPr>
          <a:lstStyle/>
          <a:p>
            <a:r>
              <a:rPr lang="sv-SE" sz="2400" b="1" u="sng" dirty="0"/>
              <a:t>Abstract part 3 </a:t>
            </a:r>
            <a:br>
              <a:rPr lang="sv-SE" sz="2000" b="1" dirty="0">
                <a:solidFill>
                  <a:srgbClr val="0070C0"/>
                </a:solidFill>
              </a:rPr>
            </a:br>
            <a:r>
              <a:rPr lang="en-US" sz="2000" i="1" dirty="0">
                <a:solidFill>
                  <a:srgbClr val="0070C0"/>
                </a:solidFill>
                <a:latin typeface="+mn-lt"/>
              </a:rPr>
              <a:t>Linear and nonlinear optimization of international trade and tariffs, WSTA 2025, Peter Lohmander</a:t>
            </a:r>
          </a:p>
        </p:txBody>
      </p:sp>
      <p:sp>
        <p:nvSpPr>
          <p:cNvPr id="2" name="Slide Number Placeholder 1">
            <a:extLst>
              <a:ext uri="{FF2B5EF4-FFF2-40B4-BE49-F238E27FC236}">
                <a16:creationId xmlns:a16="http://schemas.microsoft.com/office/drawing/2014/main" id="{9EDF8F89-3E1A-54E6-AD76-D1795E49F0E1}"/>
              </a:ext>
            </a:extLst>
          </p:cNvPr>
          <p:cNvSpPr>
            <a:spLocks noGrp="1"/>
          </p:cNvSpPr>
          <p:nvPr>
            <p:ph type="sldNum" sz="quarter" idx="12"/>
          </p:nvPr>
        </p:nvSpPr>
        <p:spPr/>
        <p:txBody>
          <a:bodyPr/>
          <a:lstStyle/>
          <a:p>
            <a:fld id="{E2AB85B5-4ED4-4981-B10F-B59AFFBBEBDD}" type="slidenum">
              <a:rPr lang="en-US" smtClean="0"/>
              <a:t>40</a:t>
            </a:fld>
            <a:endParaRPr lang="en-US"/>
          </a:p>
        </p:txBody>
      </p:sp>
    </p:spTree>
    <p:extLst>
      <p:ext uri="{BB962C8B-B14F-4D97-AF65-F5344CB8AC3E}">
        <p14:creationId xmlns:p14="http://schemas.microsoft.com/office/powerpoint/2010/main" val="1690193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FF545-663D-6311-8850-CE88666B1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FBBE3-5F15-BAA8-E38A-D467AA41F5D7}"/>
              </a:ext>
            </a:extLst>
          </p:cNvPr>
          <p:cNvSpPr>
            <a:spLocks noGrp="1"/>
          </p:cNvSpPr>
          <p:nvPr>
            <p:ph type="title"/>
          </p:nvPr>
        </p:nvSpPr>
        <p:spPr/>
        <p:txBody>
          <a:bodyPr>
            <a:normAutofit/>
          </a:bodyPr>
          <a:lstStyle/>
          <a:p>
            <a:r>
              <a:rPr lang="sv-SE" sz="4000" i="1" dirty="0" err="1">
                <a:solidFill>
                  <a:srgbClr val="0070C0"/>
                </a:solidFill>
              </a:rPr>
              <a:t>Results</a:t>
            </a:r>
            <a:r>
              <a:rPr lang="sv-SE" sz="4000" i="1" dirty="0">
                <a:solidFill>
                  <a:srgbClr val="0070C0"/>
                </a:solidFill>
              </a:rPr>
              <a:t> from the </a:t>
            </a:r>
            <a:r>
              <a:rPr lang="sv-SE" sz="4000" i="1" dirty="0" err="1">
                <a:solidFill>
                  <a:srgbClr val="0070C0"/>
                </a:solidFill>
              </a:rPr>
              <a:t>linear</a:t>
            </a:r>
            <a:r>
              <a:rPr lang="sv-SE" sz="4000" i="1" dirty="0">
                <a:solidFill>
                  <a:srgbClr val="0070C0"/>
                </a:solidFill>
              </a:rPr>
              <a:t>, partial </a:t>
            </a:r>
            <a:r>
              <a:rPr lang="sv-SE" sz="4000" i="1" dirty="0" err="1">
                <a:solidFill>
                  <a:srgbClr val="0070C0"/>
                </a:solidFill>
              </a:rPr>
              <a:t>equilibrium</a:t>
            </a:r>
            <a:r>
              <a:rPr lang="sv-SE" sz="4000" i="1" dirty="0">
                <a:solidFill>
                  <a:srgbClr val="0070C0"/>
                </a:solidFill>
              </a:rPr>
              <a:t>, </a:t>
            </a:r>
            <a:r>
              <a:rPr lang="sv-SE" sz="4000" i="1" dirty="0" err="1">
                <a:solidFill>
                  <a:srgbClr val="0070C0"/>
                </a:solidFill>
              </a:rPr>
              <a:t>model</a:t>
            </a:r>
            <a:endParaRPr lang="en-US" sz="4000" i="1" dirty="0">
              <a:solidFill>
                <a:srgbClr val="0070C0"/>
              </a:solidFill>
            </a:endParaRPr>
          </a:p>
        </p:txBody>
      </p:sp>
      <p:pic>
        <p:nvPicPr>
          <p:cNvPr id="4" name="Picture 3">
            <a:extLst>
              <a:ext uri="{FF2B5EF4-FFF2-40B4-BE49-F238E27FC236}">
                <a16:creationId xmlns:a16="http://schemas.microsoft.com/office/drawing/2014/main" id="{938608CE-1416-DA9B-83AE-17D75E2888C8}"/>
              </a:ext>
            </a:extLst>
          </p:cNvPr>
          <p:cNvPicPr>
            <a:picLocks noChangeAspect="1"/>
          </p:cNvPicPr>
          <p:nvPr/>
        </p:nvPicPr>
        <p:blipFill>
          <a:blip r:embed="rId2"/>
          <a:stretch>
            <a:fillRect/>
          </a:stretch>
        </p:blipFill>
        <p:spPr>
          <a:xfrm>
            <a:off x="838200" y="1579477"/>
            <a:ext cx="6126819" cy="5011738"/>
          </a:xfrm>
          <a:prstGeom prst="rect">
            <a:avLst/>
          </a:prstGeom>
        </p:spPr>
      </p:pic>
      <p:sp>
        <p:nvSpPr>
          <p:cNvPr id="6" name="Rectangle 5">
            <a:extLst>
              <a:ext uri="{FF2B5EF4-FFF2-40B4-BE49-F238E27FC236}">
                <a16:creationId xmlns:a16="http://schemas.microsoft.com/office/drawing/2014/main" id="{0719BC68-5AFF-9FB7-48C2-92789BE0EB0E}"/>
              </a:ext>
            </a:extLst>
          </p:cNvPr>
          <p:cNvSpPr/>
          <p:nvPr/>
        </p:nvSpPr>
        <p:spPr>
          <a:xfrm>
            <a:off x="971366" y="2654423"/>
            <a:ext cx="5589232" cy="442538"/>
          </a:xfrm>
          <a:prstGeom prst="rect">
            <a:avLst/>
          </a:prstGeom>
          <a:noFill/>
          <a:ln w="76200">
            <a:solidFill>
              <a:srgbClr val="7030A0"/>
            </a:solid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96BC963-F143-E848-4E93-D969BE61B2FD}"/>
              </a:ext>
            </a:extLst>
          </p:cNvPr>
          <p:cNvCxnSpPr>
            <a:cxnSpLocks/>
          </p:cNvCxnSpPr>
          <p:nvPr/>
        </p:nvCxnSpPr>
        <p:spPr>
          <a:xfrm>
            <a:off x="3036162" y="5992428"/>
            <a:ext cx="488271"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6905A0C-B56C-17E6-E9BD-489EB5678E8A}"/>
              </a:ext>
            </a:extLst>
          </p:cNvPr>
          <p:cNvCxnSpPr>
            <a:cxnSpLocks/>
          </p:cNvCxnSpPr>
          <p:nvPr/>
        </p:nvCxnSpPr>
        <p:spPr>
          <a:xfrm flipH="1">
            <a:off x="5270377" y="5655076"/>
            <a:ext cx="473475" cy="2663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1991D44-16D0-B101-008A-BB583BEB6001}"/>
              </a:ext>
            </a:extLst>
          </p:cNvPr>
          <p:cNvSpPr/>
          <p:nvPr/>
        </p:nvSpPr>
        <p:spPr>
          <a:xfrm>
            <a:off x="5424258" y="5992428"/>
            <a:ext cx="798990" cy="398777"/>
          </a:xfrm>
          <a:prstGeom prst="rect">
            <a:avLst/>
          </a:prstGeom>
          <a:noFill/>
          <a:ln w="76200">
            <a:solidFill>
              <a:srgbClr val="00B050"/>
            </a:solid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6B156CE-751F-D01C-7C94-F386AFCBC335}"/>
              </a:ext>
            </a:extLst>
          </p:cNvPr>
          <p:cNvSpPr txBox="1"/>
          <p:nvPr/>
        </p:nvSpPr>
        <p:spPr>
          <a:xfrm>
            <a:off x="7164281" y="1614198"/>
            <a:ext cx="2352119" cy="369332"/>
          </a:xfrm>
          <a:prstGeom prst="rect">
            <a:avLst/>
          </a:prstGeom>
          <a:noFill/>
        </p:spPr>
        <p:txBody>
          <a:bodyPr wrap="none" rtlCol="0">
            <a:spAutoFit/>
          </a:bodyPr>
          <a:lstStyle/>
          <a:p>
            <a:r>
              <a:rPr lang="sv-SE" b="1" dirty="0">
                <a:solidFill>
                  <a:srgbClr val="0070C0"/>
                </a:solidFill>
              </a:rPr>
              <a:t>Tariff </a:t>
            </a:r>
            <a:r>
              <a:rPr lang="sv-SE" b="1" dirty="0" err="1">
                <a:solidFill>
                  <a:srgbClr val="0070C0"/>
                </a:solidFill>
              </a:rPr>
              <a:t>optimized</a:t>
            </a:r>
            <a:r>
              <a:rPr lang="sv-SE" b="1" dirty="0">
                <a:solidFill>
                  <a:srgbClr val="0070C0"/>
                </a:solidFill>
              </a:rPr>
              <a:t> by N1.</a:t>
            </a:r>
            <a:endParaRPr lang="en-US" b="1" dirty="0">
              <a:solidFill>
                <a:srgbClr val="0070C0"/>
              </a:solidFill>
            </a:endParaRPr>
          </a:p>
        </p:txBody>
      </p:sp>
      <p:cxnSp>
        <p:nvCxnSpPr>
          <p:cNvPr id="15" name="Straight Arrow Connector 14">
            <a:extLst>
              <a:ext uri="{FF2B5EF4-FFF2-40B4-BE49-F238E27FC236}">
                <a16:creationId xmlns:a16="http://schemas.microsoft.com/office/drawing/2014/main" id="{10176DF0-EBD2-9814-1B94-A9A1C12FC5A2}"/>
              </a:ext>
            </a:extLst>
          </p:cNvPr>
          <p:cNvCxnSpPr>
            <a:cxnSpLocks/>
          </p:cNvCxnSpPr>
          <p:nvPr/>
        </p:nvCxnSpPr>
        <p:spPr>
          <a:xfrm flipH="1">
            <a:off x="2778711" y="1803512"/>
            <a:ext cx="4376691" cy="4425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06F07D-A805-0110-94C8-2890C7BDA640}"/>
              </a:ext>
            </a:extLst>
          </p:cNvPr>
          <p:cNvSpPr txBox="1"/>
          <p:nvPr/>
        </p:nvSpPr>
        <p:spPr>
          <a:xfrm>
            <a:off x="7901816" y="2246050"/>
            <a:ext cx="3459331" cy="923330"/>
          </a:xfrm>
          <a:prstGeom prst="rect">
            <a:avLst/>
          </a:prstGeom>
          <a:noFill/>
        </p:spPr>
        <p:txBody>
          <a:bodyPr wrap="square">
            <a:spAutoFit/>
          </a:bodyPr>
          <a:lstStyle/>
          <a:p>
            <a:r>
              <a:rPr lang="sv-SE" b="1" dirty="0" err="1">
                <a:solidFill>
                  <a:srgbClr val="0070C0"/>
                </a:solidFill>
              </a:rPr>
              <a:t>Thanks</a:t>
            </a:r>
            <a:r>
              <a:rPr lang="sv-SE" b="1" dirty="0">
                <a:solidFill>
                  <a:srgbClr val="0070C0"/>
                </a:solidFill>
              </a:rPr>
              <a:t> to the </a:t>
            </a:r>
            <a:r>
              <a:rPr lang="sv-SE" b="1" dirty="0" err="1">
                <a:solidFill>
                  <a:srgbClr val="0070C0"/>
                </a:solidFill>
              </a:rPr>
              <a:t>optimized</a:t>
            </a:r>
            <a:r>
              <a:rPr lang="sv-SE" b="1" dirty="0">
                <a:solidFill>
                  <a:srgbClr val="0070C0"/>
                </a:solidFill>
              </a:rPr>
              <a:t> tariff, </a:t>
            </a:r>
          </a:p>
          <a:p>
            <a:r>
              <a:rPr lang="sv-SE" sz="1800" b="1" dirty="0">
                <a:solidFill>
                  <a:srgbClr val="0070C0"/>
                </a:solidFill>
              </a:rPr>
              <a:t>the total </a:t>
            </a:r>
            <a:r>
              <a:rPr lang="sv-SE" sz="1800" b="1" dirty="0" err="1">
                <a:solidFill>
                  <a:srgbClr val="0070C0"/>
                </a:solidFill>
              </a:rPr>
              <a:t>surplus</a:t>
            </a:r>
            <a:r>
              <a:rPr lang="sv-SE" sz="1800" b="1" dirty="0">
                <a:solidFill>
                  <a:srgbClr val="0070C0"/>
                </a:solidFill>
              </a:rPr>
              <a:t> </a:t>
            </a:r>
            <a:r>
              <a:rPr lang="sv-SE" sz="1800" b="1" dirty="0" err="1">
                <a:solidFill>
                  <a:srgbClr val="0070C0"/>
                </a:solidFill>
              </a:rPr>
              <a:t>of</a:t>
            </a:r>
            <a:r>
              <a:rPr lang="sv-SE" sz="1800" b="1" dirty="0">
                <a:solidFill>
                  <a:srgbClr val="0070C0"/>
                </a:solidFill>
              </a:rPr>
              <a:t> N1 </a:t>
            </a:r>
            <a:r>
              <a:rPr lang="sv-SE" sz="1800" b="1" dirty="0" err="1">
                <a:solidFill>
                  <a:srgbClr val="0070C0"/>
                </a:solidFill>
              </a:rPr>
              <a:t>increases</a:t>
            </a:r>
            <a:endParaRPr lang="sv-SE" sz="1800" b="1" dirty="0">
              <a:solidFill>
                <a:srgbClr val="0070C0"/>
              </a:solidFill>
            </a:endParaRPr>
          </a:p>
          <a:p>
            <a:r>
              <a:rPr lang="sv-SE" b="1" dirty="0">
                <a:solidFill>
                  <a:srgbClr val="0070C0"/>
                </a:solidFill>
              </a:rPr>
              <a:t>by </a:t>
            </a:r>
            <a:r>
              <a:rPr lang="sv-SE" b="1" dirty="0" err="1">
                <a:solidFill>
                  <a:srgbClr val="0070C0"/>
                </a:solidFill>
              </a:rPr>
              <a:t>this</a:t>
            </a:r>
            <a:r>
              <a:rPr lang="sv-SE" b="1" dirty="0">
                <a:solidFill>
                  <a:srgbClr val="0070C0"/>
                </a:solidFill>
              </a:rPr>
              <a:t> </a:t>
            </a:r>
            <a:r>
              <a:rPr lang="sv-SE" b="1" dirty="0" err="1">
                <a:solidFill>
                  <a:srgbClr val="0070C0"/>
                </a:solidFill>
              </a:rPr>
              <a:t>amount</a:t>
            </a:r>
            <a:r>
              <a:rPr lang="sv-SE" b="1" dirty="0">
                <a:solidFill>
                  <a:srgbClr val="0070C0"/>
                </a:solidFill>
              </a:rPr>
              <a:t>.</a:t>
            </a:r>
            <a:endParaRPr lang="en-US" sz="1800" b="1" dirty="0">
              <a:solidFill>
                <a:srgbClr val="0070C0"/>
              </a:solidFill>
            </a:endParaRPr>
          </a:p>
        </p:txBody>
      </p:sp>
      <p:sp>
        <p:nvSpPr>
          <p:cNvPr id="18" name="Rectangle 17">
            <a:extLst>
              <a:ext uri="{FF2B5EF4-FFF2-40B4-BE49-F238E27FC236}">
                <a16:creationId xmlns:a16="http://schemas.microsoft.com/office/drawing/2014/main" id="{8B868FBD-0680-6168-0AE9-F0BE6FD7383F}"/>
              </a:ext>
            </a:extLst>
          </p:cNvPr>
          <p:cNvSpPr/>
          <p:nvPr/>
        </p:nvSpPr>
        <p:spPr>
          <a:xfrm>
            <a:off x="7892249" y="2246050"/>
            <a:ext cx="3391269" cy="955472"/>
          </a:xfrm>
          <a:prstGeom prst="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21BB767D-18C1-A90F-3669-75821A8BAB3F}"/>
              </a:ext>
            </a:extLst>
          </p:cNvPr>
          <p:cNvCxnSpPr>
            <a:cxnSpLocks/>
          </p:cNvCxnSpPr>
          <p:nvPr/>
        </p:nvCxnSpPr>
        <p:spPr>
          <a:xfrm flipH="1">
            <a:off x="2920753" y="2398450"/>
            <a:ext cx="4971496" cy="695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A591FD9-C74C-AB64-8E4B-D2EC9FBAD15A}"/>
              </a:ext>
            </a:extLst>
          </p:cNvPr>
          <p:cNvSpPr/>
          <p:nvPr/>
        </p:nvSpPr>
        <p:spPr>
          <a:xfrm>
            <a:off x="7164281" y="1540277"/>
            <a:ext cx="2351829" cy="517175"/>
          </a:xfrm>
          <a:prstGeom prst="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D0DE0F7-9255-321C-5545-F13E611AF6A1}"/>
              </a:ext>
            </a:extLst>
          </p:cNvPr>
          <p:cNvSpPr>
            <a:spLocks noGrp="1"/>
          </p:cNvSpPr>
          <p:nvPr>
            <p:ph type="sldNum" sz="quarter" idx="12"/>
          </p:nvPr>
        </p:nvSpPr>
        <p:spPr/>
        <p:txBody>
          <a:bodyPr/>
          <a:lstStyle/>
          <a:p>
            <a:fld id="{E2AB85B5-4ED4-4981-B10F-B59AFFBBEBDD}" type="slidenum">
              <a:rPr lang="en-US" smtClean="0"/>
              <a:t>41</a:t>
            </a:fld>
            <a:endParaRPr lang="en-US"/>
          </a:p>
        </p:txBody>
      </p:sp>
      <p:sp>
        <p:nvSpPr>
          <p:cNvPr id="5" name="TextBox 4">
            <a:extLst>
              <a:ext uri="{FF2B5EF4-FFF2-40B4-BE49-F238E27FC236}">
                <a16:creationId xmlns:a16="http://schemas.microsoft.com/office/drawing/2014/main" id="{251E8F31-DAE7-633A-180E-5C08A16C396E}"/>
              </a:ext>
            </a:extLst>
          </p:cNvPr>
          <p:cNvSpPr txBox="1"/>
          <p:nvPr/>
        </p:nvSpPr>
        <p:spPr>
          <a:xfrm>
            <a:off x="8340195" y="4811977"/>
            <a:ext cx="3560590" cy="1569660"/>
          </a:xfrm>
          <a:prstGeom prst="rect">
            <a:avLst/>
          </a:prstGeom>
          <a:noFill/>
        </p:spPr>
        <p:txBody>
          <a:bodyPr wrap="none" rtlCol="0">
            <a:spAutoFit/>
          </a:bodyPr>
          <a:lstStyle/>
          <a:p>
            <a:r>
              <a:rPr lang="sv-SE" sz="2400" b="1" i="1" dirty="0">
                <a:solidFill>
                  <a:srgbClr val="FF0000"/>
                </a:solidFill>
              </a:rPr>
              <a:t>All parameters, </a:t>
            </a:r>
            <a:r>
              <a:rPr lang="sv-SE" sz="2400" b="1" i="1" dirty="0" err="1">
                <a:solidFill>
                  <a:srgbClr val="FF0000"/>
                </a:solidFill>
              </a:rPr>
              <a:t>equations</a:t>
            </a:r>
            <a:r>
              <a:rPr lang="sv-SE" sz="2400" b="1" i="1" dirty="0">
                <a:solidFill>
                  <a:srgbClr val="FF0000"/>
                </a:solidFill>
              </a:rPr>
              <a:t>,</a:t>
            </a:r>
          </a:p>
          <a:p>
            <a:r>
              <a:rPr lang="sv-SE" sz="2400" b="1" i="1" dirty="0">
                <a:solidFill>
                  <a:srgbClr val="FF0000"/>
                </a:solidFill>
              </a:rPr>
              <a:t>and the computer </a:t>
            </a:r>
            <a:r>
              <a:rPr lang="sv-SE" sz="2400" b="1" i="1" dirty="0" err="1">
                <a:solidFill>
                  <a:srgbClr val="FF0000"/>
                </a:solidFill>
              </a:rPr>
              <a:t>code</a:t>
            </a:r>
            <a:endParaRPr lang="sv-SE" sz="2400" b="1" i="1" dirty="0">
              <a:solidFill>
                <a:srgbClr val="FF0000"/>
              </a:solidFill>
            </a:endParaRPr>
          </a:p>
          <a:p>
            <a:r>
              <a:rPr lang="sv-SE" sz="2400" b="1" i="1" dirty="0" err="1">
                <a:solidFill>
                  <a:srgbClr val="FF0000"/>
                </a:solidFill>
              </a:rPr>
              <a:t>are</a:t>
            </a:r>
            <a:r>
              <a:rPr lang="sv-SE" sz="2400" b="1" i="1" dirty="0">
                <a:solidFill>
                  <a:srgbClr val="FF0000"/>
                </a:solidFill>
              </a:rPr>
              <a:t> </a:t>
            </a:r>
            <a:r>
              <a:rPr lang="sv-SE" sz="2400" b="1" i="1" dirty="0" err="1">
                <a:solidFill>
                  <a:srgbClr val="FF0000"/>
                </a:solidFill>
              </a:rPr>
              <a:t>found</a:t>
            </a:r>
            <a:r>
              <a:rPr lang="sv-SE" sz="2400" b="1" i="1" dirty="0">
                <a:solidFill>
                  <a:srgbClr val="FF0000"/>
                </a:solidFill>
              </a:rPr>
              <a:t> in the</a:t>
            </a:r>
          </a:p>
          <a:p>
            <a:r>
              <a:rPr lang="sv-SE" sz="2400" b="1" i="1" dirty="0">
                <a:solidFill>
                  <a:srgbClr val="FF0000"/>
                </a:solidFill>
              </a:rPr>
              <a:t>Appendix.  </a:t>
            </a:r>
            <a:endParaRPr lang="en-US" sz="2400" b="1" i="1" dirty="0">
              <a:solidFill>
                <a:srgbClr val="FF0000"/>
              </a:solidFill>
            </a:endParaRPr>
          </a:p>
        </p:txBody>
      </p:sp>
    </p:spTree>
    <p:extLst>
      <p:ext uri="{BB962C8B-B14F-4D97-AF65-F5344CB8AC3E}">
        <p14:creationId xmlns:p14="http://schemas.microsoft.com/office/powerpoint/2010/main" val="3595550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24F9-E30B-E086-33C8-1AB86E65CA95}"/>
              </a:ext>
            </a:extLst>
          </p:cNvPr>
          <p:cNvSpPr>
            <a:spLocks noGrp="1"/>
          </p:cNvSpPr>
          <p:nvPr>
            <p:ph type="title"/>
          </p:nvPr>
        </p:nvSpPr>
        <p:spPr/>
        <p:txBody>
          <a:bodyPr/>
          <a:lstStyle/>
          <a:p>
            <a:r>
              <a:rPr lang="sv-SE" b="1" dirty="0" err="1">
                <a:solidFill>
                  <a:srgbClr val="7030A0"/>
                </a:solidFill>
              </a:rPr>
              <a:t>Nonlinear</a:t>
            </a:r>
            <a:r>
              <a:rPr lang="sv-SE" b="1" dirty="0">
                <a:solidFill>
                  <a:srgbClr val="7030A0"/>
                </a:solidFill>
              </a:rPr>
              <a:t> </a:t>
            </a:r>
            <a:r>
              <a:rPr lang="sv-SE" b="1" dirty="0" err="1">
                <a:solidFill>
                  <a:srgbClr val="7030A0"/>
                </a:solidFill>
              </a:rPr>
              <a:t>analysis</a:t>
            </a:r>
            <a:endParaRPr lang="en-US" b="1" dirty="0">
              <a:solidFill>
                <a:srgbClr val="7030A0"/>
              </a:solidFill>
            </a:endParaRPr>
          </a:p>
        </p:txBody>
      </p:sp>
      <p:sp>
        <p:nvSpPr>
          <p:cNvPr id="4" name="Slide Number Placeholder 3">
            <a:extLst>
              <a:ext uri="{FF2B5EF4-FFF2-40B4-BE49-F238E27FC236}">
                <a16:creationId xmlns:a16="http://schemas.microsoft.com/office/drawing/2014/main" id="{5C999462-30CD-5E10-5B28-C238C9B99F23}"/>
              </a:ext>
            </a:extLst>
          </p:cNvPr>
          <p:cNvSpPr>
            <a:spLocks noGrp="1"/>
          </p:cNvSpPr>
          <p:nvPr>
            <p:ph type="sldNum" sz="quarter" idx="12"/>
          </p:nvPr>
        </p:nvSpPr>
        <p:spPr/>
        <p:txBody>
          <a:bodyPr/>
          <a:lstStyle/>
          <a:p>
            <a:fld id="{E2AB85B5-4ED4-4981-B10F-B59AFFBBEBDD}" type="slidenum">
              <a:rPr lang="en-US" smtClean="0"/>
              <a:t>42</a:t>
            </a:fld>
            <a:endParaRPr lang="en-US"/>
          </a:p>
        </p:txBody>
      </p:sp>
      <p:graphicFrame>
        <p:nvGraphicFramePr>
          <p:cNvPr id="5" name="Object 4">
            <a:extLst>
              <a:ext uri="{FF2B5EF4-FFF2-40B4-BE49-F238E27FC236}">
                <a16:creationId xmlns:a16="http://schemas.microsoft.com/office/drawing/2014/main" id="{0EFEDB11-C9FB-D2CC-08EF-1A344FEC1EB4}"/>
              </a:ext>
            </a:extLst>
          </p:cNvPr>
          <p:cNvGraphicFramePr>
            <a:graphicFrameLocks noChangeAspect="1"/>
          </p:cNvGraphicFramePr>
          <p:nvPr>
            <p:extLst>
              <p:ext uri="{D42A27DB-BD31-4B8C-83A1-F6EECF244321}">
                <p14:modId xmlns:p14="http://schemas.microsoft.com/office/powerpoint/2010/main" val="3419519857"/>
              </p:ext>
            </p:extLst>
          </p:nvPr>
        </p:nvGraphicFramePr>
        <p:xfrm>
          <a:off x="1128053" y="2485920"/>
          <a:ext cx="7667625" cy="803275"/>
        </p:xfrm>
        <a:graphic>
          <a:graphicData uri="http://schemas.openxmlformats.org/presentationml/2006/ole">
            <mc:AlternateContent xmlns:mc="http://schemas.openxmlformats.org/markup-compatibility/2006">
              <mc:Choice xmlns:v="urn:schemas-microsoft-com:vml" Requires="v">
                <p:oleObj name="Equation" r:id="rId2" imgW="2628720" imgH="279360" progId="Equation.DSMT4">
                  <p:embed/>
                </p:oleObj>
              </mc:Choice>
              <mc:Fallback>
                <p:oleObj name="Equation" r:id="rId2" imgW="2628720" imgH="279360" progId="Equation.DSMT4">
                  <p:embed/>
                  <p:pic>
                    <p:nvPicPr>
                      <p:cNvPr id="0" name="Object 3"/>
                      <p:cNvPicPr>
                        <a:picLocks noChangeAspect="1" noChangeArrowheads="1"/>
                      </p:cNvPicPr>
                      <p:nvPr/>
                    </p:nvPicPr>
                    <p:blipFill>
                      <a:blip r:embed="rId3"/>
                      <a:srcRect/>
                      <a:stretch>
                        <a:fillRect/>
                      </a:stretch>
                    </p:blipFill>
                    <p:spPr bwMode="auto">
                      <a:xfrm>
                        <a:off x="1128053" y="2485920"/>
                        <a:ext cx="7667625" cy="803275"/>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1D2DBEFE-D025-F6A6-6108-FA3C1648CFAF}"/>
              </a:ext>
            </a:extLst>
          </p:cNvPr>
          <p:cNvGraphicFramePr>
            <a:graphicFrameLocks noChangeAspect="1"/>
          </p:cNvGraphicFramePr>
          <p:nvPr>
            <p:extLst>
              <p:ext uri="{D42A27DB-BD31-4B8C-83A1-F6EECF244321}">
                <p14:modId xmlns:p14="http://schemas.microsoft.com/office/powerpoint/2010/main" val="1571599290"/>
              </p:ext>
            </p:extLst>
          </p:nvPr>
        </p:nvGraphicFramePr>
        <p:xfrm>
          <a:off x="1128053" y="3564589"/>
          <a:ext cx="1856323" cy="1302197"/>
        </p:xfrm>
        <a:graphic>
          <a:graphicData uri="http://schemas.openxmlformats.org/presentationml/2006/ole">
            <mc:AlternateContent xmlns:mc="http://schemas.openxmlformats.org/markup-compatibility/2006">
              <mc:Choice xmlns:v="urn:schemas-microsoft-com:vml" Requires="v">
                <p:oleObj name="Equation" r:id="rId4" imgW="634725" imgH="444307" progId="Equation.DSMT4">
                  <p:embed/>
                </p:oleObj>
              </mc:Choice>
              <mc:Fallback>
                <p:oleObj name="Equation" r:id="rId4" imgW="634725" imgH="444307"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053" y="3564589"/>
                        <a:ext cx="1856323" cy="130219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FDE1320E-D129-C013-F95C-08A98F6A75E9}"/>
              </a:ext>
            </a:extLst>
          </p:cNvPr>
          <p:cNvGraphicFramePr>
            <a:graphicFrameLocks noChangeAspect="1"/>
          </p:cNvGraphicFramePr>
          <p:nvPr>
            <p:extLst>
              <p:ext uri="{D42A27DB-BD31-4B8C-83A1-F6EECF244321}">
                <p14:modId xmlns:p14="http://schemas.microsoft.com/office/powerpoint/2010/main" val="445617305"/>
              </p:ext>
            </p:extLst>
          </p:nvPr>
        </p:nvGraphicFramePr>
        <p:xfrm>
          <a:off x="1128053" y="5111258"/>
          <a:ext cx="3851178" cy="692658"/>
        </p:xfrm>
        <a:graphic>
          <a:graphicData uri="http://schemas.openxmlformats.org/presentationml/2006/ole">
            <mc:AlternateContent xmlns:mc="http://schemas.openxmlformats.org/markup-compatibility/2006">
              <mc:Choice xmlns:v="urn:schemas-microsoft-com:vml" Requires="v">
                <p:oleObj name="Equation" r:id="rId6" imgW="1320227" imgH="241195" progId="Equation.DSMT4">
                  <p:embed/>
                </p:oleObj>
              </mc:Choice>
              <mc:Fallback>
                <p:oleObj name="Equation" r:id="rId6" imgW="1320227" imgH="241195"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8053" y="5111258"/>
                        <a:ext cx="3851178" cy="692658"/>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59B941DC-A2C6-BD8E-6C6F-9C188342B5AD}"/>
              </a:ext>
            </a:extLst>
          </p:cNvPr>
          <p:cNvSpPr>
            <a:spLocks noChangeArrowheads="1"/>
          </p:cNvSpPr>
          <p:nvPr/>
        </p:nvSpPr>
        <p:spPr bwMode="auto">
          <a:xfrm>
            <a:off x="1794847" y="1990213"/>
            <a:ext cx="15289803" cy="132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5">
            <a:extLst>
              <a:ext uri="{FF2B5EF4-FFF2-40B4-BE49-F238E27FC236}">
                <a16:creationId xmlns:a16="http://schemas.microsoft.com/office/drawing/2014/main" id="{7891BB3F-BB22-56E0-AA9F-DA1A139196E6}"/>
              </a:ext>
            </a:extLst>
          </p:cNvPr>
          <p:cNvSpPr>
            <a:spLocks noChangeArrowheads="1"/>
          </p:cNvSpPr>
          <p:nvPr/>
        </p:nvSpPr>
        <p:spPr bwMode="auto">
          <a:xfrm>
            <a:off x="1794847" y="2723638"/>
            <a:ext cx="152898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A3215D84-5523-FBC8-0868-4DDB8DE48C32}"/>
              </a:ext>
            </a:extLst>
          </p:cNvPr>
          <p:cNvSpPr>
            <a:spLocks noChangeArrowheads="1"/>
          </p:cNvSpPr>
          <p:nvPr/>
        </p:nvSpPr>
        <p:spPr bwMode="auto">
          <a:xfrm>
            <a:off x="1794847" y="3171313"/>
            <a:ext cx="15289803" cy="132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2" name="Straight Arrow Connector 11">
            <a:extLst>
              <a:ext uri="{FF2B5EF4-FFF2-40B4-BE49-F238E27FC236}">
                <a16:creationId xmlns:a16="http://schemas.microsoft.com/office/drawing/2014/main" id="{0EE39052-3EBB-128D-9BF9-6A168EA28E20}"/>
              </a:ext>
            </a:extLst>
          </p:cNvPr>
          <p:cNvCxnSpPr>
            <a:cxnSpLocks/>
          </p:cNvCxnSpPr>
          <p:nvPr/>
        </p:nvCxnSpPr>
        <p:spPr>
          <a:xfrm>
            <a:off x="2056214" y="2076036"/>
            <a:ext cx="125671" cy="524219"/>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4EE31A6-D6E5-2E4E-E5FD-219B9D5281B8}"/>
              </a:ext>
            </a:extLst>
          </p:cNvPr>
          <p:cNvCxnSpPr>
            <a:cxnSpLocks/>
          </p:cNvCxnSpPr>
          <p:nvPr/>
        </p:nvCxnSpPr>
        <p:spPr>
          <a:xfrm flipH="1">
            <a:off x="4763259" y="2089818"/>
            <a:ext cx="676907" cy="458627"/>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D06A4F9-FA02-3E5D-BB20-901E7866A43A}"/>
              </a:ext>
            </a:extLst>
          </p:cNvPr>
          <p:cNvCxnSpPr>
            <a:cxnSpLocks/>
          </p:cNvCxnSpPr>
          <p:nvPr/>
        </p:nvCxnSpPr>
        <p:spPr>
          <a:xfrm flipH="1">
            <a:off x="3792435" y="1909243"/>
            <a:ext cx="1647731" cy="769688"/>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C9A6E82-A663-ABD1-E304-E99B22E61F03}"/>
              </a:ext>
            </a:extLst>
          </p:cNvPr>
          <p:cNvSpPr txBox="1"/>
          <p:nvPr/>
        </p:nvSpPr>
        <p:spPr>
          <a:xfrm>
            <a:off x="1383130" y="1550759"/>
            <a:ext cx="1234633" cy="584775"/>
          </a:xfrm>
          <a:prstGeom prst="rect">
            <a:avLst/>
          </a:prstGeom>
          <a:noFill/>
        </p:spPr>
        <p:txBody>
          <a:bodyPr wrap="none" rtlCol="0">
            <a:spAutoFit/>
          </a:bodyPr>
          <a:lstStyle/>
          <a:p>
            <a:r>
              <a:rPr lang="sv-SE" sz="3200" b="1" dirty="0" err="1">
                <a:solidFill>
                  <a:srgbClr val="0070C0"/>
                </a:solidFill>
                <a:highlight>
                  <a:srgbClr val="FFFF00"/>
                </a:highlight>
              </a:rPr>
              <a:t>Utility</a:t>
            </a:r>
            <a:endParaRPr lang="en-US" sz="3200" b="1" dirty="0">
              <a:solidFill>
                <a:srgbClr val="0070C0"/>
              </a:solidFill>
              <a:highlight>
                <a:srgbClr val="FFFF00"/>
              </a:highlight>
            </a:endParaRPr>
          </a:p>
        </p:txBody>
      </p:sp>
      <p:sp>
        <p:nvSpPr>
          <p:cNvPr id="26" name="TextBox 25">
            <a:extLst>
              <a:ext uri="{FF2B5EF4-FFF2-40B4-BE49-F238E27FC236}">
                <a16:creationId xmlns:a16="http://schemas.microsoft.com/office/drawing/2014/main" id="{40393789-5C11-802E-0513-A27080437497}"/>
              </a:ext>
            </a:extLst>
          </p:cNvPr>
          <p:cNvSpPr txBox="1"/>
          <p:nvPr/>
        </p:nvSpPr>
        <p:spPr>
          <a:xfrm>
            <a:off x="5646025" y="1448728"/>
            <a:ext cx="3522759" cy="584775"/>
          </a:xfrm>
          <a:prstGeom prst="rect">
            <a:avLst/>
          </a:prstGeom>
          <a:noFill/>
        </p:spPr>
        <p:txBody>
          <a:bodyPr wrap="none" rtlCol="0">
            <a:spAutoFit/>
          </a:bodyPr>
          <a:lstStyle/>
          <a:p>
            <a:r>
              <a:rPr lang="sv-SE" sz="3200" b="1" dirty="0" err="1">
                <a:solidFill>
                  <a:srgbClr val="0070C0"/>
                </a:solidFill>
                <a:highlight>
                  <a:srgbClr val="FFFF00"/>
                </a:highlight>
              </a:rPr>
              <a:t>Consumption</a:t>
            </a:r>
            <a:r>
              <a:rPr lang="sv-SE" sz="3200" b="1" dirty="0">
                <a:solidFill>
                  <a:srgbClr val="0070C0"/>
                </a:solidFill>
                <a:highlight>
                  <a:srgbClr val="FFFF00"/>
                </a:highlight>
              </a:rPr>
              <a:t> </a:t>
            </a:r>
            <a:r>
              <a:rPr lang="sv-SE" sz="3200" b="1" dirty="0" err="1">
                <a:solidFill>
                  <a:srgbClr val="0070C0"/>
                </a:solidFill>
                <a:highlight>
                  <a:srgbClr val="FFFF00"/>
                </a:highlight>
              </a:rPr>
              <a:t>levels</a:t>
            </a:r>
            <a:endParaRPr lang="en-US" sz="3200" b="1" dirty="0">
              <a:solidFill>
                <a:srgbClr val="0070C0"/>
              </a:solidFill>
              <a:highlight>
                <a:srgbClr val="FFFF00"/>
              </a:highlight>
            </a:endParaRPr>
          </a:p>
        </p:txBody>
      </p:sp>
      <p:sp>
        <p:nvSpPr>
          <p:cNvPr id="30" name="TextBox 29">
            <a:extLst>
              <a:ext uri="{FF2B5EF4-FFF2-40B4-BE49-F238E27FC236}">
                <a16:creationId xmlns:a16="http://schemas.microsoft.com/office/drawing/2014/main" id="{3A6C207A-B5D1-DBA9-9B70-BCFC10DAC522}"/>
              </a:ext>
            </a:extLst>
          </p:cNvPr>
          <p:cNvSpPr txBox="1"/>
          <p:nvPr/>
        </p:nvSpPr>
        <p:spPr>
          <a:xfrm>
            <a:off x="5916989" y="4115348"/>
            <a:ext cx="5553700" cy="584775"/>
          </a:xfrm>
          <a:prstGeom prst="rect">
            <a:avLst/>
          </a:prstGeom>
          <a:noFill/>
        </p:spPr>
        <p:txBody>
          <a:bodyPr wrap="none" rtlCol="0">
            <a:spAutoFit/>
          </a:bodyPr>
          <a:lstStyle/>
          <a:p>
            <a:r>
              <a:rPr lang="sv-SE" sz="3200" b="1" dirty="0" err="1">
                <a:solidFill>
                  <a:srgbClr val="0070C0"/>
                </a:solidFill>
                <a:highlight>
                  <a:srgbClr val="FFFF00"/>
                </a:highlight>
              </a:rPr>
              <a:t>Consumption</a:t>
            </a:r>
            <a:r>
              <a:rPr lang="sv-SE" sz="3200" b="1" dirty="0">
                <a:solidFill>
                  <a:srgbClr val="0070C0"/>
                </a:solidFill>
                <a:highlight>
                  <a:srgbClr val="FFFF00"/>
                </a:highlight>
              </a:rPr>
              <a:t> budget </a:t>
            </a:r>
            <a:r>
              <a:rPr lang="sv-SE" sz="3200" b="1" dirty="0" err="1">
                <a:solidFill>
                  <a:srgbClr val="0070C0"/>
                </a:solidFill>
                <a:highlight>
                  <a:srgbClr val="FFFF00"/>
                </a:highlight>
              </a:rPr>
              <a:t>constraint</a:t>
            </a:r>
            <a:endParaRPr lang="en-US" sz="3200" b="1" dirty="0">
              <a:solidFill>
                <a:srgbClr val="0070C0"/>
              </a:solidFill>
              <a:highlight>
                <a:srgbClr val="FFFF00"/>
              </a:highlight>
            </a:endParaRPr>
          </a:p>
        </p:txBody>
      </p:sp>
      <p:cxnSp>
        <p:nvCxnSpPr>
          <p:cNvPr id="31" name="Straight Arrow Connector 30">
            <a:extLst>
              <a:ext uri="{FF2B5EF4-FFF2-40B4-BE49-F238E27FC236}">
                <a16:creationId xmlns:a16="http://schemas.microsoft.com/office/drawing/2014/main" id="{D3BBEE63-0082-61F4-0A13-9FEBC23E17FA}"/>
              </a:ext>
            </a:extLst>
          </p:cNvPr>
          <p:cNvCxnSpPr>
            <a:cxnSpLocks/>
          </p:cNvCxnSpPr>
          <p:nvPr/>
        </p:nvCxnSpPr>
        <p:spPr>
          <a:xfrm flipH="1">
            <a:off x="5101712" y="4700123"/>
            <a:ext cx="719666" cy="279283"/>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38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B27EA5-2495-0FBB-1625-1AEC6436B4AA}"/>
              </a:ext>
            </a:extLst>
          </p:cNvPr>
          <p:cNvSpPr>
            <a:spLocks noGrp="1"/>
          </p:cNvSpPr>
          <p:nvPr>
            <p:ph type="sldNum" sz="quarter" idx="12"/>
          </p:nvPr>
        </p:nvSpPr>
        <p:spPr/>
        <p:txBody>
          <a:bodyPr/>
          <a:lstStyle/>
          <a:p>
            <a:fld id="{E2AB85B5-4ED4-4981-B10F-B59AFFBBEBDD}" type="slidenum">
              <a:rPr lang="en-US" smtClean="0"/>
              <a:t>43</a:t>
            </a:fld>
            <a:endParaRPr lang="en-US"/>
          </a:p>
        </p:txBody>
      </p:sp>
      <p:graphicFrame>
        <p:nvGraphicFramePr>
          <p:cNvPr id="5" name="Object 4">
            <a:extLst>
              <a:ext uri="{FF2B5EF4-FFF2-40B4-BE49-F238E27FC236}">
                <a16:creationId xmlns:a16="http://schemas.microsoft.com/office/drawing/2014/main" id="{A7C6EBD8-BFC7-7B18-1903-ED861DF4DFE4}"/>
              </a:ext>
            </a:extLst>
          </p:cNvPr>
          <p:cNvGraphicFramePr>
            <a:graphicFrameLocks noChangeAspect="1"/>
          </p:cNvGraphicFramePr>
          <p:nvPr>
            <p:extLst>
              <p:ext uri="{D42A27DB-BD31-4B8C-83A1-F6EECF244321}">
                <p14:modId xmlns:p14="http://schemas.microsoft.com/office/powerpoint/2010/main" val="3222156916"/>
              </p:ext>
            </p:extLst>
          </p:nvPr>
        </p:nvGraphicFramePr>
        <p:xfrm>
          <a:off x="922533" y="731619"/>
          <a:ext cx="10528379" cy="951162"/>
        </p:xfrm>
        <a:graphic>
          <a:graphicData uri="http://schemas.openxmlformats.org/presentationml/2006/ole">
            <mc:AlternateContent xmlns:mc="http://schemas.openxmlformats.org/markup-compatibility/2006">
              <mc:Choice xmlns:v="urn:schemas-microsoft-com:vml" Requires="v">
                <p:oleObj name="Equation" r:id="rId2" imgW="3060700" imgH="279400" progId="Equation.DSMT4">
                  <p:embed/>
                </p:oleObj>
              </mc:Choice>
              <mc:Fallback>
                <p:oleObj name="Equation" r:id="rId2" imgW="3060700" imgH="2794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33" y="731619"/>
                        <a:ext cx="10528379" cy="951162"/>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2B34105E-F3BE-30B7-38B7-FB1EB9FE7639}"/>
              </a:ext>
            </a:extLst>
          </p:cNvPr>
          <p:cNvGraphicFramePr>
            <a:graphicFrameLocks noChangeAspect="1"/>
          </p:cNvGraphicFramePr>
          <p:nvPr>
            <p:extLst>
              <p:ext uri="{D42A27DB-BD31-4B8C-83A1-F6EECF244321}">
                <p14:modId xmlns:p14="http://schemas.microsoft.com/office/powerpoint/2010/main" val="3565082127"/>
              </p:ext>
            </p:extLst>
          </p:nvPr>
        </p:nvGraphicFramePr>
        <p:xfrm>
          <a:off x="950900" y="1800487"/>
          <a:ext cx="5805369" cy="1508740"/>
        </p:xfrm>
        <a:graphic>
          <a:graphicData uri="http://schemas.openxmlformats.org/presentationml/2006/ole">
            <mc:AlternateContent xmlns:mc="http://schemas.openxmlformats.org/markup-compatibility/2006">
              <mc:Choice xmlns:v="urn:schemas-microsoft-com:vml" Requires="v">
                <p:oleObj name="Equation" r:id="rId4" imgW="1688367" imgH="431613" progId="Equation.DSMT4">
                  <p:embed/>
                </p:oleObj>
              </mc:Choice>
              <mc:Fallback>
                <p:oleObj name="Equation" r:id="rId4" imgW="1688367" imgH="431613"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900" y="1800487"/>
                        <a:ext cx="5805369" cy="150874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E6CD50F1-4C95-F593-F927-F80D643783EA}"/>
              </a:ext>
            </a:extLst>
          </p:cNvPr>
          <p:cNvGraphicFramePr>
            <a:graphicFrameLocks noChangeAspect="1"/>
          </p:cNvGraphicFramePr>
          <p:nvPr>
            <p:extLst>
              <p:ext uri="{D42A27DB-BD31-4B8C-83A1-F6EECF244321}">
                <p14:modId xmlns:p14="http://schemas.microsoft.com/office/powerpoint/2010/main" val="3596507715"/>
              </p:ext>
            </p:extLst>
          </p:nvPr>
        </p:nvGraphicFramePr>
        <p:xfrm>
          <a:off x="922533" y="3347311"/>
          <a:ext cx="4132635" cy="1574337"/>
        </p:xfrm>
        <a:graphic>
          <a:graphicData uri="http://schemas.openxmlformats.org/presentationml/2006/ole">
            <mc:AlternateContent xmlns:mc="http://schemas.openxmlformats.org/markup-compatibility/2006">
              <mc:Choice xmlns:v="urn:schemas-microsoft-com:vml" Requires="v">
                <p:oleObj name="Equation" r:id="rId6" imgW="1193800" imgH="457200" progId="Equation.DSMT4">
                  <p:embed/>
                </p:oleObj>
              </mc:Choice>
              <mc:Fallback>
                <p:oleObj name="Equation" r:id="rId6" imgW="1193800" imgH="4572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533" y="3347311"/>
                        <a:ext cx="4132635" cy="157433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9B5DED3A-42B1-B802-A5A8-73B163FFB338}"/>
              </a:ext>
            </a:extLst>
          </p:cNvPr>
          <p:cNvGraphicFramePr>
            <a:graphicFrameLocks noChangeAspect="1"/>
          </p:cNvGraphicFramePr>
          <p:nvPr>
            <p:extLst>
              <p:ext uri="{D42A27DB-BD31-4B8C-83A1-F6EECF244321}">
                <p14:modId xmlns:p14="http://schemas.microsoft.com/office/powerpoint/2010/main" val="1241878163"/>
              </p:ext>
            </p:extLst>
          </p:nvPr>
        </p:nvGraphicFramePr>
        <p:xfrm>
          <a:off x="922533" y="4997817"/>
          <a:ext cx="4329428" cy="1607136"/>
        </p:xfrm>
        <a:graphic>
          <a:graphicData uri="http://schemas.openxmlformats.org/presentationml/2006/ole">
            <mc:AlternateContent xmlns:mc="http://schemas.openxmlformats.org/markup-compatibility/2006">
              <mc:Choice xmlns:v="urn:schemas-microsoft-com:vml" Requires="v">
                <p:oleObj name="Equation" r:id="rId8" imgW="1257300" imgH="469900" progId="Equation.DSMT4">
                  <p:embed/>
                </p:oleObj>
              </mc:Choice>
              <mc:Fallback>
                <p:oleObj name="Equation" r:id="rId8" imgW="1257300" imgH="4699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533" y="4997817"/>
                        <a:ext cx="4329428" cy="1607136"/>
                      </a:xfrm>
                      <a:prstGeom prst="rect">
                        <a:avLst/>
                      </a:prstGeom>
                      <a:noFill/>
                    </p:spPr>
                  </p:pic>
                </p:oleObj>
              </mc:Fallback>
            </mc:AlternateContent>
          </a:graphicData>
        </a:graphic>
      </p:graphicFrame>
      <p:sp>
        <p:nvSpPr>
          <p:cNvPr id="9" name="Rectangle 5">
            <a:extLst>
              <a:ext uri="{FF2B5EF4-FFF2-40B4-BE49-F238E27FC236}">
                <a16:creationId xmlns:a16="http://schemas.microsoft.com/office/drawing/2014/main" id="{14411529-E0B8-24CD-A1D3-CAC67945AC93}"/>
              </a:ext>
            </a:extLst>
          </p:cNvPr>
          <p:cNvSpPr>
            <a:spLocks noChangeArrowheads="1"/>
          </p:cNvSpPr>
          <p:nvPr/>
        </p:nvSpPr>
        <p:spPr bwMode="auto">
          <a:xfrm>
            <a:off x="1020932" y="727968"/>
            <a:ext cx="13773838" cy="157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FB613462-B725-0A86-BF8C-E9FE92073C1B}"/>
              </a:ext>
            </a:extLst>
          </p:cNvPr>
          <p:cNvSpPr>
            <a:spLocks noChangeArrowheads="1"/>
          </p:cNvSpPr>
          <p:nvPr/>
        </p:nvSpPr>
        <p:spPr bwMode="auto">
          <a:xfrm>
            <a:off x="1020932" y="1461393"/>
            <a:ext cx="13773838" cy="157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610555C6-2AAA-0630-8333-BD546E2F98AE}"/>
              </a:ext>
            </a:extLst>
          </p:cNvPr>
          <p:cNvSpPr>
            <a:spLocks noChangeArrowheads="1"/>
          </p:cNvSpPr>
          <p:nvPr/>
        </p:nvSpPr>
        <p:spPr bwMode="auto">
          <a:xfrm>
            <a:off x="1020932" y="2356743"/>
            <a:ext cx="13773838" cy="157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356F5D24-1DD5-3180-80AC-D5EE0D38D57C}"/>
              </a:ext>
            </a:extLst>
          </p:cNvPr>
          <p:cNvSpPr>
            <a:spLocks noChangeArrowheads="1"/>
          </p:cNvSpPr>
          <p:nvPr/>
        </p:nvSpPr>
        <p:spPr bwMode="auto">
          <a:xfrm>
            <a:off x="1062024" y="3245760"/>
            <a:ext cx="13773838" cy="157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ight Brace 13">
            <a:extLst>
              <a:ext uri="{FF2B5EF4-FFF2-40B4-BE49-F238E27FC236}">
                <a16:creationId xmlns:a16="http://schemas.microsoft.com/office/drawing/2014/main" id="{00E346E1-8D86-6CB4-6498-2A481514822A}"/>
              </a:ext>
            </a:extLst>
          </p:cNvPr>
          <p:cNvSpPr/>
          <p:nvPr/>
        </p:nvSpPr>
        <p:spPr>
          <a:xfrm>
            <a:off x="7088863" y="2172832"/>
            <a:ext cx="860080" cy="4183518"/>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5C74B55B-493F-F6BA-45EF-73B94FC8E7F4}"/>
              </a:ext>
            </a:extLst>
          </p:cNvPr>
          <p:cNvSpPr txBox="1"/>
          <p:nvPr/>
        </p:nvSpPr>
        <p:spPr>
          <a:xfrm>
            <a:off x="8088434" y="3621988"/>
            <a:ext cx="2056973" cy="1077218"/>
          </a:xfrm>
          <a:prstGeom prst="rect">
            <a:avLst/>
          </a:prstGeom>
          <a:noFill/>
        </p:spPr>
        <p:txBody>
          <a:bodyPr wrap="none" rtlCol="0">
            <a:spAutoFit/>
          </a:bodyPr>
          <a:lstStyle/>
          <a:p>
            <a:r>
              <a:rPr lang="sv-SE" sz="3200" b="1" i="1" dirty="0" err="1">
                <a:solidFill>
                  <a:srgbClr val="0070C0"/>
                </a:solidFill>
              </a:rPr>
              <a:t>First</a:t>
            </a:r>
            <a:r>
              <a:rPr lang="sv-SE" sz="3200" b="1" i="1" dirty="0">
                <a:solidFill>
                  <a:srgbClr val="0070C0"/>
                </a:solidFill>
              </a:rPr>
              <a:t> order </a:t>
            </a:r>
          </a:p>
          <a:p>
            <a:r>
              <a:rPr lang="sv-SE" sz="3200" b="1" i="1" dirty="0" err="1">
                <a:solidFill>
                  <a:srgbClr val="0070C0"/>
                </a:solidFill>
              </a:rPr>
              <a:t>derivatives</a:t>
            </a:r>
            <a:endParaRPr lang="en-US" sz="3200" b="1" i="1" dirty="0">
              <a:solidFill>
                <a:srgbClr val="0070C0"/>
              </a:solidFill>
            </a:endParaRPr>
          </a:p>
        </p:txBody>
      </p:sp>
      <p:sp>
        <p:nvSpPr>
          <p:cNvPr id="16" name="TextBox 15">
            <a:extLst>
              <a:ext uri="{FF2B5EF4-FFF2-40B4-BE49-F238E27FC236}">
                <a16:creationId xmlns:a16="http://schemas.microsoft.com/office/drawing/2014/main" id="{433D0518-C2D2-8578-E077-2351AD939F58}"/>
              </a:ext>
            </a:extLst>
          </p:cNvPr>
          <p:cNvSpPr txBox="1"/>
          <p:nvPr/>
        </p:nvSpPr>
        <p:spPr>
          <a:xfrm>
            <a:off x="922533" y="112503"/>
            <a:ext cx="3286477" cy="584775"/>
          </a:xfrm>
          <a:prstGeom prst="rect">
            <a:avLst/>
          </a:prstGeom>
          <a:noFill/>
        </p:spPr>
        <p:txBody>
          <a:bodyPr wrap="none" rtlCol="0">
            <a:spAutoFit/>
          </a:bodyPr>
          <a:lstStyle/>
          <a:p>
            <a:r>
              <a:rPr lang="sv-SE" sz="3200" b="1" i="1" dirty="0" err="1">
                <a:solidFill>
                  <a:srgbClr val="0070C0"/>
                </a:solidFill>
              </a:rPr>
              <a:t>Lagrange</a:t>
            </a:r>
            <a:r>
              <a:rPr lang="sv-SE" sz="3200" b="1" i="1" dirty="0">
                <a:solidFill>
                  <a:srgbClr val="0070C0"/>
                </a:solidFill>
              </a:rPr>
              <a:t> </a:t>
            </a:r>
            <a:r>
              <a:rPr lang="sv-SE" sz="3200" b="1" i="1" dirty="0" err="1">
                <a:solidFill>
                  <a:srgbClr val="0070C0"/>
                </a:solidFill>
              </a:rPr>
              <a:t>function</a:t>
            </a:r>
            <a:endParaRPr lang="en-US" sz="3200" b="1" i="1" dirty="0">
              <a:solidFill>
                <a:srgbClr val="0070C0"/>
              </a:solidFill>
            </a:endParaRPr>
          </a:p>
        </p:txBody>
      </p:sp>
    </p:spTree>
    <p:extLst>
      <p:ext uri="{BB962C8B-B14F-4D97-AF65-F5344CB8AC3E}">
        <p14:creationId xmlns:p14="http://schemas.microsoft.com/office/powerpoint/2010/main" val="1821701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841F9B-5A9A-65A6-1713-1CE5331C6E8F}"/>
              </a:ext>
            </a:extLst>
          </p:cNvPr>
          <p:cNvSpPr>
            <a:spLocks noGrp="1"/>
          </p:cNvSpPr>
          <p:nvPr>
            <p:ph type="sldNum" sz="quarter" idx="12"/>
          </p:nvPr>
        </p:nvSpPr>
        <p:spPr/>
        <p:txBody>
          <a:bodyPr/>
          <a:lstStyle/>
          <a:p>
            <a:fld id="{E2AB85B5-4ED4-4981-B10F-B59AFFBBEBDD}" type="slidenum">
              <a:rPr lang="en-US" smtClean="0"/>
              <a:t>44</a:t>
            </a:fld>
            <a:endParaRPr lang="en-US"/>
          </a:p>
        </p:txBody>
      </p:sp>
      <p:sp>
        <p:nvSpPr>
          <p:cNvPr id="5" name="Rectangle 2">
            <a:extLst>
              <a:ext uri="{FF2B5EF4-FFF2-40B4-BE49-F238E27FC236}">
                <a16:creationId xmlns:a16="http://schemas.microsoft.com/office/drawing/2014/main" id="{8CC697BB-2736-45FD-B68B-A5F3882DE535}"/>
              </a:ext>
            </a:extLst>
          </p:cNvPr>
          <p:cNvSpPr>
            <a:spLocks noChangeArrowheads="1"/>
          </p:cNvSpPr>
          <p:nvPr/>
        </p:nvSpPr>
        <p:spPr bwMode="auto">
          <a:xfrm>
            <a:off x="534154" y="995880"/>
            <a:ext cx="31361657" cy="55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62321BDA-A6AD-0B1A-7617-7FDDFA7F9988}"/>
              </a:ext>
            </a:extLst>
          </p:cNvPr>
          <p:cNvGraphicFramePr>
            <a:graphicFrameLocks noChangeAspect="1"/>
          </p:cNvGraphicFramePr>
          <p:nvPr>
            <p:extLst>
              <p:ext uri="{D42A27DB-BD31-4B8C-83A1-F6EECF244321}">
                <p14:modId xmlns:p14="http://schemas.microsoft.com/office/powerpoint/2010/main" val="2462555542"/>
              </p:ext>
            </p:extLst>
          </p:nvPr>
        </p:nvGraphicFramePr>
        <p:xfrm>
          <a:off x="688063" y="608515"/>
          <a:ext cx="6916847" cy="5671158"/>
        </p:xfrm>
        <a:graphic>
          <a:graphicData uri="http://schemas.openxmlformats.org/presentationml/2006/ole">
            <mc:AlternateContent xmlns:mc="http://schemas.openxmlformats.org/markup-compatibility/2006">
              <mc:Choice xmlns:v="urn:schemas-microsoft-com:vml" Requires="v">
                <p:oleObj name="Equation" r:id="rId2" imgW="2006600" imgH="1651000" progId="Equation.DSMT4">
                  <p:embed/>
                </p:oleObj>
              </mc:Choice>
              <mc:Fallback>
                <p:oleObj name="Equation" r:id="rId2" imgW="2006600" imgH="16510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63" y="608515"/>
                        <a:ext cx="6916847" cy="5671158"/>
                      </a:xfrm>
                      <a:prstGeom prst="rect">
                        <a:avLst/>
                      </a:prstGeom>
                      <a:noFill/>
                    </p:spPr>
                  </p:pic>
                </p:oleObj>
              </mc:Fallback>
            </mc:AlternateContent>
          </a:graphicData>
        </a:graphic>
      </p:graphicFrame>
      <p:sp>
        <p:nvSpPr>
          <p:cNvPr id="7" name="Right Brace 6">
            <a:extLst>
              <a:ext uri="{FF2B5EF4-FFF2-40B4-BE49-F238E27FC236}">
                <a16:creationId xmlns:a16="http://schemas.microsoft.com/office/drawing/2014/main" id="{A890A325-F187-1799-F847-DD15746ECCE4}"/>
              </a:ext>
            </a:extLst>
          </p:cNvPr>
          <p:cNvSpPr/>
          <p:nvPr/>
        </p:nvSpPr>
        <p:spPr>
          <a:xfrm>
            <a:off x="7885568" y="832919"/>
            <a:ext cx="860080" cy="5391070"/>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AC6BD81D-16C4-EC65-6C44-70D7FB056881}"/>
              </a:ext>
            </a:extLst>
          </p:cNvPr>
          <p:cNvSpPr txBox="1"/>
          <p:nvPr/>
        </p:nvSpPr>
        <p:spPr>
          <a:xfrm>
            <a:off x="8868987" y="2497402"/>
            <a:ext cx="2918428" cy="2062103"/>
          </a:xfrm>
          <a:prstGeom prst="rect">
            <a:avLst/>
          </a:prstGeom>
          <a:noFill/>
        </p:spPr>
        <p:txBody>
          <a:bodyPr wrap="none" rtlCol="0">
            <a:spAutoFit/>
          </a:bodyPr>
          <a:lstStyle/>
          <a:p>
            <a:r>
              <a:rPr lang="sv-SE" sz="3200" b="1" i="1" dirty="0" err="1">
                <a:solidFill>
                  <a:srgbClr val="0070C0"/>
                </a:solidFill>
              </a:rPr>
              <a:t>First</a:t>
            </a:r>
            <a:r>
              <a:rPr lang="sv-SE" sz="3200" b="1" i="1" dirty="0">
                <a:solidFill>
                  <a:srgbClr val="0070C0"/>
                </a:solidFill>
              </a:rPr>
              <a:t> order </a:t>
            </a:r>
          </a:p>
          <a:p>
            <a:r>
              <a:rPr lang="sv-SE" sz="3200" b="1" i="1" dirty="0">
                <a:solidFill>
                  <a:srgbClr val="0070C0"/>
                </a:solidFill>
              </a:rPr>
              <a:t>optimum</a:t>
            </a:r>
          </a:p>
          <a:p>
            <a:r>
              <a:rPr lang="sv-SE" sz="3200" b="1" i="1" dirty="0" err="1">
                <a:solidFill>
                  <a:srgbClr val="0070C0"/>
                </a:solidFill>
              </a:rPr>
              <a:t>conditions</a:t>
            </a:r>
            <a:r>
              <a:rPr lang="sv-SE" sz="3200" b="1" i="1" dirty="0">
                <a:solidFill>
                  <a:srgbClr val="0070C0"/>
                </a:solidFill>
              </a:rPr>
              <a:t> </a:t>
            </a:r>
            <a:r>
              <a:rPr lang="sv-SE" sz="3200" b="1" i="1" dirty="0" err="1">
                <a:solidFill>
                  <a:srgbClr val="0070C0"/>
                </a:solidFill>
              </a:rPr>
              <a:t>of</a:t>
            </a:r>
            <a:r>
              <a:rPr lang="sv-SE" sz="3200" b="1" i="1" dirty="0">
                <a:solidFill>
                  <a:srgbClr val="0070C0"/>
                </a:solidFill>
              </a:rPr>
              <a:t> </a:t>
            </a:r>
          </a:p>
          <a:p>
            <a:r>
              <a:rPr lang="sv-SE" sz="3200" b="1" i="1" dirty="0" err="1">
                <a:solidFill>
                  <a:srgbClr val="0070C0"/>
                </a:solidFill>
              </a:rPr>
              <a:t>interior</a:t>
            </a:r>
            <a:r>
              <a:rPr lang="sv-SE" sz="3200" b="1" i="1" dirty="0">
                <a:solidFill>
                  <a:srgbClr val="0070C0"/>
                </a:solidFill>
              </a:rPr>
              <a:t> solution</a:t>
            </a:r>
            <a:endParaRPr lang="en-US" sz="3200" b="1" i="1" dirty="0">
              <a:solidFill>
                <a:srgbClr val="0070C0"/>
              </a:solidFill>
            </a:endParaRPr>
          </a:p>
        </p:txBody>
      </p:sp>
    </p:spTree>
    <p:extLst>
      <p:ext uri="{BB962C8B-B14F-4D97-AF65-F5344CB8AC3E}">
        <p14:creationId xmlns:p14="http://schemas.microsoft.com/office/powerpoint/2010/main" val="3356761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C81E54-EFFF-4CE9-D098-6A2C03B1DBA0}"/>
              </a:ext>
            </a:extLst>
          </p:cNvPr>
          <p:cNvSpPr>
            <a:spLocks noGrp="1"/>
          </p:cNvSpPr>
          <p:nvPr>
            <p:ph type="sldNum" sz="quarter" idx="12"/>
          </p:nvPr>
        </p:nvSpPr>
        <p:spPr/>
        <p:txBody>
          <a:bodyPr/>
          <a:lstStyle/>
          <a:p>
            <a:fld id="{E2AB85B5-4ED4-4981-B10F-B59AFFBBEBDD}" type="slidenum">
              <a:rPr lang="en-US" smtClean="0"/>
              <a:t>45</a:t>
            </a:fld>
            <a:endParaRPr lang="en-US"/>
          </a:p>
        </p:txBody>
      </p:sp>
      <p:graphicFrame>
        <p:nvGraphicFramePr>
          <p:cNvPr id="5" name="Object 4">
            <a:extLst>
              <a:ext uri="{FF2B5EF4-FFF2-40B4-BE49-F238E27FC236}">
                <a16:creationId xmlns:a16="http://schemas.microsoft.com/office/drawing/2014/main" id="{7C877F0A-9437-4D66-FAD3-7A2E611262A4}"/>
              </a:ext>
            </a:extLst>
          </p:cNvPr>
          <p:cNvGraphicFramePr>
            <a:graphicFrameLocks noChangeAspect="1"/>
          </p:cNvGraphicFramePr>
          <p:nvPr>
            <p:extLst>
              <p:ext uri="{D42A27DB-BD31-4B8C-83A1-F6EECF244321}">
                <p14:modId xmlns:p14="http://schemas.microsoft.com/office/powerpoint/2010/main" val="1731054681"/>
              </p:ext>
            </p:extLst>
          </p:nvPr>
        </p:nvGraphicFramePr>
        <p:xfrm>
          <a:off x="760490" y="616762"/>
          <a:ext cx="7452676" cy="1189515"/>
        </p:xfrm>
        <a:graphic>
          <a:graphicData uri="http://schemas.openxmlformats.org/presentationml/2006/ole">
            <mc:AlternateContent xmlns:mc="http://schemas.openxmlformats.org/markup-compatibility/2006">
              <mc:Choice xmlns:v="urn:schemas-microsoft-com:vml" Requires="v">
                <p:oleObj name="Equation" r:id="rId2" imgW="2921000" imgH="469900" progId="Equation.DSMT4">
                  <p:embed/>
                </p:oleObj>
              </mc:Choice>
              <mc:Fallback>
                <p:oleObj name="Equation" r:id="rId2" imgW="2921000" imgH="4699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90" y="616762"/>
                        <a:ext cx="7452676" cy="1189515"/>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FD234310-2F6C-8C3C-63AF-C49E14291E63}"/>
              </a:ext>
            </a:extLst>
          </p:cNvPr>
          <p:cNvGraphicFramePr>
            <a:graphicFrameLocks noChangeAspect="1"/>
          </p:cNvGraphicFramePr>
          <p:nvPr>
            <p:extLst>
              <p:ext uri="{D42A27DB-BD31-4B8C-83A1-F6EECF244321}">
                <p14:modId xmlns:p14="http://schemas.microsoft.com/office/powerpoint/2010/main" val="1213286858"/>
              </p:ext>
            </p:extLst>
          </p:nvPr>
        </p:nvGraphicFramePr>
        <p:xfrm>
          <a:off x="760490" y="2092973"/>
          <a:ext cx="5267851" cy="1286618"/>
        </p:xfrm>
        <a:graphic>
          <a:graphicData uri="http://schemas.openxmlformats.org/presentationml/2006/ole">
            <mc:AlternateContent xmlns:mc="http://schemas.openxmlformats.org/markup-compatibility/2006">
              <mc:Choice xmlns:v="urn:schemas-microsoft-com:vml" Requires="v">
                <p:oleObj name="Equation" r:id="rId4" imgW="2070100" imgH="508000" progId="Equation.DSMT4">
                  <p:embed/>
                </p:oleObj>
              </mc:Choice>
              <mc:Fallback>
                <p:oleObj name="Equation" r:id="rId4" imgW="2070100" imgH="5080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490" y="2092973"/>
                        <a:ext cx="5267851" cy="1286618"/>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078BA315-63F8-CB1F-0B3F-6F3834AC9884}"/>
              </a:ext>
            </a:extLst>
          </p:cNvPr>
          <p:cNvGraphicFramePr>
            <a:graphicFrameLocks noChangeAspect="1"/>
          </p:cNvGraphicFramePr>
          <p:nvPr>
            <p:extLst>
              <p:ext uri="{D42A27DB-BD31-4B8C-83A1-F6EECF244321}">
                <p14:modId xmlns:p14="http://schemas.microsoft.com/office/powerpoint/2010/main" val="3841970367"/>
              </p:ext>
            </p:extLst>
          </p:nvPr>
        </p:nvGraphicFramePr>
        <p:xfrm>
          <a:off x="760489" y="3677076"/>
          <a:ext cx="2087720" cy="1189515"/>
        </p:xfrm>
        <a:graphic>
          <a:graphicData uri="http://schemas.openxmlformats.org/presentationml/2006/ole">
            <mc:AlternateContent xmlns:mc="http://schemas.openxmlformats.org/markup-compatibility/2006">
              <mc:Choice xmlns:v="urn:schemas-microsoft-com:vml" Requires="v">
                <p:oleObj name="Equation" r:id="rId6" imgW="825500" imgH="469900" progId="Equation.DSMT4">
                  <p:embed/>
                </p:oleObj>
              </mc:Choice>
              <mc:Fallback>
                <p:oleObj name="Equation" r:id="rId6" imgW="825500" imgH="4699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489" y="3677076"/>
                        <a:ext cx="2087720" cy="1189515"/>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2467938-A2B3-53D6-5B7F-7BAB63362B2F}"/>
              </a:ext>
            </a:extLst>
          </p:cNvPr>
          <p:cNvGraphicFramePr>
            <a:graphicFrameLocks noChangeAspect="1"/>
          </p:cNvGraphicFramePr>
          <p:nvPr>
            <p:extLst>
              <p:ext uri="{D42A27DB-BD31-4B8C-83A1-F6EECF244321}">
                <p14:modId xmlns:p14="http://schemas.microsoft.com/office/powerpoint/2010/main" val="1966864675"/>
              </p:ext>
            </p:extLst>
          </p:nvPr>
        </p:nvGraphicFramePr>
        <p:xfrm>
          <a:off x="760491" y="4960073"/>
          <a:ext cx="1917789" cy="1189515"/>
        </p:xfrm>
        <a:graphic>
          <a:graphicData uri="http://schemas.openxmlformats.org/presentationml/2006/ole">
            <mc:AlternateContent xmlns:mc="http://schemas.openxmlformats.org/markup-compatibility/2006">
              <mc:Choice xmlns:v="urn:schemas-microsoft-com:vml" Requires="v">
                <p:oleObj name="Equation" r:id="rId8" imgW="749300" imgH="469900" progId="Equation.DSMT4">
                  <p:embed/>
                </p:oleObj>
              </mc:Choice>
              <mc:Fallback>
                <p:oleObj name="Equation" r:id="rId8" imgW="749300" imgH="4699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491" y="4960073"/>
                        <a:ext cx="1917789" cy="1189515"/>
                      </a:xfrm>
                      <a:prstGeom prst="rect">
                        <a:avLst/>
                      </a:prstGeom>
                      <a:noFill/>
                    </p:spPr>
                  </p:pic>
                </p:oleObj>
              </mc:Fallback>
            </mc:AlternateContent>
          </a:graphicData>
        </a:graphic>
      </p:graphicFrame>
      <p:sp>
        <p:nvSpPr>
          <p:cNvPr id="9" name="Rectangle 5">
            <a:extLst>
              <a:ext uri="{FF2B5EF4-FFF2-40B4-BE49-F238E27FC236}">
                <a16:creationId xmlns:a16="http://schemas.microsoft.com/office/drawing/2014/main" id="{52D45A86-2E9D-26C6-016A-37FAB5F54E96}"/>
              </a:ext>
            </a:extLst>
          </p:cNvPr>
          <p:cNvSpPr>
            <a:spLocks noChangeArrowheads="1"/>
          </p:cNvSpPr>
          <p:nvPr/>
        </p:nvSpPr>
        <p:spPr bwMode="auto">
          <a:xfrm>
            <a:off x="760490" y="1692997"/>
            <a:ext cx="19993859" cy="116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D4B25F0C-0038-7A93-70E0-DE3A7C3A759F}"/>
              </a:ext>
            </a:extLst>
          </p:cNvPr>
          <p:cNvSpPr>
            <a:spLocks noChangeArrowheads="1"/>
          </p:cNvSpPr>
          <p:nvPr/>
        </p:nvSpPr>
        <p:spPr bwMode="auto">
          <a:xfrm>
            <a:off x="760490" y="2616922"/>
            <a:ext cx="19993859" cy="116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469E73C4-7E04-5CF5-2BB7-036D1D5F5355}"/>
              </a:ext>
            </a:extLst>
          </p:cNvPr>
          <p:cNvSpPr>
            <a:spLocks noChangeArrowheads="1"/>
          </p:cNvSpPr>
          <p:nvPr/>
        </p:nvSpPr>
        <p:spPr bwMode="auto">
          <a:xfrm>
            <a:off x="760490" y="3578947"/>
            <a:ext cx="19993859" cy="116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BF84FEAD-3693-F761-8830-060498959607}"/>
              </a:ext>
            </a:extLst>
          </p:cNvPr>
          <p:cNvSpPr>
            <a:spLocks noChangeArrowheads="1"/>
          </p:cNvSpPr>
          <p:nvPr/>
        </p:nvSpPr>
        <p:spPr bwMode="auto">
          <a:xfrm>
            <a:off x="760490" y="4502872"/>
            <a:ext cx="19993859" cy="116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3543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BC5CDD-F552-5A7C-C035-24FB02137904}"/>
              </a:ext>
            </a:extLst>
          </p:cNvPr>
          <p:cNvSpPr>
            <a:spLocks noGrp="1"/>
          </p:cNvSpPr>
          <p:nvPr>
            <p:ph type="sldNum" sz="quarter" idx="12"/>
          </p:nvPr>
        </p:nvSpPr>
        <p:spPr/>
        <p:txBody>
          <a:bodyPr/>
          <a:lstStyle/>
          <a:p>
            <a:fld id="{E2AB85B5-4ED4-4981-B10F-B59AFFBBEBDD}" type="slidenum">
              <a:rPr lang="en-US" smtClean="0"/>
              <a:t>46</a:t>
            </a:fld>
            <a:endParaRPr lang="en-US"/>
          </a:p>
        </p:txBody>
      </p:sp>
      <p:graphicFrame>
        <p:nvGraphicFramePr>
          <p:cNvPr id="5" name="Object 4">
            <a:extLst>
              <a:ext uri="{FF2B5EF4-FFF2-40B4-BE49-F238E27FC236}">
                <a16:creationId xmlns:a16="http://schemas.microsoft.com/office/drawing/2014/main" id="{77FF6759-1B8D-3C7B-FD46-B6670C2F76AF}"/>
              </a:ext>
            </a:extLst>
          </p:cNvPr>
          <p:cNvGraphicFramePr>
            <a:graphicFrameLocks noChangeAspect="1"/>
          </p:cNvGraphicFramePr>
          <p:nvPr>
            <p:extLst>
              <p:ext uri="{D42A27DB-BD31-4B8C-83A1-F6EECF244321}">
                <p14:modId xmlns:p14="http://schemas.microsoft.com/office/powerpoint/2010/main" val="2358564845"/>
              </p:ext>
            </p:extLst>
          </p:nvPr>
        </p:nvGraphicFramePr>
        <p:xfrm>
          <a:off x="1186354" y="752279"/>
          <a:ext cx="2281245" cy="1246727"/>
        </p:xfrm>
        <a:graphic>
          <a:graphicData uri="http://schemas.openxmlformats.org/presentationml/2006/ole">
            <mc:AlternateContent xmlns:mc="http://schemas.openxmlformats.org/markup-compatibility/2006">
              <mc:Choice xmlns:v="urn:schemas-microsoft-com:vml" Requires="v">
                <p:oleObj name="Equation" r:id="rId2" imgW="825142" imgH="444307" progId="Equation.DSMT4">
                  <p:embed/>
                </p:oleObj>
              </mc:Choice>
              <mc:Fallback>
                <p:oleObj name="Equation" r:id="rId2" imgW="825142" imgH="444307"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354" y="752279"/>
                        <a:ext cx="2281245" cy="124672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A75C170B-2C64-93C0-3A24-A0F99604BFF3}"/>
              </a:ext>
            </a:extLst>
          </p:cNvPr>
          <p:cNvGraphicFramePr>
            <a:graphicFrameLocks noChangeAspect="1"/>
          </p:cNvGraphicFramePr>
          <p:nvPr>
            <p:extLst>
              <p:ext uri="{D42A27DB-BD31-4B8C-83A1-F6EECF244321}">
                <p14:modId xmlns:p14="http://schemas.microsoft.com/office/powerpoint/2010/main" val="3125852873"/>
              </p:ext>
            </p:extLst>
          </p:nvPr>
        </p:nvGraphicFramePr>
        <p:xfrm>
          <a:off x="1186354" y="2200939"/>
          <a:ext cx="3395342" cy="1405884"/>
        </p:xfrm>
        <a:graphic>
          <a:graphicData uri="http://schemas.openxmlformats.org/presentationml/2006/ole">
            <mc:AlternateContent xmlns:mc="http://schemas.openxmlformats.org/markup-compatibility/2006">
              <mc:Choice xmlns:v="urn:schemas-microsoft-com:vml" Requires="v">
                <p:oleObj name="Equation" r:id="rId4" imgW="1219200" imgH="508000" progId="Equation.DSMT4">
                  <p:embed/>
                </p:oleObj>
              </mc:Choice>
              <mc:Fallback>
                <p:oleObj name="Equation" r:id="rId4" imgW="1219200" imgH="5080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354" y="2200939"/>
                        <a:ext cx="3395342" cy="1405884"/>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78436822-CA90-1082-BB35-11DCAD05235B}"/>
              </a:ext>
            </a:extLst>
          </p:cNvPr>
          <p:cNvGraphicFramePr>
            <a:graphicFrameLocks noChangeAspect="1"/>
          </p:cNvGraphicFramePr>
          <p:nvPr>
            <p:extLst>
              <p:ext uri="{D42A27DB-BD31-4B8C-83A1-F6EECF244321}">
                <p14:modId xmlns:p14="http://schemas.microsoft.com/office/powerpoint/2010/main" val="1764639211"/>
              </p:ext>
            </p:extLst>
          </p:nvPr>
        </p:nvGraphicFramePr>
        <p:xfrm>
          <a:off x="1186354" y="3690216"/>
          <a:ext cx="2493454" cy="1273253"/>
        </p:xfrm>
        <a:graphic>
          <a:graphicData uri="http://schemas.openxmlformats.org/presentationml/2006/ole">
            <mc:AlternateContent xmlns:mc="http://schemas.openxmlformats.org/markup-compatibility/2006">
              <mc:Choice xmlns:v="urn:schemas-microsoft-com:vml" Requires="v">
                <p:oleObj name="Equation" r:id="rId6" imgW="889000" imgH="457200" progId="Equation.DSMT4">
                  <p:embed/>
                </p:oleObj>
              </mc:Choice>
              <mc:Fallback>
                <p:oleObj name="Equation" r:id="rId6" imgW="889000" imgH="4572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6354" y="3690216"/>
                        <a:ext cx="2493454" cy="1273253"/>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9C520AA4-2CA7-3799-C778-5E5343157E0C}"/>
              </a:ext>
            </a:extLst>
          </p:cNvPr>
          <p:cNvGraphicFramePr>
            <a:graphicFrameLocks noChangeAspect="1"/>
          </p:cNvGraphicFramePr>
          <p:nvPr>
            <p:extLst>
              <p:ext uri="{D42A27DB-BD31-4B8C-83A1-F6EECF244321}">
                <p14:modId xmlns:p14="http://schemas.microsoft.com/office/powerpoint/2010/main" val="3844357562"/>
              </p:ext>
            </p:extLst>
          </p:nvPr>
        </p:nvGraphicFramePr>
        <p:xfrm>
          <a:off x="1208564" y="5241243"/>
          <a:ext cx="2546506" cy="1246727"/>
        </p:xfrm>
        <a:graphic>
          <a:graphicData uri="http://schemas.openxmlformats.org/presentationml/2006/ole">
            <mc:AlternateContent xmlns:mc="http://schemas.openxmlformats.org/markup-compatibility/2006">
              <mc:Choice xmlns:v="urn:schemas-microsoft-com:vml" Requires="v">
                <p:oleObj name="Equation" r:id="rId8" imgW="914400" imgH="444500" progId="Equation.DSMT4">
                  <p:embed/>
                </p:oleObj>
              </mc:Choice>
              <mc:Fallback>
                <p:oleObj name="Equation" r:id="rId8" imgW="914400" imgH="4445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564" y="5241243"/>
                        <a:ext cx="2546506" cy="1246727"/>
                      </a:xfrm>
                      <a:prstGeom prst="rect">
                        <a:avLst/>
                      </a:prstGeom>
                      <a:noFill/>
                    </p:spPr>
                  </p:pic>
                </p:oleObj>
              </mc:Fallback>
            </mc:AlternateContent>
          </a:graphicData>
        </a:graphic>
      </p:graphicFrame>
      <p:sp>
        <p:nvSpPr>
          <p:cNvPr id="9" name="Rectangle 5">
            <a:extLst>
              <a:ext uri="{FF2B5EF4-FFF2-40B4-BE49-F238E27FC236}">
                <a16:creationId xmlns:a16="http://schemas.microsoft.com/office/drawing/2014/main" id="{5407DABD-4D69-2506-D8B0-804B43A51145}"/>
              </a:ext>
            </a:extLst>
          </p:cNvPr>
          <p:cNvSpPr>
            <a:spLocks noChangeArrowheads="1"/>
          </p:cNvSpPr>
          <p:nvPr/>
        </p:nvSpPr>
        <p:spPr bwMode="auto">
          <a:xfrm>
            <a:off x="1186355" y="997129"/>
            <a:ext cx="23555413" cy="127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3F317608-AEB2-6225-E8C0-2A2B220CEFFD}"/>
              </a:ext>
            </a:extLst>
          </p:cNvPr>
          <p:cNvSpPr>
            <a:spLocks noChangeArrowheads="1"/>
          </p:cNvSpPr>
          <p:nvPr/>
        </p:nvSpPr>
        <p:spPr bwMode="auto">
          <a:xfrm>
            <a:off x="1186355" y="1902004"/>
            <a:ext cx="23555413" cy="127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D6CDAF3B-94BE-88C3-BABC-75F833A12583}"/>
              </a:ext>
            </a:extLst>
          </p:cNvPr>
          <p:cNvSpPr>
            <a:spLocks noChangeArrowheads="1"/>
          </p:cNvSpPr>
          <p:nvPr/>
        </p:nvSpPr>
        <p:spPr bwMode="auto">
          <a:xfrm>
            <a:off x="1186355" y="2864029"/>
            <a:ext cx="23555413" cy="127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6027148A-FC9D-26EE-D039-28E9D50370EC}"/>
              </a:ext>
            </a:extLst>
          </p:cNvPr>
          <p:cNvSpPr>
            <a:spLocks noChangeArrowheads="1"/>
          </p:cNvSpPr>
          <p:nvPr/>
        </p:nvSpPr>
        <p:spPr bwMode="auto">
          <a:xfrm>
            <a:off x="1186355" y="3778429"/>
            <a:ext cx="23555413" cy="127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81250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240A4F-BE05-9E9C-618F-A6E661F24DA8}"/>
              </a:ext>
            </a:extLst>
          </p:cNvPr>
          <p:cNvSpPr>
            <a:spLocks noGrp="1"/>
          </p:cNvSpPr>
          <p:nvPr>
            <p:ph type="sldNum" sz="quarter" idx="12"/>
          </p:nvPr>
        </p:nvSpPr>
        <p:spPr/>
        <p:txBody>
          <a:bodyPr/>
          <a:lstStyle/>
          <a:p>
            <a:fld id="{E2AB85B5-4ED4-4981-B10F-B59AFFBBEBDD}" type="slidenum">
              <a:rPr lang="en-US" smtClean="0"/>
              <a:t>47</a:t>
            </a:fld>
            <a:endParaRPr lang="en-US"/>
          </a:p>
        </p:txBody>
      </p:sp>
      <p:graphicFrame>
        <p:nvGraphicFramePr>
          <p:cNvPr id="5" name="Object 4">
            <a:extLst>
              <a:ext uri="{FF2B5EF4-FFF2-40B4-BE49-F238E27FC236}">
                <a16:creationId xmlns:a16="http://schemas.microsoft.com/office/drawing/2014/main" id="{07C97172-06A8-071F-DDDD-947E86062272}"/>
              </a:ext>
            </a:extLst>
          </p:cNvPr>
          <p:cNvGraphicFramePr>
            <a:graphicFrameLocks noChangeAspect="1"/>
          </p:cNvGraphicFramePr>
          <p:nvPr>
            <p:extLst>
              <p:ext uri="{D42A27DB-BD31-4B8C-83A1-F6EECF244321}">
                <p14:modId xmlns:p14="http://schemas.microsoft.com/office/powerpoint/2010/main" val="3352595581"/>
              </p:ext>
            </p:extLst>
          </p:nvPr>
        </p:nvGraphicFramePr>
        <p:xfrm>
          <a:off x="834500" y="765814"/>
          <a:ext cx="6553433" cy="1344921"/>
        </p:xfrm>
        <a:graphic>
          <a:graphicData uri="http://schemas.openxmlformats.org/presentationml/2006/ole">
            <mc:AlternateContent xmlns:mc="http://schemas.openxmlformats.org/markup-compatibility/2006">
              <mc:Choice xmlns:v="urn:schemas-microsoft-com:vml" Requires="v">
                <p:oleObj name="Equation" r:id="rId2" imgW="2552700" imgH="520700" progId="Equation.DSMT4">
                  <p:embed/>
                </p:oleObj>
              </mc:Choice>
              <mc:Fallback>
                <p:oleObj name="Equation" r:id="rId2" imgW="2552700" imgH="5207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00" y="765814"/>
                        <a:ext cx="6553433" cy="1344921"/>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140D9D95-9B28-214B-47D3-8B61876AA97D}"/>
              </a:ext>
            </a:extLst>
          </p:cNvPr>
          <p:cNvGraphicFramePr>
            <a:graphicFrameLocks noChangeAspect="1"/>
          </p:cNvGraphicFramePr>
          <p:nvPr>
            <p:extLst>
              <p:ext uri="{D42A27DB-BD31-4B8C-83A1-F6EECF244321}">
                <p14:modId xmlns:p14="http://schemas.microsoft.com/office/powerpoint/2010/main" val="4028729716"/>
              </p:ext>
            </p:extLst>
          </p:nvPr>
        </p:nvGraphicFramePr>
        <p:xfrm>
          <a:off x="834500" y="2521258"/>
          <a:ext cx="3513260" cy="1344920"/>
        </p:xfrm>
        <a:graphic>
          <a:graphicData uri="http://schemas.openxmlformats.org/presentationml/2006/ole">
            <mc:AlternateContent xmlns:mc="http://schemas.openxmlformats.org/markup-compatibility/2006">
              <mc:Choice xmlns:v="urn:schemas-microsoft-com:vml" Requires="v">
                <p:oleObj name="Equation" r:id="rId4" imgW="1219200" imgH="469900" progId="Equation.DSMT4">
                  <p:embed/>
                </p:oleObj>
              </mc:Choice>
              <mc:Fallback>
                <p:oleObj name="Equation" r:id="rId4" imgW="1219200" imgH="4699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500" y="2521258"/>
                        <a:ext cx="3513260" cy="1344920"/>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59DDE57F-AE85-E611-D985-E1110DC7AD7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3A7CE607-1A8D-931E-8A93-86BA76F1F5CF}"/>
              </a:ext>
            </a:extLst>
          </p:cNvPr>
          <p:cNvSpPr>
            <a:spLocks noChangeArrowheads="1"/>
          </p:cNvSpPr>
          <p:nvPr/>
        </p:nvSpPr>
        <p:spPr bwMode="auto">
          <a:xfrm>
            <a:off x="0" y="981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a:extLst>
              <a:ext uri="{FF2B5EF4-FFF2-40B4-BE49-F238E27FC236}">
                <a16:creationId xmlns:a16="http://schemas.microsoft.com/office/drawing/2014/main" id="{7766D2F4-E051-CADB-E606-337BAC3BE26C}"/>
              </a:ext>
            </a:extLst>
          </p:cNvPr>
          <p:cNvSpPr>
            <a:spLocks noChangeArrowheads="1"/>
          </p:cNvSpPr>
          <p:nvPr/>
        </p:nvSpPr>
        <p:spPr bwMode="auto">
          <a:xfrm>
            <a:off x="834500" y="4153194"/>
            <a:ext cx="988084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Observation:</a:t>
            </a:r>
            <a:endParaRPr kumimoji="0" lang="en-US" altLang="en-US" sz="2400" b="1" i="0" u="sng"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optimal demand (or consumption) function, in nation </a:t>
            </a:r>
            <a:r>
              <a:rPr kumimoji="0" lang="en-US" altLang="en-US" sz="24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for product j,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is proportional to the consumption budget and to the respective utility function exponent.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It is inversely proportional to the product price.</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7902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508C6D-D1BD-3F2A-76A9-BEBD3D276669}"/>
              </a:ext>
            </a:extLst>
          </p:cNvPr>
          <p:cNvSpPr>
            <a:spLocks noGrp="1"/>
          </p:cNvSpPr>
          <p:nvPr>
            <p:ph type="sldNum" sz="quarter" idx="12"/>
          </p:nvPr>
        </p:nvSpPr>
        <p:spPr/>
        <p:txBody>
          <a:bodyPr/>
          <a:lstStyle/>
          <a:p>
            <a:fld id="{E2AB85B5-4ED4-4981-B10F-B59AFFBBEBDD}" type="slidenum">
              <a:rPr lang="en-US" smtClean="0"/>
              <a:t>48</a:t>
            </a:fld>
            <a:endParaRPr lang="en-US"/>
          </a:p>
        </p:txBody>
      </p:sp>
      <p:graphicFrame>
        <p:nvGraphicFramePr>
          <p:cNvPr id="5" name="Object 4">
            <a:extLst>
              <a:ext uri="{FF2B5EF4-FFF2-40B4-BE49-F238E27FC236}">
                <a16:creationId xmlns:a16="http://schemas.microsoft.com/office/drawing/2014/main" id="{2C2A8443-BEA9-7390-EC62-3EDB57F033F4}"/>
              </a:ext>
            </a:extLst>
          </p:cNvPr>
          <p:cNvGraphicFramePr>
            <a:graphicFrameLocks noChangeAspect="1"/>
          </p:cNvGraphicFramePr>
          <p:nvPr>
            <p:extLst>
              <p:ext uri="{D42A27DB-BD31-4B8C-83A1-F6EECF244321}">
                <p14:modId xmlns:p14="http://schemas.microsoft.com/office/powerpoint/2010/main" val="1727271823"/>
              </p:ext>
            </p:extLst>
          </p:nvPr>
        </p:nvGraphicFramePr>
        <p:xfrm>
          <a:off x="683581" y="3516309"/>
          <a:ext cx="5790944" cy="773905"/>
        </p:xfrm>
        <a:graphic>
          <a:graphicData uri="http://schemas.openxmlformats.org/presentationml/2006/ole">
            <mc:AlternateContent xmlns:mc="http://schemas.openxmlformats.org/markup-compatibility/2006">
              <mc:Choice xmlns:v="urn:schemas-microsoft-com:vml" Requires="v">
                <p:oleObj name="Equation" r:id="rId2" imgW="2070100" imgH="279400" progId="Equation.DSMT4">
                  <p:embed/>
                </p:oleObj>
              </mc:Choice>
              <mc:Fallback>
                <p:oleObj name="Equation" r:id="rId2" imgW="2070100" imgH="2794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81" y="3516309"/>
                        <a:ext cx="5790944" cy="773905"/>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C54F3E41-D1C4-DC33-4015-69A952A2DA99}"/>
              </a:ext>
            </a:extLst>
          </p:cNvPr>
          <p:cNvGraphicFramePr>
            <a:graphicFrameLocks noChangeAspect="1"/>
          </p:cNvGraphicFramePr>
          <p:nvPr>
            <p:extLst>
              <p:ext uri="{D42A27DB-BD31-4B8C-83A1-F6EECF244321}">
                <p14:modId xmlns:p14="http://schemas.microsoft.com/office/powerpoint/2010/main" val="3061798555"/>
              </p:ext>
            </p:extLst>
          </p:nvPr>
        </p:nvGraphicFramePr>
        <p:xfrm>
          <a:off x="683581" y="5021257"/>
          <a:ext cx="5790944" cy="759898"/>
        </p:xfrm>
        <a:graphic>
          <a:graphicData uri="http://schemas.openxmlformats.org/presentationml/2006/ole">
            <mc:AlternateContent xmlns:mc="http://schemas.openxmlformats.org/markup-compatibility/2006">
              <mc:Choice xmlns:v="urn:schemas-microsoft-com:vml" Requires="v">
                <p:oleObj name="Equation" r:id="rId4" imgW="2108200" imgH="279400" progId="Equation.DSMT4">
                  <p:embed/>
                </p:oleObj>
              </mc:Choice>
              <mc:Fallback>
                <p:oleObj name="Equation" r:id="rId4" imgW="2108200" imgH="279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81" y="5021257"/>
                        <a:ext cx="5790944" cy="759898"/>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D2477905-C98F-0120-CE21-A5FAA70C1D06}"/>
              </a:ext>
            </a:extLst>
          </p:cNvPr>
          <p:cNvSpPr>
            <a:spLocks noChangeArrowheads="1"/>
          </p:cNvSpPr>
          <p:nvPr/>
        </p:nvSpPr>
        <p:spPr bwMode="auto">
          <a:xfrm>
            <a:off x="683581" y="621467"/>
            <a:ext cx="981384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A first simple nonlinear analysis with two countries, N1 and N2.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2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production volumes of product 1 and 2, produced in N1, are x</a:t>
            </a:r>
            <a:r>
              <a:rPr kumimoji="0" lang="en-US" altLang="en-US" sz="2400" b="1"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11</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and x</a:t>
            </a:r>
            <a:r>
              <a:rPr kumimoji="0" lang="en-US" altLang="en-US" sz="2400" b="1"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12</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production volumes of product 1 and 2, produced in N2, are x</a:t>
            </a:r>
            <a:r>
              <a:rPr kumimoji="0" lang="en-US" altLang="en-US" sz="2400" b="1"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21</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and x</a:t>
            </a:r>
            <a:r>
              <a:rPr kumimoji="0" lang="en-US" altLang="en-US" sz="2400" b="1"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22</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 N1, the production possibility frontier is:</a:t>
            </a:r>
            <a:endParaRPr kumimoji="0" lang="en-US" altLang="en-US" sz="2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F929EA5E-7CF7-0F10-7236-774582046125}"/>
              </a:ext>
            </a:extLst>
          </p:cNvPr>
          <p:cNvSpPr>
            <a:spLocks noChangeArrowheads="1"/>
          </p:cNvSpPr>
          <p:nvPr/>
        </p:nvSpPr>
        <p:spPr bwMode="auto">
          <a:xfrm>
            <a:off x="683581" y="4476378"/>
            <a:ext cx="757675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 N2, the corresponding production possibility frontier is:</a:t>
            </a:r>
            <a:endParaRPr kumimoji="0" lang="en-US" altLang="en-US" sz="2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 name="Straight Connector 9">
            <a:extLst>
              <a:ext uri="{FF2B5EF4-FFF2-40B4-BE49-F238E27FC236}">
                <a16:creationId xmlns:a16="http://schemas.microsoft.com/office/drawing/2014/main" id="{1F1C08B4-ECB1-A1CE-EC6E-C932D8A83585}"/>
              </a:ext>
            </a:extLst>
          </p:cNvPr>
          <p:cNvCxnSpPr>
            <a:cxnSpLocks/>
          </p:cNvCxnSpPr>
          <p:nvPr/>
        </p:nvCxnSpPr>
        <p:spPr>
          <a:xfrm>
            <a:off x="9326353" y="3153338"/>
            <a:ext cx="0" cy="15077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C291EE-29DF-27E9-B3B0-9864F25F6C4B}"/>
              </a:ext>
            </a:extLst>
          </p:cNvPr>
          <p:cNvCxnSpPr>
            <a:cxnSpLocks/>
          </p:cNvCxnSpPr>
          <p:nvPr/>
        </p:nvCxnSpPr>
        <p:spPr>
          <a:xfrm>
            <a:off x="9219820" y="4522799"/>
            <a:ext cx="18465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826EE-DA55-971B-B4E3-5F573BF46F22}"/>
              </a:ext>
            </a:extLst>
          </p:cNvPr>
          <p:cNvSpPr txBox="1"/>
          <p:nvPr/>
        </p:nvSpPr>
        <p:spPr>
          <a:xfrm>
            <a:off x="11091548" y="4291712"/>
            <a:ext cx="524503" cy="369332"/>
          </a:xfrm>
          <a:prstGeom prst="rect">
            <a:avLst/>
          </a:prstGeom>
          <a:noFill/>
        </p:spPr>
        <p:txBody>
          <a:bodyPr wrap="none" rtlCol="0">
            <a:spAutoFit/>
          </a:bodyPr>
          <a:lstStyle/>
          <a:p>
            <a:r>
              <a:rPr lang="sv-SE" b="1" dirty="0"/>
              <a:t>x11</a:t>
            </a:r>
            <a:endParaRPr lang="en-US" b="1" dirty="0"/>
          </a:p>
        </p:txBody>
      </p:sp>
      <p:sp>
        <p:nvSpPr>
          <p:cNvPr id="17" name="TextBox 16">
            <a:extLst>
              <a:ext uri="{FF2B5EF4-FFF2-40B4-BE49-F238E27FC236}">
                <a16:creationId xmlns:a16="http://schemas.microsoft.com/office/drawing/2014/main" id="{5EE1EA68-3217-03F4-CB40-EB1971AFB84C}"/>
              </a:ext>
            </a:extLst>
          </p:cNvPr>
          <p:cNvSpPr txBox="1"/>
          <p:nvPr/>
        </p:nvSpPr>
        <p:spPr>
          <a:xfrm>
            <a:off x="9090373" y="2772410"/>
            <a:ext cx="524503" cy="369332"/>
          </a:xfrm>
          <a:prstGeom prst="rect">
            <a:avLst/>
          </a:prstGeom>
          <a:noFill/>
        </p:spPr>
        <p:txBody>
          <a:bodyPr wrap="none" rtlCol="0">
            <a:spAutoFit/>
          </a:bodyPr>
          <a:lstStyle/>
          <a:p>
            <a:r>
              <a:rPr lang="sv-SE" b="1" dirty="0"/>
              <a:t>x12</a:t>
            </a:r>
            <a:endParaRPr lang="en-US" b="1" dirty="0"/>
          </a:p>
        </p:txBody>
      </p:sp>
      <p:sp>
        <p:nvSpPr>
          <p:cNvPr id="20" name="Freeform: Shape 19">
            <a:extLst>
              <a:ext uri="{FF2B5EF4-FFF2-40B4-BE49-F238E27FC236}">
                <a16:creationId xmlns:a16="http://schemas.microsoft.com/office/drawing/2014/main" id="{C20802D3-5135-6D15-F18D-CE54FEC2DCBE}"/>
              </a:ext>
            </a:extLst>
          </p:cNvPr>
          <p:cNvSpPr/>
          <p:nvPr/>
        </p:nvSpPr>
        <p:spPr>
          <a:xfrm>
            <a:off x="9335230" y="3419668"/>
            <a:ext cx="559293" cy="1118586"/>
          </a:xfrm>
          <a:custGeom>
            <a:avLst/>
            <a:gdLst>
              <a:gd name="connsiteX0" fmla="*/ 0 w 774246"/>
              <a:gd name="connsiteY0" fmla="*/ 0 h 1118586"/>
              <a:gd name="connsiteX1" fmla="*/ 133165 w 774246"/>
              <a:gd name="connsiteY1" fmla="*/ 17755 h 1118586"/>
              <a:gd name="connsiteX2" fmla="*/ 168676 w 774246"/>
              <a:gd name="connsiteY2" fmla="*/ 35511 h 1118586"/>
              <a:gd name="connsiteX3" fmla="*/ 230820 w 774246"/>
              <a:gd name="connsiteY3" fmla="*/ 62144 h 1118586"/>
              <a:gd name="connsiteX4" fmla="*/ 337352 w 774246"/>
              <a:gd name="connsiteY4" fmla="*/ 150920 h 1118586"/>
              <a:gd name="connsiteX5" fmla="*/ 363985 w 774246"/>
              <a:gd name="connsiteY5" fmla="*/ 186431 h 1118586"/>
              <a:gd name="connsiteX6" fmla="*/ 381740 w 774246"/>
              <a:gd name="connsiteY6" fmla="*/ 213064 h 1118586"/>
              <a:gd name="connsiteX7" fmla="*/ 443884 w 774246"/>
              <a:gd name="connsiteY7" fmla="*/ 275208 h 1118586"/>
              <a:gd name="connsiteX8" fmla="*/ 479394 w 774246"/>
              <a:gd name="connsiteY8" fmla="*/ 328474 h 1118586"/>
              <a:gd name="connsiteX9" fmla="*/ 523783 w 774246"/>
              <a:gd name="connsiteY9" fmla="*/ 381740 h 1118586"/>
              <a:gd name="connsiteX10" fmla="*/ 550416 w 774246"/>
              <a:gd name="connsiteY10" fmla="*/ 426128 h 1118586"/>
              <a:gd name="connsiteX11" fmla="*/ 568171 w 774246"/>
              <a:gd name="connsiteY11" fmla="*/ 470516 h 1118586"/>
              <a:gd name="connsiteX12" fmla="*/ 594804 w 774246"/>
              <a:gd name="connsiteY12" fmla="*/ 506027 h 1118586"/>
              <a:gd name="connsiteX13" fmla="*/ 612560 w 774246"/>
              <a:gd name="connsiteY13" fmla="*/ 550416 h 1118586"/>
              <a:gd name="connsiteX14" fmla="*/ 665826 w 774246"/>
              <a:gd name="connsiteY14" fmla="*/ 639192 h 1118586"/>
              <a:gd name="connsiteX15" fmla="*/ 674703 w 774246"/>
              <a:gd name="connsiteY15" fmla="*/ 701336 h 1118586"/>
              <a:gd name="connsiteX16" fmla="*/ 692459 w 774246"/>
              <a:gd name="connsiteY16" fmla="*/ 754602 h 1118586"/>
              <a:gd name="connsiteX17" fmla="*/ 701336 w 774246"/>
              <a:gd name="connsiteY17" fmla="*/ 790113 h 1118586"/>
              <a:gd name="connsiteX18" fmla="*/ 736847 w 774246"/>
              <a:gd name="connsiteY18" fmla="*/ 887767 h 1118586"/>
              <a:gd name="connsiteX19" fmla="*/ 745725 w 774246"/>
              <a:gd name="connsiteY19" fmla="*/ 932155 h 1118586"/>
              <a:gd name="connsiteX20" fmla="*/ 754602 w 774246"/>
              <a:gd name="connsiteY20" fmla="*/ 958788 h 1118586"/>
              <a:gd name="connsiteX21" fmla="*/ 772358 w 774246"/>
              <a:gd name="connsiteY21" fmla="*/ 1003177 h 1118586"/>
              <a:gd name="connsiteX22" fmla="*/ 772358 w 774246"/>
              <a:gd name="connsiteY22" fmla="*/ 1118586 h 111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246" h="1118586">
                <a:moveTo>
                  <a:pt x="0" y="0"/>
                </a:moveTo>
                <a:cubicBezTo>
                  <a:pt x="20944" y="2094"/>
                  <a:pt x="101648" y="7249"/>
                  <a:pt x="133165" y="17755"/>
                </a:cubicBezTo>
                <a:cubicBezTo>
                  <a:pt x="145720" y="21940"/>
                  <a:pt x="156628" y="30035"/>
                  <a:pt x="168676" y="35511"/>
                </a:cubicBezTo>
                <a:cubicBezTo>
                  <a:pt x="189193" y="44837"/>
                  <a:pt x="210977" y="51459"/>
                  <a:pt x="230820" y="62144"/>
                </a:cubicBezTo>
                <a:cubicBezTo>
                  <a:pt x="268658" y="82518"/>
                  <a:pt x="311736" y="116765"/>
                  <a:pt x="337352" y="150920"/>
                </a:cubicBezTo>
                <a:cubicBezTo>
                  <a:pt x="346230" y="162757"/>
                  <a:pt x="355385" y="174391"/>
                  <a:pt x="363985" y="186431"/>
                </a:cubicBezTo>
                <a:cubicBezTo>
                  <a:pt x="370187" y="195113"/>
                  <a:pt x="374602" y="205133"/>
                  <a:pt x="381740" y="213064"/>
                </a:cubicBezTo>
                <a:cubicBezTo>
                  <a:pt x="401337" y="234839"/>
                  <a:pt x="427634" y="250833"/>
                  <a:pt x="443884" y="275208"/>
                </a:cubicBezTo>
                <a:cubicBezTo>
                  <a:pt x="455721" y="292963"/>
                  <a:pt x="466293" y="311630"/>
                  <a:pt x="479394" y="328474"/>
                </a:cubicBezTo>
                <a:cubicBezTo>
                  <a:pt x="535389" y="400469"/>
                  <a:pt x="480521" y="312522"/>
                  <a:pt x="523783" y="381740"/>
                </a:cubicBezTo>
                <a:cubicBezTo>
                  <a:pt x="532928" y="396372"/>
                  <a:pt x="542699" y="410695"/>
                  <a:pt x="550416" y="426128"/>
                </a:cubicBezTo>
                <a:cubicBezTo>
                  <a:pt x="557543" y="440381"/>
                  <a:pt x="560432" y="456586"/>
                  <a:pt x="568171" y="470516"/>
                </a:cubicBezTo>
                <a:cubicBezTo>
                  <a:pt x="575357" y="483450"/>
                  <a:pt x="587618" y="493093"/>
                  <a:pt x="594804" y="506027"/>
                </a:cubicBezTo>
                <a:cubicBezTo>
                  <a:pt x="602543" y="519958"/>
                  <a:pt x="606088" y="535853"/>
                  <a:pt x="612560" y="550416"/>
                </a:cubicBezTo>
                <a:cubicBezTo>
                  <a:pt x="630760" y="591365"/>
                  <a:pt x="637646" y="596922"/>
                  <a:pt x="665826" y="639192"/>
                </a:cubicBezTo>
                <a:cubicBezTo>
                  <a:pt x="668785" y="659907"/>
                  <a:pt x="669998" y="680947"/>
                  <a:pt x="674703" y="701336"/>
                </a:cubicBezTo>
                <a:cubicBezTo>
                  <a:pt x="678911" y="719573"/>
                  <a:pt x="687081" y="736675"/>
                  <a:pt x="692459" y="754602"/>
                </a:cubicBezTo>
                <a:cubicBezTo>
                  <a:pt x="695965" y="766289"/>
                  <a:pt x="697478" y="778538"/>
                  <a:pt x="701336" y="790113"/>
                </a:cubicBezTo>
                <a:cubicBezTo>
                  <a:pt x="725171" y="861618"/>
                  <a:pt x="715077" y="807944"/>
                  <a:pt x="736847" y="887767"/>
                </a:cubicBezTo>
                <a:cubicBezTo>
                  <a:pt x="740817" y="902324"/>
                  <a:pt x="742065" y="917516"/>
                  <a:pt x="745725" y="932155"/>
                </a:cubicBezTo>
                <a:cubicBezTo>
                  <a:pt x="747995" y="941233"/>
                  <a:pt x="751316" y="950026"/>
                  <a:pt x="754602" y="958788"/>
                </a:cubicBezTo>
                <a:cubicBezTo>
                  <a:pt x="760198" y="973710"/>
                  <a:pt x="770598" y="987338"/>
                  <a:pt x="772358" y="1003177"/>
                </a:cubicBezTo>
                <a:cubicBezTo>
                  <a:pt x="776606" y="1041411"/>
                  <a:pt x="772358" y="1080116"/>
                  <a:pt x="772358" y="1118586"/>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86FE1C21-0E43-519D-107F-BA0C24D145C0}"/>
              </a:ext>
            </a:extLst>
          </p:cNvPr>
          <p:cNvCxnSpPr>
            <a:cxnSpLocks/>
          </p:cNvCxnSpPr>
          <p:nvPr/>
        </p:nvCxnSpPr>
        <p:spPr>
          <a:xfrm>
            <a:off x="8527386" y="4925013"/>
            <a:ext cx="0" cy="15077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E6B22D-376C-EB53-3468-2C0D024F7D32}"/>
              </a:ext>
            </a:extLst>
          </p:cNvPr>
          <p:cNvCxnSpPr>
            <a:cxnSpLocks/>
          </p:cNvCxnSpPr>
          <p:nvPr/>
        </p:nvCxnSpPr>
        <p:spPr>
          <a:xfrm>
            <a:off x="8420853" y="6294474"/>
            <a:ext cx="18465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651F5CB-215B-18F1-E7BD-5201CA3373DB}"/>
              </a:ext>
            </a:extLst>
          </p:cNvPr>
          <p:cNvSpPr txBox="1"/>
          <p:nvPr/>
        </p:nvSpPr>
        <p:spPr>
          <a:xfrm>
            <a:off x="10276284" y="6114014"/>
            <a:ext cx="622161" cy="369332"/>
          </a:xfrm>
          <a:prstGeom prst="rect">
            <a:avLst/>
          </a:prstGeom>
          <a:noFill/>
        </p:spPr>
        <p:txBody>
          <a:bodyPr wrap="square" rtlCol="0">
            <a:spAutoFit/>
          </a:bodyPr>
          <a:lstStyle/>
          <a:p>
            <a:r>
              <a:rPr lang="sv-SE" b="1" dirty="0"/>
              <a:t>x21</a:t>
            </a:r>
            <a:endParaRPr lang="en-US" b="1" dirty="0"/>
          </a:p>
        </p:txBody>
      </p:sp>
      <p:sp>
        <p:nvSpPr>
          <p:cNvPr id="24" name="TextBox 23">
            <a:extLst>
              <a:ext uri="{FF2B5EF4-FFF2-40B4-BE49-F238E27FC236}">
                <a16:creationId xmlns:a16="http://schemas.microsoft.com/office/drawing/2014/main" id="{36D51475-7AB5-EED9-19CB-C145D15D2BE6}"/>
              </a:ext>
            </a:extLst>
          </p:cNvPr>
          <p:cNvSpPr txBox="1"/>
          <p:nvPr/>
        </p:nvSpPr>
        <p:spPr>
          <a:xfrm>
            <a:off x="8321365" y="4559746"/>
            <a:ext cx="524503" cy="369332"/>
          </a:xfrm>
          <a:prstGeom prst="rect">
            <a:avLst/>
          </a:prstGeom>
          <a:noFill/>
        </p:spPr>
        <p:txBody>
          <a:bodyPr wrap="none" rtlCol="0">
            <a:spAutoFit/>
          </a:bodyPr>
          <a:lstStyle/>
          <a:p>
            <a:r>
              <a:rPr lang="sv-SE" b="1" dirty="0"/>
              <a:t>x22</a:t>
            </a:r>
            <a:endParaRPr lang="en-US" b="1" dirty="0"/>
          </a:p>
        </p:txBody>
      </p:sp>
      <p:sp>
        <p:nvSpPr>
          <p:cNvPr id="25" name="Freeform: Shape 24">
            <a:extLst>
              <a:ext uri="{FF2B5EF4-FFF2-40B4-BE49-F238E27FC236}">
                <a16:creationId xmlns:a16="http://schemas.microsoft.com/office/drawing/2014/main" id="{4E5FE842-76B8-F26B-35F1-E9C35B34C3EC}"/>
              </a:ext>
            </a:extLst>
          </p:cNvPr>
          <p:cNvSpPr/>
          <p:nvPr/>
        </p:nvSpPr>
        <p:spPr>
          <a:xfrm>
            <a:off x="8536262" y="5854263"/>
            <a:ext cx="1309071" cy="455666"/>
          </a:xfrm>
          <a:custGeom>
            <a:avLst/>
            <a:gdLst>
              <a:gd name="connsiteX0" fmla="*/ 0 w 774246"/>
              <a:gd name="connsiteY0" fmla="*/ 0 h 1118586"/>
              <a:gd name="connsiteX1" fmla="*/ 133165 w 774246"/>
              <a:gd name="connsiteY1" fmla="*/ 17755 h 1118586"/>
              <a:gd name="connsiteX2" fmla="*/ 168676 w 774246"/>
              <a:gd name="connsiteY2" fmla="*/ 35511 h 1118586"/>
              <a:gd name="connsiteX3" fmla="*/ 230820 w 774246"/>
              <a:gd name="connsiteY3" fmla="*/ 62144 h 1118586"/>
              <a:gd name="connsiteX4" fmla="*/ 337352 w 774246"/>
              <a:gd name="connsiteY4" fmla="*/ 150920 h 1118586"/>
              <a:gd name="connsiteX5" fmla="*/ 363985 w 774246"/>
              <a:gd name="connsiteY5" fmla="*/ 186431 h 1118586"/>
              <a:gd name="connsiteX6" fmla="*/ 381740 w 774246"/>
              <a:gd name="connsiteY6" fmla="*/ 213064 h 1118586"/>
              <a:gd name="connsiteX7" fmla="*/ 443884 w 774246"/>
              <a:gd name="connsiteY7" fmla="*/ 275208 h 1118586"/>
              <a:gd name="connsiteX8" fmla="*/ 479394 w 774246"/>
              <a:gd name="connsiteY8" fmla="*/ 328474 h 1118586"/>
              <a:gd name="connsiteX9" fmla="*/ 523783 w 774246"/>
              <a:gd name="connsiteY9" fmla="*/ 381740 h 1118586"/>
              <a:gd name="connsiteX10" fmla="*/ 550416 w 774246"/>
              <a:gd name="connsiteY10" fmla="*/ 426128 h 1118586"/>
              <a:gd name="connsiteX11" fmla="*/ 568171 w 774246"/>
              <a:gd name="connsiteY11" fmla="*/ 470516 h 1118586"/>
              <a:gd name="connsiteX12" fmla="*/ 594804 w 774246"/>
              <a:gd name="connsiteY12" fmla="*/ 506027 h 1118586"/>
              <a:gd name="connsiteX13" fmla="*/ 612560 w 774246"/>
              <a:gd name="connsiteY13" fmla="*/ 550416 h 1118586"/>
              <a:gd name="connsiteX14" fmla="*/ 665826 w 774246"/>
              <a:gd name="connsiteY14" fmla="*/ 639192 h 1118586"/>
              <a:gd name="connsiteX15" fmla="*/ 674703 w 774246"/>
              <a:gd name="connsiteY15" fmla="*/ 701336 h 1118586"/>
              <a:gd name="connsiteX16" fmla="*/ 692459 w 774246"/>
              <a:gd name="connsiteY16" fmla="*/ 754602 h 1118586"/>
              <a:gd name="connsiteX17" fmla="*/ 701336 w 774246"/>
              <a:gd name="connsiteY17" fmla="*/ 790113 h 1118586"/>
              <a:gd name="connsiteX18" fmla="*/ 736847 w 774246"/>
              <a:gd name="connsiteY18" fmla="*/ 887767 h 1118586"/>
              <a:gd name="connsiteX19" fmla="*/ 745725 w 774246"/>
              <a:gd name="connsiteY19" fmla="*/ 932155 h 1118586"/>
              <a:gd name="connsiteX20" fmla="*/ 754602 w 774246"/>
              <a:gd name="connsiteY20" fmla="*/ 958788 h 1118586"/>
              <a:gd name="connsiteX21" fmla="*/ 772358 w 774246"/>
              <a:gd name="connsiteY21" fmla="*/ 1003177 h 1118586"/>
              <a:gd name="connsiteX22" fmla="*/ 772358 w 774246"/>
              <a:gd name="connsiteY22" fmla="*/ 1118586 h 111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246" h="1118586">
                <a:moveTo>
                  <a:pt x="0" y="0"/>
                </a:moveTo>
                <a:cubicBezTo>
                  <a:pt x="20944" y="2094"/>
                  <a:pt x="101648" y="7249"/>
                  <a:pt x="133165" y="17755"/>
                </a:cubicBezTo>
                <a:cubicBezTo>
                  <a:pt x="145720" y="21940"/>
                  <a:pt x="156628" y="30035"/>
                  <a:pt x="168676" y="35511"/>
                </a:cubicBezTo>
                <a:cubicBezTo>
                  <a:pt x="189193" y="44837"/>
                  <a:pt x="210977" y="51459"/>
                  <a:pt x="230820" y="62144"/>
                </a:cubicBezTo>
                <a:cubicBezTo>
                  <a:pt x="268658" y="82518"/>
                  <a:pt x="311736" y="116765"/>
                  <a:pt x="337352" y="150920"/>
                </a:cubicBezTo>
                <a:cubicBezTo>
                  <a:pt x="346230" y="162757"/>
                  <a:pt x="355385" y="174391"/>
                  <a:pt x="363985" y="186431"/>
                </a:cubicBezTo>
                <a:cubicBezTo>
                  <a:pt x="370187" y="195113"/>
                  <a:pt x="374602" y="205133"/>
                  <a:pt x="381740" y="213064"/>
                </a:cubicBezTo>
                <a:cubicBezTo>
                  <a:pt x="401337" y="234839"/>
                  <a:pt x="427634" y="250833"/>
                  <a:pt x="443884" y="275208"/>
                </a:cubicBezTo>
                <a:cubicBezTo>
                  <a:pt x="455721" y="292963"/>
                  <a:pt x="466293" y="311630"/>
                  <a:pt x="479394" y="328474"/>
                </a:cubicBezTo>
                <a:cubicBezTo>
                  <a:pt x="535389" y="400469"/>
                  <a:pt x="480521" y="312522"/>
                  <a:pt x="523783" y="381740"/>
                </a:cubicBezTo>
                <a:cubicBezTo>
                  <a:pt x="532928" y="396372"/>
                  <a:pt x="542699" y="410695"/>
                  <a:pt x="550416" y="426128"/>
                </a:cubicBezTo>
                <a:cubicBezTo>
                  <a:pt x="557543" y="440381"/>
                  <a:pt x="560432" y="456586"/>
                  <a:pt x="568171" y="470516"/>
                </a:cubicBezTo>
                <a:cubicBezTo>
                  <a:pt x="575357" y="483450"/>
                  <a:pt x="587618" y="493093"/>
                  <a:pt x="594804" y="506027"/>
                </a:cubicBezTo>
                <a:cubicBezTo>
                  <a:pt x="602543" y="519958"/>
                  <a:pt x="606088" y="535853"/>
                  <a:pt x="612560" y="550416"/>
                </a:cubicBezTo>
                <a:cubicBezTo>
                  <a:pt x="630760" y="591365"/>
                  <a:pt x="637646" y="596922"/>
                  <a:pt x="665826" y="639192"/>
                </a:cubicBezTo>
                <a:cubicBezTo>
                  <a:pt x="668785" y="659907"/>
                  <a:pt x="669998" y="680947"/>
                  <a:pt x="674703" y="701336"/>
                </a:cubicBezTo>
                <a:cubicBezTo>
                  <a:pt x="678911" y="719573"/>
                  <a:pt x="687081" y="736675"/>
                  <a:pt x="692459" y="754602"/>
                </a:cubicBezTo>
                <a:cubicBezTo>
                  <a:pt x="695965" y="766289"/>
                  <a:pt x="697478" y="778538"/>
                  <a:pt x="701336" y="790113"/>
                </a:cubicBezTo>
                <a:cubicBezTo>
                  <a:pt x="725171" y="861618"/>
                  <a:pt x="715077" y="807944"/>
                  <a:pt x="736847" y="887767"/>
                </a:cubicBezTo>
                <a:cubicBezTo>
                  <a:pt x="740817" y="902324"/>
                  <a:pt x="742065" y="917516"/>
                  <a:pt x="745725" y="932155"/>
                </a:cubicBezTo>
                <a:cubicBezTo>
                  <a:pt x="747995" y="941233"/>
                  <a:pt x="751316" y="950026"/>
                  <a:pt x="754602" y="958788"/>
                </a:cubicBezTo>
                <a:cubicBezTo>
                  <a:pt x="760198" y="973710"/>
                  <a:pt x="770598" y="987338"/>
                  <a:pt x="772358" y="1003177"/>
                </a:cubicBezTo>
                <a:cubicBezTo>
                  <a:pt x="776606" y="1041411"/>
                  <a:pt x="772358" y="1080116"/>
                  <a:pt x="772358" y="1118586"/>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865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8B115-1701-6CEB-A4EC-42858DD04A3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76A4B2-F676-8C3B-8026-D872DEEEF6FF}"/>
              </a:ext>
            </a:extLst>
          </p:cNvPr>
          <p:cNvSpPr>
            <a:spLocks noGrp="1"/>
          </p:cNvSpPr>
          <p:nvPr>
            <p:ph type="sldNum" sz="quarter" idx="12"/>
          </p:nvPr>
        </p:nvSpPr>
        <p:spPr/>
        <p:txBody>
          <a:bodyPr/>
          <a:lstStyle/>
          <a:p>
            <a:fld id="{E2AB85B5-4ED4-4981-B10F-B59AFFBBEBDD}" type="slidenum">
              <a:rPr lang="en-US" smtClean="0"/>
              <a:t>49</a:t>
            </a:fld>
            <a:endParaRPr lang="en-US"/>
          </a:p>
        </p:txBody>
      </p:sp>
      <p:graphicFrame>
        <p:nvGraphicFramePr>
          <p:cNvPr id="16" name="Object 15">
            <a:extLst>
              <a:ext uri="{FF2B5EF4-FFF2-40B4-BE49-F238E27FC236}">
                <a16:creationId xmlns:a16="http://schemas.microsoft.com/office/drawing/2014/main" id="{14DF3447-DD61-C806-C7AA-73B8EDF3808F}"/>
              </a:ext>
            </a:extLst>
          </p:cNvPr>
          <p:cNvGraphicFramePr>
            <a:graphicFrameLocks noChangeAspect="1"/>
          </p:cNvGraphicFramePr>
          <p:nvPr>
            <p:extLst>
              <p:ext uri="{D42A27DB-BD31-4B8C-83A1-F6EECF244321}">
                <p14:modId xmlns:p14="http://schemas.microsoft.com/office/powerpoint/2010/main" val="2593415005"/>
              </p:ext>
            </p:extLst>
          </p:nvPr>
        </p:nvGraphicFramePr>
        <p:xfrm>
          <a:off x="552261" y="547184"/>
          <a:ext cx="5116668" cy="1270095"/>
        </p:xfrm>
        <a:graphic>
          <a:graphicData uri="http://schemas.openxmlformats.org/presentationml/2006/ole">
            <mc:AlternateContent xmlns:mc="http://schemas.openxmlformats.org/markup-compatibility/2006">
              <mc:Choice xmlns:v="urn:schemas-microsoft-com:vml" Requires="v">
                <p:oleObj name="Equation" r:id="rId2" imgW="1346200" imgH="330200" progId="Equation.DSMT4">
                  <p:embed/>
                </p:oleObj>
              </mc:Choice>
              <mc:Fallback>
                <p:oleObj name="Equation" r:id="rId2" imgW="1346200" imgH="330200" progId="Equation.DSMT4">
                  <p:embed/>
                  <p:pic>
                    <p:nvPicPr>
                      <p:cNvPr id="0" name="Object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61" y="547184"/>
                        <a:ext cx="5116668" cy="1270095"/>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7CF6FA83-E01B-DD2C-5764-BC97A7B4C603}"/>
              </a:ext>
            </a:extLst>
          </p:cNvPr>
          <p:cNvGraphicFramePr>
            <a:graphicFrameLocks noChangeAspect="1"/>
          </p:cNvGraphicFramePr>
          <p:nvPr>
            <p:extLst>
              <p:ext uri="{D42A27DB-BD31-4B8C-83A1-F6EECF244321}">
                <p14:modId xmlns:p14="http://schemas.microsoft.com/office/powerpoint/2010/main" val="3910344703"/>
              </p:ext>
            </p:extLst>
          </p:nvPr>
        </p:nvGraphicFramePr>
        <p:xfrm>
          <a:off x="552261" y="1836016"/>
          <a:ext cx="9108401" cy="1052365"/>
        </p:xfrm>
        <a:graphic>
          <a:graphicData uri="http://schemas.openxmlformats.org/presentationml/2006/ole">
            <mc:AlternateContent xmlns:mc="http://schemas.openxmlformats.org/markup-compatibility/2006">
              <mc:Choice xmlns:v="urn:schemas-microsoft-com:vml" Requires="v">
                <p:oleObj name="Equation" r:id="rId4" imgW="2387600" imgH="279400" progId="Equation.DSMT4">
                  <p:embed/>
                </p:oleObj>
              </mc:Choice>
              <mc:Fallback>
                <p:oleObj name="Equation" r:id="rId4" imgW="2387600" imgH="279400"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261" y="1836016"/>
                        <a:ext cx="9108401" cy="1052365"/>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D1B5ADF1-3D09-9F01-CB26-1B29BF5B9339}"/>
              </a:ext>
            </a:extLst>
          </p:cNvPr>
          <p:cNvGraphicFramePr>
            <a:graphicFrameLocks noChangeAspect="1"/>
          </p:cNvGraphicFramePr>
          <p:nvPr>
            <p:extLst>
              <p:ext uri="{D42A27DB-BD31-4B8C-83A1-F6EECF244321}">
                <p14:modId xmlns:p14="http://schemas.microsoft.com/office/powerpoint/2010/main" val="3856993225"/>
              </p:ext>
            </p:extLst>
          </p:nvPr>
        </p:nvGraphicFramePr>
        <p:xfrm>
          <a:off x="362138" y="3293793"/>
          <a:ext cx="7185108" cy="1451537"/>
        </p:xfrm>
        <a:graphic>
          <a:graphicData uri="http://schemas.openxmlformats.org/presentationml/2006/ole">
            <mc:AlternateContent xmlns:mc="http://schemas.openxmlformats.org/markup-compatibility/2006">
              <mc:Choice xmlns:v="urn:schemas-microsoft-com:vml" Requires="v">
                <p:oleObj name="Equation" r:id="rId6" imgW="1892300" imgH="381000" progId="Equation.DSMT4">
                  <p:embed/>
                </p:oleObj>
              </mc:Choice>
              <mc:Fallback>
                <p:oleObj name="Equation" r:id="rId6" imgW="1892300" imgH="38100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138" y="3293793"/>
                        <a:ext cx="7185108" cy="1451537"/>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3EAE3F10-F239-D5FF-F14B-37FF6E552366}"/>
              </a:ext>
            </a:extLst>
          </p:cNvPr>
          <p:cNvGraphicFramePr>
            <a:graphicFrameLocks noChangeAspect="1"/>
          </p:cNvGraphicFramePr>
          <p:nvPr>
            <p:extLst>
              <p:ext uri="{D42A27DB-BD31-4B8C-83A1-F6EECF244321}">
                <p14:modId xmlns:p14="http://schemas.microsoft.com/office/powerpoint/2010/main" val="3630879141"/>
              </p:ext>
            </p:extLst>
          </p:nvPr>
        </p:nvGraphicFramePr>
        <p:xfrm>
          <a:off x="362138" y="4989104"/>
          <a:ext cx="7293976" cy="1415249"/>
        </p:xfrm>
        <a:graphic>
          <a:graphicData uri="http://schemas.openxmlformats.org/presentationml/2006/ole">
            <mc:AlternateContent xmlns:mc="http://schemas.openxmlformats.org/markup-compatibility/2006">
              <mc:Choice xmlns:v="urn:schemas-microsoft-com:vml" Requires="v">
                <p:oleObj name="Equation" r:id="rId8" imgW="1917700" imgH="368300" progId="Equation.DSMT4">
                  <p:embed/>
                </p:oleObj>
              </mc:Choice>
              <mc:Fallback>
                <p:oleObj name="Equation" r:id="rId8" imgW="1917700" imgH="3683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138" y="4989104"/>
                        <a:ext cx="7293976" cy="1415249"/>
                      </a:xfrm>
                      <a:prstGeom prst="rect">
                        <a:avLst/>
                      </a:prstGeom>
                      <a:noFill/>
                    </p:spPr>
                  </p:pic>
                </p:oleObj>
              </mc:Fallback>
            </mc:AlternateContent>
          </a:graphicData>
        </a:graphic>
      </p:graphicFrame>
      <p:sp>
        <p:nvSpPr>
          <p:cNvPr id="20" name="Rectangle 17">
            <a:extLst>
              <a:ext uri="{FF2B5EF4-FFF2-40B4-BE49-F238E27FC236}">
                <a16:creationId xmlns:a16="http://schemas.microsoft.com/office/drawing/2014/main" id="{22A227C6-9FB3-DB1B-54BF-01C0BADF2DDF}"/>
              </a:ext>
            </a:extLst>
          </p:cNvPr>
          <p:cNvSpPr>
            <a:spLocks noChangeArrowheads="1"/>
          </p:cNvSpPr>
          <p:nvPr/>
        </p:nvSpPr>
        <p:spPr bwMode="auto">
          <a:xfrm>
            <a:off x="-1" y="-1"/>
            <a:ext cx="19843579" cy="174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18">
            <a:extLst>
              <a:ext uri="{FF2B5EF4-FFF2-40B4-BE49-F238E27FC236}">
                <a16:creationId xmlns:a16="http://schemas.microsoft.com/office/drawing/2014/main" id="{A237539F-EE2B-82DB-BCE6-B85CDB186637}"/>
              </a:ext>
            </a:extLst>
          </p:cNvPr>
          <p:cNvSpPr>
            <a:spLocks noChangeArrowheads="1"/>
          </p:cNvSpPr>
          <p:nvPr/>
        </p:nvSpPr>
        <p:spPr bwMode="auto">
          <a:xfrm>
            <a:off x="-1" y="790574"/>
            <a:ext cx="19843579" cy="174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2" name="Rectangle 19">
            <a:extLst>
              <a:ext uri="{FF2B5EF4-FFF2-40B4-BE49-F238E27FC236}">
                <a16:creationId xmlns:a16="http://schemas.microsoft.com/office/drawing/2014/main" id="{577F8490-E20A-35EA-1EE1-D3A886C4CF77}"/>
              </a:ext>
            </a:extLst>
          </p:cNvPr>
          <p:cNvSpPr>
            <a:spLocks noChangeArrowheads="1"/>
          </p:cNvSpPr>
          <p:nvPr/>
        </p:nvSpPr>
        <p:spPr bwMode="auto">
          <a:xfrm>
            <a:off x="-1" y="1523999"/>
            <a:ext cx="19843579" cy="174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0">
            <a:extLst>
              <a:ext uri="{FF2B5EF4-FFF2-40B4-BE49-F238E27FC236}">
                <a16:creationId xmlns:a16="http://schemas.microsoft.com/office/drawing/2014/main" id="{56BF6400-70FF-17FE-9C35-E7086C0E07B0}"/>
              </a:ext>
            </a:extLst>
          </p:cNvPr>
          <p:cNvSpPr>
            <a:spLocks noChangeArrowheads="1"/>
          </p:cNvSpPr>
          <p:nvPr/>
        </p:nvSpPr>
        <p:spPr bwMode="auto">
          <a:xfrm>
            <a:off x="0" y="2394921"/>
            <a:ext cx="19843579" cy="174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4">
            <a:extLst>
              <a:ext uri="{FF2B5EF4-FFF2-40B4-BE49-F238E27FC236}">
                <a16:creationId xmlns:a16="http://schemas.microsoft.com/office/drawing/2014/main" id="{A14E89A5-BFEC-CF38-A623-4FAFB24A8A7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5">
            <a:extLst>
              <a:ext uri="{FF2B5EF4-FFF2-40B4-BE49-F238E27FC236}">
                <a16:creationId xmlns:a16="http://schemas.microsoft.com/office/drawing/2014/main" id="{290B8F64-A05C-40D3-EAC0-C24181747A3F}"/>
              </a:ext>
            </a:extLst>
          </p:cNvPr>
          <p:cNvSpPr>
            <a:spLocks noChangeArrowheads="1"/>
          </p:cNvSpPr>
          <p:nvPr/>
        </p:nvSpPr>
        <p:spPr bwMode="auto">
          <a:xfrm>
            <a:off x="0" y="942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26">
            <a:extLst>
              <a:ext uri="{FF2B5EF4-FFF2-40B4-BE49-F238E27FC236}">
                <a16:creationId xmlns:a16="http://schemas.microsoft.com/office/drawing/2014/main" id="{68CD47D4-90BC-B9E4-607B-BE003278AB78}"/>
              </a:ext>
            </a:extLst>
          </p:cNvPr>
          <p:cNvSpPr>
            <a:spLocks noChangeArrowheads="1"/>
          </p:cNvSpPr>
          <p:nvPr/>
        </p:nvSpPr>
        <p:spPr bwMode="auto">
          <a:xfrm>
            <a:off x="0" y="1704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7">
            <a:extLst>
              <a:ext uri="{FF2B5EF4-FFF2-40B4-BE49-F238E27FC236}">
                <a16:creationId xmlns:a16="http://schemas.microsoft.com/office/drawing/2014/main" id="{8E0A0766-A90D-6CF2-54CA-2DA8B1A73DCA}"/>
              </a:ext>
            </a:extLst>
          </p:cNvPr>
          <p:cNvSpPr>
            <a:spLocks noChangeArrowheads="1"/>
          </p:cNvSpPr>
          <p:nvPr/>
        </p:nvSpPr>
        <p:spPr bwMode="auto">
          <a:xfrm>
            <a:off x="6523073" y="379273"/>
            <a:ext cx="231056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1" u="none" strike="noStrike" cap="none" normalizeH="0" baseline="0" dirty="0">
                <a:ln>
                  <a:noFill/>
                </a:ln>
                <a:solidFill>
                  <a:srgbClr val="0070C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Production optimization in N1:</a:t>
            </a:r>
            <a:endParaRPr kumimoji="0" lang="en-US" altLang="en-US" sz="3200" b="1" i="1" u="none" strike="noStrike" cap="none" normalizeH="0" baseline="0" dirty="0">
              <a:ln>
                <a:noFill/>
              </a:ln>
              <a:solidFill>
                <a:srgbClr val="0070C0"/>
              </a:solidFill>
              <a:effectLst/>
              <a:highlight>
                <a:srgbClr val="FFFF00"/>
              </a:highlight>
              <a:latin typeface="Arial" panose="020B0604020202020204" pitchFamily="34" charset="0"/>
            </a:endParaRPr>
          </a:p>
        </p:txBody>
      </p:sp>
    </p:spTree>
    <p:extLst>
      <p:ext uri="{BB962C8B-B14F-4D97-AF65-F5344CB8AC3E}">
        <p14:creationId xmlns:p14="http://schemas.microsoft.com/office/powerpoint/2010/main" val="239739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293CA-CA63-A6D1-2A34-8B6E3C83476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2DFFD-B58E-1727-0D96-A21AA984AFDE}"/>
              </a:ext>
            </a:extLst>
          </p:cNvPr>
          <p:cNvSpPr>
            <a:spLocks noGrp="1"/>
          </p:cNvSpPr>
          <p:nvPr>
            <p:ph type="sldNum" sz="quarter" idx="12"/>
          </p:nvPr>
        </p:nvSpPr>
        <p:spPr/>
        <p:txBody>
          <a:bodyPr/>
          <a:lstStyle/>
          <a:p>
            <a:fld id="{E2AB85B5-4ED4-4981-B10F-B59AFFBBEBDD}" type="slidenum">
              <a:rPr lang="en-US" smtClean="0"/>
              <a:t>5</a:t>
            </a:fld>
            <a:endParaRPr lang="en-US"/>
          </a:p>
        </p:txBody>
      </p:sp>
      <p:graphicFrame>
        <p:nvGraphicFramePr>
          <p:cNvPr id="9" name="Object 8">
            <a:extLst>
              <a:ext uri="{FF2B5EF4-FFF2-40B4-BE49-F238E27FC236}">
                <a16:creationId xmlns:a16="http://schemas.microsoft.com/office/drawing/2014/main" id="{A7307158-D83D-06F8-E195-B698A11C0F74}"/>
              </a:ext>
            </a:extLst>
          </p:cNvPr>
          <p:cNvGraphicFramePr>
            <a:graphicFrameLocks noChangeAspect="1"/>
          </p:cNvGraphicFramePr>
          <p:nvPr>
            <p:extLst>
              <p:ext uri="{D42A27DB-BD31-4B8C-83A1-F6EECF244321}">
                <p14:modId xmlns:p14="http://schemas.microsoft.com/office/powerpoint/2010/main" val="429832709"/>
              </p:ext>
            </p:extLst>
          </p:nvPr>
        </p:nvGraphicFramePr>
        <p:xfrm>
          <a:off x="1079500" y="865188"/>
          <a:ext cx="2011363" cy="1092200"/>
        </p:xfrm>
        <a:graphic>
          <a:graphicData uri="http://schemas.openxmlformats.org/presentationml/2006/ole">
            <mc:AlternateContent xmlns:mc="http://schemas.openxmlformats.org/markup-compatibility/2006">
              <mc:Choice xmlns:v="urn:schemas-microsoft-com:vml" Requires="v">
                <p:oleObj name="Equation" r:id="rId2" imgW="723600" imgH="393480" progId="Equation.DSMT4">
                  <p:embed/>
                </p:oleObj>
              </mc:Choice>
              <mc:Fallback>
                <p:oleObj name="Equation" r:id="rId2" imgW="723600" imgH="393480" progId="Equation.DSMT4">
                  <p:embed/>
                  <p:pic>
                    <p:nvPicPr>
                      <p:cNvPr id="9" name="Object 8">
                        <a:extLst>
                          <a:ext uri="{FF2B5EF4-FFF2-40B4-BE49-F238E27FC236}">
                            <a16:creationId xmlns:a16="http://schemas.microsoft.com/office/drawing/2014/main" id="{DC3DF0F8-EEF8-12EA-8D58-E107228EE1E1}"/>
                          </a:ext>
                        </a:extLst>
                      </p:cNvPr>
                      <p:cNvPicPr/>
                      <p:nvPr/>
                    </p:nvPicPr>
                    <p:blipFill>
                      <a:blip r:embed="rId3"/>
                      <a:stretch>
                        <a:fillRect/>
                      </a:stretch>
                    </p:blipFill>
                    <p:spPr>
                      <a:xfrm>
                        <a:off x="1079500" y="865188"/>
                        <a:ext cx="2011363" cy="10922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F19FD6EE-EBDE-5F9F-F9CF-9DA9234741C6}"/>
              </a:ext>
            </a:extLst>
          </p:cNvPr>
          <p:cNvSpPr txBox="1"/>
          <p:nvPr/>
        </p:nvSpPr>
        <p:spPr>
          <a:xfrm>
            <a:off x="3326407" y="1181076"/>
            <a:ext cx="4085968" cy="461665"/>
          </a:xfrm>
          <a:prstGeom prst="rect">
            <a:avLst/>
          </a:prstGeom>
          <a:noFill/>
        </p:spPr>
        <p:txBody>
          <a:bodyPr wrap="square" rtlCol="0">
            <a:spAutoFit/>
          </a:bodyPr>
          <a:lstStyle/>
          <a:p>
            <a:r>
              <a:rPr lang="sv-SE" sz="2400" b="1" dirty="0" err="1"/>
              <a:t>Free</a:t>
            </a:r>
            <a:r>
              <a:rPr lang="sv-SE" sz="2400" b="1" dirty="0"/>
              <a:t> </a:t>
            </a:r>
            <a:r>
              <a:rPr lang="sv-SE" sz="2400" b="1" dirty="0" err="1"/>
              <a:t>trade</a:t>
            </a:r>
            <a:r>
              <a:rPr lang="sv-SE" sz="2400" b="1" dirty="0"/>
              <a:t> </a:t>
            </a:r>
            <a:r>
              <a:rPr lang="sv-SE" sz="2400" b="1" dirty="0" err="1"/>
              <a:t>equilibrium</a:t>
            </a:r>
            <a:r>
              <a:rPr lang="sv-SE" sz="2400" b="1" dirty="0"/>
              <a:t> </a:t>
            </a:r>
            <a:r>
              <a:rPr lang="sv-SE" sz="2400" b="1" dirty="0" err="1"/>
              <a:t>price</a:t>
            </a:r>
            <a:endParaRPr lang="en-US" sz="2400" b="1" dirty="0"/>
          </a:p>
        </p:txBody>
      </p:sp>
      <p:graphicFrame>
        <p:nvGraphicFramePr>
          <p:cNvPr id="2" name="Object 1">
            <a:extLst>
              <a:ext uri="{FF2B5EF4-FFF2-40B4-BE49-F238E27FC236}">
                <a16:creationId xmlns:a16="http://schemas.microsoft.com/office/drawing/2014/main" id="{5877E02A-8B87-83DA-DDDD-F7CD62291BD6}"/>
              </a:ext>
            </a:extLst>
          </p:cNvPr>
          <p:cNvGraphicFramePr>
            <a:graphicFrameLocks noChangeAspect="1"/>
          </p:cNvGraphicFramePr>
          <p:nvPr>
            <p:extLst>
              <p:ext uri="{D42A27DB-BD31-4B8C-83A1-F6EECF244321}">
                <p14:modId xmlns:p14="http://schemas.microsoft.com/office/powerpoint/2010/main" val="503122792"/>
              </p:ext>
            </p:extLst>
          </p:nvPr>
        </p:nvGraphicFramePr>
        <p:xfrm>
          <a:off x="1079500" y="2232025"/>
          <a:ext cx="3317875" cy="1196975"/>
        </p:xfrm>
        <a:graphic>
          <a:graphicData uri="http://schemas.openxmlformats.org/presentationml/2006/ole">
            <mc:AlternateContent xmlns:mc="http://schemas.openxmlformats.org/markup-compatibility/2006">
              <mc:Choice xmlns:v="urn:schemas-microsoft-com:vml" Requires="v">
                <p:oleObj name="Equation" r:id="rId4" imgW="1193760" imgH="431640" progId="Equation.DSMT4">
                  <p:embed/>
                </p:oleObj>
              </mc:Choice>
              <mc:Fallback>
                <p:oleObj name="Equation" r:id="rId4" imgW="1193760" imgH="431640" progId="Equation.DSMT4">
                  <p:embed/>
                  <p:pic>
                    <p:nvPicPr>
                      <p:cNvPr id="9" name="Object 8">
                        <a:extLst>
                          <a:ext uri="{FF2B5EF4-FFF2-40B4-BE49-F238E27FC236}">
                            <a16:creationId xmlns:a16="http://schemas.microsoft.com/office/drawing/2014/main" id="{A7307158-D83D-06F8-E195-B698A11C0F74}"/>
                          </a:ext>
                        </a:extLst>
                      </p:cNvPr>
                      <p:cNvPicPr/>
                      <p:nvPr/>
                    </p:nvPicPr>
                    <p:blipFill>
                      <a:blip r:embed="rId5"/>
                      <a:stretch>
                        <a:fillRect/>
                      </a:stretch>
                    </p:blipFill>
                    <p:spPr>
                      <a:xfrm>
                        <a:off x="1079500" y="2232025"/>
                        <a:ext cx="3317875" cy="1196975"/>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6345A64-B118-7D58-9A5B-226548AAEFB3}"/>
              </a:ext>
            </a:extLst>
          </p:cNvPr>
          <p:cNvSpPr txBox="1"/>
          <p:nvPr/>
        </p:nvSpPr>
        <p:spPr>
          <a:xfrm>
            <a:off x="4641781" y="2597746"/>
            <a:ext cx="2957503" cy="830997"/>
          </a:xfrm>
          <a:prstGeom prst="rect">
            <a:avLst/>
          </a:prstGeom>
          <a:noFill/>
        </p:spPr>
        <p:txBody>
          <a:bodyPr wrap="square" rtlCol="0">
            <a:spAutoFit/>
          </a:bodyPr>
          <a:lstStyle/>
          <a:p>
            <a:r>
              <a:rPr lang="sv-SE" sz="2400" b="1" dirty="0" err="1"/>
              <a:t>Demand</a:t>
            </a:r>
            <a:r>
              <a:rPr lang="sv-SE" sz="2400" b="1" dirty="0"/>
              <a:t> in N1 in </a:t>
            </a:r>
            <a:r>
              <a:rPr lang="sv-SE" sz="2400" b="1" dirty="0" err="1"/>
              <a:t>free</a:t>
            </a:r>
            <a:r>
              <a:rPr lang="sv-SE" sz="2400" b="1" dirty="0"/>
              <a:t> </a:t>
            </a:r>
            <a:r>
              <a:rPr lang="sv-SE" sz="2400" b="1" dirty="0" err="1"/>
              <a:t>trade</a:t>
            </a:r>
            <a:r>
              <a:rPr lang="sv-SE" sz="2400" b="1" dirty="0"/>
              <a:t> </a:t>
            </a:r>
            <a:r>
              <a:rPr lang="sv-SE" sz="2400" b="1" dirty="0" err="1"/>
              <a:t>equilibrium</a:t>
            </a:r>
            <a:endParaRPr lang="en-US" sz="2400" b="1" dirty="0"/>
          </a:p>
        </p:txBody>
      </p:sp>
      <p:graphicFrame>
        <p:nvGraphicFramePr>
          <p:cNvPr id="10" name="Object 9">
            <a:extLst>
              <a:ext uri="{FF2B5EF4-FFF2-40B4-BE49-F238E27FC236}">
                <a16:creationId xmlns:a16="http://schemas.microsoft.com/office/drawing/2014/main" id="{08CD9A77-6C7B-1ADB-5343-B999CE961FA4}"/>
              </a:ext>
            </a:extLst>
          </p:cNvPr>
          <p:cNvGraphicFramePr>
            <a:graphicFrameLocks noChangeAspect="1"/>
          </p:cNvGraphicFramePr>
          <p:nvPr>
            <p:extLst>
              <p:ext uri="{D42A27DB-BD31-4B8C-83A1-F6EECF244321}">
                <p14:modId xmlns:p14="http://schemas.microsoft.com/office/powerpoint/2010/main" val="1197918989"/>
              </p:ext>
            </p:extLst>
          </p:nvPr>
        </p:nvGraphicFramePr>
        <p:xfrm>
          <a:off x="1133941" y="3618235"/>
          <a:ext cx="4235450" cy="1090612"/>
        </p:xfrm>
        <a:graphic>
          <a:graphicData uri="http://schemas.openxmlformats.org/presentationml/2006/ole">
            <mc:AlternateContent xmlns:mc="http://schemas.openxmlformats.org/markup-compatibility/2006">
              <mc:Choice xmlns:v="urn:schemas-microsoft-com:vml" Requires="v">
                <p:oleObj name="Equation" r:id="rId6" imgW="1523880" imgH="393480" progId="Equation.DSMT4">
                  <p:embed/>
                </p:oleObj>
              </mc:Choice>
              <mc:Fallback>
                <p:oleObj name="Equation" r:id="rId6" imgW="1523880" imgH="393480" progId="Equation.DSMT4">
                  <p:embed/>
                  <p:pic>
                    <p:nvPicPr>
                      <p:cNvPr id="2" name="Object 1">
                        <a:extLst>
                          <a:ext uri="{FF2B5EF4-FFF2-40B4-BE49-F238E27FC236}">
                            <a16:creationId xmlns:a16="http://schemas.microsoft.com/office/drawing/2014/main" id="{5877E02A-8B87-83DA-DDDD-F7CD62291BD6}"/>
                          </a:ext>
                        </a:extLst>
                      </p:cNvPr>
                      <p:cNvPicPr/>
                      <p:nvPr/>
                    </p:nvPicPr>
                    <p:blipFill>
                      <a:blip r:embed="rId7"/>
                      <a:stretch>
                        <a:fillRect/>
                      </a:stretch>
                    </p:blipFill>
                    <p:spPr>
                      <a:xfrm>
                        <a:off x="1133941" y="3618235"/>
                        <a:ext cx="4235450" cy="109061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E8E53F25-3F40-9B09-EBA0-F0A3D5EF01C7}"/>
              </a:ext>
            </a:extLst>
          </p:cNvPr>
          <p:cNvGraphicFramePr>
            <a:graphicFrameLocks noChangeAspect="1"/>
          </p:cNvGraphicFramePr>
          <p:nvPr>
            <p:extLst>
              <p:ext uri="{D42A27DB-BD31-4B8C-83A1-F6EECF244321}">
                <p14:modId xmlns:p14="http://schemas.microsoft.com/office/powerpoint/2010/main" val="4238019336"/>
              </p:ext>
            </p:extLst>
          </p:nvPr>
        </p:nvGraphicFramePr>
        <p:xfrm>
          <a:off x="1133941" y="4898082"/>
          <a:ext cx="2400300" cy="1090613"/>
        </p:xfrm>
        <a:graphic>
          <a:graphicData uri="http://schemas.openxmlformats.org/presentationml/2006/ole">
            <mc:AlternateContent xmlns:mc="http://schemas.openxmlformats.org/markup-compatibility/2006">
              <mc:Choice xmlns:v="urn:schemas-microsoft-com:vml" Requires="v">
                <p:oleObj name="Equation" r:id="rId8" imgW="863280" imgH="393480" progId="Equation.DSMT4">
                  <p:embed/>
                </p:oleObj>
              </mc:Choice>
              <mc:Fallback>
                <p:oleObj name="Equation" r:id="rId8" imgW="863280" imgH="393480" progId="Equation.DSMT4">
                  <p:embed/>
                  <p:pic>
                    <p:nvPicPr>
                      <p:cNvPr id="10" name="Object 9">
                        <a:extLst>
                          <a:ext uri="{FF2B5EF4-FFF2-40B4-BE49-F238E27FC236}">
                            <a16:creationId xmlns:a16="http://schemas.microsoft.com/office/drawing/2014/main" id="{08CD9A77-6C7B-1ADB-5343-B999CE961FA4}"/>
                          </a:ext>
                        </a:extLst>
                      </p:cNvPr>
                      <p:cNvPicPr/>
                      <p:nvPr/>
                    </p:nvPicPr>
                    <p:blipFill>
                      <a:blip r:embed="rId9"/>
                      <a:stretch>
                        <a:fillRect/>
                      </a:stretch>
                    </p:blipFill>
                    <p:spPr>
                      <a:xfrm>
                        <a:off x="1133941" y="4898082"/>
                        <a:ext cx="2400300" cy="1090613"/>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85C85FDD-E03D-FECA-770A-10C8F1984416}"/>
              </a:ext>
            </a:extLst>
          </p:cNvPr>
          <p:cNvSpPr/>
          <p:nvPr/>
        </p:nvSpPr>
        <p:spPr>
          <a:xfrm>
            <a:off x="949911" y="4898082"/>
            <a:ext cx="3036163" cy="12718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2A9688F-5F29-AA53-1781-663EE43C5730}"/>
              </a:ext>
            </a:extLst>
          </p:cNvPr>
          <p:cNvSpPr txBox="1"/>
          <p:nvPr/>
        </p:nvSpPr>
        <p:spPr>
          <a:xfrm>
            <a:off x="4459195" y="4883740"/>
            <a:ext cx="2119857" cy="1200329"/>
          </a:xfrm>
          <a:prstGeom prst="rect">
            <a:avLst/>
          </a:prstGeom>
          <a:noFill/>
        </p:spPr>
        <p:txBody>
          <a:bodyPr wrap="square" rtlCol="0">
            <a:spAutoFit/>
          </a:bodyPr>
          <a:lstStyle/>
          <a:p>
            <a:r>
              <a:rPr lang="sv-SE" sz="2400" b="1" dirty="0" err="1">
                <a:solidFill>
                  <a:srgbClr val="FF0000"/>
                </a:solidFill>
              </a:rPr>
              <a:t>Demand</a:t>
            </a:r>
            <a:r>
              <a:rPr lang="sv-SE" sz="2400" b="1" dirty="0">
                <a:solidFill>
                  <a:srgbClr val="FF0000"/>
                </a:solidFill>
              </a:rPr>
              <a:t> in N1 in </a:t>
            </a:r>
            <a:r>
              <a:rPr lang="sv-SE" sz="2400" b="1" dirty="0" err="1">
                <a:solidFill>
                  <a:srgbClr val="FF0000"/>
                </a:solidFill>
              </a:rPr>
              <a:t>free</a:t>
            </a:r>
            <a:r>
              <a:rPr lang="sv-SE" sz="2400" b="1" dirty="0">
                <a:solidFill>
                  <a:srgbClr val="FF0000"/>
                </a:solidFill>
              </a:rPr>
              <a:t> </a:t>
            </a:r>
            <a:r>
              <a:rPr lang="sv-SE" sz="2400" b="1" dirty="0" err="1">
                <a:solidFill>
                  <a:srgbClr val="FF0000"/>
                </a:solidFill>
              </a:rPr>
              <a:t>trade</a:t>
            </a:r>
            <a:r>
              <a:rPr lang="sv-SE" sz="2400" b="1" dirty="0">
                <a:solidFill>
                  <a:srgbClr val="FF0000"/>
                </a:solidFill>
              </a:rPr>
              <a:t> </a:t>
            </a:r>
            <a:r>
              <a:rPr lang="sv-SE" sz="2400" b="1" dirty="0" err="1">
                <a:solidFill>
                  <a:srgbClr val="FF0000"/>
                </a:solidFill>
              </a:rPr>
              <a:t>equilibrium</a:t>
            </a:r>
            <a:endParaRPr lang="en-US" sz="2400" b="1" dirty="0">
              <a:solidFill>
                <a:srgbClr val="FF0000"/>
              </a:solidFill>
            </a:endParaRPr>
          </a:p>
        </p:txBody>
      </p:sp>
      <p:cxnSp>
        <p:nvCxnSpPr>
          <p:cNvPr id="5" name="Straight Connector 4">
            <a:extLst>
              <a:ext uri="{FF2B5EF4-FFF2-40B4-BE49-F238E27FC236}">
                <a16:creationId xmlns:a16="http://schemas.microsoft.com/office/drawing/2014/main" id="{A369F8AB-BAB9-2E75-EB8B-9BC0176452F6}"/>
              </a:ext>
            </a:extLst>
          </p:cNvPr>
          <p:cNvCxnSpPr>
            <a:cxnSpLocks/>
          </p:cNvCxnSpPr>
          <p:nvPr/>
        </p:nvCxnSpPr>
        <p:spPr>
          <a:xfrm>
            <a:off x="8219214" y="3821160"/>
            <a:ext cx="0" cy="23703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4E0957-A2F7-1731-7101-89BBB22BBA99}"/>
              </a:ext>
            </a:extLst>
          </p:cNvPr>
          <p:cNvCxnSpPr>
            <a:cxnSpLocks/>
          </p:cNvCxnSpPr>
          <p:nvPr/>
        </p:nvCxnSpPr>
        <p:spPr>
          <a:xfrm flipH="1">
            <a:off x="8069773" y="5544907"/>
            <a:ext cx="29093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32A9CD-02FC-5586-B053-308451BDDF7A}"/>
              </a:ext>
            </a:extLst>
          </p:cNvPr>
          <p:cNvCxnSpPr>
            <a:cxnSpLocks/>
          </p:cNvCxnSpPr>
          <p:nvPr/>
        </p:nvCxnSpPr>
        <p:spPr>
          <a:xfrm>
            <a:off x="8219214" y="4164137"/>
            <a:ext cx="2387030" cy="16612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2047024-4AD0-AAF4-B3EB-3C273C1A3A32}"/>
              </a:ext>
            </a:extLst>
          </p:cNvPr>
          <p:cNvCxnSpPr>
            <a:cxnSpLocks/>
          </p:cNvCxnSpPr>
          <p:nvPr/>
        </p:nvCxnSpPr>
        <p:spPr>
          <a:xfrm flipV="1">
            <a:off x="8239512" y="4744000"/>
            <a:ext cx="2366732" cy="110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BD84F22-5DB7-F34B-15A7-893097F10417}"/>
              </a:ext>
            </a:extLst>
          </p:cNvPr>
          <p:cNvSpPr txBox="1"/>
          <p:nvPr/>
        </p:nvSpPr>
        <p:spPr>
          <a:xfrm>
            <a:off x="8049135" y="3428743"/>
            <a:ext cx="340158" cy="369332"/>
          </a:xfrm>
          <a:prstGeom prst="rect">
            <a:avLst/>
          </a:prstGeom>
          <a:noFill/>
        </p:spPr>
        <p:txBody>
          <a:bodyPr wrap="none" rtlCol="0">
            <a:spAutoFit/>
          </a:bodyPr>
          <a:lstStyle/>
          <a:p>
            <a:r>
              <a:rPr lang="sv-SE" b="1" dirty="0"/>
              <a:t>Q</a:t>
            </a:r>
            <a:endParaRPr lang="en-US" b="1" dirty="0"/>
          </a:p>
        </p:txBody>
      </p:sp>
      <p:sp>
        <p:nvSpPr>
          <p:cNvPr id="12" name="TextBox 11">
            <a:extLst>
              <a:ext uri="{FF2B5EF4-FFF2-40B4-BE49-F238E27FC236}">
                <a16:creationId xmlns:a16="http://schemas.microsoft.com/office/drawing/2014/main" id="{B6BAF8DB-3041-3CEF-6115-7FF1F678838B}"/>
              </a:ext>
            </a:extLst>
          </p:cNvPr>
          <p:cNvSpPr txBox="1"/>
          <p:nvPr/>
        </p:nvSpPr>
        <p:spPr>
          <a:xfrm>
            <a:off x="11045702" y="5360241"/>
            <a:ext cx="308098" cy="369332"/>
          </a:xfrm>
          <a:prstGeom prst="rect">
            <a:avLst/>
          </a:prstGeom>
          <a:noFill/>
        </p:spPr>
        <p:txBody>
          <a:bodyPr wrap="none" rtlCol="0">
            <a:spAutoFit/>
          </a:bodyPr>
          <a:lstStyle/>
          <a:p>
            <a:r>
              <a:rPr lang="sv-SE" b="1" dirty="0"/>
              <a:t>P</a:t>
            </a:r>
            <a:endParaRPr lang="en-US" b="1" dirty="0"/>
          </a:p>
        </p:txBody>
      </p:sp>
      <p:sp>
        <p:nvSpPr>
          <p:cNvPr id="13" name="TextBox 12">
            <a:extLst>
              <a:ext uri="{FF2B5EF4-FFF2-40B4-BE49-F238E27FC236}">
                <a16:creationId xmlns:a16="http://schemas.microsoft.com/office/drawing/2014/main" id="{B39186A7-6C23-2078-9785-00BE3B7785A1}"/>
              </a:ext>
            </a:extLst>
          </p:cNvPr>
          <p:cNvSpPr txBox="1"/>
          <p:nvPr/>
        </p:nvSpPr>
        <p:spPr>
          <a:xfrm>
            <a:off x="7812661" y="3906043"/>
            <a:ext cx="298480" cy="369332"/>
          </a:xfrm>
          <a:prstGeom prst="rect">
            <a:avLst/>
          </a:prstGeom>
          <a:noFill/>
        </p:spPr>
        <p:txBody>
          <a:bodyPr wrap="none" rtlCol="0">
            <a:spAutoFit/>
          </a:bodyPr>
          <a:lstStyle/>
          <a:p>
            <a:r>
              <a:rPr lang="sv-SE" b="1" dirty="0"/>
              <a:t>a</a:t>
            </a:r>
            <a:endParaRPr lang="en-US" b="1" dirty="0"/>
          </a:p>
        </p:txBody>
      </p:sp>
      <p:sp>
        <p:nvSpPr>
          <p:cNvPr id="18" name="TextBox 17">
            <a:extLst>
              <a:ext uri="{FF2B5EF4-FFF2-40B4-BE49-F238E27FC236}">
                <a16:creationId xmlns:a16="http://schemas.microsoft.com/office/drawing/2014/main" id="{42835F89-DF58-1078-573F-529EF7546E62}"/>
              </a:ext>
            </a:extLst>
          </p:cNvPr>
          <p:cNvSpPr txBox="1"/>
          <p:nvPr/>
        </p:nvSpPr>
        <p:spPr>
          <a:xfrm>
            <a:off x="8722945" y="4218664"/>
            <a:ext cx="1101584" cy="369332"/>
          </a:xfrm>
          <a:prstGeom prst="rect">
            <a:avLst/>
          </a:prstGeom>
          <a:noFill/>
        </p:spPr>
        <p:txBody>
          <a:bodyPr wrap="none" rtlCol="0">
            <a:spAutoFit/>
          </a:bodyPr>
          <a:lstStyle/>
          <a:p>
            <a:r>
              <a:rPr lang="sv-SE" b="1" dirty="0"/>
              <a:t>Q = a - </a:t>
            </a:r>
            <a:r>
              <a:rPr lang="sv-SE" b="1" dirty="0" err="1"/>
              <a:t>bP</a:t>
            </a:r>
            <a:endParaRPr lang="en-US" b="1" dirty="0"/>
          </a:p>
        </p:txBody>
      </p:sp>
      <p:sp>
        <p:nvSpPr>
          <p:cNvPr id="19" name="TextBox 18">
            <a:extLst>
              <a:ext uri="{FF2B5EF4-FFF2-40B4-BE49-F238E27FC236}">
                <a16:creationId xmlns:a16="http://schemas.microsoft.com/office/drawing/2014/main" id="{F70271B9-284B-60DF-B80A-F210D0953D4A}"/>
              </a:ext>
            </a:extLst>
          </p:cNvPr>
          <p:cNvSpPr txBox="1"/>
          <p:nvPr/>
        </p:nvSpPr>
        <p:spPr>
          <a:xfrm>
            <a:off x="7779800" y="5637888"/>
            <a:ext cx="364202" cy="369332"/>
          </a:xfrm>
          <a:prstGeom prst="rect">
            <a:avLst/>
          </a:prstGeom>
          <a:noFill/>
        </p:spPr>
        <p:txBody>
          <a:bodyPr wrap="none" rtlCol="0">
            <a:spAutoFit/>
          </a:bodyPr>
          <a:lstStyle/>
          <a:p>
            <a:r>
              <a:rPr lang="sv-SE" b="1" dirty="0"/>
              <a:t>-g</a:t>
            </a:r>
            <a:endParaRPr lang="en-US" b="1" dirty="0"/>
          </a:p>
        </p:txBody>
      </p:sp>
      <p:sp>
        <p:nvSpPr>
          <p:cNvPr id="20" name="TextBox 19">
            <a:extLst>
              <a:ext uri="{FF2B5EF4-FFF2-40B4-BE49-F238E27FC236}">
                <a16:creationId xmlns:a16="http://schemas.microsoft.com/office/drawing/2014/main" id="{8C24F29A-DD05-2400-0FF3-E09C9C9C547C}"/>
              </a:ext>
            </a:extLst>
          </p:cNvPr>
          <p:cNvSpPr txBox="1"/>
          <p:nvPr/>
        </p:nvSpPr>
        <p:spPr>
          <a:xfrm>
            <a:off x="10347682" y="4310032"/>
            <a:ext cx="1265090" cy="369332"/>
          </a:xfrm>
          <a:prstGeom prst="rect">
            <a:avLst/>
          </a:prstGeom>
          <a:noFill/>
        </p:spPr>
        <p:txBody>
          <a:bodyPr wrap="none" rtlCol="0">
            <a:spAutoFit/>
          </a:bodyPr>
          <a:lstStyle/>
          <a:p>
            <a:r>
              <a:rPr lang="sv-SE" b="1" dirty="0"/>
              <a:t>Q = - g + </a:t>
            </a:r>
            <a:r>
              <a:rPr lang="sv-SE" b="1" dirty="0" err="1"/>
              <a:t>hP</a:t>
            </a:r>
            <a:endParaRPr lang="en-US" b="1" dirty="0"/>
          </a:p>
        </p:txBody>
      </p:sp>
      <p:sp>
        <p:nvSpPr>
          <p:cNvPr id="21" name="TextBox 20">
            <a:extLst>
              <a:ext uri="{FF2B5EF4-FFF2-40B4-BE49-F238E27FC236}">
                <a16:creationId xmlns:a16="http://schemas.microsoft.com/office/drawing/2014/main" id="{3D1A4F62-9176-BF2D-242E-8D3536C5D8B3}"/>
              </a:ext>
            </a:extLst>
          </p:cNvPr>
          <p:cNvSpPr txBox="1"/>
          <p:nvPr/>
        </p:nvSpPr>
        <p:spPr>
          <a:xfrm>
            <a:off x="7768167" y="5299239"/>
            <a:ext cx="301686" cy="369332"/>
          </a:xfrm>
          <a:prstGeom prst="rect">
            <a:avLst/>
          </a:prstGeom>
          <a:noFill/>
        </p:spPr>
        <p:txBody>
          <a:bodyPr wrap="none" rtlCol="0">
            <a:spAutoFit/>
          </a:bodyPr>
          <a:lstStyle/>
          <a:p>
            <a:r>
              <a:rPr lang="sv-SE" b="1" dirty="0"/>
              <a:t>0</a:t>
            </a:r>
            <a:endParaRPr lang="en-US" b="1" dirty="0"/>
          </a:p>
        </p:txBody>
      </p:sp>
      <p:cxnSp>
        <p:nvCxnSpPr>
          <p:cNvPr id="22" name="Straight Arrow Connector 21">
            <a:extLst>
              <a:ext uri="{FF2B5EF4-FFF2-40B4-BE49-F238E27FC236}">
                <a16:creationId xmlns:a16="http://schemas.microsoft.com/office/drawing/2014/main" id="{AB13FAAC-19E6-BB8A-92E6-36271838E867}"/>
              </a:ext>
            </a:extLst>
          </p:cNvPr>
          <p:cNvCxnSpPr>
            <a:cxnSpLocks/>
          </p:cNvCxnSpPr>
          <p:nvPr/>
        </p:nvCxnSpPr>
        <p:spPr>
          <a:xfrm>
            <a:off x="6579052" y="5122416"/>
            <a:ext cx="1564950" cy="0"/>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574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F15C9-1E7D-2D7A-DCDB-7AB009D1879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C2E7BD-4534-0A1D-0DE9-60AE70B03D0E}"/>
              </a:ext>
            </a:extLst>
          </p:cNvPr>
          <p:cNvSpPr>
            <a:spLocks noGrp="1"/>
          </p:cNvSpPr>
          <p:nvPr>
            <p:ph type="sldNum" sz="quarter" idx="12"/>
          </p:nvPr>
        </p:nvSpPr>
        <p:spPr/>
        <p:txBody>
          <a:bodyPr/>
          <a:lstStyle/>
          <a:p>
            <a:fld id="{E2AB85B5-4ED4-4981-B10F-B59AFFBBEBDD}" type="slidenum">
              <a:rPr lang="en-US" smtClean="0"/>
              <a:t>50</a:t>
            </a:fld>
            <a:endParaRPr lang="en-US"/>
          </a:p>
        </p:txBody>
      </p:sp>
      <p:graphicFrame>
        <p:nvGraphicFramePr>
          <p:cNvPr id="3" name="Object 2">
            <a:extLst>
              <a:ext uri="{FF2B5EF4-FFF2-40B4-BE49-F238E27FC236}">
                <a16:creationId xmlns:a16="http://schemas.microsoft.com/office/drawing/2014/main" id="{EA75CE14-9662-42FA-D10B-E93FE5C2AEED}"/>
              </a:ext>
            </a:extLst>
          </p:cNvPr>
          <p:cNvGraphicFramePr>
            <a:graphicFrameLocks noChangeAspect="1"/>
          </p:cNvGraphicFramePr>
          <p:nvPr>
            <p:extLst>
              <p:ext uri="{D42A27DB-BD31-4B8C-83A1-F6EECF244321}">
                <p14:modId xmlns:p14="http://schemas.microsoft.com/office/powerpoint/2010/main" val="4062779296"/>
              </p:ext>
            </p:extLst>
          </p:nvPr>
        </p:nvGraphicFramePr>
        <p:xfrm>
          <a:off x="452673" y="482470"/>
          <a:ext cx="5392811" cy="1721110"/>
        </p:xfrm>
        <a:graphic>
          <a:graphicData uri="http://schemas.openxmlformats.org/presentationml/2006/ole">
            <mc:AlternateContent xmlns:mc="http://schemas.openxmlformats.org/markup-compatibility/2006">
              <mc:Choice xmlns:v="urn:schemas-microsoft-com:vml" Requires="v">
                <p:oleObj name="Equation" r:id="rId2" imgW="1346200" imgH="431800" progId="Equation.DSMT4">
                  <p:embed/>
                </p:oleObj>
              </mc:Choice>
              <mc:Fallback>
                <p:oleObj name="Equation" r:id="rId2" imgW="1346200" imgH="4318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73" y="482470"/>
                        <a:ext cx="5392811" cy="1721110"/>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AABD1767-2915-80E6-7402-9874A0BB6A78}"/>
              </a:ext>
            </a:extLst>
          </p:cNvPr>
          <p:cNvGraphicFramePr>
            <a:graphicFrameLocks noChangeAspect="1"/>
          </p:cNvGraphicFramePr>
          <p:nvPr>
            <p:extLst>
              <p:ext uri="{D42A27DB-BD31-4B8C-83A1-F6EECF244321}">
                <p14:modId xmlns:p14="http://schemas.microsoft.com/office/powerpoint/2010/main" val="1268729606"/>
              </p:ext>
            </p:extLst>
          </p:nvPr>
        </p:nvGraphicFramePr>
        <p:xfrm>
          <a:off x="452673" y="2300476"/>
          <a:ext cx="7037425" cy="1835850"/>
        </p:xfrm>
        <a:graphic>
          <a:graphicData uri="http://schemas.openxmlformats.org/presentationml/2006/ole">
            <mc:AlternateContent xmlns:mc="http://schemas.openxmlformats.org/markup-compatibility/2006">
              <mc:Choice xmlns:v="urn:schemas-microsoft-com:vml" Requires="v">
                <p:oleObj name="Equation" r:id="rId4" imgW="1752600" imgH="457200" progId="Equation.DSMT4">
                  <p:embed/>
                </p:oleObj>
              </mc:Choice>
              <mc:Fallback>
                <p:oleObj name="Equation" r:id="rId4" imgW="1752600" imgH="457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673" y="2300476"/>
                        <a:ext cx="7037425" cy="1835850"/>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A83C78C8-B211-8B7D-8B07-6D89415BE6B3}"/>
              </a:ext>
            </a:extLst>
          </p:cNvPr>
          <p:cNvGraphicFramePr>
            <a:graphicFrameLocks noChangeAspect="1"/>
          </p:cNvGraphicFramePr>
          <p:nvPr>
            <p:extLst>
              <p:ext uri="{D42A27DB-BD31-4B8C-83A1-F6EECF244321}">
                <p14:modId xmlns:p14="http://schemas.microsoft.com/office/powerpoint/2010/main" val="1670410758"/>
              </p:ext>
            </p:extLst>
          </p:nvPr>
        </p:nvGraphicFramePr>
        <p:xfrm>
          <a:off x="452673" y="4276347"/>
          <a:ext cx="6807945" cy="1950591"/>
        </p:xfrm>
        <a:graphic>
          <a:graphicData uri="http://schemas.openxmlformats.org/presentationml/2006/ole">
            <mc:AlternateContent xmlns:mc="http://schemas.openxmlformats.org/markup-compatibility/2006">
              <mc:Choice xmlns:v="urn:schemas-microsoft-com:vml" Requires="v">
                <p:oleObj name="Equation" r:id="rId6" imgW="1701800" imgH="482600" progId="Equation.DSMT4">
                  <p:embed/>
                </p:oleObj>
              </mc:Choice>
              <mc:Fallback>
                <p:oleObj name="Equation" r:id="rId6" imgW="1701800" imgH="4826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673" y="4276347"/>
                        <a:ext cx="6807945" cy="1950591"/>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2F645E23-D28F-E3AD-D6DC-05366BCABE98}"/>
              </a:ext>
            </a:extLst>
          </p:cNvPr>
          <p:cNvSpPr>
            <a:spLocks noChangeArrowheads="1"/>
          </p:cNvSpPr>
          <p:nvPr/>
        </p:nvSpPr>
        <p:spPr bwMode="auto">
          <a:xfrm>
            <a:off x="-1" y="0"/>
            <a:ext cx="26429519" cy="183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5F6CA8C7-9220-C069-49C1-71C6497EEC4E}"/>
              </a:ext>
            </a:extLst>
          </p:cNvPr>
          <p:cNvSpPr>
            <a:spLocks noChangeArrowheads="1"/>
          </p:cNvSpPr>
          <p:nvPr/>
        </p:nvSpPr>
        <p:spPr bwMode="auto">
          <a:xfrm>
            <a:off x="-1" y="885825"/>
            <a:ext cx="26429519" cy="183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4509DAC9-B478-0769-3890-30B3C1236106}"/>
              </a:ext>
            </a:extLst>
          </p:cNvPr>
          <p:cNvSpPr>
            <a:spLocks noChangeArrowheads="1"/>
          </p:cNvSpPr>
          <p:nvPr/>
        </p:nvSpPr>
        <p:spPr bwMode="auto">
          <a:xfrm>
            <a:off x="-1" y="1800225"/>
            <a:ext cx="26429519" cy="183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29025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ABB3F-FC0C-4B57-5DA2-7B840A6E2FB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642514-5E90-0FB5-12E8-9ECDF14476C0}"/>
              </a:ext>
            </a:extLst>
          </p:cNvPr>
          <p:cNvSpPr>
            <a:spLocks noGrp="1"/>
          </p:cNvSpPr>
          <p:nvPr>
            <p:ph type="sldNum" sz="quarter" idx="12"/>
          </p:nvPr>
        </p:nvSpPr>
        <p:spPr/>
        <p:txBody>
          <a:bodyPr/>
          <a:lstStyle/>
          <a:p>
            <a:fld id="{E2AB85B5-4ED4-4981-B10F-B59AFFBBEBDD}" type="slidenum">
              <a:rPr lang="en-US" smtClean="0"/>
              <a:t>51</a:t>
            </a:fld>
            <a:endParaRPr lang="en-US"/>
          </a:p>
        </p:txBody>
      </p:sp>
      <p:graphicFrame>
        <p:nvGraphicFramePr>
          <p:cNvPr id="3" name="Object 2">
            <a:extLst>
              <a:ext uri="{FF2B5EF4-FFF2-40B4-BE49-F238E27FC236}">
                <a16:creationId xmlns:a16="http://schemas.microsoft.com/office/drawing/2014/main" id="{EAAE2749-4356-5104-919B-9634470D0539}"/>
              </a:ext>
            </a:extLst>
          </p:cNvPr>
          <p:cNvGraphicFramePr>
            <a:graphicFrameLocks noChangeAspect="1"/>
          </p:cNvGraphicFramePr>
          <p:nvPr>
            <p:extLst>
              <p:ext uri="{D42A27DB-BD31-4B8C-83A1-F6EECF244321}">
                <p14:modId xmlns:p14="http://schemas.microsoft.com/office/powerpoint/2010/main" val="4110776163"/>
              </p:ext>
            </p:extLst>
          </p:nvPr>
        </p:nvGraphicFramePr>
        <p:xfrm>
          <a:off x="506995" y="648214"/>
          <a:ext cx="4039136" cy="1440531"/>
        </p:xfrm>
        <a:graphic>
          <a:graphicData uri="http://schemas.openxmlformats.org/presentationml/2006/ole">
            <mc:AlternateContent xmlns:mc="http://schemas.openxmlformats.org/markup-compatibility/2006">
              <mc:Choice xmlns:v="urn:schemas-microsoft-com:vml" Requires="v">
                <p:oleObj name="Equation" r:id="rId2" imgW="1358310" imgH="482391" progId="Equation.DSMT4">
                  <p:embed/>
                </p:oleObj>
              </mc:Choice>
              <mc:Fallback>
                <p:oleObj name="Equation" r:id="rId2" imgW="1358310" imgH="482391"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95" y="648214"/>
                        <a:ext cx="4039136" cy="1440531"/>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E89D3BBB-F995-813D-4065-343378D78C65}"/>
              </a:ext>
            </a:extLst>
          </p:cNvPr>
          <p:cNvGraphicFramePr>
            <a:graphicFrameLocks noChangeAspect="1"/>
          </p:cNvGraphicFramePr>
          <p:nvPr>
            <p:extLst>
              <p:ext uri="{D42A27DB-BD31-4B8C-83A1-F6EECF244321}">
                <p14:modId xmlns:p14="http://schemas.microsoft.com/office/powerpoint/2010/main" val="404305233"/>
              </p:ext>
            </p:extLst>
          </p:nvPr>
        </p:nvGraphicFramePr>
        <p:xfrm>
          <a:off x="624688" y="2443943"/>
          <a:ext cx="2937555" cy="903863"/>
        </p:xfrm>
        <a:graphic>
          <a:graphicData uri="http://schemas.openxmlformats.org/presentationml/2006/ole">
            <mc:AlternateContent xmlns:mc="http://schemas.openxmlformats.org/markup-compatibility/2006">
              <mc:Choice xmlns:v="urn:schemas-microsoft-com:vml" Requires="v">
                <p:oleObj name="Equation" r:id="rId4" imgW="990170" imgH="304668" progId="Equation.DSMT4">
                  <p:embed/>
                </p:oleObj>
              </mc:Choice>
              <mc:Fallback>
                <p:oleObj name="Equation" r:id="rId4" imgW="990170" imgH="304668"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688" y="2443943"/>
                        <a:ext cx="2937555" cy="903863"/>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E6DF7A59-9DCA-FAA9-EC1A-4A58F471061E}"/>
              </a:ext>
            </a:extLst>
          </p:cNvPr>
          <p:cNvGraphicFramePr>
            <a:graphicFrameLocks noChangeAspect="1"/>
          </p:cNvGraphicFramePr>
          <p:nvPr>
            <p:extLst>
              <p:ext uri="{D42A27DB-BD31-4B8C-83A1-F6EECF244321}">
                <p14:modId xmlns:p14="http://schemas.microsoft.com/office/powerpoint/2010/main" val="3771563435"/>
              </p:ext>
            </p:extLst>
          </p:nvPr>
        </p:nvGraphicFramePr>
        <p:xfrm>
          <a:off x="624688" y="3672254"/>
          <a:ext cx="2542114" cy="1158074"/>
        </p:xfrm>
        <a:graphic>
          <a:graphicData uri="http://schemas.openxmlformats.org/presentationml/2006/ole">
            <mc:AlternateContent xmlns:mc="http://schemas.openxmlformats.org/markup-compatibility/2006">
              <mc:Choice xmlns:v="urn:schemas-microsoft-com:vml" Requires="v">
                <p:oleObj name="Equation" r:id="rId6" imgW="863225" imgH="393529" progId="Equation.DSMT4">
                  <p:embed/>
                </p:oleObj>
              </mc:Choice>
              <mc:Fallback>
                <p:oleObj name="Equation" r:id="rId6" imgW="863225" imgH="393529"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688" y="3672254"/>
                        <a:ext cx="2542114" cy="1158074"/>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1C9AF72F-5F6D-3197-2DCF-A3A3FBEA7FF6}"/>
              </a:ext>
            </a:extLst>
          </p:cNvPr>
          <p:cNvSpPr>
            <a:spLocks noChangeArrowheads="1"/>
          </p:cNvSpPr>
          <p:nvPr/>
        </p:nvSpPr>
        <p:spPr bwMode="auto">
          <a:xfrm>
            <a:off x="-1" y="0"/>
            <a:ext cx="23105621" cy="135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695E96EF-22BF-EC26-E180-303304E07D75}"/>
              </a:ext>
            </a:extLst>
          </p:cNvPr>
          <p:cNvSpPr>
            <a:spLocks noChangeArrowheads="1"/>
          </p:cNvSpPr>
          <p:nvPr/>
        </p:nvSpPr>
        <p:spPr bwMode="auto">
          <a:xfrm>
            <a:off x="-1" y="942975"/>
            <a:ext cx="23105621" cy="135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DE679241-315A-2024-B5B8-983AD49514A2}"/>
              </a:ext>
            </a:extLst>
          </p:cNvPr>
          <p:cNvSpPr>
            <a:spLocks noChangeArrowheads="1"/>
          </p:cNvSpPr>
          <p:nvPr/>
        </p:nvSpPr>
        <p:spPr bwMode="auto">
          <a:xfrm>
            <a:off x="-1" y="1704975"/>
            <a:ext cx="23105621" cy="135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8804D05C-8D3A-9064-0955-30C9AEE12BDC}"/>
              </a:ext>
            </a:extLst>
          </p:cNvPr>
          <p:cNvSpPr>
            <a:spLocks noChangeArrowheads="1"/>
          </p:cNvSpPr>
          <p:nvPr/>
        </p:nvSpPr>
        <p:spPr bwMode="auto">
          <a:xfrm>
            <a:off x="2287615" y="5378789"/>
            <a:ext cx="231056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We note that the optimal production levels in N1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are functions of the relative price r.</a:t>
            </a:r>
            <a:endParaRPr kumimoji="0" lang="en-US" altLang="en-US" sz="2400" b="1" i="0" u="none" strike="noStrike" cap="none" normalizeH="0" baseline="0" dirty="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276887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21FA9-A8EA-22E8-7F99-5EE07FC6114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808B05-A2C7-FCFB-A2AA-59BE8877CCB1}"/>
              </a:ext>
            </a:extLst>
          </p:cNvPr>
          <p:cNvSpPr>
            <a:spLocks noGrp="1"/>
          </p:cNvSpPr>
          <p:nvPr>
            <p:ph type="sldNum" sz="quarter" idx="12"/>
          </p:nvPr>
        </p:nvSpPr>
        <p:spPr/>
        <p:txBody>
          <a:bodyPr/>
          <a:lstStyle/>
          <a:p>
            <a:fld id="{E2AB85B5-4ED4-4981-B10F-B59AFFBBEBDD}" type="slidenum">
              <a:rPr lang="en-US" smtClean="0"/>
              <a:t>52</a:t>
            </a:fld>
            <a:endParaRPr lang="en-US"/>
          </a:p>
        </p:txBody>
      </p:sp>
      <p:sp>
        <p:nvSpPr>
          <p:cNvPr id="3" name="Rectangle 7">
            <a:extLst>
              <a:ext uri="{FF2B5EF4-FFF2-40B4-BE49-F238E27FC236}">
                <a16:creationId xmlns:a16="http://schemas.microsoft.com/office/drawing/2014/main" id="{6637B96B-9320-93BB-4950-5760133F9B27}"/>
              </a:ext>
            </a:extLst>
          </p:cNvPr>
          <p:cNvSpPr>
            <a:spLocks noChangeArrowheads="1"/>
          </p:cNvSpPr>
          <p:nvPr/>
        </p:nvSpPr>
        <p:spPr bwMode="auto">
          <a:xfrm>
            <a:off x="6523073" y="379273"/>
            <a:ext cx="231056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1" u="none" strike="noStrike" cap="none" normalizeH="0" baseline="0" dirty="0">
                <a:ln>
                  <a:noFill/>
                </a:ln>
                <a:solidFill>
                  <a:srgbClr val="0070C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Production optimization in N2:</a:t>
            </a:r>
            <a:endParaRPr kumimoji="0" lang="en-US" altLang="en-US" sz="3200" b="1" i="1" u="none" strike="noStrike" cap="none" normalizeH="0" baseline="0" dirty="0">
              <a:ln>
                <a:noFill/>
              </a:ln>
              <a:solidFill>
                <a:srgbClr val="0070C0"/>
              </a:solidFill>
              <a:effectLst/>
              <a:highlight>
                <a:srgbClr val="FFFF00"/>
              </a:highlight>
              <a:latin typeface="Arial" panose="020B0604020202020204" pitchFamily="34" charset="0"/>
            </a:endParaRPr>
          </a:p>
        </p:txBody>
      </p:sp>
      <p:graphicFrame>
        <p:nvGraphicFramePr>
          <p:cNvPr id="5" name="Object 4">
            <a:extLst>
              <a:ext uri="{FF2B5EF4-FFF2-40B4-BE49-F238E27FC236}">
                <a16:creationId xmlns:a16="http://schemas.microsoft.com/office/drawing/2014/main" id="{9367C607-E07A-160D-381C-4254A0A8248A}"/>
              </a:ext>
            </a:extLst>
          </p:cNvPr>
          <p:cNvGraphicFramePr>
            <a:graphicFrameLocks noChangeAspect="1"/>
          </p:cNvGraphicFramePr>
          <p:nvPr>
            <p:extLst>
              <p:ext uri="{D42A27DB-BD31-4B8C-83A1-F6EECF244321}">
                <p14:modId xmlns:p14="http://schemas.microsoft.com/office/powerpoint/2010/main" val="3132618295"/>
              </p:ext>
            </p:extLst>
          </p:nvPr>
        </p:nvGraphicFramePr>
        <p:xfrm>
          <a:off x="503688" y="933596"/>
          <a:ext cx="4313750" cy="1041250"/>
        </p:xfrm>
        <a:graphic>
          <a:graphicData uri="http://schemas.openxmlformats.org/presentationml/2006/ole">
            <mc:AlternateContent xmlns:mc="http://schemas.openxmlformats.org/markup-compatibility/2006">
              <mc:Choice xmlns:v="urn:schemas-microsoft-com:vml" Requires="v">
                <p:oleObj name="Equation" r:id="rId2" imgW="1384300" imgH="330200" progId="Equation.DSMT4">
                  <p:embed/>
                </p:oleObj>
              </mc:Choice>
              <mc:Fallback>
                <p:oleObj name="Equation" r:id="rId2" imgW="1384300" imgH="3302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88" y="933596"/>
                        <a:ext cx="4313750" cy="1041250"/>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6F2F34EF-F94D-102A-991C-B9D517E4BBD5}"/>
              </a:ext>
            </a:extLst>
          </p:cNvPr>
          <p:cNvGraphicFramePr>
            <a:graphicFrameLocks noChangeAspect="1"/>
          </p:cNvGraphicFramePr>
          <p:nvPr>
            <p:extLst>
              <p:ext uri="{D42A27DB-BD31-4B8C-83A1-F6EECF244321}">
                <p14:modId xmlns:p14="http://schemas.microsoft.com/office/powerpoint/2010/main" val="3427138194"/>
              </p:ext>
            </p:extLst>
          </p:nvPr>
        </p:nvGraphicFramePr>
        <p:xfrm>
          <a:off x="503688" y="2070846"/>
          <a:ext cx="7586250" cy="862750"/>
        </p:xfrm>
        <a:graphic>
          <a:graphicData uri="http://schemas.openxmlformats.org/presentationml/2006/ole">
            <mc:AlternateContent xmlns:mc="http://schemas.openxmlformats.org/markup-compatibility/2006">
              <mc:Choice xmlns:v="urn:schemas-microsoft-com:vml" Requires="v">
                <p:oleObj name="Equation" r:id="rId4" imgW="2425700" imgH="279400" progId="Equation.DSMT4">
                  <p:embed/>
                </p:oleObj>
              </mc:Choice>
              <mc:Fallback>
                <p:oleObj name="Equation" r:id="rId4" imgW="2425700" imgH="2794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688" y="2070846"/>
                        <a:ext cx="7586250" cy="86275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69C172F1-BC4A-5378-988F-5880C669A218}"/>
              </a:ext>
            </a:extLst>
          </p:cNvPr>
          <p:cNvGraphicFramePr>
            <a:graphicFrameLocks noChangeAspect="1"/>
          </p:cNvGraphicFramePr>
          <p:nvPr>
            <p:extLst>
              <p:ext uri="{D42A27DB-BD31-4B8C-83A1-F6EECF244321}">
                <p14:modId xmlns:p14="http://schemas.microsoft.com/office/powerpoint/2010/main" val="2312882244"/>
              </p:ext>
            </p:extLst>
          </p:nvPr>
        </p:nvGraphicFramePr>
        <p:xfrm>
          <a:off x="503688" y="3675378"/>
          <a:ext cx="6009500" cy="1190000"/>
        </p:xfrm>
        <a:graphic>
          <a:graphicData uri="http://schemas.openxmlformats.org/presentationml/2006/ole">
            <mc:AlternateContent xmlns:mc="http://schemas.openxmlformats.org/markup-compatibility/2006">
              <mc:Choice xmlns:v="urn:schemas-microsoft-com:vml" Requires="v">
                <p:oleObj name="Equation" r:id="rId6" imgW="1930400" imgH="381000" progId="Equation.DSMT4">
                  <p:embed/>
                </p:oleObj>
              </mc:Choice>
              <mc:Fallback>
                <p:oleObj name="Equation" r:id="rId6" imgW="1930400" imgH="3810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688" y="3675378"/>
                        <a:ext cx="6009500" cy="1190000"/>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214C41F0-08FC-0AC8-BDE2-AD22EFC0F3F5}"/>
              </a:ext>
            </a:extLst>
          </p:cNvPr>
          <p:cNvGraphicFramePr>
            <a:graphicFrameLocks noChangeAspect="1"/>
          </p:cNvGraphicFramePr>
          <p:nvPr>
            <p:extLst>
              <p:ext uri="{D42A27DB-BD31-4B8C-83A1-F6EECF244321}">
                <p14:modId xmlns:p14="http://schemas.microsoft.com/office/powerpoint/2010/main" val="4072694959"/>
              </p:ext>
            </p:extLst>
          </p:nvPr>
        </p:nvGraphicFramePr>
        <p:xfrm>
          <a:off x="503688" y="5103378"/>
          <a:ext cx="5890500" cy="1100750"/>
        </p:xfrm>
        <a:graphic>
          <a:graphicData uri="http://schemas.openxmlformats.org/presentationml/2006/ole">
            <mc:AlternateContent xmlns:mc="http://schemas.openxmlformats.org/markup-compatibility/2006">
              <mc:Choice xmlns:v="urn:schemas-microsoft-com:vml" Requires="v">
                <p:oleObj name="Equation" r:id="rId8" imgW="1879600" imgH="355600" progId="Equation.DSMT4">
                  <p:embed/>
                </p:oleObj>
              </mc:Choice>
              <mc:Fallback>
                <p:oleObj name="Equation" r:id="rId8" imgW="1879600" imgH="3556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688" y="5103378"/>
                        <a:ext cx="5890500" cy="1100750"/>
                      </a:xfrm>
                      <a:prstGeom prst="rect">
                        <a:avLst/>
                      </a:prstGeom>
                      <a:noFill/>
                    </p:spPr>
                  </p:pic>
                </p:oleObj>
              </mc:Fallback>
            </mc:AlternateContent>
          </a:graphicData>
        </a:graphic>
      </p:graphicFrame>
      <p:sp>
        <p:nvSpPr>
          <p:cNvPr id="9" name="Rectangle 5">
            <a:extLst>
              <a:ext uri="{FF2B5EF4-FFF2-40B4-BE49-F238E27FC236}">
                <a16:creationId xmlns:a16="http://schemas.microsoft.com/office/drawing/2014/main" id="{FFF3043F-7895-C049-07A6-3D1E0EC1B976}"/>
              </a:ext>
            </a:extLst>
          </p:cNvPr>
          <p:cNvSpPr>
            <a:spLocks noChangeArrowheads="1"/>
          </p:cNvSpPr>
          <p:nvPr/>
        </p:nvSpPr>
        <p:spPr bwMode="auto">
          <a:xfrm>
            <a:off x="506994" y="964048"/>
            <a:ext cx="18436150" cy="14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096745ED-654B-8C1B-3DB3-11898CE14403}"/>
              </a:ext>
            </a:extLst>
          </p:cNvPr>
          <p:cNvSpPr>
            <a:spLocks noChangeArrowheads="1"/>
          </p:cNvSpPr>
          <p:nvPr/>
        </p:nvSpPr>
        <p:spPr bwMode="auto">
          <a:xfrm>
            <a:off x="506994" y="1754623"/>
            <a:ext cx="18436150" cy="14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67221640-9629-F2EF-CC05-D2F20EA9FC68}"/>
              </a:ext>
            </a:extLst>
          </p:cNvPr>
          <p:cNvSpPr>
            <a:spLocks noChangeArrowheads="1"/>
          </p:cNvSpPr>
          <p:nvPr/>
        </p:nvSpPr>
        <p:spPr bwMode="auto">
          <a:xfrm>
            <a:off x="506994" y="2488048"/>
            <a:ext cx="18436150" cy="14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CCA114DB-71FF-35C7-72BA-37B4C966FB33}"/>
              </a:ext>
            </a:extLst>
          </p:cNvPr>
          <p:cNvSpPr>
            <a:spLocks noChangeArrowheads="1"/>
          </p:cNvSpPr>
          <p:nvPr/>
        </p:nvSpPr>
        <p:spPr bwMode="auto">
          <a:xfrm>
            <a:off x="506994" y="3326248"/>
            <a:ext cx="18436150" cy="14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69357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E4013-C6ED-F46F-EB27-B0BFB29877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051231-DCBE-174B-7A0E-395933C1BE4F}"/>
              </a:ext>
            </a:extLst>
          </p:cNvPr>
          <p:cNvSpPr>
            <a:spLocks noGrp="1"/>
          </p:cNvSpPr>
          <p:nvPr>
            <p:ph type="sldNum" sz="quarter" idx="12"/>
          </p:nvPr>
        </p:nvSpPr>
        <p:spPr/>
        <p:txBody>
          <a:bodyPr/>
          <a:lstStyle/>
          <a:p>
            <a:fld id="{E2AB85B5-4ED4-4981-B10F-B59AFFBBEBDD}" type="slidenum">
              <a:rPr lang="en-US" smtClean="0"/>
              <a:t>53</a:t>
            </a:fld>
            <a:endParaRPr lang="en-US"/>
          </a:p>
        </p:txBody>
      </p:sp>
      <p:graphicFrame>
        <p:nvGraphicFramePr>
          <p:cNvPr id="3" name="Object 2">
            <a:extLst>
              <a:ext uri="{FF2B5EF4-FFF2-40B4-BE49-F238E27FC236}">
                <a16:creationId xmlns:a16="http://schemas.microsoft.com/office/drawing/2014/main" id="{020F7812-11CC-9F9E-DCD8-7FB7B1618796}"/>
              </a:ext>
            </a:extLst>
          </p:cNvPr>
          <p:cNvGraphicFramePr>
            <a:graphicFrameLocks noChangeAspect="1"/>
          </p:cNvGraphicFramePr>
          <p:nvPr>
            <p:extLst>
              <p:ext uri="{D42A27DB-BD31-4B8C-83A1-F6EECF244321}">
                <p14:modId xmlns:p14="http://schemas.microsoft.com/office/powerpoint/2010/main" val="4145535761"/>
              </p:ext>
            </p:extLst>
          </p:nvPr>
        </p:nvGraphicFramePr>
        <p:xfrm>
          <a:off x="353085" y="445955"/>
          <a:ext cx="4855824" cy="1517445"/>
        </p:xfrm>
        <a:graphic>
          <a:graphicData uri="http://schemas.openxmlformats.org/presentationml/2006/ole">
            <mc:AlternateContent xmlns:mc="http://schemas.openxmlformats.org/markup-compatibility/2006">
              <mc:Choice xmlns:v="urn:schemas-microsoft-com:vml" Requires="v">
                <p:oleObj name="Equation" r:id="rId2" imgW="1371600" imgH="431800" progId="Equation.DSMT4">
                  <p:embed/>
                </p:oleObj>
              </mc:Choice>
              <mc:Fallback>
                <p:oleObj name="Equation" r:id="rId2" imgW="1371600" imgH="4318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85" y="445955"/>
                        <a:ext cx="4855824" cy="1517445"/>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C9E836E0-72A0-F3CD-0981-A02CF8241D80}"/>
              </a:ext>
            </a:extLst>
          </p:cNvPr>
          <p:cNvGraphicFramePr>
            <a:graphicFrameLocks noChangeAspect="1"/>
          </p:cNvGraphicFramePr>
          <p:nvPr>
            <p:extLst>
              <p:ext uri="{D42A27DB-BD31-4B8C-83A1-F6EECF244321}">
                <p14:modId xmlns:p14="http://schemas.microsoft.com/office/powerpoint/2010/main" val="1375569916"/>
              </p:ext>
            </p:extLst>
          </p:nvPr>
        </p:nvGraphicFramePr>
        <p:xfrm>
          <a:off x="353085" y="2145017"/>
          <a:ext cx="6137222" cy="1618608"/>
        </p:xfrm>
        <a:graphic>
          <a:graphicData uri="http://schemas.openxmlformats.org/presentationml/2006/ole">
            <mc:AlternateContent xmlns:mc="http://schemas.openxmlformats.org/markup-compatibility/2006">
              <mc:Choice xmlns:v="urn:schemas-microsoft-com:vml" Requires="v">
                <p:oleObj name="Equation" r:id="rId4" imgW="1727200" imgH="457200" progId="Equation.DSMT4">
                  <p:embed/>
                </p:oleObj>
              </mc:Choice>
              <mc:Fallback>
                <p:oleObj name="Equation" r:id="rId4" imgW="1727200" imgH="457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85" y="2145017"/>
                        <a:ext cx="6137222" cy="1618608"/>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A04E33A1-EC37-9F46-BA94-857003AE45B1}"/>
              </a:ext>
            </a:extLst>
          </p:cNvPr>
          <p:cNvGraphicFramePr>
            <a:graphicFrameLocks noChangeAspect="1"/>
          </p:cNvGraphicFramePr>
          <p:nvPr>
            <p:extLst>
              <p:ext uri="{D42A27DB-BD31-4B8C-83A1-F6EECF244321}">
                <p14:modId xmlns:p14="http://schemas.microsoft.com/office/powerpoint/2010/main" val="3994090729"/>
              </p:ext>
            </p:extLst>
          </p:nvPr>
        </p:nvGraphicFramePr>
        <p:xfrm>
          <a:off x="353085" y="4157840"/>
          <a:ext cx="6137222" cy="1719771"/>
        </p:xfrm>
        <a:graphic>
          <a:graphicData uri="http://schemas.openxmlformats.org/presentationml/2006/ole">
            <mc:AlternateContent xmlns:mc="http://schemas.openxmlformats.org/markup-compatibility/2006">
              <mc:Choice xmlns:v="urn:schemas-microsoft-com:vml" Requires="v">
                <p:oleObj name="Equation" r:id="rId6" imgW="1726451" imgH="482391" progId="Equation.DSMT4">
                  <p:embed/>
                </p:oleObj>
              </mc:Choice>
              <mc:Fallback>
                <p:oleObj name="Equation" r:id="rId6" imgW="1726451" imgH="482391"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085" y="4157840"/>
                        <a:ext cx="6137222" cy="1719771"/>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35B57FFC-5D4A-8A46-A66E-3BA58FFBC060}"/>
              </a:ext>
            </a:extLst>
          </p:cNvPr>
          <p:cNvSpPr>
            <a:spLocks noChangeArrowheads="1"/>
          </p:cNvSpPr>
          <p:nvPr/>
        </p:nvSpPr>
        <p:spPr bwMode="auto">
          <a:xfrm>
            <a:off x="235389" y="1593410"/>
            <a:ext cx="18918217" cy="161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A72D60AB-C527-2F7B-926B-3C50EC4DE63F}"/>
              </a:ext>
            </a:extLst>
          </p:cNvPr>
          <p:cNvSpPr>
            <a:spLocks noChangeArrowheads="1"/>
          </p:cNvSpPr>
          <p:nvPr/>
        </p:nvSpPr>
        <p:spPr bwMode="auto">
          <a:xfrm>
            <a:off x="235389" y="2479235"/>
            <a:ext cx="18918217" cy="161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F1A28054-7592-1BF2-C4E0-F9AE701184E2}"/>
              </a:ext>
            </a:extLst>
          </p:cNvPr>
          <p:cNvSpPr>
            <a:spLocks noChangeArrowheads="1"/>
          </p:cNvSpPr>
          <p:nvPr/>
        </p:nvSpPr>
        <p:spPr bwMode="auto">
          <a:xfrm>
            <a:off x="235389" y="3393635"/>
            <a:ext cx="18918217" cy="161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1645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C252E-ADFF-1719-149F-02E26D215C8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1450FE-B212-3FF6-80DA-95041DB465F7}"/>
              </a:ext>
            </a:extLst>
          </p:cNvPr>
          <p:cNvSpPr>
            <a:spLocks noGrp="1"/>
          </p:cNvSpPr>
          <p:nvPr>
            <p:ph type="sldNum" sz="quarter" idx="12"/>
          </p:nvPr>
        </p:nvSpPr>
        <p:spPr/>
        <p:txBody>
          <a:bodyPr/>
          <a:lstStyle/>
          <a:p>
            <a:fld id="{E2AB85B5-4ED4-4981-B10F-B59AFFBBEBDD}" type="slidenum">
              <a:rPr lang="en-US" smtClean="0"/>
              <a:t>54</a:t>
            </a:fld>
            <a:endParaRPr lang="en-US"/>
          </a:p>
        </p:txBody>
      </p:sp>
      <p:graphicFrame>
        <p:nvGraphicFramePr>
          <p:cNvPr id="3" name="Object 2">
            <a:extLst>
              <a:ext uri="{FF2B5EF4-FFF2-40B4-BE49-F238E27FC236}">
                <a16:creationId xmlns:a16="http://schemas.microsoft.com/office/drawing/2014/main" id="{21B0534A-5E98-5CFC-65C9-EB6C5EDC8AD2}"/>
              </a:ext>
            </a:extLst>
          </p:cNvPr>
          <p:cNvGraphicFramePr>
            <a:graphicFrameLocks noChangeAspect="1"/>
          </p:cNvGraphicFramePr>
          <p:nvPr>
            <p:extLst>
              <p:ext uri="{D42A27DB-BD31-4B8C-83A1-F6EECF244321}">
                <p14:modId xmlns:p14="http://schemas.microsoft.com/office/powerpoint/2010/main" val="3360558707"/>
              </p:ext>
            </p:extLst>
          </p:nvPr>
        </p:nvGraphicFramePr>
        <p:xfrm>
          <a:off x="606582" y="491607"/>
          <a:ext cx="4952246" cy="1650749"/>
        </p:xfrm>
        <a:graphic>
          <a:graphicData uri="http://schemas.openxmlformats.org/presentationml/2006/ole">
            <mc:AlternateContent xmlns:mc="http://schemas.openxmlformats.org/markup-compatibility/2006">
              <mc:Choice xmlns:v="urn:schemas-microsoft-com:vml" Requires="v">
                <p:oleObj name="Equation" r:id="rId2" imgW="1459866" imgH="482391" progId="Equation.DSMT4">
                  <p:embed/>
                </p:oleObj>
              </mc:Choice>
              <mc:Fallback>
                <p:oleObj name="Equation" r:id="rId2" imgW="1459866" imgH="482391"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82" y="491607"/>
                        <a:ext cx="4952246" cy="1650749"/>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6EB7E06C-8348-F2C9-6620-6A9F38D3D14C}"/>
              </a:ext>
            </a:extLst>
          </p:cNvPr>
          <p:cNvGraphicFramePr>
            <a:graphicFrameLocks noChangeAspect="1"/>
          </p:cNvGraphicFramePr>
          <p:nvPr>
            <p:extLst>
              <p:ext uri="{D42A27DB-BD31-4B8C-83A1-F6EECF244321}">
                <p14:modId xmlns:p14="http://schemas.microsoft.com/office/powerpoint/2010/main" val="1259999231"/>
              </p:ext>
            </p:extLst>
          </p:nvPr>
        </p:nvGraphicFramePr>
        <p:xfrm>
          <a:off x="606582" y="2533079"/>
          <a:ext cx="4485927" cy="1354242"/>
        </p:xfrm>
        <a:graphic>
          <a:graphicData uri="http://schemas.openxmlformats.org/presentationml/2006/ole">
            <mc:AlternateContent xmlns:mc="http://schemas.openxmlformats.org/markup-compatibility/2006">
              <mc:Choice xmlns:v="urn:schemas-microsoft-com:vml" Requires="v">
                <p:oleObj name="Equation" r:id="rId4" imgW="1002865" imgH="304668" progId="Equation.DSMT4">
                  <p:embed/>
                </p:oleObj>
              </mc:Choice>
              <mc:Fallback>
                <p:oleObj name="Equation" r:id="rId4" imgW="1002865" imgH="304668"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582" y="2533079"/>
                        <a:ext cx="4485927" cy="1354242"/>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EBD3C3CF-DD4C-7706-FCCB-383BC349B70C}"/>
              </a:ext>
            </a:extLst>
          </p:cNvPr>
          <p:cNvGraphicFramePr>
            <a:graphicFrameLocks noChangeAspect="1"/>
          </p:cNvGraphicFramePr>
          <p:nvPr>
            <p:extLst>
              <p:ext uri="{D42A27DB-BD31-4B8C-83A1-F6EECF244321}">
                <p14:modId xmlns:p14="http://schemas.microsoft.com/office/powerpoint/2010/main" val="4185579216"/>
              </p:ext>
            </p:extLst>
          </p:nvPr>
        </p:nvGraphicFramePr>
        <p:xfrm>
          <a:off x="606582" y="3946988"/>
          <a:ext cx="4062725" cy="1735122"/>
        </p:xfrm>
        <a:graphic>
          <a:graphicData uri="http://schemas.openxmlformats.org/presentationml/2006/ole">
            <mc:AlternateContent xmlns:mc="http://schemas.openxmlformats.org/markup-compatibility/2006">
              <mc:Choice xmlns:v="urn:schemas-microsoft-com:vml" Requires="v">
                <p:oleObj name="Equation" r:id="rId6" imgW="914400" imgH="393700" progId="Equation.DSMT4">
                  <p:embed/>
                </p:oleObj>
              </mc:Choice>
              <mc:Fallback>
                <p:oleObj name="Equation" r:id="rId6" imgW="914400" imgH="3937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582" y="3946988"/>
                        <a:ext cx="4062725" cy="1735122"/>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927CF4A4-76E9-48B3-6AD9-BB39889633A6}"/>
              </a:ext>
            </a:extLst>
          </p:cNvPr>
          <p:cNvSpPr>
            <a:spLocks noChangeArrowheads="1"/>
          </p:cNvSpPr>
          <p:nvPr/>
        </p:nvSpPr>
        <p:spPr bwMode="auto">
          <a:xfrm>
            <a:off x="914400" y="715224"/>
            <a:ext cx="28171800" cy="203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5D21F3DE-F4C5-7137-C068-EA7EAAB64A81}"/>
              </a:ext>
            </a:extLst>
          </p:cNvPr>
          <p:cNvSpPr>
            <a:spLocks noChangeArrowheads="1"/>
          </p:cNvSpPr>
          <p:nvPr/>
        </p:nvSpPr>
        <p:spPr bwMode="auto">
          <a:xfrm>
            <a:off x="914400" y="1658199"/>
            <a:ext cx="28171800" cy="203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2BB43CA6-0042-F38B-06C2-3A9DEB96D423}"/>
              </a:ext>
            </a:extLst>
          </p:cNvPr>
          <p:cNvSpPr>
            <a:spLocks noChangeArrowheads="1"/>
          </p:cNvSpPr>
          <p:nvPr/>
        </p:nvSpPr>
        <p:spPr bwMode="auto">
          <a:xfrm>
            <a:off x="914400" y="2420199"/>
            <a:ext cx="28171800" cy="203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83F8F287-FC3D-0E1A-4252-A252D7DF48DB}"/>
              </a:ext>
            </a:extLst>
          </p:cNvPr>
          <p:cNvSpPr>
            <a:spLocks noChangeArrowheads="1"/>
          </p:cNvSpPr>
          <p:nvPr/>
        </p:nvSpPr>
        <p:spPr bwMode="auto">
          <a:xfrm>
            <a:off x="4225057" y="5525353"/>
            <a:ext cx="231056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We note that also the optimal production levels in N2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are functions of the relative price r.</a:t>
            </a:r>
            <a:endParaRPr kumimoji="0" lang="en-US" altLang="en-US" sz="2400" b="1" i="0" u="none" strike="noStrike" cap="none" normalizeH="0" baseline="0" dirty="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1592513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93162-AD69-E223-1A56-41EC321AD9E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46988C-AA23-C467-6EF6-EEB1AF15908D}"/>
              </a:ext>
            </a:extLst>
          </p:cNvPr>
          <p:cNvSpPr>
            <a:spLocks noGrp="1"/>
          </p:cNvSpPr>
          <p:nvPr>
            <p:ph type="sldNum" sz="quarter" idx="12"/>
          </p:nvPr>
        </p:nvSpPr>
        <p:spPr/>
        <p:txBody>
          <a:bodyPr/>
          <a:lstStyle/>
          <a:p>
            <a:fld id="{E2AB85B5-4ED4-4981-B10F-B59AFFBBEBDD}" type="slidenum">
              <a:rPr lang="en-US" smtClean="0"/>
              <a:t>55</a:t>
            </a:fld>
            <a:endParaRPr lang="en-US"/>
          </a:p>
        </p:txBody>
      </p:sp>
      <p:graphicFrame>
        <p:nvGraphicFramePr>
          <p:cNvPr id="3" name="Object 2">
            <a:extLst>
              <a:ext uri="{FF2B5EF4-FFF2-40B4-BE49-F238E27FC236}">
                <a16:creationId xmlns:a16="http://schemas.microsoft.com/office/drawing/2014/main" id="{A65C098B-6519-EDCC-B1CF-64D2E3632CF1}"/>
              </a:ext>
            </a:extLst>
          </p:cNvPr>
          <p:cNvGraphicFramePr>
            <a:graphicFrameLocks noChangeAspect="1"/>
          </p:cNvGraphicFramePr>
          <p:nvPr>
            <p:extLst>
              <p:ext uri="{D42A27DB-BD31-4B8C-83A1-F6EECF244321}">
                <p14:modId xmlns:p14="http://schemas.microsoft.com/office/powerpoint/2010/main" val="2135038977"/>
              </p:ext>
            </p:extLst>
          </p:nvPr>
        </p:nvGraphicFramePr>
        <p:xfrm>
          <a:off x="1421393" y="738745"/>
          <a:ext cx="1992055" cy="1296417"/>
        </p:xfrm>
        <a:graphic>
          <a:graphicData uri="http://schemas.openxmlformats.org/presentationml/2006/ole">
            <mc:AlternateContent xmlns:mc="http://schemas.openxmlformats.org/markup-compatibility/2006">
              <mc:Choice xmlns:v="urn:schemas-microsoft-com:vml" Requires="v">
                <p:oleObj name="Equation" r:id="rId2" imgW="596641" imgH="393529" progId="Equation.DSMT4">
                  <p:embed/>
                </p:oleObj>
              </mc:Choice>
              <mc:Fallback>
                <p:oleObj name="Equation" r:id="rId2" imgW="596641" imgH="393529"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393" y="738745"/>
                        <a:ext cx="1992055" cy="1296417"/>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31F6910A-C60F-E61A-59A2-45C8E8334B70}"/>
              </a:ext>
            </a:extLst>
          </p:cNvPr>
          <p:cNvGraphicFramePr>
            <a:graphicFrameLocks noChangeAspect="1"/>
          </p:cNvGraphicFramePr>
          <p:nvPr>
            <p:extLst>
              <p:ext uri="{D42A27DB-BD31-4B8C-83A1-F6EECF244321}">
                <p14:modId xmlns:p14="http://schemas.microsoft.com/office/powerpoint/2010/main" val="1933036841"/>
              </p:ext>
            </p:extLst>
          </p:nvPr>
        </p:nvGraphicFramePr>
        <p:xfrm>
          <a:off x="1421393" y="2090671"/>
          <a:ext cx="2845793" cy="1296417"/>
        </p:xfrm>
        <a:graphic>
          <a:graphicData uri="http://schemas.openxmlformats.org/presentationml/2006/ole">
            <mc:AlternateContent xmlns:mc="http://schemas.openxmlformats.org/markup-compatibility/2006">
              <mc:Choice xmlns:v="urn:schemas-microsoft-com:vml" Requires="v">
                <p:oleObj name="Equation" r:id="rId4" imgW="863225" imgH="393529" progId="Equation.DSMT4">
                  <p:embed/>
                </p:oleObj>
              </mc:Choice>
              <mc:Fallback>
                <p:oleObj name="Equation" r:id="rId4" imgW="863225" imgH="393529"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393" y="2090671"/>
                        <a:ext cx="2845793" cy="129641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794CDC61-7BF8-ADA7-371E-3C33B90B45B2}"/>
              </a:ext>
            </a:extLst>
          </p:cNvPr>
          <p:cNvGraphicFramePr>
            <a:graphicFrameLocks noChangeAspect="1"/>
          </p:cNvGraphicFramePr>
          <p:nvPr>
            <p:extLst>
              <p:ext uri="{D42A27DB-BD31-4B8C-83A1-F6EECF244321}">
                <p14:modId xmlns:p14="http://schemas.microsoft.com/office/powerpoint/2010/main" val="596039074"/>
              </p:ext>
            </p:extLst>
          </p:nvPr>
        </p:nvGraphicFramePr>
        <p:xfrm>
          <a:off x="1421393" y="3594289"/>
          <a:ext cx="3035513" cy="1296417"/>
        </p:xfrm>
        <a:graphic>
          <a:graphicData uri="http://schemas.openxmlformats.org/presentationml/2006/ole">
            <mc:AlternateContent xmlns:mc="http://schemas.openxmlformats.org/markup-compatibility/2006">
              <mc:Choice xmlns:v="urn:schemas-microsoft-com:vml" Requires="v">
                <p:oleObj name="Equation" r:id="rId6" imgW="914400" imgH="393700" progId="Equation.DSMT4">
                  <p:embed/>
                </p:oleObj>
              </mc:Choice>
              <mc:Fallback>
                <p:oleObj name="Equation" r:id="rId6" imgW="914400" imgH="3937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1393" y="3594289"/>
                        <a:ext cx="3035513" cy="129641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965713CA-39AA-2120-7D6A-58DDDAA2F80C}"/>
              </a:ext>
            </a:extLst>
          </p:cNvPr>
          <p:cNvGraphicFramePr>
            <a:graphicFrameLocks noChangeAspect="1"/>
          </p:cNvGraphicFramePr>
          <p:nvPr>
            <p:extLst>
              <p:ext uri="{D42A27DB-BD31-4B8C-83A1-F6EECF244321}">
                <p14:modId xmlns:p14="http://schemas.microsoft.com/office/powerpoint/2010/main" val="4017282291"/>
              </p:ext>
            </p:extLst>
          </p:nvPr>
        </p:nvGraphicFramePr>
        <p:xfrm>
          <a:off x="1493822" y="5014992"/>
          <a:ext cx="2308255" cy="1296417"/>
        </p:xfrm>
        <a:graphic>
          <a:graphicData uri="http://schemas.openxmlformats.org/presentationml/2006/ole">
            <mc:AlternateContent xmlns:mc="http://schemas.openxmlformats.org/markup-compatibility/2006">
              <mc:Choice xmlns:v="urn:schemas-microsoft-com:vml" Requires="v">
                <p:oleObj name="Equation" r:id="rId8" imgW="698197" imgH="393529" progId="Equation.DSMT4">
                  <p:embed/>
                </p:oleObj>
              </mc:Choice>
              <mc:Fallback>
                <p:oleObj name="Equation" r:id="rId8" imgW="698197" imgH="393529"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3822" y="5014992"/>
                        <a:ext cx="2308255" cy="1296417"/>
                      </a:xfrm>
                      <a:prstGeom prst="rect">
                        <a:avLst/>
                      </a:prstGeom>
                      <a:noFill/>
                    </p:spPr>
                  </p:pic>
                </p:oleObj>
              </mc:Fallback>
            </mc:AlternateContent>
          </a:graphicData>
        </a:graphic>
      </p:graphicFrame>
      <p:sp>
        <p:nvSpPr>
          <p:cNvPr id="8" name="Rectangle 5">
            <a:extLst>
              <a:ext uri="{FF2B5EF4-FFF2-40B4-BE49-F238E27FC236}">
                <a16:creationId xmlns:a16="http://schemas.microsoft.com/office/drawing/2014/main" id="{32FED4FD-9C61-85A5-6813-F2A439CE193A}"/>
              </a:ext>
            </a:extLst>
          </p:cNvPr>
          <p:cNvSpPr>
            <a:spLocks noChangeArrowheads="1"/>
          </p:cNvSpPr>
          <p:nvPr/>
        </p:nvSpPr>
        <p:spPr bwMode="auto">
          <a:xfrm>
            <a:off x="1493822" y="1104522"/>
            <a:ext cx="27863724" cy="151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489E8D14-C307-CC51-FC68-5C0C92CEF1CD}"/>
              </a:ext>
            </a:extLst>
          </p:cNvPr>
          <p:cNvSpPr>
            <a:spLocks noChangeArrowheads="1"/>
          </p:cNvSpPr>
          <p:nvPr/>
        </p:nvSpPr>
        <p:spPr bwMode="auto">
          <a:xfrm>
            <a:off x="1493822" y="1952247"/>
            <a:ext cx="27863724" cy="151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17FC14B1-24A0-2465-85ED-72E2A8C6C678}"/>
              </a:ext>
            </a:extLst>
          </p:cNvPr>
          <p:cNvSpPr>
            <a:spLocks noChangeArrowheads="1"/>
          </p:cNvSpPr>
          <p:nvPr/>
        </p:nvSpPr>
        <p:spPr bwMode="auto">
          <a:xfrm>
            <a:off x="1493822" y="2799972"/>
            <a:ext cx="27863724" cy="151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id="{EB0DC1B7-9FED-1A62-02B3-AE28BB02A448}"/>
              </a:ext>
            </a:extLst>
          </p:cNvPr>
          <p:cNvSpPr>
            <a:spLocks noChangeArrowheads="1"/>
          </p:cNvSpPr>
          <p:nvPr/>
        </p:nvSpPr>
        <p:spPr bwMode="auto">
          <a:xfrm>
            <a:off x="1493822" y="3647697"/>
            <a:ext cx="27863724" cy="151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ight Brace 11">
            <a:extLst>
              <a:ext uri="{FF2B5EF4-FFF2-40B4-BE49-F238E27FC236}">
                <a16:creationId xmlns:a16="http://schemas.microsoft.com/office/drawing/2014/main" id="{DBA1BF2E-887E-557A-E6E4-966ACB4F6E80}"/>
              </a:ext>
            </a:extLst>
          </p:cNvPr>
          <p:cNvSpPr/>
          <p:nvPr/>
        </p:nvSpPr>
        <p:spPr>
          <a:xfrm>
            <a:off x="5450186" y="738745"/>
            <a:ext cx="923454" cy="5707322"/>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CF592DF5-1336-0ABC-0BAF-D57615394178}"/>
              </a:ext>
            </a:extLst>
          </p:cNvPr>
          <p:cNvSpPr txBox="1"/>
          <p:nvPr/>
        </p:nvSpPr>
        <p:spPr>
          <a:xfrm>
            <a:off x="6493644" y="2899908"/>
            <a:ext cx="4990149" cy="1384995"/>
          </a:xfrm>
          <a:prstGeom prst="rect">
            <a:avLst/>
          </a:prstGeom>
          <a:noFill/>
        </p:spPr>
        <p:txBody>
          <a:bodyPr wrap="none" rtlCol="0">
            <a:spAutoFit/>
          </a:bodyPr>
          <a:lstStyle/>
          <a:p>
            <a:r>
              <a:rPr lang="sv-SE" sz="2800" b="1" dirty="0">
                <a:solidFill>
                  <a:srgbClr val="0070C0"/>
                </a:solidFill>
              </a:rPr>
              <a:t>The optimal </a:t>
            </a:r>
            <a:r>
              <a:rPr lang="sv-SE" sz="2800" b="1" dirty="0" err="1">
                <a:solidFill>
                  <a:srgbClr val="0070C0"/>
                </a:solidFill>
              </a:rPr>
              <a:t>production</a:t>
            </a:r>
            <a:r>
              <a:rPr lang="sv-SE" sz="2800" b="1" dirty="0">
                <a:solidFill>
                  <a:srgbClr val="0070C0"/>
                </a:solidFill>
              </a:rPr>
              <a:t> </a:t>
            </a:r>
            <a:r>
              <a:rPr lang="sv-SE" sz="2800" b="1" dirty="0" err="1">
                <a:solidFill>
                  <a:srgbClr val="0070C0"/>
                </a:solidFill>
              </a:rPr>
              <a:t>levels</a:t>
            </a:r>
            <a:endParaRPr lang="sv-SE" sz="2800" b="1" dirty="0">
              <a:solidFill>
                <a:srgbClr val="0070C0"/>
              </a:solidFill>
            </a:endParaRPr>
          </a:p>
          <a:p>
            <a:r>
              <a:rPr lang="sv-SE" sz="2800" b="1" dirty="0">
                <a:solidFill>
                  <a:srgbClr val="0070C0"/>
                </a:solidFill>
              </a:rPr>
              <a:t>in </a:t>
            </a:r>
            <a:r>
              <a:rPr lang="sv-SE" sz="2800" b="1" dirty="0" err="1">
                <a:solidFill>
                  <a:srgbClr val="0070C0"/>
                </a:solidFill>
              </a:rPr>
              <a:t>both</a:t>
            </a:r>
            <a:r>
              <a:rPr lang="sv-SE" sz="2800" b="1" dirty="0">
                <a:solidFill>
                  <a:srgbClr val="0070C0"/>
                </a:solidFill>
              </a:rPr>
              <a:t> </a:t>
            </a:r>
            <a:r>
              <a:rPr lang="sv-SE" sz="2800" b="1" dirty="0" err="1">
                <a:solidFill>
                  <a:srgbClr val="0070C0"/>
                </a:solidFill>
              </a:rPr>
              <a:t>countries</a:t>
            </a:r>
            <a:r>
              <a:rPr lang="sv-SE" sz="2800" b="1" dirty="0">
                <a:solidFill>
                  <a:srgbClr val="0070C0"/>
                </a:solidFill>
              </a:rPr>
              <a:t>, </a:t>
            </a:r>
            <a:r>
              <a:rPr lang="sv-SE" sz="2800" b="1" dirty="0" err="1">
                <a:solidFill>
                  <a:srgbClr val="0070C0"/>
                </a:solidFill>
              </a:rPr>
              <a:t>are</a:t>
            </a:r>
            <a:r>
              <a:rPr lang="sv-SE" sz="2800" b="1" dirty="0">
                <a:solidFill>
                  <a:srgbClr val="0070C0"/>
                </a:solidFill>
              </a:rPr>
              <a:t> explicit </a:t>
            </a:r>
          </a:p>
          <a:p>
            <a:r>
              <a:rPr lang="sv-SE" sz="2800" b="1" dirty="0" err="1">
                <a:solidFill>
                  <a:srgbClr val="0070C0"/>
                </a:solidFill>
              </a:rPr>
              <a:t>functions</a:t>
            </a:r>
            <a:r>
              <a:rPr lang="sv-SE" sz="2800" b="1" dirty="0">
                <a:solidFill>
                  <a:srgbClr val="0070C0"/>
                </a:solidFill>
              </a:rPr>
              <a:t> </a:t>
            </a:r>
            <a:r>
              <a:rPr lang="sv-SE" sz="2800" b="1" dirty="0" err="1">
                <a:solidFill>
                  <a:srgbClr val="0070C0"/>
                </a:solidFill>
              </a:rPr>
              <a:t>of</a:t>
            </a:r>
            <a:r>
              <a:rPr lang="sv-SE" sz="2800" b="1" dirty="0">
                <a:solidFill>
                  <a:srgbClr val="0070C0"/>
                </a:solidFill>
              </a:rPr>
              <a:t> the relative </a:t>
            </a:r>
            <a:r>
              <a:rPr lang="sv-SE" sz="2800" b="1" dirty="0" err="1">
                <a:solidFill>
                  <a:srgbClr val="0070C0"/>
                </a:solidFill>
              </a:rPr>
              <a:t>price</a:t>
            </a:r>
            <a:r>
              <a:rPr lang="sv-SE" sz="2800" b="1" dirty="0">
                <a:solidFill>
                  <a:srgbClr val="0070C0"/>
                </a:solidFill>
              </a:rPr>
              <a:t>, r.</a:t>
            </a:r>
            <a:endParaRPr lang="en-US" sz="2800" b="1" dirty="0">
              <a:solidFill>
                <a:srgbClr val="0070C0"/>
              </a:solidFill>
            </a:endParaRPr>
          </a:p>
        </p:txBody>
      </p:sp>
    </p:spTree>
    <p:extLst>
      <p:ext uri="{BB962C8B-B14F-4D97-AF65-F5344CB8AC3E}">
        <p14:creationId xmlns:p14="http://schemas.microsoft.com/office/powerpoint/2010/main" val="3125062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F88BD-9F26-C6E6-C264-C903842A2C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73170-A647-5851-7415-C05D6164294F}"/>
              </a:ext>
            </a:extLst>
          </p:cNvPr>
          <p:cNvSpPr>
            <a:spLocks noGrp="1"/>
          </p:cNvSpPr>
          <p:nvPr>
            <p:ph type="sldNum" sz="quarter" idx="12"/>
          </p:nvPr>
        </p:nvSpPr>
        <p:spPr/>
        <p:txBody>
          <a:bodyPr/>
          <a:lstStyle/>
          <a:p>
            <a:fld id="{E2AB85B5-4ED4-4981-B10F-B59AFFBBEBDD}" type="slidenum">
              <a:rPr lang="en-US" smtClean="0"/>
              <a:t>56</a:t>
            </a:fld>
            <a:endParaRPr lang="en-US"/>
          </a:p>
        </p:txBody>
      </p:sp>
      <p:sp>
        <p:nvSpPr>
          <p:cNvPr id="5" name="TextBox 4">
            <a:extLst>
              <a:ext uri="{FF2B5EF4-FFF2-40B4-BE49-F238E27FC236}">
                <a16:creationId xmlns:a16="http://schemas.microsoft.com/office/drawing/2014/main" id="{7410977E-5887-BB47-99CE-B97F44F01DC0}"/>
              </a:ext>
            </a:extLst>
          </p:cNvPr>
          <p:cNvSpPr txBox="1"/>
          <p:nvPr/>
        </p:nvSpPr>
        <p:spPr>
          <a:xfrm>
            <a:off x="978763" y="578774"/>
            <a:ext cx="6094520" cy="5262979"/>
          </a:xfrm>
          <a:prstGeom prst="rect">
            <a:avLst/>
          </a:prstGeom>
          <a:noFill/>
        </p:spPr>
        <p:txBody>
          <a:bodyPr wrap="square">
            <a:spAutoFit/>
          </a:bodyPr>
          <a:lstStyle/>
          <a:p>
            <a:pPr>
              <a:buNone/>
            </a:pPr>
            <a:r>
              <a:rPr lang="en-US" sz="2400" b="1" kern="100" dirty="0">
                <a:solidFill>
                  <a:srgbClr val="0070C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First illustration; </a:t>
            </a:r>
          </a:p>
          <a:p>
            <a:pPr>
              <a:buNone/>
            </a:pPr>
            <a:r>
              <a:rPr lang="en-US" sz="2400" b="1" kern="100" dirty="0">
                <a:solidFill>
                  <a:srgbClr val="0070C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Utility maximization without trade; </a:t>
            </a:r>
          </a:p>
          <a:p>
            <a:pPr>
              <a:buNone/>
            </a:pPr>
            <a:r>
              <a:rPr lang="en-US" sz="24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2400" b="1" kern="100" dirty="0">
                <a:solidFill>
                  <a:srgbClr val="0070C0"/>
                </a:solidFill>
                <a:effectLst/>
                <a:latin typeface="Derive Unicode" panose="020B0609030204040204" pitchFamily="49" charset="0"/>
                <a:ea typeface="Calibri" panose="020F0502020204030204" pitchFamily="34" charset="0"/>
                <a:cs typeface="Arial" panose="020B0604020202020204" pitchFamily="34" charset="0"/>
              </a:rPr>
              <a:t>max = u1; </a:t>
            </a:r>
            <a:endParaRPr lang="en-US" sz="24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buNone/>
            </a:pPr>
            <a:r>
              <a:rPr lang="en-US" sz="2400" b="1" kern="100" dirty="0">
                <a:solidFill>
                  <a:srgbClr val="0070C0"/>
                </a:solidFill>
                <a:effectLst/>
                <a:latin typeface="Derive Unicode" panose="020B0609030204040204" pitchFamily="49" charset="0"/>
                <a:ea typeface="Calibri" panose="020F0502020204030204" pitchFamily="34" charset="0"/>
                <a:cs typeface="Arial" panose="020B0604020202020204" pitchFamily="34" charset="0"/>
              </a:rPr>
              <a:t> </a:t>
            </a:r>
            <a:endParaRPr lang="en-US" sz="24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buNone/>
            </a:pPr>
            <a:r>
              <a:rPr lang="en-US" sz="2400" b="1" kern="100" dirty="0">
                <a:solidFill>
                  <a:srgbClr val="0070C0"/>
                </a:solidFill>
                <a:effectLst/>
                <a:latin typeface="Derive Unicode" panose="020B0609030204040204" pitchFamily="49" charset="0"/>
                <a:ea typeface="Calibri" panose="020F0502020204030204" pitchFamily="34" charset="0"/>
                <a:cs typeface="Arial" panose="020B0604020202020204" pitchFamily="34" charset="0"/>
              </a:rPr>
              <a:t>u1 = c11^a*c12^a; </a:t>
            </a:r>
            <a:endParaRPr lang="en-US" sz="24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buNone/>
            </a:pPr>
            <a:r>
              <a:rPr lang="en-US" sz="2400" b="1" kern="100" dirty="0">
                <a:solidFill>
                  <a:srgbClr val="0070C0"/>
                </a:solidFill>
                <a:effectLst/>
                <a:latin typeface="Derive Unicode" panose="020B0609030204040204" pitchFamily="49" charset="0"/>
                <a:ea typeface="Calibri" panose="020F0502020204030204" pitchFamily="34" charset="0"/>
                <a:cs typeface="Arial" panose="020B0604020202020204" pitchFamily="34" charset="0"/>
              </a:rPr>
              <a:t>a = 1/2; </a:t>
            </a:r>
            <a:endParaRPr lang="en-US" sz="24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buNone/>
            </a:pPr>
            <a:r>
              <a:rPr lang="en-US" sz="2400" b="1" kern="100" dirty="0">
                <a:solidFill>
                  <a:srgbClr val="0070C0"/>
                </a:solidFill>
                <a:effectLst/>
                <a:latin typeface="Derive Unicode" panose="020B0609030204040204" pitchFamily="49" charset="0"/>
                <a:ea typeface="Calibri" panose="020F0502020204030204" pitchFamily="34" charset="0"/>
                <a:cs typeface="Arial" panose="020B0604020202020204" pitchFamily="34" charset="0"/>
              </a:rPr>
              <a:t> </a:t>
            </a:r>
            <a:endParaRPr lang="en-US" sz="24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buNone/>
            </a:pPr>
            <a:r>
              <a:rPr lang="en-US" sz="2400" b="1" kern="100" dirty="0">
                <a:solidFill>
                  <a:srgbClr val="0070C0"/>
                </a:solidFill>
                <a:effectLst/>
                <a:latin typeface="Derive Unicode" panose="020B0609030204040204" pitchFamily="49" charset="0"/>
                <a:ea typeface="Calibri" panose="020F0502020204030204" pitchFamily="34" charset="0"/>
                <a:cs typeface="Arial" panose="020B0604020202020204" pitchFamily="34" charset="0"/>
              </a:rPr>
              <a:t>x12 = 4 - x11^2; </a:t>
            </a:r>
            <a:endParaRPr lang="en-US" sz="24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buNone/>
            </a:pPr>
            <a:r>
              <a:rPr lang="en-US" sz="2400" b="1" kern="100" dirty="0">
                <a:solidFill>
                  <a:srgbClr val="0070C0"/>
                </a:solidFill>
                <a:effectLst/>
                <a:latin typeface="Derive Unicode" panose="020B0609030204040204" pitchFamily="49" charset="0"/>
                <a:ea typeface="Calibri" panose="020F0502020204030204" pitchFamily="34" charset="0"/>
                <a:cs typeface="Arial" panose="020B0604020202020204" pitchFamily="34" charset="0"/>
              </a:rPr>
              <a:t> </a:t>
            </a:r>
            <a:endParaRPr lang="en-US" sz="24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buNone/>
            </a:pPr>
            <a:r>
              <a:rPr lang="en-US" sz="2400" b="1" kern="100" dirty="0">
                <a:solidFill>
                  <a:srgbClr val="0070C0"/>
                </a:solidFill>
                <a:effectLst/>
                <a:latin typeface="Derive Unicode" panose="020B0609030204040204" pitchFamily="49" charset="0"/>
                <a:ea typeface="Calibri" panose="020F0502020204030204" pitchFamily="34" charset="0"/>
                <a:cs typeface="Arial" panose="020B0604020202020204" pitchFamily="34" charset="0"/>
              </a:rPr>
              <a:t>c11 = x11; </a:t>
            </a:r>
            <a:endParaRPr lang="en-US" sz="24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buNone/>
            </a:pPr>
            <a:r>
              <a:rPr lang="en-US" sz="2400" b="1" kern="100" dirty="0">
                <a:solidFill>
                  <a:srgbClr val="0070C0"/>
                </a:solidFill>
                <a:effectLst/>
                <a:latin typeface="Derive Unicode" panose="020B0609030204040204" pitchFamily="49" charset="0"/>
                <a:ea typeface="Calibri" panose="020F0502020204030204" pitchFamily="34" charset="0"/>
                <a:cs typeface="Arial" panose="020B0604020202020204" pitchFamily="34" charset="0"/>
              </a:rPr>
              <a:t>c12 = x12; </a:t>
            </a:r>
            <a:endParaRPr lang="en-US" sz="24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buNone/>
            </a:pPr>
            <a:r>
              <a:rPr lang="en-US" sz="2400" b="1" kern="100" dirty="0">
                <a:solidFill>
                  <a:srgbClr val="0070C0"/>
                </a:solidFill>
                <a:effectLst/>
                <a:latin typeface="Derive Unicode" panose="020B0609030204040204" pitchFamily="49" charset="0"/>
                <a:ea typeface="Calibri" panose="020F0502020204030204" pitchFamily="34" charset="0"/>
                <a:cs typeface="Arial" panose="020B0604020202020204" pitchFamily="34" charset="0"/>
              </a:rPr>
              <a:t> </a:t>
            </a:r>
            <a:endParaRPr lang="en-US" sz="24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r>
              <a:rPr lang="en-US" sz="2400" b="1" kern="100" dirty="0">
                <a:solidFill>
                  <a:srgbClr val="0070C0"/>
                </a:solidFill>
                <a:effectLst/>
                <a:latin typeface="Derive Unicode" panose="020B0609030204040204" pitchFamily="49" charset="0"/>
                <a:ea typeface="Calibri" panose="020F0502020204030204" pitchFamily="34" charset="0"/>
                <a:cs typeface="Arial" panose="020B0604020202020204" pitchFamily="34" charset="0"/>
              </a:rPr>
              <a:t>end</a:t>
            </a:r>
            <a:endParaRPr lang="en-US" sz="24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4EADF52C-B292-8638-1FA7-0843CA19D106}"/>
              </a:ext>
            </a:extLst>
          </p:cNvPr>
          <p:cNvSpPr txBox="1"/>
          <p:nvPr/>
        </p:nvSpPr>
        <p:spPr>
          <a:xfrm>
            <a:off x="7006700" y="2898495"/>
            <a:ext cx="6094520" cy="2677656"/>
          </a:xfrm>
          <a:prstGeom prst="rect">
            <a:avLst/>
          </a:prstGeom>
          <a:noFill/>
        </p:spPr>
        <p:txBody>
          <a:bodyPr wrap="square">
            <a:spAutoFit/>
          </a:bodyPr>
          <a:lstStyle/>
          <a:p>
            <a:pPr>
              <a:buNone/>
            </a:pPr>
            <a:r>
              <a:rPr lang="en-US" sz="1800" kern="100" dirty="0">
                <a:effectLst/>
                <a:latin typeface="Derive Unicode" panose="020B0609030204040204" pitchFamily="49" charset="0"/>
                <a:ea typeface="Calibri" panose="020F0502020204030204" pitchFamily="34" charset="0"/>
                <a:cs typeface="Arial" panose="020B0604020202020204" pitchFamily="34" charset="0"/>
              </a:rPr>
              <a:t> </a:t>
            </a:r>
            <a:r>
              <a:rPr lang="en-US" sz="2400" b="1" kern="100" dirty="0">
                <a:solidFill>
                  <a:srgbClr val="FF0000"/>
                </a:solidFill>
                <a:effectLst/>
                <a:highlight>
                  <a:srgbClr val="FFFF00"/>
                </a:highlight>
                <a:latin typeface="Derive Unicode" panose="020B0609030204040204" pitchFamily="49" charset="0"/>
                <a:ea typeface="Calibri" panose="020F0502020204030204" pitchFamily="34" charset="0"/>
                <a:cs typeface="Arial" panose="020B0604020202020204" pitchFamily="34" charset="0"/>
              </a:rPr>
              <a:t>Variable           Value        </a:t>
            </a:r>
            <a:endParaRPr lang="en-US" sz="2400" b="1" kern="100"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2400" b="1" kern="100" dirty="0">
                <a:solidFill>
                  <a:srgbClr val="FF0000"/>
                </a:solidFill>
                <a:effectLst/>
                <a:latin typeface="Derive Unicode" panose="020B0609030204040204" pitchFamily="49" charset="0"/>
                <a:ea typeface="Calibri" panose="020F0502020204030204" pitchFamily="34" charset="0"/>
                <a:cs typeface="Arial" panose="020B0604020202020204" pitchFamily="34" charset="0"/>
              </a:rPr>
              <a:t>      C11        1.154701             </a:t>
            </a:r>
            <a:endParaRPr lang="en-US" sz="2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buNone/>
            </a:pPr>
            <a:r>
              <a:rPr lang="en-US" sz="2400" b="1" kern="100" dirty="0">
                <a:solidFill>
                  <a:srgbClr val="FF0000"/>
                </a:solidFill>
                <a:effectLst/>
                <a:latin typeface="Derive Unicode" panose="020B0609030204040204" pitchFamily="49" charset="0"/>
                <a:ea typeface="Calibri" panose="020F0502020204030204" pitchFamily="34" charset="0"/>
                <a:cs typeface="Arial" panose="020B0604020202020204" pitchFamily="34" charset="0"/>
              </a:rPr>
              <a:t>      X11        1.154701            </a:t>
            </a:r>
            <a:endParaRPr lang="en-US" sz="2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buNone/>
            </a:pPr>
            <a:r>
              <a:rPr lang="en-US" sz="2400" b="1" kern="100" dirty="0">
                <a:solidFill>
                  <a:srgbClr val="FF0000"/>
                </a:solidFill>
                <a:effectLst/>
                <a:latin typeface="Derive Unicode" panose="020B0609030204040204" pitchFamily="49" charset="0"/>
                <a:ea typeface="Calibri" panose="020F0502020204030204" pitchFamily="34" charset="0"/>
                <a:cs typeface="Arial" panose="020B0604020202020204" pitchFamily="34" charset="0"/>
              </a:rPr>
              <a:t>      C12        2.666667             </a:t>
            </a:r>
            <a:endParaRPr lang="en-US" sz="2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buNone/>
            </a:pPr>
            <a:r>
              <a:rPr lang="en-US" sz="2400" b="1" kern="100" dirty="0">
                <a:solidFill>
                  <a:srgbClr val="FF0000"/>
                </a:solidFill>
                <a:effectLst/>
                <a:latin typeface="Derive Unicode" panose="020B0609030204040204" pitchFamily="49" charset="0"/>
                <a:ea typeface="Calibri" panose="020F0502020204030204" pitchFamily="34" charset="0"/>
                <a:cs typeface="Arial" panose="020B0604020202020204" pitchFamily="34" charset="0"/>
              </a:rPr>
              <a:t>      X12        2.666667             </a:t>
            </a:r>
            <a:endParaRPr lang="en-US" sz="2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buNone/>
            </a:pPr>
            <a:r>
              <a:rPr lang="en-US" sz="2400" b="1" kern="100" dirty="0">
                <a:solidFill>
                  <a:srgbClr val="FF0000"/>
                </a:solidFill>
                <a:effectLst/>
                <a:latin typeface="Derive Unicode" panose="020B0609030204040204" pitchFamily="49" charset="0"/>
                <a:ea typeface="Calibri" panose="020F0502020204030204" pitchFamily="34" charset="0"/>
                <a:cs typeface="Arial" panose="020B0604020202020204" pitchFamily="34" charset="0"/>
              </a:rPr>
              <a:t>        A       0.5000000             </a:t>
            </a:r>
            <a:endParaRPr lang="en-US" sz="2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buNone/>
            </a:pPr>
            <a:r>
              <a:rPr lang="en-US" sz="2400" b="1" dirty="0">
                <a:solidFill>
                  <a:srgbClr val="FF0000"/>
                </a:solidFill>
                <a:effectLst/>
                <a:latin typeface="Derive Unicode" panose="020B0609030204040204" pitchFamily="49" charset="0"/>
                <a:ea typeface="Calibri" panose="020F0502020204030204" pitchFamily="34" charset="0"/>
              </a:rPr>
              <a:t>       </a:t>
            </a:r>
            <a:r>
              <a:rPr lang="en-US" sz="2400" b="1" dirty="0">
                <a:solidFill>
                  <a:srgbClr val="FF0000"/>
                </a:solidFill>
                <a:effectLst/>
                <a:highlight>
                  <a:srgbClr val="FFFF00"/>
                </a:highlight>
                <a:latin typeface="Derive Unicode" panose="020B0609030204040204" pitchFamily="49" charset="0"/>
                <a:ea typeface="Calibri" panose="020F0502020204030204" pitchFamily="34" charset="0"/>
              </a:rPr>
              <a:t>U1        1.754765</a:t>
            </a:r>
            <a:r>
              <a:rPr lang="en-US" sz="24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en-US" sz="2400" b="1" dirty="0">
              <a:solidFill>
                <a:srgbClr val="FF0000"/>
              </a:solidFill>
              <a:highlight>
                <a:srgbClr val="FFFF00"/>
              </a:highlight>
            </a:endParaRPr>
          </a:p>
        </p:txBody>
      </p:sp>
      <p:cxnSp>
        <p:nvCxnSpPr>
          <p:cNvPr id="2" name="Straight Arrow Connector 1">
            <a:extLst>
              <a:ext uri="{FF2B5EF4-FFF2-40B4-BE49-F238E27FC236}">
                <a16:creationId xmlns:a16="http://schemas.microsoft.com/office/drawing/2014/main" id="{2BB68F88-E895-B0D2-FB0C-BA79E2E4D82F}"/>
              </a:ext>
            </a:extLst>
          </p:cNvPr>
          <p:cNvCxnSpPr>
            <a:cxnSpLocks/>
          </p:cNvCxnSpPr>
          <p:nvPr/>
        </p:nvCxnSpPr>
        <p:spPr>
          <a:xfrm>
            <a:off x="4625266" y="1491449"/>
            <a:ext cx="3409025" cy="3737499"/>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224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B38C3-C371-930D-A071-5279561D76D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348C66-7151-A29F-3387-B88FFE34FF6D}"/>
              </a:ext>
            </a:extLst>
          </p:cNvPr>
          <p:cNvSpPr>
            <a:spLocks noGrp="1"/>
          </p:cNvSpPr>
          <p:nvPr>
            <p:ph type="sldNum" sz="quarter" idx="12"/>
          </p:nvPr>
        </p:nvSpPr>
        <p:spPr>
          <a:xfrm>
            <a:off x="8589525" y="6301035"/>
            <a:ext cx="2743200" cy="365125"/>
          </a:xfrm>
        </p:spPr>
        <p:txBody>
          <a:bodyPr/>
          <a:lstStyle/>
          <a:p>
            <a:fld id="{E2AB85B5-4ED4-4981-B10F-B59AFFBBEBDD}" type="slidenum">
              <a:rPr lang="en-US" smtClean="0"/>
              <a:t>57</a:t>
            </a:fld>
            <a:endParaRPr lang="en-US"/>
          </a:p>
        </p:txBody>
      </p:sp>
      <p:sp>
        <p:nvSpPr>
          <p:cNvPr id="7" name="TextBox 6">
            <a:extLst>
              <a:ext uri="{FF2B5EF4-FFF2-40B4-BE49-F238E27FC236}">
                <a16:creationId xmlns:a16="http://schemas.microsoft.com/office/drawing/2014/main" id="{4479B911-DBFF-2CB4-2260-0AEA3F77F216}"/>
              </a:ext>
            </a:extLst>
          </p:cNvPr>
          <p:cNvSpPr txBox="1"/>
          <p:nvPr/>
        </p:nvSpPr>
        <p:spPr>
          <a:xfrm>
            <a:off x="1191827" y="563121"/>
            <a:ext cx="3122720" cy="5909310"/>
          </a:xfrm>
          <a:prstGeom prst="rect">
            <a:avLst/>
          </a:prstGeom>
          <a:noFill/>
        </p:spPr>
        <p:txBody>
          <a:bodyPr wrap="square">
            <a:spAutoFit/>
          </a:bodyPr>
          <a:lstStyle/>
          <a:p>
            <a:pPr>
              <a:buNone/>
            </a:pPr>
            <a:r>
              <a:rPr lang="en-US" sz="18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 Second illustration: </a:t>
            </a:r>
            <a:endParaRPr lang="en-US"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 Free trade; </a:t>
            </a:r>
            <a:endParaRPr lang="en-US"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a = 1/2;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u1 = c11^a*c12^a;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u2 = c21^a*c22^a;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x12 = 4 - x11^2;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x21 = 4 - x22^2;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x11 = 1/2*r;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x21 = 4-1/4*r^(-2);</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B1 = p1*x11 + p2*x12;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B2 = p1*x21 + p2*x22;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c11 = a*B1/p1;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c12 = a*B1/p2;</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c21 = a*B2/p1;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r>
              <a:rPr lang="en-US" sz="1800" b="1" kern="100" dirty="0">
                <a:effectLst/>
                <a:latin typeface="Derive Unicode" panose="020B0609030204040204" pitchFamily="49" charset="0"/>
                <a:ea typeface="Calibri" panose="020F0502020204030204" pitchFamily="34" charset="0"/>
                <a:cs typeface="Arial" panose="020B0604020202020204" pitchFamily="34" charset="0"/>
              </a:rPr>
              <a:t>c22 = a*B2/p2;</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E1C1F0B5-7748-C4B9-27DD-CF33F1D3D613}"/>
              </a:ext>
            </a:extLst>
          </p:cNvPr>
          <p:cNvSpPr txBox="1"/>
          <p:nvPr/>
        </p:nvSpPr>
        <p:spPr>
          <a:xfrm>
            <a:off x="5008486" y="1479861"/>
            <a:ext cx="2510901" cy="5378139"/>
          </a:xfrm>
          <a:prstGeom prst="rect">
            <a:avLst/>
          </a:prstGeom>
          <a:noFill/>
        </p:spPr>
        <p:txBody>
          <a:bodyPr wrap="square">
            <a:spAutoFit/>
          </a:bodyPr>
          <a:lstStyle/>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s11 = x11 - c11;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s12 = x12 - c12;</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s21 = x21 - c21;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s22 = x22 - c22;</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@free(s11);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@free(s12);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@free(s21);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@free(s22);</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s1 = s11 + s21;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s2 = s12 + s22;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r = p1/p2;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p1 = 1;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s1 = 0;</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end</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6B199987-5666-D522-563A-80108C5034BD}"/>
              </a:ext>
            </a:extLst>
          </p:cNvPr>
          <p:cNvCxnSpPr>
            <a:cxnSpLocks/>
          </p:cNvCxnSpPr>
          <p:nvPr/>
        </p:nvCxnSpPr>
        <p:spPr>
          <a:xfrm flipH="1">
            <a:off x="7102136" y="1384917"/>
            <a:ext cx="1123319" cy="266330"/>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DABF69D-010E-6E22-24AD-8CF422D8AEF3}"/>
              </a:ext>
            </a:extLst>
          </p:cNvPr>
          <p:cNvSpPr txBox="1"/>
          <p:nvPr/>
        </p:nvSpPr>
        <p:spPr>
          <a:xfrm>
            <a:off x="8345010" y="1091953"/>
            <a:ext cx="3232231" cy="369332"/>
          </a:xfrm>
          <a:prstGeom prst="rect">
            <a:avLst/>
          </a:prstGeom>
          <a:noFill/>
        </p:spPr>
        <p:txBody>
          <a:bodyPr wrap="none" rtlCol="0">
            <a:spAutoFit/>
          </a:bodyPr>
          <a:lstStyle/>
          <a:p>
            <a:r>
              <a:rPr lang="sv-SE" b="1" i="1" dirty="0">
                <a:solidFill>
                  <a:srgbClr val="0070C0"/>
                </a:solidFill>
              </a:rPr>
              <a:t>Excess </a:t>
            </a:r>
            <a:r>
              <a:rPr lang="sv-SE" b="1" i="1" dirty="0" err="1">
                <a:solidFill>
                  <a:srgbClr val="0070C0"/>
                </a:solidFill>
              </a:rPr>
              <a:t>supply</a:t>
            </a:r>
            <a:r>
              <a:rPr lang="sv-SE" b="1" i="1" dirty="0">
                <a:solidFill>
                  <a:srgbClr val="0070C0"/>
                </a:solidFill>
              </a:rPr>
              <a:t> </a:t>
            </a:r>
            <a:r>
              <a:rPr lang="sv-SE" b="1" i="1" dirty="0" err="1">
                <a:solidFill>
                  <a:srgbClr val="0070C0"/>
                </a:solidFill>
              </a:rPr>
              <a:t>of</a:t>
            </a:r>
            <a:r>
              <a:rPr lang="sv-SE" b="1" i="1" dirty="0">
                <a:solidFill>
                  <a:srgbClr val="0070C0"/>
                </a:solidFill>
              </a:rPr>
              <a:t> </a:t>
            </a:r>
            <a:r>
              <a:rPr lang="sv-SE" b="1" i="1" dirty="0" err="1">
                <a:solidFill>
                  <a:srgbClr val="0070C0"/>
                </a:solidFill>
              </a:rPr>
              <a:t>prod</a:t>
            </a:r>
            <a:r>
              <a:rPr lang="sv-SE" b="1" i="1" dirty="0">
                <a:solidFill>
                  <a:srgbClr val="0070C0"/>
                </a:solidFill>
              </a:rPr>
              <a:t> 1 from N1</a:t>
            </a:r>
            <a:endParaRPr lang="en-US" b="1" i="1" dirty="0">
              <a:solidFill>
                <a:srgbClr val="0070C0"/>
              </a:solidFill>
            </a:endParaRPr>
          </a:p>
        </p:txBody>
      </p:sp>
      <p:sp>
        <p:nvSpPr>
          <p:cNvPr id="13" name="TextBox 12">
            <a:extLst>
              <a:ext uri="{FF2B5EF4-FFF2-40B4-BE49-F238E27FC236}">
                <a16:creationId xmlns:a16="http://schemas.microsoft.com/office/drawing/2014/main" id="{92967419-5B12-0074-B1CA-00951335F920}"/>
              </a:ext>
            </a:extLst>
          </p:cNvPr>
          <p:cNvSpPr txBox="1"/>
          <p:nvPr/>
        </p:nvSpPr>
        <p:spPr>
          <a:xfrm>
            <a:off x="8361268" y="1461285"/>
            <a:ext cx="3335528" cy="369332"/>
          </a:xfrm>
          <a:prstGeom prst="rect">
            <a:avLst/>
          </a:prstGeom>
          <a:noFill/>
        </p:spPr>
        <p:txBody>
          <a:bodyPr wrap="none" rtlCol="0">
            <a:spAutoFit/>
          </a:bodyPr>
          <a:lstStyle/>
          <a:p>
            <a:r>
              <a:rPr lang="sv-SE" b="1" i="1" dirty="0">
                <a:solidFill>
                  <a:srgbClr val="0070C0"/>
                </a:solidFill>
              </a:rPr>
              <a:t>Excess </a:t>
            </a:r>
            <a:r>
              <a:rPr lang="sv-SE" b="1" i="1" dirty="0" err="1">
                <a:solidFill>
                  <a:srgbClr val="0070C0"/>
                </a:solidFill>
              </a:rPr>
              <a:t>supply</a:t>
            </a:r>
            <a:r>
              <a:rPr lang="sv-SE" b="1" i="1" dirty="0">
                <a:solidFill>
                  <a:srgbClr val="0070C0"/>
                </a:solidFill>
              </a:rPr>
              <a:t> </a:t>
            </a:r>
            <a:r>
              <a:rPr lang="sv-SE" b="1" i="1" dirty="0" err="1">
                <a:solidFill>
                  <a:srgbClr val="0070C0"/>
                </a:solidFill>
              </a:rPr>
              <a:t>of</a:t>
            </a:r>
            <a:r>
              <a:rPr lang="sv-SE" b="1" i="1" dirty="0">
                <a:solidFill>
                  <a:srgbClr val="0070C0"/>
                </a:solidFill>
              </a:rPr>
              <a:t> </a:t>
            </a:r>
            <a:r>
              <a:rPr lang="sv-SE" b="1" i="1" dirty="0" err="1">
                <a:solidFill>
                  <a:srgbClr val="0070C0"/>
                </a:solidFill>
              </a:rPr>
              <a:t>prod</a:t>
            </a:r>
            <a:r>
              <a:rPr lang="sv-SE" b="1" i="1" dirty="0">
                <a:solidFill>
                  <a:srgbClr val="0070C0"/>
                </a:solidFill>
              </a:rPr>
              <a:t> 2 from N1</a:t>
            </a:r>
            <a:endParaRPr lang="en-US" b="1" i="1" dirty="0">
              <a:solidFill>
                <a:srgbClr val="0070C0"/>
              </a:solidFill>
            </a:endParaRPr>
          </a:p>
        </p:txBody>
      </p:sp>
      <p:cxnSp>
        <p:nvCxnSpPr>
          <p:cNvPr id="15" name="Straight Arrow Connector 14">
            <a:extLst>
              <a:ext uri="{FF2B5EF4-FFF2-40B4-BE49-F238E27FC236}">
                <a16:creationId xmlns:a16="http://schemas.microsoft.com/office/drawing/2014/main" id="{F201D15A-A3E7-E1DC-9A45-C0BB4346EA32}"/>
              </a:ext>
            </a:extLst>
          </p:cNvPr>
          <p:cNvCxnSpPr>
            <a:cxnSpLocks/>
          </p:cNvCxnSpPr>
          <p:nvPr/>
        </p:nvCxnSpPr>
        <p:spPr>
          <a:xfrm flipH="1">
            <a:off x="7090007" y="1746191"/>
            <a:ext cx="1151706" cy="166090"/>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BF62FA6-E59B-8324-E5AC-7767BAF35CF3}"/>
              </a:ext>
            </a:extLst>
          </p:cNvPr>
          <p:cNvCxnSpPr>
            <a:cxnSpLocks/>
          </p:cNvCxnSpPr>
          <p:nvPr/>
        </p:nvCxnSpPr>
        <p:spPr>
          <a:xfrm flipH="1">
            <a:off x="7090007" y="2211412"/>
            <a:ext cx="1123319" cy="266330"/>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157619F-E5D6-9729-EB21-9EFA67209F68}"/>
              </a:ext>
            </a:extLst>
          </p:cNvPr>
          <p:cNvCxnSpPr>
            <a:cxnSpLocks/>
          </p:cNvCxnSpPr>
          <p:nvPr/>
        </p:nvCxnSpPr>
        <p:spPr>
          <a:xfrm flipH="1">
            <a:off x="7102136" y="2610783"/>
            <a:ext cx="1151706" cy="166090"/>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32812A2-2866-957B-9D95-D29D69618C84}"/>
              </a:ext>
            </a:extLst>
          </p:cNvPr>
          <p:cNvSpPr txBox="1"/>
          <p:nvPr/>
        </p:nvSpPr>
        <p:spPr>
          <a:xfrm>
            <a:off x="8366084" y="1975245"/>
            <a:ext cx="3335528" cy="369332"/>
          </a:xfrm>
          <a:prstGeom prst="rect">
            <a:avLst/>
          </a:prstGeom>
          <a:noFill/>
        </p:spPr>
        <p:txBody>
          <a:bodyPr wrap="none" rtlCol="0">
            <a:spAutoFit/>
          </a:bodyPr>
          <a:lstStyle/>
          <a:p>
            <a:r>
              <a:rPr lang="sv-SE" b="1" i="1" dirty="0">
                <a:solidFill>
                  <a:srgbClr val="0070C0"/>
                </a:solidFill>
              </a:rPr>
              <a:t>Excess </a:t>
            </a:r>
            <a:r>
              <a:rPr lang="sv-SE" b="1" i="1" dirty="0" err="1">
                <a:solidFill>
                  <a:srgbClr val="0070C0"/>
                </a:solidFill>
              </a:rPr>
              <a:t>supply</a:t>
            </a:r>
            <a:r>
              <a:rPr lang="sv-SE" b="1" i="1" dirty="0">
                <a:solidFill>
                  <a:srgbClr val="0070C0"/>
                </a:solidFill>
              </a:rPr>
              <a:t> </a:t>
            </a:r>
            <a:r>
              <a:rPr lang="sv-SE" b="1" i="1" dirty="0" err="1">
                <a:solidFill>
                  <a:srgbClr val="0070C0"/>
                </a:solidFill>
              </a:rPr>
              <a:t>of</a:t>
            </a:r>
            <a:r>
              <a:rPr lang="sv-SE" b="1" i="1" dirty="0">
                <a:solidFill>
                  <a:srgbClr val="0070C0"/>
                </a:solidFill>
              </a:rPr>
              <a:t> </a:t>
            </a:r>
            <a:r>
              <a:rPr lang="sv-SE" b="1" i="1" dirty="0" err="1">
                <a:solidFill>
                  <a:srgbClr val="0070C0"/>
                </a:solidFill>
              </a:rPr>
              <a:t>prod</a:t>
            </a:r>
            <a:r>
              <a:rPr lang="sv-SE" b="1" i="1" dirty="0">
                <a:solidFill>
                  <a:srgbClr val="0070C0"/>
                </a:solidFill>
              </a:rPr>
              <a:t> 1 from N2</a:t>
            </a:r>
            <a:endParaRPr lang="en-US" b="1" i="1" dirty="0">
              <a:solidFill>
                <a:srgbClr val="0070C0"/>
              </a:solidFill>
            </a:endParaRPr>
          </a:p>
        </p:txBody>
      </p:sp>
      <p:sp>
        <p:nvSpPr>
          <p:cNvPr id="20" name="TextBox 19">
            <a:extLst>
              <a:ext uri="{FF2B5EF4-FFF2-40B4-BE49-F238E27FC236}">
                <a16:creationId xmlns:a16="http://schemas.microsoft.com/office/drawing/2014/main" id="{4D67D37B-5A8A-6BDC-455E-1CFF0BB27ADD}"/>
              </a:ext>
            </a:extLst>
          </p:cNvPr>
          <p:cNvSpPr txBox="1"/>
          <p:nvPr/>
        </p:nvSpPr>
        <p:spPr>
          <a:xfrm>
            <a:off x="8362026" y="2344577"/>
            <a:ext cx="3335528" cy="369332"/>
          </a:xfrm>
          <a:prstGeom prst="rect">
            <a:avLst/>
          </a:prstGeom>
          <a:noFill/>
        </p:spPr>
        <p:txBody>
          <a:bodyPr wrap="none" rtlCol="0">
            <a:spAutoFit/>
          </a:bodyPr>
          <a:lstStyle/>
          <a:p>
            <a:r>
              <a:rPr lang="sv-SE" b="1" i="1" dirty="0">
                <a:solidFill>
                  <a:srgbClr val="0070C0"/>
                </a:solidFill>
              </a:rPr>
              <a:t>Excess </a:t>
            </a:r>
            <a:r>
              <a:rPr lang="sv-SE" b="1" i="1" dirty="0" err="1">
                <a:solidFill>
                  <a:srgbClr val="0070C0"/>
                </a:solidFill>
              </a:rPr>
              <a:t>supply</a:t>
            </a:r>
            <a:r>
              <a:rPr lang="sv-SE" b="1" i="1" dirty="0">
                <a:solidFill>
                  <a:srgbClr val="0070C0"/>
                </a:solidFill>
              </a:rPr>
              <a:t> </a:t>
            </a:r>
            <a:r>
              <a:rPr lang="sv-SE" b="1" i="1" dirty="0" err="1">
                <a:solidFill>
                  <a:srgbClr val="0070C0"/>
                </a:solidFill>
              </a:rPr>
              <a:t>of</a:t>
            </a:r>
            <a:r>
              <a:rPr lang="sv-SE" b="1" i="1" dirty="0">
                <a:solidFill>
                  <a:srgbClr val="0070C0"/>
                </a:solidFill>
              </a:rPr>
              <a:t> </a:t>
            </a:r>
            <a:r>
              <a:rPr lang="sv-SE" b="1" i="1" dirty="0" err="1">
                <a:solidFill>
                  <a:srgbClr val="0070C0"/>
                </a:solidFill>
              </a:rPr>
              <a:t>prod</a:t>
            </a:r>
            <a:r>
              <a:rPr lang="sv-SE" b="1" i="1" dirty="0">
                <a:solidFill>
                  <a:srgbClr val="0070C0"/>
                </a:solidFill>
              </a:rPr>
              <a:t> 2 from N2</a:t>
            </a:r>
            <a:endParaRPr lang="en-US" b="1" i="1" dirty="0">
              <a:solidFill>
                <a:srgbClr val="0070C0"/>
              </a:solidFill>
            </a:endParaRPr>
          </a:p>
        </p:txBody>
      </p:sp>
      <p:cxnSp>
        <p:nvCxnSpPr>
          <p:cNvPr id="21" name="Straight Arrow Connector 20">
            <a:extLst>
              <a:ext uri="{FF2B5EF4-FFF2-40B4-BE49-F238E27FC236}">
                <a16:creationId xmlns:a16="http://schemas.microsoft.com/office/drawing/2014/main" id="{E2416440-BD84-DDD4-ED6D-C1A3034CEF5A}"/>
              </a:ext>
            </a:extLst>
          </p:cNvPr>
          <p:cNvCxnSpPr>
            <a:cxnSpLocks/>
          </p:cNvCxnSpPr>
          <p:nvPr/>
        </p:nvCxnSpPr>
        <p:spPr>
          <a:xfrm flipH="1">
            <a:off x="7007159" y="4501781"/>
            <a:ext cx="1151706" cy="166090"/>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0C00FBF-0F74-0D06-E164-20C674F1BD08}"/>
              </a:ext>
            </a:extLst>
          </p:cNvPr>
          <p:cNvCxnSpPr>
            <a:cxnSpLocks/>
          </p:cNvCxnSpPr>
          <p:nvPr/>
        </p:nvCxnSpPr>
        <p:spPr>
          <a:xfrm flipH="1">
            <a:off x="7007159" y="4851156"/>
            <a:ext cx="1151706" cy="166090"/>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EDBF28D-E212-AD62-CEAE-5678E0424E89}"/>
              </a:ext>
            </a:extLst>
          </p:cNvPr>
          <p:cNvSpPr txBox="1"/>
          <p:nvPr/>
        </p:nvSpPr>
        <p:spPr>
          <a:xfrm>
            <a:off x="8202514" y="4298539"/>
            <a:ext cx="3182603" cy="369332"/>
          </a:xfrm>
          <a:prstGeom prst="rect">
            <a:avLst/>
          </a:prstGeom>
          <a:noFill/>
        </p:spPr>
        <p:txBody>
          <a:bodyPr wrap="none" rtlCol="0">
            <a:spAutoFit/>
          </a:bodyPr>
          <a:lstStyle/>
          <a:p>
            <a:r>
              <a:rPr lang="sv-SE" b="1" i="1" dirty="0">
                <a:solidFill>
                  <a:srgbClr val="0070C0"/>
                </a:solidFill>
              </a:rPr>
              <a:t>World excess </a:t>
            </a:r>
            <a:r>
              <a:rPr lang="sv-SE" b="1" i="1" dirty="0" err="1">
                <a:solidFill>
                  <a:srgbClr val="0070C0"/>
                </a:solidFill>
              </a:rPr>
              <a:t>supply</a:t>
            </a:r>
            <a:r>
              <a:rPr lang="sv-SE" b="1" i="1" dirty="0">
                <a:solidFill>
                  <a:srgbClr val="0070C0"/>
                </a:solidFill>
              </a:rPr>
              <a:t> </a:t>
            </a:r>
            <a:r>
              <a:rPr lang="sv-SE" b="1" i="1" dirty="0" err="1">
                <a:solidFill>
                  <a:srgbClr val="0070C0"/>
                </a:solidFill>
              </a:rPr>
              <a:t>of</a:t>
            </a:r>
            <a:r>
              <a:rPr lang="sv-SE" b="1" i="1" dirty="0">
                <a:solidFill>
                  <a:srgbClr val="0070C0"/>
                </a:solidFill>
              </a:rPr>
              <a:t> </a:t>
            </a:r>
            <a:r>
              <a:rPr lang="sv-SE" b="1" i="1" dirty="0" err="1">
                <a:solidFill>
                  <a:srgbClr val="0070C0"/>
                </a:solidFill>
              </a:rPr>
              <a:t>prod</a:t>
            </a:r>
            <a:r>
              <a:rPr lang="sv-SE" b="1" i="1" dirty="0">
                <a:solidFill>
                  <a:srgbClr val="0070C0"/>
                </a:solidFill>
              </a:rPr>
              <a:t> 1 </a:t>
            </a:r>
            <a:endParaRPr lang="en-US" b="1" i="1" dirty="0">
              <a:solidFill>
                <a:srgbClr val="0070C0"/>
              </a:solidFill>
            </a:endParaRPr>
          </a:p>
        </p:txBody>
      </p:sp>
      <p:sp>
        <p:nvSpPr>
          <p:cNvPr id="24" name="TextBox 23">
            <a:extLst>
              <a:ext uri="{FF2B5EF4-FFF2-40B4-BE49-F238E27FC236}">
                <a16:creationId xmlns:a16="http://schemas.microsoft.com/office/drawing/2014/main" id="{D12D90AB-166F-0DB0-252E-93BEDAF90BE1}"/>
              </a:ext>
            </a:extLst>
          </p:cNvPr>
          <p:cNvSpPr txBox="1"/>
          <p:nvPr/>
        </p:nvSpPr>
        <p:spPr>
          <a:xfrm>
            <a:off x="8225455" y="4627833"/>
            <a:ext cx="3182603" cy="369332"/>
          </a:xfrm>
          <a:prstGeom prst="rect">
            <a:avLst/>
          </a:prstGeom>
          <a:noFill/>
        </p:spPr>
        <p:txBody>
          <a:bodyPr wrap="none" rtlCol="0">
            <a:spAutoFit/>
          </a:bodyPr>
          <a:lstStyle/>
          <a:p>
            <a:r>
              <a:rPr lang="sv-SE" b="1" i="1" dirty="0">
                <a:solidFill>
                  <a:srgbClr val="0070C0"/>
                </a:solidFill>
              </a:rPr>
              <a:t>World excess </a:t>
            </a:r>
            <a:r>
              <a:rPr lang="sv-SE" b="1" i="1" dirty="0" err="1">
                <a:solidFill>
                  <a:srgbClr val="0070C0"/>
                </a:solidFill>
              </a:rPr>
              <a:t>supply</a:t>
            </a:r>
            <a:r>
              <a:rPr lang="sv-SE" b="1" i="1" dirty="0">
                <a:solidFill>
                  <a:srgbClr val="0070C0"/>
                </a:solidFill>
              </a:rPr>
              <a:t> </a:t>
            </a:r>
            <a:r>
              <a:rPr lang="sv-SE" b="1" i="1" dirty="0" err="1">
                <a:solidFill>
                  <a:srgbClr val="0070C0"/>
                </a:solidFill>
              </a:rPr>
              <a:t>of</a:t>
            </a:r>
            <a:r>
              <a:rPr lang="sv-SE" b="1" i="1" dirty="0">
                <a:solidFill>
                  <a:srgbClr val="0070C0"/>
                </a:solidFill>
              </a:rPr>
              <a:t> </a:t>
            </a:r>
            <a:r>
              <a:rPr lang="sv-SE" b="1" i="1" dirty="0" err="1">
                <a:solidFill>
                  <a:srgbClr val="0070C0"/>
                </a:solidFill>
              </a:rPr>
              <a:t>prod</a:t>
            </a:r>
            <a:r>
              <a:rPr lang="sv-SE" b="1" i="1" dirty="0">
                <a:solidFill>
                  <a:srgbClr val="0070C0"/>
                </a:solidFill>
              </a:rPr>
              <a:t> 2 </a:t>
            </a:r>
            <a:endParaRPr lang="en-US" b="1" i="1" dirty="0">
              <a:solidFill>
                <a:srgbClr val="0070C0"/>
              </a:solidFill>
            </a:endParaRPr>
          </a:p>
        </p:txBody>
      </p:sp>
      <p:cxnSp>
        <p:nvCxnSpPr>
          <p:cNvPr id="25" name="Straight Arrow Connector 24">
            <a:extLst>
              <a:ext uri="{FF2B5EF4-FFF2-40B4-BE49-F238E27FC236}">
                <a16:creationId xmlns:a16="http://schemas.microsoft.com/office/drawing/2014/main" id="{4373D42A-5110-74F2-F741-AEF72AA280C9}"/>
              </a:ext>
            </a:extLst>
          </p:cNvPr>
          <p:cNvCxnSpPr>
            <a:cxnSpLocks/>
          </p:cNvCxnSpPr>
          <p:nvPr/>
        </p:nvCxnSpPr>
        <p:spPr>
          <a:xfrm flipH="1">
            <a:off x="6096000" y="5798793"/>
            <a:ext cx="2117326" cy="0"/>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7900C83-C414-00C5-19C9-8B0123876A4E}"/>
              </a:ext>
            </a:extLst>
          </p:cNvPr>
          <p:cNvSpPr txBox="1"/>
          <p:nvPr/>
        </p:nvSpPr>
        <p:spPr>
          <a:xfrm>
            <a:off x="8225455" y="5581381"/>
            <a:ext cx="3608488" cy="369332"/>
          </a:xfrm>
          <a:prstGeom prst="rect">
            <a:avLst/>
          </a:prstGeom>
          <a:noFill/>
        </p:spPr>
        <p:txBody>
          <a:bodyPr wrap="none" rtlCol="0">
            <a:spAutoFit/>
          </a:bodyPr>
          <a:lstStyle/>
          <a:p>
            <a:r>
              <a:rPr lang="sv-SE" b="1" i="1" dirty="0">
                <a:solidFill>
                  <a:srgbClr val="0070C0"/>
                </a:solidFill>
              </a:rPr>
              <a:t>World excess </a:t>
            </a:r>
            <a:r>
              <a:rPr lang="sv-SE" b="1" i="1" dirty="0" err="1">
                <a:solidFill>
                  <a:srgbClr val="0070C0"/>
                </a:solidFill>
              </a:rPr>
              <a:t>supply</a:t>
            </a:r>
            <a:r>
              <a:rPr lang="sv-SE" b="1" i="1" dirty="0">
                <a:solidFill>
                  <a:srgbClr val="0070C0"/>
                </a:solidFill>
              </a:rPr>
              <a:t> (</a:t>
            </a:r>
            <a:r>
              <a:rPr lang="sv-SE" b="1" i="1" dirty="0" err="1">
                <a:solidFill>
                  <a:srgbClr val="0070C0"/>
                </a:solidFill>
              </a:rPr>
              <a:t>of</a:t>
            </a:r>
            <a:r>
              <a:rPr lang="sv-SE" b="1" i="1" dirty="0">
                <a:solidFill>
                  <a:srgbClr val="0070C0"/>
                </a:solidFill>
              </a:rPr>
              <a:t> </a:t>
            </a:r>
            <a:r>
              <a:rPr lang="sv-SE" b="1" i="1" dirty="0" err="1">
                <a:solidFill>
                  <a:srgbClr val="0070C0"/>
                </a:solidFill>
              </a:rPr>
              <a:t>prod</a:t>
            </a:r>
            <a:r>
              <a:rPr lang="sv-SE" b="1" i="1" dirty="0">
                <a:solidFill>
                  <a:srgbClr val="0070C0"/>
                </a:solidFill>
              </a:rPr>
              <a:t> 1) = 0. </a:t>
            </a:r>
            <a:endParaRPr lang="en-US" b="1" i="1" dirty="0">
              <a:solidFill>
                <a:srgbClr val="0070C0"/>
              </a:solidFill>
            </a:endParaRPr>
          </a:p>
        </p:txBody>
      </p:sp>
    </p:spTree>
    <p:extLst>
      <p:ext uri="{BB962C8B-B14F-4D97-AF65-F5344CB8AC3E}">
        <p14:creationId xmlns:p14="http://schemas.microsoft.com/office/powerpoint/2010/main" val="1414887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3E2F3-8797-D3D2-212F-D764F36F82D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4428FC-73F5-E2D1-A6A5-53AEC1E10720}"/>
              </a:ext>
            </a:extLst>
          </p:cNvPr>
          <p:cNvSpPr>
            <a:spLocks noGrp="1"/>
          </p:cNvSpPr>
          <p:nvPr>
            <p:ph type="sldNum" sz="quarter" idx="12"/>
          </p:nvPr>
        </p:nvSpPr>
        <p:spPr/>
        <p:txBody>
          <a:bodyPr/>
          <a:lstStyle/>
          <a:p>
            <a:fld id="{E2AB85B5-4ED4-4981-B10F-B59AFFBBEBDD}" type="slidenum">
              <a:rPr lang="en-US" smtClean="0"/>
              <a:t>58</a:t>
            </a:fld>
            <a:endParaRPr lang="en-US"/>
          </a:p>
        </p:txBody>
      </p:sp>
      <p:sp>
        <p:nvSpPr>
          <p:cNvPr id="5" name="TextBox 4">
            <a:extLst>
              <a:ext uri="{FF2B5EF4-FFF2-40B4-BE49-F238E27FC236}">
                <a16:creationId xmlns:a16="http://schemas.microsoft.com/office/drawing/2014/main" id="{EA09B4E8-C85C-14E5-0862-67E11F4ED779}"/>
              </a:ext>
            </a:extLst>
          </p:cNvPr>
          <p:cNvSpPr txBox="1"/>
          <p:nvPr/>
        </p:nvSpPr>
        <p:spPr>
          <a:xfrm>
            <a:off x="2097349" y="583564"/>
            <a:ext cx="6094520" cy="5955348"/>
          </a:xfrm>
          <a:prstGeom prst="rect">
            <a:avLst/>
          </a:prstGeom>
          <a:noFill/>
        </p:spPr>
        <p:txBody>
          <a:bodyPr wrap="square">
            <a:spAutoFit/>
          </a:bodyPr>
          <a:lstStyle/>
          <a:p>
            <a:pPr>
              <a:buNone/>
            </a:pPr>
            <a:r>
              <a:rPr lang="en-US" sz="16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Variable           Value </a:t>
            </a:r>
            <a:endParaRPr lang="en-US" sz="16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latin typeface="Derive Unicode" panose="020B0609030204040204" pitchFamily="49" charset="0"/>
                <a:ea typeface="Calibri" panose="020F0502020204030204" pitchFamily="34" charset="0"/>
                <a:cs typeface="Arial" panose="020B0604020202020204" pitchFamily="34" charset="0"/>
              </a:rPr>
              <a:t>       A       0.5000000 </a:t>
            </a:r>
            <a:endParaRPr lang="en-US" sz="16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latin typeface="Derive Unicode" panose="020B0609030204040204" pitchFamily="49" charset="0"/>
                <a:ea typeface="Calibri" panose="020F0502020204030204" pitchFamily="34" charset="0"/>
                <a:cs typeface="Arial" panose="020B0604020202020204" pitchFamily="34" charset="0"/>
              </a:rPr>
              <a:t>      U1        2.124999 </a:t>
            </a:r>
            <a:endParaRPr lang="en-US" sz="16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latin typeface="Derive Unicode" panose="020B0609030204040204" pitchFamily="49" charset="0"/>
                <a:ea typeface="Calibri" panose="020F0502020204030204" pitchFamily="34" charset="0"/>
                <a:cs typeface="Arial" panose="020B0604020202020204" pitchFamily="34" charset="0"/>
              </a:rPr>
              <a:t>     </a:t>
            </a:r>
            <a:r>
              <a:rPr lang="en-US" sz="1600" b="1" kern="100" dirty="0">
                <a:effectLst/>
                <a:highlight>
                  <a:srgbClr val="00FFFF"/>
                </a:highlight>
                <a:latin typeface="Derive Unicode" panose="020B0609030204040204" pitchFamily="49" charset="0"/>
                <a:ea typeface="Calibri" panose="020F0502020204030204" pitchFamily="34" charset="0"/>
                <a:cs typeface="Arial" panose="020B0604020202020204" pitchFamily="34" charset="0"/>
              </a:rPr>
              <a:t>C11        2.124998 </a:t>
            </a:r>
            <a:endParaRPr lang="en-US" sz="1600" b="1"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highlight>
                  <a:srgbClr val="00FFFF"/>
                </a:highlight>
                <a:latin typeface="Derive Unicode" panose="020B0609030204040204" pitchFamily="49" charset="0"/>
                <a:ea typeface="Calibri" panose="020F0502020204030204" pitchFamily="34" charset="0"/>
                <a:cs typeface="Arial" panose="020B0604020202020204" pitchFamily="34" charset="0"/>
              </a:rPr>
              <a:t>     C12        2.125000 </a:t>
            </a:r>
            <a:endParaRPr lang="en-US" sz="1600" b="1"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latin typeface="Derive Unicode" panose="020B0609030204040204" pitchFamily="49" charset="0"/>
                <a:ea typeface="Calibri" panose="020F0502020204030204" pitchFamily="34" charset="0"/>
                <a:cs typeface="Arial" panose="020B0604020202020204" pitchFamily="34" charset="0"/>
              </a:rPr>
              <a:t>      U2        2.125004 </a:t>
            </a:r>
            <a:endParaRPr lang="en-US" sz="16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latin typeface="Derive Unicode" panose="020B0609030204040204" pitchFamily="49" charset="0"/>
                <a:ea typeface="Calibri" panose="020F0502020204030204" pitchFamily="34" charset="0"/>
                <a:cs typeface="Arial" panose="020B0604020202020204" pitchFamily="34" charset="0"/>
              </a:rPr>
              <a:t>     </a:t>
            </a:r>
            <a:r>
              <a:rPr lang="en-US" sz="1600" b="1" kern="100" dirty="0">
                <a:effectLst/>
                <a:highlight>
                  <a:srgbClr val="00FFFF"/>
                </a:highlight>
                <a:latin typeface="Derive Unicode" panose="020B0609030204040204" pitchFamily="49" charset="0"/>
                <a:ea typeface="Calibri" panose="020F0502020204030204" pitchFamily="34" charset="0"/>
                <a:cs typeface="Arial" panose="020B0604020202020204" pitchFamily="34" charset="0"/>
              </a:rPr>
              <a:t>C21        2.125003 </a:t>
            </a:r>
            <a:endParaRPr lang="en-US" sz="1600" b="1"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highlight>
                  <a:srgbClr val="00FFFF"/>
                </a:highlight>
                <a:latin typeface="Derive Unicode" panose="020B0609030204040204" pitchFamily="49" charset="0"/>
                <a:ea typeface="Calibri" panose="020F0502020204030204" pitchFamily="34" charset="0"/>
                <a:cs typeface="Arial" panose="020B0604020202020204" pitchFamily="34" charset="0"/>
              </a:rPr>
              <a:t>     C22        2.125004 </a:t>
            </a:r>
            <a:endParaRPr lang="en-US" sz="1600" b="1"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latin typeface="Derive Unicode" panose="020B0609030204040204" pitchFamily="49" charset="0"/>
                <a:ea typeface="Calibri" panose="020F0502020204030204" pitchFamily="34" charset="0"/>
                <a:cs typeface="Arial" panose="020B0604020202020204" pitchFamily="34" charset="0"/>
              </a:rPr>
              <a:t>     </a:t>
            </a:r>
            <a:r>
              <a:rPr lang="en-US" sz="16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X12        3.750000 </a:t>
            </a:r>
            <a:endParaRPr lang="en-US" sz="16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     X11       0.5000003 </a:t>
            </a:r>
            <a:endParaRPr lang="en-US" sz="16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     X21        3.750001 </a:t>
            </a:r>
            <a:endParaRPr lang="en-US" sz="16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     X22       0.5000045 </a:t>
            </a:r>
            <a:endParaRPr lang="en-US" sz="16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latin typeface="Derive Unicode" panose="020B0609030204040204" pitchFamily="49" charset="0"/>
                <a:ea typeface="Calibri" panose="020F0502020204030204" pitchFamily="34" charset="0"/>
                <a:cs typeface="Arial" panose="020B0604020202020204" pitchFamily="34" charset="0"/>
              </a:rPr>
              <a:t>       R        1.000001 </a:t>
            </a:r>
            <a:endParaRPr lang="en-US" sz="16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latin typeface="Derive Unicode" panose="020B0609030204040204" pitchFamily="49" charset="0"/>
                <a:ea typeface="Calibri" panose="020F0502020204030204" pitchFamily="34" charset="0"/>
                <a:cs typeface="Arial" panose="020B0604020202020204" pitchFamily="34" charset="0"/>
              </a:rPr>
              <a:t>      B1        4.249996 </a:t>
            </a:r>
            <a:endParaRPr lang="en-US" sz="16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latin typeface="Derive Unicode" panose="020B0609030204040204" pitchFamily="49" charset="0"/>
                <a:ea typeface="Calibri" panose="020F0502020204030204" pitchFamily="34" charset="0"/>
                <a:cs typeface="Arial" panose="020B0604020202020204" pitchFamily="34" charset="0"/>
              </a:rPr>
              <a:t>      P1        1.000000 </a:t>
            </a:r>
            <a:endParaRPr lang="en-US" sz="16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latin typeface="Derive Unicode" panose="020B0609030204040204" pitchFamily="49" charset="0"/>
                <a:ea typeface="Calibri" panose="020F0502020204030204" pitchFamily="34" charset="0"/>
                <a:cs typeface="Arial" panose="020B0604020202020204" pitchFamily="34" charset="0"/>
              </a:rPr>
              <a:t>      P2       0.9999989 </a:t>
            </a:r>
            <a:endParaRPr lang="en-US" sz="16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latin typeface="Derive Unicode" panose="020B0609030204040204" pitchFamily="49" charset="0"/>
                <a:ea typeface="Calibri" panose="020F0502020204030204" pitchFamily="34" charset="0"/>
                <a:cs typeface="Arial" panose="020B0604020202020204" pitchFamily="34" charset="0"/>
              </a:rPr>
              <a:t>      B2        4.250006 </a:t>
            </a:r>
            <a:endParaRPr lang="en-US" sz="16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latin typeface="Derive Unicode" panose="020B0609030204040204" pitchFamily="49" charset="0"/>
                <a:ea typeface="Calibri" panose="020F0502020204030204" pitchFamily="34" charset="0"/>
                <a:cs typeface="Arial" panose="020B0604020202020204" pitchFamily="34" charset="0"/>
              </a:rPr>
              <a:t>     </a:t>
            </a:r>
            <a:r>
              <a:rPr lang="en-US" sz="1600" b="1" kern="100" dirty="0">
                <a:effectLst/>
                <a:highlight>
                  <a:srgbClr val="FF00FF"/>
                </a:highlight>
                <a:latin typeface="Derive Unicode" panose="020B0609030204040204" pitchFamily="49" charset="0"/>
                <a:ea typeface="Calibri" panose="020F0502020204030204" pitchFamily="34" charset="0"/>
                <a:cs typeface="Arial" panose="020B0604020202020204" pitchFamily="34" charset="0"/>
              </a:rPr>
              <a:t>S11       -1.624998 </a:t>
            </a:r>
            <a:endParaRPr lang="en-US" sz="1600" b="1" kern="100" dirty="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highlight>
                  <a:srgbClr val="FF00FF"/>
                </a:highlight>
                <a:latin typeface="Derive Unicode" panose="020B0609030204040204" pitchFamily="49" charset="0"/>
                <a:ea typeface="Calibri" panose="020F0502020204030204" pitchFamily="34" charset="0"/>
                <a:cs typeface="Arial" panose="020B0604020202020204" pitchFamily="34" charset="0"/>
              </a:rPr>
              <a:t>     S12        1.625000 </a:t>
            </a:r>
            <a:endParaRPr lang="en-US" sz="1600" b="1" kern="100" dirty="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highlight>
                  <a:srgbClr val="FF00FF"/>
                </a:highlight>
                <a:latin typeface="Derive Unicode" panose="020B0609030204040204" pitchFamily="49" charset="0"/>
                <a:ea typeface="Calibri" panose="020F0502020204030204" pitchFamily="34" charset="0"/>
                <a:cs typeface="Arial" panose="020B0604020202020204" pitchFamily="34" charset="0"/>
              </a:rPr>
              <a:t>     S21        1.624998 </a:t>
            </a:r>
            <a:endParaRPr lang="en-US" sz="1600" b="1" kern="100" dirty="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highlight>
                  <a:srgbClr val="FF00FF"/>
                </a:highlight>
                <a:latin typeface="Derive Unicode" panose="020B0609030204040204" pitchFamily="49" charset="0"/>
                <a:ea typeface="Calibri" panose="020F0502020204030204" pitchFamily="34" charset="0"/>
                <a:cs typeface="Arial" panose="020B0604020202020204" pitchFamily="34" charset="0"/>
              </a:rPr>
              <a:t>     S22       -1.624999 </a:t>
            </a:r>
            <a:endParaRPr lang="en-US" sz="1600" b="1" kern="100" dirty="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latin typeface="Derive Unicode" panose="020B0609030204040204" pitchFamily="49" charset="0"/>
                <a:ea typeface="Calibri" panose="020F0502020204030204" pitchFamily="34" charset="0"/>
                <a:cs typeface="Arial" panose="020B0604020202020204" pitchFamily="34" charset="0"/>
              </a:rPr>
              <a:t>      </a:t>
            </a:r>
            <a:r>
              <a:rPr lang="en-US" sz="1600" b="1" kern="100" dirty="0">
                <a:effectLst/>
                <a:highlight>
                  <a:srgbClr val="00FF00"/>
                </a:highlight>
                <a:latin typeface="Derive Unicode" panose="020B0609030204040204" pitchFamily="49" charset="0"/>
                <a:ea typeface="Calibri" panose="020F0502020204030204" pitchFamily="34" charset="0"/>
                <a:cs typeface="Arial" panose="020B0604020202020204" pitchFamily="34" charset="0"/>
              </a:rPr>
              <a:t>S1        0.000000 </a:t>
            </a:r>
            <a:endParaRPr lang="en-US" sz="1600" b="1" kern="100"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600" b="1" kern="100" dirty="0">
                <a:effectLst/>
                <a:highlight>
                  <a:srgbClr val="00FF00"/>
                </a:highlight>
                <a:latin typeface="Derive Unicode" panose="020B0609030204040204" pitchFamily="49" charset="0"/>
                <a:ea typeface="Calibri" panose="020F0502020204030204" pitchFamily="34" charset="0"/>
                <a:cs typeface="Arial" panose="020B0604020202020204" pitchFamily="34" charset="0"/>
              </a:rPr>
              <a:t>      S2       0.2466676E-06</a:t>
            </a:r>
            <a:endParaRPr lang="en-US" sz="1600" b="1" kern="100"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US"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C0452006-684B-3C0E-609E-BE11B6A19349}"/>
              </a:ext>
            </a:extLst>
          </p:cNvPr>
          <p:cNvCxnSpPr>
            <a:cxnSpLocks/>
          </p:cNvCxnSpPr>
          <p:nvPr/>
        </p:nvCxnSpPr>
        <p:spPr>
          <a:xfrm flipH="1">
            <a:off x="4811697" y="1882066"/>
            <a:ext cx="2086253" cy="79899"/>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2E49D4-6539-4A91-D27E-769671CD0BD4}"/>
              </a:ext>
            </a:extLst>
          </p:cNvPr>
          <p:cNvCxnSpPr>
            <a:cxnSpLocks/>
          </p:cNvCxnSpPr>
          <p:nvPr/>
        </p:nvCxnSpPr>
        <p:spPr>
          <a:xfrm flipH="1" flipV="1">
            <a:off x="4811697" y="1272765"/>
            <a:ext cx="2086253" cy="387359"/>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006ECA5-A7D8-E815-BC1E-5AED845B8721}"/>
              </a:ext>
            </a:extLst>
          </p:cNvPr>
          <p:cNvSpPr txBox="1"/>
          <p:nvPr/>
        </p:nvSpPr>
        <p:spPr>
          <a:xfrm>
            <a:off x="7138343" y="1466444"/>
            <a:ext cx="1767279" cy="830997"/>
          </a:xfrm>
          <a:prstGeom prst="rect">
            <a:avLst/>
          </a:prstGeom>
          <a:noFill/>
        </p:spPr>
        <p:txBody>
          <a:bodyPr wrap="none" rtlCol="0">
            <a:spAutoFit/>
          </a:bodyPr>
          <a:lstStyle/>
          <a:p>
            <a:r>
              <a:rPr lang="sv-SE" sz="2400" b="1" i="1" dirty="0" err="1"/>
              <a:t>Utility</a:t>
            </a:r>
            <a:r>
              <a:rPr lang="sv-SE" sz="2400" b="1" i="1" dirty="0"/>
              <a:t> </a:t>
            </a:r>
            <a:r>
              <a:rPr lang="sv-SE" sz="2400" b="1" i="1" dirty="0" err="1"/>
              <a:t>levels</a:t>
            </a:r>
            <a:endParaRPr lang="sv-SE" sz="2400" b="1" i="1" dirty="0"/>
          </a:p>
          <a:p>
            <a:r>
              <a:rPr lang="sv-SE" sz="2400" b="1" i="1" dirty="0"/>
              <a:t>in </a:t>
            </a:r>
            <a:r>
              <a:rPr lang="sv-SE" sz="2400" b="1" i="1" dirty="0" err="1"/>
              <a:t>free</a:t>
            </a:r>
            <a:r>
              <a:rPr lang="sv-SE" sz="2400" b="1" i="1" dirty="0"/>
              <a:t> </a:t>
            </a:r>
            <a:r>
              <a:rPr lang="sv-SE" sz="2400" b="1" i="1" dirty="0" err="1"/>
              <a:t>trade</a:t>
            </a:r>
            <a:endParaRPr lang="en-US" sz="2400" b="1" i="1" dirty="0"/>
          </a:p>
        </p:txBody>
      </p:sp>
    </p:spTree>
    <p:extLst>
      <p:ext uri="{BB962C8B-B14F-4D97-AF65-F5344CB8AC3E}">
        <p14:creationId xmlns:p14="http://schemas.microsoft.com/office/powerpoint/2010/main" val="3802616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8C7E05-B838-0B09-73F0-9AC8B9FB6B22}"/>
              </a:ext>
            </a:extLst>
          </p:cNvPr>
          <p:cNvSpPr>
            <a:spLocks noGrp="1"/>
          </p:cNvSpPr>
          <p:nvPr>
            <p:ph type="sldNum" sz="quarter" idx="12"/>
          </p:nvPr>
        </p:nvSpPr>
        <p:spPr/>
        <p:txBody>
          <a:bodyPr/>
          <a:lstStyle/>
          <a:p>
            <a:fld id="{E2AB85B5-4ED4-4981-B10F-B59AFFBBEBDD}" type="slidenum">
              <a:rPr lang="en-US" smtClean="0"/>
              <a:t>59</a:t>
            </a:fld>
            <a:endParaRPr lang="en-US"/>
          </a:p>
        </p:txBody>
      </p:sp>
      <p:sp>
        <p:nvSpPr>
          <p:cNvPr id="3" name="TextBox 2">
            <a:extLst>
              <a:ext uri="{FF2B5EF4-FFF2-40B4-BE49-F238E27FC236}">
                <a16:creationId xmlns:a16="http://schemas.microsoft.com/office/drawing/2014/main" id="{C72A3938-89E3-C2D6-F760-9B4C0C428682}"/>
              </a:ext>
            </a:extLst>
          </p:cNvPr>
          <p:cNvSpPr txBox="1"/>
          <p:nvPr/>
        </p:nvSpPr>
        <p:spPr>
          <a:xfrm>
            <a:off x="401714" y="834218"/>
            <a:ext cx="4827233" cy="4801314"/>
          </a:xfrm>
          <a:prstGeom prst="rect">
            <a:avLst/>
          </a:prstGeom>
          <a:noFill/>
        </p:spPr>
        <p:txBody>
          <a:bodyPr wrap="square">
            <a:spAutoFit/>
          </a:bodyPr>
          <a:lstStyle/>
          <a:p>
            <a:pPr>
              <a:buNone/>
            </a:pPr>
            <a:r>
              <a:rPr lang="en-US" sz="18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 Third illustration: </a:t>
            </a:r>
            <a:endParaRPr lang="en-US"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 Trade with tariff;  </a:t>
            </a:r>
            <a:endParaRPr lang="en-US"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T = 0.0;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err="1">
                <a:effectLst/>
                <a:highlight>
                  <a:srgbClr val="FFFF00"/>
                </a:highlight>
                <a:latin typeface="Derive Unicode" panose="020B0609030204040204" pitchFamily="49" charset="0"/>
                <a:ea typeface="Calibri" panose="020F0502020204030204" pitchFamily="34" charset="0"/>
                <a:cs typeface="Arial" panose="020B0604020202020204" pitchFamily="34" charset="0"/>
              </a:rPr>
              <a:t>TariffRev</a:t>
            </a:r>
            <a:r>
              <a:rPr lang="en-US" sz="18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 = T*(-s11); </a:t>
            </a:r>
            <a:endParaRPr lang="en-US"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a = 1/2;</a:t>
            </a: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u1 = c11^a*c12^a;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u2 = c21^a*c22^a;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err="1">
                <a:effectLst/>
                <a:latin typeface="Derive Unicode" panose="020B0609030204040204" pitchFamily="49" charset="0"/>
                <a:ea typeface="Calibri" panose="020F0502020204030204" pitchFamily="34" charset="0"/>
                <a:cs typeface="Arial" panose="020B0604020202020204" pitchFamily="34" charset="0"/>
              </a:rPr>
              <a:t>usum</a:t>
            </a: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 u1 + u2;</a:t>
            </a:r>
          </a:p>
          <a:p>
            <a:pPr>
              <a:buNone/>
            </a:pP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x12 = 4 - x11^2;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x21 = 4 - x22^2;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x11 = 1/2*z; </a:t>
            </a:r>
            <a:endParaRPr lang="en-US"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x21 = 4-1/4*r^(-2);</a:t>
            </a: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[_B1] </a:t>
            </a:r>
            <a:r>
              <a:rPr lang="en-US" sz="18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B1 = p3*x11 + p2*x12 + </a:t>
            </a:r>
            <a:r>
              <a:rPr lang="en-US" sz="1800" b="1" kern="100" dirty="0" err="1">
                <a:effectLst/>
                <a:highlight>
                  <a:srgbClr val="FFFF00"/>
                </a:highlight>
                <a:latin typeface="Derive Unicode" panose="020B0609030204040204" pitchFamily="49" charset="0"/>
                <a:ea typeface="Calibri" panose="020F0502020204030204" pitchFamily="34" charset="0"/>
                <a:cs typeface="Arial" panose="020B0604020202020204" pitchFamily="34" charset="0"/>
              </a:rPr>
              <a:t>TariffRev</a:t>
            </a: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dirty="0">
                <a:effectLst/>
                <a:latin typeface="Derive Unicode" panose="020B0609030204040204" pitchFamily="49" charset="0"/>
                <a:ea typeface="Calibri" panose="020F0502020204030204" pitchFamily="34" charset="0"/>
              </a:rPr>
              <a:t>[_B2] B2 = p1*x21 + p2*x22; </a:t>
            </a:r>
            <a:endParaRPr lang="en-US" b="1" dirty="0"/>
          </a:p>
        </p:txBody>
      </p:sp>
      <p:sp>
        <p:nvSpPr>
          <p:cNvPr id="6" name="TextBox 5">
            <a:extLst>
              <a:ext uri="{FF2B5EF4-FFF2-40B4-BE49-F238E27FC236}">
                <a16:creationId xmlns:a16="http://schemas.microsoft.com/office/drawing/2014/main" id="{014F1A0F-11B3-796B-0FD8-FB5ECCDE7831}"/>
              </a:ext>
            </a:extLst>
          </p:cNvPr>
          <p:cNvSpPr txBox="1"/>
          <p:nvPr/>
        </p:nvSpPr>
        <p:spPr>
          <a:xfrm>
            <a:off x="5645458" y="1482430"/>
            <a:ext cx="2397711" cy="5078313"/>
          </a:xfrm>
          <a:prstGeom prst="rect">
            <a:avLst/>
          </a:prstGeom>
          <a:noFill/>
        </p:spPr>
        <p:txBody>
          <a:bodyPr wrap="square">
            <a:spAutoFit/>
          </a:bodyPr>
          <a:lstStyle/>
          <a:p>
            <a:pPr>
              <a:buNone/>
            </a:pPr>
            <a:r>
              <a:rPr lang="en-US" sz="18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c11 = a*B1/p3; </a:t>
            </a:r>
            <a:endParaRPr lang="en-US"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c12 = a*B1/p2;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c21 = a*B2/p1;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c22 = a*B2/p2;</a:t>
            </a: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s11 = x11 - c11;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s12 = x12 - c12;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s21 = x21 - c21;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s22 = x22 - c22;</a:t>
            </a: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@free(s11);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@free(s12);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@free(s21);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@free(s22);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@free(s1);</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@free(s2);</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@free(TariffRev);</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309679C-0592-F45F-AA5D-17D2B359DAAD}"/>
              </a:ext>
            </a:extLst>
          </p:cNvPr>
          <p:cNvSpPr txBox="1"/>
          <p:nvPr/>
        </p:nvSpPr>
        <p:spPr>
          <a:xfrm>
            <a:off x="8833651" y="2590425"/>
            <a:ext cx="2297097" cy="3139321"/>
          </a:xfrm>
          <a:prstGeom prst="rect">
            <a:avLst/>
          </a:prstGeom>
          <a:noFill/>
        </p:spPr>
        <p:txBody>
          <a:bodyPr wrap="square">
            <a:spAutoFit/>
          </a:bodyPr>
          <a:lstStyle/>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s1 = s11 + s21;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s2 = s12 + s22;</a:t>
            </a: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r = p1/p2;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p3 = p1*(1+T); </a:t>
            </a:r>
            <a:endParaRPr lang="en-US"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z = p3/p2; </a:t>
            </a:r>
            <a:endParaRPr lang="en-US"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p1 = 1;</a:t>
            </a: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s1 = 0;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800" b="1" kern="100" dirty="0">
                <a:effectLst/>
                <a:latin typeface="Derive Unicode" panose="020B0609030204040204" pitchFamily="49" charset="0"/>
                <a:ea typeface="Calibri" panose="020F0502020204030204" pitchFamily="34" charset="0"/>
                <a:cs typeface="Arial" panose="020B0604020202020204" pitchFamily="34" charset="0"/>
              </a:rPr>
              <a:t>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r>
              <a:rPr lang="en-US" sz="1800" b="1" kern="100" dirty="0">
                <a:effectLst/>
                <a:latin typeface="Derive Unicode" panose="020B0609030204040204" pitchFamily="49" charset="0"/>
                <a:ea typeface="Calibri" panose="020F0502020204030204" pitchFamily="34" charset="0"/>
                <a:cs typeface="Arial" panose="020B0604020202020204" pitchFamily="34" charset="0"/>
              </a:rPr>
              <a:t>end</a:t>
            </a:r>
            <a:endParaRPr lang="en-US" b="1" dirty="0"/>
          </a:p>
        </p:txBody>
      </p:sp>
    </p:spTree>
    <p:extLst>
      <p:ext uri="{BB962C8B-B14F-4D97-AF65-F5344CB8AC3E}">
        <p14:creationId xmlns:p14="http://schemas.microsoft.com/office/powerpoint/2010/main" val="311552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CE4CE-969E-A0AC-1E2A-57FC5A63F15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15C1AC-1445-BDEC-7D80-7827AB91D483}"/>
              </a:ext>
            </a:extLst>
          </p:cNvPr>
          <p:cNvSpPr>
            <a:spLocks noGrp="1"/>
          </p:cNvSpPr>
          <p:nvPr>
            <p:ph type="sldNum" sz="quarter" idx="12"/>
          </p:nvPr>
        </p:nvSpPr>
        <p:spPr/>
        <p:txBody>
          <a:bodyPr/>
          <a:lstStyle/>
          <a:p>
            <a:fld id="{E2AB85B5-4ED4-4981-B10F-B59AFFBBEBDD}" type="slidenum">
              <a:rPr lang="en-US" smtClean="0"/>
              <a:t>6</a:t>
            </a:fld>
            <a:endParaRPr lang="en-US"/>
          </a:p>
        </p:txBody>
      </p:sp>
      <p:graphicFrame>
        <p:nvGraphicFramePr>
          <p:cNvPr id="9" name="Object 8">
            <a:extLst>
              <a:ext uri="{FF2B5EF4-FFF2-40B4-BE49-F238E27FC236}">
                <a16:creationId xmlns:a16="http://schemas.microsoft.com/office/drawing/2014/main" id="{E3AC9D42-00AA-1F0B-8DFA-F6F65E579F96}"/>
              </a:ext>
            </a:extLst>
          </p:cNvPr>
          <p:cNvGraphicFramePr>
            <a:graphicFrameLocks noChangeAspect="1"/>
          </p:cNvGraphicFramePr>
          <p:nvPr/>
        </p:nvGraphicFramePr>
        <p:xfrm>
          <a:off x="1079500" y="865188"/>
          <a:ext cx="2011363" cy="1092200"/>
        </p:xfrm>
        <a:graphic>
          <a:graphicData uri="http://schemas.openxmlformats.org/presentationml/2006/ole">
            <mc:AlternateContent xmlns:mc="http://schemas.openxmlformats.org/markup-compatibility/2006">
              <mc:Choice xmlns:v="urn:schemas-microsoft-com:vml" Requires="v">
                <p:oleObj name="Equation" r:id="rId2" imgW="723600" imgH="393480" progId="Equation.DSMT4">
                  <p:embed/>
                </p:oleObj>
              </mc:Choice>
              <mc:Fallback>
                <p:oleObj name="Equation" r:id="rId2" imgW="723600" imgH="393480" progId="Equation.DSMT4">
                  <p:embed/>
                  <p:pic>
                    <p:nvPicPr>
                      <p:cNvPr id="9" name="Object 8">
                        <a:extLst>
                          <a:ext uri="{FF2B5EF4-FFF2-40B4-BE49-F238E27FC236}">
                            <a16:creationId xmlns:a16="http://schemas.microsoft.com/office/drawing/2014/main" id="{A7307158-D83D-06F8-E195-B698A11C0F74}"/>
                          </a:ext>
                        </a:extLst>
                      </p:cNvPr>
                      <p:cNvPicPr/>
                      <p:nvPr/>
                    </p:nvPicPr>
                    <p:blipFill>
                      <a:blip r:embed="rId3"/>
                      <a:stretch>
                        <a:fillRect/>
                      </a:stretch>
                    </p:blipFill>
                    <p:spPr>
                      <a:xfrm>
                        <a:off x="1079500" y="865188"/>
                        <a:ext cx="2011363" cy="10922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FE13C85A-97A3-7C3D-CCD3-CF434AE17105}"/>
              </a:ext>
            </a:extLst>
          </p:cNvPr>
          <p:cNvSpPr txBox="1"/>
          <p:nvPr/>
        </p:nvSpPr>
        <p:spPr>
          <a:xfrm>
            <a:off x="3326407" y="1181076"/>
            <a:ext cx="4085968" cy="461665"/>
          </a:xfrm>
          <a:prstGeom prst="rect">
            <a:avLst/>
          </a:prstGeom>
          <a:noFill/>
        </p:spPr>
        <p:txBody>
          <a:bodyPr wrap="square" rtlCol="0">
            <a:spAutoFit/>
          </a:bodyPr>
          <a:lstStyle/>
          <a:p>
            <a:r>
              <a:rPr lang="sv-SE" sz="2400" b="1" dirty="0" err="1"/>
              <a:t>Free</a:t>
            </a:r>
            <a:r>
              <a:rPr lang="sv-SE" sz="2400" b="1" dirty="0"/>
              <a:t> </a:t>
            </a:r>
            <a:r>
              <a:rPr lang="sv-SE" sz="2400" b="1" dirty="0" err="1"/>
              <a:t>trade</a:t>
            </a:r>
            <a:r>
              <a:rPr lang="sv-SE" sz="2400" b="1" dirty="0"/>
              <a:t> </a:t>
            </a:r>
            <a:r>
              <a:rPr lang="sv-SE" sz="2400" b="1" dirty="0" err="1"/>
              <a:t>equilibrium</a:t>
            </a:r>
            <a:r>
              <a:rPr lang="sv-SE" sz="2400" b="1" dirty="0"/>
              <a:t> </a:t>
            </a:r>
            <a:r>
              <a:rPr lang="sv-SE" sz="2400" b="1" dirty="0" err="1"/>
              <a:t>price</a:t>
            </a:r>
            <a:endParaRPr lang="en-US" sz="2400" b="1" dirty="0"/>
          </a:p>
        </p:txBody>
      </p:sp>
      <p:graphicFrame>
        <p:nvGraphicFramePr>
          <p:cNvPr id="2" name="Object 1">
            <a:extLst>
              <a:ext uri="{FF2B5EF4-FFF2-40B4-BE49-F238E27FC236}">
                <a16:creationId xmlns:a16="http://schemas.microsoft.com/office/drawing/2014/main" id="{102E9C0E-7F42-5604-2B7E-6E284626AF89}"/>
              </a:ext>
            </a:extLst>
          </p:cNvPr>
          <p:cNvGraphicFramePr>
            <a:graphicFrameLocks noChangeAspect="1"/>
          </p:cNvGraphicFramePr>
          <p:nvPr>
            <p:extLst>
              <p:ext uri="{D42A27DB-BD31-4B8C-83A1-F6EECF244321}">
                <p14:modId xmlns:p14="http://schemas.microsoft.com/office/powerpoint/2010/main" val="489446249"/>
              </p:ext>
            </p:extLst>
          </p:nvPr>
        </p:nvGraphicFramePr>
        <p:xfrm>
          <a:off x="938213" y="2232025"/>
          <a:ext cx="3600450" cy="1196975"/>
        </p:xfrm>
        <a:graphic>
          <a:graphicData uri="http://schemas.openxmlformats.org/presentationml/2006/ole">
            <mc:AlternateContent xmlns:mc="http://schemas.openxmlformats.org/markup-compatibility/2006">
              <mc:Choice xmlns:v="urn:schemas-microsoft-com:vml" Requires="v">
                <p:oleObj name="Equation" r:id="rId4" imgW="1295280" imgH="431640" progId="Equation.DSMT4">
                  <p:embed/>
                </p:oleObj>
              </mc:Choice>
              <mc:Fallback>
                <p:oleObj name="Equation" r:id="rId4" imgW="1295280" imgH="431640" progId="Equation.DSMT4">
                  <p:embed/>
                  <p:pic>
                    <p:nvPicPr>
                      <p:cNvPr id="2" name="Object 1">
                        <a:extLst>
                          <a:ext uri="{FF2B5EF4-FFF2-40B4-BE49-F238E27FC236}">
                            <a16:creationId xmlns:a16="http://schemas.microsoft.com/office/drawing/2014/main" id="{5877E02A-8B87-83DA-DDDD-F7CD62291BD6}"/>
                          </a:ext>
                        </a:extLst>
                      </p:cNvPr>
                      <p:cNvPicPr/>
                      <p:nvPr/>
                    </p:nvPicPr>
                    <p:blipFill>
                      <a:blip r:embed="rId5"/>
                      <a:stretch>
                        <a:fillRect/>
                      </a:stretch>
                    </p:blipFill>
                    <p:spPr>
                      <a:xfrm>
                        <a:off x="938213" y="2232025"/>
                        <a:ext cx="3600450" cy="1196975"/>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0FE5033F-9716-D1B8-2357-6C8555BBCB13}"/>
              </a:ext>
            </a:extLst>
          </p:cNvPr>
          <p:cNvSpPr txBox="1"/>
          <p:nvPr/>
        </p:nvSpPr>
        <p:spPr>
          <a:xfrm>
            <a:off x="4854846" y="2409090"/>
            <a:ext cx="6810413" cy="830997"/>
          </a:xfrm>
          <a:prstGeom prst="rect">
            <a:avLst/>
          </a:prstGeom>
          <a:noFill/>
        </p:spPr>
        <p:txBody>
          <a:bodyPr wrap="square" rtlCol="0">
            <a:spAutoFit/>
          </a:bodyPr>
          <a:lstStyle/>
          <a:p>
            <a:r>
              <a:rPr lang="sv-SE" sz="2400" b="1" dirty="0"/>
              <a:t>Export </a:t>
            </a:r>
            <a:r>
              <a:rPr lang="sv-SE" sz="2400" b="1" dirty="0" err="1"/>
              <a:t>supply</a:t>
            </a:r>
            <a:r>
              <a:rPr lang="sv-SE" sz="2400" b="1" dirty="0"/>
              <a:t> from N2 (or ”the from World”) in </a:t>
            </a:r>
            <a:r>
              <a:rPr lang="sv-SE" sz="2400" b="1" dirty="0" err="1"/>
              <a:t>free</a:t>
            </a:r>
            <a:r>
              <a:rPr lang="sv-SE" sz="2400" b="1" dirty="0"/>
              <a:t> </a:t>
            </a:r>
            <a:r>
              <a:rPr lang="sv-SE" sz="2400" b="1" dirty="0" err="1"/>
              <a:t>trade</a:t>
            </a:r>
            <a:r>
              <a:rPr lang="sv-SE" sz="2400" b="1" dirty="0"/>
              <a:t> </a:t>
            </a:r>
            <a:r>
              <a:rPr lang="sv-SE" sz="2400" b="1" dirty="0" err="1"/>
              <a:t>equilibrium</a:t>
            </a:r>
            <a:endParaRPr lang="en-US" sz="2400" b="1" dirty="0"/>
          </a:p>
        </p:txBody>
      </p:sp>
      <p:graphicFrame>
        <p:nvGraphicFramePr>
          <p:cNvPr id="10" name="Object 9">
            <a:extLst>
              <a:ext uri="{FF2B5EF4-FFF2-40B4-BE49-F238E27FC236}">
                <a16:creationId xmlns:a16="http://schemas.microsoft.com/office/drawing/2014/main" id="{D5FADC6F-DA20-EB87-D218-6A87383D6E78}"/>
              </a:ext>
            </a:extLst>
          </p:cNvPr>
          <p:cNvGraphicFramePr>
            <a:graphicFrameLocks noChangeAspect="1"/>
          </p:cNvGraphicFramePr>
          <p:nvPr>
            <p:extLst>
              <p:ext uri="{D42A27DB-BD31-4B8C-83A1-F6EECF244321}">
                <p14:modId xmlns:p14="http://schemas.microsoft.com/office/powerpoint/2010/main" val="2504353256"/>
              </p:ext>
            </p:extLst>
          </p:nvPr>
        </p:nvGraphicFramePr>
        <p:xfrm>
          <a:off x="993775" y="3617913"/>
          <a:ext cx="4516438" cy="1090612"/>
        </p:xfrm>
        <a:graphic>
          <a:graphicData uri="http://schemas.openxmlformats.org/presentationml/2006/ole">
            <mc:AlternateContent xmlns:mc="http://schemas.openxmlformats.org/markup-compatibility/2006">
              <mc:Choice xmlns:v="urn:schemas-microsoft-com:vml" Requires="v">
                <p:oleObj name="Equation" r:id="rId6" imgW="1625400" imgH="393480" progId="Equation.DSMT4">
                  <p:embed/>
                </p:oleObj>
              </mc:Choice>
              <mc:Fallback>
                <p:oleObj name="Equation" r:id="rId6" imgW="1625400" imgH="393480" progId="Equation.DSMT4">
                  <p:embed/>
                  <p:pic>
                    <p:nvPicPr>
                      <p:cNvPr id="10" name="Object 9">
                        <a:extLst>
                          <a:ext uri="{FF2B5EF4-FFF2-40B4-BE49-F238E27FC236}">
                            <a16:creationId xmlns:a16="http://schemas.microsoft.com/office/drawing/2014/main" id="{08CD9A77-6C7B-1ADB-5343-B999CE961FA4}"/>
                          </a:ext>
                        </a:extLst>
                      </p:cNvPr>
                      <p:cNvPicPr/>
                      <p:nvPr/>
                    </p:nvPicPr>
                    <p:blipFill>
                      <a:blip r:embed="rId7"/>
                      <a:stretch>
                        <a:fillRect/>
                      </a:stretch>
                    </p:blipFill>
                    <p:spPr>
                      <a:xfrm>
                        <a:off x="993775" y="3617913"/>
                        <a:ext cx="4516438" cy="109061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B447C17-930E-88C9-675F-02F1867C36F2}"/>
              </a:ext>
            </a:extLst>
          </p:cNvPr>
          <p:cNvGraphicFramePr>
            <a:graphicFrameLocks noChangeAspect="1"/>
          </p:cNvGraphicFramePr>
          <p:nvPr>
            <p:extLst>
              <p:ext uri="{D42A27DB-BD31-4B8C-83A1-F6EECF244321}">
                <p14:modId xmlns:p14="http://schemas.microsoft.com/office/powerpoint/2010/main" val="1324285181"/>
              </p:ext>
            </p:extLst>
          </p:nvPr>
        </p:nvGraphicFramePr>
        <p:xfrm>
          <a:off x="1079500" y="4902200"/>
          <a:ext cx="3987800" cy="1090612"/>
        </p:xfrm>
        <a:graphic>
          <a:graphicData uri="http://schemas.openxmlformats.org/presentationml/2006/ole">
            <mc:AlternateContent xmlns:mc="http://schemas.openxmlformats.org/markup-compatibility/2006">
              <mc:Choice xmlns:v="urn:schemas-microsoft-com:vml" Requires="v">
                <p:oleObj name="Equation" r:id="rId8" imgW="1434960" imgH="393480" progId="Equation.DSMT4">
                  <p:embed/>
                </p:oleObj>
              </mc:Choice>
              <mc:Fallback>
                <p:oleObj name="Equation" r:id="rId8" imgW="1434960" imgH="393480" progId="Equation.DSMT4">
                  <p:embed/>
                  <p:pic>
                    <p:nvPicPr>
                      <p:cNvPr id="15" name="Object 14">
                        <a:extLst>
                          <a:ext uri="{FF2B5EF4-FFF2-40B4-BE49-F238E27FC236}">
                            <a16:creationId xmlns:a16="http://schemas.microsoft.com/office/drawing/2014/main" id="{E8E53F25-3F40-9B09-EBA0-F0A3D5EF01C7}"/>
                          </a:ext>
                        </a:extLst>
                      </p:cNvPr>
                      <p:cNvPicPr/>
                      <p:nvPr/>
                    </p:nvPicPr>
                    <p:blipFill>
                      <a:blip r:embed="rId9"/>
                      <a:stretch>
                        <a:fillRect/>
                      </a:stretch>
                    </p:blipFill>
                    <p:spPr>
                      <a:xfrm>
                        <a:off x="1079500" y="4902200"/>
                        <a:ext cx="3987800" cy="1090612"/>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22F50AC1-BAAE-EF38-BC5A-EFDC02036D3D}"/>
              </a:ext>
            </a:extLst>
          </p:cNvPr>
          <p:cNvSpPr/>
          <p:nvPr/>
        </p:nvSpPr>
        <p:spPr>
          <a:xfrm>
            <a:off x="949911" y="4898082"/>
            <a:ext cx="4385569" cy="12718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0FF3033-7B0A-83B2-4E24-D3FD4843C209}"/>
              </a:ext>
            </a:extLst>
          </p:cNvPr>
          <p:cNvSpPr txBox="1"/>
          <p:nvPr/>
        </p:nvSpPr>
        <p:spPr>
          <a:xfrm>
            <a:off x="5510212" y="5034583"/>
            <a:ext cx="5950859" cy="830997"/>
          </a:xfrm>
          <a:prstGeom prst="rect">
            <a:avLst/>
          </a:prstGeom>
          <a:noFill/>
        </p:spPr>
        <p:txBody>
          <a:bodyPr wrap="square" rtlCol="0">
            <a:spAutoFit/>
          </a:bodyPr>
          <a:lstStyle/>
          <a:p>
            <a:r>
              <a:rPr lang="sv-SE" sz="2400" b="1" dirty="0">
                <a:solidFill>
                  <a:srgbClr val="FF0000"/>
                </a:solidFill>
              </a:rPr>
              <a:t>Export </a:t>
            </a:r>
            <a:r>
              <a:rPr lang="sv-SE" sz="2400" b="1" dirty="0" err="1">
                <a:solidFill>
                  <a:srgbClr val="FF0000"/>
                </a:solidFill>
              </a:rPr>
              <a:t>supply</a:t>
            </a:r>
            <a:r>
              <a:rPr lang="sv-SE" sz="2400" b="1" dirty="0">
                <a:solidFill>
                  <a:srgbClr val="FF0000"/>
                </a:solidFill>
              </a:rPr>
              <a:t> from N2 (World) in </a:t>
            </a:r>
            <a:r>
              <a:rPr lang="sv-SE" sz="2400" b="1" dirty="0" err="1">
                <a:solidFill>
                  <a:srgbClr val="FF0000"/>
                </a:solidFill>
              </a:rPr>
              <a:t>free</a:t>
            </a:r>
            <a:r>
              <a:rPr lang="sv-SE" sz="2400" b="1" dirty="0">
                <a:solidFill>
                  <a:srgbClr val="FF0000"/>
                </a:solidFill>
              </a:rPr>
              <a:t> </a:t>
            </a:r>
            <a:r>
              <a:rPr lang="sv-SE" sz="2400" b="1" dirty="0" err="1">
                <a:solidFill>
                  <a:srgbClr val="FF0000"/>
                </a:solidFill>
              </a:rPr>
              <a:t>trade</a:t>
            </a:r>
            <a:r>
              <a:rPr lang="sv-SE" sz="2400" b="1" dirty="0">
                <a:solidFill>
                  <a:srgbClr val="FF0000"/>
                </a:solidFill>
              </a:rPr>
              <a:t> </a:t>
            </a:r>
            <a:r>
              <a:rPr lang="sv-SE" sz="2400" b="1" dirty="0" err="1">
                <a:solidFill>
                  <a:srgbClr val="FF0000"/>
                </a:solidFill>
              </a:rPr>
              <a:t>equilibrium</a:t>
            </a:r>
            <a:r>
              <a:rPr lang="sv-SE" sz="2400" b="1" dirty="0">
                <a:solidFill>
                  <a:srgbClr val="FF0000"/>
                </a:solidFill>
              </a:rPr>
              <a:t>. </a:t>
            </a:r>
            <a:r>
              <a:rPr lang="sv-SE" sz="2400" b="1" dirty="0" err="1">
                <a:solidFill>
                  <a:srgbClr val="FF0000"/>
                </a:solidFill>
              </a:rPr>
              <a:t>This</a:t>
            </a:r>
            <a:r>
              <a:rPr lang="sv-SE" sz="2400" b="1" dirty="0">
                <a:solidFill>
                  <a:srgbClr val="FF0000"/>
                </a:solidFill>
              </a:rPr>
              <a:t> </a:t>
            </a:r>
            <a:r>
              <a:rPr lang="sv-SE" sz="2400" b="1" dirty="0" err="1">
                <a:solidFill>
                  <a:srgbClr val="FF0000"/>
                </a:solidFill>
              </a:rPr>
              <a:t>equals</a:t>
            </a:r>
            <a:r>
              <a:rPr lang="sv-SE" sz="2400" b="1" dirty="0">
                <a:solidFill>
                  <a:srgbClr val="FF0000"/>
                </a:solidFill>
              </a:rPr>
              <a:t> the </a:t>
            </a:r>
            <a:r>
              <a:rPr lang="sv-SE" sz="2400" b="1" dirty="0" err="1">
                <a:solidFill>
                  <a:srgbClr val="FF0000"/>
                </a:solidFill>
              </a:rPr>
              <a:t>demand</a:t>
            </a:r>
            <a:r>
              <a:rPr lang="sv-SE" sz="2400" b="1" dirty="0">
                <a:solidFill>
                  <a:srgbClr val="FF0000"/>
                </a:solidFill>
              </a:rPr>
              <a:t> in N1.</a:t>
            </a:r>
            <a:endParaRPr lang="en-US" sz="2400" b="1" dirty="0">
              <a:solidFill>
                <a:srgbClr val="FF0000"/>
              </a:solidFill>
            </a:endParaRPr>
          </a:p>
        </p:txBody>
      </p:sp>
    </p:spTree>
    <p:extLst>
      <p:ext uri="{BB962C8B-B14F-4D97-AF65-F5344CB8AC3E}">
        <p14:creationId xmlns:p14="http://schemas.microsoft.com/office/powerpoint/2010/main" val="1431986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AB8779-DB2C-4270-EEF0-E1904D0348B3}"/>
              </a:ext>
            </a:extLst>
          </p:cNvPr>
          <p:cNvSpPr>
            <a:spLocks noGrp="1"/>
          </p:cNvSpPr>
          <p:nvPr>
            <p:ph type="sldNum" sz="quarter" idx="12"/>
          </p:nvPr>
        </p:nvSpPr>
        <p:spPr/>
        <p:txBody>
          <a:bodyPr/>
          <a:lstStyle/>
          <a:p>
            <a:fld id="{E2AB85B5-4ED4-4981-B10F-B59AFFBBEBDD}" type="slidenum">
              <a:rPr lang="en-US" smtClean="0"/>
              <a:t>60</a:t>
            </a:fld>
            <a:endParaRPr lang="en-US"/>
          </a:p>
        </p:txBody>
      </p:sp>
      <p:sp>
        <p:nvSpPr>
          <p:cNvPr id="6" name="TextBox 5">
            <a:extLst>
              <a:ext uri="{FF2B5EF4-FFF2-40B4-BE49-F238E27FC236}">
                <a16:creationId xmlns:a16="http://schemas.microsoft.com/office/drawing/2014/main" id="{65F2C761-8AA2-F9FE-6420-1514907CF1F8}"/>
              </a:ext>
            </a:extLst>
          </p:cNvPr>
          <p:cNvSpPr txBox="1"/>
          <p:nvPr/>
        </p:nvSpPr>
        <p:spPr>
          <a:xfrm>
            <a:off x="745724" y="719831"/>
            <a:ext cx="2521259" cy="5262979"/>
          </a:xfrm>
          <a:prstGeom prst="rect">
            <a:avLst/>
          </a:prstGeom>
          <a:noFill/>
        </p:spPr>
        <p:txBody>
          <a:bodyPr wrap="square">
            <a:spAutoFit/>
          </a:bodyPr>
          <a:lstStyle/>
          <a:p>
            <a:pPr>
              <a:buNone/>
            </a:pPr>
            <a:r>
              <a:rPr lang="en-US" sz="1200" b="1" kern="100" dirty="0">
                <a:effectLst/>
                <a:highlight>
                  <a:srgbClr val="FFFF00"/>
                </a:highlight>
                <a:latin typeface="Derive Unicode" panose="020B0609030204040204" pitchFamily="49" charset="0"/>
                <a:ea typeface="Calibri" panose="020F0502020204030204" pitchFamily="34" charset="0"/>
                <a:cs typeface="Arial" panose="020B0604020202020204" pitchFamily="34" charset="0"/>
              </a:rPr>
              <a:t>Variable           Value</a:t>
            </a:r>
            <a:endParaRPr lang="en-US" sz="1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T        0.000000</a:t>
            </a: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TARIFFREV       0.000000</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S11       -1.624998</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A       0.5000000</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U1        2.124999</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C11        2.124999</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C12        2.125000</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U2        2.125002</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C21        2.125002</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C22        2.125002</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USUM        4.250002</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X12        3.750000</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X11       0.5000002</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X21        3.750000</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X22       0.5000027</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Z        1.000000</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R        1.000000</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B1        4.249997</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P3        1.000000</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P2       0.9999993</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B2        4.250004</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P1        1.000000</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S12        1.625000</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S21        1.624998</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S22       -1.625000</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S1        0.000000</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a:p>
            <a:r>
              <a:rPr lang="en-US" sz="1200" b="1" kern="100" dirty="0">
                <a:effectLst/>
                <a:latin typeface="Derive Unicode" panose="020B0609030204040204" pitchFamily="49" charset="0"/>
                <a:ea typeface="Calibri" panose="020F0502020204030204" pitchFamily="34" charset="0"/>
                <a:cs typeface="Arial" panose="020B0604020202020204" pitchFamily="34" charset="0"/>
              </a:rPr>
              <a:t>      S2       0.2115638E-06</a:t>
            </a:r>
            <a:endParaRPr lang="en-US" sz="1200" b="1" kern="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15A38F9F-19E6-BA2E-B137-10AAF02976C9}"/>
              </a:ext>
            </a:extLst>
          </p:cNvPr>
          <p:cNvGraphicFramePr>
            <a:graphicFrameLocks noGrp="1"/>
          </p:cNvGraphicFramePr>
          <p:nvPr>
            <p:extLst>
              <p:ext uri="{D42A27DB-BD31-4B8C-83A1-F6EECF244321}">
                <p14:modId xmlns:p14="http://schemas.microsoft.com/office/powerpoint/2010/main" val="1016505039"/>
              </p:ext>
            </p:extLst>
          </p:nvPr>
        </p:nvGraphicFramePr>
        <p:xfrm>
          <a:off x="3480045" y="1314470"/>
          <a:ext cx="7670308" cy="1854200"/>
        </p:xfrm>
        <a:graphic>
          <a:graphicData uri="http://schemas.openxmlformats.org/drawingml/2006/table">
            <a:tbl>
              <a:tblPr firstRow="1" bandRow="1">
                <a:tableStyleId>{5C22544A-7EE6-4342-B048-85BDC9FD1C3A}</a:tableStyleId>
              </a:tblPr>
              <a:tblGrid>
                <a:gridCol w="1917577">
                  <a:extLst>
                    <a:ext uri="{9D8B030D-6E8A-4147-A177-3AD203B41FA5}">
                      <a16:colId xmlns:a16="http://schemas.microsoft.com/office/drawing/2014/main" val="2734510475"/>
                    </a:ext>
                  </a:extLst>
                </a:gridCol>
                <a:gridCol w="1917577">
                  <a:extLst>
                    <a:ext uri="{9D8B030D-6E8A-4147-A177-3AD203B41FA5}">
                      <a16:colId xmlns:a16="http://schemas.microsoft.com/office/drawing/2014/main" val="2550607640"/>
                    </a:ext>
                  </a:extLst>
                </a:gridCol>
                <a:gridCol w="1917577">
                  <a:extLst>
                    <a:ext uri="{9D8B030D-6E8A-4147-A177-3AD203B41FA5}">
                      <a16:colId xmlns:a16="http://schemas.microsoft.com/office/drawing/2014/main" val="1397937795"/>
                    </a:ext>
                  </a:extLst>
                </a:gridCol>
                <a:gridCol w="1917577">
                  <a:extLst>
                    <a:ext uri="{9D8B030D-6E8A-4147-A177-3AD203B41FA5}">
                      <a16:colId xmlns:a16="http://schemas.microsoft.com/office/drawing/2014/main" val="2184441365"/>
                    </a:ext>
                  </a:extLst>
                </a:gridCol>
              </a:tblGrid>
              <a:tr h="370840">
                <a:tc>
                  <a:txBody>
                    <a:bodyPr/>
                    <a:lstStyle/>
                    <a:p>
                      <a:r>
                        <a:rPr lang="sv-SE" dirty="0"/>
                        <a:t>T (%)</a:t>
                      </a:r>
                      <a:endParaRPr lang="en-US" dirty="0"/>
                    </a:p>
                  </a:txBody>
                  <a:tcPr/>
                </a:tc>
                <a:tc>
                  <a:txBody>
                    <a:bodyPr/>
                    <a:lstStyle/>
                    <a:p>
                      <a:r>
                        <a:rPr lang="sv-SE" dirty="0"/>
                        <a:t>u1</a:t>
                      </a:r>
                      <a:endParaRPr lang="en-US" dirty="0"/>
                    </a:p>
                  </a:txBody>
                  <a:tcPr/>
                </a:tc>
                <a:tc>
                  <a:txBody>
                    <a:bodyPr/>
                    <a:lstStyle/>
                    <a:p>
                      <a:r>
                        <a:rPr lang="sv-SE" dirty="0"/>
                        <a:t>u2</a:t>
                      </a:r>
                      <a:endParaRPr lang="en-US" dirty="0"/>
                    </a:p>
                  </a:txBody>
                  <a:tcPr/>
                </a:tc>
                <a:tc>
                  <a:txBody>
                    <a:bodyPr/>
                    <a:lstStyle/>
                    <a:p>
                      <a:r>
                        <a:rPr lang="sv-SE" dirty="0" err="1"/>
                        <a:t>usum</a:t>
                      </a:r>
                      <a:endParaRPr lang="en-US" dirty="0"/>
                    </a:p>
                  </a:txBody>
                  <a:tcPr/>
                </a:tc>
                <a:extLst>
                  <a:ext uri="{0D108BD9-81ED-4DB2-BD59-A6C34878D82A}">
                    <a16:rowId xmlns:a16="http://schemas.microsoft.com/office/drawing/2014/main" val="3805450721"/>
                  </a:ext>
                </a:extLst>
              </a:tr>
              <a:tr h="370840">
                <a:tc>
                  <a:txBody>
                    <a:bodyPr/>
                    <a:lstStyle/>
                    <a:p>
                      <a:r>
                        <a:rPr lang="sv-SE" dirty="0"/>
                        <a:t>0</a:t>
                      </a:r>
                      <a:endParaRPr lang="en-US" dirty="0"/>
                    </a:p>
                  </a:txBody>
                  <a:tcPr/>
                </a:tc>
                <a:tc>
                  <a:txBody>
                    <a:bodyPr/>
                    <a:lstStyle/>
                    <a:p>
                      <a:r>
                        <a:rPr lang="sv-SE" dirty="0"/>
                        <a:t>2.125</a:t>
                      </a:r>
                      <a:endParaRPr lang="en-US" dirty="0"/>
                    </a:p>
                  </a:txBody>
                  <a:tcPr/>
                </a:tc>
                <a:tc>
                  <a:txBody>
                    <a:bodyPr/>
                    <a:lstStyle/>
                    <a:p>
                      <a:r>
                        <a:rPr lang="sv-SE" dirty="0"/>
                        <a:t>2.125</a:t>
                      </a:r>
                      <a:endParaRPr lang="en-US" dirty="0"/>
                    </a:p>
                  </a:txBody>
                  <a:tcPr/>
                </a:tc>
                <a:tc>
                  <a:txBody>
                    <a:bodyPr/>
                    <a:lstStyle/>
                    <a:p>
                      <a:r>
                        <a:rPr lang="sv-SE" dirty="0"/>
                        <a:t>4.250</a:t>
                      </a:r>
                      <a:endParaRPr lang="en-US" dirty="0"/>
                    </a:p>
                  </a:txBody>
                  <a:tcPr/>
                </a:tc>
                <a:extLst>
                  <a:ext uri="{0D108BD9-81ED-4DB2-BD59-A6C34878D82A}">
                    <a16:rowId xmlns:a16="http://schemas.microsoft.com/office/drawing/2014/main" val="1903335263"/>
                  </a:ext>
                </a:extLst>
              </a:tr>
              <a:tr h="370840">
                <a:tc>
                  <a:txBody>
                    <a:bodyPr/>
                    <a:lstStyle/>
                    <a:p>
                      <a:r>
                        <a:rPr lang="sv-SE" dirty="0"/>
                        <a:t>50</a:t>
                      </a:r>
                      <a:endParaRPr lang="en-US" dirty="0"/>
                    </a:p>
                  </a:txBody>
                  <a:tcPr/>
                </a:tc>
                <a:tc>
                  <a:txBody>
                    <a:bodyPr/>
                    <a:lstStyle/>
                    <a:p>
                      <a:r>
                        <a:rPr lang="sv-SE" dirty="0"/>
                        <a:t>2.244</a:t>
                      </a:r>
                      <a:endParaRPr lang="en-US" dirty="0"/>
                    </a:p>
                  </a:txBody>
                  <a:tcPr/>
                </a:tc>
                <a:tc>
                  <a:txBody>
                    <a:bodyPr/>
                    <a:lstStyle/>
                    <a:p>
                      <a:r>
                        <a:rPr lang="sv-SE" dirty="0"/>
                        <a:t>1.971</a:t>
                      </a:r>
                      <a:endParaRPr lang="en-US" dirty="0"/>
                    </a:p>
                  </a:txBody>
                  <a:tcPr/>
                </a:tc>
                <a:tc>
                  <a:txBody>
                    <a:bodyPr/>
                    <a:lstStyle/>
                    <a:p>
                      <a:r>
                        <a:rPr lang="sv-SE" dirty="0"/>
                        <a:t>4.216</a:t>
                      </a:r>
                      <a:endParaRPr lang="en-US" dirty="0"/>
                    </a:p>
                  </a:txBody>
                  <a:tcPr/>
                </a:tc>
                <a:extLst>
                  <a:ext uri="{0D108BD9-81ED-4DB2-BD59-A6C34878D82A}">
                    <a16:rowId xmlns:a16="http://schemas.microsoft.com/office/drawing/2014/main" val="2484676198"/>
                  </a:ext>
                </a:extLst>
              </a:tr>
              <a:tr h="370840">
                <a:tc>
                  <a:txBody>
                    <a:bodyPr/>
                    <a:lstStyle/>
                    <a:p>
                      <a:r>
                        <a:rPr lang="sv-SE" dirty="0"/>
                        <a:t>100</a:t>
                      </a:r>
                      <a:endParaRPr lang="en-US" dirty="0"/>
                    </a:p>
                  </a:txBody>
                  <a:tcPr/>
                </a:tc>
                <a:tc>
                  <a:txBody>
                    <a:bodyPr/>
                    <a:lstStyle/>
                    <a:p>
                      <a:r>
                        <a:rPr lang="sv-SE" dirty="0">
                          <a:highlight>
                            <a:srgbClr val="FFFF00"/>
                          </a:highlight>
                        </a:rPr>
                        <a:t>2.262</a:t>
                      </a:r>
                      <a:endParaRPr lang="en-US" dirty="0">
                        <a:highlight>
                          <a:srgbClr val="FFFF00"/>
                        </a:highlight>
                      </a:endParaRPr>
                    </a:p>
                  </a:txBody>
                  <a:tcPr/>
                </a:tc>
                <a:tc>
                  <a:txBody>
                    <a:bodyPr/>
                    <a:lstStyle/>
                    <a:p>
                      <a:r>
                        <a:rPr lang="sv-SE" dirty="0"/>
                        <a:t>1.883</a:t>
                      </a:r>
                      <a:endParaRPr lang="en-US" dirty="0"/>
                    </a:p>
                  </a:txBody>
                  <a:tcPr/>
                </a:tc>
                <a:tc>
                  <a:txBody>
                    <a:bodyPr/>
                    <a:lstStyle/>
                    <a:p>
                      <a:r>
                        <a:rPr lang="sv-SE" dirty="0"/>
                        <a:t>4.145</a:t>
                      </a:r>
                      <a:endParaRPr lang="en-US" dirty="0"/>
                    </a:p>
                  </a:txBody>
                  <a:tcPr/>
                </a:tc>
                <a:extLst>
                  <a:ext uri="{0D108BD9-81ED-4DB2-BD59-A6C34878D82A}">
                    <a16:rowId xmlns:a16="http://schemas.microsoft.com/office/drawing/2014/main" val="3520292362"/>
                  </a:ext>
                </a:extLst>
              </a:tr>
              <a:tr h="370840">
                <a:tc>
                  <a:txBody>
                    <a:bodyPr/>
                    <a:lstStyle/>
                    <a:p>
                      <a:r>
                        <a:rPr lang="sv-SE" dirty="0"/>
                        <a:t>150</a:t>
                      </a:r>
                      <a:endParaRPr lang="en-US" dirty="0"/>
                    </a:p>
                  </a:txBody>
                  <a:tcPr/>
                </a:tc>
                <a:tc>
                  <a:txBody>
                    <a:bodyPr/>
                    <a:lstStyle/>
                    <a:p>
                      <a:r>
                        <a:rPr lang="sv-SE" dirty="0"/>
                        <a:t>2.229</a:t>
                      </a:r>
                      <a:endParaRPr lang="en-US" dirty="0"/>
                    </a:p>
                  </a:txBody>
                  <a:tcPr/>
                </a:tc>
                <a:tc>
                  <a:txBody>
                    <a:bodyPr/>
                    <a:lstStyle/>
                    <a:p>
                      <a:r>
                        <a:rPr lang="sv-SE" dirty="0"/>
                        <a:t>1.830</a:t>
                      </a:r>
                      <a:endParaRPr lang="en-US" dirty="0"/>
                    </a:p>
                  </a:txBody>
                  <a:tcPr/>
                </a:tc>
                <a:tc>
                  <a:txBody>
                    <a:bodyPr/>
                    <a:lstStyle/>
                    <a:p>
                      <a:r>
                        <a:rPr lang="sv-SE" dirty="0"/>
                        <a:t>4.059</a:t>
                      </a:r>
                      <a:endParaRPr lang="en-US" dirty="0"/>
                    </a:p>
                  </a:txBody>
                  <a:tcPr/>
                </a:tc>
                <a:extLst>
                  <a:ext uri="{0D108BD9-81ED-4DB2-BD59-A6C34878D82A}">
                    <a16:rowId xmlns:a16="http://schemas.microsoft.com/office/drawing/2014/main" val="1562328633"/>
                  </a:ext>
                </a:extLst>
              </a:tr>
            </a:tbl>
          </a:graphicData>
        </a:graphic>
      </p:graphicFrame>
    </p:spTree>
    <p:extLst>
      <p:ext uri="{BB962C8B-B14F-4D97-AF65-F5344CB8AC3E}">
        <p14:creationId xmlns:p14="http://schemas.microsoft.com/office/powerpoint/2010/main" val="25229923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172992-E36E-4044-3C0C-C5EE22E28CDD}"/>
              </a:ext>
            </a:extLst>
          </p:cNvPr>
          <p:cNvSpPr>
            <a:spLocks noGrp="1"/>
          </p:cNvSpPr>
          <p:nvPr>
            <p:ph type="sldNum" sz="quarter" idx="12"/>
          </p:nvPr>
        </p:nvSpPr>
        <p:spPr/>
        <p:txBody>
          <a:bodyPr/>
          <a:lstStyle/>
          <a:p>
            <a:fld id="{E2AB85B5-4ED4-4981-B10F-B59AFFBBEBDD}" type="slidenum">
              <a:rPr lang="en-US" smtClean="0"/>
              <a:t>61</a:t>
            </a:fld>
            <a:endParaRPr lang="en-US"/>
          </a:p>
        </p:txBody>
      </p:sp>
      <p:sp>
        <p:nvSpPr>
          <p:cNvPr id="3" name="TextBox 2">
            <a:extLst>
              <a:ext uri="{FF2B5EF4-FFF2-40B4-BE49-F238E27FC236}">
                <a16:creationId xmlns:a16="http://schemas.microsoft.com/office/drawing/2014/main" id="{9B617429-C0CA-A112-5E3A-D3276C67CFFC}"/>
              </a:ext>
            </a:extLst>
          </p:cNvPr>
          <p:cNvSpPr txBox="1"/>
          <p:nvPr/>
        </p:nvSpPr>
        <p:spPr>
          <a:xfrm>
            <a:off x="2434701" y="1179062"/>
            <a:ext cx="6094520" cy="2713820"/>
          </a:xfrm>
          <a:prstGeom prst="rect">
            <a:avLst/>
          </a:prstGeom>
          <a:noFill/>
        </p:spPr>
        <p:txBody>
          <a:bodyPr wrap="square">
            <a:spAutoFit/>
          </a:bodyPr>
          <a:lstStyle/>
          <a:p>
            <a:pPr>
              <a:lnSpc>
                <a:spcPct val="115000"/>
              </a:lnSpc>
              <a:spcAft>
                <a:spcPts val="800"/>
              </a:spcAft>
              <a:buNone/>
            </a:pPr>
            <a:r>
              <a:rPr lang="en-US" sz="1800" b="1" i="1" u="sng"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Alternative way to calculate the effects of the tariff based on iterative determination of the tariff revenue and the excess supply functions</a:t>
            </a:r>
          </a:p>
          <a:p>
            <a:pPr>
              <a:lnSpc>
                <a:spcPct val="115000"/>
              </a:lnSpc>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software is developed in Smart Basic.</a:t>
            </a:r>
          </a:p>
          <a:p>
            <a:pPr>
              <a:lnSpc>
                <a:spcPct val="115000"/>
              </a:lnSpc>
              <a:spcAft>
                <a:spcPts val="800"/>
              </a:spcAft>
            </a:pPr>
            <a:endParaRPr lang="en-US" kern="1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US" b="1" i="1" kern="100" dirty="0">
                <a:solidFill>
                  <a:srgbClr val="FF0000"/>
                </a:solidFill>
                <a:latin typeface="Calibri" panose="020F0502020204030204" pitchFamily="34" charset="0"/>
                <a:ea typeface="Calibri" panose="020F0502020204030204" pitchFamily="34" charset="0"/>
                <a:cs typeface="Arial" panose="020B0604020202020204" pitchFamily="34" charset="0"/>
              </a:rPr>
              <a:t>Everything is found in the Appendix.</a:t>
            </a:r>
            <a:endParaRPr lang="en-US" sz="1800" b="1" i="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8337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B988D-4403-94DB-B5A3-B2ED7914DE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7777D1-9EE9-E1C0-EE2C-5B032733DD73}"/>
              </a:ext>
            </a:extLst>
          </p:cNvPr>
          <p:cNvSpPr>
            <a:spLocks noGrp="1"/>
          </p:cNvSpPr>
          <p:nvPr>
            <p:ph idx="1"/>
          </p:nvPr>
        </p:nvSpPr>
        <p:spPr/>
        <p:txBody>
          <a:bodyPr/>
          <a:lstStyle/>
          <a:p>
            <a:r>
              <a:rPr lang="en-US" b="1" dirty="0"/>
              <a:t>Then, a nonlinear general equilibrium trade model with three nations and four products is defined and analyzed. Each nation, N1, N2 and N3, can produce two different products. The country specific production possibility frontiers are strictly concave and guarantee strictly positive production levels for all feasible relative prices. The demand functions in the different countries are determined from maximized nonlinear Cobb Douglas utility functions with country specific parameters and the national consumption budgets. These budgets are functions of all relative prices, zero excess supplies in all international product markets, and optimized production levels in all countries.</a:t>
            </a:r>
            <a:endParaRPr lang="en-US" dirty="0"/>
          </a:p>
        </p:txBody>
      </p:sp>
      <p:sp>
        <p:nvSpPr>
          <p:cNvPr id="4" name="Title 1">
            <a:extLst>
              <a:ext uri="{FF2B5EF4-FFF2-40B4-BE49-F238E27FC236}">
                <a16:creationId xmlns:a16="http://schemas.microsoft.com/office/drawing/2014/main" id="{CC8503D3-1DED-B019-D8B5-B0198C4B5B5F}"/>
              </a:ext>
            </a:extLst>
          </p:cNvPr>
          <p:cNvSpPr>
            <a:spLocks noGrp="1"/>
          </p:cNvSpPr>
          <p:nvPr>
            <p:ph type="title"/>
          </p:nvPr>
        </p:nvSpPr>
        <p:spPr>
          <a:xfrm>
            <a:off x="838200" y="365125"/>
            <a:ext cx="10515600" cy="1325563"/>
          </a:xfrm>
        </p:spPr>
        <p:txBody>
          <a:bodyPr>
            <a:normAutofit/>
          </a:bodyPr>
          <a:lstStyle/>
          <a:p>
            <a:r>
              <a:rPr lang="sv-SE" sz="2400" b="1" u="sng" dirty="0"/>
              <a:t>Abstract part 4 </a:t>
            </a:r>
            <a:br>
              <a:rPr lang="sv-SE" sz="2000" b="1" dirty="0">
                <a:solidFill>
                  <a:srgbClr val="0070C0"/>
                </a:solidFill>
              </a:rPr>
            </a:br>
            <a:r>
              <a:rPr lang="en-US" sz="2000" i="1" dirty="0">
                <a:solidFill>
                  <a:srgbClr val="0070C0"/>
                </a:solidFill>
                <a:latin typeface="+mn-lt"/>
              </a:rPr>
              <a:t>Linear and nonlinear optimization of international trade and tariffs, WSTA 2025, Peter Lohmander</a:t>
            </a:r>
          </a:p>
        </p:txBody>
      </p:sp>
      <p:sp>
        <p:nvSpPr>
          <p:cNvPr id="2" name="Slide Number Placeholder 1">
            <a:extLst>
              <a:ext uri="{FF2B5EF4-FFF2-40B4-BE49-F238E27FC236}">
                <a16:creationId xmlns:a16="http://schemas.microsoft.com/office/drawing/2014/main" id="{A134959F-43F4-7566-4E4A-2878A1D4A6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B85B5-4ED4-4981-B10F-B59AFFBBEB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631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2449F5-3A1A-958E-B797-60A364FB631F}"/>
              </a:ext>
            </a:extLst>
          </p:cNvPr>
          <p:cNvSpPr>
            <a:spLocks noGrp="1"/>
          </p:cNvSpPr>
          <p:nvPr>
            <p:ph type="sldNum" sz="quarter" idx="12"/>
          </p:nvPr>
        </p:nvSpPr>
        <p:spPr/>
        <p:txBody>
          <a:bodyPr/>
          <a:lstStyle/>
          <a:p>
            <a:fld id="{E2AB85B5-4ED4-4981-B10F-B59AFFBBEBDD}" type="slidenum">
              <a:rPr lang="en-US" smtClean="0"/>
              <a:t>63</a:t>
            </a:fld>
            <a:endParaRPr lang="en-US"/>
          </a:p>
        </p:txBody>
      </p:sp>
      <p:sp>
        <p:nvSpPr>
          <p:cNvPr id="2" name="Rectangle 2">
            <a:extLst>
              <a:ext uri="{FF2B5EF4-FFF2-40B4-BE49-F238E27FC236}">
                <a16:creationId xmlns:a16="http://schemas.microsoft.com/office/drawing/2014/main" id="{2B99A086-4918-D38F-6282-CBDD27457D51}"/>
              </a:ext>
            </a:extLst>
          </p:cNvPr>
          <p:cNvSpPr>
            <a:spLocks noChangeArrowheads="1"/>
          </p:cNvSpPr>
          <p:nvPr/>
        </p:nvSpPr>
        <p:spPr bwMode="auto">
          <a:xfrm>
            <a:off x="812587" y="110429"/>
            <a:ext cx="1027568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A nonlinear general equilibrium trade model with three nations and four products is defined and analyzed.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Each nation, N1, N2 and N3, can produce two different products.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70C0"/>
                </a:solidFill>
                <a:latin typeface="Calibri" panose="020F0502020204030204" pitchFamily="34" charset="0"/>
                <a:ea typeface="Calibri" panose="020F0502020204030204" pitchFamily="34" charset="0"/>
                <a:cs typeface="Arial" panose="020B0604020202020204" pitchFamily="34" charset="0"/>
              </a:rPr>
              <a:t>N1 can produce products x1 and x2. N2 can produce x2 and x3. N3 can produce x3 and x4.</a:t>
            </a:r>
            <a:endParaRPr kumimoji="0" lang="en-US" altLang="en-US"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The country specific production possibility frontiers are strictly concave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guarantee strictly positive production levels for all feasible relative prices.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Calibri" panose="020F0502020204030204" pitchFamily="34" charset="0"/>
                <a:ea typeface="Calibri" panose="020F0502020204030204" pitchFamily="34" charset="0"/>
                <a:cs typeface="Arial" panose="020B0604020202020204" pitchFamily="34" charset="0"/>
              </a:rPr>
              <a:t>Below, j and k are two different product indices. These indices represent different products in the different countries.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Here is the production possibility frontier of nation i: </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Object 2">
            <a:extLst>
              <a:ext uri="{FF2B5EF4-FFF2-40B4-BE49-F238E27FC236}">
                <a16:creationId xmlns:a16="http://schemas.microsoft.com/office/drawing/2014/main" id="{0BCA2E35-EFD6-39C7-FC81-59BBD9EA90C2}"/>
              </a:ext>
            </a:extLst>
          </p:cNvPr>
          <p:cNvGraphicFramePr>
            <a:graphicFrameLocks noChangeAspect="1"/>
          </p:cNvGraphicFramePr>
          <p:nvPr>
            <p:extLst>
              <p:ext uri="{D42A27DB-BD31-4B8C-83A1-F6EECF244321}">
                <p14:modId xmlns:p14="http://schemas.microsoft.com/office/powerpoint/2010/main" val="699150594"/>
              </p:ext>
            </p:extLst>
          </p:nvPr>
        </p:nvGraphicFramePr>
        <p:xfrm>
          <a:off x="899543" y="4183190"/>
          <a:ext cx="4303690" cy="906040"/>
        </p:xfrm>
        <a:graphic>
          <a:graphicData uri="http://schemas.openxmlformats.org/presentationml/2006/ole">
            <mc:AlternateContent xmlns:mc="http://schemas.openxmlformats.org/markup-compatibility/2006">
              <mc:Choice xmlns:v="urn:schemas-microsoft-com:vml" Requires="v">
                <p:oleObj name="Equation" r:id="rId2" imgW="1447172" imgH="304668" progId="Equation.DSMT4">
                  <p:embed/>
                </p:oleObj>
              </mc:Choice>
              <mc:Fallback>
                <p:oleObj name="Equation" r:id="rId2" imgW="1447172" imgH="304668"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43" y="4183190"/>
                        <a:ext cx="4303690" cy="906040"/>
                      </a:xfrm>
                      <a:prstGeom prst="rect">
                        <a:avLst/>
                      </a:prstGeom>
                      <a:noFill/>
                    </p:spPr>
                  </p:pic>
                </p:oleObj>
              </mc:Fallback>
            </mc:AlternateContent>
          </a:graphicData>
        </a:graphic>
      </p:graphicFrame>
      <p:sp>
        <p:nvSpPr>
          <p:cNvPr id="5" name="Rectangle 4">
            <a:extLst>
              <a:ext uri="{FF2B5EF4-FFF2-40B4-BE49-F238E27FC236}">
                <a16:creationId xmlns:a16="http://schemas.microsoft.com/office/drawing/2014/main" id="{61C77627-B880-E692-8595-6BE74294C833}"/>
              </a:ext>
            </a:extLst>
          </p:cNvPr>
          <p:cNvSpPr>
            <a:spLocks noChangeArrowheads="1"/>
          </p:cNvSpPr>
          <p:nvPr/>
        </p:nvSpPr>
        <p:spPr bwMode="auto">
          <a:xfrm>
            <a:off x="7528264" y="49196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05035BD6-667C-C7DE-BE63-16BEF1CDD171}"/>
              </a:ext>
            </a:extLst>
          </p:cNvPr>
          <p:cNvGraphicFramePr>
            <a:graphicFrameLocks noChangeAspect="1"/>
          </p:cNvGraphicFramePr>
          <p:nvPr>
            <p:extLst>
              <p:ext uri="{D42A27DB-BD31-4B8C-83A1-F6EECF244321}">
                <p14:modId xmlns:p14="http://schemas.microsoft.com/office/powerpoint/2010/main" val="2918000119"/>
              </p:ext>
            </p:extLst>
          </p:nvPr>
        </p:nvGraphicFramePr>
        <p:xfrm>
          <a:off x="6680686" y="4503128"/>
          <a:ext cx="4407585" cy="1134887"/>
        </p:xfrm>
        <a:graphic>
          <a:graphicData uri="http://schemas.openxmlformats.org/presentationml/2006/ole">
            <mc:AlternateContent xmlns:mc="http://schemas.openxmlformats.org/markup-compatibility/2006">
              <mc:Choice xmlns:v="urn:schemas-microsoft-com:vml" Requires="v">
                <p:oleObj name="Equation" r:id="rId4" imgW="1586811" imgH="406224" progId="Equation.DSMT4">
                  <p:embed/>
                </p:oleObj>
              </mc:Choice>
              <mc:Fallback>
                <p:oleObj name="Equation" r:id="rId4" imgW="1586811" imgH="406224"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686" y="4503128"/>
                        <a:ext cx="4407585" cy="1134887"/>
                      </a:xfrm>
                      <a:prstGeom prst="rect">
                        <a:avLst/>
                      </a:prstGeom>
                      <a:noFill/>
                    </p:spPr>
                  </p:pic>
                </p:oleObj>
              </mc:Fallback>
            </mc:AlternateContent>
          </a:graphicData>
        </a:graphic>
      </p:graphicFrame>
      <p:cxnSp>
        <p:nvCxnSpPr>
          <p:cNvPr id="8" name="Straight Arrow Connector 7">
            <a:extLst>
              <a:ext uri="{FF2B5EF4-FFF2-40B4-BE49-F238E27FC236}">
                <a16:creationId xmlns:a16="http://schemas.microsoft.com/office/drawing/2014/main" id="{A98B5038-815D-6172-9938-9F238E755B85}"/>
              </a:ext>
            </a:extLst>
          </p:cNvPr>
          <p:cNvCxnSpPr>
            <a:cxnSpLocks/>
          </p:cNvCxnSpPr>
          <p:nvPr/>
        </p:nvCxnSpPr>
        <p:spPr>
          <a:xfrm>
            <a:off x="5558902" y="4749553"/>
            <a:ext cx="870929" cy="321018"/>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7553583-B6CD-F193-40DD-D61E372973D5}"/>
              </a:ext>
            </a:extLst>
          </p:cNvPr>
          <p:cNvSpPr/>
          <p:nvPr/>
        </p:nvSpPr>
        <p:spPr>
          <a:xfrm>
            <a:off x="812587" y="4119239"/>
            <a:ext cx="4593914" cy="113488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B65015-6FA9-EB76-29C5-7369B01D7CB2}"/>
              </a:ext>
            </a:extLst>
          </p:cNvPr>
          <p:cNvSpPr/>
          <p:nvPr/>
        </p:nvSpPr>
        <p:spPr>
          <a:xfrm>
            <a:off x="6633099" y="4461065"/>
            <a:ext cx="4593914" cy="1309411"/>
          </a:xfrm>
          <a:prstGeom prst="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6373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B09A0C-7E2D-D8DB-2D8E-0ADC2AE0A098}"/>
              </a:ext>
            </a:extLst>
          </p:cNvPr>
          <p:cNvSpPr>
            <a:spLocks noGrp="1"/>
          </p:cNvSpPr>
          <p:nvPr>
            <p:ph type="sldNum" sz="quarter" idx="12"/>
          </p:nvPr>
        </p:nvSpPr>
        <p:spPr/>
        <p:txBody>
          <a:bodyPr/>
          <a:lstStyle/>
          <a:p>
            <a:fld id="{E2AB85B5-4ED4-4981-B10F-B59AFFBBEBDD}" type="slidenum">
              <a:rPr lang="en-US" smtClean="0"/>
              <a:t>64</a:t>
            </a:fld>
            <a:endParaRPr lang="en-US"/>
          </a:p>
        </p:txBody>
      </p:sp>
      <p:graphicFrame>
        <p:nvGraphicFramePr>
          <p:cNvPr id="2" name="Object 1">
            <a:extLst>
              <a:ext uri="{FF2B5EF4-FFF2-40B4-BE49-F238E27FC236}">
                <a16:creationId xmlns:a16="http://schemas.microsoft.com/office/drawing/2014/main" id="{2D3417AF-A526-8823-F747-A7F795A549E6}"/>
              </a:ext>
            </a:extLst>
          </p:cNvPr>
          <p:cNvGraphicFramePr>
            <a:graphicFrameLocks noChangeAspect="1"/>
          </p:cNvGraphicFramePr>
          <p:nvPr>
            <p:extLst>
              <p:ext uri="{D42A27DB-BD31-4B8C-83A1-F6EECF244321}">
                <p14:modId xmlns:p14="http://schemas.microsoft.com/office/powerpoint/2010/main" val="1147180625"/>
              </p:ext>
            </p:extLst>
          </p:nvPr>
        </p:nvGraphicFramePr>
        <p:xfrm>
          <a:off x="684212" y="1867152"/>
          <a:ext cx="3236912" cy="574675"/>
        </p:xfrm>
        <a:graphic>
          <a:graphicData uri="http://schemas.openxmlformats.org/presentationml/2006/ole">
            <mc:AlternateContent xmlns:mc="http://schemas.openxmlformats.org/markup-compatibility/2006">
              <mc:Choice xmlns:v="urn:schemas-microsoft-com:vml" Requires="v">
                <p:oleObj name="Equation" r:id="rId2" imgW="1333440" imgH="241200" progId="Equation.DSMT4">
                  <p:embed/>
                </p:oleObj>
              </mc:Choice>
              <mc:Fallback>
                <p:oleObj name="Equation" r:id="rId2" imgW="1333440" imgH="241200" progId="Equation.DSMT4">
                  <p:embed/>
                  <p:pic>
                    <p:nvPicPr>
                      <p:cNvPr id="0" name="Object 2"/>
                      <p:cNvPicPr>
                        <a:picLocks noChangeAspect="1" noChangeArrowheads="1"/>
                      </p:cNvPicPr>
                      <p:nvPr/>
                    </p:nvPicPr>
                    <p:blipFill>
                      <a:blip r:embed="rId3"/>
                      <a:srcRect/>
                      <a:stretch>
                        <a:fillRect/>
                      </a:stretch>
                    </p:blipFill>
                    <p:spPr bwMode="auto">
                      <a:xfrm>
                        <a:off x="684212" y="1867152"/>
                        <a:ext cx="3236912" cy="574675"/>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371DE7B2-8717-C8B1-80A9-71848BCE0592}"/>
              </a:ext>
            </a:extLst>
          </p:cNvPr>
          <p:cNvGraphicFramePr>
            <a:graphicFrameLocks noChangeAspect="1"/>
          </p:cNvGraphicFramePr>
          <p:nvPr>
            <p:extLst>
              <p:ext uri="{D42A27DB-BD31-4B8C-83A1-F6EECF244321}">
                <p14:modId xmlns:p14="http://schemas.microsoft.com/office/powerpoint/2010/main" val="666821770"/>
              </p:ext>
            </p:extLst>
          </p:nvPr>
        </p:nvGraphicFramePr>
        <p:xfrm>
          <a:off x="684212" y="2534443"/>
          <a:ext cx="6091237" cy="1128713"/>
        </p:xfrm>
        <a:graphic>
          <a:graphicData uri="http://schemas.openxmlformats.org/presentationml/2006/ole">
            <mc:AlternateContent xmlns:mc="http://schemas.openxmlformats.org/markup-compatibility/2006">
              <mc:Choice xmlns:v="urn:schemas-microsoft-com:vml" Requires="v">
                <p:oleObj name="Equation" r:id="rId4" imgW="2514600" imgH="469800" progId="Equation.DSMT4">
                  <p:embed/>
                </p:oleObj>
              </mc:Choice>
              <mc:Fallback>
                <p:oleObj name="Equation" r:id="rId4" imgW="2514600" imgH="469800" progId="Equation.DSMT4">
                  <p:embed/>
                  <p:pic>
                    <p:nvPicPr>
                      <p:cNvPr id="0" name="Object 1"/>
                      <p:cNvPicPr>
                        <a:picLocks noChangeAspect="1" noChangeArrowheads="1"/>
                      </p:cNvPicPr>
                      <p:nvPr/>
                    </p:nvPicPr>
                    <p:blipFill>
                      <a:blip r:embed="rId5"/>
                      <a:srcRect/>
                      <a:stretch>
                        <a:fillRect/>
                      </a:stretch>
                    </p:blipFill>
                    <p:spPr bwMode="auto">
                      <a:xfrm>
                        <a:off x="684212" y="2534443"/>
                        <a:ext cx="6091237" cy="1128713"/>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435AB457-7891-728D-1348-3C625E2C3DE6}"/>
              </a:ext>
            </a:extLst>
          </p:cNvPr>
          <p:cNvSpPr>
            <a:spLocks noChangeArrowheads="1"/>
          </p:cNvSpPr>
          <p:nvPr/>
        </p:nvSpPr>
        <p:spPr bwMode="auto">
          <a:xfrm>
            <a:off x="684213" y="1210179"/>
            <a:ext cx="807569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Profit maximization in each country occurs based on the relative prices.</a:t>
            </a:r>
            <a:endParaRPr kumimoji="0" lang="en-US" altLang="en-US" sz="2000" b="1"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12CA3A9D-84A1-B002-D66B-F0188ABC642A}"/>
              </a:ext>
            </a:extLst>
          </p:cNvPr>
          <p:cNvSpPr>
            <a:spLocks noChangeArrowheads="1"/>
          </p:cNvSpPr>
          <p:nvPr/>
        </p:nvSpPr>
        <p:spPr bwMode="auto">
          <a:xfrm>
            <a:off x="1321805" y="2804783"/>
            <a:ext cx="17504501" cy="110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C3C1646B-4F10-1442-ABA1-D6B3BF6CF21E}"/>
              </a:ext>
            </a:extLst>
          </p:cNvPr>
          <p:cNvSpPr>
            <a:spLocks noChangeArrowheads="1"/>
          </p:cNvSpPr>
          <p:nvPr/>
        </p:nvSpPr>
        <p:spPr bwMode="auto">
          <a:xfrm>
            <a:off x="684212" y="4708775"/>
            <a:ext cx="188734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348DECD8-F4C4-EC60-DECE-DD56B781787A}"/>
              </a:ext>
            </a:extLst>
          </p:cNvPr>
          <p:cNvGraphicFramePr>
            <a:graphicFrameLocks noChangeAspect="1"/>
          </p:cNvGraphicFramePr>
          <p:nvPr>
            <p:extLst>
              <p:ext uri="{D42A27DB-BD31-4B8C-83A1-F6EECF244321}">
                <p14:modId xmlns:p14="http://schemas.microsoft.com/office/powerpoint/2010/main" val="2928710153"/>
              </p:ext>
            </p:extLst>
          </p:nvPr>
        </p:nvGraphicFramePr>
        <p:xfrm>
          <a:off x="684213" y="4708776"/>
          <a:ext cx="8338339" cy="1284618"/>
        </p:xfrm>
        <a:graphic>
          <a:graphicData uri="http://schemas.openxmlformats.org/presentationml/2006/ole">
            <mc:AlternateContent xmlns:mc="http://schemas.openxmlformats.org/markup-compatibility/2006">
              <mc:Choice xmlns:v="urn:schemas-microsoft-com:vml" Requires="v">
                <p:oleObj name="Equation" r:id="rId6" imgW="3403600" imgH="520700" progId="Equation.DSMT4">
                  <p:embed/>
                </p:oleObj>
              </mc:Choice>
              <mc:Fallback>
                <p:oleObj name="Equation" r:id="rId6" imgW="3403600" imgH="5207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4708776"/>
                        <a:ext cx="8338339" cy="1284618"/>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537AEB8B-3587-4842-9486-0CB625AC04D2}"/>
              </a:ext>
            </a:extLst>
          </p:cNvPr>
          <p:cNvSpPr txBox="1"/>
          <p:nvPr/>
        </p:nvSpPr>
        <p:spPr>
          <a:xfrm>
            <a:off x="684212" y="4138067"/>
            <a:ext cx="5567880" cy="492122"/>
          </a:xfrm>
          <a:prstGeom prst="rect">
            <a:avLst/>
          </a:prstGeom>
          <a:noFill/>
        </p:spPr>
        <p:txBody>
          <a:bodyPr wrap="square">
            <a:spAutoFit/>
          </a:bodyPr>
          <a:lstStyle/>
          <a:p>
            <a:pPr>
              <a:lnSpc>
                <a:spcPct val="115000"/>
              </a:lnSpc>
              <a:spcAft>
                <a:spcPts val="800"/>
              </a:spcAft>
            </a:pPr>
            <a:r>
              <a:rPr lang="en-US" sz="2400" i="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first order optimum condition is:</a:t>
            </a:r>
          </a:p>
        </p:txBody>
      </p:sp>
    </p:spTree>
    <p:extLst>
      <p:ext uri="{BB962C8B-B14F-4D97-AF65-F5344CB8AC3E}">
        <p14:creationId xmlns:p14="http://schemas.microsoft.com/office/powerpoint/2010/main" val="2729208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58294-E453-F4B1-8E2F-F41F5CB46EB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711DB4-392E-795A-8B19-DD35E5EA3A59}"/>
              </a:ext>
            </a:extLst>
          </p:cNvPr>
          <p:cNvSpPr>
            <a:spLocks noGrp="1"/>
          </p:cNvSpPr>
          <p:nvPr>
            <p:ph type="sldNum" sz="quarter" idx="12"/>
          </p:nvPr>
        </p:nvSpPr>
        <p:spPr/>
        <p:txBody>
          <a:bodyPr/>
          <a:lstStyle/>
          <a:p>
            <a:fld id="{E2AB85B5-4ED4-4981-B10F-B59AFFBBEBDD}" type="slidenum">
              <a:rPr lang="en-US" smtClean="0"/>
              <a:t>65</a:t>
            </a:fld>
            <a:endParaRPr lang="en-US"/>
          </a:p>
        </p:txBody>
      </p:sp>
      <p:sp>
        <p:nvSpPr>
          <p:cNvPr id="2" name="Rectangle 2">
            <a:extLst>
              <a:ext uri="{FF2B5EF4-FFF2-40B4-BE49-F238E27FC236}">
                <a16:creationId xmlns:a16="http://schemas.microsoft.com/office/drawing/2014/main" id="{18E0DC4C-208F-CB5B-3EF5-F2D229AA32DD}"/>
              </a:ext>
            </a:extLst>
          </p:cNvPr>
          <p:cNvSpPr>
            <a:spLocks noChangeArrowheads="1"/>
          </p:cNvSpPr>
          <p:nvPr/>
        </p:nvSpPr>
        <p:spPr bwMode="auto">
          <a:xfrm>
            <a:off x="727969" y="1242873"/>
            <a:ext cx="187202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31C8C783-76D0-84AF-60C2-52D102E0034E}"/>
              </a:ext>
            </a:extLst>
          </p:cNvPr>
          <p:cNvGraphicFramePr>
            <a:graphicFrameLocks noChangeAspect="1"/>
          </p:cNvGraphicFramePr>
          <p:nvPr>
            <p:extLst>
              <p:ext uri="{D42A27DB-BD31-4B8C-83A1-F6EECF244321}">
                <p14:modId xmlns:p14="http://schemas.microsoft.com/office/powerpoint/2010/main" val="4260294400"/>
              </p:ext>
            </p:extLst>
          </p:nvPr>
        </p:nvGraphicFramePr>
        <p:xfrm>
          <a:off x="727968" y="780299"/>
          <a:ext cx="6744285" cy="1127464"/>
        </p:xfrm>
        <a:graphic>
          <a:graphicData uri="http://schemas.openxmlformats.org/presentationml/2006/ole">
            <mc:AlternateContent xmlns:mc="http://schemas.openxmlformats.org/markup-compatibility/2006">
              <mc:Choice xmlns:v="urn:schemas-microsoft-com:vml" Requires="v">
                <p:oleObj name="Equation" r:id="rId2" imgW="3136900" imgH="520700" progId="Equation.DSMT4">
                  <p:embed/>
                </p:oleObj>
              </mc:Choice>
              <mc:Fallback>
                <p:oleObj name="Equation" r:id="rId2" imgW="3136900" imgH="5207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68" y="780299"/>
                        <a:ext cx="6744285" cy="1127464"/>
                      </a:xfrm>
                      <a:prstGeom prst="rect">
                        <a:avLst/>
                      </a:prstGeom>
                      <a:noFill/>
                    </p:spPr>
                  </p:pic>
                </p:oleObj>
              </mc:Fallback>
            </mc:AlternateContent>
          </a:graphicData>
        </a:graphic>
      </p:graphicFrame>
      <p:sp>
        <p:nvSpPr>
          <p:cNvPr id="5" name="Rectangle 4">
            <a:extLst>
              <a:ext uri="{FF2B5EF4-FFF2-40B4-BE49-F238E27FC236}">
                <a16:creationId xmlns:a16="http://schemas.microsoft.com/office/drawing/2014/main" id="{5A84A63A-A132-E4E7-AF39-6A60557E1E1F}"/>
              </a:ext>
            </a:extLst>
          </p:cNvPr>
          <p:cNvSpPr>
            <a:spLocks noChangeArrowheads="1"/>
          </p:cNvSpPr>
          <p:nvPr/>
        </p:nvSpPr>
        <p:spPr bwMode="auto">
          <a:xfrm>
            <a:off x="727968" y="3167061"/>
            <a:ext cx="150925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E64FA5F2-4B3C-D623-178C-CCAD080DF5CB}"/>
              </a:ext>
            </a:extLst>
          </p:cNvPr>
          <p:cNvGraphicFramePr>
            <a:graphicFrameLocks noChangeAspect="1"/>
          </p:cNvGraphicFramePr>
          <p:nvPr>
            <p:extLst>
              <p:ext uri="{D42A27DB-BD31-4B8C-83A1-F6EECF244321}">
                <p14:modId xmlns:p14="http://schemas.microsoft.com/office/powerpoint/2010/main" val="3677480550"/>
              </p:ext>
            </p:extLst>
          </p:nvPr>
        </p:nvGraphicFramePr>
        <p:xfrm>
          <a:off x="704399" y="2384396"/>
          <a:ext cx="10649401" cy="934158"/>
        </p:xfrm>
        <a:graphic>
          <a:graphicData uri="http://schemas.openxmlformats.org/presentationml/2006/ole">
            <mc:AlternateContent xmlns:mc="http://schemas.openxmlformats.org/markup-compatibility/2006">
              <mc:Choice xmlns:v="urn:schemas-microsoft-com:vml" Requires="v">
                <p:oleObj name="Equation" r:id="rId4" imgW="5969000" imgH="520700" progId="Equation.DSMT4">
                  <p:embed/>
                </p:oleObj>
              </mc:Choice>
              <mc:Fallback>
                <p:oleObj name="Equation" r:id="rId4" imgW="5969000" imgH="5207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99" y="2384396"/>
                        <a:ext cx="10649401" cy="934158"/>
                      </a:xfrm>
                      <a:prstGeom prst="rect">
                        <a:avLst/>
                      </a:prstGeom>
                      <a:noFill/>
                    </p:spPr>
                  </p:pic>
                </p:oleObj>
              </mc:Fallback>
            </mc:AlternateContent>
          </a:graphicData>
        </a:graphic>
      </p:graphicFrame>
      <p:sp>
        <p:nvSpPr>
          <p:cNvPr id="7" name="Rectangle 6">
            <a:extLst>
              <a:ext uri="{FF2B5EF4-FFF2-40B4-BE49-F238E27FC236}">
                <a16:creationId xmlns:a16="http://schemas.microsoft.com/office/drawing/2014/main" id="{E6A4FD3A-93F7-3768-B814-2AC695D1D0E5}"/>
              </a:ext>
            </a:extLst>
          </p:cNvPr>
          <p:cNvSpPr>
            <a:spLocks noChangeArrowheads="1"/>
          </p:cNvSpPr>
          <p:nvPr/>
        </p:nvSpPr>
        <p:spPr bwMode="auto">
          <a:xfrm>
            <a:off x="800099" y="4581053"/>
            <a:ext cx="146236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1FFA366B-BE1C-D9A8-4F55-AF9947F95170}"/>
              </a:ext>
            </a:extLst>
          </p:cNvPr>
          <p:cNvGraphicFramePr>
            <a:graphicFrameLocks noChangeAspect="1"/>
          </p:cNvGraphicFramePr>
          <p:nvPr>
            <p:extLst>
              <p:ext uri="{D42A27DB-BD31-4B8C-83A1-F6EECF244321}">
                <p14:modId xmlns:p14="http://schemas.microsoft.com/office/powerpoint/2010/main" val="621405680"/>
              </p:ext>
            </p:extLst>
          </p:nvPr>
        </p:nvGraphicFramePr>
        <p:xfrm>
          <a:off x="727968" y="3795187"/>
          <a:ext cx="9425312" cy="1034072"/>
        </p:xfrm>
        <a:graphic>
          <a:graphicData uri="http://schemas.openxmlformats.org/presentationml/2006/ole">
            <mc:AlternateContent xmlns:mc="http://schemas.openxmlformats.org/markup-compatibility/2006">
              <mc:Choice xmlns:v="urn:schemas-microsoft-com:vml" Requires="v">
                <p:oleObj name="Equation" r:id="rId6" imgW="5295900" imgH="584200" progId="Equation.DSMT4">
                  <p:embed/>
                </p:oleObj>
              </mc:Choice>
              <mc:Fallback>
                <p:oleObj name="Equation" r:id="rId6" imgW="5295900" imgH="5842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968" y="3795187"/>
                        <a:ext cx="9425312" cy="1034072"/>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96B844C1-1473-FD07-C0BE-E753AE713891}"/>
              </a:ext>
            </a:extLst>
          </p:cNvPr>
          <p:cNvSpPr txBox="1"/>
          <p:nvPr/>
        </p:nvSpPr>
        <p:spPr>
          <a:xfrm>
            <a:off x="578913" y="5282053"/>
            <a:ext cx="9796358" cy="813300"/>
          </a:xfrm>
          <a:prstGeom prst="rect">
            <a:avLst/>
          </a:prstGeom>
          <a:noFill/>
        </p:spPr>
        <p:txBody>
          <a:bodyPr wrap="square">
            <a:spAutoFit/>
          </a:bodyPr>
          <a:lstStyle/>
          <a:p>
            <a:pPr>
              <a:lnSpc>
                <a:spcPct val="115000"/>
              </a:lnSpc>
              <a:spcAft>
                <a:spcPts val="800"/>
              </a:spcAft>
              <a:buNone/>
            </a:pPr>
            <a:r>
              <a:rPr lang="en-US"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Hence, the profit function is strictly concave with a unique maximum.</a:t>
            </a:r>
          </a:p>
          <a:p>
            <a:pPr>
              <a:lnSpc>
                <a:spcPct val="115000"/>
              </a:lnSpc>
              <a:spcAft>
                <a:spcPts val="800"/>
              </a:spcAft>
            </a:pPr>
            <a:r>
              <a:rPr lang="en-US"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first order optimum condition can be used to derive the optimal production decisions.</a:t>
            </a:r>
          </a:p>
        </p:txBody>
      </p:sp>
    </p:spTree>
    <p:extLst>
      <p:ext uri="{BB962C8B-B14F-4D97-AF65-F5344CB8AC3E}">
        <p14:creationId xmlns:p14="http://schemas.microsoft.com/office/powerpoint/2010/main" val="2640039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04C99-8B8A-B251-CE29-F74C34494F8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12016B-51FC-C2DB-E442-C39F72EFEB21}"/>
              </a:ext>
            </a:extLst>
          </p:cNvPr>
          <p:cNvSpPr>
            <a:spLocks noGrp="1"/>
          </p:cNvSpPr>
          <p:nvPr>
            <p:ph type="sldNum" sz="quarter" idx="12"/>
          </p:nvPr>
        </p:nvSpPr>
        <p:spPr/>
        <p:txBody>
          <a:bodyPr/>
          <a:lstStyle/>
          <a:p>
            <a:fld id="{E2AB85B5-4ED4-4981-B10F-B59AFFBBEBDD}" type="slidenum">
              <a:rPr lang="en-US" smtClean="0"/>
              <a:t>66</a:t>
            </a:fld>
            <a:endParaRPr lang="en-US"/>
          </a:p>
        </p:txBody>
      </p:sp>
      <p:sp>
        <p:nvSpPr>
          <p:cNvPr id="2" name="Rectangle 2">
            <a:extLst>
              <a:ext uri="{FF2B5EF4-FFF2-40B4-BE49-F238E27FC236}">
                <a16:creationId xmlns:a16="http://schemas.microsoft.com/office/drawing/2014/main" id="{717FF683-F039-1095-18F3-D41DE39A1B48}"/>
              </a:ext>
            </a:extLst>
          </p:cNvPr>
          <p:cNvSpPr>
            <a:spLocks noChangeArrowheads="1"/>
          </p:cNvSpPr>
          <p:nvPr/>
        </p:nvSpPr>
        <p:spPr bwMode="auto">
          <a:xfrm>
            <a:off x="577047" y="887766"/>
            <a:ext cx="190925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A3413AC8-6C70-C16E-2F48-98CAE144688F}"/>
              </a:ext>
            </a:extLst>
          </p:cNvPr>
          <p:cNvGraphicFramePr>
            <a:graphicFrameLocks noChangeAspect="1"/>
          </p:cNvGraphicFramePr>
          <p:nvPr>
            <p:extLst>
              <p:ext uri="{D42A27DB-BD31-4B8C-83A1-F6EECF244321}">
                <p14:modId xmlns:p14="http://schemas.microsoft.com/office/powerpoint/2010/main" val="1946639054"/>
              </p:ext>
            </p:extLst>
          </p:nvPr>
        </p:nvGraphicFramePr>
        <p:xfrm>
          <a:off x="577047" y="887768"/>
          <a:ext cx="8123333" cy="1339252"/>
        </p:xfrm>
        <a:graphic>
          <a:graphicData uri="http://schemas.openxmlformats.org/presentationml/2006/ole">
            <mc:AlternateContent xmlns:mc="http://schemas.openxmlformats.org/markup-compatibility/2006">
              <mc:Choice xmlns:v="urn:schemas-microsoft-com:vml" Requires="v">
                <p:oleObj name="Equation" r:id="rId2" imgW="3517900" imgH="584200" progId="Equation.DSMT4">
                  <p:embed/>
                </p:oleObj>
              </mc:Choice>
              <mc:Fallback>
                <p:oleObj name="Equation" r:id="rId2" imgW="3517900" imgH="5842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47" y="887768"/>
                        <a:ext cx="8123333" cy="1339252"/>
                      </a:xfrm>
                      <a:prstGeom prst="rect">
                        <a:avLst/>
                      </a:prstGeom>
                      <a:noFill/>
                    </p:spPr>
                  </p:pic>
                </p:oleObj>
              </mc:Fallback>
            </mc:AlternateContent>
          </a:graphicData>
        </a:graphic>
      </p:graphicFrame>
      <p:sp>
        <p:nvSpPr>
          <p:cNvPr id="5" name="Rectangle 4">
            <a:extLst>
              <a:ext uri="{FF2B5EF4-FFF2-40B4-BE49-F238E27FC236}">
                <a16:creationId xmlns:a16="http://schemas.microsoft.com/office/drawing/2014/main" id="{9BE8ECF9-1180-C16D-5AE7-244F0594CE9E}"/>
              </a:ext>
            </a:extLst>
          </p:cNvPr>
          <p:cNvSpPr>
            <a:spLocks noChangeArrowheads="1"/>
          </p:cNvSpPr>
          <p:nvPr/>
        </p:nvSpPr>
        <p:spPr bwMode="auto">
          <a:xfrm>
            <a:off x="577047" y="3041963"/>
            <a:ext cx="299839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DA5E1E15-8EBD-684F-486A-CEBC07CCA1F6}"/>
              </a:ext>
            </a:extLst>
          </p:cNvPr>
          <p:cNvGraphicFramePr>
            <a:graphicFrameLocks noChangeAspect="1"/>
          </p:cNvGraphicFramePr>
          <p:nvPr>
            <p:extLst>
              <p:ext uri="{D42A27DB-BD31-4B8C-83A1-F6EECF244321}">
                <p14:modId xmlns:p14="http://schemas.microsoft.com/office/powerpoint/2010/main" val="1355986541"/>
              </p:ext>
            </p:extLst>
          </p:nvPr>
        </p:nvGraphicFramePr>
        <p:xfrm>
          <a:off x="577046" y="2590479"/>
          <a:ext cx="4501946" cy="994406"/>
        </p:xfrm>
        <a:graphic>
          <a:graphicData uri="http://schemas.openxmlformats.org/presentationml/2006/ole">
            <mc:AlternateContent xmlns:mc="http://schemas.openxmlformats.org/markup-compatibility/2006">
              <mc:Choice xmlns:v="urn:schemas-microsoft-com:vml" Requires="v">
                <p:oleObj name="Equation" r:id="rId4" imgW="2374900" imgH="520700" progId="Equation.DSMT4">
                  <p:embed/>
                </p:oleObj>
              </mc:Choice>
              <mc:Fallback>
                <p:oleObj name="Equation" r:id="rId4" imgW="2374900" imgH="5207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046" y="2590479"/>
                        <a:ext cx="4501946" cy="994406"/>
                      </a:xfrm>
                      <a:prstGeom prst="rect">
                        <a:avLst/>
                      </a:prstGeom>
                      <a:noFill/>
                    </p:spPr>
                  </p:pic>
                </p:oleObj>
              </mc:Fallback>
            </mc:AlternateContent>
          </a:graphicData>
        </a:graphic>
      </p:graphicFrame>
      <p:sp>
        <p:nvSpPr>
          <p:cNvPr id="7" name="Rectangle 6">
            <a:extLst>
              <a:ext uri="{FF2B5EF4-FFF2-40B4-BE49-F238E27FC236}">
                <a16:creationId xmlns:a16="http://schemas.microsoft.com/office/drawing/2014/main" id="{D6659744-678A-5F39-D351-218107547D46}"/>
              </a:ext>
            </a:extLst>
          </p:cNvPr>
          <p:cNvSpPr>
            <a:spLocks noChangeArrowheads="1"/>
          </p:cNvSpPr>
          <p:nvPr/>
        </p:nvSpPr>
        <p:spPr bwMode="auto">
          <a:xfrm>
            <a:off x="577046" y="4777059"/>
            <a:ext cx="280739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8D9CFAA4-8C4F-54C9-FA72-A2C955113329}"/>
              </a:ext>
            </a:extLst>
          </p:cNvPr>
          <p:cNvGraphicFramePr>
            <a:graphicFrameLocks noChangeAspect="1"/>
          </p:cNvGraphicFramePr>
          <p:nvPr>
            <p:extLst>
              <p:ext uri="{D42A27DB-BD31-4B8C-83A1-F6EECF244321}">
                <p14:modId xmlns:p14="http://schemas.microsoft.com/office/powerpoint/2010/main" val="1824826249"/>
              </p:ext>
            </p:extLst>
          </p:nvPr>
        </p:nvGraphicFramePr>
        <p:xfrm>
          <a:off x="577046" y="4231116"/>
          <a:ext cx="3750509" cy="1930087"/>
        </p:xfrm>
        <a:graphic>
          <a:graphicData uri="http://schemas.openxmlformats.org/presentationml/2006/ole">
            <mc:AlternateContent xmlns:mc="http://schemas.openxmlformats.org/markup-compatibility/2006">
              <mc:Choice xmlns:v="urn:schemas-microsoft-com:vml" Requires="v">
                <p:oleObj name="Equation" r:id="rId6" imgW="1625600" imgH="838200" progId="Equation.DSMT4">
                  <p:embed/>
                </p:oleObj>
              </mc:Choice>
              <mc:Fallback>
                <p:oleObj name="Equation" r:id="rId6" imgW="1625600" imgH="8382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046" y="4231116"/>
                        <a:ext cx="3750509" cy="1930087"/>
                      </a:xfrm>
                      <a:prstGeom prst="rect">
                        <a:avLst/>
                      </a:prstGeom>
                      <a:noFill/>
                    </p:spPr>
                  </p:pic>
                </p:oleObj>
              </mc:Fallback>
            </mc:AlternateContent>
          </a:graphicData>
        </a:graphic>
      </p:graphicFrame>
      <p:sp>
        <p:nvSpPr>
          <p:cNvPr id="9" name="Rectangle 8">
            <a:extLst>
              <a:ext uri="{FF2B5EF4-FFF2-40B4-BE49-F238E27FC236}">
                <a16:creationId xmlns:a16="http://schemas.microsoft.com/office/drawing/2014/main" id="{869DDC4E-8AF3-0181-50A6-204AF0DF84A5}"/>
              </a:ext>
            </a:extLst>
          </p:cNvPr>
          <p:cNvSpPr>
            <a:spLocks noChangeArrowheads="1"/>
          </p:cNvSpPr>
          <p:nvPr/>
        </p:nvSpPr>
        <p:spPr bwMode="auto">
          <a:xfrm>
            <a:off x="5413972" y="4403677"/>
            <a:ext cx="176076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63C87EE4-F6E5-1757-EEB8-206D5008FBBF}"/>
              </a:ext>
            </a:extLst>
          </p:cNvPr>
          <p:cNvGraphicFramePr>
            <a:graphicFrameLocks noChangeAspect="1"/>
          </p:cNvGraphicFramePr>
          <p:nvPr>
            <p:extLst>
              <p:ext uri="{D42A27DB-BD31-4B8C-83A1-F6EECF244321}">
                <p14:modId xmlns:p14="http://schemas.microsoft.com/office/powerpoint/2010/main" val="2692401563"/>
              </p:ext>
            </p:extLst>
          </p:nvPr>
        </p:nvGraphicFramePr>
        <p:xfrm>
          <a:off x="5807344" y="4335498"/>
          <a:ext cx="4114206" cy="1757525"/>
        </p:xfrm>
        <a:graphic>
          <a:graphicData uri="http://schemas.openxmlformats.org/presentationml/2006/ole">
            <mc:AlternateContent xmlns:mc="http://schemas.openxmlformats.org/markup-compatibility/2006">
              <mc:Choice xmlns:v="urn:schemas-microsoft-com:vml" Requires="v">
                <p:oleObj name="Equation" r:id="rId8" imgW="1968500" imgH="838200" progId="Equation.DSMT4">
                  <p:embed/>
                </p:oleObj>
              </mc:Choice>
              <mc:Fallback>
                <p:oleObj name="Equation" r:id="rId8" imgW="1968500" imgH="8382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7344" y="4335498"/>
                        <a:ext cx="4114206" cy="1757525"/>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D21138A6-6C39-8CE0-374C-02E8AD8745A7}"/>
              </a:ext>
            </a:extLst>
          </p:cNvPr>
          <p:cNvSpPr txBox="1"/>
          <p:nvPr/>
        </p:nvSpPr>
        <p:spPr>
          <a:xfrm>
            <a:off x="3842324" y="3727882"/>
            <a:ext cx="3143296" cy="369332"/>
          </a:xfrm>
          <a:prstGeom prst="rect">
            <a:avLst/>
          </a:prstGeom>
          <a:noFill/>
        </p:spPr>
        <p:txBody>
          <a:bodyPr wrap="none" rtlCol="0">
            <a:spAutoFit/>
          </a:bodyPr>
          <a:lstStyle/>
          <a:p>
            <a:r>
              <a:rPr lang="sv-SE" b="1" i="1" dirty="0">
                <a:solidFill>
                  <a:srgbClr val="FF0000"/>
                </a:solidFill>
              </a:rPr>
              <a:t>(</a:t>
            </a:r>
            <a:r>
              <a:rPr lang="sv-SE" b="1" i="1" dirty="0" err="1">
                <a:solidFill>
                  <a:srgbClr val="FF0000"/>
                </a:solidFill>
              </a:rPr>
              <a:t>Many</a:t>
            </a:r>
            <a:r>
              <a:rPr lang="sv-SE" b="1" i="1" dirty="0">
                <a:solidFill>
                  <a:srgbClr val="FF0000"/>
                </a:solidFill>
              </a:rPr>
              <a:t> steps </a:t>
            </a:r>
            <a:r>
              <a:rPr lang="sv-SE" b="1" i="1" dirty="0" err="1">
                <a:solidFill>
                  <a:srgbClr val="FF0000"/>
                </a:solidFill>
              </a:rPr>
              <a:t>are</a:t>
            </a:r>
            <a:r>
              <a:rPr lang="sv-SE" b="1" i="1" dirty="0">
                <a:solidFill>
                  <a:srgbClr val="FF0000"/>
                </a:solidFill>
              </a:rPr>
              <a:t> </a:t>
            </a:r>
            <a:r>
              <a:rPr lang="sv-SE" b="1" i="1" dirty="0" err="1">
                <a:solidFill>
                  <a:srgbClr val="FF0000"/>
                </a:solidFill>
              </a:rPr>
              <a:t>omitted</a:t>
            </a:r>
            <a:r>
              <a:rPr lang="sv-SE" b="1" i="1" dirty="0">
                <a:solidFill>
                  <a:srgbClr val="FF0000"/>
                </a:solidFill>
              </a:rPr>
              <a:t> </a:t>
            </a:r>
            <a:r>
              <a:rPr lang="sv-SE" b="1" i="1" dirty="0" err="1">
                <a:solidFill>
                  <a:srgbClr val="FF0000"/>
                </a:solidFill>
              </a:rPr>
              <a:t>here</a:t>
            </a:r>
            <a:r>
              <a:rPr lang="sv-SE" b="1" i="1" dirty="0">
                <a:solidFill>
                  <a:srgbClr val="FF0000"/>
                </a:solidFill>
              </a:rPr>
              <a:t>.)</a:t>
            </a:r>
            <a:endParaRPr lang="en-US" b="1" i="1" dirty="0">
              <a:solidFill>
                <a:srgbClr val="FF0000"/>
              </a:solidFill>
            </a:endParaRPr>
          </a:p>
        </p:txBody>
      </p:sp>
    </p:spTree>
    <p:extLst>
      <p:ext uri="{BB962C8B-B14F-4D97-AF65-F5344CB8AC3E}">
        <p14:creationId xmlns:p14="http://schemas.microsoft.com/office/powerpoint/2010/main" val="27756480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B0381-A8A7-3C23-A00C-CD23F0BB96A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46993-1B54-C2D6-B204-CDDFF8CE79F0}"/>
              </a:ext>
            </a:extLst>
          </p:cNvPr>
          <p:cNvSpPr>
            <a:spLocks noGrp="1"/>
          </p:cNvSpPr>
          <p:nvPr>
            <p:ph type="sldNum" sz="quarter" idx="12"/>
          </p:nvPr>
        </p:nvSpPr>
        <p:spPr/>
        <p:txBody>
          <a:bodyPr/>
          <a:lstStyle/>
          <a:p>
            <a:fld id="{E2AB85B5-4ED4-4981-B10F-B59AFFBBEBDD}" type="slidenum">
              <a:rPr lang="en-US" smtClean="0"/>
              <a:t>67</a:t>
            </a:fld>
            <a:endParaRPr lang="en-US"/>
          </a:p>
        </p:txBody>
      </p:sp>
      <p:sp>
        <p:nvSpPr>
          <p:cNvPr id="2" name="Rectangle 2">
            <a:extLst>
              <a:ext uri="{FF2B5EF4-FFF2-40B4-BE49-F238E27FC236}">
                <a16:creationId xmlns:a16="http://schemas.microsoft.com/office/drawing/2014/main" id="{FA43988D-EF4C-900A-0209-519B8FC8DCD9}"/>
              </a:ext>
            </a:extLst>
          </p:cNvPr>
          <p:cNvSpPr>
            <a:spLocks noChangeArrowheads="1"/>
          </p:cNvSpPr>
          <p:nvPr/>
        </p:nvSpPr>
        <p:spPr bwMode="auto">
          <a:xfrm>
            <a:off x="656947" y="656946"/>
            <a:ext cx="364014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137D123A-266C-5E93-A629-8B255D783846}"/>
              </a:ext>
            </a:extLst>
          </p:cNvPr>
          <p:cNvGraphicFramePr>
            <a:graphicFrameLocks noChangeAspect="1"/>
          </p:cNvGraphicFramePr>
          <p:nvPr>
            <p:extLst>
              <p:ext uri="{D42A27DB-BD31-4B8C-83A1-F6EECF244321}">
                <p14:modId xmlns:p14="http://schemas.microsoft.com/office/powerpoint/2010/main" val="1959603901"/>
              </p:ext>
            </p:extLst>
          </p:nvPr>
        </p:nvGraphicFramePr>
        <p:xfrm>
          <a:off x="656947" y="656946"/>
          <a:ext cx="1677880" cy="1365055"/>
        </p:xfrm>
        <a:graphic>
          <a:graphicData uri="http://schemas.openxmlformats.org/presentationml/2006/ole">
            <mc:AlternateContent xmlns:mc="http://schemas.openxmlformats.org/markup-compatibility/2006">
              <mc:Choice xmlns:v="urn:schemas-microsoft-com:vml" Requires="v">
                <p:oleObj name="Equation" r:id="rId2" imgW="558800" imgH="457200" progId="Equation.DSMT4">
                  <p:embed/>
                </p:oleObj>
              </mc:Choice>
              <mc:Fallback>
                <p:oleObj name="Equation" r:id="rId2" imgW="558800" imgH="4572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47" y="656946"/>
                        <a:ext cx="1677880" cy="1365055"/>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61EC31DB-B418-C60D-04C5-DD835F97E146}"/>
              </a:ext>
            </a:extLst>
          </p:cNvPr>
          <p:cNvSpPr txBox="1"/>
          <p:nvPr/>
        </p:nvSpPr>
        <p:spPr>
          <a:xfrm>
            <a:off x="552262" y="2243986"/>
            <a:ext cx="9177196" cy="425501"/>
          </a:xfrm>
          <a:prstGeom prst="rect">
            <a:avLst/>
          </a:prstGeom>
          <a:noFill/>
        </p:spPr>
        <p:txBody>
          <a:bodyPr wrap="square">
            <a:spAutoFit/>
          </a:bodyPr>
          <a:lstStyle/>
          <a:p>
            <a:pPr>
              <a:lnSpc>
                <a:spcPct val="115000"/>
              </a:lnSpc>
              <a:spcAft>
                <a:spcPts val="800"/>
              </a:spcAft>
            </a:pPr>
            <a:r>
              <a:rPr lang="en-US" sz="20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Then, the production levels are the following explicit functions of this relative price:</a:t>
            </a:r>
          </a:p>
        </p:txBody>
      </p:sp>
      <p:sp>
        <p:nvSpPr>
          <p:cNvPr id="7" name="Rectangle 4">
            <a:extLst>
              <a:ext uri="{FF2B5EF4-FFF2-40B4-BE49-F238E27FC236}">
                <a16:creationId xmlns:a16="http://schemas.microsoft.com/office/drawing/2014/main" id="{026827F6-528F-A771-C579-34D7A27F9577}"/>
              </a:ext>
            </a:extLst>
          </p:cNvPr>
          <p:cNvSpPr>
            <a:spLocks noChangeArrowheads="1"/>
          </p:cNvSpPr>
          <p:nvPr/>
        </p:nvSpPr>
        <p:spPr bwMode="auto">
          <a:xfrm>
            <a:off x="488886" y="3464613"/>
            <a:ext cx="257768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A1A92BEB-F8AD-ADB3-35E1-9D701A5E7F15}"/>
              </a:ext>
            </a:extLst>
          </p:cNvPr>
          <p:cNvGraphicFramePr>
            <a:graphicFrameLocks noChangeAspect="1"/>
          </p:cNvGraphicFramePr>
          <p:nvPr>
            <p:extLst>
              <p:ext uri="{D42A27DB-BD31-4B8C-83A1-F6EECF244321}">
                <p14:modId xmlns:p14="http://schemas.microsoft.com/office/powerpoint/2010/main" val="392503398"/>
              </p:ext>
            </p:extLst>
          </p:nvPr>
        </p:nvGraphicFramePr>
        <p:xfrm>
          <a:off x="488886" y="3464614"/>
          <a:ext cx="3739082" cy="1821604"/>
        </p:xfrm>
        <a:graphic>
          <a:graphicData uri="http://schemas.openxmlformats.org/presentationml/2006/ole">
            <mc:AlternateContent xmlns:mc="http://schemas.openxmlformats.org/markup-compatibility/2006">
              <mc:Choice xmlns:v="urn:schemas-microsoft-com:vml" Requires="v">
                <p:oleObj name="Equation" r:id="rId4" imgW="1485255" imgH="723586" progId="Equation.DSMT4">
                  <p:embed/>
                </p:oleObj>
              </mc:Choice>
              <mc:Fallback>
                <p:oleObj name="Equation" r:id="rId4" imgW="1485255" imgH="723586"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886" y="3464614"/>
                        <a:ext cx="3739082" cy="1821604"/>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B6D37980-CB58-C5B0-E562-FC0B6D9A7B6B}"/>
              </a:ext>
            </a:extLst>
          </p:cNvPr>
          <p:cNvSpPr>
            <a:spLocks noChangeArrowheads="1"/>
          </p:cNvSpPr>
          <p:nvPr/>
        </p:nvSpPr>
        <p:spPr bwMode="auto">
          <a:xfrm>
            <a:off x="4934138" y="3728846"/>
            <a:ext cx="197432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AA3B957C-1C3D-1136-C458-4C6166FF9196}"/>
              </a:ext>
            </a:extLst>
          </p:cNvPr>
          <p:cNvGraphicFramePr>
            <a:graphicFrameLocks noChangeAspect="1"/>
          </p:cNvGraphicFramePr>
          <p:nvPr>
            <p:extLst>
              <p:ext uri="{D42A27DB-BD31-4B8C-83A1-F6EECF244321}">
                <p14:modId xmlns:p14="http://schemas.microsoft.com/office/powerpoint/2010/main" val="2737242780"/>
              </p:ext>
            </p:extLst>
          </p:nvPr>
        </p:nvGraphicFramePr>
        <p:xfrm>
          <a:off x="4997512" y="3598697"/>
          <a:ext cx="5678848" cy="1652575"/>
        </p:xfrm>
        <a:graphic>
          <a:graphicData uri="http://schemas.openxmlformats.org/presentationml/2006/ole">
            <mc:AlternateContent xmlns:mc="http://schemas.openxmlformats.org/markup-compatibility/2006">
              <mc:Choice xmlns:v="urn:schemas-microsoft-com:vml" Requires="v">
                <p:oleObj name="Equation" r:id="rId6" imgW="1803400" imgH="520700" progId="Equation.DSMT4">
                  <p:embed/>
                </p:oleObj>
              </mc:Choice>
              <mc:Fallback>
                <p:oleObj name="Equation" r:id="rId6" imgW="1803400" imgH="5207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7512" y="3598697"/>
                        <a:ext cx="5678848" cy="1652575"/>
                      </a:xfrm>
                      <a:prstGeom prst="rect">
                        <a:avLst/>
                      </a:prstGeom>
                      <a:noFill/>
                    </p:spPr>
                  </p:pic>
                </p:oleObj>
              </mc:Fallback>
            </mc:AlternateContent>
          </a:graphicData>
        </a:graphic>
      </p:graphicFrame>
    </p:spTree>
    <p:extLst>
      <p:ext uri="{BB962C8B-B14F-4D97-AF65-F5344CB8AC3E}">
        <p14:creationId xmlns:p14="http://schemas.microsoft.com/office/powerpoint/2010/main" val="129865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69A4C3-527E-1B07-92EB-976DCB3A8CEB}"/>
              </a:ext>
            </a:extLst>
          </p:cNvPr>
          <p:cNvSpPr>
            <a:spLocks noGrp="1"/>
          </p:cNvSpPr>
          <p:nvPr>
            <p:ph idx="1"/>
          </p:nvPr>
        </p:nvSpPr>
        <p:spPr/>
        <p:txBody>
          <a:bodyPr/>
          <a:lstStyle/>
          <a:p>
            <a:r>
              <a:rPr lang="en-US" b="1" dirty="0">
                <a:highlight>
                  <a:srgbClr val="FFFF00"/>
                </a:highlight>
              </a:rPr>
              <a:t>Three equilibrium relative prices are numerically determined from the total nonlinear system. These prices guarantee that the total excess supply functions approach zero in all international product markets. Rapid and reliable relative price convergence is obtained via new and generalized multivariate bisection method in three dimensions. In this process, the objective function is defined as the sum of squares of all excess supply function values.</a:t>
            </a:r>
            <a:endParaRPr lang="en-US" dirty="0"/>
          </a:p>
        </p:txBody>
      </p:sp>
      <p:sp>
        <p:nvSpPr>
          <p:cNvPr id="4" name="Title 1">
            <a:extLst>
              <a:ext uri="{FF2B5EF4-FFF2-40B4-BE49-F238E27FC236}">
                <a16:creationId xmlns:a16="http://schemas.microsoft.com/office/drawing/2014/main" id="{390017CE-0982-3F78-22E1-D176F422FB5D}"/>
              </a:ext>
            </a:extLst>
          </p:cNvPr>
          <p:cNvSpPr>
            <a:spLocks noGrp="1"/>
          </p:cNvSpPr>
          <p:nvPr>
            <p:ph type="title"/>
          </p:nvPr>
        </p:nvSpPr>
        <p:spPr>
          <a:xfrm>
            <a:off x="838200" y="365125"/>
            <a:ext cx="10515600" cy="1325563"/>
          </a:xfrm>
        </p:spPr>
        <p:txBody>
          <a:bodyPr>
            <a:normAutofit/>
          </a:bodyPr>
          <a:lstStyle/>
          <a:p>
            <a:r>
              <a:rPr lang="sv-SE" sz="2400" b="1" u="sng" dirty="0"/>
              <a:t>Abstract part 5 </a:t>
            </a:r>
            <a:br>
              <a:rPr lang="sv-SE" sz="2000" b="1" dirty="0">
                <a:solidFill>
                  <a:srgbClr val="0070C0"/>
                </a:solidFill>
              </a:rPr>
            </a:br>
            <a:r>
              <a:rPr lang="en-US" sz="2000" i="1" dirty="0">
                <a:solidFill>
                  <a:srgbClr val="0070C0"/>
                </a:solidFill>
                <a:latin typeface="+mn-lt"/>
              </a:rPr>
              <a:t>Linear and nonlinear optimization of international trade and tariffs, WSTA 2025, Peter Lohmander</a:t>
            </a:r>
          </a:p>
        </p:txBody>
      </p:sp>
      <p:sp>
        <p:nvSpPr>
          <p:cNvPr id="2" name="Slide Number Placeholder 1">
            <a:extLst>
              <a:ext uri="{FF2B5EF4-FFF2-40B4-BE49-F238E27FC236}">
                <a16:creationId xmlns:a16="http://schemas.microsoft.com/office/drawing/2014/main" id="{A10D5308-3316-0BA7-15E0-E78FA3B618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B85B5-4ED4-4981-B10F-B59AFFBBEB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6E2C4C9-E14B-CB76-8D4C-B8A6BAFFFF99}"/>
              </a:ext>
            </a:extLst>
          </p:cNvPr>
          <p:cNvSpPr txBox="1"/>
          <p:nvPr/>
        </p:nvSpPr>
        <p:spPr>
          <a:xfrm>
            <a:off x="7505694" y="4786690"/>
            <a:ext cx="3560590" cy="1569660"/>
          </a:xfrm>
          <a:prstGeom prst="rect">
            <a:avLst/>
          </a:prstGeom>
          <a:noFill/>
        </p:spPr>
        <p:txBody>
          <a:bodyPr wrap="none" rtlCol="0">
            <a:spAutoFit/>
          </a:bodyPr>
          <a:lstStyle/>
          <a:p>
            <a:r>
              <a:rPr lang="sv-SE" sz="2400" b="1" i="1" dirty="0">
                <a:solidFill>
                  <a:srgbClr val="FF0000"/>
                </a:solidFill>
              </a:rPr>
              <a:t>All parameters, </a:t>
            </a:r>
            <a:r>
              <a:rPr lang="sv-SE" sz="2400" b="1" i="1" dirty="0" err="1">
                <a:solidFill>
                  <a:srgbClr val="FF0000"/>
                </a:solidFill>
              </a:rPr>
              <a:t>equations</a:t>
            </a:r>
            <a:r>
              <a:rPr lang="sv-SE" sz="2400" b="1" i="1" dirty="0">
                <a:solidFill>
                  <a:srgbClr val="FF0000"/>
                </a:solidFill>
              </a:rPr>
              <a:t>,</a:t>
            </a:r>
          </a:p>
          <a:p>
            <a:r>
              <a:rPr lang="sv-SE" sz="2400" b="1" i="1" dirty="0">
                <a:solidFill>
                  <a:srgbClr val="FF0000"/>
                </a:solidFill>
              </a:rPr>
              <a:t>and the computer </a:t>
            </a:r>
            <a:r>
              <a:rPr lang="sv-SE" sz="2400" b="1" i="1" dirty="0" err="1">
                <a:solidFill>
                  <a:srgbClr val="FF0000"/>
                </a:solidFill>
              </a:rPr>
              <a:t>code</a:t>
            </a:r>
            <a:endParaRPr lang="sv-SE" sz="2400" b="1" i="1" dirty="0">
              <a:solidFill>
                <a:srgbClr val="FF0000"/>
              </a:solidFill>
            </a:endParaRPr>
          </a:p>
          <a:p>
            <a:r>
              <a:rPr lang="sv-SE" sz="2400" b="1" i="1" dirty="0" err="1">
                <a:solidFill>
                  <a:srgbClr val="FF0000"/>
                </a:solidFill>
              </a:rPr>
              <a:t>are</a:t>
            </a:r>
            <a:r>
              <a:rPr lang="sv-SE" sz="2400" b="1" i="1" dirty="0">
                <a:solidFill>
                  <a:srgbClr val="FF0000"/>
                </a:solidFill>
              </a:rPr>
              <a:t> </a:t>
            </a:r>
            <a:r>
              <a:rPr lang="sv-SE" sz="2400" b="1" i="1" dirty="0" err="1">
                <a:solidFill>
                  <a:srgbClr val="FF0000"/>
                </a:solidFill>
              </a:rPr>
              <a:t>found</a:t>
            </a:r>
            <a:r>
              <a:rPr lang="sv-SE" sz="2400" b="1" i="1" dirty="0">
                <a:solidFill>
                  <a:srgbClr val="FF0000"/>
                </a:solidFill>
              </a:rPr>
              <a:t> in the</a:t>
            </a:r>
          </a:p>
          <a:p>
            <a:r>
              <a:rPr lang="sv-SE" sz="2400" b="1" i="1" dirty="0">
                <a:solidFill>
                  <a:srgbClr val="FF0000"/>
                </a:solidFill>
              </a:rPr>
              <a:t>Appendix.  </a:t>
            </a:r>
            <a:endParaRPr lang="en-US" sz="2400" b="1" i="1" dirty="0">
              <a:solidFill>
                <a:srgbClr val="FF0000"/>
              </a:solidFill>
            </a:endParaRPr>
          </a:p>
        </p:txBody>
      </p:sp>
    </p:spTree>
    <p:extLst>
      <p:ext uri="{BB962C8B-B14F-4D97-AF65-F5344CB8AC3E}">
        <p14:creationId xmlns:p14="http://schemas.microsoft.com/office/powerpoint/2010/main" val="15869620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FC0D5-757C-E964-857E-21E556D7965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DEB26C-1B34-9B83-5A50-9E0A26D861D5}"/>
              </a:ext>
            </a:extLst>
          </p:cNvPr>
          <p:cNvSpPr>
            <a:spLocks noGrp="1"/>
          </p:cNvSpPr>
          <p:nvPr>
            <p:ph type="sldNum" sz="quarter" idx="12"/>
          </p:nvPr>
        </p:nvSpPr>
        <p:spPr/>
        <p:txBody>
          <a:bodyPr/>
          <a:lstStyle/>
          <a:p>
            <a:fld id="{E2AB85B5-4ED4-4981-B10F-B59AFFBBEBDD}" type="slidenum">
              <a:rPr lang="en-US" smtClean="0"/>
              <a:t>69</a:t>
            </a:fld>
            <a:endParaRPr lang="en-US" dirty="0"/>
          </a:p>
        </p:txBody>
      </p:sp>
      <p:sp>
        <p:nvSpPr>
          <p:cNvPr id="3" name="TextBox 2">
            <a:extLst>
              <a:ext uri="{FF2B5EF4-FFF2-40B4-BE49-F238E27FC236}">
                <a16:creationId xmlns:a16="http://schemas.microsoft.com/office/drawing/2014/main" id="{47C5E7C0-1170-05DE-9823-9877D3E05A99}"/>
              </a:ext>
            </a:extLst>
          </p:cNvPr>
          <p:cNvSpPr txBox="1"/>
          <p:nvPr/>
        </p:nvSpPr>
        <p:spPr>
          <a:xfrm>
            <a:off x="1733365" y="576855"/>
            <a:ext cx="6094520" cy="1252138"/>
          </a:xfrm>
          <a:prstGeom prst="rect">
            <a:avLst/>
          </a:prstGeom>
          <a:noFill/>
        </p:spPr>
        <p:txBody>
          <a:bodyPr wrap="square">
            <a:spAutoFit/>
          </a:bodyPr>
          <a:lstStyle/>
          <a:p>
            <a:pPr>
              <a:lnSpc>
                <a:spcPct val="115000"/>
              </a:lnSpc>
              <a:spcAft>
                <a:spcPts val="800"/>
              </a:spcAft>
              <a:buNone/>
            </a:pPr>
            <a:r>
              <a:rPr lang="en-US" sz="1800" b="1" kern="100" dirty="0">
                <a:effectLst/>
                <a:latin typeface="Calibri" panose="020F0502020204030204" pitchFamily="34" charset="0"/>
                <a:ea typeface="Calibri" panose="020F0502020204030204" pitchFamily="34" charset="0"/>
                <a:cs typeface="Arial" panose="020B0604020202020204" pitchFamily="34" charset="0"/>
              </a:rPr>
              <a:t>Nonlinear Model: Examples of Results and Software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ctr"/>
            <a:r>
              <a:rPr lang="en-US" sz="2400" b="1" i="1" kern="1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Results and software by Peter Lohmander 2025–06-02</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6988B24-0942-550B-1906-03DDBC775BF2}"/>
              </a:ext>
            </a:extLst>
          </p:cNvPr>
          <p:cNvSpPr txBox="1"/>
          <p:nvPr/>
        </p:nvSpPr>
        <p:spPr>
          <a:xfrm>
            <a:off x="330693" y="1982020"/>
            <a:ext cx="6094520" cy="3046988"/>
          </a:xfrm>
          <a:prstGeom prst="rect">
            <a:avLst/>
          </a:prstGeom>
          <a:noFill/>
        </p:spPr>
        <p:txBody>
          <a:bodyPr wrap="square">
            <a:spAutoFit/>
          </a:bodyPr>
          <a:lstStyle/>
          <a:p>
            <a:pPr>
              <a:buNone/>
            </a:pPr>
            <a:r>
              <a:rPr lang="en-US" sz="1200" b="1"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Case 0</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Tariff (%) =  0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possibility frontiers parameters</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x11max, x12max, x13max, x14max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2.000    4.000    </a:t>
            </a:r>
            <a:r>
              <a:rPr lang="en-US" sz="1200" kern="100" dirty="0">
                <a:effectLst/>
                <a:latin typeface="Calibri" panose="020F0502020204030204" pitchFamily="34" charset="0"/>
                <a:ea typeface="Calibri" panose="020F0502020204030204" pitchFamily="34" charset="0"/>
                <a:cs typeface="Arial" panose="020B0604020202020204" pitchFamily="34" charset="0"/>
              </a:rPr>
              <a:t>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x21max, x22max, x23max, x24max =     0.000    </a:t>
            </a:r>
            <a:r>
              <a:rPr lang="en-US" sz="1200" kern="1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2.000    4.000    </a:t>
            </a:r>
            <a:r>
              <a:rPr lang="en-US" sz="1200" kern="100" dirty="0">
                <a:effectLst/>
                <a:latin typeface="Calibri" panose="020F0502020204030204" pitchFamily="34" charset="0"/>
                <a:ea typeface="Calibri" panose="020F0502020204030204" pitchFamily="34" charset="0"/>
                <a:cs typeface="Arial" panose="020B0604020202020204" pitchFamily="34" charset="0"/>
              </a:rPr>
              <a:t>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x31max, x32max, x33max, x34max =     0.000    0.000    </a:t>
            </a:r>
            <a:r>
              <a:rPr lang="en-US" sz="12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2.000    4.000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Total sum of squared excess supplies = </a:t>
            </a:r>
            <a:r>
              <a:rPr lang="en-US" sz="1200" kern="100" dirty="0" err="1">
                <a:effectLst/>
                <a:latin typeface="Calibri" panose="020F0502020204030204" pitchFamily="34" charset="0"/>
                <a:ea typeface="Calibri" panose="020F0502020204030204" pitchFamily="34" charset="0"/>
                <a:cs typeface="Arial" panose="020B0604020202020204" pitchFamily="34" charset="0"/>
              </a:rPr>
              <a:t>tesopt</a:t>
            </a:r>
            <a:r>
              <a:rPr lang="en-US" sz="1200" kern="100" dirty="0">
                <a:effectLst/>
                <a:latin typeface="Calibri" panose="020F0502020204030204" pitchFamily="34" charset="0"/>
                <a:ea typeface="Calibri" panose="020F0502020204030204" pitchFamily="34" charset="0"/>
                <a:cs typeface="Arial" panose="020B0604020202020204" pitchFamily="34" charset="0"/>
              </a:rPr>
              <a:t> =  6.456329543206307D-08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Equilibrium prices     =      p1, p2, p3, p4         =    100.000    45.449    77.129  </a:t>
            </a:r>
            <a:r>
              <a:rPr lang="en-US" sz="12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95.391</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Excess Supplies =      es1, es2, es3, es4     =    0.00019  -0.00010  -0.00005  -0.00012</a:t>
            </a:r>
          </a:p>
        </p:txBody>
      </p:sp>
      <p:sp>
        <p:nvSpPr>
          <p:cNvPr id="7" name="TextBox 6">
            <a:extLst>
              <a:ext uri="{FF2B5EF4-FFF2-40B4-BE49-F238E27FC236}">
                <a16:creationId xmlns:a16="http://schemas.microsoft.com/office/drawing/2014/main" id="{08DDB89A-3B59-DF9E-0AD3-82FA27243B2A}"/>
              </a:ext>
            </a:extLst>
          </p:cNvPr>
          <p:cNvSpPr txBox="1"/>
          <p:nvPr/>
        </p:nvSpPr>
        <p:spPr>
          <a:xfrm>
            <a:off x="6767005" y="1786253"/>
            <a:ext cx="4586795" cy="4494892"/>
          </a:xfrm>
          <a:prstGeom prst="rect">
            <a:avLst/>
          </a:prstGeom>
          <a:noFill/>
        </p:spPr>
        <p:txBody>
          <a:bodyPr wrap="square">
            <a:spAutoFit/>
          </a:bodyPr>
          <a:lstStyle/>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 x12, x13, x14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1.480   2.691   </a:t>
            </a:r>
            <a:r>
              <a:rPr lang="en-US" sz="1200" kern="100" dirty="0">
                <a:effectLst/>
                <a:latin typeface="Calibri" panose="020F0502020204030204" pitchFamily="34" charset="0"/>
                <a:ea typeface="Calibri" panose="020F0502020204030204" pitchFamily="34" charset="0"/>
                <a:cs typeface="Arial" panose="020B0604020202020204" pitchFamily="34" charset="0"/>
              </a:rPr>
              <a:t>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 x22, x23, x24 =    0.000   0.565   3.837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 x32, x33, x34 =    0.000   0.000   </a:t>
            </a:r>
            <a:r>
              <a:rPr lang="en-US" sz="12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0.750   3.708</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Excess supply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s11, s12, s13, s14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0.804   1.204  -0.876  -0.708</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s21, s22, s23, s24 =   -0.804  -1.204   2.794  -0.843</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s31, s32, s33, s34 =    0.000   0.000  </a:t>
            </a:r>
            <a:r>
              <a:rPr lang="en-US" sz="12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-1.918   1.551</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Consumption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c11, c12, c13, c14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0.676   1.487   0.876   0.708</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c21, c22, c22, c24 =    0.804   1.769   1.043   0.843</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c31, c32, c33, c34 =    0.000   0.000   </a:t>
            </a:r>
            <a:r>
              <a:rPr lang="en-US" sz="12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2.668   2.157</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GNP levels     =        w1, w2 ,w3   =  270.278 321.628 411.565</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Utility levels =        u1, u2, u3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0.889</a:t>
            </a:r>
            <a:r>
              <a:rPr lang="en-US" sz="1200" kern="100" dirty="0">
                <a:effectLst/>
                <a:latin typeface="Calibri" panose="020F0502020204030204" pitchFamily="34" charset="0"/>
                <a:ea typeface="Calibri" panose="020F0502020204030204" pitchFamily="34" charset="0"/>
                <a:cs typeface="Arial" panose="020B0604020202020204" pitchFamily="34" charset="0"/>
              </a:rPr>
              <a:t>   1.115   2.399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Global GNP     =  1003.470</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Utility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4.403</a:t>
            </a:r>
            <a:endParaRPr lang="en-US" dirty="0">
              <a:highlight>
                <a:srgbClr val="FFFF00"/>
              </a:highlight>
            </a:endParaRPr>
          </a:p>
        </p:txBody>
      </p:sp>
    </p:spTree>
    <p:extLst>
      <p:ext uri="{BB962C8B-B14F-4D97-AF65-F5344CB8AC3E}">
        <p14:creationId xmlns:p14="http://schemas.microsoft.com/office/powerpoint/2010/main" val="188030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AEE9B-5193-D556-6A61-50FCE56A4FA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96197D-F127-A507-C770-20432BB189FA}"/>
              </a:ext>
            </a:extLst>
          </p:cNvPr>
          <p:cNvSpPr>
            <a:spLocks noGrp="1"/>
          </p:cNvSpPr>
          <p:nvPr>
            <p:ph type="sldNum" sz="quarter" idx="12"/>
          </p:nvPr>
        </p:nvSpPr>
        <p:spPr/>
        <p:txBody>
          <a:bodyPr/>
          <a:lstStyle/>
          <a:p>
            <a:fld id="{E2AB85B5-4ED4-4981-B10F-B59AFFBBEBDD}" type="slidenum">
              <a:rPr lang="en-US" smtClean="0"/>
              <a:t>7</a:t>
            </a:fld>
            <a:endParaRPr lang="en-US"/>
          </a:p>
        </p:txBody>
      </p:sp>
      <p:graphicFrame>
        <p:nvGraphicFramePr>
          <p:cNvPr id="9" name="Object 8">
            <a:extLst>
              <a:ext uri="{FF2B5EF4-FFF2-40B4-BE49-F238E27FC236}">
                <a16:creationId xmlns:a16="http://schemas.microsoft.com/office/drawing/2014/main" id="{675E282F-C072-979E-330A-7827BFC9CF41}"/>
              </a:ext>
            </a:extLst>
          </p:cNvPr>
          <p:cNvGraphicFramePr>
            <a:graphicFrameLocks noChangeAspect="1"/>
          </p:cNvGraphicFramePr>
          <p:nvPr>
            <p:extLst>
              <p:ext uri="{D42A27DB-BD31-4B8C-83A1-F6EECF244321}">
                <p14:modId xmlns:p14="http://schemas.microsoft.com/office/powerpoint/2010/main" val="671055783"/>
              </p:ext>
            </p:extLst>
          </p:nvPr>
        </p:nvGraphicFramePr>
        <p:xfrm>
          <a:off x="1035990" y="640147"/>
          <a:ext cx="2116137" cy="2360613"/>
        </p:xfrm>
        <a:graphic>
          <a:graphicData uri="http://schemas.openxmlformats.org/presentationml/2006/ole">
            <mc:AlternateContent xmlns:mc="http://schemas.openxmlformats.org/markup-compatibility/2006">
              <mc:Choice xmlns:v="urn:schemas-microsoft-com:vml" Requires="v">
                <p:oleObj name="Equation" r:id="rId2" imgW="761760" imgH="850680" progId="Equation.DSMT4">
                  <p:embed/>
                </p:oleObj>
              </mc:Choice>
              <mc:Fallback>
                <p:oleObj name="Equation" r:id="rId2" imgW="761760" imgH="850680" progId="Equation.DSMT4">
                  <p:embed/>
                  <p:pic>
                    <p:nvPicPr>
                      <p:cNvPr id="9" name="Object 8">
                        <a:extLst>
                          <a:ext uri="{FF2B5EF4-FFF2-40B4-BE49-F238E27FC236}">
                            <a16:creationId xmlns:a16="http://schemas.microsoft.com/office/drawing/2014/main" id="{E3AC9D42-00AA-1F0B-8DFA-F6F65E579F96}"/>
                          </a:ext>
                        </a:extLst>
                      </p:cNvPr>
                      <p:cNvPicPr/>
                      <p:nvPr/>
                    </p:nvPicPr>
                    <p:blipFill>
                      <a:blip r:embed="rId3"/>
                      <a:stretch>
                        <a:fillRect/>
                      </a:stretch>
                    </p:blipFill>
                    <p:spPr>
                      <a:xfrm>
                        <a:off x="1035990" y="640147"/>
                        <a:ext cx="2116137" cy="2360613"/>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77E05B45-79D2-CBE6-784F-A2B0F1B32EBB}"/>
              </a:ext>
            </a:extLst>
          </p:cNvPr>
          <p:cNvSpPr txBox="1"/>
          <p:nvPr/>
        </p:nvSpPr>
        <p:spPr>
          <a:xfrm>
            <a:off x="3293855" y="640147"/>
            <a:ext cx="3330367" cy="461665"/>
          </a:xfrm>
          <a:prstGeom prst="rect">
            <a:avLst/>
          </a:prstGeom>
          <a:noFill/>
        </p:spPr>
        <p:txBody>
          <a:bodyPr wrap="square" rtlCol="0">
            <a:spAutoFit/>
          </a:bodyPr>
          <a:lstStyle/>
          <a:p>
            <a:r>
              <a:rPr lang="sv-SE" sz="2400" b="1" dirty="0" err="1"/>
              <a:t>Demand</a:t>
            </a:r>
            <a:r>
              <a:rPr lang="sv-SE" sz="2400" b="1" dirty="0"/>
              <a:t> </a:t>
            </a:r>
            <a:r>
              <a:rPr lang="sv-SE" sz="2400" b="1" dirty="0" err="1"/>
              <a:t>function</a:t>
            </a:r>
            <a:r>
              <a:rPr lang="sv-SE" sz="2400" b="1" dirty="0"/>
              <a:t> in N1</a:t>
            </a:r>
            <a:endParaRPr lang="en-US" sz="2400" b="1" dirty="0"/>
          </a:p>
        </p:txBody>
      </p:sp>
      <p:sp>
        <p:nvSpPr>
          <p:cNvPr id="5" name="TextBox 4">
            <a:extLst>
              <a:ext uri="{FF2B5EF4-FFF2-40B4-BE49-F238E27FC236}">
                <a16:creationId xmlns:a16="http://schemas.microsoft.com/office/drawing/2014/main" id="{3CCC99C8-F72E-8319-CED3-1B92EC1A7A1D}"/>
              </a:ext>
            </a:extLst>
          </p:cNvPr>
          <p:cNvSpPr txBox="1"/>
          <p:nvPr/>
        </p:nvSpPr>
        <p:spPr>
          <a:xfrm>
            <a:off x="3293855" y="2143213"/>
            <a:ext cx="4296552" cy="461665"/>
          </a:xfrm>
          <a:prstGeom prst="rect">
            <a:avLst/>
          </a:prstGeom>
          <a:noFill/>
        </p:spPr>
        <p:txBody>
          <a:bodyPr wrap="square" rtlCol="0">
            <a:spAutoFit/>
          </a:bodyPr>
          <a:lstStyle/>
          <a:p>
            <a:r>
              <a:rPr lang="sv-SE" sz="2400" b="1" dirty="0" err="1"/>
              <a:t>Inverse</a:t>
            </a:r>
            <a:r>
              <a:rPr lang="sv-SE" sz="2400" b="1" dirty="0"/>
              <a:t> </a:t>
            </a:r>
            <a:r>
              <a:rPr lang="sv-SE" sz="2400" b="1" dirty="0" err="1"/>
              <a:t>Demand</a:t>
            </a:r>
            <a:r>
              <a:rPr lang="sv-SE" sz="2400" b="1" dirty="0"/>
              <a:t> </a:t>
            </a:r>
            <a:r>
              <a:rPr lang="sv-SE" sz="2400" b="1" dirty="0" err="1"/>
              <a:t>function</a:t>
            </a:r>
            <a:r>
              <a:rPr lang="sv-SE" sz="2400" b="1" dirty="0"/>
              <a:t> in N1</a:t>
            </a:r>
            <a:endParaRPr lang="en-US" sz="2400" b="1" dirty="0"/>
          </a:p>
        </p:txBody>
      </p:sp>
      <p:graphicFrame>
        <p:nvGraphicFramePr>
          <p:cNvPr id="6" name="Object 5">
            <a:extLst>
              <a:ext uri="{FF2B5EF4-FFF2-40B4-BE49-F238E27FC236}">
                <a16:creationId xmlns:a16="http://schemas.microsoft.com/office/drawing/2014/main" id="{C96137EE-D787-34B9-71C5-12BF3589A52F}"/>
              </a:ext>
            </a:extLst>
          </p:cNvPr>
          <p:cNvGraphicFramePr>
            <a:graphicFrameLocks noChangeAspect="1"/>
          </p:cNvGraphicFramePr>
          <p:nvPr>
            <p:extLst>
              <p:ext uri="{D42A27DB-BD31-4B8C-83A1-F6EECF244321}">
                <p14:modId xmlns:p14="http://schemas.microsoft.com/office/powerpoint/2010/main" val="2648017142"/>
              </p:ext>
            </p:extLst>
          </p:nvPr>
        </p:nvGraphicFramePr>
        <p:xfrm>
          <a:off x="931215" y="3429000"/>
          <a:ext cx="2220912" cy="2360612"/>
        </p:xfrm>
        <a:graphic>
          <a:graphicData uri="http://schemas.openxmlformats.org/presentationml/2006/ole">
            <mc:AlternateContent xmlns:mc="http://schemas.openxmlformats.org/markup-compatibility/2006">
              <mc:Choice xmlns:v="urn:schemas-microsoft-com:vml" Requires="v">
                <p:oleObj name="Equation" r:id="rId4" imgW="799920" imgH="850680" progId="Equation.DSMT4">
                  <p:embed/>
                </p:oleObj>
              </mc:Choice>
              <mc:Fallback>
                <p:oleObj name="Equation" r:id="rId4" imgW="799920" imgH="850680" progId="Equation.DSMT4">
                  <p:embed/>
                  <p:pic>
                    <p:nvPicPr>
                      <p:cNvPr id="9" name="Object 8">
                        <a:extLst>
                          <a:ext uri="{FF2B5EF4-FFF2-40B4-BE49-F238E27FC236}">
                            <a16:creationId xmlns:a16="http://schemas.microsoft.com/office/drawing/2014/main" id="{675E282F-C072-979E-330A-7827BFC9CF41}"/>
                          </a:ext>
                        </a:extLst>
                      </p:cNvPr>
                      <p:cNvPicPr/>
                      <p:nvPr/>
                    </p:nvPicPr>
                    <p:blipFill>
                      <a:blip r:embed="rId5"/>
                      <a:stretch>
                        <a:fillRect/>
                      </a:stretch>
                    </p:blipFill>
                    <p:spPr>
                      <a:xfrm>
                        <a:off x="931215" y="3429000"/>
                        <a:ext cx="2220912" cy="23606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D55B2F00-0909-FDCC-A35F-E7904B50E44F}"/>
              </a:ext>
            </a:extLst>
          </p:cNvPr>
          <p:cNvSpPr txBox="1"/>
          <p:nvPr/>
        </p:nvSpPr>
        <p:spPr>
          <a:xfrm>
            <a:off x="3293855" y="3500236"/>
            <a:ext cx="3330367" cy="461665"/>
          </a:xfrm>
          <a:prstGeom prst="rect">
            <a:avLst/>
          </a:prstGeom>
          <a:noFill/>
        </p:spPr>
        <p:txBody>
          <a:bodyPr wrap="square" rtlCol="0">
            <a:spAutoFit/>
          </a:bodyPr>
          <a:lstStyle/>
          <a:p>
            <a:r>
              <a:rPr lang="sv-SE" sz="2400" b="1" dirty="0" err="1"/>
              <a:t>Supply</a:t>
            </a:r>
            <a:r>
              <a:rPr lang="sv-SE" sz="2400" b="1" dirty="0"/>
              <a:t> </a:t>
            </a:r>
            <a:r>
              <a:rPr lang="sv-SE" sz="2400" b="1" dirty="0" err="1"/>
              <a:t>function</a:t>
            </a:r>
            <a:r>
              <a:rPr lang="sv-SE" sz="2400" b="1" dirty="0"/>
              <a:t> from N2</a:t>
            </a:r>
            <a:endParaRPr lang="en-US" sz="2400" b="1" dirty="0"/>
          </a:p>
        </p:txBody>
      </p:sp>
      <p:sp>
        <p:nvSpPr>
          <p:cNvPr id="8" name="TextBox 7">
            <a:extLst>
              <a:ext uri="{FF2B5EF4-FFF2-40B4-BE49-F238E27FC236}">
                <a16:creationId xmlns:a16="http://schemas.microsoft.com/office/drawing/2014/main" id="{E8E25543-ACCF-3555-211C-46F4F736A25D}"/>
              </a:ext>
            </a:extLst>
          </p:cNvPr>
          <p:cNvSpPr txBox="1"/>
          <p:nvPr/>
        </p:nvSpPr>
        <p:spPr>
          <a:xfrm>
            <a:off x="3293855" y="5028675"/>
            <a:ext cx="4527372" cy="461665"/>
          </a:xfrm>
          <a:prstGeom prst="rect">
            <a:avLst/>
          </a:prstGeom>
          <a:noFill/>
        </p:spPr>
        <p:txBody>
          <a:bodyPr wrap="square" rtlCol="0">
            <a:spAutoFit/>
          </a:bodyPr>
          <a:lstStyle/>
          <a:p>
            <a:r>
              <a:rPr lang="sv-SE" sz="2400" b="1" dirty="0" err="1"/>
              <a:t>Inverse</a:t>
            </a:r>
            <a:r>
              <a:rPr lang="sv-SE" sz="2400" b="1" dirty="0"/>
              <a:t> </a:t>
            </a:r>
            <a:r>
              <a:rPr lang="sv-SE" sz="2400" b="1" dirty="0" err="1"/>
              <a:t>Supply</a:t>
            </a:r>
            <a:r>
              <a:rPr lang="sv-SE" sz="2400" b="1" dirty="0"/>
              <a:t> </a:t>
            </a:r>
            <a:r>
              <a:rPr lang="sv-SE" sz="2400" b="1" dirty="0" err="1"/>
              <a:t>function</a:t>
            </a:r>
            <a:r>
              <a:rPr lang="sv-SE" sz="2400" b="1" dirty="0"/>
              <a:t> from N2</a:t>
            </a:r>
            <a:endParaRPr lang="en-US" sz="2400" b="1" dirty="0"/>
          </a:p>
        </p:txBody>
      </p:sp>
      <p:sp>
        <p:nvSpPr>
          <p:cNvPr id="11" name="Rectangle 10">
            <a:extLst>
              <a:ext uri="{FF2B5EF4-FFF2-40B4-BE49-F238E27FC236}">
                <a16:creationId xmlns:a16="http://schemas.microsoft.com/office/drawing/2014/main" id="{22963C9D-B071-5342-4395-B63E4E7BB58D}"/>
              </a:ext>
            </a:extLst>
          </p:cNvPr>
          <p:cNvSpPr/>
          <p:nvPr/>
        </p:nvSpPr>
        <p:spPr>
          <a:xfrm>
            <a:off x="3249346" y="2143213"/>
            <a:ext cx="4341061" cy="4616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8D2040-F414-2E76-EF43-22172C3BA1BD}"/>
              </a:ext>
            </a:extLst>
          </p:cNvPr>
          <p:cNvSpPr/>
          <p:nvPr/>
        </p:nvSpPr>
        <p:spPr>
          <a:xfrm>
            <a:off x="3293855" y="5028675"/>
            <a:ext cx="4341061" cy="4616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3914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C8570-0635-033B-CA80-492A5DE6D56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20DEA7-4189-1842-B5E2-F8EFE90D7A5A}"/>
              </a:ext>
            </a:extLst>
          </p:cNvPr>
          <p:cNvSpPr>
            <a:spLocks noGrp="1"/>
          </p:cNvSpPr>
          <p:nvPr>
            <p:ph type="sldNum" sz="quarter" idx="12"/>
          </p:nvPr>
        </p:nvSpPr>
        <p:spPr/>
        <p:txBody>
          <a:bodyPr/>
          <a:lstStyle/>
          <a:p>
            <a:fld id="{E2AB85B5-4ED4-4981-B10F-B59AFFBBEBDD}" type="slidenum">
              <a:rPr lang="en-US" smtClean="0"/>
              <a:t>70</a:t>
            </a:fld>
            <a:endParaRPr lang="en-US"/>
          </a:p>
        </p:txBody>
      </p:sp>
      <p:sp>
        <p:nvSpPr>
          <p:cNvPr id="6" name="TextBox 5">
            <a:extLst>
              <a:ext uri="{FF2B5EF4-FFF2-40B4-BE49-F238E27FC236}">
                <a16:creationId xmlns:a16="http://schemas.microsoft.com/office/drawing/2014/main" id="{F0985BA8-465C-00DB-83BC-3B752E8E38B6}"/>
              </a:ext>
            </a:extLst>
          </p:cNvPr>
          <p:cNvSpPr txBox="1"/>
          <p:nvPr/>
        </p:nvSpPr>
        <p:spPr>
          <a:xfrm>
            <a:off x="339571" y="1373300"/>
            <a:ext cx="6094520" cy="2677656"/>
          </a:xfrm>
          <a:prstGeom prst="rect">
            <a:avLst/>
          </a:prstGeom>
          <a:noFill/>
        </p:spPr>
        <p:txBody>
          <a:bodyPr wrap="square">
            <a:spAutoFit/>
          </a:bodyPr>
          <a:lstStyle/>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Tariff (%) =  50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possibility frontiers parameters</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x11max, x12max, x13max, x14max =     2.000    4.000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x21max, x22max, x23max, x24max =     0.000    2.000    4.000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x31max, x32max, x33max, x34max =     0.000    0.000    2.000    4.000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Total sum of squared excess supplies = </a:t>
            </a:r>
            <a:r>
              <a:rPr lang="en-US" sz="1200" kern="100" dirty="0" err="1">
                <a:effectLst/>
                <a:latin typeface="Calibri" panose="020F0502020204030204" pitchFamily="34" charset="0"/>
                <a:ea typeface="Calibri" panose="020F0502020204030204" pitchFamily="34" charset="0"/>
                <a:cs typeface="Arial" panose="020B0604020202020204" pitchFamily="34" charset="0"/>
              </a:rPr>
              <a:t>tesopt</a:t>
            </a:r>
            <a:r>
              <a:rPr lang="en-US" sz="1200" kern="100" dirty="0">
                <a:effectLst/>
                <a:latin typeface="Calibri" panose="020F0502020204030204" pitchFamily="34" charset="0"/>
                <a:ea typeface="Calibri" panose="020F0502020204030204" pitchFamily="34" charset="0"/>
                <a:cs typeface="Arial" panose="020B0604020202020204" pitchFamily="34" charset="0"/>
              </a:rPr>
              <a:t> =  3.99792725031482D-08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Equilibrium prices     =      p1, p2, p3, p4         =    100.000    45.176    71.396    </a:t>
            </a:r>
            <a:r>
              <a:rPr lang="en-US" sz="12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82.832</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Excess Supplies =      es1, es2, es3, es4     =    0.00003   0.00003   0.00012  -0.00015</a:t>
            </a:r>
            <a:endParaRPr lang="en-US" dirty="0"/>
          </a:p>
        </p:txBody>
      </p:sp>
      <p:sp>
        <p:nvSpPr>
          <p:cNvPr id="8" name="TextBox 7">
            <a:extLst>
              <a:ext uri="{FF2B5EF4-FFF2-40B4-BE49-F238E27FC236}">
                <a16:creationId xmlns:a16="http://schemas.microsoft.com/office/drawing/2014/main" id="{647E3CBF-59BC-476A-3C0F-6DD0841D11CE}"/>
              </a:ext>
            </a:extLst>
          </p:cNvPr>
          <p:cNvSpPr txBox="1"/>
          <p:nvPr/>
        </p:nvSpPr>
        <p:spPr>
          <a:xfrm>
            <a:off x="6811392" y="1166842"/>
            <a:ext cx="4241307" cy="4524315"/>
          </a:xfrm>
          <a:prstGeom prst="rect">
            <a:avLst/>
          </a:prstGeom>
          <a:noFill/>
        </p:spPr>
        <p:txBody>
          <a:bodyPr wrap="square">
            <a:spAutoFit/>
          </a:bodyPr>
          <a:lstStyle/>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 x12, x13, x14 =    1.484   2.682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 x22, x23, x24 =    0.000   0.603   3.814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 x32, x33, x34 =    0.000   0.000   0.792   3.673</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Excess supply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s11, s12, s13, s14 =    0.749   1.054  -1.030  -0.592</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s21, s22, s23, s24 =   -0.749  -1.054   2.765  -0.904</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s31, s32, s33, s34 =    0.000   0.000  -1.735   1.496</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Consumption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c11, c12, c13, c14 =    0.735   1.627   1.030   0.592</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c21, c22, c22, c24 =    0.749   1.658   1.049   0.904</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c31, c32, c33, c34 =    0.000   0.000   2.527   2.178</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GNP levels     =        w1, w2 ,w3   =  294.047 299.538 360.788</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Utility levels =        u1, u2, u3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0.924</a:t>
            </a:r>
            <a:r>
              <a:rPr lang="en-US" sz="1200" kern="100" dirty="0">
                <a:effectLst/>
                <a:latin typeface="Calibri" panose="020F0502020204030204" pitchFamily="34" charset="0"/>
                <a:ea typeface="Calibri" panose="020F0502020204030204" pitchFamily="34" charset="0"/>
                <a:cs typeface="Arial" panose="020B0604020202020204" pitchFamily="34" charset="0"/>
              </a:rPr>
              <a:t>   1.081   2.346</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Global GNP     =   954.373</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Utility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4.351</a:t>
            </a:r>
            <a:endParaRPr lang="en-US" dirty="0">
              <a:highlight>
                <a:srgbClr val="FFFF00"/>
              </a:highlight>
            </a:endParaRPr>
          </a:p>
        </p:txBody>
      </p:sp>
      <p:sp>
        <p:nvSpPr>
          <p:cNvPr id="10" name="TextBox 9">
            <a:extLst>
              <a:ext uri="{FF2B5EF4-FFF2-40B4-BE49-F238E27FC236}">
                <a16:creationId xmlns:a16="http://schemas.microsoft.com/office/drawing/2014/main" id="{91EF935A-AD4C-6214-E587-BF104F0C38A9}"/>
              </a:ext>
            </a:extLst>
          </p:cNvPr>
          <p:cNvSpPr txBox="1"/>
          <p:nvPr/>
        </p:nvSpPr>
        <p:spPr>
          <a:xfrm>
            <a:off x="339571" y="1028342"/>
            <a:ext cx="609452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Case 0</a:t>
            </a:r>
            <a:endParaRPr kumimoji="0" lang="en-US"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10316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94B50-8D4F-D2C8-20BB-EDE59DD0F1C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61F607-DB37-5C6B-543E-FBD0206AD8DF}"/>
              </a:ext>
            </a:extLst>
          </p:cNvPr>
          <p:cNvSpPr>
            <a:spLocks noGrp="1"/>
          </p:cNvSpPr>
          <p:nvPr>
            <p:ph type="sldNum" sz="quarter" idx="12"/>
          </p:nvPr>
        </p:nvSpPr>
        <p:spPr/>
        <p:txBody>
          <a:bodyPr/>
          <a:lstStyle/>
          <a:p>
            <a:fld id="{E2AB85B5-4ED4-4981-B10F-B59AFFBBEBDD}" type="slidenum">
              <a:rPr lang="en-US" smtClean="0"/>
              <a:t>71</a:t>
            </a:fld>
            <a:endParaRPr lang="en-US"/>
          </a:p>
        </p:txBody>
      </p:sp>
      <p:sp>
        <p:nvSpPr>
          <p:cNvPr id="3" name="TextBox 2">
            <a:extLst>
              <a:ext uri="{FF2B5EF4-FFF2-40B4-BE49-F238E27FC236}">
                <a16:creationId xmlns:a16="http://schemas.microsoft.com/office/drawing/2014/main" id="{F35AF9E1-EB31-37A5-CE6D-9368F531EB98}"/>
              </a:ext>
            </a:extLst>
          </p:cNvPr>
          <p:cNvSpPr txBox="1"/>
          <p:nvPr/>
        </p:nvSpPr>
        <p:spPr>
          <a:xfrm>
            <a:off x="392837" y="1000437"/>
            <a:ext cx="6094520" cy="2800767"/>
          </a:xfrm>
          <a:prstGeom prst="rect">
            <a:avLst/>
          </a:prstGeom>
          <a:noFill/>
        </p:spPr>
        <p:txBody>
          <a:bodyPr wrap="square">
            <a:spAutoFit/>
          </a:bodyPr>
          <a:lstStyle/>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r>
              <a:rPr lang="en-US" sz="20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Tariff (%) =  100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possibility frontiers parameters</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x11max, x12max, x13max, x14max =     2.000    4.000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x21max, x22max, x23max, x24max =     0.000    2.000    4.000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x31max, x32max, x33max, x34max =     0.000    0.000    2.000    4.000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Total sum of squared excess supplies = </a:t>
            </a:r>
            <a:r>
              <a:rPr lang="en-US" sz="1200" kern="100" dirty="0" err="1">
                <a:effectLst/>
                <a:latin typeface="Calibri" panose="020F0502020204030204" pitchFamily="34" charset="0"/>
                <a:ea typeface="Calibri" panose="020F0502020204030204" pitchFamily="34" charset="0"/>
                <a:cs typeface="Arial" panose="020B0604020202020204" pitchFamily="34" charset="0"/>
              </a:rPr>
              <a:t>tesopt</a:t>
            </a:r>
            <a:r>
              <a:rPr lang="en-US" sz="1200" kern="100" dirty="0">
                <a:effectLst/>
                <a:latin typeface="Calibri" panose="020F0502020204030204" pitchFamily="34" charset="0"/>
                <a:ea typeface="Calibri" panose="020F0502020204030204" pitchFamily="34" charset="0"/>
                <a:cs typeface="Arial" panose="020B0604020202020204" pitchFamily="34" charset="0"/>
              </a:rPr>
              <a:t> =  8.681383082576513D-08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Equilibrium prices     =      p1, p2, p3, p4         =    100.000    45.000    68.145    </a:t>
            </a:r>
            <a:r>
              <a:rPr lang="en-US" sz="12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75.742</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Excess Supplies =      es1, es2, es3, es4     =    0.00018  -0.00021  -0.00001  -0.00011</a:t>
            </a:r>
            <a:endParaRPr lang="en-US" dirty="0"/>
          </a:p>
        </p:txBody>
      </p:sp>
      <p:sp>
        <p:nvSpPr>
          <p:cNvPr id="6" name="TextBox 5">
            <a:extLst>
              <a:ext uri="{FF2B5EF4-FFF2-40B4-BE49-F238E27FC236}">
                <a16:creationId xmlns:a16="http://schemas.microsoft.com/office/drawing/2014/main" id="{084AF0A6-6297-5F2E-D3FE-F660B8DC516E}"/>
              </a:ext>
            </a:extLst>
          </p:cNvPr>
          <p:cNvSpPr txBox="1"/>
          <p:nvPr/>
        </p:nvSpPr>
        <p:spPr>
          <a:xfrm>
            <a:off x="6784759" y="1192139"/>
            <a:ext cx="4374472" cy="4708981"/>
          </a:xfrm>
          <a:prstGeom prst="rect">
            <a:avLst/>
          </a:prstGeom>
          <a:noFill/>
        </p:spPr>
        <p:txBody>
          <a:bodyPr wrap="square">
            <a:spAutoFit/>
          </a:bodyPr>
          <a:lstStyle/>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 x12, x13, x14 =    1.487   2.676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 x22, x23, x24 =    0.000   0.627   3.798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 x32, x33, x34 =    0.000   0.000   0.820   3.648</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Excess supply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s11, s12, s13, s14 =    0.718   0.967  -1.128  -0.507</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s21, s22, s23, s24 =   -0.718  -0.968   2.745  -0.947</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s31, s32, s33, s34 =    0.000   0.000  -1.617   1.455</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Consumption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c11, c12, c13, c14 =    0.769   1.708   1.128   0.507</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c21, c22, c22, c24 =    0.718   1.595   1.053   0.947</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c31, c32, c33, c34 =    0.000   0.000   2.438   2.193</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GNP levels     =        w1, w2 ,w3   =  307.511 287.052 332.212</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Utility levels =        u1, u2, u3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0.931   </a:t>
            </a:r>
            <a:r>
              <a:rPr lang="en-US" sz="1200" kern="100" dirty="0">
                <a:effectLst/>
                <a:latin typeface="Calibri" panose="020F0502020204030204" pitchFamily="34" charset="0"/>
                <a:ea typeface="Calibri" panose="020F0502020204030204" pitchFamily="34" charset="0"/>
                <a:cs typeface="Arial" panose="020B0604020202020204" pitchFamily="34" charset="0"/>
              </a:rPr>
              <a:t>1.061   2.312</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Global GNP     =   926.775</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Global Utility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4.305</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a:t>
            </a:r>
            <a:endParaRPr lang="en-US" dirty="0"/>
          </a:p>
        </p:txBody>
      </p:sp>
      <p:sp>
        <p:nvSpPr>
          <p:cNvPr id="8" name="TextBox 7">
            <a:extLst>
              <a:ext uri="{FF2B5EF4-FFF2-40B4-BE49-F238E27FC236}">
                <a16:creationId xmlns:a16="http://schemas.microsoft.com/office/drawing/2014/main" id="{995BC8C4-03E8-6530-6BA7-BD8893D5C10B}"/>
              </a:ext>
            </a:extLst>
          </p:cNvPr>
          <p:cNvSpPr txBox="1"/>
          <p:nvPr/>
        </p:nvSpPr>
        <p:spPr>
          <a:xfrm>
            <a:off x="392837" y="723438"/>
            <a:ext cx="609452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Case 0</a:t>
            </a:r>
            <a:endParaRPr kumimoji="0" lang="en-US"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10BC7273-EBC2-AE5F-CEFA-2EC87DC69C6C}"/>
              </a:ext>
            </a:extLst>
          </p:cNvPr>
          <p:cNvSpPr txBox="1"/>
          <p:nvPr/>
        </p:nvSpPr>
        <p:spPr>
          <a:xfrm>
            <a:off x="8838830" y="5759403"/>
            <a:ext cx="2121030" cy="369332"/>
          </a:xfrm>
          <a:prstGeom prst="rect">
            <a:avLst/>
          </a:prstGeom>
          <a:noFill/>
        </p:spPr>
        <p:txBody>
          <a:bodyPr wrap="none" rtlCol="0">
            <a:spAutoFit/>
          </a:bodyPr>
          <a:lstStyle/>
          <a:p>
            <a:r>
              <a:rPr lang="sv-SE" b="1" i="1" dirty="0">
                <a:solidFill>
                  <a:srgbClr val="FF0000"/>
                </a:solidFill>
              </a:rPr>
              <a:t>”MAXIMUM” for N1</a:t>
            </a:r>
            <a:endParaRPr lang="en-US" b="1" i="1" dirty="0">
              <a:solidFill>
                <a:srgbClr val="FF0000"/>
              </a:solidFill>
            </a:endParaRPr>
          </a:p>
        </p:txBody>
      </p:sp>
      <p:cxnSp>
        <p:nvCxnSpPr>
          <p:cNvPr id="7" name="Straight Arrow Connector 6">
            <a:extLst>
              <a:ext uri="{FF2B5EF4-FFF2-40B4-BE49-F238E27FC236}">
                <a16:creationId xmlns:a16="http://schemas.microsoft.com/office/drawing/2014/main" id="{1D6B8609-42B0-6323-1E88-45AC782C7485}"/>
              </a:ext>
            </a:extLst>
          </p:cNvPr>
          <p:cNvCxnSpPr>
            <a:cxnSpLocks/>
          </p:cNvCxnSpPr>
          <p:nvPr/>
        </p:nvCxnSpPr>
        <p:spPr>
          <a:xfrm flipH="1" flipV="1">
            <a:off x="9381715" y="5202315"/>
            <a:ext cx="99636" cy="4793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83B7E68-CED1-CB20-BCCE-66A9B4ED2CEE}"/>
              </a:ext>
            </a:extLst>
          </p:cNvPr>
          <p:cNvCxnSpPr>
            <a:cxnSpLocks/>
          </p:cNvCxnSpPr>
          <p:nvPr/>
        </p:nvCxnSpPr>
        <p:spPr>
          <a:xfrm flipH="1">
            <a:off x="2325950" y="1000437"/>
            <a:ext cx="3888419" cy="1917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E5C457E-85D8-68D8-29D4-3F11180D63C5}"/>
              </a:ext>
            </a:extLst>
          </p:cNvPr>
          <p:cNvCxnSpPr>
            <a:cxnSpLocks/>
          </p:cNvCxnSpPr>
          <p:nvPr/>
        </p:nvCxnSpPr>
        <p:spPr>
          <a:xfrm flipH="1" flipV="1">
            <a:off x="6247660" y="1060086"/>
            <a:ext cx="485498" cy="48839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061A09-2E5A-6476-86F4-1272FAEC2FF0}"/>
              </a:ext>
            </a:extLst>
          </p:cNvPr>
          <p:cNvCxnSpPr>
            <a:cxnSpLocks/>
          </p:cNvCxnSpPr>
          <p:nvPr/>
        </p:nvCxnSpPr>
        <p:spPr>
          <a:xfrm flipH="1">
            <a:off x="6836361" y="5944069"/>
            <a:ext cx="1899266" cy="1634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505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3EC41-AE73-CB97-ECCA-AEFE355BB13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6667F4-7703-60F7-8A34-88B9BB8559BD}"/>
              </a:ext>
            </a:extLst>
          </p:cNvPr>
          <p:cNvSpPr>
            <a:spLocks noGrp="1"/>
          </p:cNvSpPr>
          <p:nvPr>
            <p:ph type="sldNum" sz="quarter" idx="12"/>
          </p:nvPr>
        </p:nvSpPr>
        <p:spPr/>
        <p:txBody>
          <a:bodyPr/>
          <a:lstStyle/>
          <a:p>
            <a:fld id="{E2AB85B5-4ED4-4981-B10F-B59AFFBBEBDD}" type="slidenum">
              <a:rPr lang="en-US" smtClean="0"/>
              <a:t>72</a:t>
            </a:fld>
            <a:endParaRPr lang="en-US"/>
          </a:p>
        </p:txBody>
      </p:sp>
      <p:sp>
        <p:nvSpPr>
          <p:cNvPr id="3" name="TextBox 2">
            <a:extLst>
              <a:ext uri="{FF2B5EF4-FFF2-40B4-BE49-F238E27FC236}">
                <a16:creationId xmlns:a16="http://schemas.microsoft.com/office/drawing/2014/main" id="{53F05FFD-0C6C-883F-A231-86B3F8A36DAA}"/>
              </a:ext>
            </a:extLst>
          </p:cNvPr>
          <p:cNvSpPr txBox="1"/>
          <p:nvPr/>
        </p:nvSpPr>
        <p:spPr>
          <a:xfrm>
            <a:off x="366204" y="1018193"/>
            <a:ext cx="6094520" cy="2677656"/>
          </a:xfrm>
          <a:prstGeom prst="rect">
            <a:avLst/>
          </a:prstGeom>
          <a:noFill/>
        </p:spPr>
        <p:txBody>
          <a:bodyPr wrap="square">
            <a:spAutoFit/>
          </a:bodyPr>
          <a:lstStyle/>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Tariff (%) =  150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possibility frontiers parameters</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x11max, x12max, x13max, x14max =     2.000    4.000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x21max, x22max, x23max, x24max =     0.000    2.000    4.000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x31max, x32max, x33max, x34max =     0.000    0.000    2.000    4.000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Total sum of squared excess supplies = </a:t>
            </a:r>
            <a:r>
              <a:rPr lang="en-US" sz="1200" kern="100" dirty="0" err="1">
                <a:effectLst/>
                <a:latin typeface="Calibri" panose="020F0502020204030204" pitchFamily="34" charset="0"/>
                <a:ea typeface="Calibri" panose="020F0502020204030204" pitchFamily="34" charset="0"/>
                <a:cs typeface="Arial" panose="020B0604020202020204" pitchFamily="34" charset="0"/>
              </a:rPr>
              <a:t>tesopt</a:t>
            </a:r>
            <a:r>
              <a:rPr lang="en-US" sz="1200" kern="100" dirty="0">
                <a:effectLst/>
                <a:latin typeface="Calibri" panose="020F0502020204030204" pitchFamily="34" charset="0"/>
                <a:ea typeface="Calibri" panose="020F0502020204030204" pitchFamily="34" charset="0"/>
                <a:cs typeface="Arial" panose="020B0604020202020204" pitchFamily="34" charset="0"/>
              </a:rPr>
              <a:t> =  1.04538358161312D-07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Equilibrium prices     =      p1, p2, p3, p4         =    100.000    44.893    66.074    </a:t>
            </a:r>
            <a:r>
              <a:rPr lang="en-US" sz="12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71.221</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Excess Supplies =      es1, es2, es3, es4     =   -0.00020   0.00023   0.00002   0.00011</a:t>
            </a:r>
            <a:endParaRPr lang="en-US" dirty="0"/>
          </a:p>
        </p:txBody>
      </p:sp>
      <p:sp>
        <p:nvSpPr>
          <p:cNvPr id="6" name="TextBox 5">
            <a:extLst>
              <a:ext uri="{FF2B5EF4-FFF2-40B4-BE49-F238E27FC236}">
                <a16:creationId xmlns:a16="http://schemas.microsoft.com/office/drawing/2014/main" id="{48CF290D-1BCF-BF6B-32BA-57A26A019853}"/>
              </a:ext>
            </a:extLst>
          </p:cNvPr>
          <p:cNvSpPr txBox="1"/>
          <p:nvPr/>
        </p:nvSpPr>
        <p:spPr>
          <a:xfrm>
            <a:off x="6460724" y="1433691"/>
            <a:ext cx="4267940" cy="4524315"/>
          </a:xfrm>
          <a:prstGeom prst="rect">
            <a:avLst/>
          </a:prstGeom>
          <a:noFill/>
        </p:spPr>
        <p:txBody>
          <a:bodyPr wrap="square">
            <a:spAutoFit/>
          </a:bodyPr>
          <a:lstStyle/>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 x12, x13, x14 =    1.488   2.672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 x22, x23, x24 =    0.000   0.643   3.787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 x32, x33, x34 =    0.000   0.000   0.842   3.629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Excess supply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s11, s12, s13, s14 =    0.698   0.911  -1.196  -0.444</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s21, s22, s23, s24 =   -0.698  -0.911   2.731  -0.980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s31, s32, s33, s34 =    0.000   0.000  -1.535   1.424</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Consumption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c11, c12, c13, c14 =    0.791   1.761   1.196   0.444</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c21, c22, c22, c24 =    0.698   1.554   1.056   0.980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c31, c32, c33, c34 =    0.000   0.000   2.376   2.205</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GNP levels     =        w1, w2 ,w3   =  316.218 279.131 314.040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Utility levels =        u1, u2, u3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0.927</a:t>
            </a:r>
            <a:r>
              <a:rPr lang="en-US" sz="1200" kern="100" dirty="0">
                <a:effectLst/>
                <a:latin typeface="Calibri" panose="020F0502020204030204" pitchFamily="34" charset="0"/>
                <a:ea typeface="Calibri" panose="020F0502020204030204" pitchFamily="34" charset="0"/>
                <a:cs typeface="Arial" panose="020B0604020202020204" pitchFamily="34" charset="0"/>
              </a:rPr>
              <a:t>   1.049   2.289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Global GNP     =   909.390</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Utility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4.265  </a:t>
            </a:r>
            <a:r>
              <a:rPr lang="en-US" sz="1200" kern="100" dirty="0">
                <a:effectLst/>
                <a:latin typeface="Calibri" panose="020F0502020204030204" pitchFamily="34" charset="0"/>
                <a:ea typeface="Calibri" panose="020F0502020204030204" pitchFamily="34" charset="0"/>
                <a:cs typeface="Arial" panose="020B0604020202020204" pitchFamily="34" charset="0"/>
              </a:rPr>
              <a:t> </a:t>
            </a:r>
            <a:endParaRPr lang="en-US" dirty="0"/>
          </a:p>
        </p:txBody>
      </p:sp>
      <p:sp>
        <p:nvSpPr>
          <p:cNvPr id="8" name="TextBox 7">
            <a:extLst>
              <a:ext uri="{FF2B5EF4-FFF2-40B4-BE49-F238E27FC236}">
                <a16:creationId xmlns:a16="http://schemas.microsoft.com/office/drawing/2014/main" id="{CCC0D6CD-0FFB-B3FD-5225-B42BB7D0538A}"/>
              </a:ext>
            </a:extLst>
          </p:cNvPr>
          <p:cNvSpPr txBox="1"/>
          <p:nvPr/>
        </p:nvSpPr>
        <p:spPr>
          <a:xfrm>
            <a:off x="366204" y="741194"/>
            <a:ext cx="609452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Case 0</a:t>
            </a:r>
            <a:endParaRPr kumimoji="0" lang="en-US"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60881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8DC41-9D7A-22F9-1FA2-D0F3CE17C53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3BBBBC-7D77-3DF8-24C7-BA4260B66F6C}"/>
              </a:ext>
            </a:extLst>
          </p:cNvPr>
          <p:cNvSpPr>
            <a:spLocks noGrp="1"/>
          </p:cNvSpPr>
          <p:nvPr>
            <p:ph type="sldNum" sz="quarter" idx="12"/>
          </p:nvPr>
        </p:nvSpPr>
        <p:spPr/>
        <p:txBody>
          <a:bodyPr/>
          <a:lstStyle/>
          <a:p>
            <a:fld id="{E2AB85B5-4ED4-4981-B10F-B59AFFBBEBDD}" type="slidenum">
              <a:rPr lang="en-US" smtClean="0"/>
              <a:t>73</a:t>
            </a:fld>
            <a:endParaRPr lang="en-US"/>
          </a:p>
        </p:txBody>
      </p:sp>
      <p:sp>
        <p:nvSpPr>
          <p:cNvPr id="3" name="TextBox 2">
            <a:extLst>
              <a:ext uri="{FF2B5EF4-FFF2-40B4-BE49-F238E27FC236}">
                <a16:creationId xmlns:a16="http://schemas.microsoft.com/office/drawing/2014/main" id="{52CEED1D-0333-6241-29E0-3C9A084EB5E3}"/>
              </a:ext>
            </a:extLst>
          </p:cNvPr>
          <p:cNvSpPr txBox="1"/>
          <p:nvPr/>
        </p:nvSpPr>
        <p:spPr>
          <a:xfrm>
            <a:off x="534880" y="840639"/>
            <a:ext cx="6094520" cy="2677656"/>
          </a:xfrm>
          <a:prstGeom prst="rect">
            <a:avLst/>
          </a:prstGeom>
          <a:noFill/>
        </p:spPr>
        <p:txBody>
          <a:bodyPr wrap="square">
            <a:spAutoFit/>
          </a:bodyPr>
          <a:lstStyle/>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Tariff (%) =  200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possibility frontiers parameters</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x11max, x12max, x13max, x14max =     2.000    4.000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x21max, x22max, x23max, x24max =     0.000    2.000    4.000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x31max, x32max, x33max, x34max =     0.000    0.000    2.000    4.000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Total sum of squared excess supplies = </a:t>
            </a:r>
            <a:r>
              <a:rPr lang="en-US" sz="1200" kern="100" dirty="0" err="1">
                <a:effectLst/>
                <a:latin typeface="Calibri" panose="020F0502020204030204" pitchFamily="34" charset="0"/>
                <a:ea typeface="Calibri" panose="020F0502020204030204" pitchFamily="34" charset="0"/>
                <a:cs typeface="Arial" panose="020B0604020202020204" pitchFamily="34" charset="0"/>
              </a:rPr>
              <a:t>tesopt</a:t>
            </a:r>
            <a:r>
              <a:rPr lang="en-US" sz="1200" kern="100" dirty="0">
                <a:effectLst/>
                <a:latin typeface="Calibri" panose="020F0502020204030204" pitchFamily="34" charset="0"/>
                <a:ea typeface="Calibri" panose="020F0502020204030204" pitchFamily="34" charset="0"/>
                <a:cs typeface="Arial" panose="020B0604020202020204" pitchFamily="34" charset="0"/>
              </a:rPr>
              <a:t> =  4.90099160193288D-08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Equilibrium prices     =      p1, p2, p3, p4         =    100.000    44.805    64.619    </a:t>
            </a:r>
            <a:r>
              <a:rPr lang="en-US" sz="12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68.057</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Excess Supplies =      es1, es2, es3, es4     =   -0.00010  -0.00006   0.00019  -0.00000</a:t>
            </a:r>
            <a:endParaRPr lang="en-US" dirty="0"/>
          </a:p>
        </p:txBody>
      </p:sp>
      <p:sp>
        <p:nvSpPr>
          <p:cNvPr id="6" name="TextBox 5">
            <a:extLst>
              <a:ext uri="{FF2B5EF4-FFF2-40B4-BE49-F238E27FC236}">
                <a16:creationId xmlns:a16="http://schemas.microsoft.com/office/drawing/2014/main" id="{EC13B347-B5E2-D8F7-E9AA-C4DCF4C6DD9B}"/>
              </a:ext>
            </a:extLst>
          </p:cNvPr>
          <p:cNvSpPr txBox="1"/>
          <p:nvPr/>
        </p:nvSpPr>
        <p:spPr>
          <a:xfrm>
            <a:off x="6629400" y="1382126"/>
            <a:ext cx="4365594" cy="4524315"/>
          </a:xfrm>
          <a:prstGeom prst="rect">
            <a:avLst/>
          </a:prstGeom>
          <a:noFill/>
        </p:spPr>
        <p:txBody>
          <a:bodyPr wrap="square">
            <a:spAutoFit/>
          </a:bodyPr>
          <a:lstStyle/>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 x12, x13, x14 =    1.489   2.669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 x22, x23, x24 =    0.000   0.655   3.779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 x32, x33, x34 =    0.000   0.000   0.858   3.613</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Excess supply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s11, s12, s13, s14 =    0.684   0.871  -1.247  -0.395</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s21, s22, s23, s24 =   -0.684  -0.871   2.721  -1.005</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s31, s32, s33, s34 =    0.000   0.000  -1.474   1.400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Consumption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c11, c12, c13, c14 =    0.806   1.798   1.247   0.395</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c21, c22, c22, c24 =    0.684   1.526   1.058   1.005</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c31, c32, c33, c34 =    0.000   0.000   2.332   2.214</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GNP levels     =        w1, w2 ,w3   =  322.261 273.569 301.347</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Utility levels =        u1, u2, u3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0.919</a:t>
            </a:r>
            <a:r>
              <a:rPr lang="en-US" sz="1200" kern="100" dirty="0">
                <a:effectLst/>
                <a:latin typeface="Calibri" panose="020F0502020204030204" pitchFamily="34" charset="0"/>
                <a:ea typeface="Calibri" panose="020F0502020204030204" pitchFamily="34" charset="0"/>
                <a:cs typeface="Arial" panose="020B0604020202020204" pitchFamily="34" charset="0"/>
              </a:rPr>
              <a:t>   1.040   2.272</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Global GNP     =   897.176</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Utility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4.231</a:t>
            </a:r>
            <a:endParaRPr lang="en-US" dirty="0">
              <a:highlight>
                <a:srgbClr val="FFFF00"/>
              </a:highlight>
            </a:endParaRPr>
          </a:p>
        </p:txBody>
      </p:sp>
      <p:sp>
        <p:nvSpPr>
          <p:cNvPr id="8" name="TextBox 7">
            <a:extLst>
              <a:ext uri="{FF2B5EF4-FFF2-40B4-BE49-F238E27FC236}">
                <a16:creationId xmlns:a16="http://schemas.microsoft.com/office/drawing/2014/main" id="{F47EEDEA-D66F-A576-797B-BF2FFA554B97}"/>
              </a:ext>
            </a:extLst>
          </p:cNvPr>
          <p:cNvSpPr txBox="1"/>
          <p:nvPr/>
        </p:nvSpPr>
        <p:spPr>
          <a:xfrm>
            <a:off x="534880" y="563640"/>
            <a:ext cx="609452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Case 0</a:t>
            </a:r>
            <a:endParaRPr kumimoji="0" lang="en-US"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67270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94F24-D879-85BD-DF0A-4B0DBAA7854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F88E76-6AE4-B469-D910-33D69D813435}"/>
              </a:ext>
            </a:extLst>
          </p:cNvPr>
          <p:cNvSpPr>
            <a:spLocks noGrp="1"/>
          </p:cNvSpPr>
          <p:nvPr>
            <p:ph type="sldNum" sz="quarter" idx="12"/>
          </p:nvPr>
        </p:nvSpPr>
        <p:spPr/>
        <p:txBody>
          <a:bodyPr/>
          <a:lstStyle/>
          <a:p>
            <a:fld id="{E2AB85B5-4ED4-4981-B10F-B59AFFBBEBDD}" type="slidenum">
              <a:rPr lang="en-US" smtClean="0"/>
              <a:t>74</a:t>
            </a:fld>
            <a:endParaRPr lang="en-US"/>
          </a:p>
        </p:txBody>
      </p:sp>
      <p:sp>
        <p:nvSpPr>
          <p:cNvPr id="3" name="TextBox 2">
            <a:extLst>
              <a:ext uri="{FF2B5EF4-FFF2-40B4-BE49-F238E27FC236}">
                <a16:creationId xmlns:a16="http://schemas.microsoft.com/office/drawing/2014/main" id="{89DF94C0-C0D4-A17B-ECE5-642CE612A833}"/>
              </a:ext>
            </a:extLst>
          </p:cNvPr>
          <p:cNvSpPr txBox="1"/>
          <p:nvPr/>
        </p:nvSpPr>
        <p:spPr>
          <a:xfrm>
            <a:off x="437226" y="691484"/>
            <a:ext cx="6094520" cy="3046988"/>
          </a:xfrm>
          <a:prstGeom prst="rect">
            <a:avLst/>
          </a:prstGeom>
          <a:noFill/>
        </p:spPr>
        <p:txBody>
          <a:bodyPr wrap="square">
            <a:spAutoFit/>
          </a:bodyPr>
          <a:lstStyle/>
          <a:p>
            <a:pPr>
              <a:buNone/>
            </a:pPr>
            <a:r>
              <a:rPr lang="en-US" sz="12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Case 1 (x22max and x23max have been changed)</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Tariff (%) =  0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possibility frontiers parameters</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x11max, x12max, x13max, x14max =     2.000    4.000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x21max, x22max, x23max, x24max =     0.000    </a:t>
            </a:r>
            <a:r>
              <a:rPr lang="en-US" sz="1200" kern="1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4.000    2.000    </a:t>
            </a:r>
            <a:r>
              <a:rPr lang="en-US" sz="1200" kern="100" dirty="0">
                <a:effectLst/>
                <a:latin typeface="Calibri" panose="020F0502020204030204" pitchFamily="34" charset="0"/>
                <a:ea typeface="Calibri" panose="020F0502020204030204" pitchFamily="34" charset="0"/>
                <a:cs typeface="Arial" panose="020B0604020202020204" pitchFamily="34" charset="0"/>
              </a:rPr>
              <a:t>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x31max, x32max, x33max, x34max =     0.000    0.000    2.000    4.000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Total sum of squared excess supplies = </a:t>
            </a:r>
            <a:r>
              <a:rPr lang="en-US" sz="1200" kern="100" dirty="0" err="1">
                <a:effectLst/>
                <a:latin typeface="Calibri" panose="020F0502020204030204" pitchFamily="34" charset="0"/>
                <a:ea typeface="Calibri" panose="020F0502020204030204" pitchFamily="34" charset="0"/>
                <a:cs typeface="Arial" panose="020B0604020202020204" pitchFamily="34" charset="0"/>
              </a:rPr>
              <a:t>tesopt</a:t>
            </a:r>
            <a:r>
              <a:rPr lang="en-US" sz="1200" kern="100" dirty="0">
                <a:effectLst/>
                <a:latin typeface="Calibri" panose="020F0502020204030204" pitchFamily="34" charset="0"/>
                <a:ea typeface="Calibri" panose="020F0502020204030204" pitchFamily="34" charset="0"/>
                <a:cs typeface="Arial" panose="020B0604020202020204" pitchFamily="34" charset="0"/>
              </a:rPr>
              <a:t> =  1.031094533439831D-08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Equilibrium prices     =      p1, p2, p3, p4         =    100.000    38.730   173.213   </a:t>
            </a:r>
            <a:r>
              <a:rPr lang="en-US" sz="12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144.229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Excess Supplies =      es1, es2, es3, es4     =   -0.00005  -0.00006  -0.00001   0.00007</a:t>
            </a:r>
          </a:p>
        </p:txBody>
      </p:sp>
      <p:sp>
        <p:nvSpPr>
          <p:cNvPr id="6" name="TextBox 5">
            <a:extLst>
              <a:ext uri="{FF2B5EF4-FFF2-40B4-BE49-F238E27FC236}">
                <a16:creationId xmlns:a16="http://schemas.microsoft.com/office/drawing/2014/main" id="{50C82FC8-1AEE-36D5-A285-2CDB2E49D880}"/>
              </a:ext>
            </a:extLst>
          </p:cNvPr>
          <p:cNvSpPr txBox="1"/>
          <p:nvPr/>
        </p:nvSpPr>
        <p:spPr>
          <a:xfrm>
            <a:off x="6624961" y="1257838"/>
            <a:ext cx="4374472" cy="4524315"/>
          </a:xfrm>
          <a:prstGeom prst="rect">
            <a:avLst/>
          </a:prstGeom>
          <a:noFill/>
        </p:spPr>
        <p:txBody>
          <a:bodyPr wrap="square">
            <a:spAutoFit/>
          </a:bodyPr>
          <a:lstStyle/>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 x12, x13, x14 =    1.581   2.450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 x22, x23, x24 =    0.000   1.633   1.826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 x32, x33, x34 =    0.000   0.000   1.030   3.429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Excess supply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s11, s12, s13, s14 =    0.949   0.817  -0.365  -0.439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s21, s22, s23, s24 =   -0.949  -0.817   1.278  -0.658</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s31, s32, s33, s34 =    0.000   0.000  -0.913   1.096</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Consumption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c11, c12, c13, c14 =    0.632   1.633   0.365   0.439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c21, c22, c22, c24 =    0.949   2.450   0.548   0.658</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c31, c32, c33, c34 =    0.000   0.000   1.943   2.333</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GNP levels     =        w1, w2 ,w3   =  252.984 379.489 672.934</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Utility levels =        u1, u2, u3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0.638</a:t>
            </a:r>
            <a:r>
              <a:rPr lang="en-US" sz="1200" kern="100" dirty="0">
                <a:effectLst/>
                <a:latin typeface="Calibri" panose="020F0502020204030204" pitchFamily="34" charset="0"/>
                <a:ea typeface="Calibri" panose="020F0502020204030204" pitchFamily="34" charset="0"/>
                <a:cs typeface="Arial" panose="020B0604020202020204" pitchFamily="34" charset="0"/>
              </a:rPr>
              <a:t>   0.914   2.129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Global GNP     =  1305.407</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Utility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3.680</a:t>
            </a:r>
            <a:endParaRPr lang="en-US" dirty="0">
              <a:highlight>
                <a:srgbClr val="FFFF00"/>
              </a:highlight>
            </a:endParaRPr>
          </a:p>
        </p:txBody>
      </p:sp>
      <p:cxnSp>
        <p:nvCxnSpPr>
          <p:cNvPr id="7" name="Straight Arrow Connector 6">
            <a:extLst>
              <a:ext uri="{FF2B5EF4-FFF2-40B4-BE49-F238E27FC236}">
                <a16:creationId xmlns:a16="http://schemas.microsoft.com/office/drawing/2014/main" id="{AC9F924F-F82F-D96A-6EFF-E8E96387E173}"/>
              </a:ext>
            </a:extLst>
          </p:cNvPr>
          <p:cNvCxnSpPr>
            <a:cxnSpLocks/>
          </p:cNvCxnSpPr>
          <p:nvPr/>
        </p:nvCxnSpPr>
        <p:spPr>
          <a:xfrm flipH="1">
            <a:off x="4048217" y="629849"/>
            <a:ext cx="1775533" cy="1159488"/>
          </a:xfrm>
          <a:prstGeom prst="straightConnector1">
            <a:avLst/>
          </a:prstGeom>
          <a:ln w="762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E56D4BE-5411-E29B-B220-7D09E9E9BFDF}"/>
              </a:ext>
            </a:extLst>
          </p:cNvPr>
          <p:cNvCxnSpPr>
            <a:cxnSpLocks/>
          </p:cNvCxnSpPr>
          <p:nvPr/>
        </p:nvCxnSpPr>
        <p:spPr>
          <a:xfrm flipH="1">
            <a:off x="4572000" y="865465"/>
            <a:ext cx="1358283" cy="942007"/>
          </a:xfrm>
          <a:prstGeom prst="straightConnector1">
            <a:avLst/>
          </a:prstGeom>
          <a:ln w="762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4A799A1-F9FF-9FC9-2988-9D9A7235954C}"/>
              </a:ext>
            </a:extLst>
          </p:cNvPr>
          <p:cNvSpPr txBox="1"/>
          <p:nvPr/>
        </p:nvSpPr>
        <p:spPr>
          <a:xfrm>
            <a:off x="5823750" y="416742"/>
            <a:ext cx="4914487" cy="369332"/>
          </a:xfrm>
          <a:prstGeom prst="rect">
            <a:avLst/>
          </a:prstGeom>
          <a:noFill/>
        </p:spPr>
        <p:txBody>
          <a:bodyPr wrap="none" rtlCol="0">
            <a:spAutoFit/>
          </a:bodyPr>
          <a:lstStyle/>
          <a:p>
            <a:r>
              <a:rPr lang="sv-SE" b="1" dirty="0">
                <a:solidFill>
                  <a:srgbClr val="00B050"/>
                </a:solidFill>
              </a:rPr>
              <a:t>In N2, the </a:t>
            </a:r>
            <a:r>
              <a:rPr lang="sv-SE" b="1" dirty="0" err="1">
                <a:solidFill>
                  <a:srgbClr val="00B050"/>
                </a:solidFill>
              </a:rPr>
              <a:t>production</a:t>
            </a:r>
            <a:r>
              <a:rPr lang="sv-SE" b="1" dirty="0">
                <a:solidFill>
                  <a:srgbClr val="00B050"/>
                </a:solidFill>
              </a:rPr>
              <a:t> </a:t>
            </a:r>
            <a:r>
              <a:rPr lang="sv-SE" b="1" dirty="0" err="1">
                <a:solidFill>
                  <a:srgbClr val="00B050"/>
                </a:solidFill>
              </a:rPr>
              <a:t>possibility</a:t>
            </a:r>
            <a:r>
              <a:rPr lang="sv-SE" b="1" dirty="0">
                <a:solidFill>
                  <a:srgbClr val="00B050"/>
                </a:solidFill>
              </a:rPr>
              <a:t> </a:t>
            </a:r>
            <a:r>
              <a:rPr lang="sv-SE" b="1" dirty="0" err="1">
                <a:solidFill>
                  <a:srgbClr val="00B050"/>
                </a:solidFill>
              </a:rPr>
              <a:t>frontier</a:t>
            </a:r>
            <a:r>
              <a:rPr lang="sv-SE" b="1" dirty="0">
                <a:solidFill>
                  <a:srgbClr val="00B050"/>
                </a:solidFill>
              </a:rPr>
              <a:t> </a:t>
            </a:r>
            <a:r>
              <a:rPr lang="sv-SE" b="1" dirty="0" err="1">
                <a:solidFill>
                  <a:srgbClr val="00B050"/>
                </a:solidFill>
              </a:rPr>
              <a:t>changes</a:t>
            </a:r>
            <a:r>
              <a:rPr lang="sv-SE" b="1" dirty="0">
                <a:solidFill>
                  <a:srgbClr val="00B050"/>
                </a:solidFill>
              </a:rPr>
              <a:t>.</a:t>
            </a:r>
            <a:endParaRPr lang="en-US" b="1" dirty="0">
              <a:solidFill>
                <a:srgbClr val="00B050"/>
              </a:solidFill>
            </a:endParaRPr>
          </a:p>
        </p:txBody>
      </p:sp>
      <p:sp>
        <p:nvSpPr>
          <p:cNvPr id="15" name="Rectangle 14">
            <a:extLst>
              <a:ext uri="{FF2B5EF4-FFF2-40B4-BE49-F238E27FC236}">
                <a16:creationId xmlns:a16="http://schemas.microsoft.com/office/drawing/2014/main" id="{3226D5D4-4CC8-88FC-67C3-0ADF93ED78F9}"/>
              </a:ext>
            </a:extLst>
          </p:cNvPr>
          <p:cNvSpPr/>
          <p:nvPr/>
        </p:nvSpPr>
        <p:spPr>
          <a:xfrm>
            <a:off x="5823750" y="337351"/>
            <a:ext cx="5060273" cy="532661"/>
          </a:xfrm>
          <a:prstGeom prst="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9792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70DD0-E919-0210-483F-A95F5E3BBAD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F4320-B7DB-9DC2-9A8B-4F3FD76FF19A}"/>
              </a:ext>
            </a:extLst>
          </p:cNvPr>
          <p:cNvSpPr>
            <a:spLocks noGrp="1"/>
          </p:cNvSpPr>
          <p:nvPr>
            <p:ph type="sldNum" sz="quarter" idx="12"/>
          </p:nvPr>
        </p:nvSpPr>
        <p:spPr/>
        <p:txBody>
          <a:bodyPr/>
          <a:lstStyle/>
          <a:p>
            <a:fld id="{E2AB85B5-4ED4-4981-B10F-B59AFFBBEBDD}" type="slidenum">
              <a:rPr lang="en-US" smtClean="0"/>
              <a:t>75</a:t>
            </a:fld>
            <a:endParaRPr lang="en-US"/>
          </a:p>
        </p:txBody>
      </p:sp>
      <p:sp>
        <p:nvSpPr>
          <p:cNvPr id="3" name="TextBox 2">
            <a:extLst>
              <a:ext uri="{FF2B5EF4-FFF2-40B4-BE49-F238E27FC236}">
                <a16:creationId xmlns:a16="http://schemas.microsoft.com/office/drawing/2014/main" id="{6118DB74-EC5F-CBD0-4598-281CF88CEFB8}"/>
              </a:ext>
            </a:extLst>
          </p:cNvPr>
          <p:cNvSpPr txBox="1"/>
          <p:nvPr/>
        </p:nvSpPr>
        <p:spPr>
          <a:xfrm>
            <a:off x="309609" y="904549"/>
            <a:ext cx="6094520" cy="3170099"/>
          </a:xfrm>
          <a:prstGeom prst="rect">
            <a:avLst/>
          </a:prstGeom>
          <a:noFill/>
        </p:spPr>
        <p:txBody>
          <a:bodyPr wrap="square">
            <a:spAutoFit/>
          </a:bodyPr>
          <a:lstStyle/>
          <a:p>
            <a:pPr>
              <a:buNone/>
            </a:pPr>
            <a:r>
              <a:rPr lang="en-US" sz="12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Case 1 (x22max and x23max have been changed)</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r>
              <a:rPr lang="en-US" sz="20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Tariff (%) =  50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possibility frontiers parameters</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x11max, x12max, x13max, x14max =     2.000    4.000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x21max, x22max, x23max, x24max =     0.000    4.000    2.000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x31max, x32max, x33max, x34max =     0.000    0.000    2.000    4.000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Total sum of squared excess supplies = </a:t>
            </a:r>
            <a:r>
              <a:rPr lang="en-US" sz="1200" kern="100" dirty="0" err="1">
                <a:effectLst/>
                <a:latin typeface="Calibri" panose="020F0502020204030204" pitchFamily="34" charset="0"/>
                <a:ea typeface="Calibri" panose="020F0502020204030204" pitchFamily="34" charset="0"/>
                <a:cs typeface="Arial" panose="020B0604020202020204" pitchFamily="34" charset="0"/>
              </a:rPr>
              <a:t>tesopt</a:t>
            </a:r>
            <a:r>
              <a:rPr lang="en-US" sz="1200" kern="100" dirty="0">
                <a:effectLst/>
                <a:latin typeface="Calibri" panose="020F0502020204030204" pitchFamily="34" charset="0"/>
                <a:ea typeface="Calibri" panose="020F0502020204030204" pitchFamily="34" charset="0"/>
                <a:cs typeface="Arial" panose="020B0604020202020204" pitchFamily="34" charset="0"/>
              </a:rPr>
              <a:t> =  7.515735279736754D-08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Equilibrium prices     =      p1, p2, p3, p4         =    100.000    38.340   162.744   </a:t>
            </a:r>
            <a:r>
              <a:rPr lang="en-US" sz="12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130.654</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Excess Supplies =      es1, es2, es3, es4     =    0.00024  -0.00008  -0.00010  -0.00003</a:t>
            </a:r>
          </a:p>
        </p:txBody>
      </p:sp>
      <p:sp>
        <p:nvSpPr>
          <p:cNvPr id="6" name="TextBox 5">
            <a:extLst>
              <a:ext uri="{FF2B5EF4-FFF2-40B4-BE49-F238E27FC236}">
                <a16:creationId xmlns:a16="http://schemas.microsoft.com/office/drawing/2014/main" id="{5407DC91-D850-6C24-33BC-73C6A6CBED30}"/>
              </a:ext>
            </a:extLst>
          </p:cNvPr>
          <p:cNvSpPr txBox="1"/>
          <p:nvPr/>
        </p:nvSpPr>
        <p:spPr>
          <a:xfrm>
            <a:off x="6553939" y="1244470"/>
            <a:ext cx="4330084" cy="4708981"/>
          </a:xfrm>
          <a:prstGeom prst="rect">
            <a:avLst/>
          </a:prstGeom>
          <a:noFill/>
        </p:spPr>
        <p:txBody>
          <a:bodyPr wrap="square">
            <a:spAutoFit/>
          </a:bodyPr>
          <a:lstStyle/>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 x12, x13, x14 =    1.587   2.434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 x22, x23, x24 =    0.000   1.705   1.809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 x32, x33, x34 =    0.000   0.000   1.057   3.395</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Excess supply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s11, s12, s13, s14 =    0.900   0.641  -0.422  -0.351</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s21, s22, s23, s24 =   -0.900  -0.641   1.257  -0.688</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s31, s32, s33, s34 =    0.000   0.000  -0.834   1.039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Consumption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c11, c12, c13, c14 =    0.687   1.793   0.422   0.351</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c21, c22, c22, c24 =    0.900   2.346   0.553   0.688</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c31, c32, c33, c34 =    0.000   0.000   1.892   2.356</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GNP levels     =        w1, w2 ,w3   =  274.942 359.808 615.688</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Utility levels =        u1, u2, u3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0.654</a:t>
            </a:r>
            <a:r>
              <a:rPr lang="en-US" sz="1200" kern="100" dirty="0">
                <a:effectLst/>
                <a:latin typeface="Calibri" panose="020F0502020204030204" pitchFamily="34" charset="0"/>
                <a:ea typeface="Calibri" panose="020F0502020204030204" pitchFamily="34" charset="0"/>
                <a:cs typeface="Arial" panose="020B0604020202020204" pitchFamily="34" charset="0"/>
              </a:rPr>
              <a:t>   0.896   2.111</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Global GNP     =  1250.437</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Global Utility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3.661</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a:t>
            </a:r>
            <a:endParaRPr lang="en-US" dirty="0"/>
          </a:p>
        </p:txBody>
      </p:sp>
      <p:sp>
        <p:nvSpPr>
          <p:cNvPr id="2" name="TextBox 1">
            <a:extLst>
              <a:ext uri="{FF2B5EF4-FFF2-40B4-BE49-F238E27FC236}">
                <a16:creationId xmlns:a16="http://schemas.microsoft.com/office/drawing/2014/main" id="{11EA621B-6821-99DC-DAE3-B6C47CC3A7AA}"/>
              </a:ext>
            </a:extLst>
          </p:cNvPr>
          <p:cNvSpPr txBox="1"/>
          <p:nvPr/>
        </p:nvSpPr>
        <p:spPr>
          <a:xfrm>
            <a:off x="8838830" y="5759403"/>
            <a:ext cx="2121030" cy="369332"/>
          </a:xfrm>
          <a:prstGeom prst="rect">
            <a:avLst/>
          </a:prstGeom>
          <a:noFill/>
        </p:spPr>
        <p:txBody>
          <a:bodyPr wrap="none" rtlCol="0">
            <a:spAutoFit/>
          </a:bodyPr>
          <a:lstStyle/>
          <a:p>
            <a:r>
              <a:rPr lang="sv-SE" b="1" i="1" dirty="0">
                <a:solidFill>
                  <a:srgbClr val="FF0000"/>
                </a:solidFill>
              </a:rPr>
              <a:t>”MAXIMUM” for N1</a:t>
            </a:r>
            <a:endParaRPr lang="en-US" b="1" i="1" dirty="0">
              <a:solidFill>
                <a:srgbClr val="FF0000"/>
              </a:solidFill>
            </a:endParaRPr>
          </a:p>
        </p:txBody>
      </p:sp>
      <p:cxnSp>
        <p:nvCxnSpPr>
          <p:cNvPr id="5" name="Straight Arrow Connector 4">
            <a:extLst>
              <a:ext uri="{FF2B5EF4-FFF2-40B4-BE49-F238E27FC236}">
                <a16:creationId xmlns:a16="http://schemas.microsoft.com/office/drawing/2014/main" id="{5AF6C600-8724-9D24-0E00-80122B008FEA}"/>
              </a:ext>
            </a:extLst>
          </p:cNvPr>
          <p:cNvCxnSpPr>
            <a:cxnSpLocks/>
          </p:cNvCxnSpPr>
          <p:nvPr/>
        </p:nvCxnSpPr>
        <p:spPr>
          <a:xfrm flipH="1" flipV="1">
            <a:off x="9215021" y="5202315"/>
            <a:ext cx="266330" cy="4793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DC59EC6-0C67-F0FC-2058-EA008E0CE4EA}"/>
              </a:ext>
            </a:extLst>
          </p:cNvPr>
          <p:cNvCxnSpPr>
            <a:cxnSpLocks/>
          </p:cNvCxnSpPr>
          <p:nvPr/>
        </p:nvCxnSpPr>
        <p:spPr>
          <a:xfrm flipH="1">
            <a:off x="6620522" y="5945277"/>
            <a:ext cx="2088472" cy="817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9DB7D87-4328-C651-BF61-8504446EC147}"/>
              </a:ext>
            </a:extLst>
          </p:cNvPr>
          <p:cNvCxnSpPr>
            <a:cxnSpLocks/>
          </p:cNvCxnSpPr>
          <p:nvPr/>
        </p:nvCxnSpPr>
        <p:spPr>
          <a:xfrm flipH="1" flipV="1">
            <a:off x="6187736" y="1340528"/>
            <a:ext cx="432786" cy="45304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43A0A29-B05C-9ACE-47C0-A2BC642B849A}"/>
              </a:ext>
            </a:extLst>
          </p:cNvPr>
          <p:cNvCxnSpPr>
            <a:cxnSpLocks/>
          </p:cNvCxnSpPr>
          <p:nvPr/>
        </p:nvCxnSpPr>
        <p:spPr>
          <a:xfrm flipH="1">
            <a:off x="2263806" y="1340528"/>
            <a:ext cx="3848093" cy="1420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4959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A1742-D9EF-A4F8-2850-3D31FB5DE77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34CC5C-C6B8-E0D7-8155-B5BC65D47C54}"/>
              </a:ext>
            </a:extLst>
          </p:cNvPr>
          <p:cNvSpPr>
            <a:spLocks noGrp="1"/>
          </p:cNvSpPr>
          <p:nvPr>
            <p:ph type="sldNum" sz="quarter" idx="12"/>
          </p:nvPr>
        </p:nvSpPr>
        <p:spPr/>
        <p:txBody>
          <a:bodyPr/>
          <a:lstStyle/>
          <a:p>
            <a:fld id="{E2AB85B5-4ED4-4981-B10F-B59AFFBBEBDD}" type="slidenum">
              <a:rPr lang="en-US" smtClean="0"/>
              <a:t>76</a:t>
            </a:fld>
            <a:endParaRPr lang="en-US"/>
          </a:p>
        </p:txBody>
      </p:sp>
      <p:sp>
        <p:nvSpPr>
          <p:cNvPr id="3" name="TextBox 2">
            <a:extLst>
              <a:ext uri="{FF2B5EF4-FFF2-40B4-BE49-F238E27FC236}">
                <a16:creationId xmlns:a16="http://schemas.microsoft.com/office/drawing/2014/main" id="{0D36E1D8-52C5-87DE-CAE1-A9F771562FAF}"/>
              </a:ext>
            </a:extLst>
          </p:cNvPr>
          <p:cNvSpPr txBox="1"/>
          <p:nvPr/>
        </p:nvSpPr>
        <p:spPr>
          <a:xfrm>
            <a:off x="392837" y="798016"/>
            <a:ext cx="6094520" cy="3046988"/>
          </a:xfrm>
          <a:prstGeom prst="rect">
            <a:avLst/>
          </a:prstGeom>
          <a:noFill/>
        </p:spPr>
        <p:txBody>
          <a:bodyPr wrap="square">
            <a:spAutoFit/>
          </a:bodyPr>
          <a:lstStyle/>
          <a:p>
            <a:pPr>
              <a:buNone/>
            </a:pPr>
            <a:r>
              <a:rPr lang="en-US" sz="12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Case 1 (x22max and x23max have been changed)</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Tariff (%) =  100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possibility frontiers parameters</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x11max, x12max, x13max, x14max =     2.000    4.000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x21max, x22max, x23max, x24max =     0.000    4.000    2.000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x31max, x32max, x33max, x34max =     0.000    0.000    2.000    4.000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Total sum of squared excess supplies = </a:t>
            </a:r>
            <a:r>
              <a:rPr lang="en-US" sz="1200" kern="100" dirty="0" err="1">
                <a:effectLst/>
                <a:latin typeface="Calibri" panose="020F0502020204030204" pitchFamily="34" charset="0"/>
                <a:ea typeface="Calibri" panose="020F0502020204030204" pitchFamily="34" charset="0"/>
                <a:cs typeface="Arial" panose="020B0604020202020204" pitchFamily="34" charset="0"/>
              </a:rPr>
              <a:t>tesopt</a:t>
            </a:r>
            <a:r>
              <a:rPr lang="en-US" sz="1200" kern="100" dirty="0">
                <a:effectLst/>
                <a:latin typeface="Calibri" panose="020F0502020204030204" pitchFamily="34" charset="0"/>
                <a:ea typeface="Calibri" panose="020F0502020204030204" pitchFamily="34" charset="0"/>
                <a:cs typeface="Arial" panose="020B0604020202020204" pitchFamily="34" charset="0"/>
              </a:rPr>
              <a:t> =  1.027059118454071D-08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Equilibrium prices     =      p1, p2, p3, p4         =    100.000    38.115   156.875   </a:t>
            </a:r>
            <a:r>
              <a:rPr lang="en-US" sz="12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123.027</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Excess Supplies =      es1, es2, es3, es4     =   -0.00005   0.00008  -0.00002   0.00004</a:t>
            </a:r>
          </a:p>
        </p:txBody>
      </p:sp>
      <p:sp>
        <p:nvSpPr>
          <p:cNvPr id="6" name="TextBox 5">
            <a:extLst>
              <a:ext uri="{FF2B5EF4-FFF2-40B4-BE49-F238E27FC236}">
                <a16:creationId xmlns:a16="http://schemas.microsoft.com/office/drawing/2014/main" id="{BC3B1BA9-B2C0-0812-70E7-970CAD683E9A}"/>
              </a:ext>
            </a:extLst>
          </p:cNvPr>
          <p:cNvSpPr txBox="1"/>
          <p:nvPr/>
        </p:nvSpPr>
        <p:spPr>
          <a:xfrm>
            <a:off x="6487357" y="1355493"/>
            <a:ext cx="4267940" cy="4524315"/>
          </a:xfrm>
          <a:prstGeom prst="rect">
            <a:avLst/>
          </a:prstGeom>
          <a:noFill/>
        </p:spPr>
        <p:txBody>
          <a:bodyPr wrap="square">
            <a:spAutoFit/>
          </a:bodyPr>
          <a:lstStyle/>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 x12, x13, x14 =    1.591   2.425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 x22, x23, x24 =    0.000   1.748   1.799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 x32, x33, x34 =    0.000   0.000   1.075   3.373</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Excess supply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s11, s12, s13, s14 =    0.872   0.540  -0.458  -0.292</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s21, s22, s23, s24 =   -0.872  -0.540   1.243  -0.709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s31, s32, s33, s34 =    0.000   0.000  -0.785   1.001</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Consumption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c11, c12, c13, c14 =    0.719   1.885   0.458   0.292</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c21, c22, c22, c24 =    0.872   2.288   0.556   0.709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c31, c32, c33, c34 =    0.000   0.000   1.860   2.372</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GNP levels     =        w1, w2 ,w3   =  287.411 348.831 583.619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Utility levels =        u1, u2, u3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0.652</a:t>
            </a:r>
            <a:r>
              <a:rPr lang="en-US" sz="1200" kern="100" dirty="0">
                <a:effectLst/>
                <a:latin typeface="Calibri" panose="020F0502020204030204" pitchFamily="34" charset="0"/>
                <a:ea typeface="Calibri" panose="020F0502020204030204" pitchFamily="34" charset="0"/>
                <a:cs typeface="Arial" panose="020B0604020202020204" pitchFamily="34" charset="0"/>
              </a:rPr>
              <a:t>   0.886   2.100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Global GNP     =  1219.861</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Utility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3.639</a:t>
            </a:r>
            <a:endParaRPr lang="en-US" dirty="0">
              <a:highlight>
                <a:srgbClr val="FFFF00"/>
              </a:highlight>
            </a:endParaRPr>
          </a:p>
        </p:txBody>
      </p:sp>
    </p:spTree>
    <p:extLst>
      <p:ext uri="{BB962C8B-B14F-4D97-AF65-F5344CB8AC3E}">
        <p14:creationId xmlns:p14="http://schemas.microsoft.com/office/powerpoint/2010/main" val="11580064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279D8-D0A5-0054-F8F4-C6FE472C233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83C333-2D09-45C0-CC49-F1CA12676777}"/>
              </a:ext>
            </a:extLst>
          </p:cNvPr>
          <p:cNvSpPr>
            <a:spLocks noGrp="1"/>
          </p:cNvSpPr>
          <p:nvPr>
            <p:ph type="sldNum" sz="quarter" idx="12"/>
          </p:nvPr>
        </p:nvSpPr>
        <p:spPr/>
        <p:txBody>
          <a:bodyPr/>
          <a:lstStyle/>
          <a:p>
            <a:fld id="{E2AB85B5-4ED4-4981-B10F-B59AFFBBEBDD}" type="slidenum">
              <a:rPr lang="en-US" smtClean="0"/>
              <a:t>77</a:t>
            </a:fld>
            <a:endParaRPr lang="en-US"/>
          </a:p>
        </p:txBody>
      </p:sp>
      <p:sp>
        <p:nvSpPr>
          <p:cNvPr id="3" name="TextBox 2">
            <a:extLst>
              <a:ext uri="{FF2B5EF4-FFF2-40B4-BE49-F238E27FC236}">
                <a16:creationId xmlns:a16="http://schemas.microsoft.com/office/drawing/2014/main" id="{9D224F5C-043A-738B-D77F-07A0E38AB853}"/>
              </a:ext>
            </a:extLst>
          </p:cNvPr>
          <p:cNvSpPr txBox="1"/>
          <p:nvPr/>
        </p:nvSpPr>
        <p:spPr>
          <a:xfrm>
            <a:off x="463859" y="767826"/>
            <a:ext cx="6094520" cy="3231654"/>
          </a:xfrm>
          <a:prstGeom prst="rect">
            <a:avLst/>
          </a:prstGeom>
          <a:noFill/>
        </p:spPr>
        <p:txBody>
          <a:bodyPr wrap="square">
            <a:spAutoFit/>
          </a:bodyPr>
          <a:lstStyle/>
          <a:p>
            <a:pPr>
              <a:buNone/>
            </a:pPr>
            <a:r>
              <a:rPr lang="en-US" sz="12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Case 1 (x22max and x23max have been changed)</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Tariff (%) =  150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possibility frontiers parameters</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x11max, x12max, x13max, x14max =     2.000    4.000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x21max, x22max, x23max, x24max =     0.000    4.000    2.000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x31max, x32max, x33max, x34max =     0.000    0.000    2.000    4.000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Total sum of squared excess supplies = </a:t>
            </a:r>
            <a:r>
              <a:rPr lang="en-US" sz="1200" kern="100" dirty="0" err="1">
                <a:effectLst/>
                <a:latin typeface="Calibri" panose="020F0502020204030204" pitchFamily="34" charset="0"/>
                <a:ea typeface="Calibri" panose="020F0502020204030204" pitchFamily="34" charset="0"/>
                <a:cs typeface="Arial" panose="020B0604020202020204" pitchFamily="34" charset="0"/>
              </a:rPr>
              <a:t>tesopt</a:t>
            </a:r>
            <a:r>
              <a:rPr lang="en-US" sz="1200" kern="100" dirty="0">
                <a:effectLst/>
                <a:latin typeface="Calibri" panose="020F0502020204030204" pitchFamily="34" charset="0"/>
                <a:ea typeface="Calibri" panose="020F0502020204030204" pitchFamily="34" charset="0"/>
                <a:cs typeface="Arial" panose="020B0604020202020204" pitchFamily="34" charset="0"/>
              </a:rPr>
              <a:t> =  4.259192187127558D-08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Equilibrium prices     =      p1, p2, p3, p4         =    100.000    37.959   153.057   </a:t>
            </a:r>
            <a:r>
              <a:rPr lang="en-US" sz="12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118.086</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Excess Supplies =      es1, es2, es3, es4     =    0.00015  -0.00002   0.00001  -0.00014</a:t>
            </a:r>
          </a:p>
        </p:txBody>
      </p:sp>
      <p:sp>
        <p:nvSpPr>
          <p:cNvPr id="6" name="TextBox 5">
            <a:extLst>
              <a:ext uri="{FF2B5EF4-FFF2-40B4-BE49-F238E27FC236}">
                <a16:creationId xmlns:a16="http://schemas.microsoft.com/office/drawing/2014/main" id="{7EB739D3-DB6B-983B-CA78-140E4C981243}"/>
              </a:ext>
            </a:extLst>
          </p:cNvPr>
          <p:cNvSpPr txBox="1"/>
          <p:nvPr/>
        </p:nvSpPr>
        <p:spPr>
          <a:xfrm>
            <a:off x="6713737" y="1417637"/>
            <a:ext cx="4374472" cy="4524315"/>
          </a:xfrm>
          <a:prstGeom prst="rect">
            <a:avLst/>
          </a:prstGeom>
          <a:noFill/>
        </p:spPr>
        <p:txBody>
          <a:bodyPr wrap="square">
            <a:spAutoFit/>
          </a:bodyPr>
          <a:lstStyle/>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 x12, x13, x14 =    1.593   2.419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 x22, x23, x24 =    0.000   1.777   1.792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 x32, x33, x34 =    0.000   0.000   1.088   3.357</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Excess supply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s11, s12, s13, s14 =    0.854   0.473  -0.483  -0.250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s21, s22, s23, s24 =   -0.854  -0.473   1.234  -0.723</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s31, s32, s33, s34 =    0.000   0.000  -0.751   0.973</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Consumption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c11, c12, c13, c14 =    0.739   1.946   0.483   0.250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c21, c22, c22, c24 =    0.854   2.250   0.558   0.723</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c31, c32, c33, c34 =    0.000   0.000   1.839   2.383</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GNP levels     =        w1, w2 ,w3   =  295.419 341.701 562.862</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Utility levels =        u1, u2, u3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0.645</a:t>
            </a:r>
            <a:r>
              <a:rPr lang="en-US" sz="1200" kern="100" dirty="0">
                <a:effectLst/>
                <a:latin typeface="Calibri" panose="020F0502020204030204" pitchFamily="34" charset="0"/>
                <a:ea typeface="Calibri" panose="020F0502020204030204" pitchFamily="34" charset="0"/>
                <a:cs typeface="Arial" panose="020B0604020202020204" pitchFamily="34" charset="0"/>
              </a:rPr>
              <a:t>   0.880   2.093</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Global GNP     =  1199.982</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Utility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3.618</a:t>
            </a:r>
            <a:endParaRPr lang="en-US" dirty="0">
              <a:highlight>
                <a:srgbClr val="FFFF00"/>
              </a:highlight>
            </a:endParaRPr>
          </a:p>
        </p:txBody>
      </p:sp>
    </p:spTree>
    <p:extLst>
      <p:ext uri="{BB962C8B-B14F-4D97-AF65-F5344CB8AC3E}">
        <p14:creationId xmlns:p14="http://schemas.microsoft.com/office/powerpoint/2010/main" val="9262098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754FB-1C29-13EA-36BE-17F3B32832E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444F36-78FD-7A12-B35E-EAFFA3CEBEE3}"/>
              </a:ext>
            </a:extLst>
          </p:cNvPr>
          <p:cNvSpPr>
            <a:spLocks noGrp="1"/>
          </p:cNvSpPr>
          <p:nvPr>
            <p:ph type="sldNum" sz="quarter" idx="12"/>
          </p:nvPr>
        </p:nvSpPr>
        <p:spPr/>
        <p:txBody>
          <a:bodyPr/>
          <a:lstStyle/>
          <a:p>
            <a:fld id="{E2AB85B5-4ED4-4981-B10F-B59AFFBBEBDD}" type="slidenum">
              <a:rPr lang="en-US" smtClean="0"/>
              <a:t>78</a:t>
            </a:fld>
            <a:endParaRPr lang="en-US"/>
          </a:p>
        </p:txBody>
      </p:sp>
      <p:sp>
        <p:nvSpPr>
          <p:cNvPr id="3" name="TextBox 2">
            <a:extLst>
              <a:ext uri="{FF2B5EF4-FFF2-40B4-BE49-F238E27FC236}">
                <a16:creationId xmlns:a16="http://schemas.microsoft.com/office/drawing/2014/main" id="{2F888EF0-C88B-183E-C842-170CEFC4C7B8}"/>
              </a:ext>
            </a:extLst>
          </p:cNvPr>
          <p:cNvSpPr txBox="1"/>
          <p:nvPr/>
        </p:nvSpPr>
        <p:spPr>
          <a:xfrm>
            <a:off x="614778" y="696805"/>
            <a:ext cx="6094520" cy="3231654"/>
          </a:xfrm>
          <a:prstGeom prst="rect">
            <a:avLst/>
          </a:prstGeom>
          <a:noFill/>
        </p:spPr>
        <p:txBody>
          <a:bodyPr wrap="square">
            <a:spAutoFit/>
          </a:bodyPr>
          <a:lstStyle/>
          <a:p>
            <a:pPr>
              <a:buNone/>
            </a:pPr>
            <a:r>
              <a:rPr lang="en-US" sz="12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Case 1 (x22max and x23max have been changed)</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Tariff (%) =  200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possibility frontiers parameters</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x11max, x12max, x13max, x14max =     2.000    4.000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x21max, x22max, x23max, x24max =     0.000    4.000    2.000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x31max, x32max, x33max, x34max =     0.000    0.000    2.000    4.000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Total sum of squared excess supplies = </a:t>
            </a:r>
            <a:r>
              <a:rPr lang="en-US" sz="1200" kern="100" dirty="0" err="1">
                <a:effectLst/>
                <a:latin typeface="Calibri" panose="020F0502020204030204" pitchFamily="34" charset="0"/>
                <a:ea typeface="Calibri" panose="020F0502020204030204" pitchFamily="34" charset="0"/>
                <a:cs typeface="Arial" panose="020B0604020202020204" pitchFamily="34" charset="0"/>
              </a:rPr>
              <a:t>tesopt</a:t>
            </a:r>
            <a:r>
              <a:rPr lang="en-US" sz="1200" kern="100" dirty="0">
                <a:effectLst/>
                <a:latin typeface="Calibri" panose="020F0502020204030204" pitchFamily="34" charset="0"/>
                <a:ea typeface="Calibri" panose="020F0502020204030204" pitchFamily="34" charset="0"/>
                <a:cs typeface="Arial" panose="020B0604020202020204" pitchFamily="34" charset="0"/>
              </a:rPr>
              <a:t> =  2.059154126645428D-08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Equilibrium prices     =      p1, p2, p3, p4         =    100.000    37.852   150.420   </a:t>
            </a:r>
            <a:r>
              <a:rPr lang="en-US" sz="12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114.668</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Excess Supplies =      es1, es2, es3, es4     =    0.00008  -0.00001   0.00003  -0.00011</a:t>
            </a:r>
          </a:p>
        </p:txBody>
      </p:sp>
      <p:sp>
        <p:nvSpPr>
          <p:cNvPr id="6" name="TextBox 5">
            <a:extLst>
              <a:ext uri="{FF2B5EF4-FFF2-40B4-BE49-F238E27FC236}">
                <a16:creationId xmlns:a16="http://schemas.microsoft.com/office/drawing/2014/main" id="{EB3E1D74-BA68-10E6-EDEB-85198E92D23F}"/>
              </a:ext>
            </a:extLst>
          </p:cNvPr>
          <p:cNvSpPr txBox="1"/>
          <p:nvPr/>
        </p:nvSpPr>
        <p:spPr>
          <a:xfrm>
            <a:off x="6467752" y="1293350"/>
            <a:ext cx="4285695" cy="4524315"/>
          </a:xfrm>
          <a:prstGeom prst="rect">
            <a:avLst/>
          </a:prstGeom>
          <a:noFill/>
        </p:spPr>
        <p:txBody>
          <a:bodyPr wrap="square">
            <a:spAutoFit/>
          </a:bodyPr>
          <a:lstStyle/>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Production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x11, x12, x13, x14 =    1.595   2.414   0.000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x21, x22, x23, x24 =    0.000   1.798   1.787   0.000</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x31, x32, x33, x34 =    0.000   0.000   1.097   3.345</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Excess supply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s11, s12, s13, s14 =    0.842   0.426  -0.500  -0.219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s21, s22, s23, s24 =   -0.842  -0.426   1.227  -0.734</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s31, s32, s33, s34 =    0.000   0.000  -0.726   0.953</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Consumption levels =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c11, c12, c13, c14 =    0.753   1.988   0.500   0.219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c21, c22, c22, c24 =    0.842   2.224   0.560   0.734</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c31, c32, c33, c34 =    0.000   0.000   1.823   2.392</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GNP levels     =        w1, w2 ,w3   =  301.016 336.791 548.529</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Utility levels =        u1, u2, u3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0.636</a:t>
            </a:r>
            <a:r>
              <a:rPr lang="en-US" sz="1200" kern="100" dirty="0">
                <a:effectLst/>
                <a:latin typeface="Calibri" panose="020F0502020204030204" pitchFamily="34" charset="0"/>
                <a:ea typeface="Calibri" panose="020F0502020204030204" pitchFamily="34" charset="0"/>
                <a:cs typeface="Arial" panose="020B0604020202020204" pitchFamily="34" charset="0"/>
              </a:rPr>
              <a:t>   0.875   2.088</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     Global GNP     =  1186.336</a:t>
            </a:r>
          </a:p>
          <a:p>
            <a:r>
              <a:rPr lang="en-US" sz="1200" kern="100" dirty="0">
                <a:effectLst/>
                <a:latin typeface="Calibri" panose="020F0502020204030204" pitchFamily="34" charset="0"/>
                <a:ea typeface="Calibri" panose="020F0502020204030204" pitchFamily="34" charset="0"/>
                <a:cs typeface="Arial" panose="020B0604020202020204" pitchFamily="34" charset="0"/>
              </a:rPr>
              <a:t>     Global Utility =     </a:t>
            </a:r>
            <a:r>
              <a:rPr lang="en-US" sz="1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3.600</a:t>
            </a:r>
            <a:endParaRPr lang="en-US" dirty="0">
              <a:highlight>
                <a:srgbClr val="FFFF00"/>
              </a:highlight>
            </a:endParaRPr>
          </a:p>
        </p:txBody>
      </p:sp>
    </p:spTree>
    <p:extLst>
      <p:ext uri="{BB962C8B-B14F-4D97-AF65-F5344CB8AC3E}">
        <p14:creationId xmlns:p14="http://schemas.microsoft.com/office/powerpoint/2010/main" val="3152826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1FA96-2C97-9B88-646C-6C6CEAB253D7}"/>
              </a:ext>
            </a:extLst>
          </p:cNvPr>
          <p:cNvSpPr>
            <a:spLocks noGrp="1"/>
          </p:cNvSpPr>
          <p:nvPr>
            <p:ph idx="1"/>
          </p:nvPr>
        </p:nvSpPr>
        <p:spPr>
          <a:xfrm>
            <a:off x="642892" y="582750"/>
            <a:ext cx="10515600" cy="5880193"/>
          </a:xfrm>
        </p:spPr>
        <p:txBody>
          <a:bodyPr>
            <a:normAutofit fontScale="92500" lnSpcReduction="20000"/>
          </a:bodyPr>
          <a:lstStyle/>
          <a:p>
            <a:pPr marL="0" indent="0">
              <a:buNone/>
            </a:pPr>
            <a:r>
              <a:rPr lang="sv-SE" b="1" i="1" u="sng" dirty="0" err="1"/>
              <a:t>Consider</a:t>
            </a:r>
            <a:r>
              <a:rPr lang="sv-SE" b="1" i="1" u="sng" dirty="0"/>
              <a:t> </a:t>
            </a:r>
            <a:r>
              <a:rPr lang="sv-SE" b="1" i="1" u="sng" dirty="0" err="1"/>
              <a:t>optimization</a:t>
            </a:r>
            <a:r>
              <a:rPr lang="sv-SE" b="1" i="1" u="sng" dirty="0"/>
              <a:t> </a:t>
            </a:r>
            <a:r>
              <a:rPr lang="sv-SE" b="1" i="1" u="sng" dirty="0" err="1"/>
              <a:t>of</a:t>
            </a:r>
            <a:r>
              <a:rPr lang="sv-SE" b="1" i="1" u="sng" dirty="0"/>
              <a:t> </a:t>
            </a:r>
            <a:r>
              <a:rPr lang="sv-SE" b="1" i="1" u="sng" dirty="0" err="1"/>
              <a:t>utility</a:t>
            </a:r>
            <a:r>
              <a:rPr lang="sv-SE" b="1" i="1" u="sng" dirty="0"/>
              <a:t> in N1:</a:t>
            </a:r>
          </a:p>
          <a:p>
            <a:pPr marL="0" indent="0">
              <a:buNone/>
            </a:pPr>
            <a:endParaRPr lang="sv-SE" b="1" i="1" u="sng" dirty="0"/>
          </a:p>
          <a:p>
            <a:pPr marL="0" indent="0">
              <a:buNone/>
            </a:pPr>
            <a:r>
              <a:rPr lang="sv-SE" dirty="0"/>
              <a:t>The </a:t>
            </a:r>
            <a:r>
              <a:rPr lang="sv-SE" dirty="0">
                <a:highlight>
                  <a:srgbClr val="FFFF00"/>
                </a:highlight>
              </a:rPr>
              <a:t>optimal </a:t>
            </a:r>
            <a:r>
              <a:rPr lang="sv-SE" dirty="0" err="1">
                <a:highlight>
                  <a:srgbClr val="FFFF00"/>
                </a:highlight>
              </a:rPr>
              <a:t>production</a:t>
            </a:r>
            <a:r>
              <a:rPr lang="sv-SE" dirty="0">
                <a:highlight>
                  <a:srgbClr val="FFFF00"/>
                </a:highlight>
              </a:rPr>
              <a:t> </a:t>
            </a:r>
            <a:r>
              <a:rPr lang="sv-SE" dirty="0" err="1"/>
              <a:t>decisions</a:t>
            </a:r>
            <a:r>
              <a:rPr lang="sv-SE" dirty="0"/>
              <a:t> in N1, </a:t>
            </a:r>
          </a:p>
          <a:p>
            <a:pPr marL="0" indent="0">
              <a:buNone/>
            </a:pPr>
            <a:r>
              <a:rPr lang="sv-SE" dirty="0"/>
              <a:t>the </a:t>
            </a:r>
            <a:r>
              <a:rPr lang="sv-SE" dirty="0">
                <a:highlight>
                  <a:srgbClr val="FFFF00"/>
                </a:highlight>
              </a:rPr>
              <a:t>optimal </a:t>
            </a:r>
            <a:r>
              <a:rPr lang="sv-SE" dirty="0" err="1">
                <a:highlight>
                  <a:srgbClr val="FFFF00"/>
                </a:highlight>
              </a:rPr>
              <a:t>consumption</a:t>
            </a:r>
            <a:r>
              <a:rPr lang="sv-SE" dirty="0">
                <a:highlight>
                  <a:srgbClr val="FFFF00"/>
                </a:highlight>
              </a:rPr>
              <a:t> </a:t>
            </a:r>
            <a:r>
              <a:rPr lang="sv-SE" dirty="0" err="1"/>
              <a:t>levels</a:t>
            </a:r>
            <a:r>
              <a:rPr lang="sv-SE" dirty="0"/>
              <a:t> in N1, </a:t>
            </a:r>
          </a:p>
          <a:p>
            <a:pPr marL="0" indent="0">
              <a:buNone/>
            </a:pPr>
            <a:r>
              <a:rPr lang="sv-SE" dirty="0"/>
              <a:t>the </a:t>
            </a:r>
            <a:r>
              <a:rPr lang="sv-SE" dirty="0">
                <a:highlight>
                  <a:srgbClr val="FFFF00"/>
                </a:highlight>
              </a:rPr>
              <a:t>optimal import </a:t>
            </a:r>
            <a:r>
              <a:rPr lang="sv-SE" dirty="0" err="1"/>
              <a:t>levels</a:t>
            </a:r>
            <a:r>
              <a:rPr lang="sv-SE" dirty="0"/>
              <a:t> to N1,</a:t>
            </a:r>
          </a:p>
          <a:p>
            <a:pPr marL="0" indent="0">
              <a:buNone/>
            </a:pPr>
            <a:r>
              <a:rPr lang="sv-SE" dirty="0"/>
              <a:t>and </a:t>
            </a:r>
            <a:r>
              <a:rPr lang="sv-SE" dirty="0">
                <a:highlight>
                  <a:srgbClr val="FFFF00"/>
                </a:highlight>
              </a:rPr>
              <a:t>optimal export </a:t>
            </a:r>
            <a:r>
              <a:rPr lang="sv-SE" dirty="0" err="1"/>
              <a:t>levels</a:t>
            </a:r>
            <a:r>
              <a:rPr lang="sv-SE" dirty="0"/>
              <a:t> from N1,</a:t>
            </a:r>
          </a:p>
          <a:p>
            <a:pPr marL="0" indent="0">
              <a:buNone/>
            </a:pPr>
            <a:r>
              <a:rPr lang="sv-SE" dirty="0" err="1">
                <a:highlight>
                  <a:srgbClr val="FFFF00"/>
                </a:highlight>
              </a:rPr>
              <a:t>are</a:t>
            </a:r>
            <a:r>
              <a:rPr lang="sv-SE" dirty="0">
                <a:highlight>
                  <a:srgbClr val="FFFF00"/>
                </a:highlight>
              </a:rPr>
              <a:t> </a:t>
            </a:r>
            <a:r>
              <a:rPr lang="sv-SE" i="1" dirty="0">
                <a:highlight>
                  <a:srgbClr val="FFFF00"/>
                </a:highlight>
              </a:rPr>
              <a:t>all</a:t>
            </a:r>
            <a:r>
              <a:rPr lang="sv-SE" dirty="0">
                <a:highlight>
                  <a:srgbClr val="FFFF00"/>
                </a:highlight>
              </a:rPr>
              <a:t> </a:t>
            </a:r>
            <a:r>
              <a:rPr lang="sv-SE" dirty="0" err="1">
                <a:highlight>
                  <a:srgbClr val="FFFF00"/>
                </a:highlight>
              </a:rPr>
              <a:t>functions</a:t>
            </a:r>
            <a:r>
              <a:rPr lang="sv-SE" dirty="0">
                <a:highlight>
                  <a:srgbClr val="FFFF00"/>
                </a:highlight>
              </a:rPr>
              <a:t> </a:t>
            </a:r>
            <a:r>
              <a:rPr lang="sv-SE" dirty="0" err="1">
                <a:highlight>
                  <a:srgbClr val="FFFF00"/>
                </a:highlight>
              </a:rPr>
              <a:t>of</a:t>
            </a:r>
            <a:r>
              <a:rPr lang="sv-SE" dirty="0">
                <a:highlight>
                  <a:srgbClr val="FFFF00"/>
                </a:highlight>
              </a:rPr>
              <a:t> all parameters </a:t>
            </a:r>
            <a:r>
              <a:rPr lang="sv-SE" i="1" dirty="0">
                <a:highlight>
                  <a:srgbClr val="FFFF00"/>
                </a:highlight>
              </a:rPr>
              <a:t>in all </a:t>
            </a:r>
            <a:r>
              <a:rPr lang="sv-SE" dirty="0" err="1">
                <a:highlight>
                  <a:srgbClr val="FFFF00"/>
                </a:highlight>
              </a:rPr>
              <a:t>countries</a:t>
            </a:r>
            <a:r>
              <a:rPr lang="sv-SE" dirty="0"/>
              <a:t>.</a:t>
            </a:r>
          </a:p>
          <a:p>
            <a:pPr marL="0" indent="0">
              <a:buNone/>
            </a:pPr>
            <a:endParaRPr lang="sv-SE" dirty="0"/>
          </a:p>
          <a:p>
            <a:pPr marL="0" indent="0">
              <a:buNone/>
            </a:pPr>
            <a:r>
              <a:rPr lang="sv-SE" dirty="0"/>
              <a:t>For </a:t>
            </a:r>
            <a:r>
              <a:rPr lang="sv-SE" dirty="0" err="1"/>
              <a:t>instance</a:t>
            </a:r>
            <a:r>
              <a:rPr lang="sv-SE" dirty="0"/>
              <a:t>, the </a:t>
            </a:r>
            <a:r>
              <a:rPr lang="sv-SE" dirty="0" err="1"/>
              <a:t>analysis</a:t>
            </a:r>
            <a:r>
              <a:rPr lang="sv-SE" dirty="0"/>
              <a:t> shows, </a:t>
            </a:r>
            <a:r>
              <a:rPr lang="sv-SE" dirty="0" err="1"/>
              <a:t>that</a:t>
            </a:r>
            <a:r>
              <a:rPr lang="sv-SE" dirty="0"/>
              <a:t> the optimal tariff, from the N1 </a:t>
            </a:r>
            <a:r>
              <a:rPr lang="sv-SE" dirty="0" err="1"/>
              <a:t>perspective</a:t>
            </a:r>
            <a:r>
              <a:rPr lang="sv-SE" dirty="0"/>
              <a:t>, on imports </a:t>
            </a:r>
            <a:r>
              <a:rPr lang="sv-SE" dirty="0" err="1"/>
              <a:t>of</a:t>
            </a:r>
            <a:r>
              <a:rPr lang="sv-SE" dirty="0"/>
              <a:t> </a:t>
            </a:r>
            <a:r>
              <a:rPr lang="sv-SE" dirty="0" err="1"/>
              <a:t>product</a:t>
            </a:r>
            <a:r>
              <a:rPr lang="sv-SE" dirty="0"/>
              <a:t> x4 from N3, is a </a:t>
            </a:r>
            <a:r>
              <a:rPr lang="sv-SE" dirty="0" err="1"/>
              <a:t>function</a:t>
            </a:r>
            <a:r>
              <a:rPr lang="sv-SE" dirty="0"/>
              <a:t> </a:t>
            </a:r>
            <a:r>
              <a:rPr lang="sv-SE" dirty="0" err="1"/>
              <a:t>of</a:t>
            </a:r>
            <a:r>
              <a:rPr lang="sv-SE" dirty="0"/>
              <a:t> the </a:t>
            </a:r>
            <a:r>
              <a:rPr lang="sv-SE" dirty="0" err="1"/>
              <a:t>production</a:t>
            </a:r>
            <a:r>
              <a:rPr lang="sv-SE" dirty="0"/>
              <a:t> </a:t>
            </a:r>
            <a:r>
              <a:rPr lang="sv-SE" dirty="0" err="1"/>
              <a:t>possibility</a:t>
            </a:r>
            <a:r>
              <a:rPr lang="sv-SE" dirty="0"/>
              <a:t> </a:t>
            </a:r>
            <a:r>
              <a:rPr lang="sv-SE" dirty="0" err="1"/>
              <a:t>frontier</a:t>
            </a:r>
            <a:r>
              <a:rPr lang="sv-SE" dirty="0"/>
              <a:t> </a:t>
            </a:r>
            <a:r>
              <a:rPr lang="sv-SE" i="1" dirty="0" err="1"/>
              <a:t>also</a:t>
            </a:r>
            <a:r>
              <a:rPr lang="sv-SE" dirty="0"/>
              <a:t> in N2.</a:t>
            </a:r>
          </a:p>
          <a:p>
            <a:pPr marL="0" indent="0">
              <a:buNone/>
            </a:pPr>
            <a:endParaRPr lang="sv-SE" dirty="0"/>
          </a:p>
          <a:p>
            <a:pPr marL="0" indent="0">
              <a:buNone/>
            </a:pPr>
            <a:r>
              <a:rPr lang="sv-SE" b="1" i="1" u="sng" dirty="0" err="1">
                <a:highlight>
                  <a:srgbClr val="FFFF00"/>
                </a:highlight>
              </a:rPr>
              <a:t>One</a:t>
            </a:r>
            <a:r>
              <a:rPr lang="sv-SE" b="1" i="1" u="sng" dirty="0">
                <a:highlight>
                  <a:srgbClr val="FFFF00"/>
                </a:highlight>
              </a:rPr>
              <a:t> </a:t>
            </a:r>
            <a:r>
              <a:rPr lang="sv-SE" b="1" i="1" u="sng" dirty="0" err="1">
                <a:highlight>
                  <a:srgbClr val="FFFF00"/>
                </a:highlight>
              </a:rPr>
              <a:t>of</a:t>
            </a:r>
            <a:r>
              <a:rPr lang="sv-SE" b="1" i="1" u="sng" dirty="0">
                <a:highlight>
                  <a:srgbClr val="FFFF00"/>
                </a:highlight>
              </a:rPr>
              <a:t> </a:t>
            </a:r>
            <a:r>
              <a:rPr lang="sv-SE" b="1" i="1" u="sng" dirty="0" err="1">
                <a:highlight>
                  <a:srgbClr val="FFFF00"/>
                </a:highlight>
              </a:rPr>
              <a:t>many</a:t>
            </a:r>
            <a:r>
              <a:rPr lang="sv-SE" b="1" i="1" u="sng" dirty="0">
                <a:highlight>
                  <a:srgbClr val="FFFF00"/>
                </a:highlight>
              </a:rPr>
              <a:t> </a:t>
            </a:r>
            <a:r>
              <a:rPr lang="sv-SE" b="1" i="1" u="sng" dirty="0" err="1">
                <a:highlight>
                  <a:srgbClr val="FFFF00"/>
                </a:highlight>
              </a:rPr>
              <a:t>Conclusions</a:t>
            </a:r>
            <a:r>
              <a:rPr lang="sv-SE" b="1" i="1" u="sng" dirty="0">
                <a:highlight>
                  <a:srgbClr val="FFFF00"/>
                </a:highlight>
              </a:rPr>
              <a:t>:</a:t>
            </a:r>
          </a:p>
          <a:p>
            <a:pPr marL="0" indent="0">
              <a:buNone/>
            </a:pPr>
            <a:r>
              <a:rPr lang="sv-SE" dirty="0">
                <a:highlight>
                  <a:srgbClr val="FFFF00"/>
                </a:highlight>
              </a:rPr>
              <a:t>It </a:t>
            </a:r>
            <a:r>
              <a:rPr lang="sv-SE" dirty="0" err="1">
                <a:highlight>
                  <a:srgbClr val="FFFF00"/>
                </a:highlight>
              </a:rPr>
              <a:t>would</a:t>
            </a:r>
            <a:r>
              <a:rPr lang="sv-SE" dirty="0">
                <a:highlight>
                  <a:srgbClr val="FFFF00"/>
                </a:highlight>
              </a:rPr>
              <a:t> be </a:t>
            </a:r>
            <a:r>
              <a:rPr lang="sv-SE" dirty="0" err="1">
                <a:highlight>
                  <a:srgbClr val="FFFF00"/>
                </a:highlight>
              </a:rPr>
              <a:t>irrational</a:t>
            </a:r>
            <a:r>
              <a:rPr lang="sv-SE" dirty="0">
                <a:highlight>
                  <a:srgbClr val="FFFF00"/>
                </a:highlight>
              </a:rPr>
              <a:t> to </a:t>
            </a:r>
            <a:r>
              <a:rPr lang="sv-SE" dirty="0" err="1">
                <a:highlight>
                  <a:srgbClr val="FFFF00"/>
                </a:highlight>
              </a:rPr>
              <a:t>determine</a:t>
            </a:r>
            <a:r>
              <a:rPr lang="sv-SE" dirty="0">
                <a:highlight>
                  <a:srgbClr val="FFFF00"/>
                </a:highlight>
              </a:rPr>
              <a:t> tariffs </a:t>
            </a:r>
            <a:r>
              <a:rPr lang="sv-SE" dirty="0" err="1">
                <a:highlight>
                  <a:srgbClr val="FFFF00"/>
                </a:highlight>
              </a:rPr>
              <a:t>only</a:t>
            </a:r>
            <a:r>
              <a:rPr lang="sv-SE" dirty="0">
                <a:highlight>
                  <a:srgbClr val="FFFF00"/>
                </a:highlight>
              </a:rPr>
              <a:t> </a:t>
            </a:r>
            <a:r>
              <a:rPr lang="sv-SE" dirty="0" err="1">
                <a:highlight>
                  <a:srgbClr val="FFFF00"/>
                </a:highlight>
              </a:rPr>
              <a:t>based</a:t>
            </a:r>
            <a:r>
              <a:rPr lang="sv-SE" dirty="0">
                <a:highlight>
                  <a:srgbClr val="FFFF00"/>
                </a:highlight>
              </a:rPr>
              <a:t> on parameters from the </a:t>
            </a:r>
            <a:r>
              <a:rPr lang="sv-SE" dirty="0" err="1">
                <a:highlight>
                  <a:srgbClr val="FFFF00"/>
                </a:highlight>
              </a:rPr>
              <a:t>importing</a:t>
            </a:r>
            <a:r>
              <a:rPr lang="sv-SE" dirty="0">
                <a:highlight>
                  <a:srgbClr val="FFFF00"/>
                </a:highlight>
              </a:rPr>
              <a:t> country and from the </a:t>
            </a:r>
            <a:r>
              <a:rPr lang="sv-SE" dirty="0" err="1">
                <a:highlight>
                  <a:srgbClr val="FFFF00"/>
                </a:highlight>
              </a:rPr>
              <a:t>exporting</a:t>
            </a:r>
            <a:r>
              <a:rPr lang="sv-SE" dirty="0">
                <a:highlight>
                  <a:srgbClr val="FFFF00"/>
                </a:highlight>
              </a:rPr>
              <a:t> country.</a:t>
            </a:r>
          </a:p>
          <a:p>
            <a:endParaRPr lang="sv-SE" dirty="0"/>
          </a:p>
          <a:p>
            <a:pPr marL="0" indent="0">
              <a:buNone/>
            </a:pPr>
            <a:endParaRPr lang="sv-SE" dirty="0"/>
          </a:p>
          <a:p>
            <a:pPr marL="0" indent="0">
              <a:buNone/>
            </a:pPr>
            <a:endParaRPr lang="en-US" dirty="0"/>
          </a:p>
        </p:txBody>
      </p:sp>
      <p:sp>
        <p:nvSpPr>
          <p:cNvPr id="4" name="Slide Number Placeholder 3">
            <a:extLst>
              <a:ext uri="{FF2B5EF4-FFF2-40B4-BE49-F238E27FC236}">
                <a16:creationId xmlns:a16="http://schemas.microsoft.com/office/drawing/2014/main" id="{790CB96E-78E2-0053-C810-C9188EFBED67}"/>
              </a:ext>
            </a:extLst>
          </p:cNvPr>
          <p:cNvSpPr>
            <a:spLocks noGrp="1"/>
          </p:cNvSpPr>
          <p:nvPr>
            <p:ph type="sldNum" sz="quarter" idx="12"/>
          </p:nvPr>
        </p:nvSpPr>
        <p:spPr/>
        <p:txBody>
          <a:bodyPr/>
          <a:lstStyle/>
          <a:p>
            <a:fld id="{E2AB85B5-4ED4-4981-B10F-B59AFFBBEBDD}" type="slidenum">
              <a:rPr lang="en-US" smtClean="0"/>
              <a:t>79</a:t>
            </a:fld>
            <a:endParaRPr lang="en-US"/>
          </a:p>
        </p:txBody>
      </p:sp>
    </p:spTree>
    <p:extLst>
      <p:ext uri="{BB962C8B-B14F-4D97-AF65-F5344CB8AC3E}">
        <p14:creationId xmlns:p14="http://schemas.microsoft.com/office/powerpoint/2010/main" val="399750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7F3A-8424-4664-8187-050687D1C8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632176-08AB-4257-A1C6-8E9A6FDA6E15}"/>
              </a:ext>
            </a:extLst>
          </p:cNvPr>
          <p:cNvSpPr>
            <a:spLocks noGrp="1"/>
          </p:cNvSpPr>
          <p:nvPr>
            <p:ph type="sldNum" sz="quarter" idx="12"/>
          </p:nvPr>
        </p:nvSpPr>
        <p:spPr/>
        <p:txBody>
          <a:bodyPr/>
          <a:lstStyle/>
          <a:p>
            <a:fld id="{E2AB85B5-4ED4-4981-B10F-B59AFFBBEBDD}" type="slidenum">
              <a:rPr lang="en-US" smtClean="0"/>
              <a:t>8</a:t>
            </a:fld>
            <a:endParaRPr lang="en-US"/>
          </a:p>
        </p:txBody>
      </p:sp>
      <p:graphicFrame>
        <p:nvGraphicFramePr>
          <p:cNvPr id="9" name="Object 8">
            <a:extLst>
              <a:ext uri="{FF2B5EF4-FFF2-40B4-BE49-F238E27FC236}">
                <a16:creationId xmlns:a16="http://schemas.microsoft.com/office/drawing/2014/main" id="{3733C574-4134-56DA-7A89-57CDCAF90C67}"/>
              </a:ext>
            </a:extLst>
          </p:cNvPr>
          <p:cNvGraphicFramePr>
            <a:graphicFrameLocks noChangeAspect="1"/>
          </p:cNvGraphicFramePr>
          <p:nvPr>
            <p:extLst>
              <p:ext uri="{D42A27DB-BD31-4B8C-83A1-F6EECF244321}">
                <p14:modId xmlns:p14="http://schemas.microsoft.com/office/powerpoint/2010/main" val="1761974708"/>
              </p:ext>
            </p:extLst>
          </p:nvPr>
        </p:nvGraphicFramePr>
        <p:xfrm>
          <a:off x="725919" y="558006"/>
          <a:ext cx="2116137" cy="1690688"/>
        </p:xfrm>
        <a:graphic>
          <a:graphicData uri="http://schemas.openxmlformats.org/presentationml/2006/ole">
            <mc:AlternateContent xmlns:mc="http://schemas.openxmlformats.org/markup-compatibility/2006">
              <mc:Choice xmlns:v="urn:schemas-microsoft-com:vml" Requires="v">
                <p:oleObj name="Equation" r:id="rId2" imgW="761760" imgH="609480" progId="Equation.DSMT4">
                  <p:embed/>
                </p:oleObj>
              </mc:Choice>
              <mc:Fallback>
                <p:oleObj name="Equation" r:id="rId2" imgW="761760" imgH="609480" progId="Equation.DSMT4">
                  <p:embed/>
                  <p:pic>
                    <p:nvPicPr>
                      <p:cNvPr id="9" name="Object 8">
                        <a:extLst>
                          <a:ext uri="{FF2B5EF4-FFF2-40B4-BE49-F238E27FC236}">
                            <a16:creationId xmlns:a16="http://schemas.microsoft.com/office/drawing/2014/main" id="{675E282F-C072-979E-330A-7827BFC9CF41}"/>
                          </a:ext>
                        </a:extLst>
                      </p:cNvPr>
                      <p:cNvPicPr/>
                      <p:nvPr/>
                    </p:nvPicPr>
                    <p:blipFill>
                      <a:blip r:embed="rId3"/>
                      <a:stretch>
                        <a:fillRect/>
                      </a:stretch>
                    </p:blipFill>
                    <p:spPr>
                      <a:xfrm>
                        <a:off x="725919" y="558006"/>
                        <a:ext cx="2116137" cy="16906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787DB992-324E-B8BB-3EC4-79ADE9A1ACC0}"/>
              </a:ext>
            </a:extLst>
          </p:cNvPr>
          <p:cNvSpPr txBox="1"/>
          <p:nvPr/>
        </p:nvSpPr>
        <p:spPr>
          <a:xfrm>
            <a:off x="2780152" y="558006"/>
            <a:ext cx="3330367" cy="461665"/>
          </a:xfrm>
          <a:prstGeom prst="rect">
            <a:avLst/>
          </a:prstGeom>
          <a:noFill/>
        </p:spPr>
        <p:txBody>
          <a:bodyPr wrap="square" rtlCol="0">
            <a:spAutoFit/>
          </a:bodyPr>
          <a:lstStyle/>
          <a:p>
            <a:r>
              <a:rPr lang="sv-SE" sz="2400" b="1" dirty="0" err="1"/>
              <a:t>Demand</a:t>
            </a:r>
            <a:endParaRPr lang="en-US" sz="2400" b="1" dirty="0"/>
          </a:p>
        </p:txBody>
      </p:sp>
      <p:sp>
        <p:nvSpPr>
          <p:cNvPr id="5" name="TextBox 4">
            <a:extLst>
              <a:ext uri="{FF2B5EF4-FFF2-40B4-BE49-F238E27FC236}">
                <a16:creationId xmlns:a16="http://schemas.microsoft.com/office/drawing/2014/main" id="{955F7560-15CA-9850-9012-97349DE70FC6}"/>
              </a:ext>
            </a:extLst>
          </p:cNvPr>
          <p:cNvSpPr txBox="1"/>
          <p:nvPr/>
        </p:nvSpPr>
        <p:spPr>
          <a:xfrm>
            <a:off x="2920993" y="1436387"/>
            <a:ext cx="4296552" cy="461665"/>
          </a:xfrm>
          <a:prstGeom prst="rect">
            <a:avLst/>
          </a:prstGeom>
          <a:noFill/>
        </p:spPr>
        <p:txBody>
          <a:bodyPr wrap="square" rtlCol="0">
            <a:spAutoFit/>
          </a:bodyPr>
          <a:lstStyle/>
          <a:p>
            <a:r>
              <a:rPr lang="sv-SE" sz="2400" b="1" dirty="0" err="1"/>
              <a:t>Inverse</a:t>
            </a:r>
            <a:r>
              <a:rPr lang="sv-SE" sz="2400" b="1" dirty="0"/>
              <a:t> </a:t>
            </a:r>
            <a:r>
              <a:rPr lang="sv-SE" sz="2400" b="1" dirty="0" err="1"/>
              <a:t>Demand</a:t>
            </a:r>
            <a:r>
              <a:rPr lang="sv-SE" sz="2400" b="1" dirty="0"/>
              <a:t> </a:t>
            </a:r>
            <a:endParaRPr lang="en-US" sz="2400" b="1" dirty="0"/>
          </a:p>
        </p:txBody>
      </p:sp>
      <p:graphicFrame>
        <p:nvGraphicFramePr>
          <p:cNvPr id="6" name="Object 5">
            <a:extLst>
              <a:ext uri="{FF2B5EF4-FFF2-40B4-BE49-F238E27FC236}">
                <a16:creationId xmlns:a16="http://schemas.microsoft.com/office/drawing/2014/main" id="{FBFED647-E044-4D36-8FA4-C16F905E73C1}"/>
              </a:ext>
            </a:extLst>
          </p:cNvPr>
          <p:cNvGraphicFramePr>
            <a:graphicFrameLocks noChangeAspect="1"/>
          </p:cNvGraphicFramePr>
          <p:nvPr>
            <p:extLst>
              <p:ext uri="{D42A27DB-BD31-4B8C-83A1-F6EECF244321}">
                <p14:modId xmlns:p14="http://schemas.microsoft.com/office/powerpoint/2010/main" val="642514163"/>
              </p:ext>
            </p:extLst>
          </p:nvPr>
        </p:nvGraphicFramePr>
        <p:xfrm>
          <a:off x="621144" y="3429000"/>
          <a:ext cx="2220912" cy="1692275"/>
        </p:xfrm>
        <a:graphic>
          <a:graphicData uri="http://schemas.openxmlformats.org/presentationml/2006/ole">
            <mc:AlternateContent xmlns:mc="http://schemas.openxmlformats.org/markup-compatibility/2006">
              <mc:Choice xmlns:v="urn:schemas-microsoft-com:vml" Requires="v">
                <p:oleObj name="Equation" r:id="rId4" imgW="799920" imgH="609480" progId="Equation.DSMT4">
                  <p:embed/>
                </p:oleObj>
              </mc:Choice>
              <mc:Fallback>
                <p:oleObj name="Equation" r:id="rId4" imgW="799920" imgH="609480" progId="Equation.DSMT4">
                  <p:embed/>
                  <p:pic>
                    <p:nvPicPr>
                      <p:cNvPr id="6" name="Object 5">
                        <a:extLst>
                          <a:ext uri="{FF2B5EF4-FFF2-40B4-BE49-F238E27FC236}">
                            <a16:creationId xmlns:a16="http://schemas.microsoft.com/office/drawing/2014/main" id="{C96137EE-D787-34B9-71C5-12BF3589A52F}"/>
                          </a:ext>
                        </a:extLst>
                      </p:cNvPr>
                      <p:cNvPicPr/>
                      <p:nvPr/>
                    </p:nvPicPr>
                    <p:blipFill>
                      <a:blip r:embed="rId5"/>
                      <a:stretch>
                        <a:fillRect/>
                      </a:stretch>
                    </p:blipFill>
                    <p:spPr>
                      <a:xfrm>
                        <a:off x="621144" y="3429000"/>
                        <a:ext cx="2220912" cy="16922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AC23D00-631F-559E-D799-86B22E9A6F0C}"/>
              </a:ext>
            </a:extLst>
          </p:cNvPr>
          <p:cNvSpPr txBox="1"/>
          <p:nvPr/>
        </p:nvSpPr>
        <p:spPr>
          <a:xfrm>
            <a:off x="2920993" y="3429000"/>
            <a:ext cx="3330367" cy="461665"/>
          </a:xfrm>
          <a:prstGeom prst="rect">
            <a:avLst/>
          </a:prstGeom>
          <a:noFill/>
        </p:spPr>
        <p:txBody>
          <a:bodyPr wrap="square" rtlCol="0">
            <a:spAutoFit/>
          </a:bodyPr>
          <a:lstStyle/>
          <a:p>
            <a:r>
              <a:rPr lang="sv-SE" sz="2400" b="1" dirty="0" err="1"/>
              <a:t>Supply</a:t>
            </a:r>
            <a:endParaRPr lang="en-US" sz="2400" b="1" dirty="0"/>
          </a:p>
        </p:txBody>
      </p:sp>
      <p:sp>
        <p:nvSpPr>
          <p:cNvPr id="8" name="TextBox 7">
            <a:extLst>
              <a:ext uri="{FF2B5EF4-FFF2-40B4-BE49-F238E27FC236}">
                <a16:creationId xmlns:a16="http://schemas.microsoft.com/office/drawing/2014/main" id="{318BFBF0-97FF-1C8F-39DD-14369FDD9FA2}"/>
              </a:ext>
            </a:extLst>
          </p:cNvPr>
          <p:cNvSpPr txBox="1"/>
          <p:nvPr/>
        </p:nvSpPr>
        <p:spPr>
          <a:xfrm>
            <a:off x="2920993" y="4282874"/>
            <a:ext cx="4527372" cy="461665"/>
          </a:xfrm>
          <a:prstGeom prst="rect">
            <a:avLst/>
          </a:prstGeom>
          <a:noFill/>
        </p:spPr>
        <p:txBody>
          <a:bodyPr wrap="square" rtlCol="0">
            <a:spAutoFit/>
          </a:bodyPr>
          <a:lstStyle/>
          <a:p>
            <a:r>
              <a:rPr lang="sv-SE" sz="2400" b="1" dirty="0" err="1"/>
              <a:t>Inverse</a:t>
            </a:r>
            <a:r>
              <a:rPr lang="sv-SE" sz="2400" b="1" dirty="0"/>
              <a:t> </a:t>
            </a:r>
            <a:r>
              <a:rPr lang="sv-SE" sz="2400" b="1" dirty="0" err="1"/>
              <a:t>Supply</a:t>
            </a:r>
            <a:r>
              <a:rPr lang="sv-SE" sz="2400" b="1" dirty="0"/>
              <a:t> </a:t>
            </a:r>
            <a:endParaRPr lang="en-US" sz="2400" b="1" dirty="0"/>
          </a:p>
        </p:txBody>
      </p:sp>
      <p:cxnSp>
        <p:nvCxnSpPr>
          <p:cNvPr id="10" name="Straight Connector 9">
            <a:extLst>
              <a:ext uri="{FF2B5EF4-FFF2-40B4-BE49-F238E27FC236}">
                <a16:creationId xmlns:a16="http://schemas.microsoft.com/office/drawing/2014/main" id="{FB6493C8-81D8-2A08-34E2-8CBF0EDDBEDB}"/>
              </a:ext>
            </a:extLst>
          </p:cNvPr>
          <p:cNvCxnSpPr>
            <a:cxnSpLocks/>
          </p:cNvCxnSpPr>
          <p:nvPr/>
        </p:nvCxnSpPr>
        <p:spPr>
          <a:xfrm>
            <a:off x="6517273" y="712883"/>
            <a:ext cx="0" cy="23703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C4FC6E-5366-D5A3-823A-1DD2FFF6F1DE}"/>
              </a:ext>
            </a:extLst>
          </p:cNvPr>
          <p:cNvCxnSpPr>
            <a:cxnSpLocks/>
          </p:cNvCxnSpPr>
          <p:nvPr/>
        </p:nvCxnSpPr>
        <p:spPr>
          <a:xfrm>
            <a:off x="6528694" y="3890665"/>
            <a:ext cx="0" cy="23703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6D8A17-A981-DB12-BF0C-76CC66156814}"/>
              </a:ext>
            </a:extLst>
          </p:cNvPr>
          <p:cNvCxnSpPr>
            <a:cxnSpLocks/>
          </p:cNvCxnSpPr>
          <p:nvPr/>
        </p:nvCxnSpPr>
        <p:spPr>
          <a:xfrm flipH="1">
            <a:off x="6367832" y="2436630"/>
            <a:ext cx="29093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EC1807-AC3D-9D77-1A58-AEB7433C2AB2}"/>
              </a:ext>
            </a:extLst>
          </p:cNvPr>
          <p:cNvCxnSpPr>
            <a:cxnSpLocks/>
          </p:cNvCxnSpPr>
          <p:nvPr/>
        </p:nvCxnSpPr>
        <p:spPr>
          <a:xfrm flipH="1">
            <a:off x="6367832" y="5776113"/>
            <a:ext cx="29093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AD0BE9-5014-4255-8121-94917754A4B7}"/>
              </a:ext>
            </a:extLst>
          </p:cNvPr>
          <p:cNvCxnSpPr>
            <a:cxnSpLocks/>
          </p:cNvCxnSpPr>
          <p:nvPr/>
        </p:nvCxnSpPr>
        <p:spPr>
          <a:xfrm>
            <a:off x="6517273" y="1055860"/>
            <a:ext cx="2387030" cy="16612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173018-4634-4F66-CFA3-A40EEA3A1365}"/>
              </a:ext>
            </a:extLst>
          </p:cNvPr>
          <p:cNvCxnSpPr>
            <a:cxnSpLocks/>
          </p:cNvCxnSpPr>
          <p:nvPr/>
        </p:nvCxnSpPr>
        <p:spPr>
          <a:xfrm flipV="1">
            <a:off x="6537571" y="1635723"/>
            <a:ext cx="2366732" cy="110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15A4D32-3826-7FC9-D686-3CB1AF897D75}"/>
              </a:ext>
            </a:extLst>
          </p:cNvPr>
          <p:cNvSpPr txBox="1"/>
          <p:nvPr/>
        </p:nvSpPr>
        <p:spPr>
          <a:xfrm>
            <a:off x="6347194" y="320466"/>
            <a:ext cx="340158" cy="369332"/>
          </a:xfrm>
          <a:prstGeom prst="rect">
            <a:avLst/>
          </a:prstGeom>
          <a:noFill/>
        </p:spPr>
        <p:txBody>
          <a:bodyPr wrap="none" rtlCol="0">
            <a:spAutoFit/>
          </a:bodyPr>
          <a:lstStyle/>
          <a:p>
            <a:r>
              <a:rPr lang="sv-SE" b="1" dirty="0"/>
              <a:t>Q</a:t>
            </a:r>
            <a:endParaRPr lang="en-US" b="1" dirty="0"/>
          </a:p>
        </p:txBody>
      </p:sp>
      <p:sp>
        <p:nvSpPr>
          <p:cNvPr id="30" name="TextBox 29">
            <a:extLst>
              <a:ext uri="{FF2B5EF4-FFF2-40B4-BE49-F238E27FC236}">
                <a16:creationId xmlns:a16="http://schemas.microsoft.com/office/drawing/2014/main" id="{CBD61BF7-B7DE-56CC-A913-702CAA6FDE78}"/>
              </a:ext>
            </a:extLst>
          </p:cNvPr>
          <p:cNvSpPr txBox="1"/>
          <p:nvPr/>
        </p:nvSpPr>
        <p:spPr>
          <a:xfrm>
            <a:off x="9343761" y="2251964"/>
            <a:ext cx="308098" cy="369332"/>
          </a:xfrm>
          <a:prstGeom prst="rect">
            <a:avLst/>
          </a:prstGeom>
          <a:noFill/>
        </p:spPr>
        <p:txBody>
          <a:bodyPr wrap="none" rtlCol="0">
            <a:spAutoFit/>
          </a:bodyPr>
          <a:lstStyle/>
          <a:p>
            <a:r>
              <a:rPr lang="sv-SE" b="1" dirty="0"/>
              <a:t>P</a:t>
            </a:r>
            <a:endParaRPr lang="en-US" b="1" dirty="0"/>
          </a:p>
        </p:txBody>
      </p:sp>
      <p:sp>
        <p:nvSpPr>
          <p:cNvPr id="31" name="TextBox 30">
            <a:extLst>
              <a:ext uri="{FF2B5EF4-FFF2-40B4-BE49-F238E27FC236}">
                <a16:creationId xmlns:a16="http://schemas.microsoft.com/office/drawing/2014/main" id="{ADED4C81-2BC2-F013-24E6-2F7560668D51}"/>
              </a:ext>
            </a:extLst>
          </p:cNvPr>
          <p:cNvSpPr txBox="1"/>
          <p:nvPr/>
        </p:nvSpPr>
        <p:spPr>
          <a:xfrm>
            <a:off x="9327731" y="5591447"/>
            <a:ext cx="340158" cy="369332"/>
          </a:xfrm>
          <a:prstGeom prst="rect">
            <a:avLst/>
          </a:prstGeom>
          <a:noFill/>
        </p:spPr>
        <p:txBody>
          <a:bodyPr wrap="none" rtlCol="0">
            <a:spAutoFit/>
          </a:bodyPr>
          <a:lstStyle/>
          <a:p>
            <a:r>
              <a:rPr lang="sv-SE" b="1" dirty="0"/>
              <a:t>Q</a:t>
            </a:r>
            <a:endParaRPr lang="en-US" b="1" dirty="0"/>
          </a:p>
        </p:txBody>
      </p:sp>
      <p:sp>
        <p:nvSpPr>
          <p:cNvPr id="32" name="TextBox 31">
            <a:extLst>
              <a:ext uri="{FF2B5EF4-FFF2-40B4-BE49-F238E27FC236}">
                <a16:creationId xmlns:a16="http://schemas.microsoft.com/office/drawing/2014/main" id="{21633ECD-F6F2-2F57-0327-FB8A11B32123}"/>
              </a:ext>
            </a:extLst>
          </p:cNvPr>
          <p:cNvSpPr txBox="1"/>
          <p:nvPr/>
        </p:nvSpPr>
        <p:spPr>
          <a:xfrm>
            <a:off x="6383522" y="3496746"/>
            <a:ext cx="308098" cy="369332"/>
          </a:xfrm>
          <a:prstGeom prst="rect">
            <a:avLst/>
          </a:prstGeom>
          <a:noFill/>
        </p:spPr>
        <p:txBody>
          <a:bodyPr wrap="none" rtlCol="0">
            <a:spAutoFit/>
          </a:bodyPr>
          <a:lstStyle/>
          <a:p>
            <a:r>
              <a:rPr lang="sv-SE" b="1" dirty="0"/>
              <a:t>P</a:t>
            </a:r>
            <a:endParaRPr lang="en-US" b="1" dirty="0"/>
          </a:p>
        </p:txBody>
      </p:sp>
      <p:cxnSp>
        <p:nvCxnSpPr>
          <p:cNvPr id="33" name="Straight Connector 32">
            <a:extLst>
              <a:ext uri="{FF2B5EF4-FFF2-40B4-BE49-F238E27FC236}">
                <a16:creationId xmlns:a16="http://schemas.microsoft.com/office/drawing/2014/main" id="{7C5F6517-1191-947F-1A4D-10D969CF703A}"/>
              </a:ext>
            </a:extLst>
          </p:cNvPr>
          <p:cNvCxnSpPr>
            <a:cxnSpLocks/>
          </p:cNvCxnSpPr>
          <p:nvPr/>
        </p:nvCxnSpPr>
        <p:spPr>
          <a:xfrm>
            <a:off x="6505760" y="4261649"/>
            <a:ext cx="2567219" cy="188346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89F2C4A-91EA-C60D-FD17-A29511E7C4A8}"/>
              </a:ext>
            </a:extLst>
          </p:cNvPr>
          <p:cNvCxnSpPr>
            <a:cxnSpLocks/>
          </p:cNvCxnSpPr>
          <p:nvPr/>
        </p:nvCxnSpPr>
        <p:spPr>
          <a:xfrm flipV="1">
            <a:off x="6537571" y="4709226"/>
            <a:ext cx="2366732" cy="76806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0E1D134-95AD-9A50-D587-17824DE67306}"/>
              </a:ext>
            </a:extLst>
          </p:cNvPr>
          <p:cNvSpPr txBox="1"/>
          <p:nvPr/>
        </p:nvSpPr>
        <p:spPr>
          <a:xfrm>
            <a:off x="6110720" y="797766"/>
            <a:ext cx="298480" cy="369332"/>
          </a:xfrm>
          <a:prstGeom prst="rect">
            <a:avLst/>
          </a:prstGeom>
          <a:noFill/>
        </p:spPr>
        <p:txBody>
          <a:bodyPr wrap="none" rtlCol="0">
            <a:spAutoFit/>
          </a:bodyPr>
          <a:lstStyle/>
          <a:p>
            <a:r>
              <a:rPr lang="sv-SE" b="1" dirty="0"/>
              <a:t>a</a:t>
            </a:r>
            <a:endParaRPr lang="en-US" b="1" dirty="0"/>
          </a:p>
        </p:txBody>
      </p:sp>
      <p:sp>
        <p:nvSpPr>
          <p:cNvPr id="38" name="TextBox 37">
            <a:extLst>
              <a:ext uri="{FF2B5EF4-FFF2-40B4-BE49-F238E27FC236}">
                <a16:creationId xmlns:a16="http://schemas.microsoft.com/office/drawing/2014/main" id="{A8657ADE-918D-345C-DF7A-4ADBACB16252}"/>
              </a:ext>
            </a:extLst>
          </p:cNvPr>
          <p:cNvSpPr txBox="1"/>
          <p:nvPr/>
        </p:nvSpPr>
        <p:spPr>
          <a:xfrm>
            <a:off x="7021004" y="1110387"/>
            <a:ext cx="1101584" cy="369332"/>
          </a:xfrm>
          <a:prstGeom prst="rect">
            <a:avLst/>
          </a:prstGeom>
          <a:noFill/>
        </p:spPr>
        <p:txBody>
          <a:bodyPr wrap="none" rtlCol="0">
            <a:spAutoFit/>
          </a:bodyPr>
          <a:lstStyle/>
          <a:p>
            <a:r>
              <a:rPr lang="sv-SE" b="1" dirty="0"/>
              <a:t>Q = a - </a:t>
            </a:r>
            <a:r>
              <a:rPr lang="sv-SE" b="1" dirty="0" err="1"/>
              <a:t>bP</a:t>
            </a:r>
            <a:endParaRPr lang="en-US" b="1" dirty="0"/>
          </a:p>
        </p:txBody>
      </p:sp>
      <p:sp>
        <p:nvSpPr>
          <p:cNvPr id="39" name="TextBox 38">
            <a:extLst>
              <a:ext uri="{FF2B5EF4-FFF2-40B4-BE49-F238E27FC236}">
                <a16:creationId xmlns:a16="http://schemas.microsoft.com/office/drawing/2014/main" id="{EAB0F4FC-859E-0311-B54F-408C7A92ABF7}"/>
              </a:ext>
            </a:extLst>
          </p:cNvPr>
          <p:cNvSpPr txBox="1"/>
          <p:nvPr/>
        </p:nvSpPr>
        <p:spPr>
          <a:xfrm>
            <a:off x="6077859" y="2529611"/>
            <a:ext cx="364202" cy="369332"/>
          </a:xfrm>
          <a:prstGeom prst="rect">
            <a:avLst/>
          </a:prstGeom>
          <a:noFill/>
        </p:spPr>
        <p:txBody>
          <a:bodyPr wrap="none" rtlCol="0">
            <a:spAutoFit/>
          </a:bodyPr>
          <a:lstStyle/>
          <a:p>
            <a:r>
              <a:rPr lang="sv-SE" b="1" dirty="0"/>
              <a:t>-g</a:t>
            </a:r>
            <a:endParaRPr lang="en-US" b="1" dirty="0"/>
          </a:p>
        </p:txBody>
      </p:sp>
      <p:sp>
        <p:nvSpPr>
          <p:cNvPr id="40" name="TextBox 39">
            <a:extLst>
              <a:ext uri="{FF2B5EF4-FFF2-40B4-BE49-F238E27FC236}">
                <a16:creationId xmlns:a16="http://schemas.microsoft.com/office/drawing/2014/main" id="{490ED8F0-8EDA-5F2E-29BA-1E055DD1BB67}"/>
              </a:ext>
            </a:extLst>
          </p:cNvPr>
          <p:cNvSpPr txBox="1"/>
          <p:nvPr/>
        </p:nvSpPr>
        <p:spPr>
          <a:xfrm>
            <a:off x="5915499" y="4070774"/>
            <a:ext cx="521297" cy="369332"/>
          </a:xfrm>
          <a:prstGeom prst="rect">
            <a:avLst/>
          </a:prstGeom>
          <a:noFill/>
        </p:spPr>
        <p:txBody>
          <a:bodyPr wrap="none" rtlCol="0">
            <a:spAutoFit/>
          </a:bodyPr>
          <a:lstStyle/>
          <a:p>
            <a:r>
              <a:rPr lang="sv-SE" b="1" dirty="0"/>
              <a:t>a/b</a:t>
            </a:r>
            <a:endParaRPr lang="en-US" b="1" dirty="0"/>
          </a:p>
        </p:txBody>
      </p:sp>
      <p:sp>
        <p:nvSpPr>
          <p:cNvPr id="41" name="TextBox 40">
            <a:extLst>
              <a:ext uri="{FF2B5EF4-FFF2-40B4-BE49-F238E27FC236}">
                <a16:creationId xmlns:a16="http://schemas.microsoft.com/office/drawing/2014/main" id="{1A6BA235-8A11-01BE-0469-93AB36227E06}"/>
              </a:ext>
            </a:extLst>
          </p:cNvPr>
          <p:cNvSpPr txBox="1"/>
          <p:nvPr/>
        </p:nvSpPr>
        <p:spPr>
          <a:xfrm>
            <a:off x="5915499" y="5222115"/>
            <a:ext cx="523220" cy="369332"/>
          </a:xfrm>
          <a:prstGeom prst="rect">
            <a:avLst/>
          </a:prstGeom>
          <a:noFill/>
        </p:spPr>
        <p:txBody>
          <a:bodyPr wrap="none" rtlCol="0">
            <a:spAutoFit/>
          </a:bodyPr>
          <a:lstStyle/>
          <a:p>
            <a:r>
              <a:rPr lang="sv-SE" b="1" dirty="0"/>
              <a:t>g/h</a:t>
            </a:r>
            <a:endParaRPr lang="en-US" b="1" dirty="0"/>
          </a:p>
        </p:txBody>
      </p:sp>
      <p:sp>
        <p:nvSpPr>
          <p:cNvPr id="44" name="TextBox 43">
            <a:extLst>
              <a:ext uri="{FF2B5EF4-FFF2-40B4-BE49-F238E27FC236}">
                <a16:creationId xmlns:a16="http://schemas.microsoft.com/office/drawing/2014/main" id="{481191A8-DCBE-4853-ECD3-1BF18C8826FB}"/>
              </a:ext>
            </a:extLst>
          </p:cNvPr>
          <p:cNvSpPr txBox="1"/>
          <p:nvPr/>
        </p:nvSpPr>
        <p:spPr>
          <a:xfrm>
            <a:off x="8645741" y="1201755"/>
            <a:ext cx="1265090" cy="369332"/>
          </a:xfrm>
          <a:prstGeom prst="rect">
            <a:avLst/>
          </a:prstGeom>
          <a:noFill/>
        </p:spPr>
        <p:txBody>
          <a:bodyPr wrap="none" rtlCol="0">
            <a:spAutoFit/>
          </a:bodyPr>
          <a:lstStyle/>
          <a:p>
            <a:r>
              <a:rPr lang="sv-SE" b="1" dirty="0"/>
              <a:t>Q = - g + </a:t>
            </a:r>
            <a:r>
              <a:rPr lang="sv-SE" b="1" dirty="0" err="1"/>
              <a:t>hP</a:t>
            </a:r>
            <a:endParaRPr lang="en-US" b="1" dirty="0"/>
          </a:p>
        </p:txBody>
      </p:sp>
      <p:sp>
        <p:nvSpPr>
          <p:cNvPr id="45" name="TextBox 44">
            <a:extLst>
              <a:ext uri="{FF2B5EF4-FFF2-40B4-BE49-F238E27FC236}">
                <a16:creationId xmlns:a16="http://schemas.microsoft.com/office/drawing/2014/main" id="{AE9C370F-6C7E-B749-7931-AAC68387360D}"/>
              </a:ext>
            </a:extLst>
          </p:cNvPr>
          <p:cNvSpPr txBox="1"/>
          <p:nvPr/>
        </p:nvSpPr>
        <p:spPr>
          <a:xfrm>
            <a:off x="6040863" y="5561993"/>
            <a:ext cx="301686" cy="369332"/>
          </a:xfrm>
          <a:prstGeom prst="rect">
            <a:avLst/>
          </a:prstGeom>
          <a:noFill/>
        </p:spPr>
        <p:txBody>
          <a:bodyPr wrap="none" rtlCol="0">
            <a:spAutoFit/>
          </a:bodyPr>
          <a:lstStyle/>
          <a:p>
            <a:r>
              <a:rPr lang="sv-SE" b="1" dirty="0"/>
              <a:t>0</a:t>
            </a:r>
            <a:endParaRPr lang="en-US" b="1" dirty="0"/>
          </a:p>
        </p:txBody>
      </p:sp>
      <p:sp>
        <p:nvSpPr>
          <p:cNvPr id="49" name="TextBox 48">
            <a:extLst>
              <a:ext uri="{FF2B5EF4-FFF2-40B4-BE49-F238E27FC236}">
                <a16:creationId xmlns:a16="http://schemas.microsoft.com/office/drawing/2014/main" id="{CEE8F1A5-07E1-BEE4-2BBF-29E4D43CBB21}"/>
              </a:ext>
            </a:extLst>
          </p:cNvPr>
          <p:cNvSpPr txBox="1"/>
          <p:nvPr/>
        </p:nvSpPr>
        <p:spPr>
          <a:xfrm>
            <a:off x="6066226" y="2190962"/>
            <a:ext cx="301686" cy="369332"/>
          </a:xfrm>
          <a:prstGeom prst="rect">
            <a:avLst/>
          </a:prstGeom>
          <a:noFill/>
        </p:spPr>
        <p:txBody>
          <a:bodyPr wrap="none" rtlCol="0">
            <a:spAutoFit/>
          </a:bodyPr>
          <a:lstStyle/>
          <a:p>
            <a:r>
              <a:rPr lang="sv-SE" b="1" dirty="0"/>
              <a:t>0</a:t>
            </a:r>
            <a:endParaRPr lang="en-US" b="1" dirty="0"/>
          </a:p>
        </p:txBody>
      </p:sp>
      <p:sp>
        <p:nvSpPr>
          <p:cNvPr id="50" name="TextBox 49">
            <a:extLst>
              <a:ext uri="{FF2B5EF4-FFF2-40B4-BE49-F238E27FC236}">
                <a16:creationId xmlns:a16="http://schemas.microsoft.com/office/drawing/2014/main" id="{1E63760B-34B7-EBB1-1A69-D14C982643F2}"/>
              </a:ext>
            </a:extLst>
          </p:cNvPr>
          <p:cNvSpPr txBox="1"/>
          <p:nvPr/>
        </p:nvSpPr>
        <p:spPr>
          <a:xfrm>
            <a:off x="6366430" y="6202137"/>
            <a:ext cx="301686" cy="369332"/>
          </a:xfrm>
          <a:prstGeom prst="rect">
            <a:avLst/>
          </a:prstGeom>
          <a:noFill/>
        </p:spPr>
        <p:txBody>
          <a:bodyPr wrap="none" rtlCol="0">
            <a:spAutoFit/>
          </a:bodyPr>
          <a:lstStyle/>
          <a:p>
            <a:r>
              <a:rPr lang="sv-SE" b="1" dirty="0"/>
              <a:t>0</a:t>
            </a:r>
            <a:endParaRPr lang="en-US" b="1" dirty="0"/>
          </a:p>
        </p:txBody>
      </p:sp>
      <p:sp>
        <p:nvSpPr>
          <p:cNvPr id="51" name="TextBox 50">
            <a:extLst>
              <a:ext uri="{FF2B5EF4-FFF2-40B4-BE49-F238E27FC236}">
                <a16:creationId xmlns:a16="http://schemas.microsoft.com/office/drawing/2014/main" id="{B47B307F-D1DC-466E-DD5C-175FEAF65978}"/>
              </a:ext>
            </a:extLst>
          </p:cNvPr>
          <p:cNvSpPr txBox="1"/>
          <p:nvPr/>
        </p:nvSpPr>
        <p:spPr>
          <a:xfrm>
            <a:off x="6377851" y="3060135"/>
            <a:ext cx="301686" cy="369332"/>
          </a:xfrm>
          <a:prstGeom prst="rect">
            <a:avLst/>
          </a:prstGeom>
          <a:noFill/>
        </p:spPr>
        <p:txBody>
          <a:bodyPr wrap="none" rtlCol="0">
            <a:spAutoFit/>
          </a:bodyPr>
          <a:lstStyle/>
          <a:p>
            <a:r>
              <a:rPr lang="sv-SE" b="1" dirty="0"/>
              <a:t>0</a:t>
            </a:r>
            <a:endParaRPr lang="en-US" b="1" dirty="0"/>
          </a:p>
        </p:txBody>
      </p:sp>
      <p:sp>
        <p:nvSpPr>
          <p:cNvPr id="52" name="TextBox 51">
            <a:extLst>
              <a:ext uri="{FF2B5EF4-FFF2-40B4-BE49-F238E27FC236}">
                <a16:creationId xmlns:a16="http://schemas.microsoft.com/office/drawing/2014/main" id="{3F9ECC77-4483-734B-E932-695A65CFE932}"/>
              </a:ext>
            </a:extLst>
          </p:cNvPr>
          <p:cNvSpPr txBox="1"/>
          <p:nvPr/>
        </p:nvSpPr>
        <p:spPr>
          <a:xfrm>
            <a:off x="6720642" y="4094544"/>
            <a:ext cx="1874231" cy="369332"/>
          </a:xfrm>
          <a:prstGeom prst="rect">
            <a:avLst/>
          </a:prstGeom>
          <a:noFill/>
        </p:spPr>
        <p:txBody>
          <a:bodyPr wrap="none" rtlCol="0">
            <a:spAutoFit/>
          </a:bodyPr>
          <a:lstStyle/>
          <a:p>
            <a:r>
              <a:rPr lang="sv-SE" b="1" dirty="0"/>
              <a:t>P = (a/b) – (1/b)Q</a:t>
            </a:r>
            <a:endParaRPr lang="en-US" b="1" dirty="0"/>
          </a:p>
        </p:txBody>
      </p:sp>
      <p:sp>
        <p:nvSpPr>
          <p:cNvPr id="53" name="TextBox 52">
            <a:extLst>
              <a:ext uri="{FF2B5EF4-FFF2-40B4-BE49-F238E27FC236}">
                <a16:creationId xmlns:a16="http://schemas.microsoft.com/office/drawing/2014/main" id="{AE59B1B4-E0D1-6D48-D16B-E02A9A1ECE6A}"/>
              </a:ext>
            </a:extLst>
          </p:cNvPr>
          <p:cNvSpPr txBox="1"/>
          <p:nvPr/>
        </p:nvSpPr>
        <p:spPr>
          <a:xfrm>
            <a:off x="8782133" y="4304609"/>
            <a:ext cx="1877309" cy="369332"/>
          </a:xfrm>
          <a:prstGeom prst="rect">
            <a:avLst/>
          </a:prstGeom>
          <a:noFill/>
        </p:spPr>
        <p:txBody>
          <a:bodyPr wrap="none" rtlCol="0">
            <a:spAutoFit/>
          </a:bodyPr>
          <a:lstStyle/>
          <a:p>
            <a:r>
              <a:rPr lang="sv-SE" b="1" dirty="0"/>
              <a:t>P = (g/h) + (1/h)Q</a:t>
            </a:r>
            <a:endParaRPr lang="en-US" b="1" dirty="0"/>
          </a:p>
        </p:txBody>
      </p:sp>
      <p:graphicFrame>
        <p:nvGraphicFramePr>
          <p:cNvPr id="54" name="Object 53">
            <a:extLst>
              <a:ext uri="{FF2B5EF4-FFF2-40B4-BE49-F238E27FC236}">
                <a16:creationId xmlns:a16="http://schemas.microsoft.com/office/drawing/2014/main" id="{7D5E5034-2B6F-C7BF-8C39-4779D9B328F4}"/>
              </a:ext>
            </a:extLst>
          </p:cNvPr>
          <p:cNvGraphicFramePr>
            <a:graphicFrameLocks noChangeAspect="1"/>
          </p:cNvGraphicFramePr>
          <p:nvPr>
            <p:extLst>
              <p:ext uri="{D42A27DB-BD31-4B8C-83A1-F6EECF244321}">
                <p14:modId xmlns:p14="http://schemas.microsoft.com/office/powerpoint/2010/main" val="2720008663"/>
              </p:ext>
            </p:extLst>
          </p:nvPr>
        </p:nvGraphicFramePr>
        <p:xfrm>
          <a:off x="3483568" y="5294603"/>
          <a:ext cx="1163638" cy="1092200"/>
        </p:xfrm>
        <a:graphic>
          <a:graphicData uri="http://schemas.openxmlformats.org/presentationml/2006/ole">
            <mc:AlternateContent xmlns:mc="http://schemas.openxmlformats.org/markup-compatibility/2006">
              <mc:Choice xmlns:v="urn:schemas-microsoft-com:vml" Requires="v">
                <p:oleObj name="Equation" r:id="rId6" imgW="419040" imgH="393480" progId="Equation.DSMT4">
                  <p:embed/>
                </p:oleObj>
              </mc:Choice>
              <mc:Fallback>
                <p:oleObj name="Equation" r:id="rId6" imgW="419040" imgH="393480" progId="Equation.DSMT4">
                  <p:embed/>
                  <p:pic>
                    <p:nvPicPr>
                      <p:cNvPr id="6" name="Object 5">
                        <a:extLst>
                          <a:ext uri="{FF2B5EF4-FFF2-40B4-BE49-F238E27FC236}">
                            <a16:creationId xmlns:a16="http://schemas.microsoft.com/office/drawing/2014/main" id="{FBFED647-E044-4D36-8FA4-C16F905E73C1}"/>
                          </a:ext>
                        </a:extLst>
                      </p:cNvPr>
                      <p:cNvPicPr/>
                      <p:nvPr/>
                    </p:nvPicPr>
                    <p:blipFill>
                      <a:blip r:embed="rId7"/>
                      <a:stretch>
                        <a:fillRect/>
                      </a:stretch>
                    </p:blipFill>
                    <p:spPr>
                      <a:xfrm>
                        <a:off x="3483568" y="5294603"/>
                        <a:ext cx="1163638" cy="1092200"/>
                      </a:xfrm>
                      <a:prstGeom prst="rect">
                        <a:avLst/>
                      </a:prstGeom>
                    </p:spPr>
                  </p:pic>
                </p:oleObj>
              </mc:Fallback>
            </mc:AlternateContent>
          </a:graphicData>
        </a:graphic>
      </p:graphicFrame>
      <p:sp>
        <p:nvSpPr>
          <p:cNvPr id="56" name="Rectangle 55">
            <a:extLst>
              <a:ext uri="{FF2B5EF4-FFF2-40B4-BE49-F238E27FC236}">
                <a16:creationId xmlns:a16="http://schemas.microsoft.com/office/drawing/2014/main" id="{908C2E8E-7B37-4FC5-097D-3F1CB383A394}"/>
              </a:ext>
            </a:extLst>
          </p:cNvPr>
          <p:cNvSpPr/>
          <p:nvPr/>
        </p:nvSpPr>
        <p:spPr>
          <a:xfrm>
            <a:off x="3371215" y="5294603"/>
            <a:ext cx="1408750" cy="10922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a16="http://schemas.microsoft.com/office/drawing/2014/main" id="{A810FB1C-1FC9-A85B-6769-4816D557BAB0}"/>
              </a:ext>
            </a:extLst>
          </p:cNvPr>
          <p:cNvCxnSpPr>
            <a:cxnSpLocks/>
          </p:cNvCxnSpPr>
          <p:nvPr/>
        </p:nvCxnSpPr>
        <p:spPr>
          <a:xfrm flipV="1">
            <a:off x="4763431" y="4887859"/>
            <a:ext cx="706435" cy="406744"/>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9" name="Left Brace 58">
            <a:extLst>
              <a:ext uri="{FF2B5EF4-FFF2-40B4-BE49-F238E27FC236}">
                <a16:creationId xmlns:a16="http://schemas.microsoft.com/office/drawing/2014/main" id="{13FDC1B0-1461-B137-8969-EA674CD85E55}"/>
              </a:ext>
            </a:extLst>
          </p:cNvPr>
          <p:cNvSpPr/>
          <p:nvPr/>
        </p:nvSpPr>
        <p:spPr>
          <a:xfrm>
            <a:off x="5586090" y="4261649"/>
            <a:ext cx="286097" cy="1159964"/>
          </a:xfrm>
          <a:prstGeom prst="lef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D12FA754-9343-6336-77D9-3DF1D3332374}"/>
              </a:ext>
            </a:extLst>
          </p:cNvPr>
          <p:cNvCxnSpPr>
            <a:cxnSpLocks/>
          </p:cNvCxnSpPr>
          <p:nvPr/>
        </p:nvCxnSpPr>
        <p:spPr>
          <a:xfrm>
            <a:off x="4296792" y="797766"/>
            <a:ext cx="1744071" cy="298743"/>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E07ACEE-0D40-EDF0-D511-2BCD44B16165}"/>
              </a:ext>
            </a:extLst>
          </p:cNvPr>
          <p:cNvCxnSpPr>
            <a:cxnSpLocks/>
          </p:cNvCxnSpPr>
          <p:nvPr/>
        </p:nvCxnSpPr>
        <p:spPr>
          <a:xfrm>
            <a:off x="3881996" y="1895136"/>
            <a:ext cx="981091" cy="819141"/>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90DFF24-5760-3CF3-FF30-665D515953BE}"/>
              </a:ext>
            </a:extLst>
          </p:cNvPr>
          <p:cNvCxnSpPr>
            <a:cxnSpLocks/>
          </p:cNvCxnSpPr>
          <p:nvPr/>
        </p:nvCxnSpPr>
        <p:spPr>
          <a:xfrm flipV="1">
            <a:off x="4008562" y="3357692"/>
            <a:ext cx="965548" cy="324284"/>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4F01C2F-5DB0-8640-C77E-B38DF25E1030}"/>
              </a:ext>
            </a:extLst>
          </p:cNvPr>
          <p:cNvCxnSpPr>
            <a:cxnSpLocks/>
          </p:cNvCxnSpPr>
          <p:nvPr/>
        </p:nvCxnSpPr>
        <p:spPr>
          <a:xfrm>
            <a:off x="3843761" y="4724418"/>
            <a:ext cx="1019326" cy="188363"/>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43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FE223-5E49-CF75-C8EC-E5C6DEED2971}"/>
              </a:ext>
            </a:extLst>
          </p:cNvPr>
          <p:cNvSpPr>
            <a:spLocks noGrp="1"/>
          </p:cNvSpPr>
          <p:nvPr>
            <p:ph idx="1"/>
          </p:nvPr>
        </p:nvSpPr>
        <p:spPr/>
        <p:txBody>
          <a:bodyPr/>
          <a:lstStyle/>
          <a:p>
            <a:r>
              <a:rPr lang="en-US" b="1" dirty="0"/>
              <a:t>The free trade equilibrium and the equilibrium affected by tariffs introduced by N1 are determined. The optimal tariff from the N1 perspective is determined. In free trade, N3 exports product 4 to N1 but N1 does not export anything to N3. Then, N1 optimizes a tariff on product 4, only imported from N3.</a:t>
            </a:r>
            <a:endParaRPr lang="en-US" dirty="0"/>
          </a:p>
        </p:txBody>
      </p:sp>
      <p:sp>
        <p:nvSpPr>
          <p:cNvPr id="4" name="Title 1">
            <a:extLst>
              <a:ext uri="{FF2B5EF4-FFF2-40B4-BE49-F238E27FC236}">
                <a16:creationId xmlns:a16="http://schemas.microsoft.com/office/drawing/2014/main" id="{B85D4EAE-A4B5-4581-CC24-30AB841B621C}"/>
              </a:ext>
            </a:extLst>
          </p:cNvPr>
          <p:cNvSpPr>
            <a:spLocks noGrp="1"/>
          </p:cNvSpPr>
          <p:nvPr>
            <p:ph type="title"/>
          </p:nvPr>
        </p:nvSpPr>
        <p:spPr>
          <a:xfrm>
            <a:off x="838200" y="365125"/>
            <a:ext cx="10515600" cy="1325563"/>
          </a:xfrm>
        </p:spPr>
        <p:txBody>
          <a:bodyPr>
            <a:normAutofit/>
          </a:bodyPr>
          <a:lstStyle/>
          <a:p>
            <a:r>
              <a:rPr lang="sv-SE" sz="2400" b="1" u="sng" dirty="0"/>
              <a:t>Abstract part 6 </a:t>
            </a:r>
            <a:br>
              <a:rPr lang="sv-SE" sz="2000" b="1" dirty="0">
                <a:solidFill>
                  <a:srgbClr val="0070C0"/>
                </a:solidFill>
              </a:rPr>
            </a:br>
            <a:r>
              <a:rPr lang="en-US" sz="2000" i="1" dirty="0">
                <a:solidFill>
                  <a:srgbClr val="0070C0"/>
                </a:solidFill>
                <a:latin typeface="+mn-lt"/>
              </a:rPr>
              <a:t>Linear and nonlinear optimization of international trade and tariffs, WSTA 2025, Peter Lohmander</a:t>
            </a:r>
          </a:p>
        </p:txBody>
      </p:sp>
      <p:sp>
        <p:nvSpPr>
          <p:cNvPr id="2" name="Slide Number Placeholder 1">
            <a:extLst>
              <a:ext uri="{FF2B5EF4-FFF2-40B4-BE49-F238E27FC236}">
                <a16:creationId xmlns:a16="http://schemas.microsoft.com/office/drawing/2014/main" id="{5B812781-EB12-BAB0-0B05-605A210551BC}"/>
              </a:ext>
            </a:extLst>
          </p:cNvPr>
          <p:cNvSpPr>
            <a:spLocks noGrp="1"/>
          </p:cNvSpPr>
          <p:nvPr>
            <p:ph type="sldNum" sz="quarter" idx="12"/>
          </p:nvPr>
        </p:nvSpPr>
        <p:spPr/>
        <p:txBody>
          <a:bodyPr/>
          <a:lstStyle/>
          <a:p>
            <a:fld id="{E2AB85B5-4ED4-4981-B10F-B59AFFBBEBDD}" type="slidenum">
              <a:rPr lang="en-US" smtClean="0"/>
              <a:t>80</a:t>
            </a:fld>
            <a:endParaRPr lang="en-US"/>
          </a:p>
        </p:txBody>
      </p:sp>
    </p:spTree>
    <p:extLst>
      <p:ext uri="{BB962C8B-B14F-4D97-AF65-F5344CB8AC3E}">
        <p14:creationId xmlns:p14="http://schemas.microsoft.com/office/powerpoint/2010/main" val="41806043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7DB18-AEB2-3E68-4EDE-40BD87F8E5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D72DE-6525-AB15-121A-020A7BE94E44}"/>
              </a:ext>
            </a:extLst>
          </p:cNvPr>
          <p:cNvSpPr>
            <a:spLocks noGrp="1"/>
          </p:cNvSpPr>
          <p:nvPr>
            <p:ph idx="1"/>
          </p:nvPr>
        </p:nvSpPr>
        <p:spPr/>
        <p:txBody>
          <a:bodyPr/>
          <a:lstStyle/>
          <a:p>
            <a:r>
              <a:rPr lang="en-US" b="1" dirty="0">
                <a:highlight>
                  <a:srgbClr val="00FF00"/>
                </a:highlight>
              </a:rPr>
              <a:t>The optimal tariff from the N1 perspective is strictly positive and the utility of N1 increases compared to the free trade solution. The total utility of all consumers in all countries decreases when the tariff increases. The optimal tariff determined by N1 is much larger than in the linear model, and is a function of all parameters in all countries. Several other tariff effects on all countries and products, including production and consumption changes in N2, are reported.</a:t>
            </a:r>
            <a:endParaRPr lang="en-US" dirty="0"/>
          </a:p>
        </p:txBody>
      </p:sp>
      <p:sp>
        <p:nvSpPr>
          <p:cNvPr id="5" name="Title 1">
            <a:extLst>
              <a:ext uri="{FF2B5EF4-FFF2-40B4-BE49-F238E27FC236}">
                <a16:creationId xmlns:a16="http://schemas.microsoft.com/office/drawing/2014/main" id="{7BEA2128-E819-DF8B-6090-3C8B11761CBF}"/>
              </a:ext>
            </a:extLst>
          </p:cNvPr>
          <p:cNvSpPr>
            <a:spLocks noGrp="1"/>
          </p:cNvSpPr>
          <p:nvPr>
            <p:ph type="title"/>
          </p:nvPr>
        </p:nvSpPr>
        <p:spPr>
          <a:xfrm>
            <a:off x="838200" y="365125"/>
            <a:ext cx="10515600" cy="1325563"/>
          </a:xfrm>
        </p:spPr>
        <p:txBody>
          <a:bodyPr>
            <a:normAutofit/>
          </a:bodyPr>
          <a:lstStyle/>
          <a:p>
            <a:r>
              <a:rPr lang="sv-SE" sz="2400" b="1" u="sng" dirty="0"/>
              <a:t>Abstract part 7</a:t>
            </a:r>
            <a:br>
              <a:rPr lang="sv-SE" sz="2000" b="1" dirty="0">
                <a:solidFill>
                  <a:srgbClr val="0070C0"/>
                </a:solidFill>
              </a:rPr>
            </a:br>
            <a:r>
              <a:rPr lang="en-US" sz="2000" i="1" dirty="0">
                <a:solidFill>
                  <a:srgbClr val="0070C0"/>
                </a:solidFill>
                <a:latin typeface="+mn-lt"/>
              </a:rPr>
              <a:t>Linear and nonlinear optimization of international trade and tariffs, WSTA 2025, Peter Lohmander</a:t>
            </a:r>
          </a:p>
        </p:txBody>
      </p:sp>
      <p:sp>
        <p:nvSpPr>
          <p:cNvPr id="2" name="Slide Number Placeholder 1">
            <a:extLst>
              <a:ext uri="{FF2B5EF4-FFF2-40B4-BE49-F238E27FC236}">
                <a16:creationId xmlns:a16="http://schemas.microsoft.com/office/drawing/2014/main" id="{906946DB-676D-9FCB-E3E2-DA941ACF5801}"/>
              </a:ext>
            </a:extLst>
          </p:cNvPr>
          <p:cNvSpPr>
            <a:spLocks noGrp="1"/>
          </p:cNvSpPr>
          <p:nvPr>
            <p:ph type="sldNum" sz="quarter" idx="12"/>
          </p:nvPr>
        </p:nvSpPr>
        <p:spPr/>
        <p:txBody>
          <a:bodyPr/>
          <a:lstStyle/>
          <a:p>
            <a:fld id="{E2AB85B5-4ED4-4981-B10F-B59AFFBBEBDD}" type="slidenum">
              <a:rPr lang="en-US" smtClean="0"/>
              <a:t>81</a:t>
            </a:fld>
            <a:endParaRPr lang="en-US"/>
          </a:p>
        </p:txBody>
      </p:sp>
    </p:spTree>
    <p:extLst>
      <p:ext uri="{BB962C8B-B14F-4D97-AF65-F5344CB8AC3E}">
        <p14:creationId xmlns:p14="http://schemas.microsoft.com/office/powerpoint/2010/main" val="12043395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9AE252-8FE7-BDE2-B183-9CE66BE5FD3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CB4990-BF48-7296-FE2E-C418888A53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B85B5-4ED4-4981-B10F-B59AFFBBEB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9C96C954-49FC-08D4-1F09-52B832193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786" y="0"/>
            <a:ext cx="9795822" cy="6858001"/>
          </a:xfrm>
          <a:prstGeom prst="rect">
            <a:avLst/>
          </a:prstGeom>
        </p:spPr>
      </p:pic>
      <p:sp>
        <p:nvSpPr>
          <p:cNvPr id="15" name="TextBox 14">
            <a:extLst>
              <a:ext uri="{FF2B5EF4-FFF2-40B4-BE49-F238E27FC236}">
                <a16:creationId xmlns:a16="http://schemas.microsoft.com/office/drawing/2014/main" id="{FDCCCC16-973D-260B-C064-A7CF190E700C}"/>
              </a:ext>
            </a:extLst>
          </p:cNvPr>
          <p:cNvSpPr txBox="1"/>
          <p:nvPr/>
        </p:nvSpPr>
        <p:spPr>
          <a:xfrm>
            <a:off x="1411550" y="6171683"/>
            <a:ext cx="9529057" cy="461665"/>
          </a:xfrm>
          <a:prstGeom prst="rect">
            <a:avLst/>
          </a:prstGeom>
          <a:noFill/>
        </p:spPr>
        <p:txBody>
          <a:bodyPr wrap="square" rtlCol="0">
            <a:spAutoFit/>
          </a:bodyPr>
          <a:lstStyle/>
          <a:p>
            <a:r>
              <a:rPr lang="en-US" sz="2400" b="1" dirty="0">
                <a:highlight>
                  <a:srgbClr val="FFFF00"/>
                </a:highlight>
              </a:rPr>
              <a:t>Thank you very much for your time, questions and a Great Conference!</a:t>
            </a:r>
          </a:p>
        </p:txBody>
      </p:sp>
    </p:spTree>
    <p:extLst>
      <p:ext uri="{BB962C8B-B14F-4D97-AF65-F5344CB8AC3E}">
        <p14:creationId xmlns:p14="http://schemas.microsoft.com/office/powerpoint/2010/main" val="120242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B6484-FF8E-924C-CE37-75793DC1413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BE806-72C1-ADC8-BD51-2D0111AAA680}"/>
              </a:ext>
            </a:extLst>
          </p:cNvPr>
          <p:cNvSpPr>
            <a:spLocks noGrp="1"/>
          </p:cNvSpPr>
          <p:nvPr>
            <p:ph type="sldNum" sz="quarter" idx="12"/>
          </p:nvPr>
        </p:nvSpPr>
        <p:spPr/>
        <p:txBody>
          <a:bodyPr/>
          <a:lstStyle/>
          <a:p>
            <a:fld id="{E2AB85B5-4ED4-4981-B10F-B59AFFBBEBDD}" type="slidenum">
              <a:rPr lang="en-US" smtClean="0"/>
              <a:t>9</a:t>
            </a:fld>
            <a:endParaRPr lang="en-US"/>
          </a:p>
        </p:txBody>
      </p:sp>
      <p:graphicFrame>
        <p:nvGraphicFramePr>
          <p:cNvPr id="3" name="Object 2">
            <a:extLst>
              <a:ext uri="{FF2B5EF4-FFF2-40B4-BE49-F238E27FC236}">
                <a16:creationId xmlns:a16="http://schemas.microsoft.com/office/drawing/2014/main" id="{1A9056B2-DF2B-690F-BB5A-924F343A1E04}"/>
              </a:ext>
            </a:extLst>
          </p:cNvPr>
          <p:cNvGraphicFramePr>
            <a:graphicFrameLocks noChangeAspect="1"/>
          </p:cNvGraphicFramePr>
          <p:nvPr>
            <p:extLst>
              <p:ext uri="{D42A27DB-BD31-4B8C-83A1-F6EECF244321}">
                <p14:modId xmlns:p14="http://schemas.microsoft.com/office/powerpoint/2010/main" val="4093284361"/>
              </p:ext>
            </p:extLst>
          </p:nvPr>
        </p:nvGraphicFramePr>
        <p:xfrm>
          <a:off x="1046671" y="4481308"/>
          <a:ext cx="9128125" cy="1339850"/>
        </p:xfrm>
        <a:graphic>
          <a:graphicData uri="http://schemas.openxmlformats.org/presentationml/2006/ole">
            <mc:AlternateContent xmlns:mc="http://schemas.openxmlformats.org/markup-compatibility/2006">
              <mc:Choice xmlns:v="urn:schemas-microsoft-com:vml" Requires="v">
                <p:oleObj name="Equation" r:id="rId2" imgW="3288960" imgH="482400" progId="Equation.DSMT4">
                  <p:embed/>
                </p:oleObj>
              </mc:Choice>
              <mc:Fallback>
                <p:oleObj name="Equation" r:id="rId2" imgW="3288960" imgH="482400" progId="Equation.DSMT4">
                  <p:embed/>
                  <p:pic>
                    <p:nvPicPr>
                      <p:cNvPr id="6" name="Object 5">
                        <a:extLst>
                          <a:ext uri="{FF2B5EF4-FFF2-40B4-BE49-F238E27FC236}">
                            <a16:creationId xmlns:a16="http://schemas.microsoft.com/office/drawing/2014/main" id="{FBFED647-E044-4D36-8FA4-C16F905E73C1}"/>
                          </a:ext>
                        </a:extLst>
                      </p:cNvPr>
                      <p:cNvPicPr/>
                      <p:nvPr/>
                    </p:nvPicPr>
                    <p:blipFill>
                      <a:blip r:embed="rId3"/>
                      <a:stretch>
                        <a:fillRect/>
                      </a:stretch>
                    </p:blipFill>
                    <p:spPr>
                      <a:xfrm>
                        <a:off x="1046671" y="4481308"/>
                        <a:ext cx="9128125" cy="1339850"/>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15CCE564-0A6F-632F-49A8-14450AE16782}"/>
              </a:ext>
            </a:extLst>
          </p:cNvPr>
          <p:cNvCxnSpPr>
            <a:cxnSpLocks/>
          </p:cNvCxnSpPr>
          <p:nvPr/>
        </p:nvCxnSpPr>
        <p:spPr>
          <a:xfrm>
            <a:off x="6583831" y="1174098"/>
            <a:ext cx="0" cy="23703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EE80B34-6890-951D-DF09-AD7DBF4BB800}"/>
              </a:ext>
            </a:extLst>
          </p:cNvPr>
          <p:cNvCxnSpPr>
            <a:cxnSpLocks/>
          </p:cNvCxnSpPr>
          <p:nvPr/>
        </p:nvCxnSpPr>
        <p:spPr>
          <a:xfrm flipH="1">
            <a:off x="6422969" y="3059546"/>
            <a:ext cx="29093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33824C7-F2BF-1FB4-DC7B-2A24AC9FC043}"/>
              </a:ext>
            </a:extLst>
          </p:cNvPr>
          <p:cNvSpPr txBox="1"/>
          <p:nvPr/>
        </p:nvSpPr>
        <p:spPr>
          <a:xfrm>
            <a:off x="9382868" y="2874880"/>
            <a:ext cx="340158" cy="369332"/>
          </a:xfrm>
          <a:prstGeom prst="rect">
            <a:avLst/>
          </a:prstGeom>
          <a:noFill/>
        </p:spPr>
        <p:txBody>
          <a:bodyPr wrap="none" rtlCol="0">
            <a:spAutoFit/>
          </a:bodyPr>
          <a:lstStyle/>
          <a:p>
            <a:r>
              <a:rPr lang="sv-SE" b="1" dirty="0"/>
              <a:t>Q</a:t>
            </a:r>
            <a:endParaRPr lang="en-US" b="1" dirty="0"/>
          </a:p>
        </p:txBody>
      </p:sp>
      <p:sp>
        <p:nvSpPr>
          <p:cNvPr id="7" name="TextBox 6">
            <a:extLst>
              <a:ext uri="{FF2B5EF4-FFF2-40B4-BE49-F238E27FC236}">
                <a16:creationId xmlns:a16="http://schemas.microsoft.com/office/drawing/2014/main" id="{F42BE788-57EE-013A-59D0-D0856A94E88C}"/>
              </a:ext>
            </a:extLst>
          </p:cNvPr>
          <p:cNvSpPr txBox="1"/>
          <p:nvPr/>
        </p:nvSpPr>
        <p:spPr>
          <a:xfrm>
            <a:off x="6438659" y="780179"/>
            <a:ext cx="308098" cy="369332"/>
          </a:xfrm>
          <a:prstGeom prst="rect">
            <a:avLst/>
          </a:prstGeom>
          <a:noFill/>
        </p:spPr>
        <p:txBody>
          <a:bodyPr wrap="none" rtlCol="0">
            <a:spAutoFit/>
          </a:bodyPr>
          <a:lstStyle/>
          <a:p>
            <a:r>
              <a:rPr lang="sv-SE" b="1" dirty="0"/>
              <a:t>P</a:t>
            </a:r>
            <a:endParaRPr lang="en-US" b="1" dirty="0"/>
          </a:p>
        </p:txBody>
      </p:sp>
      <p:cxnSp>
        <p:nvCxnSpPr>
          <p:cNvPr id="8" name="Straight Connector 7">
            <a:extLst>
              <a:ext uri="{FF2B5EF4-FFF2-40B4-BE49-F238E27FC236}">
                <a16:creationId xmlns:a16="http://schemas.microsoft.com/office/drawing/2014/main" id="{A2398110-C8B1-D2F6-FA7D-5B8D8C5146C4}"/>
              </a:ext>
            </a:extLst>
          </p:cNvPr>
          <p:cNvCxnSpPr>
            <a:cxnSpLocks/>
          </p:cNvCxnSpPr>
          <p:nvPr/>
        </p:nvCxnSpPr>
        <p:spPr>
          <a:xfrm>
            <a:off x="6560897" y="1545082"/>
            <a:ext cx="2567219" cy="188346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E30FF5-0C1F-2694-8911-1B99EDCE67E3}"/>
              </a:ext>
            </a:extLst>
          </p:cNvPr>
          <p:cNvCxnSpPr>
            <a:cxnSpLocks/>
          </p:cNvCxnSpPr>
          <p:nvPr/>
        </p:nvCxnSpPr>
        <p:spPr>
          <a:xfrm flipV="1">
            <a:off x="6592708" y="1992659"/>
            <a:ext cx="2366732" cy="76806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AD578D7-764D-8CB3-E3E8-4CD7066F0D77}"/>
              </a:ext>
            </a:extLst>
          </p:cNvPr>
          <p:cNvSpPr txBox="1"/>
          <p:nvPr/>
        </p:nvSpPr>
        <p:spPr>
          <a:xfrm>
            <a:off x="6096000" y="2845426"/>
            <a:ext cx="301686" cy="369332"/>
          </a:xfrm>
          <a:prstGeom prst="rect">
            <a:avLst/>
          </a:prstGeom>
          <a:noFill/>
        </p:spPr>
        <p:txBody>
          <a:bodyPr wrap="none" rtlCol="0">
            <a:spAutoFit/>
          </a:bodyPr>
          <a:lstStyle/>
          <a:p>
            <a:r>
              <a:rPr lang="sv-SE" b="1" dirty="0"/>
              <a:t>0</a:t>
            </a:r>
            <a:endParaRPr lang="en-US" b="1" dirty="0"/>
          </a:p>
        </p:txBody>
      </p:sp>
      <p:sp>
        <p:nvSpPr>
          <p:cNvPr id="11" name="TextBox 10">
            <a:extLst>
              <a:ext uri="{FF2B5EF4-FFF2-40B4-BE49-F238E27FC236}">
                <a16:creationId xmlns:a16="http://schemas.microsoft.com/office/drawing/2014/main" id="{C5BAADDB-16D0-1AFD-57B3-D6AD3B643691}"/>
              </a:ext>
            </a:extLst>
          </p:cNvPr>
          <p:cNvSpPr txBox="1"/>
          <p:nvPr/>
        </p:nvSpPr>
        <p:spPr>
          <a:xfrm>
            <a:off x="6421567" y="3485570"/>
            <a:ext cx="301686" cy="369332"/>
          </a:xfrm>
          <a:prstGeom prst="rect">
            <a:avLst/>
          </a:prstGeom>
          <a:noFill/>
        </p:spPr>
        <p:txBody>
          <a:bodyPr wrap="none" rtlCol="0">
            <a:spAutoFit/>
          </a:bodyPr>
          <a:lstStyle/>
          <a:p>
            <a:r>
              <a:rPr lang="sv-SE" b="1" dirty="0"/>
              <a:t>0</a:t>
            </a:r>
            <a:endParaRPr lang="en-US" b="1" dirty="0"/>
          </a:p>
        </p:txBody>
      </p:sp>
      <p:sp>
        <p:nvSpPr>
          <p:cNvPr id="12" name="TextBox 11">
            <a:extLst>
              <a:ext uri="{FF2B5EF4-FFF2-40B4-BE49-F238E27FC236}">
                <a16:creationId xmlns:a16="http://schemas.microsoft.com/office/drawing/2014/main" id="{D239698C-4E25-1A1C-6FEA-03F938F17D6E}"/>
              </a:ext>
            </a:extLst>
          </p:cNvPr>
          <p:cNvSpPr txBox="1"/>
          <p:nvPr/>
        </p:nvSpPr>
        <p:spPr>
          <a:xfrm>
            <a:off x="6775779" y="1377977"/>
            <a:ext cx="1874231" cy="369332"/>
          </a:xfrm>
          <a:prstGeom prst="rect">
            <a:avLst/>
          </a:prstGeom>
          <a:noFill/>
        </p:spPr>
        <p:txBody>
          <a:bodyPr wrap="none" rtlCol="0">
            <a:spAutoFit/>
          </a:bodyPr>
          <a:lstStyle/>
          <a:p>
            <a:r>
              <a:rPr lang="sv-SE" b="1" dirty="0"/>
              <a:t>P = (a/b) – (1/b)Q</a:t>
            </a:r>
            <a:endParaRPr lang="en-US" b="1" dirty="0"/>
          </a:p>
        </p:txBody>
      </p:sp>
      <p:sp>
        <p:nvSpPr>
          <p:cNvPr id="13" name="TextBox 12">
            <a:extLst>
              <a:ext uri="{FF2B5EF4-FFF2-40B4-BE49-F238E27FC236}">
                <a16:creationId xmlns:a16="http://schemas.microsoft.com/office/drawing/2014/main" id="{4081F326-0256-7A11-2C67-33EF5B02B10C}"/>
              </a:ext>
            </a:extLst>
          </p:cNvPr>
          <p:cNvSpPr txBox="1"/>
          <p:nvPr/>
        </p:nvSpPr>
        <p:spPr>
          <a:xfrm>
            <a:off x="8837270" y="1588042"/>
            <a:ext cx="1877309" cy="369332"/>
          </a:xfrm>
          <a:prstGeom prst="rect">
            <a:avLst/>
          </a:prstGeom>
          <a:noFill/>
        </p:spPr>
        <p:txBody>
          <a:bodyPr wrap="none" rtlCol="0">
            <a:spAutoFit/>
          </a:bodyPr>
          <a:lstStyle/>
          <a:p>
            <a:r>
              <a:rPr lang="sv-SE" b="1" dirty="0"/>
              <a:t>P = (g/h) + (1/h)Q</a:t>
            </a:r>
            <a:endParaRPr lang="en-US" b="1" dirty="0"/>
          </a:p>
        </p:txBody>
      </p:sp>
      <p:cxnSp>
        <p:nvCxnSpPr>
          <p:cNvPr id="15" name="Straight Connector 14">
            <a:extLst>
              <a:ext uri="{FF2B5EF4-FFF2-40B4-BE49-F238E27FC236}">
                <a16:creationId xmlns:a16="http://schemas.microsoft.com/office/drawing/2014/main" id="{A811076E-BA0B-56A1-791E-FFFC161C4276}"/>
              </a:ext>
            </a:extLst>
          </p:cNvPr>
          <p:cNvCxnSpPr>
            <a:cxnSpLocks/>
          </p:cNvCxnSpPr>
          <p:nvPr/>
        </p:nvCxnSpPr>
        <p:spPr>
          <a:xfrm>
            <a:off x="6397686" y="2376692"/>
            <a:ext cx="1574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BBF728F4-F491-16C9-DDCD-E51769BB115C}"/>
              </a:ext>
            </a:extLst>
          </p:cNvPr>
          <p:cNvSpPr/>
          <p:nvPr/>
        </p:nvSpPr>
        <p:spPr>
          <a:xfrm>
            <a:off x="6575168" y="1545082"/>
            <a:ext cx="1086261" cy="814184"/>
          </a:xfrm>
          <a:prstGeom prst="triangle">
            <a:avLst>
              <a:gd name="adj" fmla="val 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6CEB2A1-11BB-0106-21B7-E6C5138E8E68}"/>
              </a:ext>
            </a:extLst>
          </p:cNvPr>
          <p:cNvSpPr txBox="1"/>
          <p:nvPr/>
        </p:nvSpPr>
        <p:spPr>
          <a:xfrm>
            <a:off x="718736" y="900923"/>
            <a:ext cx="3830792" cy="954107"/>
          </a:xfrm>
          <a:prstGeom prst="rect">
            <a:avLst/>
          </a:prstGeom>
          <a:noFill/>
        </p:spPr>
        <p:txBody>
          <a:bodyPr wrap="none" rtlCol="0">
            <a:spAutoFit/>
          </a:bodyPr>
          <a:lstStyle/>
          <a:p>
            <a:r>
              <a:rPr lang="sv-SE" sz="2800" b="1" dirty="0" err="1">
                <a:solidFill>
                  <a:srgbClr val="FF0000"/>
                </a:solidFill>
              </a:rPr>
              <a:t>Consumer</a:t>
            </a:r>
            <a:r>
              <a:rPr lang="sv-SE" sz="2800" b="1" dirty="0">
                <a:solidFill>
                  <a:srgbClr val="FF0000"/>
                </a:solidFill>
              </a:rPr>
              <a:t> </a:t>
            </a:r>
            <a:r>
              <a:rPr lang="sv-SE" sz="2800" b="1" dirty="0" err="1">
                <a:solidFill>
                  <a:srgbClr val="FF0000"/>
                </a:solidFill>
              </a:rPr>
              <a:t>surplus</a:t>
            </a:r>
            <a:r>
              <a:rPr lang="sv-SE" sz="2800" b="1" dirty="0">
                <a:solidFill>
                  <a:srgbClr val="FF0000"/>
                </a:solidFill>
              </a:rPr>
              <a:t> in N1 </a:t>
            </a:r>
          </a:p>
          <a:p>
            <a:r>
              <a:rPr lang="sv-SE" sz="2800" b="1" dirty="0">
                <a:solidFill>
                  <a:srgbClr val="FF0000"/>
                </a:solidFill>
              </a:rPr>
              <a:t>in </a:t>
            </a:r>
            <a:r>
              <a:rPr lang="sv-SE" sz="2800" b="1" dirty="0" err="1">
                <a:solidFill>
                  <a:srgbClr val="FF0000"/>
                </a:solidFill>
              </a:rPr>
              <a:t>free</a:t>
            </a:r>
            <a:r>
              <a:rPr lang="sv-SE" sz="2800" b="1" dirty="0">
                <a:solidFill>
                  <a:srgbClr val="FF0000"/>
                </a:solidFill>
              </a:rPr>
              <a:t> </a:t>
            </a:r>
            <a:r>
              <a:rPr lang="sv-SE" sz="2800" b="1" dirty="0" err="1">
                <a:solidFill>
                  <a:srgbClr val="FF0000"/>
                </a:solidFill>
              </a:rPr>
              <a:t>trade</a:t>
            </a:r>
            <a:r>
              <a:rPr lang="sv-SE" sz="2800" b="1" dirty="0">
                <a:solidFill>
                  <a:srgbClr val="FF0000"/>
                </a:solidFill>
              </a:rPr>
              <a:t> </a:t>
            </a:r>
            <a:r>
              <a:rPr lang="sv-SE" sz="2800" b="1" dirty="0" err="1">
                <a:solidFill>
                  <a:srgbClr val="FF0000"/>
                </a:solidFill>
              </a:rPr>
              <a:t>equilibrium</a:t>
            </a:r>
            <a:endParaRPr lang="en-US" sz="2800" b="1" dirty="0">
              <a:solidFill>
                <a:srgbClr val="FF0000"/>
              </a:solidFill>
            </a:endParaRPr>
          </a:p>
        </p:txBody>
      </p:sp>
      <p:cxnSp>
        <p:nvCxnSpPr>
          <p:cNvPr id="24" name="Straight Arrow Connector 23">
            <a:extLst>
              <a:ext uri="{FF2B5EF4-FFF2-40B4-BE49-F238E27FC236}">
                <a16:creationId xmlns:a16="http://schemas.microsoft.com/office/drawing/2014/main" id="{7E25A813-7DBA-50C2-D38F-4175D41C5D05}"/>
              </a:ext>
            </a:extLst>
          </p:cNvPr>
          <p:cNvCxnSpPr/>
          <p:nvPr/>
        </p:nvCxnSpPr>
        <p:spPr>
          <a:xfrm>
            <a:off x="4767309" y="1545082"/>
            <a:ext cx="1630377" cy="407092"/>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1417857-17B1-3EF1-4D77-E62515E48C31}"/>
              </a:ext>
            </a:extLst>
          </p:cNvPr>
          <p:cNvCxnSpPr>
            <a:cxnSpLocks/>
          </p:cNvCxnSpPr>
          <p:nvPr/>
        </p:nvCxnSpPr>
        <p:spPr>
          <a:xfrm>
            <a:off x="1251751" y="1952174"/>
            <a:ext cx="0" cy="2779624"/>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189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TotalTime>
  <Words>7135</Words>
  <Application>Microsoft Office PowerPoint</Application>
  <PresentationFormat>Widescreen</PresentationFormat>
  <Paragraphs>1030</Paragraphs>
  <Slides>82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9" baseType="lpstr">
      <vt:lpstr>Arial</vt:lpstr>
      <vt:lpstr>Arial Black</vt:lpstr>
      <vt:lpstr>Calibri</vt:lpstr>
      <vt:lpstr>Calibri Light</vt:lpstr>
      <vt:lpstr>Derive Unicode</vt:lpstr>
      <vt:lpstr>Office Theme</vt:lpstr>
      <vt:lpstr>Equation</vt:lpstr>
      <vt:lpstr>Linear and nonlinear optimization of international trade and tariffs - Invited Talk  Peter Lohmander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Abstract part 1  Linear and nonlinear optimization of international trade and tariffs, WSTA 2025, Peter Lohmander</vt:lpstr>
      <vt:lpstr>Results from the linear, partial equilibrium, model</vt:lpstr>
      <vt:lpstr>Results from the linear, partial equilibrium, model</vt:lpstr>
      <vt:lpstr>Abstract part 2  Linear and nonlinear optimization of international trade and tariffs, WSTA 2025, Peter Lohmander</vt:lpstr>
      <vt:lpstr>Abstract part 3  Linear and nonlinear optimization of international trade and tariffs, WSTA 2025, Peter Lohmander</vt:lpstr>
      <vt:lpstr>Results from the linear, partial equilibrium, model</vt:lpstr>
      <vt:lpstr>Nonlinear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Abstract part 4  Linear and nonlinear optimization of international trade and tariffs, WSTA 2025, Peter Lohmander</vt:lpstr>
      <vt:lpstr>PowerPoint Presentation</vt:lpstr>
      <vt:lpstr>PowerPoint Presentation</vt:lpstr>
      <vt:lpstr>PowerPoint Presentation</vt:lpstr>
      <vt:lpstr>PowerPoint Presentation</vt:lpstr>
      <vt:lpstr>PowerPoint Presentation</vt:lpstr>
      <vt:lpstr>Abstract part 5  Linear and nonlinear optimization of international trade and tariffs, WSTA 2025, Peter Lohmander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Abstract part 6  Linear and nonlinear optimization of international trade and tariffs, WSTA 2025, Peter Lohmander</vt:lpstr>
      <vt:lpstr>Abstract part 7 Linear and nonlinear optimization of international trade and tariffs, WSTA 2025, Peter Lohmander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Lohmander</dc:creator>
  <cp:lastModifiedBy>Peter Lohmander</cp:lastModifiedBy>
  <cp:revision>113</cp:revision>
  <dcterms:created xsi:type="dcterms:W3CDTF">2025-06-08T18:02:05Z</dcterms:created>
  <dcterms:modified xsi:type="dcterms:W3CDTF">2025-06-28T15:03:00Z</dcterms:modified>
</cp:coreProperties>
</file>