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media/image37.jpg" ContentType="image/png"/>
  <Override PartName="/ppt/media/image38.jpg" ContentType="image/png"/>
  <Override PartName="/ppt/media/image39.jpg" ContentType="image/png"/>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257" r:id="rId2"/>
    <p:sldId id="314" r:id="rId3"/>
    <p:sldId id="323" r:id="rId4"/>
    <p:sldId id="319" r:id="rId5"/>
    <p:sldId id="272" r:id="rId6"/>
    <p:sldId id="273" r:id="rId7"/>
    <p:sldId id="278" r:id="rId8"/>
    <p:sldId id="279" r:id="rId9"/>
    <p:sldId id="261" r:id="rId10"/>
    <p:sldId id="262" r:id="rId11"/>
    <p:sldId id="275" r:id="rId12"/>
    <p:sldId id="320" r:id="rId13"/>
    <p:sldId id="324" r:id="rId14"/>
    <p:sldId id="321" r:id="rId15"/>
    <p:sldId id="325" r:id="rId16"/>
    <p:sldId id="326" r:id="rId17"/>
    <p:sldId id="317" r:id="rId18"/>
    <p:sldId id="318" r:id="rId19"/>
    <p:sldId id="277" r:id="rId20"/>
    <p:sldId id="327" r:id="rId21"/>
    <p:sldId id="276" r:id="rId22"/>
    <p:sldId id="264" r:id="rId23"/>
    <p:sldId id="286" r:id="rId24"/>
    <p:sldId id="285" r:id="rId25"/>
    <p:sldId id="263" r:id="rId26"/>
    <p:sldId id="284" r:id="rId27"/>
    <p:sldId id="280" r:id="rId28"/>
    <p:sldId id="287" r:id="rId29"/>
    <p:sldId id="306" r:id="rId30"/>
    <p:sldId id="309" r:id="rId31"/>
    <p:sldId id="310" r:id="rId32"/>
    <p:sldId id="311" r:id="rId33"/>
    <p:sldId id="307" r:id="rId34"/>
    <p:sldId id="265" r:id="rId35"/>
    <p:sldId id="298" r:id="rId36"/>
    <p:sldId id="299" r:id="rId37"/>
    <p:sldId id="266" r:id="rId38"/>
    <p:sldId id="267" r:id="rId39"/>
    <p:sldId id="288" r:id="rId40"/>
    <p:sldId id="289" r:id="rId41"/>
    <p:sldId id="290" r:id="rId42"/>
    <p:sldId id="293" r:id="rId43"/>
    <p:sldId id="295" r:id="rId44"/>
    <p:sldId id="268" r:id="rId45"/>
    <p:sldId id="269" r:id="rId46"/>
    <p:sldId id="300" r:id="rId47"/>
    <p:sldId id="301" r:id="rId48"/>
    <p:sldId id="302" r:id="rId49"/>
    <p:sldId id="328" r:id="rId50"/>
    <p:sldId id="315" r:id="rId51"/>
    <p:sldId id="283" r:id="rId52"/>
    <p:sldId id="316"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Lohmander" initials="PL" lastIdx="1" clrIdx="0">
    <p:extLst>
      <p:ext uri="{19B8F6BF-5375-455C-9EA6-DF929625EA0E}">
        <p15:presenceInfo xmlns:p15="http://schemas.microsoft.com/office/powerpoint/2012/main" userId="14dbffc7007e170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1" d="100"/>
          <a:sy n="81" d="100"/>
        </p:scale>
        <p:origin x="75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2"/>
          <c:order val="2"/>
          <c:tx>
            <c:strRef>
              <c:f>Sheet1!$F$72</c:f>
              <c:strCache>
                <c:ptCount val="1"/>
                <c:pt idx="0">
                  <c:v>Opt_Depth</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Sheet1!$C$73:$C$83</c:f>
              <c:numCache>
                <c:formatCode>General</c:formatCode>
                <c:ptCount val="11"/>
                <c:pt idx="0">
                  <c:v>50</c:v>
                </c:pt>
                <c:pt idx="1">
                  <c:v>60</c:v>
                </c:pt>
                <c:pt idx="2">
                  <c:v>70</c:v>
                </c:pt>
                <c:pt idx="3">
                  <c:v>80</c:v>
                </c:pt>
                <c:pt idx="4">
                  <c:v>90</c:v>
                </c:pt>
                <c:pt idx="5">
                  <c:v>100</c:v>
                </c:pt>
                <c:pt idx="6">
                  <c:v>110</c:v>
                </c:pt>
                <c:pt idx="7">
                  <c:v>120</c:v>
                </c:pt>
                <c:pt idx="8">
                  <c:v>130</c:v>
                </c:pt>
                <c:pt idx="9">
                  <c:v>140</c:v>
                </c:pt>
                <c:pt idx="10">
                  <c:v>150</c:v>
                </c:pt>
              </c:numCache>
            </c:numRef>
          </c:xVal>
          <c:yVal>
            <c:numRef>
              <c:f>Sheet1!$F$73:$F$83</c:f>
              <c:numCache>
                <c:formatCode>General</c:formatCode>
                <c:ptCount val="11"/>
                <c:pt idx="0">
                  <c:v>80</c:v>
                </c:pt>
                <c:pt idx="1">
                  <c:v>80</c:v>
                </c:pt>
                <c:pt idx="2">
                  <c:v>75</c:v>
                </c:pt>
                <c:pt idx="3">
                  <c:v>70</c:v>
                </c:pt>
                <c:pt idx="4">
                  <c:v>65</c:v>
                </c:pt>
                <c:pt idx="5">
                  <c:v>60</c:v>
                </c:pt>
                <c:pt idx="6">
                  <c:v>50</c:v>
                </c:pt>
                <c:pt idx="7">
                  <c:v>50</c:v>
                </c:pt>
                <c:pt idx="8">
                  <c:v>45</c:v>
                </c:pt>
                <c:pt idx="9">
                  <c:v>45</c:v>
                </c:pt>
                <c:pt idx="10">
                  <c:v>45</c:v>
                </c:pt>
              </c:numCache>
            </c:numRef>
          </c:yVal>
          <c:smooth val="0"/>
          <c:extLst>
            <c:ext xmlns:c16="http://schemas.microsoft.com/office/drawing/2014/chart" uri="{C3380CC4-5D6E-409C-BE32-E72D297353CC}">
              <c16:uniqueId val="{00000000-F989-4D9A-9BA9-047C1CEE9F02}"/>
            </c:ext>
          </c:extLst>
        </c:ser>
        <c:dLbls>
          <c:showLegendKey val="0"/>
          <c:showVal val="0"/>
          <c:showCatName val="0"/>
          <c:showSerName val="0"/>
          <c:showPercent val="0"/>
          <c:showBubbleSize val="0"/>
        </c:dLbls>
        <c:axId val="2040107328"/>
        <c:axId val="2040102048"/>
        <c:extLst>
          <c:ext xmlns:c15="http://schemas.microsoft.com/office/drawing/2012/chart" uri="{02D57815-91ED-43cb-92C2-25804820EDAC}">
            <c15:filteredScatterSeries>
              <c15:ser>
                <c:idx val="0"/>
                <c:order val="0"/>
                <c:tx>
                  <c:strRef>
                    <c:extLst>
                      <c:ext uri="{02D57815-91ED-43cb-92C2-25804820EDAC}">
                        <c15:formulaRef>
                          <c15:sqref>Sheet1!$D$72</c15:sqref>
                        </c15:formulaRef>
                      </c:ext>
                    </c:extLst>
                    <c:strCache>
                      <c:ptCount val="1"/>
                      <c:pt idx="0">
                        <c:v>Opt_Obj</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extLst>
                      <c:ext uri="{02D57815-91ED-43cb-92C2-25804820EDAC}">
                        <c15:formulaRef>
                          <c15:sqref>Sheet1!$C$73:$C$83</c15:sqref>
                        </c15:formulaRef>
                      </c:ext>
                    </c:extLst>
                    <c:numCache>
                      <c:formatCode>General</c:formatCode>
                      <c:ptCount val="11"/>
                      <c:pt idx="0">
                        <c:v>50</c:v>
                      </c:pt>
                      <c:pt idx="1">
                        <c:v>60</c:v>
                      </c:pt>
                      <c:pt idx="2">
                        <c:v>70</c:v>
                      </c:pt>
                      <c:pt idx="3">
                        <c:v>80</c:v>
                      </c:pt>
                      <c:pt idx="4">
                        <c:v>90</c:v>
                      </c:pt>
                      <c:pt idx="5">
                        <c:v>100</c:v>
                      </c:pt>
                      <c:pt idx="6">
                        <c:v>110</c:v>
                      </c:pt>
                      <c:pt idx="7">
                        <c:v>120</c:v>
                      </c:pt>
                      <c:pt idx="8">
                        <c:v>130</c:v>
                      </c:pt>
                      <c:pt idx="9">
                        <c:v>140</c:v>
                      </c:pt>
                      <c:pt idx="10">
                        <c:v>150</c:v>
                      </c:pt>
                    </c:numCache>
                  </c:numRef>
                </c:xVal>
                <c:yVal>
                  <c:numRef>
                    <c:extLst>
                      <c:ext uri="{02D57815-91ED-43cb-92C2-25804820EDAC}">
                        <c15:formulaRef>
                          <c15:sqref>Sheet1!$D$73:$D$83</c15:sqref>
                        </c15:formulaRef>
                      </c:ext>
                    </c:extLst>
                    <c:numCache>
                      <c:formatCode>General</c:formatCode>
                      <c:ptCount val="11"/>
                      <c:pt idx="0">
                        <c:v>-8366</c:v>
                      </c:pt>
                      <c:pt idx="1">
                        <c:v>-9166</c:v>
                      </c:pt>
                      <c:pt idx="2">
                        <c:v>-9937</c:v>
                      </c:pt>
                      <c:pt idx="3">
                        <c:v>-10664</c:v>
                      </c:pt>
                      <c:pt idx="4">
                        <c:v>-11338</c:v>
                      </c:pt>
                      <c:pt idx="5">
                        <c:v>-11934</c:v>
                      </c:pt>
                      <c:pt idx="6">
                        <c:v>-12508</c:v>
                      </c:pt>
                      <c:pt idx="7">
                        <c:v>-13008</c:v>
                      </c:pt>
                      <c:pt idx="8">
                        <c:v>-13475</c:v>
                      </c:pt>
                      <c:pt idx="9">
                        <c:v>-13925</c:v>
                      </c:pt>
                      <c:pt idx="10">
                        <c:v>-14375</c:v>
                      </c:pt>
                    </c:numCache>
                  </c:numRef>
                </c:yVal>
                <c:smooth val="0"/>
                <c:extLst>
                  <c:ext xmlns:c16="http://schemas.microsoft.com/office/drawing/2014/chart" uri="{C3380CC4-5D6E-409C-BE32-E72D297353CC}">
                    <c16:uniqueId val="{00000001-F989-4D9A-9BA9-047C1CEE9F02}"/>
                  </c:ext>
                </c:extLst>
              </c15:ser>
            </c15:filteredScatterSeries>
            <c15:filteredScatterSeries>
              <c15:ser>
                <c:idx val="1"/>
                <c:order val="1"/>
                <c:tx>
                  <c:strRef>
                    <c:extLst xmlns:c15="http://schemas.microsoft.com/office/drawing/2012/chart">
                      <c:ext xmlns:c15="http://schemas.microsoft.com/office/drawing/2012/chart" uri="{02D57815-91ED-43cb-92C2-25804820EDAC}">
                        <c15:formulaRef>
                          <c15:sqref>Sheet1!$E$72</c15:sqref>
                        </c15:formulaRef>
                      </c:ext>
                    </c:extLst>
                    <c:strCache>
                      <c:ptCount val="1"/>
                      <c:pt idx="0">
                        <c:v>Opt_x0</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extLst xmlns:c15="http://schemas.microsoft.com/office/drawing/2012/chart">
                      <c:ext xmlns:c15="http://schemas.microsoft.com/office/drawing/2012/chart" uri="{02D57815-91ED-43cb-92C2-25804820EDAC}">
                        <c15:formulaRef>
                          <c15:sqref>Sheet1!$C$73:$C$83</c15:sqref>
                        </c15:formulaRef>
                      </c:ext>
                    </c:extLst>
                    <c:numCache>
                      <c:formatCode>General</c:formatCode>
                      <c:ptCount val="11"/>
                      <c:pt idx="0">
                        <c:v>50</c:v>
                      </c:pt>
                      <c:pt idx="1">
                        <c:v>60</c:v>
                      </c:pt>
                      <c:pt idx="2">
                        <c:v>70</c:v>
                      </c:pt>
                      <c:pt idx="3">
                        <c:v>80</c:v>
                      </c:pt>
                      <c:pt idx="4">
                        <c:v>90</c:v>
                      </c:pt>
                      <c:pt idx="5">
                        <c:v>100</c:v>
                      </c:pt>
                      <c:pt idx="6">
                        <c:v>110</c:v>
                      </c:pt>
                      <c:pt idx="7">
                        <c:v>120</c:v>
                      </c:pt>
                      <c:pt idx="8">
                        <c:v>130</c:v>
                      </c:pt>
                      <c:pt idx="9">
                        <c:v>140</c:v>
                      </c:pt>
                      <c:pt idx="10">
                        <c:v>150</c:v>
                      </c:pt>
                    </c:numCache>
                  </c:numRef>
                </c:xVal>
                <c:yVal>
                  <c:numRef>
                    <c:extLst xmlns:c15="http://schemas.microsoft.com/office/drawing/2012/chart">
                      <c:ext xmlns:c15="http://schemas.microsoft.com/office/drawing/2012/chart" uri="{02D57815-91ED-43cb-92C2-25804820EDAC}">
                        <c15:formulaRef>
                          <c15:sqref>Sheet1!$E$73:$E$83</c15:sqref>
                        </c15:formulaRef>
                      </c:ext>
                    </c:extLst>
                    <c:numCache>
                      <c:formatCode>General</c:formatCode>
                      <c:ptCount val="11"/>
                      <c:pt idx="0">
                        <c:v>2500</c:v>
                      </c:pt>
                      <c:pt idx="1">
                        <c:v>2500</c:v>
                      </c:pt>
                      <c:pt idx="2">
                        <c:v>2500</c:v>
                      </c:pt>
                      <c:pt idx="3">
                        <c:v>2500</c:v>
                      </c:pt>
                      <c:pt idx="4">
                        <c:v>2500</c:v>
                      </c:pt>
                      <c:pt idx="5">
                        <c:v>2500</c:v>
                      </c:pt>
                      <c:pt idx="6">
                        <c:v>2500</c:v>
                      </c:pt>
                      <c:pt idx="7">
                        <c:v>2500</c:v>
                      </c:pt>
                      <c:pt idx="8">
                        <c:v>2500</c:v>
                      </c:pt>
                      <c:pt idx="9">
                        <c:v>2500</c:v>
                      </c:pt>
                      <c:pt idx="10">
                        <c:v>2500</c:v>
                      </c:pt>
                    </c:numCache>
                  </c:numRef>
                </c:yVal>
                <c:smooth val="0"/>
                <c:extLst xmlns:c15="http://schemas.microsoft.com/office/drawing/2012/chart">
                  <c:ext xmlns:c16="http://schemas.microsoft.com/office/drawing/2014/chart" uri="{C3380CC4-5D6E-409C-BE32-E72D297353CC}">
                    <c16:uniqueId val="{00000002-F989-4D9A-9BA9-047C1CEE9F02}"/>
                  </c:ext>
                </c:extLst>
              </c15:ser>
            </c15:filteredScatterSeries>
          </c:ext>
        </c:extLst>
      </c:scatterChart>
      <c:valAx>
        <c:axId val="204010732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P_Depth</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040102048"/>
        <c:crosses val="autoZero"/>
        <c:crossBetween val="midCat"/>
      </c:valAx>
      <c:valAx>
        <c:axId val="20401020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Opt_Depth</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040107328"/>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Sheet1!$D$3</c:f>
              <c:strCache>
                <c:ptCount val="1"/>
                <c:pt idx="0">
                  <c:v>Opt_Obj</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Sheet1!$C$4:$C$14</c:f>
              <c:numCache>
                <c:formatCode>General</c:formatCode>
                <c:ptCount val="11"/>
                <c:pt idx="0">
                  <c:v>0.5</c:v>
                </c:pt>
                <c:pt idx="1">
                  <c:v>0.6</c:v>
                </c:pt>
                <c:pt idx="2">
                  <c:v>0.7</c:v>
                </c:pt>
                <c:pt idx="3">
                  <c:v>0.8</c:v>
                </c:pt>
                <c:pt idx="4">
                  <c:v>0.9</c:v>
                </c:pt>
                <c:pt idx="5">
                  <c:v>1</c:v>
                </c:pt>
                <c:pt idx="6">
                  <c:v>1.1000000000000001</c:v>
                </c:pt>
                <c:pt idx="7">
                  <c:v>1.2</c:v>
                </c:pt>
                <c:pt idx="8">
                  <c:v>1.3</c:v>
                </c:pt>
                <c:pt idx="9">
                  <c:v>1.4</c:v>
                </c:pt>
                <c:pt idx="10">
                  <c:v>1.5</c:v>
                </c:pt>
              </c:numCache>
            </c:numRef>
          </c:xVal>
          <c:yVal>
            <c:numRef>
              <c:f>Sheet1!$D$4:$D$14</c:f>
              <c:numCache>
                <c:formatCode>General</c:formatCode>
                <c:ptCount val="11"/>
                <c:pt idx="0">
                  <c:v>-10443</c:v>
                </c:pt>
                <c:pt idx="1">
                  <c:v>-10793</c:v>
                </c:pt>
                <c:pt idx="2">
                  <c:v>-11101</c:v>
                </c:pt>
                <c:pt idx="3">
                  <c:v>-11402</c:v>
                </c:pt>
                <c:pt idx="4">
                  <c:v>-11702</c:v>
                </c:pt>
                <c:pt idx="5">
                  <c:v>-11964</c:v>
                </c:pt>
                <c:pt idx="6">
                  <c:v>-12177</c:v>
                </c:pt>
                <c:pt idx="7">
                  <c:v>-12377</c:v>
                </c:pt>
                <c:pt idx="8">
                  <c:v>-12554</c:v>
                </c:pt>
                <c:pt idx="9">
                  <c:v>-12704</c:v>
                </c:pt>
                <c:pt idx="10">
                  <c:v>-12854</c:v>
                </c:pt>
              </c:numCache>
            </c:numRef>
          </c:yVal>
          <c:smooth val="0"/>
          <c:extLst>
            <c:ext xmlns:c16="http://schemas.microsoft.com/office/drawing/2014/chart" uri="{C3380CC4-5D6E-409C-BE32-E72D297353CC}">
              <c16:uniqueId val="{00000000-6D29-4BED-AD4C-274F03B38DEB}"/>
            </c:ext>
          </c:extLst>
        </c:ser>
        <c:dLbls>
          <c:showLegendKey val="0"/>
          <c:showVal val="0"/>
          <c:showCatName val="0"/>
          <c:showSerName val="0"/>
          <c:showPercent val="0"/>
          <c:showBubbleSize val="0"/>
        </c:dLbls>
        <c:axId val="406595424"/>
        <c:axId val="406596384"/>
      </c:scatterChart>
      <c:valAx>
        <c:axId val="40659542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P_x0</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06596384"/>
        <c:crosses val="autoZero"/>
        <c:crossBetween val="midCat"/>
      </c:valAx>
      <c:valAx>
        <c:axId val="4065963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Opt_Obj</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06595424"/>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5"/>
          <c:order val="5"/>
          <c:tx>
            <c:strRef>
              <c:f>Sheet1!$I$72</c:f>
              <c:strCache>
                <c:ptCount val="1"/>
                <c:pt idx="0">
                  <c:v>Opt_Alpha</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Sheet1!$C$73:$C$83</c:f>
              <c:numCache>
                <c:formatCode>General</c:formatCode>
                <c:ptCount val="11"/>
                <c:pt idx="0">
                  <c:v>50</c:v>
                </c:pt>
                <c:pt idx="1">
                  <c:v>60</c:v>
                </c:pt>
                <c:pt idx="2">
                  <c:v>70</c:v>
                </c:pt>
                <c:pt idx="3">
                  <c:v>80</c:v>
                </c:pt>
                <c:pt idx="4">
                  <c:v>90</c:v>
                </c:pt>
                <c:pt idx="5">
                  <c:v>100</c:v>
                </c:pt>
                <c:pt idx="6">
                  <c:v>110</c:v>
                </c:pt>
                <c:pt idx="7">
                  <c:v>120</c:v>
                </c:pt>
                <c:pt idx="8">
                  <c:v>130</c:v>
                </c:pt>
                <c:pt idx="9">
                  <c:v>140</c:v>
                </c:pt>
                <c:pt idx="10">
                  <c:v>150</c:v>
                </c:pt>
              </c:numCache>
            </c:numRef>
          </c:xVal>
          <c:yVal>
            <c:numRef>
              <c:f>Sheet1!$I$73:$I$83</c:f>
              <c:numCache>
                <c:formatCode>General</c:formatCode>
                <c:ptCount val="11"/>
                <c:pt idx="0">
                  <c:v>8.7500000000000008E-3</c:v>
                </c:pt>
                <c:pt idx="1">
                  <c:v>8.7500000000000008E-3</c:v>
                </c:pt>
                <c:pt idx="2">
                  <c:v>7.6759999999999997E-3</c:v>
                </c:pt>
                <c:pt idx="3">
                  <c:v>6.8630000000000002E-3</c:v>
                </c:pt>
                <c:pt idx="4">
                  <c:v>6.1539999999999997E-3</c:v>
                </c:pt>
                <c:pt idx="5">
                  <c:v>5.4860000000000004E-3</c:v>
                </c:pt>
                <c:pt idx="6">
                  <c:v>1.023E-3</c:v>
                </c:pt>
                <c:pt idx="7">
                  <c:v>1.023E-3</c:v>
                </c:pt>
                <c:pt idx="8">
                  <c:v>1.14E-3</c:v>
                </c:pt>
                <c:pt idx="9">
                  <c:v>1.14E-3</c:v>
                </c:pt>
                <c:pt idx="10">
                  <c:v>1.14E-3</c:v>
                </c:pt>
              </c:numCache>
            </c:numRef>
          </c:yVal>
          <c:smooth val="0"/>
          <c:extLst>
            <c:ext xmlns:c16="http://schemas.microsoft.com/office/drawing/2014/chart" uri="{C3380CC4-5D6E-409C-BE32-E72D297353CC}">
              <c16:uniqueId val="{00000000-14A2-4FDB-B546-3A02392F2580}"/>
            </c:ext>
          </c:extLst>
        </c:ser>
        <c:ser>
          <c:idx val="6"/>
          <c:order val="6"/>
          <c:tx>
            <c:strRef>
              <c:f>Sheet1!$J$72</c:f>
              <c:strCache>
                <c:ptCount val="1"/>
                <c:pt idx="0">
                  <c:v>Opt_Beta</c:v>
                </c:pt>
              </c:strCache>
            </c:strRef>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f>Sheet1!$C$73:$C$83</c:f>
              <c:numCache>
                <c:formatCode>General</c:formatCode>
                <c:ptCount val="11"/>
                <c:pt idx="0">
                  <c:v>50</c:v>
                </c:pt>
                <c:pt idx="1">
                  <c:v>60</c:v>
                </c:pt>
                <c:pt idx="2">
                  <c:v>70</c:v>
                </c:pt>
                <c:pt idx="3">
                  <c:v>80</c:v>
                </c:pt>
                <c:pt idx="4">
                  <c:v>90</c:v>
                </c:pt>
                <c:pt idx="5">
                  <c:v>100</c:v>
                </c:pt>
                <c:pt idx="6">
                  <c:v>110</c:v>
                </c:pt>
                <c:pt idx="7">
                  <c:v>120</c:v>
                </c:pt>
                <c:pt idx="8">
                  <c:v>130</c:v>
                </c:pt>
                <c:pt idx="9">
                  <c:v>140</c:v>
                </c:pt>
                <c:pt idx="10">
                  <c:v>150</c:v>
                </c:pt>
              </c:numCache>
            </c:numRef>
          </c:xVal>
          <c:yVal>
            <c:numRef>
              <c:f>Sheet1!$J$73:$J$83</c:f>
              <c:numCache>
                <c:formatCode>General</c:formatCode>
                <c:ptCount val="11"/>
                <c:pt idx="0">
                  <c:v>5.3469999999999997E-2</c:v>
                </c:pt>
                <c:pt idx="1">
                  <c:v>5.3469999999999997E-2</c:v>
                </c:pt>
                <c:pt idx="2">
                  <c:v>5.0119999999999998E-2</c:v>
                </c:pt>
                <c:pt idx="3">
                  <c:v>4.8579999999999998E-2</c:v>
                </c:pt>
                <c:pt idx="4">
                  <c:v>4.5109999999999997E-2</c:v>
                </c:pt>
                <c:pt idx="5">
                  <c:v>4.3049999999999998E-2</c:v>
                </c:pt>
                <c:pt idx="6">
                  <c:v>3.5869999999999999E-2</c:v>
                </c:pt>
                <c:pt idx="7">
                  <c:v>3.5869999999999999E-2</c:v>
                </c:pt>
                <c:pt idx="8">
                  <c:v>3.3270000000000001E-2</c:v>
                </c:pt>
                <c:pt idx="9">
                  <c:v>3.3270000000000001E-2</c:v>
                </c:pt>
                <c:pt idx="10">
                  <c:v>3.3270000000000001E-2</c:v>
                </c:pt>
              </c:numCache>
            </c:numRef>
          </c:yVal>
          <c:smooth val="0"/>
          <c:extLst>
            <c:ext xmlns:c16="http://schemas.microsoft.com/office/drawing/2014/chart" uri="{C3380CC4-5D6E-409C-BE32-E72D297353CC}">
              <c16:uniqueId val="{00000001-14A2-4FDB-B546-3A02392F2580}"/>
            </c:ext>
          </c:extLst>
        </c:ser>
        <c:dLbls>
          <c:showLegendKey val="0"/>
          <c:showVal val="0"/>
          <c:showCatName val="0"/>
          <c:showSerName val="0"/>
          <c:showPercent val="0"/>
          <c:showBubbleSize val="0"/>
        </c:dLbls>
        <c:axId val="2058757360"/>
        <c:axId val="2058743920"/>
        <c:extLst>
          <c:ext xmlns:c15="http://schemas.microsoft.com/office/drawing/2012/chart" uri="{02D57815-91ED-43cb-92C2-25804820EDAC}">
            <c15:filteredScatterSeries>
              <c15:ser>
                <c:idx val="0"/>
                <c:order val="0"/>
                <c:tx>
                  <c:strRef>
                    <c:extLst>
                      <c:ext uri="{02D57815-91ED-43cb-92C2-25804820EDAC}">
                        <c15:formulaRef>
                          <c15:sqref>Sheet1!$D$72</c15:sqref>
                        </c15:formulaRef>
                      </c:ext>
                    </c:extLst>
                    <c:strCache>
                      <c:ptCount val="1"/>
                      <c:pt idx="0">
                        <c:v>Opt_Obj</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extLst>
                      <c:ext uri="{02D57815-91ED-43cb-92C2-25804820EDAC}">
                        <c15:formulaRef>
                          <c15:sqref>Sheet1!$C$73:$C$83</c15:sqref>
                        </c15:formulaRef>
                      </c:ext>
                    </c:extLst>
                    <c:numCache>
                      <c:formatCode>General</c:formatCode>
                      <c:ptCount val="11"/>
                      <c:pt idx="0">
                        <c:v>50</c:v>
                      </c:pt>
                      <c:pt idx="1">
                        <c:v>60</c:v>
                      </c:pt>
                      <c:pt idx="2">
                        <c:v>70</c:v>
                      </c:pt>
                      <c:pt idx="3">
                        <c:v>80</c:v>
                      </c:pt>
                      <c:pt idx="4">
                        <c:v>90</c:v>
                      </c:pt>
                      <c:pt idx="5">
                        <c:v>100</c:v>
                      </c:pt>
                      <c:pt idx="6">
                        <c:v>110</c:v>
                      </c:pt>
                      <c:pt idx="7">
                        <c:v>120</c:v>
                      </c:pt>
                      <c:pt idx="8">
                        <c:v>130</c:v>
                      </c:pt>
                      <c:pt idx="9">
                        <c:v>140</c:v>
                      </c:pt>
                      <c:pt idx="10">
                        <c:v>150</c:v>
                      </c:pt>
                    </c:numCache>
                  </c:numRef>
                </c:xVal>
                <c:yVal>
                  <c:numRef>
                    <c:extLst>
                      <c:ext uri="{02D57815-91ED-43cb-92C2-25804820EDAC}">
                        <c15:formulaRef>
                          <c15:sqref>Sheet1!$D$73:$D$83</c15:sqref>
                        </c15:formulaRef>
                      </c:ext>
                    </c:extLst>
                    <c:numCache>
                      <c:formatCode>General</c:formatCode>
                      <c:ptCount val="11"/>
                      <c:pt idx="0">
                        <c:v>-8366</c:v>
                      </c:pt>
                      <c:pt idx="1">
                        <c:v>-9166</c:v>
                      </c:pt>
                      <c:pt idx="2">
                        <c:v>-9937</c:v>
                      </c:pt>
                      <c:pt idx="3">
                        <c:v>-10664</c:v>
                      </c:pt>
                      <c:pt idx="4">
                        <c:v>-11338</c:v>
                      </c:pt>
                      <c:pt idx="5">
                        <c:v>-11934</c:v>
                      </c:pt>
                      <c:pt idx="6">
                        <c:v>-12508</c:v>
                      </c:pt>
                      <c:pt idx="7">
                        <c:v>-13008</c:v>
                      </c:pt>
                      <c:pt idx="8">
                        <c:v>-13475</c:v>
                      </c:pt>
                      <c:pt idx="9">
                        <c:v>-13925</c:v>
                      </c:pt>
                      <c:pt idx="10">
                        <c:v>-14375</c:v>
                      </c:pt>
                    </c:numCache>
                  </c:numRef>
                </c:yVal>
                <c:smooth val="0"/>
                <c:extLst>
                  <c:ext xmlns:c16="http://schemas.microsoft.com/office/drawing/2014/chart" uri="{C3380CC4-5D6E-409C-BE32-E72D297353CC}">
                    <c16:uniqueId val="{00000002-14A2-4FDB-B546-3A02392F2580}"/>
                  </c:ext>
                </c:extLst>
              </c15:ser>
            </c15:filteredScatterSeries>
            <c15:filteredScatterSeries>
              <c15:ser>
                <c:idx val="1"/>
                <c:order val="1"/>
                <c:tx>
                  <c:strRef>
                    <c:extLst xmlns:c15="http://schemas.microsoft.com/office/drawing/2012/chart">
                      <c:ext xmlns:c15="http://schemas.microsoft.com/office/drawing/2012/chart" uri="{02D57815-91ED-43cb-92C2-25804820EDAC}">
                        <c15:formulaRef>
                          <c15:sqref>Sheet1!$E$72</c15:sqref>
                        </c15:formulaRef>
                      </c:ext>
                    </c:extLst>
                    <c:strCache>
                      <c:ptCount val="1"/>
                      <c:pt idx="0">
                        <c:v>Opt_x0</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extLst xmlns:c15="http://schemas.microsoft.com/office/drawing/2012/chart">
                      <c:ext xmlns:c15="http://schemas.microsoft.com/office/drawing/2012/chart" uri="{02D57815-91ED-43cb-92C2-25804820EDAC}">
                        <c15:formulaRef>
                          <c15:sqref>Sheet1!$C$73:$C$83</c15:sqref>
                        </c15:formulaRef>
                      </c:ext>
                    </c:extLst>
                    <c:numCache>
                      <c:formatCode>General</c:formatCode>
                      <c:ptCount val="11"/>
                      <c:pt idx="0">
                        <c:v>50</c:v>
                      </c:pt>
                      <c:pt idx="1">
                        <c:v>60</c:v>
                      </c:pt>
                      <c:pt idx="2">
                        <c:v>70</c:v>
                      </c:pt>
                      <c:pt idx="3">
                        <c:v>80</c:v>
                      </c:pt>
                      <c:pt idx="4">
                        <c:v>90</c:v>
                      </c:pt>
                      <c:pt idx="5">
                        <c:v>100</c:v>
                      </c:pt>
                      <c:pt idx="6">
                        <c:v>110</c:v>
                      </c:pt>
                      <c:pt idx="7">
                        <c:v>120</c:v>
                      </c:pt>
                      <c:pt idx="8">
                        <c:v>130</c:v>
                      </c:pt>
                      <c:pt idx="9">
                        <c:v>140</c:v>
                      </c:pt>
                      <c:pt idx="10">
                        <c:v>150</c:v>
                      </c:pt>
                    </c:numCache>
                  </c:numRef>
                </c:xVal>
                <c:yVal>
                  <c:numRef>
                    <c:extLst xmlns:c15="http://schemas.microsoft.com/office/drawing/2012/chart">
                      <c:ext xmlns:c15="http://schemas.microsoft.com/office/drawing/2012/chart" uri="{02D57815-91ED-43cb-92C2-25804820EDAC}">
                        <c15:formulaRef>
                          <c15:sqref>Sheet1!$E$73:$E$83</c15:sqref>
                        </c15:formulaRef>
                      </c:ext>
                    </c:extLst>
                    <c:numCache>
                      <c:formatCode>General</c:formatCode>
                      <c:ptCount val="11"/>
                      <c:pt idx="0">
                        <c:v>2500</c:v>
                      </c:pt>
                      <c:pt idx="1">
                        <c:v>2500</c:v>
                      </c:pt>
                      <c:pt idx="2">
                        <c:v>2500</c:v>
                      </c:pt>
                      <c:pt idx="3">
                        <c:v>2500</c:v>
                      </c:pt>
                      <c:pt idx="4">
                        <c:v>2500</c:v>
                      </c:pt>
                      <c:pt idx="5">
                        <c:v>2500</c:v>
                      </c:pt>
                      <c:pt idx="6">
                        <c:v>2500</c:v>
                      </c:pt>
                      <c:pt idx="7">
                        <c:v>2500</c:v>
                      </c:pt>
                      <c:pt idx="8">
                        <c:v>2500</c:v>
                      </c:pt>
                      <c:pt idx="9">
                        <c:v>2500</c:v>
                      </c:pt>
                      <c:pt idx="10">
                        <c:v>2500</c:v>
                      </c:pt>
                    </c:numCache>
                  </c:numRef>
                </c:yVal>
                <c:smooth val="0"/>
                <c:extLst xmlns:c15="http://schemas.microsoft.com/office/drawing/2012/chart">
                  <c:ext xmlns:c16="http://schemas.microsoft.com/office/drawing/2014/chart" uri="{C3380CC4-5D6E-409C-BE32-E72D297353CC}">
                    <c16:uniqueId val="{00000003-14A2-4FDB-B546-3A02392F2580}"/>
                  </c:ext>
                </c:extLst>
              </c15:ser>
            </c15:filteredScatterSeries>
            <c15:filteredScatterSeries>
              <c15:ser>
                <c:idx val="2"/>
                <c:order val="2"/>
                <c:tx>
                  <c:strRef>
                    <c:extLst xmlns:c15="http://schemas.microsoft.com/office/drawing/2012/chart">
                      <c:ext xmlns:c15="http://schemas.microsoft.com/office/drawing/2012/chart" uri="{02D57815-91ED-43cb-92C2-25804820EDAC}">
                        <c15:formulaRef>
                          <c15:sqref>Sheet1!$F$72</c15:sqref>
                        </c15:formulaRef>
                      </c:ext>
                    </c:extLst>
                    <c:strCache>
                      <c:ptCount val="1"/>
                      <c:pt idx="0">
                        <c:v>Opt_Depth</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extLst xmlns:c15="http://schemas.microsoft.com/office/drawing/2012/chart">
                      <c:ext xmlns:c15="http://schemas.microsoft.com/office/drawing/2012/chart" uri="{02D57815-91ED-43cb-92C2-25804820EDAC}">
                        <c15:formulaRef>
                          <c15:sqref>Sheet1!$C$73:$C$83</c15:sqref>
                        </c15:formulaRef>
                      </c:ext>
                    </c:extLst>
                    <c:numCache>
                      <c:formatCode>General</c:formatCode>
                      <c:ptCount val="11"/>
                      <c:pt idx="0">
                        <c:v>50</c:v>
                      </c:pt>
                      <c:pt idx="1">
                        <c:v>60</c:v>
                      </c:pt>
                      <c:pt idx="2">
                        <c:v>70</c:v>
                      </c:pt>
                      <c:pt idx="3">
                        <c:v>80</c:v>
                      </c:pt>
                      <c:pt idx="4">
                        <c:v>90</c:v>
                      </c:pt>
                      <c:pt idx="5">
                        <c:v>100</c:v>
                      </c:pt>
                      <c:pt idx="6">
                        <c:v>110</c:v>
                      </c:pt>
                      <c:pt idx="7">
                        <c:v>120</c:v>
                      </c:pt>
                      <c:pt idx="8">
                        <c:v>130</c:v>
                      </c:pt>
                      <c:pt idx="9">
                        <c:v>140</c:v>
                      </c:pt>
                      <c:pt idx="10">
                        <c:v>150</c:v>
                      </c:pt>
                    </c:numCache>
                  </c:numRef>
                </c:xVal>
                <c:yVal>
                  <c:numRef>
                    <c:extLst xmlns:c15="http://schemas.microsoft.com/office/drawing/2012/chart">
                      <c:ext xmlns:c15="http://schemas.microsoft.com/office/drawing/2012/chart" uri="{02D57815-91ED-43cb-92C2-25804820EDAC}">
                        <c15:formulaRef>
                          <c15:sqref>Sheet1!$F$73:$F$83</c15:sqref>
                        </c15:formulaRef>
                      </c:ext>
                    </c:extLst>
                    <c:numCache>
                      <c:formatCode>General</c:formatCode>
                      <c:ptCount val="11"/>
                      <c:pt idx="0">
                        <c:v>80</c:v>
                      </c:pt>
                      <c:pt idx="1">
                        <c:v>80</c:v>
                      </c:pt>
                      <c:pt idx="2">
                        <c:v>75</c:v>
                      </c:pt>
                      <c:pt idx="3">
                        <c:v>70</c:v>
                      </c:pt>
                      <c:pt idx="4">
                        <c:v>65</c:v>
                      </c:pt>
                      <c:pt idx="5">
                        <c:v>60</c:v>
                      </c:pt>
                      <c:pt idx="6">
                        <c:v>50</c:v>
                      </c:pt>
                      <c:pt idx="7">
                        <c:v>50</c:v>
                      </c:pt>
                      <c:pt idx="8">
                        <c:v>45</c:v>
                      </c:pt>
                      <c:pt idx="9">
                        <c:v>45</c:v>
                      </c:pt>
                      <c:pt idx="10">
                        <c:v>45</c:v>
                      </c:pt>
                    </c:numCache>
                  </c:numRef>
                </c:yVal>
                <c:smooth val="0"/>
                <c:extLst xmlns:c15="http://schemas.microsoft.com/office/drawing/2012/chart">
                  <c:ext xmlns:c16="http://schemas.microsoft.com/office/drawing/2014/chart" uri="{C3380CC4-5D6E-409C-BE32-E72D297353CC}">
                    <c16:uniqueId val="{00000004-14A2-4FDB-B546-3A02392F2580}"/>
                  </c:ext>
                </c:extLst>
              </c15:ser>
            </c15:filteredScatterSeries>
            <c15:filteredScatterSeries>
              <c15:ser>
                <c:idx val="3"/>
                <c:order val="3"/>
                <c:tx>
                  <c:strRef>
                    <c:extLst xmlns:c15="http://schemas.microsoft.com/office/drawing/2012/chart">
                      <c:ext xmlns:c15="http://schemas.microsoft.com/office/drawing/2012/chart" uri="{02D57815-91ED-43cb-92C2-25804820EDAC}">
                        <c15:formulaRef>
                          <c15:sqref>Sheet1!$G$72</c15:sqref>
                        </c15:formulaRef>
                      </c:ext>
                    </c:extLst>
                    <c:strCache>
                      <c:ptCount val="1"/>
                      <c:pt idx="0">
                        <c:v>Opt_FWA</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extLst xmlns:c15="http://schemas.microsoft.com/office/drawing/2012/chart">
                      <c:ext xmlns:c15="http://schemas.microsoft.com/office/drawing/2012/chart" uri="{02D57815-91ED-43cb-92C2-25804820EDAC}">
                        <c15:formulaRef>
                          <c15:sqref>Sheet1!$C$73:$C$83</c15:sqref>
                        </c15:formulaRef>
                      </c:ext>
                    </c:extLst>
                    <c:numCache>
                      <c:formatCode>General</c:formatCode>
                      <c:ptCount val="11"/>
                      <c:pt idx="0">
                        <c:v>50</c:v>
                      </c:pt>
                      <c:pt idx="1">
                        <c:v>60</c:v>
                      </c:pt>
                      <c:pt idx="2">
                        <c:v>70</c:v>
                      </c:pt>
                      <c:pt idx="3">
                        <c:v>80</c:v>
                      </c:pt>
                      <c:pt idx="4">
                        <c:v>90</c:v>
                      </c:pt>
                      <c:pt idx="5">
                        <c:v>100</c:v>
                      </c:pt>
                      <c:pt idx="6">
                        <c:v>110</c:v>
                      </c:pt>
                      <c:pt idx="7">
                        <c:v>120</c:v>
                      </c:pt>
                      <c:pt idx="8">
                        <c:v>130</c:v>
                      </c:pt>
                      <c:pt idx="9">
                        <c:v>140</c:v>
                      </c:pt>
                      <c:pt idx="10">
                        <c:v>150</c:v>
                      </c:pt>
                    </c:numCache>
                  </c:numRef>
                </c:xVal>
                <c:yVal>
                  <c:numRef>
                    <c:extLst xmlns:c15="http://schemas.microsoft.com/office/drawing/2012/chart">
                      <c:ext xmlns:c15="http://schemas.microsoft.com/office/drawing/2012/chart" uri="{02D57815-91ED-43cb-92C2-25804820EDAC}">
                        <c15:formulaRef>
                          <c15:sqref>Sheet1!$G$73:$G$83</c15:sqref>
                        </c15:formulaRef>
                      </c:ext>
                    </c:extLst>
                    <c:numCache>
                      <c:formatCode>General</c:formatCode>
                      <c:ptCount val="11"/>
                      <c:pt idx="0">
                        <c:v>5</c:v>
                      </c:pt>
                      <c:pt idx="1">
                        <c:v>5</c:v>
                      </c:pt>
                      <c:pt idx="2">
                        <c:v>5</c:v>
                      </c:pt>
                      <c:pt idx="3">
                        <c:v>6</c:v>
                      </c:pt>
                      <c:pt idx="4">
                        <c:v>6</c:v>
                      </c:pt>
                      <c:pt idx="5">
                        <c:v>7</c:v>
                      </c:pt>
                      <c:pt idx="6">
                        <c:v>7</c:v>
                      </c:pt>
                      <c:pt idx="7">
                        <c:v>7</c:v>
                      </c:pt>
                      <c:pt idx="8">
                        <c:v>8</c:v>
                      </c:pt>
                      <c:pt idx="9">
                        <c:v>8</c:v>
                      </c:pt>
                      <c:pt idx="10">
                        <c:v>8</c:v>
                      </c:pt>
                    </c:numCache>
                  </c:numRef>
                </c:yVal>
                <c:smooth val="0"/>
                <c:extLst xmlns:c15="http://schemas.microsoft.com/office/drawing/2012/chart">
                  <c:ext xmlns:c16="http://schemas.microsoft.com/office/drawing/2014/chart" uri="{C3380CC4-5D6E-409C-BE32-E72D297353CC}">
                    <c16:uniqueId val="{00000005-14A2-4FDB-B546-3A02392F2580}"/>
                  </c:ext>
                </c:extLst>
              </c15:ser>
            </c15:filteredScatterSeries>
            <c15:filteredScatterSeries>
              <c15:ser>
                <c:idx val="4"/>
                <c:order val="4"/>
                <c:tx>
                  <c:strRef>
                    <c:extLst xmlns:c15="http://schemas.microsoft.com/office/drawing/2012/chart">
                      <c:ext xmlns:c15="http://schemas.microsoft.com/office/drawing/2012/chart" uri="{02D57815-91ED-43cb-92C2-25804820EDAC}">
                        <c15:formulaRef>
                          <c15:sqref>Sheet1!$H$72</c15:sqref>
                        </c15:formulaRef>
                      </c:ext>
                    </c:extLst>
                    <c:strCache>
                      <c:ptCount val="1"/>
                      <c:pt idx="0">
                        <c:v>Opt_FWP</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extLst xmlns:c15="http://schemas.microsoft.com/office/drawing/2012/chart">
                      <c:ext xmlns:c15="http://schemas.microsoft.com/office/drawing/2012/chart" uri="{02D57815-91ED-43cb-92C2-25804820EDAC}">
                        <c15:formulaRef>
                          <c15:sqref>Sheet1!$C$73:$C$83</c15:sqref>
                        </c15:formulaRef>
                      </c:ext>
                    </c:extLst>
                    <c:numCache>
                      <c:formatCode>General</c:formatCode>
                      <c:ptCount val="11"/>
                      <c:pt idx="0">
                        <c:v>50</c:v>
                      </c:pt>
                      <c:pt idx="1">
                        <c:v>60</c:v>
                      </c:pt>
                      <c:pt idx="2">
                        <c:v>70</c:v>
                      </c:pt>
                      <c:pt idx="3">
                        <c:v>80</c:v>
                      </c:pt>
                      <c:pt idx="4">
                        <c:v>90</c:v>
                      </c:pt>
                      <c:pt idx="5">
                        <c:v>100</c:v>
                      </c:pt>
                      <c:pt idx="6">
                        <c:v>110</c:v>
                      </c:pt>
                      <c:pt idx="7">
                        <c:v>120</c:v>
                      </c:pt>
                      <c:pt idx="8">
                        <c:v>130</c:v>
                      </c:pt>
                      <c:pt idx="9">
                        <c:v>140</c:v>
                      </c:pt>
                      <c:pt idx="10">
                        <c:v>150</c:v>
                      </c:pt>
                    </c:numCache>
                  </c:numRef>
                </c:xVal>
                <c:yVal>
                  <c:numRef>
                    <c:extLst xmlns:c15="http://schemas.microsoft.com/office/drawing/2012/chart">
                      <c:ext xmlns:c15="http://schemas.microsoft.com/office/drawing/2012/chart" uri="{02D57815-91ED-43cb-92C2-25804820EDAC}">
                        <c15:formulaRef>
                          <c15:sqref>Sheet1!$H$73:$H$83</c15:sqref>
                        </c15:formulaRef>
                      </c:ext>
                    </c:extLst>
                    <c:numCache>
                      <c:formatCode>General</c:formatCode>
                      <c:ptCount val="11"/>
                      <c:pt idx="0">
                        <c:v>1</c:v>
                      </c:pt>
                      <c:pt idx="1">
                        <c:v>1</c:v>
                      </c:pt>
                      <c:pt idx="2">
                        <c:v>2</c:v>
                      </c:pt>
                      <c:pt idx="3">
                        <c:v>3</c:v>
                      </c:pt>
                      <c:pt idx="4">
                        <c:v>4</c:v>
                      </c:pt>
                      <c:pt idx="5">
                        <c:v>5</c:v>
                      </c:pt>
                      <c:pt idx="6">
                        <c:v>10</c:v>
                      </c:pt>
                      <c:pt idx="7">
                        <c:v>10</c:v>
                      </c:pt>
                      <c:pt idx="8">
                        <c:v>10</c:v>
                      </c:pt>
                      <c:pt idx="9">
                        <c:v>10</c:v>
                      </c:pt>
                      <c:pt idx="10">
                        <c:v>10</c:v>
                      </c:pt>
                    </c:numCache>
                  </c:numRef>
                </c:yVal>
                <c:smooth val="0"/>
                <c:extLst xmlns:c15="http://schemas.microsoft.com/office/drawing/2012/chart">
                  <c:ext xmlns:c16="http://schemas.microsoft.com/office/drawing/2014/chart" uri="{C3380CC4-5D6E-409C-BE32-E72D297353CC}">
                    <c16:uniqueId val="{00000006-14A2-4FDB-B546-3A02392F2580}"/>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Sheet1!$K$72</c15:sqref>
                        </c15:formulaRef>
                      </c:ext>
                    </c:extLst>
                    <c:strCache>
                      <c:ptCount val="1"/>
                      <c:pt idx="0">
                        <c:v>Opt_T</c:v>
                      </c:pt>
                    </c:strCache>
                  </c:strRef>
                </c:tx>
                <c:spPr>
                  <a:ln w="19050"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xVal>
                  <c:numRef>
                    <c:extLst xmlns:c15="http://schemas.microsoft.com/office/drawing/2012/chart">
                      <c:ext xmlns:c15="http://schemas.microsoft.com/office/drawing/2012/chart" uri="{02D57815-91ED-43cb-92C2-25804820EDAC}">
                        <c15:formulaRef>
                          <c15:sqref>Sheet1!$C$73:$C$83</c15:sqref>
                        </c15:formulaRef>
                      </c:ext>
                    </c:extLst>
                    <c:numCache>
                      <c:formatCode>General</c:formatCode>
                      <c:ptCount val="11"/>
                      <c:pt idx="0">
                        <c:v>50</c:v>
                      </c:pt>
                      <c:pt idx="1">
                        <c:v>60</c:v>
                      </c:pt>
                      <c:pt idx="2">
                        <c:v>70</c:v>
                      </c:pt>
                      <c:pt idx="3">
                        <c:v>80</c:v>
                      </c:pt>
                      <c:pt idx="4">
                        <c:v>90</c:v>
                      </c:pt>
                      <c:pt idx="5">
                        <c:v>100</c:v>
                      </c:pt>
                      <c:pt idx="6">
                        <c:v>110</c:v>
                      </c:pt>
                      <c:pt idx="7">
                        <c:v>120</c:v>
                      </c:pt>
                      <c:pt idx="8">
                        <c:v>130</c:v>
                      </c:pt>
                      <c:pt idx="9">
                        <c:v>140</c:v>
                      </c:pt>
                      <c:pt idx="10">
                        <c:v>150</c:v>
                      </c:pt>
                    </c:numCache>
                  </c:numRef>
                </c:xVal>
                <c:yVal>
                  <c:numRef>
                    <c:extLst xmlns:c15="http://schemas.microsoft.com/office/drawing/2012/chart">
                      <c:ext xmlns:c15="http://schemas.microsoft.com/office/drawing/2012/chart" uri="{02D57815-91ED-43cb-92C2-25804820EDAC}">
                        <c15:formulaRef>
                          <c15:sqref>Sheet1!$K$73:$K$83</c15:sqref>
                        </c15:formulaRef>
                      </c:ext>
                    </c:extLst>
                    <c:numCache>
                      <c:formatCode>General</c:formatCode>
                      <c:ptCount val="11"/>
                      <c:pt idx="0">
                        <c:v>43.7</c:v>
                      </c:pt>
                      <c:pt idx="1">
                        <c:v>43.7</c:v>
                      </c:pt>
                      <c:pt idx="2">
                        <c:v>47.3</c:v>
                      </c:pt>
                      <c:pt idx="3">
                        <c:v>48.8</c:v>
                      </c:pt>
                      <c:pt idx="4">
                        <c:v>54</c:v>
                      </c:pt>
                      <c:pt idx="5">
                        <c:v>57.1</c:v>
                      </c:pt>
                      <c:pt idx="6">
                        <c:v>65.900000000000006</c:v>
                      </c:pt>
                      <c:pt idx="7">
                        <c:v>65.900000000000006</c:v>
                      </c:pt>
                      <c:pt idx="8">
                        <c:v>73.8</c:v>
                      </c:pt>
                      <c:pt idx="9">
                        <c:v>73.8</c:v>
                      </c:pt>
                      <c:pt idx="10">
                        <c:v>73.8</c:v>
                      </c:pt>
                    </c:numCache>
                  </c:numRef>
                </c:yVal>
                <c:smooth val="0"/>
                <c:extLst xmlns:c15="http://schemas.microsoft.com/office/drawing/2012/chart">
                  <c:ext xmlns:c16="http://schemas.microsoft.com/office/drawing/2014/chart" uri="{C3380CC4-5D6E-409C-BE32-E72D297353CC}">
                    <c16:uniqueId val="{00000007-14A2-4FDB-B546-3A02392F2580}"/>
                  </c:ext>
                </c:extLst>
              </c15:ser>
            </c15:filteredScatterSeries>
          </c:ext>
        </c:extLst>
      </c:scatterChart>
      <c:valAx>
        <c:axId val="205875736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P_Depth</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058743920"/>
        <c:crosses val="autoZero"/>
        <c:crossBetween val="midCat"/>
      </c:valAx>
      <c:valAx>
        <c:axId val="20587439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05875736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5"/>
          <c:order val="5"/>
          <c:tx>
            <c:strRef>
              <c:f>Sheet1!$I$3</c:f>
              <c:strCache>
                <c:ptCount val="1"/>
                <c:pt idx="0">
                  <c:v>Opt_Alpha</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Sheet1!$C$4:$C$14</c:f>
              <c:numCache>
                <c:formatCode>General</c:formatCode>
                <c:ptCount val="11"/>
                <c:pt idx="0">
                  <c:v>0.5</c:v>
                </c:pt>
                <c:pt idx="1">
                  <c:v>0.6</c:v>
                </c:pt>
                <c:pt idx="2">
                  <c:v>0.7</c:v>
                </c:pt>
                <c:pt idx="3">
                  <c:v>0.8</c:v>
                </c:pt>
                <c:pt idx="4">
                  <c:v>0.9</c:v>
                </c:pt>
                <c:pt idx="5">
                  <c:v>1</c:v>
                </c:pt>
                <c:pt idx="6">
                  <c:v>1.1000000000000001</c:v>
                </c:pt>
                <c:pt idx="7">
                  <c:v>1.2</c:v>
                </c:pt>
                <c:pt idx="8">
                  <c:v>1.3</c:v>
                </c:pt>
                <c:pt idx="9">
                  <c:v>1.4</c:v>
                </c:pt>
                <c:pt idx="10">
                  <c:v>1.5</c:v>
                </c:pt>
              </c:numCache>
            </c:numRef>
          </c:xVal>
          <c:yVal>
            <c:numRef>
              <c:f>Sheet1!$I$4:$I$14</c:f>
              <c:numCache>
                <c:formatCode>General</c:formatCode>
                <c:ptCount val="11"/>
                <c:pt idx="0">
                  <c:v>9.5960000000000004E-3</c:v>
                </c:pt>
                <c:pt idx="1">
                  <c:v>9.5960000000000004E-3</c:v>
                </c:pt>
                <c:pt idx="2">
                  <c:v>8.0059999999999992E-3</c:v>
                </c:pt>
                <c:pt idx="3">
                  <c:v>8.0059999999999992E-3</c:v>
                </c:pt>
                <c:pt idx="4">
                  <c:v>8.0059999999999992E-3</c:v>
                </c:pt>
                <c:pt idx="5">
                  <c:v>5.4860000000000004E-3</c:v>
                </c:pt>
                <c:pt idx="6">
                  <c:v>9.3300000000000002E-4</c:v>
                </c:pt>
                <c:pt idx="7">
                  <c:v>9.3300000000000002E-4</c:v>
                </c:pt>
                <c:pt idx="8">
                  <c:v>9.3300000000000002E-4</c:v>
                </c:pt>
                <c:pt idx="9">
                  <c:v>9.3300000000000002E-4</c:v>
                </c:pt>
                <c:pt idx="10">
                  <c:v>9.3300000000000002E-4</c:v>
                </c:pt>
              </c:numCache>
            </c:numRef>
          </c:yVal>
          <c:smooth val="0"/>
          <c:extLst>
            <c:ext xmlns:c16="http://schemas.microsoft.com/office/drawing/2014/chart" uri="{C3380CC4-5D6E-409C-BE32-E72D297353CC}">
              <c16:uniqueId val="{00000000-E178-423C-914C-0E735C551A03}"/>
            </c:ext>
          </c:extLst>
        </c:ser>
        <c:ser>
          <c:idx val="6"/>
          <c:order val="6"/>
          <c:tx>
            <c:strRef>
              <c:f>Sheet1!$J$3</c:f>
              <c:strCache>
                <c:ptCount val="1"/>
                <c:pt idx="0">
                  <c:v>Opt_Beta</c:v>
                </c:pt>
              </c:strCache>
            </c:strRef>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f>Sheet1!$C$4:$C$14</c:f>
              <c:numCache>
                <c:formatCode>General</c:formatCode>
                <c:ptCount val="11"/>
                <c:pt idx="0">
                  <c:v>0.5</c:v>
                </c:pt>
                <c:pt idx="1">
                  <c:v>0.6</c:v>
                </c:pt>
                <c:pt idx="2">
                  <c:v>0.7</c:v>
                </c:pt>
                <c:pt idx="3">
                  <c:v>0.8</c:v>
                </c:pt>
                <c:pt idx="4">
                  <c:v>0.9</c:v>
                </c:pt>
                <c:pt idx="5">
                  <c:v>1</c:v>
                </c:pt>
                <c:pt idx="6">
                  <c:v>1.1000000000000001</c:v>
                </c:pt>
                <c:pt idx="7">
                  <c:v>1.2</c:v>
                </c:pt>
                <c:pt idx="8">
                  <c:v>1.3</c:v>
                </c:pt>
                <c:pt idx="9">
                  <c:v>1.4</c:v>
                </c:pt>
                <c:pt idx="10">
                  <c:v>1.5</c:v>
                </c:pt>
              </c:numCache>
            </c:numRef>
          </c:xVal>
          <c:yVal>
            <c:numRef>
              <c:f>Sheet1!$J$4:$J$14</c:f>
              <c:numCache>
                <c:formatCode>General</c:formatCode>
                <c:ptCount val="11"/>
                <c:pt idx="0">
                  <c:v>4.1640000000000003E-2</c:v>
                </c:pt>
                <c:pt idx="1">
                  <c:v>4.1640000000000003E-2</c:v>
                </c:pt>
                <c:pt idx="2">
                  <c:v>4.3049999999999998E-2</c:v>
                </c:pt>
                <c:pt idx="3">
                  <c:v>4.3049999999999998E-2</c:v>
                </c:pt>
                <c:pt idx="4">
                  <c:v>4.3049999999999998E-2</c:v>
                </c:pt>
                <c:pt idx="5">
                  <c:v>4.3049999999999998E-2</c:v>
                </c:pt>
                <c:pt idx="6">
                  <c:v>3.8170000000000003E-2</c:v>
                </c:pt>
                <c:pt idx="7">
                  <c:v>3.8170000000000003E-2</c:v>
                </c:pt>
                <c:pt idx="8">
                  <c:v>3.9460000000000002E-2</c:v>
                </c:pt>
                <c:pt idx="9">
                  <c:v>3.9460000000000002E-2</c:v>
                </c:pt>
                <c:pt idx="10">
                  <c:v>3.9460000000000002E-2</c:v>
                </c:pt>
              </c:numCache>
            </c:numRef>
          </c:yVal>
          <c:smooth val="0"/>
          <c:extLst>
            <c:ext xmlns:c16="http://schemas.microsoft.com/office/drawing/2014/chart" uri="{C3380CC4-5D6E-409C-BE32-E72D297353CC}">
              <c16:uniqueId val="{00000001-E178-423C-914C-0E735C551A03}"/>
            </c:ext>
          </c:extLst>
        </c:ser>
        <c:dLbls>
          <c:showLegendKey val="0"/>
          <c:showVal val="0"/>
          <c:showCatName val="0"/>
          <c:showSerName val="0"/>
          <c:showPercent val="0"/>
          <c:showBubbleSize val="0"/>
        </c:dLbls>
        <c:axId val="370652000"/>
        <c:axId val="417573280"/>
        <c:extLst>
          <c:ext xmlns:c15="http://schemas.microsoft.com/office/drawing/2012/chart" uri="{02D57815-91ED-43cb-92C2-25804820EDAC}">
            <c15:filteredScatterSeries>
              <c15:ser>
                <c:idx val="0"/>
                <c:order val="0"/>
                <c:tx>
                  <c:strRef>
                    <c:extLst>
                      <c:ext uri="{02D57815-91ED-43cb-92C2-25804820EDAC}">
                        <c15:formulaRef>
                          <c15:sqref>Sheet1!$D$3</c15:sqref>
                        </c15:formulaRef>
                      </c:ext>
                    </c:extLst>
                    <c:strCache>
                      <c:ptCount val="1"/>
                      <c:pt idx="0">
                        <c:v>Opt_Obj</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extLst>
                      <c:ext uri="{02D57815-91ED-43cb-92C2-25804820EDAC}">
                        <c15:formulaRef>
                          <c15:sqref>Sheet1!$C$4:$C$14</c15:sqref>
                        </c15:formulaRef>
                      </c:ext>
                    </c:extLst>
                    <c:numCache>
                      <c:formatCode>General</c:formatCode>
                      <c:ptCount val="11"/>
                      <c:pt idx="0">
                        <c:v>0.5</c:v>
                      </c:pt>
                      <c:pt idx="1">
                        <c:v>0.6</c:v>
                      </c:pt>
                      <c:pt idx="2">
                        <c:v>0.7</c:v>
                      </c:pt>
                      <c:pt idx="3">
                        <c:v>0.8</c:v>
                      </c:pt>
                      <c:pt idx="4">
                        <c:v>0.9</c:v>
                      </c:pt>
                      <c:pt idx="5">
                        <c:v>1</c:v>
                      </c:pt>
                      <c:pt idx="6">
                        <c:v>1.1000000000000001</c:v>
                      </c:pt>
                      <c:pt idx="7">
                        <c:v>1.2</c:v>
                      </c:pt>
                      <c:pt idx="8">
                        <c:v>1.3</c:v>
                      </c:pt>
                      <c:pt idx="9">
                        <c:v>1.4</c:v>
                      </c:pt>
                      <c:pt idx="10">
                        <c:v>1.5</c:v>
                      </c:pt>
                    </c:numCache>
                  </c:numRef>
                </c:xVal>
                <c:yVal>
                  <c:numRef>
                    <c:extLst>
                      <c:ext uri="{02D57815-91ED-43cb-92C2-25804820EDAC}">
                        <c15:formulaRef>
                          <c15:sqref>Sheet1!$D$4:$D$14</c15:sqref>
                        </c15:formulaRef>
                      </c:ext>
                    </c:extLst>
                    <c:numCache>
                      <c:formatCode>General</c:formatCode>
                      <c:ptCount val="11"/>
                      <c:pt idx="0">
                        <c:v>-10443</c:v>
                      </c:pt>
                      <c:pt idx="1">
                        <c:v>-10793</c:v>
                      </c:pt>
                      <c:pt idx="2">
                        <c:v>-11101</c:v>
                      </c:pt>
                      <c:pt idx="3">
                        <c:v>-11402</c:v>
                      </c:pt>
                      <c:pt idx="4">
                        <c:v>-11702</c:v>
                      </c:pt>
                      <c:pt idx="5">
                        <c:v>-11964</c:v>
                      </c:pt>
                      <c:pt idx="6">
                        <c:v>-12177</c:v>
                      </c:pt>
                      <c:pt idx="7">
                        <c:v>-12377</c:v>
                      </c:pt>
                      <c:pt idx="8">
                        <c:v>-12554</c:v>
                      </c:pt>
                      <c:pt idx="9">
                        <c:v>-12704</c:v>
                      </c:pt>
                      <c:pt idx="10">
                        <c:v>-12854</c:v>
                      </c:pt>
                    </c:numCache>
                  </c:numRef>
                </c:yVal>
                <c:smooth val="0"/>
                <c:extLst>
                  <c:ext xmlns:c16="http://schemas.microsoft.com/office/drawing/2014/chart" uri="{C3380CC4-5D6E-409C-BE32-E72D297353CC}">
                    <c16:uniqueId val="{00000002-E178-423C-914C-0E735C551A03}"/>
                  </c:ext>
                </c:extLst>
              </c15:ser>
            </c15:filteredScatterSeries>
            <c15:filteredScatterSeries>
              <c15:ser>
                <c:idx val="1"/>
                <c:order val="1"/>
                <c:tx>
                  <c:strRef>
                    <c:extLst xmlns:c15="http://schemas.microsoft.com/office/drawing/2012/chart">
                      <c:ext xmlns:c15="http://schemas.microsoft.com/office/drawing/2012/chart" uri="{02D57815-91ED-43cb-92C2-25804820EDAC}">
                        <c15:formulaRef>
                          <c15:sqref>Sheet1!$E$3</c15:sqref>
                        </c15:formulaRef>
                      </c:ext>
                    </c:extLst>
                    <c:strCache>
                      <c:ptCount val="1"/>
                      <c:pt idx="0">
                        <c:v>Opt_x0</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extLst xmlns:c15="http://schemas.microsoft.com/office/drawing/2012/chart">
                      <c:ext xmlns:c15="http://schemas.microsoft.com/office/drawing/2012/chart" uri="{02D57815-91ED-43cb-92C2-25804820EDAC}">
                        <c15:formulaRef>
                          <c15:sqref>Sheet1!$C$4:$C$14</c15:sqref>
                        </c15:formulaRef>
                      </c:ext>
                    </c:extLst>
                    <c:numCache>
                      <c:formatCode>General</c:formatCode>
                      <c:ptCount val="11"/>
                      <c:pt idx="0">
                        <c:v>0.5</c:v>
                      </c:pt>
                      <c:pt idx="1">
                        <c:v>0.6</c:v>
                      </c:pt>
                      <c:pt idx="2">
                        <c:v>0.7</c:v>
                      </c:pt>
                      <c:pt idx="3">
                        <c:v>0.8</c:v>
                      </c:pt>
                      <c:pt idx="4">
                        <c:v>0.9</c:v>
                      </c:pt>
                      <c:pt idx="5">
                        <c:v>1</c:v>
                      </c:pt>
                      <c:pt idx="6">
                        <c:v>1.1000000000000001</c:v>
                      </c:pt>
                      <c:pt idx="7">
                        <c:v>1.2</c:v>
                      </c:pt>
                      <c:pt idx="8">
                        <c:v>1.3</c:v>
                      </c:pt>
                      <c:pt idx="9">
                        <c:v>1.4</c:v>
                      </c:pt>
                      <c:pt idx="10">
                        <c:v>1.5</c:v>
                      </c:pt>
                    </c:numCache>
                  </c:numRef>
                </c:xVal>
                <c:yVal>
                  <c:numRef>
                    <c:extLst xmlns:c15="http://schemas.microsoft.com/office/drawing/2012/chart">
                      <c:ext xmlns:c15="http://schemas.microsoft.com/office/drawing/2012/chart" uri="{02D57815-91ED-43cb-92C2-25804820EDAC}">
                        <c15:formulaRef>
                          <c15:sqref>Sheet1!$E$4:$E$14</c15:sqref>
                        </c15:formulaRef>
                      </c:ext>
                    </c:extLst>
                    <c:numCache>
                      <c:formatCode>General</c:formatCode>
                      <c:ptCount val="11"/>
                      <c:pt idx="0">
                        <c:v>3500</c:v>
                      </c:pt>
                      <c:pt idx="1">
                        <c:v>3500</c:v>
                      </c:pt>
                      <c:pt idx="2">
                        <c:v>3000</c:v>
                      </c:pt>
                      <c:pt idx="3">
                        <c:v>3000</c:v>
                      </c:pt>
                      <c:pt idx="4">
                        <c:v>3000</c:v>
                      </c:pt>
                      <c:pt idx="5">
                        <c:v>2500</c:v>
                      </c:pt>
                      <c:pt idx="6">
                        <c:v>2000</c:v>
                      </c:pt>
                      <c:pt idx="7">
                        <c:v>2000</c:v>
                      </c:pt>
                      <c:pt idx="8">
                        <c:v>1500</c:v>
                      </c:pt>
                      <c:pt idx="9">
                        <c:v>1500</c:v>
                      </c:pt>
                      <c:pt idx="10">
                        <c:v>1500</c:v>
                      </c:pt>
                    </c:numCache>
                  </c:numRef>
                </c:yVal>
                <c:smooth val="0"/>
                <c:extLst xmlns:c15="http://schemas.microsoft.com/office/drawing/2012/chart">
                  <c:ext xmlns:c16="http://schemas.microsoft.com/office/drawing/2014/chart" uri="{C3380CC4-5D6E-409C-BE32-E72D297353CC}">
                    <c16:uniqueId val="{00000003-E178-423C-914C-0E735C551A03}"/>
                  </c:ext>
                </c:extLst>
              </c15:ser>
            </c15:filteredScatterSeries>
            <c15:filteredScatterSeries>
              <c15:ser>
                <c:idx val="2"/>
                <c:order val="2"/>
                <c:tx>
                  <c:strRef>
                    <c:extLst xmlns:c15="http://schemas.microsoft.com/office/drawing/2012/chart">
                      <c:ext xmlns:c15="http://schemas.microsoft.com/office/drawing/2012/chart" uri="{02D57815-91ED-43cb-92C2-25804820EDAC}">
                        <c15:formulaRef>
                          <c15:sqref>Sheet1!$F$3</c15:sqref>
                        </c15:formulaRef>
                      </c:ext>
                    </c:extLst>
                    <c:strCache>
                      <c:ptCount val="1"/>
                      <c:pt idx="0">
                        <c:v>Opt_Depth</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extLst xmlns:c15="http://schemas.microsoft.com/office/drawing/2012/chart">
                      <c:ext xmlns:c15="http://schemas.microsoft.com/office/drawing/2012/chart" uri="{02D57815-91ED-43cb-92C2-25804820EDAC}">
                        <c15:formulaRef>
                          <c15:sqref>Sheet1!$C$4:$C$14</c15:sqref>
                        </c15:formulaRef>
                      </c:ext>
                    </c:extLst>
                    <c:numCache>
                      <c:formatCode>General</c:formatCode>
                      <c:ptCount val="11"/>
                      <c:pt idx="0">
                        <c:v>0.5</c:v>
                      </c:pt>
                      <c:pt idx="1">
                        <c:v>0.6</c:v>
                      </c:pt>
                      <c:pt idx="2">
                        <c:v>0.7</c:v>
                      </c:pt>
                      <c:pt idx="3">
                        <c:v>0.8</c:v>
                      </c:pt>
                      <c:pt idx="4">
                        <c:v>0.9</c:v>
                      </c:pt>
                      <c:pt idx="5">
                        <c:v>1</c:v>
                      </c:pt>
                      <c:pt idx="6">
                        <c:v>1.1000000000000001</c:v>
                      </c:pt>
                      <c:pt idx="7">
                        <c:v>1.2</c:v>
                      </c:pt>
                      <c:pt idx="8">
                        <c:v>1.3</c:v>
                      </c:pt>
                      <c:pt idx="9">
                        <c:v>1.4</c:v>
                      </c:pt>
                      <c:pt idx="10">
                        <c:v>1.5</c:v>
                      </c:pt>
                    </c:numCache>
                  </c:numRef>
                </c:xVal>
                <c:yVal>
                  <c:numRef>
                    <c:extLst xmlns:c15="http://schemas.microsoft.com/office/drawing/2012/chart">
                      <c:ext xmlns:c15="http://schemas.microsoft.com/office/drawing/2012/chart" uri="{02D57815-91ED-43cb-92C2-25804820EDAC}">
                        <c15:formulaRef>
                          <c15:sqref>Sheet1!$F$4:$F$14</c15:sqref>
                        </c15:formulaRef>
                      </c:ext>
                    </c:extLst>
                    <c:numCache>
                      <c:formatCode>General</c:formatCode>
                      <c:ptCount val="11"/>
                      <c:pt idx="0">
                        <c:v>60</c:v>
                      </c:pt>
                      <c:pt idx="1">
                        <c:v>60</c:v>
                      </c:pt>
                      <c:pt idx="2">
                        <c:v>60</c:v>
                      </c:pt>
                      <c:pt idx="3">
                        <c:v>60</c:v>
                      </c:pt>
                      <c:pt idx="4">
                        <c:v>60</c:v>
                      </c:pt>
                      <c:pt idx="5">
                        <c:v>60</c:v>
                      </c:pt>
                      <c:pt idx="6">
                        <c:v>55</c:v>
                      </c:pt>
                      <c:pt idx="7">
                        <c:v>55</c:v>
                      </c:pt>
                      <c:pt idx="8">
                        <c:v>55</c:v>
                      </c:pt>
                      <c:pt idx="9">
                        <c:v>55</c:v>
                      </c:pt>
                      <c:pt idx="10">
                        <c:v>55</c:v>
                      </c:pt>
                    </c:numCache>
                  </c:numRef>
                </c:yVal>
                <c:smooth val="0"/>
                <c:extLst xmlns:c15="http://schemas.microsoft.com/office/drawing/2012/chart">
                  <c:ext xmlns:c16="http://schemas.microsoft.com/office/drawing/2014/chart" uri="{C3380CC4-5D6E-409C-BE32-E72D297353CC}">
                    <c16:uniqueId val="{00000004-E178-423C-914C-0E735C551A03}"/>
                  </c:ext>
                </c:extLst>
              </c15:ser>
            </c15:filteredScatterSeries>
            <c15:filteredScatterSeries>
              <c15:ser>
                <c:idx val="3"/>
                <c:order val="3"/>
                <c:tx>
                  <c:strRef>
                    <c:extLst xmlns:c15="http://schemas.microsoft.com/office/drawing/2012/chart">
                      <c:ext xmlns:c15="http://schemas.microsoft.com/office/drawing/2012/chart" uri="{02D57815-91ED-43cb-92C2-25804820EDAC}">
                        <c15:formulaRef>
                          <c15:sqref>Sheet1!$G$3</c15:sqref>
                        </c15:formulaRef>
                      </c:ext>
                    </c:extLst>
                    <c:strCache>
                      <c:ptCount val="1"/>
                      <c:pt idx="0">
                        <c:v>Opt_FWA</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extLst xmlns:c15="http://schemas.microsoft.com/office/drawing/2012/chart">
                      <c:ext xmlns:c15="http://schemas.microsoft.com/office/drawing/2012/chart" uri="{02D57815-91ED-43cb-92C2-25804820EDAC}">
                        <c15:formulaRef>
                          <c15:sqref>Sheet1!$C$4:$C$14</c15:sqref>
                        </c15:formulaRef>
                      </c:ext>
                    </c:extLst>
                    <c:numCache>
                      <c:formatCode>General</c:formatCode>
                      <c:ptCount val="11"/>
                      <c:pt idx="0">
                        <c:v>0.5</c:v>
                      </c:pt>
                      <c:pt idx="1">
                        <c:v>0.6</c:v>
                      </c:pt>
                      <c:pt idx="2">
                        <c:v>0.7</c:v>
                      </c:pt>
                      <c:pt idx="3">
                        <c:v>0.8</c:v>
                      </c:pt>
                      <c:pt idx="4">
                        <c:v>0.9</c:v>
                      </c:pt>
                      <c:pt idx="5">
                        <c:v>1</c:v>
                      </c:pt>
                      <c:pt idx="6">
                        <c:v>1.1000000000000001</c:v>
                      </c:pt>
                      <c:pt idx="7">
                        <c:v>1.2</c:v>
                      </c:pt>
                      <c:pt idx="8">
                        <c:v>1.3</c:v>
                      </c:pt>
                      <c:pt idx="9">
                        <c:v>1.4</c:v>
                      </c:pt>
                      <c:pt idx="10">
                        <c:v>1.5</c:v>
                      </c:pt>
                    </c:numCache>
                  </c:numRef>
                </c:xVal>
                <c:yVal>
                  <c:numRef>
                    <c:extLst xmlns:c15="http://schemas.microsoft.com/office/drawing/2012/chart">
                      <c:ext xmlns:c15="http://schemas.microsoft.com/office/drawing/2012/chart" uri="{02D57815-91ED-43cb-92C2-25804820EDAC}">
                        <c15:formulaRef>
                          <c15:sqref>Sheet1!$G$4:$G$14</c15:sqref>
                        </c15:formulaRef>
                      </c:ext>
                    </c:extLst>
                    <c:numCache>
                      <c:formatCode>General</c:formatCode>
                      <c:ptCount val="11"/>
                      <c:pt idx="0">
                        <c:v>6</c:v>
                      </c:pt>
                      <c:pt idx="1">
                        <c:v>6</c:v>
                      </c:pt>
                      <c:pt idx="2">
                        <c:v>7</c:v>
                      </c:pt>
                      <c:pt idx="3">
                        <c:v>7</c:v>
                      </c:pt>
                      <c:pt idx="4">
                        <c:v>7</c:v>
                      </c:pt>
                      <c:pt idx="5">
                        <c:v>7</c:v>
                      </c:pt>
                      <c:pt idx="6">
                        <c:v>6</c:v>
                      </c:pt>
                      <c:pt idx="7">
                        <c:v>6</c:v>
                      </c:pt>
                      <c:pt idx="8">
                        <c:v>7</c:v>
                      </c:pt>
                      <c:pt idx="9">
                        <c:v>7</c:v>
                      </c:pt>
                      <c:pt idx="10">
                        <c:v>7</c:v>
                      </c:pt>
                    </c:numCache>
                  </c:numRef>
                </c:yVal>
                <c:smooth val="0"/>
                <c:extLst xmlns:c15="http://schemas.microsoft.com/office/drawing/2012/chart">
                  <c:ext xmlns:c16="http://schemas.microsoft.com/office/drawing/2014/chart" uri="{C3380CC4-5D6E-409C-BE32-E72D297353CC}">
                    <c16:uniqueId val="{00000005-E178-423C-914C-0E735C551A03}"/>
                  </c:ext>
                </c:extLst>
              </c15:ser>
            </c15:filteredScatterSeries>
            <c15:filteredScatterSeries>
              <c15:ser>
                <c:idx val="4"/>
                <c:order val="4"/>
                <c:tx>
                  <c:strRef>
                    <c:extLst xmlns:c15="http://schemas.microsoft.com/office/drawing/2012/chart">
                      <c:ext xmlns:c15="http://schemas.microsoft.com/office/drawing/2012/chart" uri="{02D57815-91ED-43cb-92C2-25804820EDAC}">
                        <c15:formulaRef>
                          <c15:sqref>Sheet1!$H$3</c15:sqref>
                        </c15:formulaRef>
                      </c:ext>
                    </c:extLst>
                    <c:strCache>
                      <c:ptCount val="1"/>
                      <c:pt idx="0">
                        <c:v>Opt_FWP</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extLst xmlns:c15="http://schemas.microsoft.com/office/drawing/2012/chart">
                      <c:ext xmlns:c15="http://schemas.microsoft.com/office/drawing/2012/chart" uri="{02D57815-91ED-43cb-92C2-25804820EDAC}">
                        <c15:formulaRef>
                          <c15:sqref>Sheet1!$C$4:$C$14</c15:sqref>
                        </c15:formulaRef>
                      </c:ext>
                    </c:extLst>
                    <c:numCache>
                      <c:formatCode>General</c:formatCode>
                      <c:ptCount val="11"/>
                      <c:pt idx="0">
                        <c:v>0.5</c:v>
                      </c:pt>
                      <c:pt idx="1">
                        <c:v>0.6</c:v>
                      </c:pt>
                      <c:pt idx="2">
                        <c:v>0.7</c:v>
                      </c:pt>
                      <c:pt idx="3">
                        <c:v>0.8</c:v>
                      </c:pt>
                      <c:pt idx="4">
                        <c:v>0.9</c:v>
                      </c:pt>
                      <c:pt idx="5">
                        <c:v>1</c:v>
                      </c:pt>
                      <c:pt idx="6">
                        <c:v>1.1000000000000001</c:v>
                      </c:pt>
                      <c:pt idx="7">
                        <c:v>1.2</c:v>
                      </c:pt>
                      <c:pt idx="8">
                        <c:v>1.3</c:v>
                      </c:pt>
                      <c:pt idx="9">
                        <c:v>1.4</c:v>
                      </c:pt>
                      <c:pt idx="10">
                        <c:v>1.5</c:v>
                      </c:pt>
                    </c:numCache>
                  </c:numRef>
                </c:xVal>
                <c:yVal>
                  <c:numRef>
                    <c:extLst xmlns:c15="http://schemas.microsoft.com/office/drawing/2012/chart">
                      <c:ext xmlns:c15="http://schemas.microsoft.com/office/drawing/2012/chart" uri="{02D57815-91ED-43cb-92C2-25804820EDAC}">
                        <c15:formulaRef>
                          <c15:sqref>Sheet1!$H$4:$H$14</c15:sqref>
                        </c15:formulaRef>
                      </c:ext>
                    </c:extLst>
                    <c:numCache>
                      <c:formatCode>General</c:formatCode>
                      <c:ptCount val="11"/>
                      <c:pt idx="0">
                        <c:v>2</c:v>
                      </c:pt>
                      <c:pt idx="1">
                        <c:v>2</c:v>
                      </c:pt>
                      <c:pt idx="2">
                        <c:v>3</c:v>
                      </c:pt>
                      <c:pt idx="3">
                        <c:v>3</c:v>
                      </c:pt>
                      <c:pt idx="4">
                        <c:v>3</c:v>
                      </c:pt>
                      <c:pt idx="5">
                        <c:v>5</c:v>
                      </c:pt>
                      <c:pt idx="6">
                        <c:v>10</c:v>
                      </c:pt>
                      <c:pt idx="7">
                        <c:v>10</c:v>
                      </c:pt>
                      <c:pt idx="8">
                        <c:v>10</c:v>
                      </c:pt>
                      <c:pt idx="9">
                        <c:v>10</c:v>
                      </c:pt>
                      <c:pt idx="10">
                        <c:v>10</c:v>
                      </c:pt>
                    </c:numCache>
                  </c:numRef>
                </c:yVal>
                <c:smooth val="0"/>
                <c:extLst xmlns:c15="http://schemas.microsoft.com/office/drawing/2012/chart">
                  <c:ext xmlns:c16="http://schemas.microsoft.com/office/drawing/2014/chart" uri="{C3380CC4-5D6E-409C-BE32-E72D297353CC}">
                    <c16:uniqueId val="{00000006-E178-423C-914C-0E735C551A03}"/>
                  </c:ext>
                </c:extLst>
              </c15:ser>
            </c15:filteredScatterSeries>
          </c:ext>
        </c:extLst>
      </c:scatterChart>
      <c:valAx>
        <c:axId val="37065200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P_x0</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17573280"/>
        <c:crosses val="autoZero"/>
        <c:crossBetween val="midCat"/>
      </c:valAx>
      <c:valAx>
        <c:axId val="4175732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37065200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5"/>
          <c:order val="5"/>
          <c:tx>
            <c:strRef>
              <c:f>Sheet1!$I$72</c:f>
              <c:strCache>
                <c:ptCount val="1"/>
                <c:pt idx="0">
                  <c:v>Opt_Alpha</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Sheet1!$C$73:$C$83</c:f>
              <c:numCache>
                <c:formatCode>General</c:formatCode>
                <c:ptCount val="11"/>
                <c:pt idx="0">
                  <c:v>50</c:v>
                </c:pt>
                <c:pt idx="1">
                  <c:v>60</c:v>
                </c:pt>
                <c:pt idx="2">
                  <c:v>70</c:v>
                </c:pt>
                <c:pt idx="3">
                  <c:v>80</c:v>
                </c:pt>
                <c:pt idx="4">
                  <c:v>90</c:v>
                </c:pt>
                <c:pt idx="5">
                  <c:v>100</c:v>
                </c:pt>
                <c:pt idx="6">
                  <c:v>110</c:v>
                </c:pt>
                <c:pt idx="7">
                  <c:v>120</c:v>
                </c:pt>
                <c:pt idx="8">
                  <c:v>130</c:v>
                </c:pt>
                <c:pt idx="9">
                  <c:v>140</c:v>
                </c:pt>
                <c:pt idx="10">
                  <c:v>150</c:v>
                </c:pt>
              </c:numCache>
            </c:numRef>
          </c:xVal>
          <c:yVal>
            <c:numRef>
              <c:f>Sheet1!$I$73:$I$83</c:f>
              <c:numCache>
                <c:formatCode>General</c:formatCode>
                <c:ptCount val="11"/>
                <c:pt idx="0">
                  <c:v>8.7500000000000008E-3</c:v>
                </c:pt>
                <c:pt idx="1">
                  <c:v>8.7500000000000008E-3</c:v>
                </c:pt>
                <c:pt idx="2">
                  <c:v>7.6759999999999997E-3</c:v>
                </c:pt>
                <c:pt idx="3">
                  <c:v>6.8630000000000002E-3</c:v>
                </c:pt>
                <c:pt idx="4">
                  <c:v>6.1539999999999997E-3</c:v>
                </c:pt>
                <c:pt idx="5">
                  <c:v>5.4860000000000004E-3</c:v>
                </c:pt>
                <c:pt idx="6">
                  <c:v>1.023E-3</c:v>
                </c:pt>
                <c:pt idx="7">
                  <c:v>1.023E-3</c:v>
                </c:pt>
                <c:pt idx="8">
                  <c:v>1.14E-3</c:v>
                </c:pt>
                <c:pt idx="9">
                  <c:v>1.14E-3</c:v>
                </c:pt>
                <c:pt idx="10">
                  <c:v>1.14E-3</c:v>
                </c:pt>
              </c:numCache>
            </c:numRef>
          </c:yVal>
          <c:smooth val="0"/>
          <c:extLst>
            <c:ext xmlns:c16="http://schemas.microsoft.com/office/drawing/2014/chart" uri="{C3380CC4-5D6E-409C-BE32-E72D297353CC}">
              <c16:uniqueId val="{00000000-14A2-4FDB-B546-3A02392F2580}"/>
            </c:ext>
          </c:extLst>
        </c:ser>
        <c:ser>
          <c:idx val="6"/>
          <c:order val="6"/>
          <c:tx>
            <c:strRef>
              <c:f>Sheet1!$J$72</c:f>
              <c:strCache>
                <c:ptCount val="1"/>
                <c:pt idx="0">
                  <c:v>Opt_Beta</c:v>
                </c:pt>
              </c:strCache>
            </c:strRef>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f>Sheet1!$C$73:$C$83</c:f>
              <c:numCache>
                <c:formatCode>General</c:formatCode>
                <c:ptCount val="11"/>
                <c:pt idx="0">
                  <c:v>50</c:v>
                </c:pt>
                <c:pt idx="1">
                  <c:v>60</c:v>
                </c:pt>
                <c:pt idx="2">
                  <c:v>70</c:v>
                </c:pt>
                <c:pt idx="3">
                  <c:v>80</c:v>
                </c:pt>
                <c:pt idx="4">
                  <c:v>90</c:v>
                </c:pt>
                <c:pt idx="5">
                  <c:v>100</c:v>
                </c:pt>
                <c:pt idx="6">
                  <c:v>110</c:v>
                </c:pt>
                <c:pt idx="7">
                  <c:v>120</c:v>
                </c:pt>
                <c:pt idx="8">
                  <c:v>130</c:v>
                </c:pt>
                <c:pt idx="9">
                  <c:v>140</c:v>
                </c:pt>
                <c:pt idx="10">
                  <c:v>150</c:v>
                </c:pt>
              </c:numCache>
            </c:numRef>
          </c:xVal>
          <c:yVal>
            <c:numRef>
              <c:f>Sheet1!$J$73:$J$83</c:f>
              <c:numCache>
                <c:formatCode>General</c:formatCode>
                <c:ptCount val="11"/>
                <c:pt idx="0">
                  <c:v>5.3469999999999997E-2</c:v>
                </c:pt>
                <c:pt idx="1">
                  <c:v>5.3469999999999997E-2</c:v>
                </c:pt>
                <c:pt idx="2">
                  <c:v>5.0119999999999998E-2</c:v>
                </c:pt>
                <c:pt idx="3">
                  <c:v>4.8579999999999998E-2</c:v>
                </c:pt>
                <c:pt idx="4">
                  <c:v>4.5109999999999997E-2</c:v>
                </c:pt>
                <c:pt idx="5">
                  <c:v>4.3049999999999998E-2</c:v>
                </c:pt>
                <c:pt idx="6">
                  <c:v>3.5869999999999999E-2</c:v>
                </c:pt>
                <c:pt idx="7">
                  <c:v>3.5869999999999999E-2</c:v>
                </c:pt>
                <c:pt idx="8">
                  <c:v>3.3270000000000001E-2</c:v>
                </c:pt>
                <c:pt idx="9">
                  <c:v>3.3270000000000001E-2</c:v>
                </c:pt>
                <c:pt idx="10">
                  <c:v>3.3270000000000001E-2</c:v>
                </c:pt>
              </c:numCache>
            </c:numRef>
          </c:yVal>
          <c:smooth val="0"/>
          <c:extLst>
            <c:ext xmlns:c16="http://schemas.microsoft.com/office/drawing/2014/chart" uri="{C3380CC4-5D6E-409C-BE32-E72D297353CC}">
              <c16:uniqueId val="{00000001-14A2-4FDB-B546-3A02392F2580}"/>
            </c:ext>
          </c:extLst>
        </c:ser>
        <c:dLbls>
          <c:showLegendKey val="0"/>
          <c:showVal val="0"/>
          <c:showCatName val="0"/>
          <c:showSerName val="0"/>
          <c:showPercent val="0"/>
          <c:showBubbleSize val="0"/>
        </c:dLbls>
        <c:axId val="2058757360"/>
        <c:axId val="2058743920"/>
        <c:extLst>
          <c:ext xmlns:c15="http://schemas.microsoft.com/office/drawing/2012/chart" uri="{02D57815-91ED-43cb-92C2-25804820EDAC}">
            <c15:filteredScatterSeries>
              <c15:ser>
                <c:idx val="0"/>
                <c:order val="0"/>
                <c:tx>
                  <c:strRef>
                    <c:extLst>
                      <c:ext uri="{02D57815-91ED-43cb-92C2-25804820EDAC}">
                        <c15:formulaRef>
                          <c15:sqref>Sheet1!$D$72</c15:sqref>
                        </c15:formulaRef>
                      </c:ext>
                    </c:extLst>
                    <c:strCache>
                      <c:ptCount val="1"/>
                      <c:pt idx="0">
                        <c:v>Opt_Obj</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extLst>
                      <c:ext uri="{02D57815-91ED-43cb-92C2-25804820EDAC}">
                        <c15:formulaRef>
                          <c15:sqref>Sheet1!$C$73:$C$83</c15:sqref>
                        </c15:formulaRef>
                      </c:ext>
                    </c:extLst>
                    <c:numCache>
                      <c:formatCode>General</c:formatCode>
                      <c:ptCount val="11"/>
                      <c:pt idx="0">
                        <c:v>50</c:v>
                      </c:pt>
                      <c:pt idx="1">
                        <c:v>60</c:v>
                      </c:pt>
                      <c:pt idx="2">
                        <c:v>70</c:v>
                      </c:pt>
                      <c:pt idx="3">
                        <c:v>80</c:v>
                      </c:pt>
                      <c:pt idx="4">
                        <c:v>90</c:v>
                      </c:pt>
                      <c:pt idx="5">
                        <c:v>100</c:v>
                      </c:pt>
                      <c:pt idx="6">
                        <c:v>110</c:v>
                      </c:pt>
                      <c:pt idx="7">
                        <c:v>120</c:v>
                      </c:pt>
                      <c:pt idx="8">
                        <c:v>130</c:v>
                      </c:pt>
                      <c:pt idx="9">
                        <c:v>140</c:v>
                      </c:pt>
                      <c:pt idx="10">
                        <c:v>150</c:v>
                      </c:pt>
                    </c:numCache>
                  </c:numRef>
                </c:xVal>
                <c:yVal>
                  <c:numRef>
                    <c:extLst>
                      <c:ext uri="{02D57815-91ED-43cb-92C2-25804820EDAC}">
                        <c15:formulaRef>
                          <c15:sqref>Sheet1!$D$73:$D$83</c15:sqref>
                        </c15:formulaRef>
                      </c:ext>
                    </c:extLst>
                    <c:numCache>
                      <c:formatCode>General</c:formatCode>
                      <c:ptCount val="11"/>
                      <c:pt idx="0">
                        <c:v>-8366</c:v>
                      </c:pt>
                      <c:pt idx="1">
                        <c:v>-9166</c:v>
                      </c:pt>
                      <c:pt idx="2">
                        <c:v>-9937</c:v>
                      </c:pt>
                      <c:pt idx="3">
                        <c:v>-10664</c:v>
                      </c:pt>
                      <c:pt idx="4">
                        <c:v>-11338</c:v>
                      </c:pt>
                      <c:pt idx="5">
                        <c:v>-11934</c:v>
                      </c:pt>
                      <c:pt idx="6">
                        <c:v>-12508</c:v>
                      </c:pt>
                      <c:pt idx="7">
                        <c:v>-13008</c:v>
                      </c:pt>
                      <c:pt idx="8">
                        <c:v>-13475</c:v>
                      </c:pt>
                      <c:pt idx="9">
                        <c:v>-13925</c:v>
                      </c:pt>
                      <c:pt idx="10">
                        <c:v>-14375</c:v>
                      </c:pt>
                    </c:numCache>
                  </c:numRef>
                </c:yVal>
                <c:smooth val="0"/>
                <c:extLst>
                  <c:ext xmlns:c16="http://schemas.microsoft.com/office/drawing/2014/chart" uri="{C3380CC4-5D6E-409C-BE32-E72D297353CC}">
                    <c16:uniqueId val="{00000002-14A2-4FDB-B546-3A02392F2580}"/>
                  </c:ext>
                </c:extLst>
              </c15:ser>
            </c15:filteredScatterSeries>
            <c15:filteredScatterSeries>
              <c15:ser>
                <c:idx val="1"/>
                <c:order val="1"/>
                <c:tx>
                  <c:strRef>
                    <c:extLst xmlns:c15="http://schemas.microsoft.com/office/drawing/2012/chart">
                      <c:ext xmlns:c15="http://schemas.microsoft.com/office/drawing/2012/chart" uri="{02D57815-91ED-43cb-92C2-25804820EDAC}">
                        <c15:formulaRef>
                          <c15:sqref>Sheet1!$E$72</c15:sqref>
                        </c15:formulaRef>
                      </c:ext>
                    </c:extLst>
                    <c:strCache>
                      <c:ptCount val="1"/>
                      <c:pt idx="0">
                        <c:v>Opt_x0</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extLst xmlns:c15="http://schemas.microsoft.com/office/drawing/2012/chart">
                      <c:ext xmlns:c15="http://schemas.microsoft.com/office/drawing/2012/chart" uri="{02D57815-91ED-43cb-92C2-25804820EDAC}">
                        <c15:formulaRef>
                          <c15:sqref>Sheet1!$C$73:$C$83</c15:sqref>
                        </c15:formulaRef>
                      </c:ext>
                    </c:extLst>
                    <c:numCache>
                      <c:formatCode>General</c:formatCode>
                      <c:ptCount val="11"/>
                      <c:pt idx="0">
                        <c:v>50</c:v>
                      </c:pt>
                      <c:pt idx="1">
                        <c:v>60</c:v>
                      </c:pt>
                      <c:pt idx="2">
                        <c:v>70</c:v>
                      </c:pt>
                      <c:pt idx="3">
                        <c:v>80</c:v>
                      </c:pt>
                      <c:pt idx="4">
                        <c:v>90</c:v>
                      </c:pt>
                      <c:pt idx="5">
                        <c:v>100</c:v>
                      </c:pt>
                      <c:pt idx="6">
                        <c:v>110</c:v>
                      </c:pt>
                      <c:pt idx="7">
                        <c:v>120</c:v>
                      </c:pt>
                      <c:pt idx="8">
                        <c:v>130</c:v>
                      </c:pt>
                      <c:pt idx="9">
                        <c:v>140</c:v>
                      </c:pt>
                      <c:pt idx="10">
                        <c:v>150</c:v>
                      </c:pt>
                    </c:numCache>
                  </c:numRef>
                </c:xVal>
                <c:yVal>
                  <c:numRef>
                    <c:extLst xmlns:c15="http://schemas.microsoft.com/office/drawing/2012/chart">
                      <c:ext xmlns:c15="http://schemas.microsoft.com/office/drawing/2012/chart" uri="{02D57815-91ED-43cb-92C2-25804820EDAC}">
                        <c15:formulaRef>
                          <c15:sqref>Sheet1!$E$73:$E$83</c15:sqref>
                        </c15:formulaRef>
                      </c:ext>
                    </c:extLst>
                    <c:numCache>
                      <c:formatCode>General</c:formatCode>
                      <c:ptCount val="11"/>
                      <c:pt idx="0">
                        <c:v>2500</c:v>
                      </c:pt>
                      <c:pt idx="1">
                        <c:v>2500</c:v>
                      </c:pt>
                      <c:pt idx="2">
                        <c:v>2500</c:v>
                      </c:pt>
                      <c:pt idx="3">
                        <c:v>2500</c:v>
                      </c:pt>
                      <c:pt idx="4">
                        <c:v>2500</c:v>
                      </c:pt>
                      <c:pt idx="5">
                        <c:v>2500</c:v>
                      </c:pt>
                      <c:pt idx="6">
                        <c:v>2500</c:v>
                      </c:pt>
                      <c:pt idx="7">
                        <c:v>2500</c:v>
                      </c:pt>
                      <c:pt idx="8">
                        <c:v>2500</c:v>
                      </c:pt>
                      <c:pt idx="9">
                        <c:v>2500</c:v>
                      </c:pt>
                      <c:pt idx="10">
                        <c:v>2500</c:v>
                      </c:pt>
                    </c:numCache>
                  </c:numRef>
                </c:yVal>
                <c:smooth val="0"/>
                <c:extLst xmlns:c15="http://schemas.microsoft.com/office/drawing/2012/chart">
                  <c:ext xmlns:c16="http://schemas.microsoft.com/office/drawing/2014/chart" uri="{C3380CC4-5D6E-409C-BE32-E72D297353CC}">
                    <c16:uniqueId val="{00000003-14A2-4FDB-B546-3A02392F2580}"/>
                  </c:ext>
                </c:extLst>
              </c15:ser>
            </c15:filteredScatterSeries>
            <c15:filteredScatterSeries>
              <c15:ser>
                <c:idx val="2"/>
                <c:order val="2"/>
                <c:tx>
                  <c:strRef>
                    <c:extLst xmlns:c15="http://schemas.microsoft.com/office/drawing/2012/chart">
                      <c:ext xmlns:c15="http://schemas.microsoft.com/office/drawing/2012/chart" uri="{02D57815-91ED-43cb-92C2-25804820EDAC}">
                        <c15:formulaRef>
                          <c15:sqref>Sheet1!$F$72</c15:sqref>
                        </c15:formulaRef>
                      </c:ext>
                    </c:extLst>
                    <c:strCache>
                      <c:ptCount val="1"/>
                      <c:pt idx="0">
                        <c:v>Opt_Depth</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extLst xmlns:c15="http://schemas.microsoft.com/office/drawing/2012/chart">
                      <c:ext xmlns:c15="http://schemas.microsoft.com/office/drawing/2012/chart" uri="{02D57815-91ED-43cb-92C2-25804820EDAC}">
                        <c15:formulaRef>
                          <c15:sqref>Sheet1!$C$73:$C$83</c15:sqref>
                        </c15:formulaRef>
                      </c:ext>
                    </c:extLst>
                    <c:numCache>
                      <c:formatCode>General</c:formatCode>
                      <c:ptCount val="11"/>
                      <c:pt idx="0">
                        <c:v>50</c:v>
                      </c:pt>
                      <c:pt idx="1">
                        <c:v>60</c:v>
                      </c:pt>
                      <c:pt idx="2">
                        <c:v>70</c:v>
                      </c:pt>
                      <c:pt idx="3">
                        <c:v>80</c:v>
                      </c:pt>
                      <c:pt idx="4">
                        <c:v>90</c:v>
                      </c:pt>
                      <c:pt idx="5">
                        <c:v>100</c:v>
                      </c:pt>
                      <c:pt idx="6">
                        <c:v>110</c:v>
                      </c:pt>
                      <c:pt idx="7">
                        <c:v>120</c:v>
                      </c:pt>
                      <c:pt idx="8">
                        <c:v>130</c:v>
                      </c:pt>
                      <c:pt idx="9">
                        <c:v>140</c:v>
                      </c:pt>
                      <c:pt idx="10">
                        <c:v>150</c:v>
                      </c:pt>
                    </c:numCache>
                  </c:numRef>
                </c:xVal>
                <c:yVal>
                  <c:numRef>
                    <c:extLst xmlns:c15="http://schemas.microsoft.com/office/drawing/2012/chart">
                      <c:ext xmlns:c15="http://schemas.microsoft.com/office/drawing/2012/chart" uri="{02D57815-91ED-43cb-92C2-25804820EDAC}">
                        <c15:formulaRef>
                          <c15:sqref>Sheet1!$F$73:$F$83</c15:sqref>
                        </c15:formulaRef>
                      </c:ext>
                    </c:extLst>
                    <c:numCache>
                      <c:formatCode>General</c:formatCode>
                      <c:ptCount val="11"/>
                      <c:pt idx="0">
                        <c:v>80</c:v>
                      </c:pt>
                      <c:pt idx="1">
                        <c:v>80</c:v>
                      </c:pt>
                      <c:pt idx="2">
                        <c:v>75</c:v>
                      </c:pt>
                      <c:pt idx="3">
                        <c:v>70</c:v>
                      </c:pt>
                      <c:pt idx="4">
                        <c:v>65</c:v>
                      </c:pt>
                      <c:pt idx="5">
                        <c:v>60</c:v>
                      </c:pt>
                      <c:pt idx="6">
                        <c:v>50</c:v>
                      </c:pt>
                      <c:pt idx="7">
                        <c:v>50</c:v>
                      </c:pt>
                      <c:pt idx="8">
                        <c:v>45</c:v>
                      </c:pt>
                      <c:pt idx="9">
                        <c:v>45</c:v>
                      </c:pt>
                      <c:pt idx="10">
                        <c:v>45</c:v>
                      </c:pt>
                    </c:numCache>
                  </c:numRef>
                </c:yVal>
                <c:smooth val="0"/>
                <c:extLst xmlns:c15="http://schemas.microsoft.com/office/drawing/2012/chart">
                  <c:ext xmlns:c16="http://schemas.microsoft.com/office/drawing/2014/chart" uri="{C3380CC4-5D6E-409C-BE32-E72D297353CC}">
                    <c16:uniqueId val="{00000004-14A2-4FDB-B546-3A02392F2580}"/>
                  </c:ext>
                </c:extLst>
              </c15:ser>
            </c15:filteredScatterSeries>
            <c15:filteredScatterSeries>
              <c15:ser>
                <c:idx val="3"/>
                <c:order val="3"/>
                <c:tx>
                  <c:strRef>
                    <c:extLst xmlns:c15="http://schemas.microsoft.com/office/drawing/2012/chart">
                      <c:ext xmlns:c15="http://schemas.microsoft.com/office/drawing/2012/chart" uri="{02D57815-91ED-43cb-92C2-25804820EDAC}">
                        <c15:formulaRef>
                          <c15:sqref>Sheet1!$G$72</c15:sqref>
                        </c15:formulaRef>
                      </c:ext>
                    </c:extLst>
                    <c:strCache>
                      <c:ptCount val="1"/>
                      <c:pt idx="0">
                        <c:v>Opt_FWA</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extLst xmlns:c15="http://schemas.microsoft.com/office/drawing/2012/chart">
                      <c:ext xmlns:c15="http://schemas.microsoft.com/office/drawing/2012/chart" uri="{02D57815-91ED-43cb-92C2-25804820EDAC}">
                        <c15:formulaRef>
                          <c15:sqref>Sheet1!$C$73:$C$83</c15:sqref>
                        </c15:formulaRef>
                      </c:ext>
                    </c:extLst>
                    <c:numCache>
                      <c:formatCode>General</c:formatCode>
                      <c:ptCount val="11"/>
                      <c:pt idx="0">
                        <c:v>50</c:v>
                      </c:pt>
                      <c:pt idx="1">
                        <c:v>60</c:v>
                      </c:pt>
                      <c:pt idx="2">
                        <c:v>70</c:v>
                      </c:pt>
                      <c:pt idx="3">
                        <c:v>80</c:v>
                      </c:pt>
                      <c:pt idx="4">
                        <c:v>90</c:v>
                      </c:pt>
                      <c:pt idx="5">
                        <c:v>100</c:v>
                      </c:pt>
                      <c:pt idx="6">
                        <c:v>110</c:v>
                      </c:pt>
                      <c:pt idx="7">
                        <c:v>120</c:v>
                      </c:pt>
                      <c:pt idx="8">
                        <c:v>130</c:v>
                      </c:pt>
                      <c:pt idx="9">
                        <c:v>140</c:v>
                      </c:pt>
                      <c:pt idx="10">
                        <c:v>150</c:v>
                      </c:pt>
                    </c:numCache>
                  </c:numRef>
                </c:xVal>
                <c:yVal>
                  <c:numRef>
                    <c:extLst xmlns:c15="http://schemas.microsoft.com/office/drawing/2012/chart">
                      <c:ext xmlns:c15="http://schemas.microsoft.com/office/drawing/2012/chart" uri="{02D57815-91ED-43cb-92C2-25804820EDAC}">
                        <c15:formulaRef>
                          <c15:sqref>Sheet1!$G$73:$G$83</c15:sqref>
                        </c15:formulaRef>
                      </c:ext>
                    </c:extLst>
                    <c:numCache>
                      <c:formatCode>General</c:formatCode>
                      <c:ptCount val="11"/>
                      <c:pt idx="0">
                        <c:v>5</c:v>
                      </c:pt>
                      <c:pt idx="1">
                        <c:v>5</c:v>
                      </c:pt>
                      <c:pt idx="2">
                        <c:v>5</c:v>
                      </c:pt>
                      <c:pt idx="3">
                        <c:v>6</c:v>
                      </c:pt>
                      <c:pt idx="4">
                        <c:v>6</c:v>
                      </c:pt>
                      <c:pt idx="5">
                        <c:v>7</c:v>
                      </c:pt>
                      <c:pt idx="6">
                        <c:v>7</c:v>
                      </c:pt>
                      <c:pt idx="7">
                        <c:v>7</c:v>
                      </c:pt>
                      <c:pt idx="8">
                        <c:v>8</c:v>
                      </c:pt>
                      <c:pt idx="9">
                        <c:v>8</c:v>
                      </c:pt>
                      <c:pt idx="10">
                        <c:v>8</c:v>
                      </c:pt>
                    </c:numCache>
                  </c:numRef>
                </c:yVal>
                <c:smooth val="0"/>
                <c:extLst xmlns:c15="http://schemas.microsoft.com/office/drawing/2012/chart">
                  <c:ext xmlns:c16="http://schemas.microsoft.com/office/drawing/2014/chart" uri="{C3380CC4-5D6E-409C-BE32-E72D297353CC}">
                    <c16:uniqueId val="{00000005-14A2-4FDB-B546-3A02392F2580}"/>
                  </c:ext>
                </c:extLst>
              </c15:ser>
            </c15:filteredScatterSeries>
            <c15:filteredScatterSeries>
              <c15:ser>
                <c:idx val="4"/>
                <c:order val="4"/>
                <c:tx>
                  <c:strRef>
                    <c:extLst xmlns:c15="http://schemas.microsoft.com/office/drawing/2012/chart">
                      <c:ext xmlns:c15="http://schemas.microsoft.com/office/drawing/2012/chart" uri="{02D57815-91ED-43cb-92C2-25804820EDAC}">
                        <c15:formulaRef>
                          <c15:sqref>Sheet1!$H$72</c15:sqref>
                        </c15:formulaRef>
                      </c:ext>
                    </c:extLst>
                    <c:strCache>
                      <c:ptCount val="1"/>
                      <c:pt idx="0">
                        <c:v>Opt_FWP</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extLst xmlns:c15="http://schemas.microsoft.com/office/drawing/2012/chart">
                      <c:ext xmlns:c15="http://schemas.microsoft.com/office/drawing/2012/chart" uri="{02D57815-91ED-43cb-92C2-25804820EDAC}">
                        <c15:formulaRef>
                          <c15:sqref>Sheet1!$C$73:$C$83</c15:sqref>
                        </c15:formulaRef>
                      </c:ext>
                    </c:extLst>
                    <c:numCache>
                      <c:formatCode>General</c:formatCode>
                      <c:ptCount val="11"/>
                      <c:pt idx="0">
                        <c:v>50</c:v>
                      </c:pt>
                      <c:pt idx="1">
                        <c:v>60</c:v>
                      </c:pt>
                      <c:pt idx="2">
                        <c:v>70</c:v>
                      </c:pt>
                      <c:pt idx="3">
                        <c:v>80</c:v>
                      </c:pt>
                      <c:pt idx="4">
                        <c:v>90</c:v>
                      </c:pt>
                      <c:pt idx="5">
                        <c:v>100</c:v>
                      </c:pt>
                      <c:pt idx="6">
                        <c:v>110</c:v>
                      </c:pt>
                      <c:pt idx="7">
                        <c:v>120</c:v>
                      </c:pt>
                      <c:pt idx="8">
                        <c:v>130</c:v>
                      </c:pt>
                      <c:pt idx="9">
                        <c:v>140</c:v>
                      </c:pt>
                      <c:pt idx="10">
                        <c:v>150</c:v>
                      </c:pt>
                    </c:numCache>
                  </c:numRef>
                </c:xVal>
                <c:yVal>
                  <c:numRef>
                    <c:extLst xmlns:c15="http://schemas.microsoft.com/office/drawing/2012/chart">
                      <c:ext xmlns:c15="http://schemas.microsoft.com/office/drawing/2012/chart" uri="{02D57815-91ED-43cb-92C2-25804820EDAC}">
                        <c15:formulaRef>
                          <c15:sqref>Sheet1!$H$73:$H$83</c15:sqref>
                        </c15:formulaRef>
                      </c:ext>
                    </c:extLst>
                    <c:numCache>
                      <c:formatCode>General</c:formatCode>
                      <c:ptCount val="11"/>
                      <c:pt idx="0">
                        <c:v>1</c:v>
                      </c:pt>
                      <c:pt idx="1">
                        <c:v>1</c:v>
                      </c:pt>
                      <c:pt idx="2">
                        <c:v>2</c:v>
                      </c:pt>
                      <c:pt idx="3">
                        <c:v>3</c:v>
                      </c:pt>
                      <c:pt idx="4">
                        <c:v>4</c:v>
                      </c:pt>
                      <c:pt idx="5">
                        <c:v>5</c:v>
                      </c:pt>
                      <c:pt idx="6">
                        <c:v>10</c:v>
                      </c:pt>
                      <c:pt idx="7">
                        <c:v>10</c:v>
                      </c:pt>
                      <c:pt idx="8">
                        <c:v>10</c:v>
                      </c:pt>
                      <c:pt idx="9">
                        <c:v>10</c:v>
                      </c:pt>
                      <c:pt idx="10">
                        <c:v>10</c:v>
                      </c:pt>
                    </c:numCache>
                  </c:numRef>
                </c:yVal>
                <c:smooth val="0"/>
                <c:extLst xmlns:c15="http://schemas.microsoft.com/office/drawing/2012/chart">
                  <c:ext xmlns:c16="http://schemas.microsoft.com/office/drawing/2014/chart" uri="{C3380CC4-5D6E-409C-BE32-E72D297353CC}">
                    <c16:uniqueId val="{00000006-14A2-4FDB-B546-3A02392F2580}"/>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Sheet1!$K$72</c15:sqref>
                        </c15:formulaRef>
                      </c:ext>
                    </c:extLst>
                    <c:strCache>
                      <c:ptCount val="1"/>
                      <c:pt idx="0">
                        <c:v>Opt_T</c:v>
                      </c:pt>
                    </c:strCache>
                  </c:strRef>
                </c:tx>
                <c:spPr>
                  <a:ln w="19050"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xVal>
                  <c:numRef>
                    <c:extLst xmlns:c15="http://schemas.microsoft.com/office/drawing/2012/chart">
                      <c:ext xmlns:c15="http://schemas.microsoft.com/office/drawing/2012/chart" uri="{02D57815-91ED-43cb-92C2-25804820EDAC}">
                        <c15:formulaRef>
                          <c15:sqref>Sheet1!$C$73:$C$83</c15:sqref>
                        </c15:formulaRef>
                      </c:ext>
                    </c:extLst>
                    <c:numCache>
                      <c:formatCode>General</c:formatCode>
                      <c:ptCount val="11"/>
                      <c:pt idx="0">
                        <c:v>50</c:v>
                      </c:pt>
                      <c:pt idx="1">
                        <c:v>60</c:v>
                      </c:pt>
                      <c:pt idx="2">
                        <c:v>70</c:v>
                      </c:pt>
                      <c:pt idx="3">
                        <c:v>80</c:v>
                      </c:pt>
                      <c:pt idx="4">
                        <c:v>90</c:v>
                      </c:pt>
                      <c:pt idx="5">
                        <c:v>100</c:v>
                      </c:pt>
                      <c:pt idx="6">
                        <c:v>110</c:v>
                      </c:pt>
                      <c:pt idx="7">
                        <c:v>120</c:v>
                      </c:pt>
                      <c:pt idx="8">
                        <c:v>130</c:v>
                      </c:pt>
                      <c:pt idx="9">
                        <c:v>140</c:v>
                      </c:pt>
                      <c:pt idx="10">
                        <c:v>150</c:v>
                      </c:pt>
                    </c:numCache>
                  </c:numRef>
                </c:xVal>
                <c:yVal>
                  <c:numRef>
                    <c:extLst xmlns:c15="http://schemas.microsoft.com/office/drawing/2012/chart">
                      <c:ext xmlns:c15="http://schemas.microsoft.com/office/drawing/2012/chart" uri="{02D57815-91ED-43cb-92C2-25804820EDAC}">
                        <c15:formulaRef>
                          <c15:sqref>Sheet1!$K$73:$K$83</c15:sqref>
                        </c15:formulaRef>
                      </c:ext>
                    </c:extLst>
                    <c:numCache>
                      <c:formatCode>General</c:formatCode>
                      <c:ptCount val="11"/>
                      <c:pt idx="0">
                        <c:v>43.7</c:v>
                      </c:pt>
                      <c:pt idx="1">
                        <c:v>43.7</c:v>
                      </c:pt>
                      <c:pt idx="2">
                        <c:v>47.3</c:v>
                      </c:pt>
                      <c:pt idx="3">
                        <c:v>48.8</c:v>
                      </c:pt>
                      <c:pt idx="4">
                        <c:v>54</c:v>
                      </c:pt>
                      <c:pt idx="5">
                        <c:v>57.1</c:v>
                      </c:pt>
                      <c:pt idx="6">
                        <c:v>65.900000000000006</c:v>
                      </c:pt>
                      <c:pt idx="7">
                        <c:v>65.900000000000006</c:v>
                      </c:pt>
                      <c:pt idx="8">
                        <c:v>73.8</c:v>
                      </c:pt>
                      <c:pt idx="9">
                        <c:v>73.8</c:v>
                      </c:pt>
                      <c:pt idx="10">
                        <c:v>73.8</c:v>
                      </c:pt>
                    </c:numCache>
                  </c:numRef>
                </c:yVal>
                <c:smooth val="0"/>
                <c:extLst xmlns:c15="http://schemas.microsoft.com/office/drawing/2012/chart">
                  <c:ext xmlns:c16="http://schemas.microsoft.com/office/drawing/2014/chart" uri="{C3380CC4-5D6E-409C-BE32-E72D297353CC}">
                    <c16:uniqueId val="{00000007-14A2-4FDB-B546-3A02392F2580}"/>
                  </c:ext>
                </c:extLst>
              </c15:ser>
            </c15:filteredScatterSeries>
          </c:ext>
        </c:extLst>
      </c:scatterChart>
      <c:valAx>
        <c:axId val="205875736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P_Depth</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058743920"/>
        <c:crosses val="autoZero"/>
        <c:crossBetween val="midCat"/>
      </c:valAx>
      <c:valAx>
        <c:axId val="20587439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05875736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1"/>
          <c:order val="1"/>
          <c:tx>
            <c:strRef>
              <c:f>Sheet1!$E$3</c:f>
              <c:strCache>
                <c:ptCount val="1"/>
                <c:pt idx="0">
                  <c:v>Opt_x0</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Sheet1!$C$4:$C$14</c:f>
              <c:numCache>
                <c:formatCode>General</c:formatCode>
                <c:ptCount val="11"/>
                <c:pt idx="0">
                  <c:v>0.5</c:v>
                </c:pt>
                <c:pt idx="1">
                  <c:v>0.6</c:v>
                </c:pt>
                <c:pt idx="2">
                  <c:v>0.7</c:v>
                </c:pt>
                <c:pt idx="3">
                  <c:v>0.8</c:v>
                </c:pt>
                <c:pt idx="4">
                  <c:v>0.9</c:v>
                </c:pt>
                <c:pt idx="5">
                  <c:v>1</c:v>
                </c:pt>
                <c:pt idx="6">
                  <c:v>1.1000000000000001</c:v>
                </c:pt>
                <c:pt idx="7">
                  <c:v>1.2</c:v>
                </c:pt>
                <c:pt idx="8">
                  <c:v>1.3</c:v>
                </c:pt>
                <c:pt idx="9">
                  <c:v>1.4</c:v>
                </c:pt>
                <c:pt idx="10">
                  <c:v>1.5</c:v>
                </c:pt>
              </c:numCache>
            </c:numRef>
          </c:xVal>
          <c:yVal>
            <c:numRef>
              <c:f>Sheet1!$E$4:$E$14</c:f>
              <c:numCache>
                <c:formatCode>General</c:formatCode>
                <c:ptCount val="11"/>
                <c:pt idx="0">
                  <c:v>3500</c:v>
                </c:pt>
                <c:pt idx="1">
                  <c:v>3500</c:v>
                </c:pt>
                <c:pt idx="2">
                  <c:v>3000</c:v>
                </c:pt>
                <c:pt idx="3">
                  <c:v>3000</c:v>
                </c:pt>
                <c:pt idx="4">
                  <c:v>3000</c:v>
                </c:pt>
                <c:pt idx="5">
                  <c:v>2500</c:v>
                </c:pt>
                <c:pt idx="6">
                  <c:v>2000</c:v>
                </c:pt>
                <c:pt idx="7">
                  <c:v>2000</c:v>
                </c:pt>
                <c:pt idx="8">
                  <c:v>1500</c:v>
                </c:pt>
                <c:pt idx="9">
                  <c:v>1500</c:v>
                </c:pt>
                <c:pt idx="10">
                  <c:v>1500</c:v>
                </c:pt>
              </c:numCache>
            </c:numRef>
          </c:yVal>
          <c:smooth val="0"/>
          <c:extLst>
            <c:ext xmlns:c16="http://schemas.microsoft.com/office/drawing/2014/chart" uri="{C3380CC4-5D6E-409C-BE32-E72D297353CC}">
              <c16:uniqueId val="{00000000-7FD3-4762-9BE4-2B5EFD224113}"/>
            </c:ext>
          </c:extLst>
        </c:ser>
        <c:dLbls>
          <c:showLegendKey val="0"/>
          <c:showVal val="0"/>
          <c:showCatName val="0"/>
          <c:showSerName val="0"/>
          <c:showPercent val="0"/>
          <c:showBubbleSize val="0"/>
        </c:dLbls>
        <c:axId val="417404112"/>
        <c:axId val="417405552"/>
        <c:extLst>
          <c:ext xmlns:c15="http://schemas.microsoft.com/office/drawing/2012/chart" uri="{02D57815-91ED-43cb-92C2-25804820EDAC}">
            <c15:filteredScatterSeries>
              <c15:ser>
                <c:idx val="0"/>
                <c:order val="0"/>
                <c:tx>
                  <c:strRef>
                    <c:extLst>
                      <c:ext uri="{02D57815-91ED-43cb-92C2-25804820EDAC}">
                        <c15:formulaRef>
                          <c15:sqref>Sheet1!$D$3</c15:sqref>
                        </c15:formulaRef>
                      </c:ext>
                    </c:extLst>
                    <c:strCache>
                      <c:ptCount val="1"/>
                      <c:pt idx="0">
                        <c:v>Opt_Obj</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extLst>
                      <c:ext uri="{02D57815-91ED-43cb-92C2-25804820EDAC}">
                        <c15:formulaRef>
                          <c15:sqref>Sheet1!$C$4:$C$14</c15:sqref>
                        </c15:formulaRef>
                      </c:ext>
                    </c:extLst>
                    <c:numCache>
                      <c:formatCode>General</c:formatCode>
                      <c:ptCount val="11"/>
                      <c:pt idx="0">
                        <c:v>0.5</c:v>
                      </c:pt>
                      <c:pt idx="1">
                        <c:v>0.6</c:v>
                      </c:pt>
                      <c:pt idx="2">
                        <c:v>0.7</c:v>
                      </c:pt>
                      <c:pt idx="3">
                        <c:v>0.8</c:v>
                      </c:pt>
                      <c:pt idx="4">
                        <c:v>0.9</c:v>
                      </c:pt>
                      <c:pt idx="5">
                        <c:v>1</c:v>
                      </c:pt>
                      <c:pt idx="6">
                        <c:v>1.1000000000000001</c:v>
                      </c:pt>
                      <c:pt idx="7">
                        <c:v>1.2</c:v>
                      </c:pt>
                      <c:pt idx="8">
                        <c:v>1.3</c:v>
                      </c:pt>
                      <c:pt idx="9">
                        <c:v>1.4</c:v>
                      </c:pt>
                      <c:pt idx="10">
                        <c:v>1.5</c:v>
                      </c:pt>
                    </c:numCache>
                  </c:numRef>
                </c:xVal>
                <c:yVal>
                  <c:numRef>
                    <c:extLst>
                      <c:ext uri="{02D57815-91ED-43cb-92C2-25804820EDAC}">
                        <c15:formulaRef>
                          <c15:sqref>Sheet1!$D$4:$D$14</c15:sqref>
                        </c15:formulaRef>
                      </c:ext>
                    </c:extLst>
                    <c:numCache>
                      <c:formatCode>General</c:formatCode>
                      <c:ptCount val="11"/>
                      <c:pt idx="0">
                        <c:v>-10443</c:v>
                      </c:pt>
                      <c:pt idx="1">
                        <c:v>-10793</c:v>
                      </c:pt>
                      <c:pt idx="2">
                        <c:v>-11101</c:v>
                      </c:pt>
                      <c:pt idx="3">
                        <c:v>-11402</c:v>
                      </c:pt>
                      <c:pt idx="4">
                        <c:v>-11702</c:v>
                      </c:pt>
                      <c:pt idx="5">
                        <c:v>-11964</c:v>
                      </c:pt>
                      <c:pt idx="6">
                        <c:v>-12177</c:v>
                      </c:pt>
                      <c:pt idx="7">
                        <c:v>-12377</c:v>
                      </c:pt>
                      <c:pt idx="8">
                        <c:v>-12554</c:v>
                      </c:pt>
                      <c:pt idx="9">
                        <c:v>-12704</c:v>
                      </c:pt>
                      <c:pt idx="10">
                        <c:v>-12854</c:v>
                      </c:pt>
                    </c:numCache>
                  </c:numRef>
                </c:yVal>
                <c:smooth val="0"/>
                <c:extLst>
                  <c:ext xmlns:c16="http://schemas.microsoft.com/office/drawing/2014/chart" uri="{C3380CC4-5D6E-409C-BE32-E72D297353CC}">
                    <c16:uniqueId val="{00000001-7FD3-4762-9BE4-2B5EFD224113}"/>
                  </c:ext>
                </c:extLst>
              </c15:ser>
            </c15:filteredScatterSeries>
          </c:ext>
        </c:extLst>
      </c:scatterChart>
      <c:valAx>
        <c:axId val="41740411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P_x0</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17405552"/>
        <c:crosses val="autoZero"/>
        <c:crossBetween val="midCat"/>
      </c:valAx>
      <c:valAx>
        <c:axId val="4174055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Opt_x0</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17404112"/>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3"/>
          <c:order val="3"/>
          <c:tx>
            <c:strRef>
              <c:f>Sheet1!$G$72</c:f>
              <c:strCache>
                <c:ptCount val="1"/>
                <c:pt idx="0">
                  <c:v>Opt_FWA</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Sheet1!$C$73:$C$83</c:f>
              <c:numCache>
                <c:formatCode>General</c:formatCode>
                <c:ptCount val="11"/>
                <c:pt idx="0">
                  <c:v>50</c:v>
                </c:pt>
                <c:pt idx="1">
                  <c:v>60</c:v>
                </c:pt>
                <c:pt idx="2">
                  <c:v>70</c:v>
                </c:pt>
                <c:pt idx="3">
                  <c:v>80</c:v>
                </c:pt>
                <c:pt idx="4">
                  <c:v>90</c:v>
                </c:pt>
                <c:pt idx="5">
                  <c:v>100</c:v>
                </c:pt>
                <c:pt idx="6">
                  <c:v>110</c:v>
                </c:pt>
                <c:pt idx="7">
                  <c:v>120</c:v>
                </c:pt>
                <c:pt idx="8">
                  <c:v>130</c:v>
                </c:pt>
                <c:pt idx="9">
                  <c:v>140</c:v>
                </c:pt>
                <c:pt idx="10">
                  <c:v>150</c:v>
                </c:pt>
              </c:numCache>
            </c:numRef>
          </c:xVal>
          <c:yVal>
            <c:numRef>
              <c:f>Sheet1!$G$73:$G$83</c:f>
              <c:numCache>
                <c:formatCode>General</c:formatCode>
                <c:ptCount val="11"/>
                <c:pt idx="0">
                  <c:v>5</c:v>
                </c:pt>
                <c:pt idx="1">
                  <c:v>5</c:v>
                </c:pt>
                <c:pt idx="2">
                  <c:v>5</c:v>
                </c:pt>
                <c:pt idx="3">
                  <c:v>6</c:v>
                </c:pt>
                <c:pt idx="4">
                  <c:v>6</c:v>
                </c:pt>
                <c:pt idx="5">
                  <c:v>7</c:v>
                </c:pt>
                <c:pt idx="6">
                  <c:v>7</c:v>
                </c:pt>
                <c:pt idx="7">
                  <c:v>7</c:v>
                </c:pt>
                <c:pt idx="8">
                  <c:v>8</c:v>
                </c:pt>
                <c:pt idx="9">
                  <c:v>8</c:v>
                </c:pt>
                <c:pt idx="10">
                  <c:v>8</c:v>
                </c:pt>
              </c:numCache>
            </c:numRef>
          </c:yVal>
          <c:smooth val="0"/>
          <c:extLst>
            <c:ext xmlns:c16="http://schemas.microsoft.com/office/drawing/2014/chart" uri="{C3380CC4-5D6E-409C-BE32-E72D297353CC}">
              <c16:uniqueId val="{00000000-2F2F-4FE8-8703-204F1663EF86}"/>
            </c:ext>
          </c:extLst>
        </c:ser>
        <c:ser>
          <c:idx val="4"/>
          <c:order val="4"/>
          <c:tx>
            <c:strRef>
              <c:f>Sheet1!$H$72</c:f>
              <c:strCache>
                <c:ptCount val="1"/>
                <c:pt idx="0">
                  <c:v>Opt_FWP</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Sheet1!$C$73:$C$83</c:f>
              <c:numCache>
                <c:formatCode>General</c:formatCode>
                <c:ptCount val="11"/>
                <c:pt idx="0">
                  <c:v>50</c:v>
                </c:pt>
                <c:pt idx="1">
                  <c:v>60</c:v>
                </c:pt>
                <c:pt idx="2">
                  <c:v>70</c:v>
                </c:pt>
                <c:pt idx="3">
                  <c:v>80</c:v>
                </c:pt>
                <c:pt idx="4">
                  <c:v>90</c:v>
                </c:pt>
                <c:pt idx="5">
                  <c:v>100</c:v>
                </c:pt>
                <c:pt idx="6">
                  <c:v>110</c:v>
                </c:pt>
                <c:pt idx="7">
                  <c:v>120</c:v>
                </c:pt>
                <c:pt idx="8">
                  <c:v>130</c:v>
                </c:pt>
                <c:pt idx="9">
                  <c:v>140</c:v>
                </c:pt>
                <c:pt idx="10">
                  <c:v>150</c:v>
                </c:pt>
              </c:numCache>
            </c:numRef>
          </c:xVal>
          <c:yVal>
            <c:numRef>
              <c:f>Sheet1!$H$73:$H$83</c:f>
              <c:numCache>
                <c:formatCode>General</c:formatCode>
                <c:ptCount val="11"/>
                <c:pt idx="0">
                  <c:v>1</c:v>
                </c:pt>
                <c:pt idx="1">
                  <c:v>1</c:v>
                </c:pt>
                <c:pt idx="2">
                  <c:v>2</c:v>
                </c:pt>
                <c:pt idx="3">
                  <c:v>3</c:v>
                </c:pt>
                <c:pt idx="4">
                  <c:v>4</c:v>
                </c:pt>
                <c:pt idx="5">
                  <c:v>5</c:v>
                </c:pt>
                <c:pt idx="6">
                  <c:v>10</c:v>
                </c:pt>
                <c:pt idx="7">
                  <c:v>10</c:v>
                </c:pt>
                <c:pt idx="8">
                  <c:v>10</c:v>
                </c:pt>
                <c:pt idx="9">
                  <c:v>10</c:v>
                </c:pt>
                <c:pt idx="10">
                  <c:v>10</c:v>
                </c:pt>
              </c:numCache>
            </c:numRef>
          </c:yVal>
          <c:smooth val="0"/>
          <c:extLst>
            <c:ext xmlns:c16="http://schemas.microsoft.com/office/drawing/2014/chart" uri="{C3380CC4-5D6E-409C-BE32-E72D297353CC}">
              <c16:uniqueId val="{00000001-2F2F-4FE8-8703-204F1663EF86}"/>
            </c:ext>
          </c:extLst>
        </c:ser>
        <c:dLbls>
          <c:showLegendKey val="0"/>
          <c:showVal val="0"/>
          <c:showCatName val="0"/>
          <c:showSerName val="0"/>
          <c:showPercent val="0"/>
          <c:showBubbleSize val="0"/>
        </c:dLbls>
        <c:axId val="2035305920"/>
        <c:axId val="2035307360"/>
        <c:extLst>
          <c:ext xmlns:c15="http://schemas.microsoft.com/office/drawing/2012/chart" uri="{02D57815-91ED-43cb-92C2-25804820EDAC}">
            <c15:filteredScatterSeries>
              <c15:ser>
                <c:idx val="0"/>
                <c:order val="0"/>
                <c:tx>
                  <c:strRef>
                    <c:extLst>
                      <c:ext uri="{02D57815-91ED-43cb-92C2-25804820EDAC}">
                        <c15:formulaRef>
                          <c15:sqref>Sheet1!$D$72</c15:sqref>
                        </c15:formulaRef>
                      </c:ext>
                    </c:extLst>
                    <c:strCache>
                      <c:ptCount val="1"/>
                      <c:pt idx="0">
                        <c:v>Opt_Obj</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extLst>
                      <c:ext uri="{02D57815-91ED-43cb-92C2-25804820EDAC}">
                        <c15:formulaRef>
                          <c15:sqref>Sheet1!$C$73:$C$83</c15:sqref>
                        </c15:formulaRef>
                      </c:ext>
                    </c:extLst>
                    <c:numCache>
                      <c:formatCode>General</c:formatCode>
                      <c:ptCount val="11"/>
                      <c:pt idx="0">
                        <c:v>50</c:v>
                      </c:pt>
                      <c:pt idx="1">
                        <c:v>60</c:v>
                      </c:pt>
                      <c:pt idx="2">
                        <c:v>70</c:v>
                      </c:pt>
                      <c:pt idx="3">
                        <c:v>80</c:v>
                      </c:pt>
                      <c:pt idx="4">
                        <c:v>90</c:v>
                      </c:pt>
                      <c:pt idx="5">
                        <c:v>100</c:v>
                      </c:pt>
                      <c:pt idx="6">
                        <c:v>110</c:v>
                      </c:pt>
                      <c:pt idx="7">
                        <c:v>120</c:v>
                      </c:pt>
                      <c:pt idx="8">
                        <c:v>130</c:v>
                      </c:pt>
                      <c:pt idx="9">
                        <c:v>140</c:v>
                      </c:pt>
                      <c:pt idx="10">
                        <c:v>150</c:v>
                      </c:pt>
                    </c:numCache>
                  </c:numRef>
                </c:xVal>
                <c:yVal>
                  <c:numRef>
                    <c:extLst>
                      <c:ext uri="{02D57815-91ED-43cb-92C2-25804820EDAC}">
                        <c15:formulaRef>
                          <c15:sqref>Sheet1!$D$73:$D$83</c15:sqref>
                        </c15:formulaRef>
                      </c:ext>
                    </c:extLst>
                    <c:numCache>
                      <c:formatCode>General</c:formatCode>
                      <c:ptCount val="11"/>
                      <c:pt idx="0">
                        <c:v>-8366</c:v>
                      </c:pt>
                      <c:pt idx="1">
                        <c:v>-9166</c:v>
                      </c:pt>
                      <c:pt idx="2">
                        <c:v>-9937</c:v>
                      </c:pt>
                      <c:pt idx="3">
                        <c:v>-10664</c:v>
                      </c:pt>
                      <c:pt idx="4">
                        <c:v>-11338</c:v>
                      </c:pt>
                      <c:pt idx="5">
                        <c:v>-11934</c:v>
                      </c:pt>
                      <c:pt idx="6">
                        <c:v>-12508</c:v>
                      </c:pt>
                      <c:pt idx="7">
                        <c:v>-13008</c:v>
                      </c:pt>
                      <c:pt idx="8">
                        <c:v>-13475</c:v>
                      </c:pt>
                      <c:pt idx="9">
                        <c:v>-13925</c:v>
                      </c:pt>
                      <c:pt idx="10">
                        <c:v>-14375</c:v>
                      </c:pt>
                    </c:numCache>
                  </c:numRef>
                </c:yVal>
                <c:smooth val="0"/>
                <c:extLst>
                  <c:ext xmlns:c16="http://schemas.microsoft.com/office/drawing/2014/chart" uri="{C3380CC4-5D6E-409C-BE32-E72D297353CC}">
                    <c16:uniqueId val="{00000002-2F2F-4FE8-8703-204F1663EF86}"/>
                  </c:ext>
                </c:extLst>
              </c15:ser>
            </c15:filteredScatterSeries>
            <c15:filteredScatterSeries>
              <c15:ser>
                <c:idx val="1"/>
                <c:order val="1"/>
                <c:tx>
                  <c:strRef>
                    <c:extLst xmlns:c15="http://schemas.microsoft.com/office/drawing/2012/chart">
                      <c:ext xmlns:c15="http://schemas.microsoft.com/office/drawing/2012/chart" uri="{02D57815-91ED-43cb-92C2-25804820EDAC}">
                        <c15:formulaRef>
                          <c15:sqref>Sheet1!$E$72</c15:sqref>
                        </c15:formulaRef>
                      </c:ext>
                    </c:extLst>
                    <c:strCache>
                      <c:ptCount val="1"/>
                      <c:pt idx="0">
                        <c:v>Opt_x0</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extLst xmlns:c15="http://schemas.microsoft.com/office/drawing/2012/chart">
                      <c:ext xmlns:c15="http://schemas.microsoft.com/office/drawing/2012/chart" uri="{02D57815-91ED-43cb-92C2-25804820EDAC}">
                        <c15:formulaRef>
                          <c15:sqref>Sheet1!$C$73:$C$83</c15:sqref>
                        </c15:formulaRef>
                      </c:ext>
                    </c:extLst>
                    <c:numCache>
                      <c:formatCode>General</c:formatCode>
                      <c:ptCount val="11"/>
                      <c:pt idx="0">
                        <c:v>50</c:v>
                      </c:pt>
                      <c:pt idx="1">
                        <c:v>60</c:v>
                      </c:pt>
                      <c:pt idx="2">
                        <c:v>70</c:v>
                      </c:pt>
                      <c:pt idx="3">
                        <c:v>80</c:v>
                      </c:pt>
                      <c:pt idx="4">
                        <c:v>90</c:v>
                      </c:pt>
                      <c:pt idx="5">
                        <c:v>100</c:v>
                      </c:pt>
                      <c:pt idx="6">
                        <c:v>110</c:v>
                      </c:pt>
                      <c:pt idx="7">
                        <c:v>120</c:v>
                      </c:pt>
                      <c:pt idx="8">
                        <c:v>130</c:v>
                      </c:pt>
                      <c:pt idx="9">
                        <c:v>140</c:v>
                      </c:pt>
                      <c:pt idx="10">
                        <c:v>150</c:v>
                      </c:pt>
                    </c:numCache>
                  </c:numRef>
                </c:xVal>
                <c:yVal>
                  <c:numRef>
                    <c:extLst xmlns:c15="http://schemas.microsoft.com/office/drawing/2012/chart">
                      <c:ext xmlns:c15="http://schemas.microsoft.com/office/drawing/2012/chart" uri="{02D57815-91ED-43cb-92C2-25804820EDAC}">
                        <c15:formulaRef>
                          <c15:sqref>Sheet1!$E$73:$E$83</c15:sqref>
                        </c15:formulaRef>
                      </c:ext>
                    </c:extLst>
                    <c:numCache>
                      <c:formatCode>General</c:formatCode>
                      <c:ptCount val="11"/>
                      <c:pt idx="0">
                        <c:v>2500</c:v>
                      </c:pt>
                      <c:pt idx="1">
                        <c:v>2500</c:v>
                      </c:pt>
                      <c:pt idx="2">
                        <c:v>2500</c:v>
                      </c:pt>
                      <c:pt idx="3">
                        <c:v>2500</c:v>
                      </c:pt>
                      <c:pt idx="4">
                        <c:v>2500</c:v>
                      </c:pt>
                      <c:pt idx="5">
                        <c:v>2500</c:v>
                      </c:pt>
                      <c:pt idx="6">
                        <c:v>2500</c:v>
                      </c:pt>
                      <c:pt idx="7">
                        <c:v>2500</c:v>
                      </c:pt>
                      <c:pt idx="8">
                        <c:v>2500</c:v>
                      </c:pt>
                      <c:pt idx="9">
                        <c:v>2500</c:v>
                      </c:pt>
                      <c:pt idx="10">
                        <c:v>2500</c:v>
                      </c:pt>
                    </c:numCache>
                  </c:numRef>
                </c:yVal>
                <c:smooth val="0"/>
                <c:extLst xmlns:c15="http://schemas.microsoft.com/office/drawing/2012/chart">
                  <c:ext xmlns:c16="http://schemas.microsoft.com/office/drawing/2014/chart" uri="{C3380CC4-5D6E-409C-BE32-E72D297353CC}">
                    <c16:uniqueId val="{00000003-2F2F-4FE8-8703-204F1663EF86}"/>
                  </c:ext>
                </c:extLst>
              </c15:ser>
            </c15:filteredScatterSeries>
            <c15:filteredScatterSeries>
              <c15:ser>
                <c:idx val="2"/>
                <c:order val="2"/>
                <c:tx>
                  <c:strRef>
                    <c:extLst xmlns:c15="http://schemas.microsoft.com/office/drawing/2012/chart">
                      <c:ext xmlns:c15="http://schemas.microsoft.com/office/drawing/2012/chart" uri="{02D57815-91ED-43cb-92C2-25804820EDAC}">
                        <c15:formulaRef>
                          <c15:sqref>Sheet1!$F$72</c15:sqref>
                        </c15:formulaRef>
                      </c:ext>
                    </c:extLst>
                    <c:strCache>
                      <c:ptCount val="1"/>
                      <c:pt idx="0">
                        <c:v>Opt_Depth</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extLst xmlns:c15="http://schemas.microsoft.com/office/drawing/2012/chart">
                      <c:ext xmlns:c15="http://schemas.microsoft.com/office/drawing/2012/chart" uri="{02D57815-91ED-43cb-92C2-25804820EDAC}">
                        <c15:formulaRef>
                          <c15:sqref>Sheet1!$C$73:$C$83</c15:sqref>
                        </c15:formulaRef>
                      </c:ext>
                    </c:extLst>
                    <c:numCache>
                      <c:formatCode>General</c:formatCode>
                      <c:ptCount val="11"/>
                      <c:pt idx="0">
                        <c:v>50</c:v>
                      </c:pt>
                      <c:pt idx="1">
                        <c:v>60</c:v>
                      </c:pt>
                      <c:pt idx="2">
                        <c:v>70</c:v>
                      </c:pt>
                      <c:pt idx="3">
                        <c:v>80</c:v>
                      </c:pt>
                      <c:pt idx="4">
                        <c:v>90</c:v>
                      </c:pt>
                      <c:pt idx="5">
                        <c:v>100</c:v>
                      </c:pt>
                      <c:pt idx="6">
                        <c:v>110</c:v>
                      </c:pt>
                      <c:pt idx="7">
                        <c:v>120</c:v>
                      </c:pt>
                      <c:pt idx="8">
                        <c:v>130</c:v>
                      </c:pt>
                      <c:pt idx="9">
                        <c:v>140</c:v>
                      </c:pt>
                      <c:pt idx="10">
                        <c:v>150</c:v>
                      </c:pt>
                    </c:numCache>
                  </c:numRef>
                </c:xVal>
                <c:yVal>
                  <c:numRef>
                    <c:extLst xmlns:c15="http://schemas.microsoft.com/office/drawing/2012/chart">
                      <c:ext xmlns:c15="http://schemas.microsoft.com/office/drawing/2012/chart" uri="{02D57815-91ED-43cb-92C2-25804820EDAC}">
                        <c15:formulaRef>
                          <c15:sqref>Sheet1!$F$73:$F$83</c15:sqref>
                        </c15:formulaRef>
                      </c:ext>
                    </c:extLst>
                    <c:numCache>
                      <c:formatCode>General</c:formatCode>
                      <c:ptCount val="11"/>
                      <c:pt idx="0">
                        <c:v>80</c:v>
                      </c:pt>
                      <c:pt idx="1">
                        <c:v>80</c:v>
                      </c:pt>
                      <c:pt idx="2">
                        <c:v>75</c:v>
                      </c:pt>
                      <c:pt idx="3">
                        <c:v>70</c:v>
                      </c:pt>
                      <c:pt idx="4">
                        <c:v>65</c:v>
                      </c:pt>
                      <c:pt idx="5">
                        <c:v>60</c:v>
                      </c:pt>
                      <c:pt idx="6">
                        <c:v>50</c:v>
                      </c:pt>
                      <c:pt idx="7">
                        <c:v>50</c:v>
                      </c:pt>
                      <c:pt idx="8">
                        <c:v>45</c:v>
                      </c:pt>
                      <c:pt idx="9">
                        <c:v>45</c:v>
                      </c:pt>
                      <c:pt idx="10">
                        <c:v>45</c:v>
                      </c:pt>
                    </c:numCache>
                  </c:numRef>
                </c:yVal>
                <c:smooth val="0"/>
                <c:extLst xmlns:c15="http://schemas.microsoft.com/office/drawing/2012/chart">
                  <c:ext xmlns:c16="http://schemas.microsoft.com/office/drawing/2014/chart" uri="{C3380CC4-5D6E-409C-BE32-E72D297353CC}">
                    <c16:uniqueId val="{00000004-2F2F-4FE8-8703-204F1663EF86}"/>
                  </c:ext>
                </c:extLst>
              </c15:ser>
            </c15:filteredScatterSeries>
          </c:ext>
        </c:extLst>
      </c:scatterChart>
      <c:valAx>
        <c:axId val="203530592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P_Depth</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035307360"/>
        <c:crosses val="autoZero"/>
        <c:crossBetween val="midCat"/>
      </c:valAx>
      <c:valAx>
        <c:axId val="20353073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03530592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3"/>
          <c:order val="3"/>
          <c:tx>
            <c:strRef>
              <c:f>Sheet1!$G$3</c:f>
              <c:strCache>
                <c:ptCount val="1"/>
                <c:pt idx="0">
                  <c:v>Opt_FWA</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Sheet1!$C$4:$C$14</c:f>
              <c:numCache>
                <c:formatCode>General</c:formatCode>
                <c:ptCount val="11"/>
                <c:pt idx="0">
                  <c:v>0.5</c:v>
                </c:pt>
                <c:pt idx="1">
                  <c:v>0.6</c:v>
                </c:pt>
                <c:pt idx="2">
                  <c:v>0.7</c:v>
                </c:pt>
                <c:pt idx="3">
                  <c:v>0.8</c:v>
                </c:pt>
                <c:pt idx="4">
                  <c:v>0.9</c:v>
                </c:pt>
                <c:pt idx="5">
                  <c:v>1</c:v>
                </c:pt>
                <c:pt idx="6">
                  <c:v>1.1000000000000001</c:v>
                </c:pt>
                <c:pt idx="7">
                  <c:v>1.2</c:v>
                </c:pt>
                <c:pt idx="8">
                  <c:v>1.3</c:v>
                </c:pt>
                <c:pt idx="9">
                  <c:v>1.4</c:v>
                </c:pt>
                <c:pt idx="10">
                  <c:v>1.5</c:v>
                </c:pt>
              </c:numCache>
            </c:numRef>
          </c:xVal>
          <c:yVal>
            <c:numRef>
              <c:f>Sheet1!$G$4:$G$14</c:f>
              <c:numCache>
                <c:formatCode>General</c:formatCode>
                <c:ptCount val="11"/>
                <c:pt idx="0">
                  <c:v>6</c:v>
                </c:pt>
                <c:pt idx="1">
                  <c:v>6</c:v>
                </c:pt>
                <c:pt idx="2">
                  <c:v>7</c:v>
                </c:pt>
                <c:pt idx="3">
                  <c:v>7</c:v>
                </c:pt>
                <c:pt idx="4">
                  <c:v>7</c:v>
                </c:pt>
                <c:pt idx="5">
                  <c:v>7</c:v>
                </c:pt>
                <c:pt idx="6">
                  <c:v>6</c:v>
                </c:pt>
                <c:pt idx="7">
                  <c:v>6</c:v>
                </c:pt>
                <c:pt idx="8">
                  <c:v>7</c:v>
                </c:pt>
                <c:pt idx="9">
                  <c:v>7</c:v>
                </c:pt>
                <c:pt idx="10">
                  <c:v>7</c:v>
                </c:pt>
              </c:numCache>
            </c:numRef>
          </c:yVal>
          <c:smooth val="0"/>
          <c:extLst>
            <c:ext xmlns:c16="http://schemas.microsoft.com/office/drawing/2014/chart" uri="{C3380CC4-5D6E-409C-BE32-E72D297353CC}">
              <c16:uniqueId val="{00000000-D635-4212-B2B7-DE2BB45ECBC0}"/>
            </c:ext>
          </c:extLst>
        </c:ser>
        <c:ser>
          <c:idx val="4"/>
          <c:order val="4"/>
          <c:tx>
            <c:strRef>
              <c:f>Sheet1!$H$3</c:f>
              <c:strCache>
                <c:ptCount val="1"/>
                <c:pt idx="0">
                  <c:v>Opt_FWP</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Sheet1!$C$4:$C$14</c:f>
              <c:numCache>
                <c:formatCode>General</c:formatCode>
                <c:ptCount val="11"/>
                <c:pt idx="0">
                  <c:v>0.5</c:v>
                </c:pt>
                <c:pt idx="1">
                  <c:v>0.6</c:v>
                </c:pt>
                <c:pt idx="2">
                  <c:v>0.7</c:v>
                </c:pt>
                <c:pt idx="3">
                  <c:v>0.8</c:v>
                </c:pt>
                <c:pt idx="4">
                  <c:v>0.9</c:v>
                </c:pt>
                <c:pt idx="5">
                  <c:v>1</c:v>
                </c:pt>
                <c:pt idx="6">
                  <c:v>1.1000000000000001</c:v>
                </c:pt>
                <c:pt idx="7">
                  <c:v>1.2</c:v>
                </c:pt>
                <c:pt idx="8">
                  <c:v>1.3</c:v>
                </c:pt>
                <c:pt idx="9">
                  <c:v>1.4</c:v>
                </c:pt>
                <c:pt idx="10">
                  <c:v>1.5</c:v>
                </c:pt>
              </c:numCache>
            </c:numRef>
          </c:xVal>
          <c:yVal>
            <c:numRef>
              <c:f>Sheet1!$H$4:$H$14</c:f>
              <c:numCache>
                <c:formatCode>General</c:formatCode>
                <c:ptCount val="11"/>
                <c:pt idx="0">
                  <c:v>2</c:v>
                </c:pt>
                <c:pt idx="1">
                  <c:v>2</c:v>
                </c:pt>
                <c:pt idx="2">
                  <c:v>3</c:v>
                </c:pt>
                <c:pt idx="3">
                  <c:v>3</c:v>
                </c:pt>
                <c:pt idx="4">
                  <c:v>3</c:v>
                </c:pt>
                <c:pt idx="5">
                  <c:v>5</c:v>
                </c:pt>
                <c:pt idx="6">
                  <c:v>10</c:v>
                </c:pt>
                <c:pt idx="7">
                  <c:v>10</c:v>
                </c:pt>
                <c:pt idx="8">
                  <c:v>10</c:v>
                </c:pt>
                <c:pt idx="9">
                  <c:v>10</c:v>
                </c:pt>
                <c:pt idx="10">
                  <c:v>10</c:v>
                </c:pt>
              </c:numCache>
            </c:numRef>
          </c:yVal>
          <c:smooth val="0"/>
          <c:extLst>
            <c:ext xmlns:c16="http://schemas.microsoft.com/office/drawing/2014/chart" uri="{C3380CC4-5D6E-409C-BE32-E72D297353CC}">
              <c16:uniqueId val="{00000001-D635-4212-B2B7-DE2BB45ECBC0}"/>
            </c:ext>
          </c:extLst>
        </c:ser>
        <c:dLbls>
          <c:showLegendKey val="0"/>
          <c:showVal val="0"/>
          <c:showCatName val="0"/>
          <c:showSerName val="0"/>
          <c:showPercent val="0"/>
          <c:showBubbleSize val="0"/>
        </c:dLbls>
        <c:axId val="906298496"/>
        <c:axId val="906297536"/>
        <c:extLst>
          <c:ext xmlns:c15="http://schemas.microsoft.com/office/drawing/2012/chart" uri="{02D57815-91ED-43cb-92C2-25804820EDAC}">
            <c15:filteredScatterSeries>
              <c15:ser>
                <c:idx val="0"/>
                <c:order val="0"/>
                <c:tx>
                  <c:strRef>
                    <c:extLst>
                      <c:ext uri="{02D57815-91ED-43cb-92C2-25804820EDAC}">
                        <c15:formulaRef>
                          <c15:sqref>Sheet1!$D$3</c15:sqref>
                        </c15:formulaRef>
                      </c:ext>
                    </c:extLst>
                    <c:strCache>
                      <c:ptCount val="1"/>
                      <c:pt idx="0">
                        <c:v>Opt_Obj</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extLst>
                      <c:ext uri="{02D57815-91ED-43cb-92C2-25804820EDAC}">
                        <c15:formulaRef>
                          <c15:sqref>Sheet1!$C$4:$C$14</c15:sqref>
                        </c15:formulaRef>
                      </c:ext>
                    </c:extLst>
                    <c:numCache>
                      <c:formatCode>General</c:formatCode>
                      <c:ptCount val="11"/>
                      <c:pt idx="0">
                        <c:v>0.5</c:v>
                      </c:pt>
                      <c:pt idx="1">
                        <c:v>0.6</c:v>
                      </c:pt>
                      <c:pt idx="2">
                        <c:v>0.7</c:v>
                      </c:pt>
                      <c:pt idx="3">
                        <c:v>0.8</c:v>
                      </c:pt>
                      <c:pt idx="4">
                        <c:v>0.9</c:v>
                      </c:pt>
                      <c:pt idx="5">
                        <c:v>1</c:v>
                      </c:pt>
                      <c:pt idx="6">
                        <c:v>1.1000000000000001</c:v>
                      </c:pt>
                      <c:pt idx="7">
                        <c:v>1.2</c:v>
                      </c:pt>
                      <c:pt idx="8">
                        <c:v>1.3</c:v>
                      </c:pt>
                      <c:pt idx="9">
                        <c:v>1.4</c:v>
                      </c:pt>
                      <c:pt idx="10">
                        <c:v>1.5</c:v>
                      </c:pt>
                    </c:numCache>
                  </c:numRef>
                </c:xVal>
                <c:yVal>
                  <c:numRef>
                    <c:extLst>
                      <c:ext uri="{02D57815-91ED-43cb-92C2-25804820EDAC}">
                        <c15:formulaRef>
                          <c15:sqref>Sheet1!$D$4:$D$14</c15:sqref>
                        </c15:formulaRef>
                      </c:ext>
                    </c:extLst>
                    <c:numCache>
                      <c:formatCode>General</c:formatCode>
                      <c:ptCount val="11"/>
                      <c:pt idx="0">
                        <c:v>-10443</c:v>
                      </c:pt>
                      <c:pt idx="1">
                        <c:v>-10793</c:v>
                      </c:pt>
                      <c:pt idx="2">
                        <c:v>-11101</c:v>
                      </c:pt>
                      <c:pt idx="3">
                        <c:v>-11402</c:v>
                      </c:pt>
                      <c:pt idx="4">
                        <c:v>-11702</c:v>
                      </c:pt>
                      <c:pt idx="5">
                        <c:v>-11964</c:v>
                      </c:pt>
                      <c:pt idx="6">
                        <c:v>-12177</c:v>
                      </c:pt>
                      <c:pt idx="7">
                        <c:v>-12377</c:v>
                      </c:pt>
                      <c:pt idx="8">
                        <c:v>-12554</c:v>
                      </c:pt>
                      <c:pt idx="9">
                        <c:v>-12704</c:v>
                      </c:pt>
                      <c:pt idx="10">
                        <c:v>-12854</c:v>
                      </c:pt>
                    </c:numCache>
                  </c:numRef>
                </c:yVal>
                <c:smooth val="0"/>
                <c:extLst>
                  <c:ext xmlns:c16="http://schemas.microsoft.com/office/drawing/2014/chart" uri="{C3380CC4-5D6E-409C-BE32-E72D297353CC}">
                    <c16:uniqueId val="{00000002-D635-4212-B2B7-DE2BB45ECBC0}"/>
                  </c:ext>
                </c:extLst>
              </c15:ser>
            </c15:filteredScatterSeries>
            <c15:filteredScatterSeries>
              <c15:ser>
                <c:idx val="1"/>
                <c:order val="1"/>
                <c:tx>
                  <c:strRef>
                    <c:extLst xmlns:c15="http://schemas.microsoft.com/office/drawing/2012/chart">
                      <c:ext xmlns:c15="http://schemas.microsoft.com/office/drawing/2012/chart" uri="{02D57815-91ED-43cb-92C2-25804820EDAC}">
                        <c15:formulaRef>
                          <c15:sqref>Sheet1!$E$3</c15:sqref>
                        </c15:formulaRef>
                      </c:ext>
                    </c:extLst>
                    <c:strCache>
                      <c:ptCount val="1"/>
                      <c:pt idx="0">
                        <c:v>Opt_x0</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extLst xmlns:c15="http://schemas.microsoft.com/office/drawing/2012/chart">
                      <c:ext xmlns:c15="http://schemas.microsoft.com/office/drawing/2012/chart" uri="{02D57815-91ED-43cb-92C2-25804820EDAC}">
                        <c15:formulaRef>
                          <c15:sqref>Sheet1!$C$4:$C$14</c15:sqref>
                        </c15:formulaRef>
                      </c:ext>
                    </c:extLst>
                    <c:numCache>
                      <c:formatCode>General</c:formatCode>
                      <c:ptCount val="11"/>
                      <c:pt idx="0">
                        <c:v>0.5</c:v>
                      </c:pt>
                      <c:pt idx="1">
                        <c:v>0.6</c:v>
                      </c:pt>
                      <c:pt idx="2">
                        <c:v>0.7</c:v>
                      </c:pt>
                      <c:pt idx="3">
                        <c:v>0.8</c:v>
                      </c:pt>
                      <c:pt idx="4">
                        <c:v>0.9</c:v>
                      </c:pt>
                      <c:pt idx="5">
                        <c:v>1</c:v>
                      </c:pt>
                      <c:pt idx="6">
                        <c:v>1.1000000000000001</c:v>
                      </c:pt>
                      <c:pt idx="7">
                        <c:v>1.2</c:v>
                      </c:pt>
                      <c:pt idx="8">
                        <c:v>1.3</c:v>
                      </c:pt>
                      <c:pt idx="9">
                        <c:v>1.4</c:v>
                      </c:pt>
                      <c:pt idx="10">
                        <c:v>1.5</c:v>
                      </c:pt>
                    </c:numCache>
                  </c:numRef>
                </c:xVal>
                <c:yVal>
                  <c:numRef>
                    <c:extLst xmlns:c15="http://schemas.microsoft.com/office/drawing/2012/chart">
                      <c:ext xmlns:c15="http://schemas.microsoft.com/office/drawing/2012/chart" uri="{02D57815-91ED-43cb-92C2-25804820EDAC}">
                        <c15:formulaRef>
                          <c15:sqref>Sheet1!$E$4:$E$14</c15:sqref>
                        </c15:formulaRef>
                      </c:ext>
                    </c:extLst>
                    <c:numCache>
                      <c:formatCode>General</c:formatCode>
                      <c:ptCount val="11"/>
                      <c:pt idx="0">
                        <c:v>3500</c:v>
                      </c:pt>
                      <c:pt idx="1">
                        <c:v>3500</c:v>
                      </c:pt>
                      <c:pt idx="2">
                        <c:v>3000</c:v>
                      </c:pt>
                      <c:pt idx="3">
                        <c:v>3000</c:v>
                      </c:pt>
                      <c:pt idx="4">
                        <c:v>3000</c:v>
                      </c:pt>
                      <c:pt idx="5">
                        <c:v>2500</c:v>
                      </c:pt>
                      <c:pt idx="6">
                        <c:v>2000</c:v>
                      </c:pt>
                      <c:pt idx="7">
                        <c:v>2000</c:v>
                      </c:pt>
                      <c:pt idx="8">
                        <c:v>1500</c:v>
                      </c:pt>
                      <c:pt idx="9">
                        <c:v>1500</c:v>
                      </c:pt>
                      <c:pt idx="10">
                        <c:v>1500</c:v>
                      </c:pt>
                    </c:numCache>
                  </c:numRef>
                </c:yVal>
                <c:smooth val="0"/>
                <c:extLst xmlns:c15="http://schemas.microsoft.com/office/drawing/2012/chart">
                  <c:ext xmlns:c16="http://schemas.microsoft.com/office/drawing/2014/chart" uri="{C3380CC4-5D6E-409C-BE32-E72D297353CC}">
                    <c16:uniqueId val="{00000003-D635-4212-B2B7-DE2BB45ECBC0}"/>
                  </c:ext>
                </c:extLst>
              </c15:ser>
            </c15:filteredScatterSeries>
            <c15:filteredScatterSeries>
              <c15:ser>
                <c:idx val="2"/>
                <c:order val="2"/>
                <c:tx>
                  <c:strRef>
                    <c:extLst xmlns:c15="http://schemas.microsoft.com/office/drawing/2012/chart">
                      <c:ext xmlns:c15="http://schemas.microsoft.com/office/drawing/2012/chart" uri="{02D57815-91ED-43cb-92C2-25804820EDAC}">
                        <c15:formulaRef>
                          <c15:sqref>Sheet1!$F$3</c15:sqref>
                        </c15:formulaRef>
                      </c:ext>
                    </c:extLst>
                    <c:strCache>
                      <c:ptCount val="1"/>
                      <c:pt idx="0">
                        <c:v>Opt_Depth</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extLst xmlns:c15="http://schemas.microsoft.com/office/drawing/2012/chart">
                      <c:ext xmlns:c15="http://schemas.microsoft.com/office/drawing/2012/chart" uri="{02D57815-91ED-43cb-92C2-25804820EDAC}">
                        <c15:formulaRef>
                          <c15:sqref>Sheet1!$C$4:$C$14</c15:sqref>
                        </c15:formulaRef>
                      </c:ext>
                    </c:extLst>
                    <c:numCache>
                      <c:formatCode>General</c:formatCode>
                      <c:ptCount val="11"/>
                      <c:pt idx="0">
                        <c:v>0.5</c:v>
                      </c:pt>
                      <c:pt idx="1">
                        <c:v>0.6</c:v>
                      </c:pt>
                      <c:pt idx="2">
                        <c:v>0.7</c:v>
                      </c:pt>
                      <c:pt idx="3">
                        <c:v>0.8</c:v>
                      </c:pt>
                      <c:pt idx="4">
                        <c:v>0.9</c:v>
                      </c:pt>
                      <c:pt idx="5">
                        <c:v>1</c:v>
                      </c:pt>
                      <c:pt idx="6">
                        <c:v>1.1000000000000001</c:v>
                      </c:pt>
                      <c:pt idx="7">
                        <c:v>1.2</c:v>
                      </c:pt>
                      <c:pt idx="8">
                        <c:v>1.3</c:v>
                      </c:pt>
                      <c:pt idx="9">
                        <c:v>1.4</c:v>
                      </c:pt>
                      <c:pt idx="10">
                        <c:v>1.5</c:v>
                      </c:pt>
                    </c:numCache>
                  </c:numRef>
                </c:xVal>
                <c:yVal>
                  <c:numRef>
                    <c:extLst xmlns:c15="http://schemas.microsoft.com/office/drawing/2012/chart">
                      <c:ext xmlns:c15="http://schemas.microsoft.com/office/drawing/2012/chart" uri="{02D57815-91ED-43cb-92C2-25804820EDAC}">
                        <c15:formulaRef>
                          <c15:sqref>Sheet1!$F$4:$F$14</c15:sqref>
                        </c15:formulaRef>
                      </c:ext>
                    </c:extLst>
                    <c:numCache>
                      <c:formatCode>General</c:formatCode>
                      <c:ptCount val="11"/>
                      <c:pt idx="0">
                        <c:v>60</c:v>
                      </c:pt>
                      <c:pt idx="1">
                        <c:v>60</c:v>
                      </c:pt>
                      <c:pt idx="2">
                        <c:v>60</c:v>
                      </c:pt>
                      <c:pt idx="3">
                        <c:v>60</c:v>
                      </c:pt>
                      <c:pt idx="4">
                        <c:v>60</c:v>
                      </c:pt>
                      <c:pt idx="5">
                        <c:v>60</c:v>
                      </c:pt>
                      <c:pt idx="6">
                        <c:v>55</c:v>
                      </c:pt>
                      <c:pt idx="7">
                        <c:v>55</c:v>
                      </c:pt>
                      <c:pt idx="8">
                        <c:v>55</c:v>
                      </c:pt>
                      <c:pt idx="9">
                        <c:v>55</c:v>
                      </c:pt>
                      <c:pt idx="10">
                        <c:v>55</c:v>
                      </c:pt>
                    </c:numCache>
                  </c:numRef>
                </c:yVal>
                <c:smooth val="0"/>
                <c:extLst xmlns:c15="http://schemas.microsoft.com/office/drawing/2012/chart">
                  <c:ext xmlns:c16="http://schemas.microsoft.com/office/drawing/2014/chart" uri="{C3380CC4-5D6E-409C-BE32-E72D297353CC}">
                    <c16:uniqueId val="{00000004-D635-4212-B2B7-DE2BB45ECBC0}"/>
                  </c:ext>
                </c:extLst>
              </c15:ser>
            </c15:filteredScatterSeries>
          </c:ext>
        </c:extLst>
      </c:scatterChart>
      <c:valAx>
        <c:axId val="90629849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P_x0</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906297536"/>
        <c:crosses val="autoZero"/>
        <c:crossBetween val="midCat"/>
      </c:valAx>
      <c:valAx>
        <c:axId val="9062975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90629849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7"/>
          <c:order val="7"/>
          <c:tx>
            <c:strRef>
              <c:f>Sheet1!$K$72</c:f>
              <c:strCache>
                <c:ptCount val="1"/>
                <c:pt idx="0">
                  <c:v>Opt_T</c:v>
                </c:pt>
              </c:strCache>
            </c:strRef>
          </c:tx>
          <c:spPr>
            <a:ln w="19050"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xVal>
            <c:numRef>
              <c:f>Sheet1!$C$73:$C$83</c:f>
              <c:numCache>
                <c:formatCode>General</c:formatCode>
                <c:ptCount val="11"/>
                <c:pt idx="0">
                  <c:v>50</c:v>
                </c:pt>
                <c:pt idx="1">
                  <c:v>60</c:v>
                </c:pt>
                <c:pt idx="2">
                  <c:v>70</c:v>
                </c:pt>
                <c:pt idx="3">
                  <c:v>80</c:v>
                </c:pt>
                <c:pt idx="4">
                  <c:v>90</c:v>
                </c:pt>
                <c:pt idx="5">
                  <c:v>100</c:v>
                </c:pt>
                <c:pt idx="6">
                  <c:v>110</c:v>
                </c:pt>
                <c:pt idx="7">
                  <c:v>120</c:v>
                </c:pt>
                <c:pt idx="8">
                  <c:v>130</c:v>
                </c:pt>
                <c:pt idx="9">
                  <c:v>140</c:v>
                </c:pt>
                <c:pt idx="10">
                  <c:v>150</c:v>
                </c:pt>
              </c:numCache>
            </c:numRef>
          </c:xVal>
          <c:yVal>
            <c:numRef>
              <c:f>Sheet1!$K$73:$K$83</c:f>
              <c:numCache>
                <c:formatCode>General</c:formatCode>
                <c:ptCount val="11"/>
                <c:pt idx="0">
                  <c:v>43.7</c:v>
                </c:pt>
                <c:pt idx="1">
                  <c:v>43.7</c:v>
                </c:pt>
                <c:pt idx="2">
                  <c:v>47.3</c:v>
                </c:pt>
                <c:pt idx="3">
                  <c:v>48.8</c:v>
                </c:pt>
                <c:pt idx="4">
                  <c:v>54</c:v>
                </c:pt>
                <c:pt idx="5">
                  <c:v>57.1</c:v>
                </c:pt>
                <c:pt idx="6">
                  <c:v>65.900000000000006</c:v>
                </c:pt>
                <c:pt idx="7">
                  <c:v>65.900000000000006</c:v>
                </c:pt>
                <c:pt idx="8">
                  <c:v>73.8</c:v>
                </c:pt>
                <c:pt idx="9">
                  <c:v>73.8</c:v>
                </c:pt>
                <c:pt idx="10">
                  <c:v>73.8</c:v>
                </c:pt>
              </c:numCache>
            </c:numRef>
          </c:yVal>
          <c:smooth val="0"/>
          <c:extLst>
            <c:ext xmlns:c16="http://schemas.microsoft.com/office/drawing/2014/chart" uri="{C3380CC4-5D6E-409C-BE32-E72D297353CC}">
              <c16:uniqueId val="{00000000-686D-4915-A3D0-37D0EB329DD3}"/>
            </c:ext>
          </c:extLst>
        </c:ser>
        <c:dLbls>
          <c:showLegendKey val="0"/>
          <c:showVal val="0"/>
          <c:showCatName val="0"/>
          <c:showSerName val="0"/>
          <c:showPercent val="0"/>
          <c:showBubbleSize val="0"/>
        </c:dLbls>
        <c:axId val="2057136832"/>
        <c:axId val="2057130112"/>
        <c:extLst>
          <c:ext xmlns:c15="http://schemas.microsoft.com/office/drawing/2012/chart" uri="{02D57815-91ED-43cb-92C2-25804820EDAC}">
            <c15:filteredScatterSeries>
              <c15:ser>
                <c:idx val="0"/>
                <c:order val="0"/>
                <c:tx>
                  <c:strRef>
                    <c:extLst>
                      <c:ext uri="{02D57815-91ED-43cb-92C2-25804820EDAC}">
                        <c15:formulaRef>
                          <c15:sqref>Sheet1!$D$72</c15:sqref>
                        </c15:formulaRef>
                      </c:ext>
                    </c:extLst>
                    <c:strCache>
                      <c:ptCount val="1"/>
                      <c:pt idx="0">
                        <c:v>Opt_Obj</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extLst>
                      <c:ext uri="{02D57815-91ED-43cb-92C2-25804820EDAC}">
                        <c15:formulaRef>
                          <c15:sqref>Sheet1!$C$73:$C$83</c15:sqref>
                        </c15:formulaRef>
                      </c:ext>
                    </c:extLst>
                    <c:numCache>
                      <c:formatCode>General</c:formatCode>
                      <c:ptCount val="11"/>
                      <c:pt idx="0">
                        <c:v>50</c:v>
                      </c:pt>
                      <c:pt idx="1">
                        <c:v>60</c:v>
                      </c:pt>
                      <c:pt idx="2">
                        <c:v>70</c:v>
                      </c:pt>
                      <c:pt idx="3">
                        <c:v>80</c:v>
                      </c:pt>
                      <c:pt idx="4">
                        <c:v>90</c:v>
                      </c:pt>
                      <c:pt idx="5">
                        <c:v>100</c:v>
                      </c:pt>
                      <c:pt idx="6">
                        <c:v>110</c:v>
                      </c:pt>
                      <c:pt idx="7">
                        <c:v>120</c:v>
                      </c:pt>
                      <c:pt idx="8">
                        <c:v>130</c:v>
                      </c:pt>
                      <c:pt idx="9">
                        <c:v>140</c:v>
                      </c:pt>
                      <c:pt idx="10">
                        <c:v>150</c:v>
                      </c:pt>
                    </c:numCache>
                  </c:numRef>
                </c:xVal>
                <c:yVal>
                  <c:numRef>
                    <c:extLst>
                      <c:ext uri="{02D57815-91ED-43cb-92C2-25804820EDAC}">
                        <c15:formulaRef>
                          <c15:sqref>Sheet1!$D$73:$D$83</c15:sqref>
                        </c15:formulaRef>
                      </c:ext>
                    </c:extLst>
                    <c:numCache>
                      <c:formatCode>General</c:formatCode>
                      <c:ptCount val="11"/>
                      <c:pt idx="0">
                        <c:v>-8366</c:v>
                      </c:pt>
                      <c:pt idx="1">
                        <c:v>-9166</c:v>
                      </c:pt>
                      <c:pt idx="2">
                        <c:v>-9937</c:v>
                      </c:pt>
                      <c:pt idx="3">
                        <c:v>-10664</c:v>
                      </c:pt>
                      <c:pt idx="4">
                        <c:v>-11338</c:v>
                      </c:pt>
                      <c:pt idx="5">
                        <c:v>-11934</c:v>
                      </c:pt>
                      <c:pt idx="6">
                        <c:v>-12508</c:v>
                      </c:pt>
                      <c:pt idx="7">
                        <c:v>-13008</c:v>
                      </c:pt>
                      <c:pt idx="8">
                        <c:v>-13475</c:v>
                      </c:pt>
                      <c:pt idx="9">
                        <c:v>-13925</c:v>
                      </c:pt>
                      <c:pt idx="10">
                        <c:v>-14375</c:v>
                      </c:pt>
                    </c:numCache>
                  </c:numRef>
                </c:yVal>
                <c:smooth val="0"/>
                <c:extLst>
                  <c:ext xmlns:c16="http://schemas.microsoft.com/office/drawing/2014/chart" uri="{C3380CC4-5D6E-409C-BE32-E72D297353CC}">
                    <c16:uniqueId val="{00000001-686D-4915-A3D0-37D0EB329DD3}"/>
                  </c:ext>
                </c:extLst>
              </c15:ser>
            </c15:filteredScatterSeries>
            <c15:filteredScatterSeries>
              <c15:ser>
                <c:idx val="1"/>
                <c:order val="1"/>
                <c:tx>
                  <c:strRef>
                    <c:extLst xmlns:c15="http://schemas.microsoft.com/office/drawing/2012/chart">
                      <c:ext xmlns:c15="http://schemas.microsoft.com/office/drawing/2012/chart" uri="{02D57815-91ED-43cb-92C2-25804820EDAC}">
                        <c15:formulaRef>
                          <c15:sqref>Sheet1!$E$72</c15:sqref>
                        </c15:formulaRef>
                      </c:ext>
                    </c:extLst>
                    <c:strCache>
                      <c:ptCount val="1"/>
                      <c:pt idx="0">
                        <c:v>Opt_x0</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extLst xmlns:c15="http://schemas.microsoft.com/office/drawing/2012/chart">
                      <c:ext xmlns:c15="http://schemas.microsoft.com/office/drawing/2012/chart" uri="{02D57815-91ED-43cb-92C2-25804820EDAC}">
                        <c15:formulaRef>
                          <c15:sqref>Sheet1!$C$73:$C$83</c15:sqref>
                        </c15:formulaRef>
                      </c:ext>
                    </c:extLst>
                    <c:numCache>
                      <c:formatCode>General</c:formatCode>
                      <c:ptCount val="11"/>
                      <c:pt idx="0">
                        <c:v>50</c:v>
                      </c:pt>
                      <c:pt idx="1">
                        <c:v>60</c:v>
                      </c:pt>
                      <c:pt idx="2">
                        <c:v>70</c:v>
                      </c:pt>
                      <c:pt idx="3">
                        <c:v>80</c:v>
                      </c:pt>
                      <c:pt idx="4">
                        <c:v>90</c:v>
                      </c:pt>
                      <c:pt idx="5">
                        <c:v>100</c:v>
                      </c:pt>
                      <c:pt idx="6">
                        <c:v>110</c:v>
                      </c:pt>
                      <c:pt idx="7">
                        <c:v>120</c:v>
                      </c:pt>
                      <c:pt idx="8">
                        <c:v>130</c:v>
                      </c:pt>
                      <c:pt idx="9">
                        <c:v>140</c:v>
                      </c:pt>
                      <c:pt idx="10">
                        <c:v>150</c:v>
                      </c:pt>
                    </c:numCache>
                  </c:numRef>
                </c:xVal>
                <c:yVal>
                  <c:numRef>
                    <c:extLst xmlns:c15="http://schemas.microsoft.com/office/drawing/2012/chart">
                      <c:ext xmlns:c15="http://schemas.microsoft.com/office/drawing/2012/chart" uri="{02D57815-91ED-43cb-92C2-25804820EDAC}">
                        <c15:formulaRef>
                          <c15:sqref>Sheet1!$E$73:$E$83</c15:sqref>
                        </c15:formulaRef>
                      </c:ext>
                    </c:extLst>
                    <c:numCache>
                      <c:formatCode>General</c:formatCode>
                      <c:ptCount val="11"/>
                      <c:pt idx="0">
                        <c:v>2500</c:v>
                      </c:pt>
                      <c:pt idx="1">
                        <c:v>2500</c:v>
                      </c:pt>
                      <c:pt idx="2">
                        <c:v>2500</c:v>
                      </c:pt>
                      <c:pt idx="3">
                        <c:v>2500</c:v>
                      </c:pt>
                      <c:pt idx="4">
                        <c:v>2500</c:v>
                      </c:pt>
                      <c:pt idx="5">
                        <c:v>2500</c:v>
                      </c:pt>
                      <c:pt idx="6">
                        <c:v>2500</c:v>
                      </c:pt>
                      <c:pt idx="7">
                        <c:v>2500</c:v>
                      </c:pt>
                      <c:pt idx="8">
                        <c:v>2500</c:v>
                      </c:pt>
                      <c:pt idx="9">
                        <c:v>2500</c:v>
                      </c:pt>
                      <c:pt idx="10">
                        <c:v>2500</c:v>
                      </c:pt>
                    </c:numCache>
                  </c:numRef>
                </c:yVal>
                <c:smooth val="0"/>
                <c:extLst xmlns:c15="http://schemas.microsoft.com/office/drawing/2012/chart">
                  <c:ext xmlns:c16="http://schemas.microsoft.com/office/drawing/2014/chart" uri="{C3380CC4-5D6E-409C-BE32-E72D297353CC}">
                    <c16:uniqueId val="{00000002-686D-4915-A3D0-37D0EB329DD3}"/>
                  </c:ext>
                </c:extLst>
              </c15:ser>
            </c15:filteredScatterSeries>
            <c15:filteredScatterSeries>
              <c15:ser>
                <c:idx val="2"/>
                <c:order val="2"/>
                <c:tx>
                  <c:strRef>
                    <c:extLst xmlns:c15="http://schemas.microsoft.com/office/drawing/2012/chart">
                      <c:ext xmlns:c15="http://schemas.microsoft.com/office/drawing/2012/chart" uri="{02D57815-91ED-43cb-92C2-25804820EDAC}">
                        <c15:formulaRef>
                          <c15:sqref>Sheet1!$F$72</c15:sqref>
                        </c15:formulaRef>
                      </c:ext>
                    </c:extLst>
                    <c:strCache>
                      <c:ptCount val="1"/>
                      <c:pt idx="0">
                        <c:v>Opt_Depth</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extLst xmlns:c15="http://schemas.microsoft.com/office/drawing/2012/chart">
                      <c:ext xmlns:c15="http://schemas.microsoft.com/office/drawing/2012/chart" uri="{02D57815-91ED-43cb-92C2-25804820EDAC}">
                        <c15:formulaRef>
                          <c15:sqref>Sheet1!$C$73:$C$83</c15:sqref>
                        </c15:formulaRef>
                      </c:ext>
                    </c:extLst>
                    <c:numCache>
                      <c:formatCode>General</c:formatCode>
                      <c:ptCount val="11"/>
                      <c:pt idx="0">
                        <c:v>50</c:v>
                      </c:pt>
                      <c:pt idx="1">
                        <c:v>60</c:v>
                      </c:pt>
                      <c:pt idx="2">
                        <c:v>70</c:v>
                      </c:pt>
                      <c:pt idx="3">
                        <c:v>80</c:v>
                      </c:pt>
                      <c:pt idx="4">
                        <c:v>90</c:v>
                      </c:pt>
                      <c:pt idx="5">
                        <c:v>100</c:v>
                      </c:pt>
                      <c:pt idx="6">
                        <c:v>110</c:v>
                      </c:pt>
                      <c:pt idx="7">
                        <c:v>120</c:v>
                      </c:pt>
                      <c:pt idx="8">
                        <c:v>130</c:v>
                      </c:pt>
                      <c:pt idx="9">
                        <c:v>140</c:v>
                      </c:pt>
                      <c:pt idx="10">
                        <c:v>150</c:v>
                      </c:pt>
                    </c:numCache>
                  </c:numRef>
                </c:xVal>
                <c:yVal>
                  <c:numRef>
                    <c:extLst xmlns:c15="http://schemas.microsoft.com/office/drawing/2012/chart">
                      <c:ext xmlns:c15="http://schemas.microsoft.com/office/drawing/2012/chart" uri="{02D57815-91ED-43cb-92C2-25804820EDAC}">
                        <c15:formulaRef>
                          <c15:sqref>Sheet1!$F$73:$F$83</c15:sqref>
                        </c15:formulaRef>
                      </c:ext>
                    </c:extLst>
                    <c:numCache>
                      <c:formatCode>General</c:formatCode>
                      <c:ptCount val="11"/>
                      <c:pt idx="0">
                        <c:v>80</c:v>
                      </c:pt>
                      <c:pt idx="1">
                        <c:v>80</c:v>
                      </c:pt>
                      <c:pt idx="2">
                        <c:v>75</c:v>
                      </c:pt>
                      <c:pt idx="3">
                        <c:v>70</c:v>
                      </c:pt>
                      <c:pt idx="4">
                        <c:v>65</c:v>
                      </c:pt>
                      <c:pt idx="5">
                        <c:v>60</c:v>
                      </c:pt>
                      <c:pt idx="6">
                        <c:v>50</c:v>
                      </c:pt>
                      <c:pt idx="7">
                        <c:v>50</c:v>
                      </c:pt>
                      <c:pt idx="8">
                        <c:v>45</c:v>
                      </c:pt>
                      <c:pt idx="9">
                        <c:v>45</c:v>
                      </c:pt>
                      <c:pt idx="10">
                        <c:v>45</c:v>
                      </c:pt>
                    </c:numCache>
                  </c:numRef>
                </c:yVal>
                <c:smooth val="0"/>
                <c:extLst xmlns:c15="http://schemas.microsoft.com/office/drawing/2012/chart">
                  <c:ext xmlns:c16="http://schemas.microsoft.com/office/drawing/2014/chart" uri="{C3380CC4-5D6E-409C-BE32-E72D297353CC}">
                    <c16:uniqueId val="{00000003-686D-4915-A3D0-37D0EB329DD3}"/>
                  </c:ext>
                </c:extLst>
              </c15:ser>
            </c15:filteredScatterSeries>
            <c15:filteredScatterSeries>
              <c15:ser>
                <c:idx val="3"/>
                <c:order val="3"/>
                <c:tx>
                  <c:strRef>
                    <c:extLst xmlns:c15="http://schemas.microsoft.com/office/drawing/2012/chart">
                      <c:ext xmlns:c15="http://schemas.microsoft.com/office/drawing/2012/chart" uri="{02D57815-91ED-43cb-92C2-25804820EDAC}">
                        <c15:formulaRef>
                          <c15:sqref>Sheet1!$G$72</c15:sqref>
                        </c15:formulaRef>
                      </c:ext>
                    </c:extLst>
                    <c:strCache>
                      <c:ptCount val="1"/>
                      <c:pt idx="0">
                        <c:v>Opt_FWA</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extLst xmlns:c15="http://schemas.microsoft.com/office/drawing/2012/chart">
                      <c:ext xmlns:c15="http://schemas.microsoft.com/office/drawing/2012/chart" uri="{02D57815-91ED-43cb-92C2-25804820EDAC}">
                        <c15:formulaRef>
                          <c15:sqref>Sheet1!$C$73:$C$83</c15:sqref>
                        </c15:formulaRef>
                      </c:ext>
                    </c:extLst>
                    <c:numCache>
                      <c:formatCode>General</c:formatCode>
                      <c:ptCount val="11"/>
                      <c:pt idx="0">
                        <c:v>50</c:v>
                      </c:pt>
                      <c:pt idx="1">
                        <c:v>60</c:v>
                      </c:pt>
                      <c:pt idx="2">
                        <c:v>70</c:v>
                      </c:pt>
                      <c:pt idx="3">
                        <c:v>80</c:v>
                      </c:pt>
                      <c:pt idx="4">
                        <c:v>90</c:v>
                      </c:pt>
                      <c:pt idx="5">
                        <c:v>100</c:v>
                      </c:pt>
                      <c:pt idx="6">
                        <c:v>110</c:v>
                      </c:pt>
                      <c:pt idx="7">
                        <c:v>120</c:v>
                      </c:pt>
                      <c:pt idx="8">
                        <c:v>130</c:v>
                      </c:pt>
                      <c:pt idx="9">
                        <c:v>140</c:v>
                      </c:pt>
                      <c:pt idx="10">
                        <c:v>150</c:v>
                      </c:pt>
                    </c:numCache>
                  </c:numRef>
                </c:xVal>
                <c:yVal>
                  <c:numRef>
                    <c:extLst xmlns:c15="http://schemas.microsoft.com/office/drawing/2012/chart">
                      <c:ext xmlns:c15="http://schemas.microsoft.com/office/drawing/2012/chart" uri="{02D57815-91ED-43cb-92C2-25804820EDAC}">
                        <c15:formulaRef>
                          <c15:sqref>Sheet1!$G$73:$G$83</c15:sqref>
                        </c15:formulaRef>
                      </c:ext>
                    </c:extLst>
                    <c:numCache>
                      <c:formatCode>General</c:formatCode>
                      <c:ptCount val="11"/>
                      <c:pt idx="0">
                        <c:v>5</c:v>
                      </c:pt>
                      <c:pt idx="1">
                        <c:v>5</c:v>
                      </c:pt>
                      <c:pt idx="2">
                        <c:v>5</c:v>
                      </c:pt>
                      <c:pt idx="3">
                        <c:v>6</c:v>
                      </c:pt>
                      <c:pt idx="4">
                        <c:v>6</c:v>
                      </c:pt>
                      <c:pt idx="5">
                        <c:v>7</c:v>
                      </c:pt>
                      <c:pt idx="6">
                        <c:v>7</c:v>
                      </c:pt>
                      <c:pt idx="7">
                        <c:v>7</c:v>
                      </c:pt>
                      <c:pt idx="8">
                        <c:v>8</c:v>
                      </c:pt>
                      <c:pt idx="9">
                        <c:v>8</c:v>
                      </c:pt>
                      <c:pt idx="10">
                        <c:v>8</c:v>
                      </c:pt>
                    </c:numCache>
                  </c:numRef>
                </c:yVal>
                <c:smooth val="0"/>
                <c:extLst xmlns:c15="http://schemas.microsoft.com/office/drawing/2012/chart">
                  <c:ext xmlns:c16="http://schemas.microsoft.com/office/drawing/2014/chart" uri="{C3380CC4-5D6E-409C-BE32-E72D297353CC}">
                    <c16:uniqueId val="{00000004-686D-4915-A3D0-37D0EB329DD3}"/>
                  </c:ext>
                </c:extLst>
              </c15:ser>
            </c15:filteredScatterSeries>
            <c15:filteredScatterSeries>
              <c15:ser>
                <c:idx val="4"/>
                <c:order val="4"/>
                <c:tx>
                  <c:strRef>
                    <c:extLst xmlns:c15="http://schemas.microsoft.com/office/drawing/2012/chart">
                      <c:ext xmlns:c15="http://schemas.microsoft.com/office/drawing/2012/chart" uri="{02D57815-91ED-43cb-92C2-25804820EDAC}">
                        <c15:formulaRef>
                          <c15:sqref>Sheet1!$H$72</c15:sqref>
                        </c15:formulaRef>
                      </c:ext>
                    </c:extLst>
                    <c:strCache>
                      <c:ptCount val="1"/>
                      <c:pt idx="0">
                        <c:v>Opt_FWP</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extLst xmlns:c15="http://schemas.microsoft.com/office/drawing/2012/chart">
                      <c:ext xmlns:c15="http://schemas.microsoft.com/office/drawing/2012/chart" uri="{02D57815-91ED-43cb-92C2-25804820EDAC}">
                        <c15:formulaRef>
                          <c15:sqref>Sheet1!$C$73:$C$83</c15:sqref>
                        </c15:formulaRef>
                      </c:ext>
                    </c:extLst>
                    <c:numCache>
                      <c:formatCode>General</c:formatCode>
                      <c:ptCount val="11"/>
                      <c:pt idx="0">
                        <c:v>50</c:v>
                      </c:pt>
                      <c:pt idx="1">
                        <c:v>60</c:v>
                      </c:pt>
                      <c:pt idx="2">
                        <c:v>70</c:v>
                      </c:pt>
                      <c:pt idx="3">
                        <c:v>80</c:v>
                      </c:pt>
                      <c:pt idx="4">
                        <c:v>90</c:v>
                      </c:pt>
                      <c:pt idx="5">
                        <c:v>100</c:v>
                      </c:pt>
                      <c:pt idx="6">
                        <c:v>110</c:v>
                      </c:pt>
                      <c:pt idx="7">
                        <c:v>120</c:v>
                      </c:pt>
                      <c:pt idx="8">
                        <c:v>130</c:v>
                      </c:pt>
                      <c:pt idx="9">
                        <c:v>140</c:v>
                      </c:pt>
                      <c:pt idx="10">
                        <c:v>150</c:v>
                      </c:pt>
                    </c:numCache>
                  </c:numRef>
                </c:xVal>
                <c:yVal>
                  <c:numRef>
                    <c:extLst xmlns:c15="http://schemas.microsoft.com/office/drawing/2012/chart">
                      <c:ext xmlns:c15="http://schemas.microsoft.com/office/drawing/2012/chart" uri="{02D57815-91ED-43cb-92C2-25804820EDAC}">
                        <c15:formulaRef>
                          <c15:sqref>Sheet1!$H$73:$H$83</c15:sqref>
                        </c15:formulaRef>
                      </c:ext>
                    </c:extLst>
                    <c:numCache>
                      <c:formatCode>General</c:formatCode>
                      <c:ptCount val="11"/>
                      <c:pt idx="0">
                        <c:v>1</c:v>
                      </c:pt>
                      <c:pt idx="1">
                        <c:v>1</c:v>
                      </c:pt>
                      <c:pt idx="2">
                        <c:v>2</c:v>
                      </c:pt>
                      <c:pt idx="3">
                        <c:v>3</c:v>
                      </c:pt>
                      <c:pt idx="4">
                        <c:v>4</c:v>
                      </c:pt>
                      <c:pt idx="5">
                        <c:v>5</c:v>
                      </c:pt>
                      <c:pt idx="6">
                        <c:v>10</c:v>
                      </c:pt>
                      <c:pt idx="7">
                        <c:v>10</c:v>
                      </c:pt>
                      <c:pt idx="8">
                        <c:v>10</c:v>
                      </c:pt>
                      <c:pt idx="9">
                        <c:v>10</c:v>
                      </c:pt>
                      <c:pt idx="10">
                        <c:v>10</c:v>
                      </c:pt>
                    </c:numCache>
                  </c:numRef>
                </c:yVal>
                <c:smooth val="0"/>
                <c:extLst xmlns:c15="http://schemas.microsoft.com/office/drawing/2012/chart">
                  <c:ext xmlns:c16="http://schemas.microsoft.com/office/drawing/2014/chart" uri="{C3380CC4-5D6E-409C-BE32-E72D297353CC}">
                    <c16:uniqueId val="{00000005-686D-4915-A3D0-37D0EB329DD3}"/>
                  </c:ext>
                </c:extLst>
              </c15:ser>
            </c15:filteredScatterSeries>
            <c15:filteredScatterSeries>
              <c15:ser>
                <c:idx val="5"/>
                <c:order val="5"/>
                <c:tx>
                  <c:strRef>
                    <c:extLst xmlns:c15="http://schemas.microsoft.com/office/drawing/2012/chart">
                      <c:ext xmlns:c15="http://schemas.microsoft.com/office/drawing/2012/chart" uri="{02D57815-91ED-43cb-92C2-25804820EDAC}">
                        <c15:formulaRef>
                          <c15:sqref>Sheet1!$I$72</c15:sqref>
                        </c15:formulaRef>
                      </c:ext>
                    </c:extLst>
                    <c:strCache>
                      <c:ptCount val="1"/>
                      <c:pt idx="0">
                        <c:v>Opt_Alpha</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extLst xmlns:c15="http://schemas.microsoft.com/office/drawing/2012/chart">
                      <c:ext xmlns:c15="http://schemas.microsoft.com/office/drawing/2012/chart" uri="{02D57815-91ED-43cb-92C2-25804820EDAC}">
                        <c15:formulaRef>
                          <c15:sqref>Sheet1!$C$73:$C$83</c15:sqref>
                        </c15:formulaRef>
                      </c:ext>
                    </c:extLst>
                    <c:numCache>
                      <c:formatCode>General</c:formatCode>
                      <c:ptCount val="11"/>
                      <c:pt idx="0">
                        <c:v>50</c:v>
                      </c:pt>
                      <c:pt idx="1">
                        <c:v>60</c:v>
                      </c:pt>
                      <c:pt idx="2">
                        <c:v>70</c:v>
                      </c:pt>
                      <c:pt idx="3">
                        <c:v>80</c:v>
                      </c:pt>
                      <c:pt idx="4">
                        <c:v>90</c:v>
                      </c:pt>
                      <c:pt idx="5">
                        <c:v>100</c:v>
                      </c:pt>
                      <c:pt idx="6">
                        <c:v>110</c:v>
                      </c:pt>
                      <c:pt idx="7">
                        <c:v>120</c:v>
                      </c:pt>
                      <c:pt idx="8">
                        <c:v>130</c:v>
                      </c:pt>
                      <c:pt idx="9">
                        <c:v>140</c:v>
                      </c:pt>
                      <c:pt idx="10">
                        <c:v>150</c:v>
                      </c:pt>
                    </c:numCache>
                  </c:numRef>
                </c:xVal>
                <c:yVal>
                  <c:numRef>
                    <c:extLst xmlns:c15="http://schemas.microsoft.com/office/drawing/2012/chart">
                      <c:ext xmlns:c15="http://schemas.microsoft.com/office/drawing/2012/chart" uri="{02D57815-91ED-43cb-92C2-25804820EDAC}">
                        <c15:formulaRef>
                          <c15:sqref>Sheet1!$I$73:$I$83</c15:sqref>
                        </c15:formulaRef>
                      </c:ext>
                    </c:extLst>
                    <c:numCache>
                      <c:formatCode>General</c:formatCode>
                      <c:ptCount val="11"/>
                      <c:pt idx="0">
                        <c:v>8.7500000000000008E-3</c:v>
                      </c:pt>
                      <c:pt idx="1">
                        <c:v>8.7500000000000008E-3</c:v>
                      </c:pt>
                      <c:pt idx="2">
                        <c:v>7.6759999999999997E-3</c:v>
                      </c:pt>
                      <c:pt idx="3">
                        <c:v>6.8630000000000002E-3</c:v>
                      </c:pt>
                      <c:pt idx="4">
                        <c:v>6.1539999999999997E-3</c:v>
                      </c:pt>
                      <c:pt idx="5">
                        <c:v>5.4860000000000004E-3</c:v>
                      </c:pt>
                      <c:pt idx="6">
                        <c:v>1.023E-3</c:v>
                      </c:pt>
                      <c:pt idx="7">
                        <c:v>1.023E-3</c:v>
                      </c:pt>
                      <c:pt idx="8">
                        <c:v>1.14E-3</c:v>
                      </c:pt>
                      <c:pt idx="9">
                        <c:v>1.14E-3</c:v>
                      </c:pt>
                      <c:pt idx="10">
                        <c:v>1.14E-3</c:v>
                      </c:pt>
                    </c:numCache>
                  </c:numRef>
                </c:yVal>
                <c:smooth val="0"/>
                <c:extLst xmlns:c15="http://schemas.microsoft.com/office/drawing/2012/chart">
                  <c:ext xmlns:c16="http://schemas.microsoft.com/office/drawing/2014/chart" uri="{C3380CC4-5D6E-409C-BE32-E72D297353CC}">
                    <c16:uniqueId val="{00000006-686D-4915-A3D0-37D0EB329DD3}"/>
                  </c:ext>
                </c:extLst>
              </c15:ser>
            </c15:filteredScatterSeries>
            <c15:filteredScatterSeries>
              <c15:ser>
                <c:idx val="6"/>
                <c:order val="6"/>
                <c:tx>
                  <c:strRef>
                    <c:extLst xmlns:c15="http://schemas.microsoft.com/office/drawing/2012/chart">
                      <c:ext xmlns:c15="http://schemas.microsoft.com/office/drawing/2012/chart" uri="{02D57815-91ED-43cb-92C2-25804820EDAC}">
                        <c15:formulaRef>
                          <c15:sqref>Sheet1!$J$72</c15:sqref>
                        </c15:formulaRef>
                      </c:ext>
                    </c:extLst>
                    <c:strCache>
                      <c:ptCount val="1"/>
                      <c:pt idx="0">
                        <c:v>Opt_Beta</c:v>
                      </c:pt>
                    </c:strCache>
                  </c:strRef>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extLst xmlns:c15="http://schemas.microsoft.com/office/drawing/2012/chart">
                      <c:ext xmlns:c15="http://schemas.microsoft.com/office/drawing/2012/chart" uri="{02D57815-91ED-43cb-92C2-25804820EDAC}">
                        <c15:formulaRef>
                          <c15:sqref>Sheet1!$C$73:$C$83</c15:sqref>
                        </c15:formulaRef>
                      </c:ext>
                    </c:extLst>
                    <c:numCache>
                      <c:formatCode>General</c:formatCode>
                      <c:ptCount val="11"/>
                      <c:pt idx="0">
                        <c:v>50</c:v>
                      </c:pt>
                      <c:pt idx="1">
                        <c:v>60</c:v>
                      </c:pt>
                      <c:pt idx="2">
                        <c:v>70</c:v>
                      </c:pt>
                      <c:pt idx="3">
                        <c:v>80</c:v>
                      </c:pt>
                      <c:pt idx="4">
                        <c:v>90</c:v>
                      </c:pt>
                      <c:pt idx="5">
                        <c:v>100</c:v>
                      </c:pt>
                      <c:pt idx="6">
                        <c:v>110</c:v>
                      </c:pt>
                      <c:pt idx="7">
                        <c:v>120</c:v>
                      </c:pt>
                      <c:pt idx="8">
                        <c:v>130</c:v>
                      </c:pt>
                      <c:pt idx="9">
                        <c:v>140</c:v>
                      </c:pt>
                      <c:pt idx="10">
                        <c:v>150</c:v>
                      </c:pt>
                    </c:numCache>
                  </c:numRef>
                </c:xVal>
                <c:yVal>
                  <c:numRef>
                    <c:extLst xmlns:c15="http://schemas.microsoft.com/office/drawing/2012/chart">
                      <c:ext xmlns:c15="http://schemas.microsoft.com/office/drawing/2012/chart" uri="{02D57815-91ED-43cb-92C2-25804820EDAC}">
                        <c15:formulaRef>
                          <c15:sqref>Sheet1!$J$73:$J$83</c15:sqref>
                        </c15:formulaRef>
                      </c:ext>
                    </c:extLst>
                    <c:numCache>
                      <c:formatCode>General</c:formatCode>
                      <c:ptCount val="11"/>
                      <c:pt idx="0">
                        <c:v>5.3469999999999997E-2</c:v>
                      </c:pt>
                      <c:pt idx="1">
                        <c:v>5.3469999999999997E-2</c:v>
                      </c:pt>
                      <c:pt idx="2">
                        <c:v>5.0119999999999998E-2</c:v>
                      </c:pt>
                      <c:pt idx="3">
                        <c:v>4.8579999999999998E-2</c:v>
                      </c:pt>
                      <c:pt idx="4">
                        <c:v>4.5109999999999997E-2</c:v>
                      </c:pt>
                      <c:pt idx="5">
                        <c:v>4.3049999999999998E-2</c:v>
                      </c:pt>
                      <c:pt idx="6">
                        <c:v>3.5869999999999999E-2</c:v>
                      </c:pt>
                      <c:pt idx="7">
                        <c:v>3.5869999999999999E-2</c:v>
                      </c:pt>
                      <c:pt idx="8">
                        <c:v>3.3270000000000001E-2</c:v>
                      </c:pt>
                      <c:pt idx="9">
                        <c:v>3.3270000000000001E-2</c:v>
                      </c:pt>
                      <c:pt idx="10">
                        <c:v>3.3270000000000001E-2</c:v>
                      </c:pt>
                    </c:numCache>
                  </c:numRef>
                </c:yVal>
                <c:smooth val="0"/>
                <c:extLst xmlns:c15="http://schemas.microsoft.com/office/drawing/2012/chart">
                  <c:ext xmlns:c16="http://schemas.microsoft.com/office/drawing/2014/chart" uri="{C3380CC4-5D6E-409C-BE32-E72D297353CC}">
                    <c16:uniqueId val="{00000007-686D-4915-A3D0-37D0EB329DD3}"/>
                  </c:ext>
                </c:extLst>
              </c15:ser>
            </c15:filteredScatterSeries>
          </c:ext>
        </c:extLst>
      </c:scatterChart>
      <c:valAx>
        <c:axId val="205713683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P_Depth</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057130112"/>
        <c:crosses val="autoZero"/>
        <c:crossBetween val="midCat"/>
      </c:valAx>
      <c:valAx>
        <c:axId val="20571301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Opt_T</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057136832"/>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7"/>
          <c:order val="7"/>
          <c:tx>
            <c:strRef>
              <c:f>Sheet1!$K$3</c:f>
              <c:strCache>
                <c:ptCount val="1"/>
                <c:pt idx="0">
                  <c:v>Opt_T</c:v>
                </c:pt>
              </c:strCache>
            </c:strRef>
          </c:tx>
          <c:spPr>
            <a:ln w="19050"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xVal>
            <c:numRef>
              <c:f>Sheet1!$C$4:$C$14</c:f>
              <c:numCache>
                <c:formatCode>General</c:formatCode>
                <c:ptCount val="11"/>
                <c:pt idx="0">
                  <c:v>0.5</c:v>
                </c:pt>
                <c:pt idx="1">
                  <c:v>0.6</c:v>
                </c:pt>
                <c:pt idx="2">
                  <c:v>0.7</c:v>
                </c:pt>
                <c:pt idx="3">
                  <c:v>0.8</c:v>
                </c:pt>
                <c:pt idx="4">
                  <c:v>0.9</c:v>
                </c:pt>
                <c:pt idx="5">
                  <c:v>1</c:v>
                </c:pt>
                <c:pt idx="6">
                  <c:v>1.1000000000000001</c:v>
                </c:pt>
                <c:pt idx="7">
                  <c:v>1.2</c:v>
                </c:pt>
                <c:pt idx="8">
                  <c:v>1.3</c:v>
                </c:pt>
                <c:pt idx="9">
                  <c:v>1.4</c:v>
                </c:pt>
                <c:pt idx="10">
                  <c:v>1.5</c:v>
                </c:pt>
              </c:numCache>
            </c:numRef>
          </c:xVal>
          <c:yVal>
            <c:numRef>
              <c:f>Sheet1!$K$4:$K$14</c:f>
              <c:numCache>
                <c:formatCode>General</c:formatCode>
                <c:ptCount val="11"/>
                <c:pt idx="0">
                  <c:v>42.2</c:v>
                </c:pt>
                <c:pt idx="1">
                  <c:v>42.2</c:v>
                </c:pt>
                <c:pt idx="2">
                  <c:v>48.4</c:v>
                </c:pt>
                <c:pt idx="3">
                  <c:v>48.4</c:v>
                </c:pt>
                <c:pt idx="4">
                  <c:v>48.4</c:v>
                </c:pt>
                <c:pt idx="5">
                  <c:v>57.1</c:v>
                </c:pt>
                <c:pt idx="6">
                  <c:v>72.2</c:v>
                </c:pt>
                <c:pt idx="7">
                  <c:v>72.2</c:v>
                </c:pt>
                <c:pt idx="8">
                  <c:v>82.9</c:v>
                </c:pt>
                <c:pt idx="9">
                  <c:v>82.9</c:v>
                </c:pt>
                <c:pt idx="10">
                  <c:v>82.9</c:v>
                </c:pt>
              </c:numCache>
            </c:numRef>
          </c:yVal>
          <c:smooth val="0"/>
          <c:extLst>
            <c:ext xmlns:c16="http://schemas.microsoft.com/office/drawing/2014/chart" uri="{C3380CC4-5D6E-409C-BE32-E72D297353CC}">
              <c16:uniqueId val="{00000000-3B58-4778-B0D4-CD7A73392C69}"/>
            </c:ext>
          </c:extLst>
        </c:ser>
        <c:dLbls>
          <c:showLegendKey val="0"/>
          <c:showVal val="0"/>
          <c:showCatName val="0"/>
          <c:showSerName val="0"/>
          <c:showPercent val="0"/>
          <c:showBubbleSize val="0"/>
        </c:dLbls>
        <c:axId val="909640864"/>
        <c:axId val="909629344"/>
        <c:extLst>
          <c:ext xmlns:c15="http://schemas.microsoft.com/office/drawing/2012/chart" uri="{02D57815-91ED-43cb-92C2-25804820EDAC}">
            <c15:filteredScatterSeries>
              <c15:ser>
                <c:idx val="0"/>
                <c:order val="0"/>
                <c:tx>
                  <c:strRef>
                    <c:extLst>
                      <c:ext uri="{02D57815-91ED-43cb-92C2-25804820EDAC}">
                        <c15:formulaRef>
                          <c15:sqref>Sheet1!$D$3</c15:sqref>
                        </c15:formulaRef>
                      </c:ext>
                    </c:extLst>
                    <c:strCache>
                      <c:ptCount val="1"/>
                      <c:pt idx="0">
                        <c:v>Opt_Obj</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extLst>
                      <c:ext uri="{02D57815-91ED-43cb-92C2-25804820EDAC}">
                        <c15:formulaRef>
                          <c15:sqref>Sheet1!$C$4:$C$14</c15:sqref>
                        </c15:formulaRef>
                      </c:ext>
                    </c:extLst>
                    <c:numCache>
                      <c:formatCode>General</c:formatCode>
                      <c:ptCount val="11"/>
                      <c:pt idx="0">
                        <c:v>0.5</c:v>
                      </c:pt>
                      <c:pt idx="1">
                        <c:v>0.6</c:v>
                      </c:pt>
                      <c:pt idx="2">
                        <c:v>0.7</c:v>
                      </c:pt>
                      <c:pt idx="3">
                        <c:v>0.8</c:v>
                      </c:pt>
                      <c:pt idx="4">
                        <c:v>0.9</c:v>
                      </c:pt>
                      <c:pt idx="5">
                        <c:v>1</c:v>
                      </c:pt>
                      <c:pt idx="6">
                        <c:v>1.1000000000000001</c:v>
                      </c:pt>
                      <c:pt idx="7">
                        <c:v>1.2</c:v>
                      </c:pt>
                      <c:pt idx="8">
                        <c:v>1.3</c:v>
                      </c:pt>
                      <c:pt idx="9">
                        <c:v>1.4</c:v>
                      </c:pt>
                      <c:pt idx="10">
                        <c:v>1.5</c:v>
                      </c:pt>
                    </c:numCache>
                  </c:numRef>
                </c:xVal>
                <c:yVal>
                  <c:numRef>
                    <c:extLst>
                      <c:ext uri="{02D57815-91ED-43cb-92C2-25804820EDAC}">
                        <c15:formulaRef>
                          <c15:sqref>Sheet1!$D$4:$D$14</c15:sqref>
                        </c15:formulaRef>
                      </c:ext>
                    </c:extLst>
                    <c:numCache>
                      <c:formatCode>General</c:formatCode>
                      <c:ptCount val="11"/>
                      <c:pt idx="0">
                        <c:v>-10443</c:v>
                      </c:pt>
                      <c:pt idx="1">
                        <c:v>-10793</c:v>
                      </c:pt>
                      <c:pt idx="2">
                        <c:v>-11101</c:v>
                      </c:pt>
                      <c:pt idx="3">
                        <c:v>-11402</c:v>
                      </c:pt>
                      <c:pt idx="4">
                        <c:v>-11702</c:v>
                      </c:pt>
                      <c:pt idx="5">
                        <c:v>-11964</c:v>
                      </c:pt>
                      <c:pt idx="6">
                        <c:v>-12177</c:v>
                      </c:pt>
                      <c:pt idx="7">
                        <c:v>-12377</c:v>
                      </c:pt>
                      <c:pt idx="8">
                        <c:v>-12554</c:v>
                      </c:pt>
                      <c:pt idx="9">
                        <c:v>-12704</c:v>
                      </c:pt>
                      <c:pt idx="10">
                        <c:v>-12854</c:v>
                      </c:pt>
                    </c:numCache>
                  </c:numRef>
                </c:yVal>
                <c:smooth val="0"/>
                <c:extLst>
                  <c:ext xmlns:c16="http://schemas.microsoft.com/office/drawing/2014/chart" uri="{C3380CC4-5D6E-409C-BE32-E72D297353CC}">
                    <c16:uniqueId val="{00000001-3B58-4778-B0D4-CD7A73392C69}"/>
                  </c:ext>
                </c:extLst>
              </c15:ser>
            </c15:filteredScatterSeries>
            <c15:filteredScatterSeries>
              <c15:ser>
                <c:idx val="1"/>
                <c:order val="1"/>
                <c:tx>
                  <c:strRef>
                    <c:extLst xmlns:c15="http://schemas.microsoft.com/office/drawing/2012/chart">
                      <c:ext xmlns:c15="http://schemas.microsoft.com/office/drawing/2012/chart" uri="{02D57815-91ED-43cb-92C2-25804820EDAC}">
                        <c15:formulaRef>
                          <c15:sqref>Sheet1!$E$3</c15:sqref>
                        </c15:formulaRef>
                      </c:ext>
                    </c:extLst>
                    <c:strCache>
                      <c:ptCount val="1"/>
                      <c:pt idx="0">
                        <c:v>Opt_x0</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extLst xmlns:c15="http://schemas.microsoft.com/office/drawing/2012/chart">
                      <c:ext xmlns:c15="http://schemas.microsoft.com/office/drawing/2012/chart" uri="{02D57815-91ED-43cb-92C2-25804820EDAC}">
                        <c15:formulaRef>
                          <c15:sqref>Sheet1!$C$4:$C$14</c15:sqref>
                        </c15:formulaRef>
                      </c:ext>
                    </c:extLst>
                    <c:numCache>
                      <c:formatCode>General</c:formatCode>
                      <c:ptCount val="11"/>
                      <c:pt idx="0">
                        <c:v>0.5</c:v>
                      </c:pt>
                      <c:pt idx="1">
                        <c:v>0.6</c:v>
                      </c:pt>
                      <c:pt idx="2">
                        <c:v>0.7</c:v>
                      </c:pt>
                      <c:pt idx="3">
                        <c:v>0.8</c:v>
                      </c:pt>
                      <c:pt idx="4">
                        <c:v>0.9</c:v>
                      </c:pt>
                      <c:pt idx="5">
                        <c:v>1</c:v>
                      </c:pt>
                      <c:pt idx="6">
                        <c:v>1.1000000000000001</c:v>
                      </c:pt>
                      <c:pt idx="7">
                        <c:v>1.2</c:v>
                      </c:pt>
                      <c:pt idx="8">
                        <c:v>1.3</c:v>
                      </c:pt>
                      <c:pt idx="9">
                        <c:v>1.4</c:v>
                      </c:pt>
                      <c:pt idx="10">
                        <c:v>1.5</c:v>
                      </c:pt>
                    </c:numCache>
                  </c:numRef>
                </c:xVal>
                <c:yVal>
                  <c:numRef>
                    <c:extLst xmlns:c15="http://schemas.microsoft.com/office/drawing/2012/chart">
                      <c:ext xmlns:c15="http://schemas.microsoft.com/office/drawing/2012/chart" uri="{02D57815-91ED-43cb-92C2-25804820EDAC}">
                        <c15:formulaRef>
                          <c15:sqref>Sheet1!$E$4:$E$14</c15:sqref>
                        </c15:formulaRef>
                      </c:ext>
                    </c:extLst>
                    <c:numCache>
                      <c:formatCode>General</c:formatCode>
                      <c:ptCount val="11"/>
                      <c:pt idx="0">
                        <c:v>3500</c:v>
                      </c:pt>
                      <c:pt idx="1">
                        <c:v>3500</c:v>
                      </c:pt>
                      <c:pt idx="2">
                        <c:v>3000</c:v>
                      </c:pt>
                      <c:pt idx="3">
                        <c:v>3000</c:v>
                      </c:pt>
                      <c:pt idx="4">
                        <c:v>3000</c:v>
                      </c:pt>
                      <c:pt idx="5">
                        <c:v>2500</c:v>
                      </c:pt>
                      <c:pt idx="6">
                        <c:v>2000</c:v>
                      </c:pt>
                      <c:pt idx="7">
                        <c:v>2000</c:v>
                      </c:pt>
                      <c:pt idx="8">
                        <c:v>1500</c:v>
                      </c:pt>
                      <c:pt idx="9">
                        <c:v>1500</c:v>
                      </c:pt>
                      <c:pt idx="10">
                        <c:v>1500</c:v>
                      </c:pt>
                    </c:numCache>
                  </c:numRef>
                </c:yVal>
                <c:smooth val="0"/>
                <c:extLst xmlns:c15="http://schemas.microsoft.com/office/drawing/2012/chart">
                  <c:ext xmlns:c16="http://schemas.microsoft.com/office/drawing/2014/chart" uri="{C3380CC4-5D6E-409C-BE32-E72D297353CC}">
                    <c16:uniqueId val="{00000002-3B58-4778-B0D4-CD7A73392C69}"/>
                  </c:ext>
                </c:extLst>
              </c15:ser>
            </c15:filteredScatterSeries>
            <c15:filteredScatterSeries>
              <c15:ser>
                <c:idx val="2"/>
                <c:order val="2"/>
                <c:tx>
                  <c:strRef>
                    <c:extLst xmlns:c15="http://schemas.microsoft.com/office/drawing/2012/chart">
                      <c:ext xmlns:c15="http://schemas.microsoft.com/office/drawing/2012/chart" uri="{02D57815-91ED-43cb-92C2-25804820EDAC}">
                        <c15:formulaRef>
                          <c15:sqref>Sheet1!$F$3</c15:sqref>
                        </c15:formulaRef>
                      </c:ext>
                    </c:extLst>
                    <c:strCache>
                      <c:ptCount val="1"/>
                      <c:pt idx="0">
                        <c:v>Opt_Depth</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extLst xmlns:c15="http://schemas.microsoft.com/office/drawing/2012/chart">
                      <c:ext xmlns:c15="http://schemas.microsoft.com/office/drawing/2012/chart" uri="{02D57815-91ED-43cb-92C2-25804820EDAC}">
                        <c15:formulaRef>
                          <c15:sqref>Sheet1!$C$4:$C$14</c15:sqref>
                        </c15:formulaRef>
                      </c:ext>
                    </c:extLst>
                    <c:numCache>
                      <c:formatCode>General</c:formatCode>
                      <c:ptCount val="11"/>
                      <c:pt idx="0">
                        <c:v>0.5</c:v>
                      </c:pt>
                      <c:pt idx="1">
                        <c:v>0.6</c:v>
                      </c:pt>
                      <c:pt idx="2">
                        <c:v>0.7</c:v>
                      </c:pt>
                      <c:pt idx="3">
                        <c:v>0.8</c:v>
                      </c:pt>
                      <c:pt idx="4">
                        <c:v>0.9</c:v>
                      </c:pt>
                      <c:pt idx="5">
                        <c:v>1</c:v>
                      </c:pt>
                      <c:pt idx="6">
                        <c:v>1.1000000000000001</c:v>
                      </c:pt>
                      <c:pt idx="7">
                        <c:v>1.2</c:v>
                      </c:pt>
                      <c:pt idx="8">
                        <c:v>1.3</c:v>
                      </c:pt>
                      <c:pt idx="9">
                        <c:v>1.4</c:v>
                      </c:pt>
                      <c:pt idx="10">
                        <c:v>1.5</c:v>
                      </c:pt>
                    </c:numCache>
                  </c:numRef>
                </c:xVal>
                <c:yVal>
                  <c:numRef>
                    <c:extLst xmlns:c15="http://schemas.microsoft.com/office/drawing/2012/chart">
                      <c:ext xmlns:c15="http://schemas.microsoft.com/office/drawing/2012/chart" uri="{02D57815-91ED-43cb-92C2-25804820EDAC}">
                        <c15:formulaRef>
                          <c15:sqref>Sheet1!$F$4:$F$14</c15:sqref>
                        </c15:formulaRef>
                      </c:ext>
                    </c:extLst>
                    <c:numCache>
                      <c:formatCode>General</c:formatCode>
                      <c:ptCount val="11"/>
                      <c:pt idx="0">
                        <c:v>60</c:v>
                      </c:pt>
                      <c:pt idx="1">
                        <c:v>60</c:v>
                      </c:pt>
                      <c:pt idx="2">
                        <c:v>60</c:v>
                      </c:pt>
                      <c:pt idx="3">
                        <c:v>60</c:v>
                      </c:pt>
                      <c:pt idx="4">
                        <c:v>60</c:v>
                      </c:pt>
                      <c:pt idx="5">
                        <c:v>60</c:v>
                      </c:pt>
                      <c:pt idx="6">
                        <c:v>55</c:v>
                      </c:pt>
                      <c:pt idx="7">
                        <c:v>55</c:v>
                      </c:pt>
                      <c:pt idx="8">
                        <c:v>55</c:v>
                      </c:pt>
                      <c:pt idx="9">
                        <c:v>55</c:v>
                      </c:pt>
                      <c:pt idx="10">
                        <c:v>55</c:v>
                      </c:pt>
                    </c:numCache>
                  </c:numRef>
                </c:yVal>
                <c:smooth val="0"/>
                <c:extLst xmlns:c15="http://schemas.microsoft.com/office/drawing/2012/chart">
                  <c:ext xmlns:c16="http://schemas.microsoft.com/office/drawing/2014/chart" uri="{C3380CC4-5D6E-409C-BE32-E72D297353CC}">
                    <c16:uniqueId val="{00000003-3B58-4778-B0D4-CD7A73392C69}"/>
                  </c:ext>
                </c:extLst>
              </c15:ser>
            </c15:filteredScatterSeries>
            <c15:filteredScatterSeries>
              <c15:ser>
                <c:idx val="3"/>
                <c:order val="3"/>
                <c:tx>
                  <c:strRef>
                    <c:extLst xmlns:c15="http://schemas.microsoft.com/office/drawing/2012/chart">
                      <c:ext xmlns:c15="http://schemas.microsoft.com/office/drawing/2012/chart" uri="{02D57815-91ED-43cb-92C2-25804820EDAC}">
                        <c15:formulaRef>
                          <c15:sqref>Sheet1!$G$3</c15:sqref>
                        </c15:formulaRef>
                      </c:ext>
                    </c:extLst>
                    <c:strCache>
                      <c:ptCount val="1"/>
                      <c:pt idx="0">
                        <c:v>Opt_FWA</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extLst xmlns:c15="http://schemas.microsoft.com/office/drawing/2012/chart">
                      <c:ext xmlns:c15="http://schemas.microsoft.com/office/drawing/2012/chart" uri="{02D57815-91ED-43cb-92C2-25804820EDAC}">
                        <c15:formulaRef>
                          <c15:sqref>Sheet1!$C$4:$C$14</c15:sqref>
                        </c15:formulaRef>
                      </c:ext>
                    </c:extLst>
                    <c:numCache>
                      <c:formatCode>General</c:formatCode>
                      <c:ptCount val="11"/>
                      <c:pt idx="0">
                        <c:v>0.5</c:v>
                      </c:pt>
                      <c:pt idx="1">
                        <c:v>0.6</c:v>
                      </c:pt>
                      <c:pt idx="2">
                        <c:v>0.7</c:v>
                      </c:pt>
                      <c:pt idx="3">
                        <c:v>0.8</c:v>
                      </c:pt>
                      <c:pt idx="4">
                        <c:v>0.9</c:v>
                      </c:pt>
                      <c:pt idx="5">
                        <c:v>1</c:v>
                      </c:pt>
                      <c:pt idx="6">
                        <c:v>1.1000000000000001</c:v>
                      </c:pt>
                      <c:pt idx="7">
                        <c:v>1.2</c:v>
                      </c:pt>
                      <c:pt idx="8">
                        <c:v>1.3</c:v>
                      </c:pt>
                      <c:pt idx="9">
                        <c:v>1.4</c:v>
                      </c:pt>
                      <c:pt idx="10">
                        <c:v>1.5</c:v>
                      </c:pt>
                    </c:numCache>
                  </c:numRef>
                </c:xVal>
                <c:yVal>
                  <c:numRef>
                    <c:extLst xmlns:c15="http://schemas.microsoft.com/office/drawing/2012/chart">
                      <c:ext xmlns:c15="http://schemas.microsoft.com/office/drawing/2012/chart" uri="{02D57815-91ED-43cb-92C2-25804820EDAC}">
                        <c15:formulaRef>
                          <c15:sqref>Sheet1!$G$4:$G$14</c15:sqref>
                        </c15:formulaRef>
                      </c:ext>
                    </c:extLst>
                    <c:numCache>
                      <c:formatCode>General</c:formatCode>
                      <c:ptCount val="11"/>
                      <c:pt idx="0">
                        <c:v>6</c:v>
                      </c:pt>
                      <c:pt idx="1">
                        <c:v>6</c:v>
                      </c:pt>
                      <c:pt idx="2">
                        <c:v>7</c:v>
                      </c:pt>
                      <c:pt idx="3">
                        <c:v>7</c:v>
                      </c:pt>
                      <c:pt idx="4">
                        <c:v>7</c:v>
                      </c:pt>
                      <c:pt idx="5">
                        <c:v>7</c:v>
                      </c:pt>
                      <c:pt idx="6">
                        <c:v>6</c:v>
                      </c:pt>
                      <c:pt idx="7">
                        <c:v>6</c:v>
                      </c:pt>
                      <c:pt idx="8">
                        <c:v>7</c:v>
                      </c:pt>
                      <c:pt idx="9">
                        <c:v>7</c:v>
                      </c:pt>
                      <c:pt idx="10">
                        <c:v>7</c:v>
                      </c:pt>
                    </c:numCache>
                  </c:numRef>
                </c:yVal>
                <c:smooth val="0"/>
                <c:extLst xmlns:c15="http://schemas.microsoft.com/office/drawing/2012/chart">
                  <c:ext xmlns:c16="http://schemas.microsoft.com/office/drawing/2014/chart" uri="{C3380CC4-5D6E-409C-BE32-E72D297353CC}">
                    <c16:uniqueId val="{00000004-3B58-4778-B0D4-CD7A73392C69}"/>
                  </c:ext>
                </c:extLst>
              </c15:ser>
            </c15:filteredScatterSeries>
            <c15:filteredScatterSeries>
              <c15:ser>
                <c:idx val="4"/>
                <c:order val="4"/>
                <c:tx>
                  <c:strRef>
                    <c:extLst xmlns:c15="http://schemas.microsoft.com/office/drawing/2012/chart">
                      <c:ext xmlns:c15="http://schemas.microsoft.com/office/drawing/2012/chart" uri="{02D57815-91ED-43cb-92C2-25804820EDAC}">
                        <c15:formulaRef>
                          <c15:sqref>Sheet1!$H$3</c15:sqref>
                        </c15:formulaRef>
                      </c:ext>
                    </c:extLst>
                    <c:strCache>
                      <c:ptCount val="1"/>
                      <c:pt idx="0">
                        <c:v>Opt_FWP</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extLst xmlns:c15="http://schemas.microsoft.com/office/drawing/2012/chart">
                      <c:ext xmlns:c15="http://schemas.microsoft.com/office/drawing/2012/chart" uri="{02D57815-91ED-43cb-92C2-25804820EDAC}">
                        <c15:formulaRef>
                          <c15:sqref>Sheet1!$C$4:$C$14</c15:sqref>
                        </c15:formulaRef>
                      </c:ext>
                    </c:extLst>
                    <c:numCache>
                      <c:formatCode>General</c:formatCode>
                      <c:ptCount val="11"/>
                      <c:pt idx="0">
                        <c:v>0.5</c:v>
                      </c:pt>
                      <c:pt idx="1">
                        <c:v>0.6</c:v>
                      </c:pt>
                      <c:pt idx="2">
                        <c:v>0.7</c:v>
                      </c:pt>
                      <c:pt idx="3">
                        <c:v>0.8</c:v>
                      </c:pt>
                      <c:pt idx="4">
                        <c:v>0.9</c:v>
                      </c:pt>
                      <c:pt idx="5">
                        <c:v>1</c:v>
                      </c:pt>
                      <c:pt idx="6">
                        <c:v>1.1000000000000001</c:v>
                      </c:pt>
                      <c:pt idx="7">
                        <c:v>1.2</c:v>
                      </c:pt>
                      <c:pt idx="8">
                        <c:v>1.3</c:v>
                      </c:pt>
                      <c:pt idx="9">
                        <c:v>1.4</c:v>
                      </c:pt>
                      <c:pt idx="10">
                        <c:v>1.5</c:v>
                      </c:pt>
                    </c:numCache>
                  </c:numRef>
                </c:xVal>
                <c:yVal>
                  <c:numRef>
                    <c:extLst xmlns:c15="http://schemas.microsoft.com/office/drawing/2012/chart">
                      <c:ext xmlns:c15="http://schemas.microsoft.com/office/drawing/2012/chart" uri="{02D57815-91ED-43cb-92C2-25804820EDAC}">
                        <c15:formulaRef>
                          <c15:sqref>Sheet1!$H$4:$H$14</c15:sqref>
                        </c15:formulaRef>
                      </c:ext>
                    </c:extLst>
                    <c:numCache>
                      <c:formatCode>General</c:formatCode>
                      <c:ptCount val="11"/>
                      <c:pt idx="0">
                        <c:v>2</c:v>
                      </c:pt>
                      <c:pt idx="1">
                        <c:v>2</c:v>
                      </c:pt>
                      <c:pt idx="2">
                        <c:v>3</c:v>
                      </c:pt>
                      <c:pt idx="3">
                        <c:v>3</c:v>
                      </c:pt>
                      <c:pt idx="4">
                        <c:v>3</c:v>
                      </c:pt>
                      <c:pt idx="5">
                        <c:v>5</c:v>
                      </c:pt>
                      <c:pt idx="6">
                        <c:v>10</c:v>
                      </c:pt>
                      <c:pt idx="7">
                        <c:v>10</c:v>
                      </c:pt>
                      <c:pt idx="8">
                        <c:v>10</c:v>
                      </c:pt>
                      <c:pt idx="9">
                        <c:v>10</c:v>
                      </c:pt>
                      <c:pt idx="10">
                        <c:v>10</c:v>
                      </c:pt>
                    </c:numCache>
                  </c:numRef>
                </c:yVal>
                <c:smooth val="0"/>
                <c:extLst xmlns:c15="http://schemas.microsoft.com/office/drawing/2012/chart">
                  <c:ext xmlns:c16="http://schemas.microsoft.com/office/drawing/2014/chart" uri="{C3380CC4-5D6E-409C-BE32-E72D297353CC}">
                    <c16:uniqueId val="{00000005-3B58-4778-B0D4-CD7A73392C69}"/>
                  </c:ext>
                </c:extLst>
              </c15:ser>
            </c15:filteredScatterSeries>
            <c15:filteredScatterSeries>
              <c15:ser>
                <c:idx val="5"/>
                <c:order val="5"/>
                <c:tx>
                  <c:strRef>
                    <c:extLst xmlns:c15="http://schemas.microsoft.com/office/drawing/2012/chart">
                      <c:ext xmlns:c15="http://schemas.microsoft.com/office/drawing/2012/chart" uri="{02D57815-91ED-43cb-92C2-25804820EDAC}">
                        <c15:formulaRef>
                          <c15:sqref>Sheet1!$I$3</c15:sqref>
                        </c15:formulaRef>
                      </c:ext>
                    </c:extLst>
                    <c:strCache>
                      <c:ptCount val="1"/>
                      <c:pt idx="0">
                        <c:v>Opt_Alpha</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extLst xmlns:c15="http://schemas.microsoft.com/office/drawing/2012/chart">
                      <c:ext xmlns:c15="http://schemas.microsoft.com/office/drawing/2012/chart" uri="{02D57815-91ED-43cb-92C2-25804820EDAC}">
                        <c15:formulaRef>
                          <c15:sqref>Sheet1!$C$4:$C$14</c15:sqref>
                        </c15:formulaRef>
                      </c:ext>
                    </c:extLst>
                    <c:numCache>
                      <c:formatCode>General</c:formatCode>
                      <c:ptCount val="11"/>
                      <c:pt idx="0">
                        <c:v>0.5</c:v>
                      </c:pt>
                      <c:pt idx="1">
                        <c:v>0.6</c:v>
                      </c:pt>
                      <c:pt idx="2">
                        <c:v>0.7</c:v>
                      </c:pt>
                      <c:pt idx="3">
                        <c:v>0.8</c:v>
                      </c:pt>
                      <c:pt idx="4">
                        <c:v>0.9</c:v>
                      </c:pt>
                      <c:pt idx="5">
                        <c:v>1</c:v>
                      </c:pt>
                      <c:pt idx="6">
                        <c:v>1.1000000000000001</c:v>
                      </c:pt>
                      <c:pt idx="7">
                        <c:v>1.2</c:v>
                      </c:pt>
                      <c:pt idx="8">
                        <c:v>1.3</c:v>
                      </c:pt>
                      <c:pt idx="9">
                        <c:v>1.4</c:v>
                      </c:pt>
                      <c:pt idx="10">
                        <c:v>1.5</c:v>
                      </c:pt>
                    </c:numCache>
                  </c:numRef>
                </c:xVal>
                <c:yVal>
                  <c:numRef>
                    <c:extLst xmlns:c15="http://schemas.microsoft.com/office/drawing/2012/chart">
                      <c:ext xmlns:c15="http://schemas.microsoft.com/office/drawing/2012/chart" uri="{02D57815-91ED-43cb-92C2-25804820EDAC}">
                        <c15:formulaRef>
                          <c15:sqref>Sheet1!$I$4:$I$14</c15:sqref>
                        </c15:formulaRef>
                      </c:ext>
                    </c:extLst>
                    <c:numCache>
                      <c:formatCode>General</c:formatCode>
                      <c:ptCount val="11"/>
                      <c:pt idx="0">
                        <c:v>9.5960000000000004E-3</c:v>
                      </c:pt>
                      <c:pt idx="1">
                        <c:v>9.5960000000000004E-3</c:v>
                      </c:pt>
                      <c:pt idx="2">
                        <c:v>8.0059999999999992E-3</c:v>
                      </c:pt>
                      <c:pt idx="3">
                        <c:v>8.0059999999999992E-3</c:v>
                      </c:pt>
                      <c:pt idx="4">
                        <c:v>8.0059999999999992E-3</c:v>
                      </c:pt>
                      <c:pt idx="5">
                        <c:v>5.4860000000000004E-3</c:v>
                      </c:pt>
                      <c:pt idx="6">
                        <c:v>9.3300000000000002E-4</c:v>
                      </c:pt>
                      <c:pt idx="7">
                        <c:v>9.3300000000000002E-4</c:v>
                      </c:pt>
                      <c:pt idx="8">
                        <c:v>9.3300000000000002E-4</c:v>
                      </c:pt>
                      <c:pt idx="9">
                        <c:v>9.3300000000000002E-4</c:v>
                      </c:pt>
                      <c:pt idx="10">
                        <c:v>9.3300000000000002E-4</c:v>
                      </c:pt>
                    </c:numCache>
                  </c:numRef>
                </c:yVal>
                <c:smooth val="0"/>
                <c:extLst xmlns:c15="http://schemas.microsoft.com/office/drawing/2012/chart">
                  <c:ext xmlns:c16="http://schemas.microsoft.com/office/drawing/2014/chart" uri="{C3380CC4-5D6E-409C-BE32-E72D297353CC}">
                    <c16:uniqueId val="{00000006-3B58-4778-B0D4-CD7A73392C69}"/>
                  </c:ext>
                </c:extLst>
              </c15:ser>
            </c15:filteredScatterSeries>
            <c15:filteredScatterSeries>
              <c15:ser>
                <c:idx val="6"/>
                <c:order val="6"/>
                <c:tx>
                  <c:strRef>
                    <c:extLst xmlns:c15="http://schemas.microsoft.com/office/drawing/2012/chart">
                      <c:ext xmlns:c15="http://schemas.microsoft.com/office/drawing/2012/chart" uri="{02D57815-91ED-43cb-92C2-25804820EDAC}">
                        <c15:formulaRef>
                          <c15:sqref>Sheet1!$J$3</c15:sqref>
                        </c15:formulaRef>
                      </c:ext>
                    </c:extLst>
                    <c:strCache>
                      <c:ptCount val="1"/>
                      <c:pt idx="0">
                        <c:v>Opt_Beta</c:v>
                      </c:pt>
                    </c:strCache>
                  </c:strRef>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extLst xmlns:c15="http://schemas.microsoft.com/office/drawing/2012/chart">
                      <c:ext xmlns:c15="http://schemas.microsoft.com/office/drawing/2012/chart" uri="{02D57815-91ED-43cb-92C2-25804820EDAC}">
                        <c15:formulaRef>
                          <c15:sqref>Sheet1!$C$4:$C$14</c15:sqref>
                        </c15:formulaRef>
                      </c:ext>
                    </c:extLst>
                    <c:numCache>
                      <c:formatCode>General</c:formatCode>
                      <c:ptCount val="11"/>
                      <c:pt idx="0">
                        <c:v>0.5</c:v>
                      </c:pt>
                      <c:pt idx="1">
                        <c:v>0.6</c:v>
                      </c:pt>
                      <c:pt idx="2">
                        <c:v>0.7</c:v>
                      </c:pt>
                      <c:pt idx="3">
                        <c:v>0.8</c:v>
                      </c:pt>
                      <c:pt idx="4">
                        <c:v>0.9</c:v>
                      </c:pt>
                      <c:pt idx="5">
                        <c:v>1</c:v>
                      </c:pt>
                      <c:pt idx="6">
                        <c:v>1.1000000000000001</c:v>
                      </c:pt>
                      <c:pt idx="7">
                        <c:v>1.2</c:v>
                      </c:pt>
                      <c:pt idx="8">
                        <c:v>1.3</c:v>
                      </c:pt>
                      <c:pt idx="9">
                        <c:v>1.4</c:v>
                      </c:pt>
                      <c:pt idx="10">
                        <c:v>1.5</c:v>
                      </c:pt>
                    </c:numCache>
                  </c:numRef>
                </c:xVal>
                <c:yVal>
                  <c:numRef>
                    <c:extLst xmlns:c15="http://schemas.microsoft.com/office/drawing/2012/chart">
                      <c:ext xmlns:c15="http://schemas.microsoft.com/office/drawing/2012/chart" uri="{02D57815-91ED-43cb-92C2-25804820EDAC}">
                        <c15:formulaRef>
                          <c15:sqref>Sheet1!$J$4:$J$14</c15:sqref>
                        </c15:formulaRef>
                      </c:ext>
                    </c:extLst>
                    <c:numCache>
                      <c:formatCode>General</c:formatCode>
                      <c:ptCount val="11"/>
                      <c:pt idx="0">
                        <c:v>4.1640000000000003E-2</c:v>
                      </c:pt>
                      <c:pt idx="1">
                        <c:v>4.1640000000000003E-2</c:v>
                      </c:pt>
                      <c:pt idx="2">
                        <c:v>4.3049999999999998E-2</c:v>
                      </c:pt>
                      <c:pt idx="3">
                        <c:v>4.3049999999999998E-2</c:v>
                      </c:pt>
                      <c:pt idx="4">
                        <c:v>4.3049999999999998E-2</c:v>
                      </c:pt>
                      <c:pt idx="5">
                        <c:v>4.3049999999999998E-2</c:v>
                      </c:pt>
                      <c:pt idx="6">
                        <c:v>3.8170000000000003E-2</c:v>
                      </c:pt>
                      <c:pt idx="7">
                        <c:v>3.8170000000000003E-2</c:v>
                      </c:pt>
                      <c:pt idx="8">
                        <c:v>3.9460000000000002E-2</c:v>
                      </c:pt>
                      <c:pt idx="9">
                        <c:v>3.9460000000000002E-2</c:v>
                      </c:pt>
                      <c:pt idx="10">
                        <c:v>3.9460000000000002E-2</c:v>
                      </c:pt>
                    </c:numCache>
                  </c:numRef>
                </c:yVal>
                <c:smooth val="0"/>
                <c:extLst xmlns:c15="http://schemas.microsoft.com/office/drawing/2012/chart">
                  <c:ext xmlns:c16="http://schemas.microsoft.com/office/drawing/2014/chart" uri="{C3380CC4-5D6E-409C-BE32-E72D297353CC}">
                    <c16:uniqueId val="{00000007-3B58-4778-B0D4-CD7A73392C69}"/>
                  </c:ext>
                </c:extLst>
              </c15:ser>
            </c15:filteredScatterSeries>
          </c:ext>
        </c:extLst>
      </c:scatterChart>
      <c:valAx>
        <c:axId val="90964086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P_x0</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909629344"/>
        <c:crosses val="autoZero"/>
        <c:crossBetween val="midCat"/>
      </c:valAx>
      <c:valAx>
        <c:axId val="9096293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Opt_T</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909640864"/>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8"/>
          <c:order val="8"/>
          <c:tx>
            <c:strRef>
              <c:f>Sheet1!$L$72</c:f>
              <c:strCache>
                <c:ptCount val="1"/>
                <c:pt idx="0">
                  <c:v>Opt_xT</c:v>
                </c:pt>
              </c:strCache>
            </c:strRef>
          </c:tx>
          <c:spPr>
            <a:ln w="19050"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xVal>
            <c:numRef>
              <c:f>Sheet1!$C$73:$C$83</c:f>
              <c:numCache>
                <c:formatCode>General</c:formatCode>
                <c:ptCount val="11"/>
                <c:pt idx="0">
                  <c:v>50</c:v>
                </c:pt>
                <c:pt idx="1">
                  <c:v>60</c:v>
                </c:pt>
                <c:pt idx="2">
                  <c:v>70</c:v>
                </c:pt>
                <c:pt idx="3">
                  <c:v>80</c:v>
                </c:pt>
                <c:pt idx="4">
                  <c:v>90</c:v>
                </c:pt>
                <c:pt idx="5">
                  <c:v>100</c:v>
                </c:pt>
                <c:pt idx="6">
                  <c:v>110</c:v>
                </c:pt>
                <c:pt idx="7">
                  <c:v>120</c:v>
                </c:pt>
                <c:pt idx="8">
                  <c:v>130</c:v>
                </c:pt>
                <c:pt idx="9">
                  <c:v>140</c:v>
                </c:pt>
                <c:pt idx="10">
                  <c:v>150</c:v>
                </c:pt>
              </c:numCache>
            </c:numRef>
          </c:xVal>
          <c:yVal>
            <c:numRef>
              <c:f>Sheet1!$L$73:$L$83</c:f>
              <c:numCache>
                <c:formatCode>General</c:formatCode>
                <c:ptCount val="11"/>
                <c:pt idx="0">
                  <c:v>4002</c:v>
                </c:pt>
                <c:pt idx="1">
                  <c:v>4002</c:v>
                </c:pt>
                <c:pt idx="2">
                  <c:v>4200</c:v>
                </c:pt>
                <c:pt idx="3">
                  <c:v>4320</c:v>
                </c:pt>
                <c:pt idx="4">
                  <c:v>4565</c:v>
                </c:pt>
                <c:pt idx="5">
                  <c:v>4743</c:v>
                </c:pt>
                <c:pt idx="6">
                  <c:v>5652</c:v>
                </c:pt>
                <c:pt idx="7">
                  <c:v>5652</c:v>
                </c:pt>
                <c:pt idx="8">
                  <c:v>6004</c:v>
                </c:pt>
                <c:pt idx="9">
                  <c:v>6004</c:v>
                </c:pt>
                <c:pt idx="10">
                  <c:v>6004</c:v>
                </c:pt>
              </c:numCache>
            </c:numRef>
          </c:yVal>
          <c:smooth val="0"/>
          <c:extLst>
            <c:ext xmlns:c16="http://schemas.microsoft.com/office/drawing/2014/chart" uri="{C3380CC4-5D6E-409C-BE32-E72D297353CC}">
              <c16:uniqueId val="{00000000-E3CD-4DB3-8222-831AC553A16D}"/>
            </c:ext>
          </c:extLst>
        </c:ser>
        <c:dLbls>
          <c:showLegendKey val="0"/>
          <c:showVal val="0"/>
          <c:showCatName val="0"/>
          <c:showSerName val="0"/>
          <c:showPercent val="0"/>
          <c:showBubbleSize val="0"/>
        </c:dLbls>
        <c:axId val="2050948816"/>
        <c:axId val="2050941616"/>
        <c:extLst>
          <c:ext xmlns:c15="http://schemas.microsoft.com/office/drawing/2012/chart" uri="{02D57815-91ED-43cb-92C2-25804820EDAC}">
            <c15:filteredScatterSeries>
              <c15:ser>
                <c:idx val="0"/>
                <c:order val="0"/>
                <c:tx>
                  <c:strRef>
                    <c:extLst>
                      <c:ext uri="{02D57815-91ED-43cb-92C2-25804820EDAC}">
                        <c15:formulaRef>
                          <c15:sqref>Sheet1!$D$72</c15:sqref>
                        </c15:formulaRef>
                      </c:ext>
                    </c:extLst>
                    <c:strCache>
                      <c:ptCount val="1"/>
                      <c:pt idx="0">
                        <c:v>Opt_Obj</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extLst>
                      <c:ext uri="{02D57815-91ED-43cb-92C2-25804820EDAC}">
                        <c15:formulaRef>
                          <c15:sqref>Sheet1!$C$73:$C$83</c15:sqref>
                        </c15:formulaRef>
                      </c:ext>
                    </c:extLst>
                    <c:numCache>
                      <c:formatCode>General</c:formatCode>
                      <c:ptCount val="11"/>
                      <c:pt idx="0">
                        <c:v>50</c:v>
                      </c:pt>
                      <c:pt idx="1">
                        <c:v>60</c:v>
                      </c:pt>
                      <c:pt idx="2">
                        <c:v>70</c:v>
                      </c:pt>
                      <c:pt idx="3">
                        <c:v>80</c:v>
                      </c:pt>
                      <c:pt idx="4">
                        <c:v>90</c:v>
                      </c:pt>
                      <c:pt idx="5">
                        <c:v>100</c:v>
                      </c:pt>
                      <c:pt idx="6">
                        <c:v>110</c:v>
                      </c:pt>
                      <c:pt idx="7">
                        <c:v>120</c:v>
                      </c:pt>
                      <c:pt idx="8">
                        <c:v>130</c:v>
                      </c:pt>
                      <c:pt idx="9">
                        <c:v>140</c:v>
                      </c:pt>
                      <c:pt idx="10">
                        <c:v>150</c:v>
                      </c:pt>
                    </c:numCache>
                  </c:numRef>
                </c:xVal>
                <c:yVal>
                  <c:numRef>
                    <c:extLst>
                      <c:ext uri="{02D57815-91ED-43cb-92C2-25804820EDAC}">
                        <c15:formulaRef>
                          <c15:sqref>Sheet1!$D$73:$D$83</c15:sqref>
                        </c15:formulaRef>
                      </c:ext>
                    </c:extLst>
                    <c:numCache>
                      <c:formatCode>General</c:formatCode>
                      <c:ptCount val="11"/>
                      <c:pt idx="0">
                        <c:v>-8366</c:v>
                      </c:pt>
                      <c:pt idx="1">
                        <c:v>-9166</c:v>
                      </c:pt>
                      <c:pt idx="2">
                        <c:v>-9937</c:v>
                      </c:pt>
                      <c:pt idx="3">
                        <c:v>-10664</c:v>
                      </c:pt>
                      <c:pt idx="4">
                        <c:v>-11338</c:v>
                      </c:pt>
                      <c:pt idx="5">
                        <c:v>-11934</c:v>
                      </c:pt>
                      <c:pt idx="6">
                        <c:v>-12508</c:v>
                      </c:pt>
                      <c:pt idx="7">
                        <c:v>-13008</c:v>
                      </c:pt>
                      <c:pt idx="8">
                        <c:v>-13475</c:v>
                      </c:pt>
                      <c:pt idx="9">
                        <c:v>-13925</c:v>
                      </c:pt>
                      <c:pt idx="10">
                        <c:v>-14375</c:v>
                      </c:pt>
                    </c:numCache>
                  </c:numRef>
                </c:yVal>
                <c:smooth val="0"/>
                <c:extLst>
                  <c:ext xmlns:c16="http://schemas.microsoft.com/office/drawing/2014/chart" uri="{C3380CC4-5D6E-409C-BE32-E72D297353CC}">
                    <c16:uniqueId val="{00000001-E3CD-4DB3-8222-831AC553A16D}"/>
                  </c:ext>
                </c:extLst>
              </c15:ser>
            </c15:filteredScatterSeries>
            <c15:filteredScatterSeries>
              <c15:ser>
                <c:idx val="1"/>
                <c:order val="1"/>
                <c:tx>
                  <c:strRef>
                    <c:extLst xmlns:c15="http://schemas.microsoft.com/office/drawing/2012/chart">
                      <c:ext xmlns:c15="http://schemas.microsoft.com/office/drawing/2012/chart" uri="{02D57815-91ED-43cb-92C2-25804820EDAC}">
                        <c15:formulaRef>
                          <c15:sqref>Sheet1!$E$72</c15:sqref>
                        </c15:formulaRef>
                      </c:ext>
                    </c:extLst>
                    <c:strCache>
                      <c:ptCount val="1"/>
                      <c:pt idx="0">
                        <c:v>Opt_x0</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extLst xmlns:c15="http://schemas.microsoft.com/office/drawing/2012/chart">
                      <c:ext xmlns:c15="http://schemas.microsoft.com/office/drawing/2012/chart" uri="{02D57815-91ED-43cb-92C2-25804820EDAC}">
                        <c15:formulaRef>
                          <c15:sqref>Sheet1!$C$73:$C$83</c15:sqref>
                        </c15:formulaRef>
                      </c:ext>
                    </c:extLst>
                    <c:numCache>
                      <c:formatCode>General</c:formatCode>
                      <c:ptCount val="11"/>
                      <c:pt idx="0">
                        <c:v>50</c:v>
                      </c:pt>
                      <c:pt idx="1">
                        <c:v>60</c:v>
                      </c:pt>
                      <c:pt idx="2">
                        <c:v>70</c:v>
                      </c:pt>
                      <c:pt idx="3">
                        <c:v>80</c:v>
                      </c:pt>
                      <c:pt idx="4">
                        <c:v>90</c:v>
                      </c:pt>
                      <c:pt idx="5">
                        <c:v>100</c:v>
                      </c:pt>
                      <c:pt idx="6">
                        <c:v>110</c:v>
                      </c:pt>
                      <c:pt idx="7">
                        <c:v>120</c:v>
                      </c:pt>
                      <c:pt idx="8">
                        <c:v>130</c:v>
                      </c:pt>
                      <c:pt idx="9">
                        <c:v>140</c:v>
                      </c:pt>
                      <c:pt idx="10">
                        <c:v>150</c:v>
                      </c:pt>
                    </c:numCache>
                  </c:numRef>
                </c:xVal>
                <c:yVal>
                  <c:numRef>
                    <c:extLst xmlns:c15="http://schemas.microsoft.com/office/drawing/2012/chart">
                      <c:ext xmlns:c15="http://schemas.microsoft.com/office/drawing/2012/chart" uri="{02D57815-91ED-43cb-92C2-25804820EDAC}">
                        <c15:formulaRef>
                          <c15:sqref>Sheet1!$E$73:$E$83</c15:sqref>
                        </c15:formulaRef>
                      </c:ext>
                    </c:extLst>
                    <c:numCache>
                      <c:formatCode>General</c:formatCode>
                      <c:ptCount val="11"/>
                      <c:pt idx="0">
                        <c:v>2500</c:v>
                      </c:pt>
                      <c:pt idx="1">
                        <c:v>2500</c:v>
                      </c:pt>
                      <c:pt idx="2">
                        <c:v>2500</c:v>
                      </c:pt>
                      <c:pt idx="3">
                        <c:v>2500</c:v>
                      </c:pt>
                      <c:pt idx="4">
                        <c:v>2500</c:v>
                      </c:pt>
                      <c:pt idx="5">
                        <c:v>2500</c:v>
                      </c:pt>
                      <c:pt idx="6">
                        <c:v>2500</c:v>
                      </c:pt>
                      <c:pt idx="7">
                        <c:v>2500</c:v>
                      </c:pt>
                      <c:pt idx="8">
                        <c:v>2500</c:v>
                      </c:pt>
                      <c:pt idx="9">
                        <c:v>2500</c:v>
                      </c:pt>
                      <c:pt idx="10">
                        <c:v>2500</c:v>
                      </c:pt>
                    </c:numCache>
                  </c:numRef>
                </c:yVal>
                <c:smooth val="0"/>
                <c:extLst xmlns:c15="http://schemas.microsoft.com/office/drawing/2012/chart">
                  <c:ext xmlns:c16="http://schemas.microsoft.com/office/drawing/2014/chart" uri="{C3380CC4-5D6E-409C-BE32-E72D297353CC}">
                    <c16:uniqueId val="{00000002-E3CD-4DB3-8222-831AC553A16D}"/>
                  </c:ext>
                </c:extLst>
              </c15:ser>
            </c15:filteredScatterSeries>
            <c15:filteredScatterSeries>
              <c15:ser>
                <c:idx val="2"/>
                <c:order val="2"/>
                <c:tx>
                  <c:strRef>
                    <c:extLst xmlns:c15="http://schemas.microsoft.com/office/drawing/2012/chart">
                      <c:ext xmlns:c15="http://schemas.microsoft.com/office/drawing/2012/chart" uri="{02D57815-91ED-43cb-92C2-25804820EDAC}">
                        <c15:formulaRef>
                          <c15:sqref>Sheet1!$F$72</c15:sqref>
                        </c15:formulaRef>
                      </c:ext>
                    </c:extLst>
                    <c:strCache>
                      <c:ptCount val="1"/>
                      <c:pt idx="0">
                        <c:v>Opt_Depth</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extLst xmlns:c15="http://schemas.microsoft.com/office/drawing/2012/chart">
                      <c:ext xmlns:c15="http://schemas.microsoft.com/office/drawing/2012/chart" uri="{02D57815-91ED-43cb-92C2-25804820EDAC}">
                        <c15:formulaRef>
                          <c15:sqref>Sheet1!$C$73:$C$83</c15:sqref>
                        </c15:formulaRef>
                      </c:ext>
                    </c:extLst>
                    <c:numCache>
                      <c:formatCode>General</c:formatCode>
                      <c:ptCount val="11"/>
                      <c:pt idx="0">
                        <c:v>50</c:v>
                      </c:pt>
                      <c:pt idx="1">
                        <c:v>60</c:v>
                      </c:pt>
                      <c:pt idx="2">
                        <c:v>70</c:v>
                      </c:pt>
                      <c:pt idx="3">
                        <c:v>80</c:v>
                      </c:pt>
                      <c:pt idx="4">
                        <c:v>90</c:v>
                      </c:pt>
                      <c:pt idx="5">
                        <c:v>100</c:v>
                      </c:pt>
                      <c:pt idx="6">
                        <c:v>110</c:v>
                      </c:pt>
                      <c:pt idx="7">
                        <c:v>120</c:v>
                      </c:pt>
                      <c:pt idx="8">
                        <c:v>130</c:v>
                      </c:pt>
                      <c:pt idx="9">
                        <c:v>140</c:v>
                      </c:pt>
                      <c:pt idx="10">
                        <c:v>150</c:v>
                      </c:pt>
                    </c:numCache>
                  </c:numRef>
                </c:xVal>
                <c:yVal>
                  <c:numRef>
                    <c:extLst xmlns:c15="http://schemas.microsoft.com/office/drawing/2012/chart">
                      <c:ext xmlns:c15="http://schemas.microsoft.com/office/drawing/2012/chart" uri="{02D57815-91ED-43cb-92C2-25804820EDAC}">
                        <c15:formulaRef>
                          <c15:sqref>Sheet1!$F$73:$F$83</c15:sqref>
                        </c15:formulaRef>
                      </c:ext>
                    </c:extLst>
                    <c:numCache>
                      <c:formatCode>General</c:formatCode>
                      <c:ptCount val="11"/>
                      <c:pt idx="0">
                        <c:v>80</c:v>
                      </c:pt>
                      <c:pt idx="1">
                        <c:v>80</c:v>
                      </c:pt>
                      <c:pt idx="2">
                        <c:v>75</c:v>
                      </c:pt>
                      <c:pt idx="3">
                        <c:v>70</c:v>
                      </c:pt>
                      <c:pt idx="4">
                        <c:v>65</c:v>
                      </c:pt>
                      <c:pt idx="5">
                        <c:v>60</c:v>
                      </c:pt>
                      <c:pt idx="6">
                        <c:v>50</c:v>
                      </c:pt>
                      <c:pt idx="7">
                        <c:v>50</c:v>
                      </c:pt>
                      <c:pt idx="8">
                        <c:v>45</c:v>
                      </c:pt>
                      <c:pt idx="9">
                        <c:v>45</c:v>
                      </c:pt>
                      <c:pt idx="10">
                        <c:v>45</c:v>
                      </c:pt>
                    </c:numCache>
                  </c:numRef>
                </c:yVal>
                <c:smooth val="0"/>
                <c:extLst xmlns:c15="http://schemas.microsoft.com/office/drawing/2012/chart">
                  <c:ext xmlns:c16="http://schemas.microsoft.com/office/drawing/2014/chart" uri="{C3380CC4-5D6E-409C-BE32-E72D297353CC}">
                    <c16:uniqueId val="{00000003-E3CD-4DB3-8222-831AC553A16D}"/>
                  </c:ext>
                </c:extLst>
              </c15:ser>
            </c15:filteredScatterSeries>
            <c15:filteredScatterSeries>
              <c15:ser>
                <c:idx val="3"/>
                <c:order val="3"/>
                <c:tx>
                  <c:strRef>
                    <c:extLst xmlns:c15="http://schemas.microsoft.com/office/drawing/2012/chart">
                      <c:ext xmlns:c15="http://schemas.microsoft.com/office/drawing/2012/chart" uri="{02D57815-91ED-43cb-92C2-25804820EDAC}">
                        <c15:formulaRef>
                          <c15:sqref>Sheet1!$G$72</c15:sqref>
                        </c15:formulaRef>
                      </c:ext>
                    </c:extLst>
                    <c:strCache>
                      <c:ptCount val="1"/>
                      <c:pt idx="0">
                        <c:v>Opt_FWA</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extLst xmlns:c15="http://schemas.microsoft.com/office/drawing/2012/chart">
                      <c:ext xmlns:c15="http://schemas.microsoft.com/office/drawing/2012/chart" uri="{02D57815-91ED-43cb-92C2-25804820EDAC}">
                        <c15:formulaRef>
                          <c15:sqref>Sheet1!$C$73:$C$83</c15:sqref>
                        </c15:formulaRef>
                      </c:ext>
                    </c:extLst>
                    <c:numCache>
                      <c:formatCode>General</c:formatCode>
                      <c:ptCount val="11"/>
                      <c:pt idx="0">
                        <c:v>50</c:v>
                      </c:pt>
                      <c:pt idx="1">
                        <c:v>60</c:v>
                      </c:pt>
                      <c:pt idx="2">
                        <c:v>70</c:v>
                      </c:pt>
                      <c:pt idx="3">
                        <c:v>80</c:v>
                      </c:pt>
                      <c:pt idx="4">
                        <c:v>90</c:v>
                      </c:pt>
                      <c:pt idx="5">
                        <c:v>100</c:v>
                      </c:pt>
                      <c:pt idx="6">
                        <c:v>110</c:v>
                      </c:pt>
                      <c:pt idx="7">
                        <c:v>120</c:v>
                      </c:pt>
                      <c:pt idx="8">
                        <c:v>130</c:v>
                      </c:pt>
                      <c:pt idx="9">
                        <c:v>140</c:v>
                      </c:pt>
                      <c:pt idx="10">
                        <c:v>150</c:v>
                      </c:pt>
                    </c:numCache>
                  </c:numRef>
                </c:xVal>
                <c:yVal>
                  <c:numRef>
                    <c:extLst xmlns:c15="http://schemas.microsoft.com/office/drawing/2012/chart">
                      <c:ext xmlns:c15="http://schemas.microsoft.com/office/drawing/2012/chart" uri="{02D57815-91ED-43cb-92C2-25804820EDAC}">
                        <c15:formulaRef>
                          <c15:sqref>Sheet1!$G$73:$G$83</c15:sqref>
                        </c15:formulaRef>
                      </c:ext>
                    </c:extLst>
                    <c:numCache>
                      <c:formatCode>General</c:formatCode>
                      <c:ptCount val="11"/>
                      <c:pt idx="0">
                        <c:v>5</c:v>
                      </c:pt>
                      <c:pt idx="1">
                        <c:v>5</c:v>
                      </c:pt>
                      <c:pt idx="2">
                        <c:v>5</c:v>
                      </c:pt>
                      <c:pt idx="3">
                        <c:v>6</c:v>
                      </c:pt>
                      <c:pt idx="4">
                        <c:v>6</c:v>
                      </c:pt>
                      <c:pt idx="5">
                        <c:v>7</c:v>
                      </c:pt>
                      <c:pt idx="6">
                        <c:v>7</c:v>
                      </c:pt>
                      <c:pt idx="7">
                        <c:v>7</c:v>
                      </c:pt>
                      <c:pt idx="8">
                        <c:v>8</c:v>
                      </c:pt>
                      <c:pt idx="9">
                        <c:v>8</c:v>
                      </c:pt>
                      <c:pt idx="10">
                        <c:v>8</c:v>
                      </c:pt>
                    </c:numCache>
                  </c:numRef>
                </c:yVal>
                <c:smooth val="0"/>
                <c:extLst xmlns:c15="http://schemas.microsoft.com/office/drawing/2012/chart">
                  <c:ext xmlns:c16="http://schemas.microsoft.com/office/drawing/2014/chart" uri="{C3380CC4-5D6E-409C-BE32-E72D297353CC}">
                    <c16:uniqueId val="{00000004-E3CD-4DB3-8222-831AC553A16D}"/>
                  </c:ext>
                </c:extLst>
              </c15:ser>
            </c15:filteredScatterSeries>
            <c15:filteredScatterSeries>
              <c15:ser>
                <c:idx val="4"/>
                <c:order val="4"/>
                <c:tx>
                  <c:strRef>
                    <c:extLst xmlns:c15="http://schemas.microsoft.com/office/drawing/2012/chart">
                      <c:ext xmlns:c15="http://schemas.microsoft.com/office/drawing/2012/chart" uri="{02D57815-91ED-43cb-92C2-25804820EDAC}">
                        <c15:formulaRef>
                          <c15:sqref>Sheet1!$H$72</c15:sqref>
                        </c15:formulaRef>
                      </c:ext>
                    </c:extLst>
                    <c:strCache>
                      <c:ptCount val="1"/>
                      <c:pt idx="0">
                        <c:v>Opt_FWP</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extLst xmlns:c15="http://schemas.microsoft.com/office/drawing/2012/chart">
                      <c:ext xmlns:c15="http://schemas.microsoft.com/office/drawing/2012/chart" uri="{02D57815-91ED-43cb-92C2-25804820EDAC}">
                        <c15:formulaRef>
                          <c15:sqref>Sheet1!$C$73:$C$83</c15:sqref>
                        </c15:formulaRef>
                      </c:ext>
                    </c:extLst>
                    <c:numCache>
                      <c:formatCode>General</c:formatCode>
                      <c:ptCount val="11"/>
                      <c:pt idx="0">
                        <c:v>50</c:v>
                      </c:pt>
                      <c:pt idx="1">
                        <c:v>60</c:v>
                      </c:pt>
                      <c:pt idx="2">
                        <c:v>70</c:v>
                      </c:pt>
                      <c:pt idx="3">
                        <c:v>80</c:v>
                      </c:pt>
                      <c:pt idx="4">
                        <c:v>90</c:v>
                      </c:pt>
                      <c:pt idx="5">
                        <c:v>100</c:v>
                      </c:pt>
                      <c:pt idx="6">
                        <c:v>110</c:v>
                      </c:pt>
                      <c:pt idx="7">
                        <c:v>120</c:v>
                      </c:pt>
                      <c:pt idx="8">
                        <c:v>130</c:v>
                      </c:pt>
                      <c:pt idx="9">
                        <c:v>140</c:v>
                      </c:pt>
                      <c:pt idx="10">
                        <c:v>150</c:v>
                      </c:pt>
                    </c:numCache>
                  </c:numRef>
                </c:xVal>
                <c:yVal>
                  <c:numRef>
                    <c:extLst xmlns:c15="http://schemas.microsoft.com/office/drawing/2012/chart">
                      <c:ext xmlns:c15="http://schemas.microsoft.com/office/drawing/2012/chart" uri="{02D57815-91ED-43cb-92C2-25804820EDAC}">
                        <c15:formulaRef>
                          <c15:sqref>Sheet1!$H$73:$H$83</c15:sqref>
                        </c15:formulaRef>
                      </c:ext>
                    </c:extLst>
                    <c:numCache>
                      <c:formatCode>General</c:formatCode>
                      <c:ptCount val="11"/>
                      <c:pt idx="0">
                        <c:v>1</c:v>
                      </c:pt>
                      <c:pt idx="1">
                        <c:v>1</c:v>
                      </c:pt>
                      <c:pt idx="2">
                        <c:v>2</c:v>
                      </c:pt>
                      <c:pt idx="3">
                        <c:v>3</c:v>
                      </c:pt>
                      <c:pt idx="4">
                        <c:v>4</c:v>
                      </c:pt>
                      <c:pt idx="5">
                        <c:v>5</c:v>
                      </c:pt>
                      <c:pt idx="6">
                        <c:v>10</c:v>
                      </c:pt>
                      <c:pt idx="7">
                        <c:v>10</c:v>
                      </c:pt>
                      <c:pt idx="8">
                        <c:v>10</c:v>
                      </c:pt>
                      <c:pt idx="9">
                        <c:v>10</c:v>
                      </c:pt>
                      <c:pt idx="10">
                        <c:v>10</c:v>
                      </c:pt>
                    </c:numCache>
                  </c:numRef>
                </c:yVal>
                <c:smooth val="0"/>
                <c:extLst xmlns:c15="http://schemas.microsoft.com/office/drawing/2012/chart">
                  <c:ext xmlns:c16="http://schemas.microsoft.com/office/drawing/2014/chart" uri="{C3380CC4-5D6E-409C-BE32-E72D297353CC}">
                    <c16:uniqueId val="{00000005-E3CD-4DB3-8222-831AC553A16D}"/>
                  </c:ext>
                </c:extLst>
              </c15:ser>
            </c15:filteredScatterSeries>
            <c15:filteredScatterSeries>
              <c15:ser>
                <c:idx val="5"/>
                <c:order val="5"/>
                <c:tx>
                  <c:strRef>
                    <c:extLst xmlns:c15="http://schemas.microsoft.com/office/drawing/2012/chart">
                      <c:ext xmlns:c15="http://schemas.microsoft.com/office/drawing/2012/chart" uri="{02D57815-91ED-43cb-92C2-25804820EDAC}">
                        <c15:formulaRef>
                          <c15:sqref>Sheet1!$I$72</c15:sqref>
                        </c15:formulaRef>
                      </c:ext>
                    </c:extLst>
                    <c:strCache>
                      <c:ptCount val="1"/>
                      <c:pt idx="0">
                        <c:v>Opt_Alpha</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extLst xmlns:c15="http://schemas.microsoft.com/office/drawing/2012/chart">
                      <c:ext xmlns:c15="http://schemas.microsoft.com/office/drawing/2012/chart" uri="{02D57815-91ED-43cb-92C2-25804820EDAC}">
                        <c15:formulaRef>
                          <c15:sqref>Sheet1!$C$73:$C$83</c15:sqref>
                        </c15:formulaRef>
                      </c:ext>
                    </c:extLst>
                    <c:numCache>
                      <c:formatCode>General</c:formatCode>
                      <c:ptCount val="11"/>
                      <c:pt idx="0">
                        <c:v>50</c:v>
                      </c:pt>
                      <c:pt idx="1">
                        <c:v>60</c:v>
                      </c:pt>
                      <c:pt idx="2">
                        <c:v>70</c:v>
                      </c:pt>
                      <c:pt idx="3">
                        <c:v>80</c:v>
                      </c:pt>
                      <c:pt idx="4">
                        <c:v>90</c:v>
                      </c:pt>
                      <c:pt idx="5">
                        <c:v>100</c:v>
                      </c:pt>
                      <c:pt idx="6">
                        <c:v>110</c:v>
                      </c:pt>
                      <c:pt idx="7">
                        <c:v>120</c:v>
                      </c:pt>
                      <c:pt idx="8">
                        <c:v>130</c:v>
                      </c:pt>
                      <c:pt idx="9">
                        <c:v>140</c:v>
                      </c:pt>
                      <c:pt idx="10">
                        <c:v>150</c:v>
                      </c:pt>
                    </c:numCache>
                  </c:numRef>
                </c:xVal>
                <c:yVal>
                  <c:numRef>
                    <c:extLst xmlns:c15="http://schemas.microsoft.com/office/drawing/2012/chart">
                      <c:ext xmlns:c15="http://schemas.microsoft.com/office/drawing/2012/chart" uri="{02D57815-91ED-43cb-92C2-25804820EDAC}">
                        <c15:formulaRef>
                          <c15:sqref>Sheet1!$I$73:$I$83</c15:sqref>
                        </c15:formulaRef>
                      </c:ext>
                    </c:extLst>
                    <c:numCache>
                      <c:formatCode>General</c:formatCode>
                      <c:ptCount val="11"/>
                      <c:pt idx="0">
                        <c:v>8.7500000000000008E-3</c:v>
                      </c:pt>
                      <c:pt idx="1">
                        <c:v>8.7500000000000008E-3</c:v>
                      </c:pt>
                      <c:pt idx="2">
                        <c:v>7.6759999999999997E-3</c:v>
                      </c:pt>
                      <c:pt idx="3">
                        <c:v>6.8630000000000002E-3</c:v>
                      </c:pt>
                      <c:pt idx="4">
                        <c:v>6.1539999999999997E-3</c:v>
                      </c:pt>
                      <c:pt idx="5">
                        <c:v>5.4860000000000004E-3</c:v>
                      </c:pt>
                      <c:pt idx="6">
                        <c:v>1.023E-3</c:v>
                      </c:pt>
                      <c:pt idx="7">
                        <c:v>1.023E-3</c:v>
                      </c:pt>
                      <c:pt idx="8">
                        <c:v>1.14E-3</c:v>
                      </c:pt>
                      <c:pt idx="9">
                        <c:v>1.14E-3</c:v>
                      </c:pt>
                      <c:pt idx="10">
                        <c:v>1.14E-3</c:v>
                      </c:pt>
                    </c:numCache>
                  </c:numRef>
                </c:yVal>
                <c:smooth val="0"/>
                <c:extLst xmlns:c15="http://schemas.microsoft.com/office/drawing/2012/chart">
                  <c:ext xmlns:c16="http://schemas.microsoft.com/office/drawing/2014/chart" uri="{C3380CC4-5D6E-409C-BE32-E72D297353CC}">
                    <c16:uniqueId val="{00000006-E3CD-4DB3-8222-831AC553A16D}"/>
                  </c:ext>
                </c:extLst>
              </c15:ser>
            </c15:filteredScatterSeries>
            <c15:filteredScatterSeries>
              <c15:ser>
                <c:idx val="6"/>
                <c:order val="6"/>
                <c:tx>
                  <c:strRef>
                    <c:extLst xmlns:c15="http://schemas.microsoft.com/office/drawing/2012/chart">
                      <c:ext xmlns:c15="http://schemas.microsoft.com/office/drawing/2012/chart" uri="{02D57815-91ED-43cb-92C2-25804820EDAC}">
                        <c15:formulaRef>
                          <c15:sqref>Sheet1!$J$72</c15:sqref>
                        </c15:formulaRef>
                      </c:ext>
                    </c:extLst>
                    <c:strCache>
                      <c:ptCount val="1"/>
                      <c:pt idx="0">
                        <c:v>Opt_Beta</c:v>
                      </c:pt>
                    </c:strCache>
                  </c:strRef>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extLst xmlns:c15="http://schemas.microsoft.com/office/drawing/2012/chart">
                      <c:ext xmlns:c15="http://schemas.microsoft.com/office/drawing/2012/chart" uri="{02D57815-91ED-43cb-92C2-25804820EDAC}">
                        <c15:formulaRef>
                          <c15:sqref>Sheet1!$C$73:$C$83</c15:sqref>
                        </c15:formulaRef>
                      </c:ext>
                    </c:extLst>
                    <c:numCache>
                      <c:formatCode>General</c:formatCode>
                      <c:ptCount val="11"/>
                      <c:pt idx="0">
                        <c:v>50</c:v>
                      </c:pt>
                      <c:pt idx="1">
                        <c:v>60</c:v>
                      </c:pt>
                      <c:pt idx="2">
                        <c:v>70</c:v>
                      </c:pt>
                      <c:pt idx="3">
                        <c:v>80</c:v>
                      </c:pt>
                      <c:pt idx="4">
                        <c:v>90</c:v>
                      </c:pt>
                      <c:pt idx="5">
                        <c:v>100</c:v>
                      </c:pt>
                      <c:pt idx="6">
                        <c:v>110</c:v>
                      </c:pt>
                      <c:pt idx="7">
                        <c:v>120</c:v>
                      </c:pt>
                      <c:pt idx="8">
                        <c:v>130</c:v>
                      </c:pt>
                      <c:pt idx="9">
                        <c:v>140</c:v>
                      </c:pt>
                      <c:pt idx="10">
                        <c:v>150</c:v>
                      </c:pt>
                    </c:numCache>
                  </c:numRef>
                </c:xVal>
                <c:yVal>
                  <c:numRef>
                    <c:extLst xmlns:c15="http://schemas.microsoft.com/office/drawing/2012/chart">
                      <c:ext xmlns:c15="http://schemas.microsoft.com/office/drawing/2012/chart" uri="{02D57815-91ED-43cb-92C2-25804820EDAC}">
                        <c15:formulaRef>
                          <c15:sqref>Sheet1!$J$73:$J$83</c15:sqref>
                        </c15:formulaRef>
                      </c:ext>
                    </c:extLst>
                    <c:numCache>
                      <c:formatCode>General</c:formatCode>
                      <c:ptCount val="11"/>
                      <c:pt idx="0">
                        <c:v>5.3469999999999997E-2</c:v>
                      </c:pt>
                      <c:pt idx="1">
                        <c:v>5.3469999999999997E-2</c:v>
                      </c:pt>
                      <c:pt idx="2">
                        <c:v>5.0119999999999998E-2</c:v>
                      </c:pt>
                      <c:pt idx="3">
                        <c:v>4.8579999999999998E-2</c:v>
                      </c:pt>
                      <c:pt idx="4">
                        <c:v>4.5109999999999997E-2</c:v>
                      </c:pt>
                      <c:pt idx="5">
                        <c:v>4.3049999999999998E-2</c:v>
                      </c:pt>
                      <c:pt idx="6">
                        <c:v>3.5869999999999999E-2</c:v>
                      </c:pt>
                      <c:pt idx="7">
                        <c:v>3.5869999999999999E-2</c:v>
                      </c:pt>
                      <c:pt idx="8">
                        <c:v>3.3270000000000001E-2</c:v>
                      </c:pt>
                      <c:pt idx="9">
                        <c:v>3.3270000000000001E-2</c:v>
                      </c:pt>
                      <c:pt idx="10">
                        <c:v>3.3270000000000001E-2</c:v>
                      </c:pt>
                    </c:numCache>
                  </c:numRef>
                </c:yVal>
                <c:smooth val="0"/>
                <c:extLst xmlns:c15="http://schemas.microsoft.com/office/drawing/2012/chart">
                  <c:ext xmlns:c16="http://schemas.microsoft.com/office/drawing/2014/chart" uri="{C3380CC4-5D6E-409C-BE32-E72D297353CC}">
                    <c16:uniqueId val="{00000007-E3CD-4DB3-8222-831AC553A16D}"/>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Sheet1!$K$72</c15:sqref>
                        </c15:formulaRef>
                      </c:ext>
                    </c:extLst>
                    <c:strCache>
                      <c:ptCount val="1"/>
                      <c:pt idx="0">
                        <c:v>Opt_T</c:v>
                      </c:pt>
                    </c:strCache>
                  </c:strRef>
                </c:tx>
                <c:spPr>
                  <a:ln w="19050"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xVal>
                  <c:numRef>
                    <c:extLst xmlns:c15="http://schemas.microsoft.com/office/drawing/2012/chart">
                      <c:ext xmlns:c15="http://schemas.microsoft.com/office/drawing/2012/chart" uri="{02D57815-91ED-43cb-92C2-25804820EDAC}">
                        <c15:formulaRef>
                          <c15:sqref>Sheet1!$C$73:$C$83</c15:sqref>
                        </c15:formulaRef>
                      </c:ext>
                    </c:extLst>
                    <c:numCache>
                      <c:formatCode>General</c:formatCode>
                      <c:ptCount val="11"/>
                      <c:pt idx="0">
                        <c:v>50</c:v>
                      </c:pt>
                      <c:pt idx="1">
                        <c:v>60</c:v>
                      </c:pt>
                      <c:pt idx="2">
                        <c:v>70</c:v>
                      </c:pt>
                      <c:pt idx="3">
                        <c:v>80</c:v>
                      </c:pt>
                      <c:pt idx="4">
                        <c:v>90</c:v>
                      </c:pt>
                      <c:pt idx="5">
                        <c:v>100</c:v>
                      </c:pt>
                      <c:pt idx="6">
                        <c:v>110</c:v>
                      </c:pt>
                      <c:pt idx="7">
                        <c:v>120</c:v>
                      </c:pt>
                      <c:pt idx="8">
                        <c:v>130</c:v>
                      </c:pt>
                      <c:pt idx="9">
                        <c:v>140</c:v>
                      </c:pt>
                      <c:pt idx="10">
                        <c:v>150</c:v>
                      </c:pt>
                    </c:numCache>
                  </c:numRef>
                </c:xVal>
                <c:yVal>
                  <c:numRef>
                    <c:extLst xmlns:c15="http://schemas.microsoft.com/office/drawing/2012/chart">
                      <c:ext xmlns:c15="http://schemas.microsoft.com/office/drawing/2012/chart" uri="{02D57815-91ED-43cb-92C2-25804820EDAC}">
                        <c15:formulaRef>
                          <c15:sqref>Sheet1!$K$73:$K$83</c15:sqref>
                        </c15:formulaRef>
                      </c:ext>
                    </c:extLst>
                    <c:numCache>
                      <c:formatCode>General</c:formatCode>
                      <c:ptCount val="11"/>
                      <c:pt idx="0">
                        <c:v>43.7</c:v>
                      </c:pt>
                      <c:pt idx="1">
                        <c:v>43.7</c:v>
                      </c:pt>
                      <c:pt idx="2">
                        <c:v>47.3</c:v>
                      </c:pt>
                      <c:pt idx="3">
                        <c:v>48.8</c:v>
                      </c:pt>
                      <c:pt idx="4">
                        <c:v>54</c:v>
                      </c:pt>
                      <c:pt idx="5">
                        <c:v>57.1</c:v>
                      </c:pt>
                      <c:pt idx="6">
                        <c:v>65.900000000000006</c:v>
                      </c:pt>
                      <c:pt idx="7">
                        <c:v>65.900000000000006</c:v>
                      </c:pt>
                      <c:pt idx="8">
                        <c:v>73.8</c:v>
                      </c:pt>
                      <c:pt idx="9">
                        <c:v>73.8</c:v>
                      </c:pt>
                      <c:pt idx="10">
                        <c:v>73.8</c:v>
                      </c:pt>
                    </c:numCache>
                  </c:numRef>
                </c:yVal>
                <c:smooth val="0"/>
                <c:extLst xmlns:c15="http://schemas.microsoft.com/office/drawing/2012/chart">
                  <c:ext xmlns:c16="http://schemas.microsoft.com/office/drawing/2014/chart" uri="{C3380CC4-5D6E-409C-BE32-E72D297353CC}">
                    <c16:uniqueId val="{00000008-E3CD-4DB3-8222-831AC553A16D}"/>
                  </c:ext>
                </c:extLst>
              </c15:ser>
            </c15:filteredScatterSeries>
          </c:ext>
        </c:extLst>
      </c:scatterChart>
      <c:valAx>
        <c:axId val="20509488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P_Depth</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050941616"/>
        <c:crosses val="autoZero"/>
        <c:crossBetween val="midCat"/>
      </c:valAx>
      <c:valAx>
        <c:axId val="20509416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Opt_xT</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05094881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8"/>
          <c:order val="8"/>
          <c:tx>
            <c:strRef>
              <c:f>Sheet1!$L$3</c:f>
              <c:strCache>
                <c:ptCount val="1"/>
                <c:pt idx="0">
                  <c:v>Opt_xT</c:v>
                </c:pt>
              </c:strCache>
            </c:strRef>
          </c:tx>
          <c:spPr>
            <a:ln w="19050"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xVal>
            <c:numRef>
              <c:f>Sheet1!$C$4:$C$14</c:f>
              <c:numCache>
                <c:formatCode>General</c:formatCode>
                <c:ptCount val="11"/>
                <c:pt idx="0">
                  <c:v>0.5</c:v>
                </c:pt>
                <c:pt idx="1">
                  <c:v>0.6</c:v>
                </c:pt>
                <c:pt idx="2">
                  <c:v>0.7</c:v>
                </c:pt>
                <c:pt idx="3">
                  <c:v>0.8</c:v>
                </c:pt>
                <c:pt idx="4">
                  <c:v>0.9</c:v>
                </c:pt>
                <c:pt idx="5">
                  <c:v>1</c:v>
                </c:pt>
                <c:pt idx="6">
                  <c:v>1.1000000000000001</c:v>
                </c:pt>
                <c:pt idx="7">
                  <c:v>1.2</c:v>
                </c:pt>
                <c:pt idx="8">
                  <c:v>1.3</c:v>
                </c:pt>
                <c:pt idx="9">
                  <c:v>1.4</c:v>
                </c:pt>
                <c:pt idx="10">
                  <c:v>1.5</c:v>
                </c:pt>
              </c:numCache>
            </c:numRef>
          </c:xVal>
          <c:yVal>
            <c:numRef>
              <c:f>Sheet1!$L$4:$L$14</c:f>
              <c:numCache>
                <c:formatCode>General</c:formatCode>
                <c:ptCount val="11"/>
                <c:pt idx="0">
                  <c:v>4919</c:v>
                </c:pt>
                <c:pt idx="1">
                  <c:v>4919</c:v>
                </c:pt>
                <c:pt idx="2">
                  <c:v>4726</c:v>
                </c:pt>
                <c:pt idx="3">
                  <c:v>4726</c:v>
                </c:pt>
                <c:pt idx="4">
                  <c:v>4726</c:v>
                </c:pt>
                <c:pt idx="5">
                  <c:v>4743</c:v>
                </c:pt>
                <c:pt idx="6">
                  <c:v>5456</c:v>
                </c:pt>
                <c:pt idx="7">
                  <c:v>5456</c:v>
                </c:pt>
                <c:pt idx="8">
                  <c:v>5446</c:v>
                </c:pt>
                <c:pt idx="9">
                  <c:v>5446</c:v>
                </c:pt>
                <c:pt idx="10">
                  <c:v>5446</c:v>
                </c:pt>
              </c:numCache>
            </c:numRef>
          </c:yVal>
          <c:smooth val="0"/>
          <c:extLst>
            <c:ext xmlns:c16="http://schemas.microsoft.com/office/drawing/2014/chart" uri="{C3380CC4-5D6E-409C-BE32-E72D297353CC}">
              <c16:uniqueId val="{00000000-F732-4041-9900-1EE6BFD95DD4}"/>
            </c:ext>
          </c:extLst>
        </c:ser>
        <c:dLbls>
          <c:showLegendKey val="0"/>
          <c:showVal val="0"/>
          <c:showCatName val="0"/>
          <c:showSerName val="0"/>
          <c:showPercent val="0"/>
          <c:showBubbleSize val="0"/>
        </c:dLbls>
        <c:axId val="939549568"/>
        <c:axId val="939544768"/>
        <c:extLst>
          <c:ext xmlns:c15="http://schemas.microsoft.com/office/drawing/2012/chart" uri="{02D57815-91ED-43cb-92C2-25804820EDAC}">
            <c15:filteredScatterSeries>
              <c15:ser>
                <c:idx val="0"/>
                <c:order val="0"/>
                <c:tx>
                  <c:strRef>
                    <c:extLst>
                      <c:ext uri="{02D57815-91ED-43cb-92C2-25804820EDAC}">
                        <c15:formulaRef>
                          <c15:sqref>Sheet1!$D$3</c15:sqref>
                        </c15:formulaRef>
                      </c:ext>
                    </c:extLst>
                    <c:strCache>
                      <c:ptCount val="1"/>
                      <c:pt idx="0">
                        <c:v>Opt_Obj</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extLst>
                      <c:ext uri="{02D57815-91ED-43cb-92C2-25804820EDAC}">
                        <c15:formulaRef>
                          <c15:sqref>Sheet1!$C$4:$C$14</c15:sqref>
                        </c15:formulaRef>
                      </c:ext>
                    </c:extLst>
                    <c:numCache>
                      <c:formatCode>General</c:formatCode>
                      <c:ptCount val="11"/>
                      <c:pt idx="0">
                        <c:v>0.5</c:v>
                      </c:pt>
                      <c:pt idx="1">
                        <c:v>0.6</c:v>
                      </c:pt>
                      <c:pt idx="2">
                        <c:v>0.7</c:v>
                      </c:pt>
                      <c:pt idx="3">
                        <c:v>0.8</c:v>
                      </c:pt>
                      <c:pt idx="4">
                        <c:v>0.9</c:v>
                      </c:pt>
                      <c:pt idx="5">
                        <c:v>1</c:v>
                      </c:pt>
                      <c:pt idx="6">
                        <c:v>1.1000000000000001</c:v>
                      </c:pt>
                      <c:pt idx="7">
                        <c:v>1.2</c:v>
                      </c:pt>
                      <c:pt idx="8">
                        <c:v>1.3</c:v>
                      </c:pt>
                      <c:pt idx="9">
                        <c:v>1.4</c:v>
                      </c:pt>
                      <c:pt idx="10">
                        <c:v>1.5</c:v>
                      </c:pt>
                    </c:numCache>
                  </c:numRef>
                </c:xVal>
                <c:yVal>
                  <c:numRef>
                    <c:extLst>
                      <c:ext uri="{02D57815-91ED-43cb-92C2-25804820EDAC}">
                        <c15:formulaRef>
                          <c15:sqref>Sheet1!$D$4:$D$14</c15:sqref>
                        </c15:formulaRef>
                      </c:ext>
                    </c:extLst>
                    <c:numCache>
                      <c:formatCode>General</c:formatCode>
                      <c:ptCount val="11"/>
                      <c:pt idx="0">
                        <c:v>-10443</c:v>
                      </c:pt>
                      <c:pt idx="1">
                        <c:v>-10793</c:v>
                      </c:pt>
                      <c:pt idx="2">
                        <c:v>-11101</c:v>
                      </c:pt>
                      <c:pt idx="3">
                        <c:v>-11402</c:v>
                      </c:pt>
                      <c:pt idx="4">
                        <c:v>-11702</c:v>
                      </c:pt>
                      <c:pt idx="5">
                        <c:v>-11964</c:v>
                      </c:pt>
                      <c:pt idx="6">
                        <c:v>-12177</c:v>
                      </c:pt>
                      <c:pt idx="7">
                        <c:v>-12377</c:v>
                      </c:pt>
                      <c:pt idx="8">
                        <c:v>-12554</c:v>
                      </c:pt>
                      <c:pt idx="9">
                        <c:v>-12704</c:v>
                      </c:pt>
                      <c:pt idx="10">
                        <c:v>-12854</c:v>
                      </c:pt>
                    </c:numCache>
                  </c:numRef>
                </c:yVal>
                <c:smooth val="0"/>
                <c:extLst>
                  <c:ext xmlns:c16="http://schemas.microsoft.com/office/drawing/2014/chart" uri="{C3380CC4-5D6E-409C-BE32-E72D297353CC}">
                    <c16:uniqueId val="{00000001-F732-4041-9900-1EE6BFD95DD4}"/>
                  </c:ext>
                </c:extLst>
              </c15:ser>
            </c15:filteredScatterSeries>
            <c15:filteredScatterSeries>
              <c15:ser>
                <c:idx val="1"/>
                <c:order val="1"/>
                <c:tx>
                  <c:strRef>
                    <c:extLst xmlns:c15="http://schemas.microsoft.com/office/drawing/2012/chart">
                      <c:ext xmlns:c15="http://schemas.microsoft.com/office/drawing/2012/chart" uri="{02D57815-91ED-43cb-92C2-25804820EDAC}">
                        <c15:formulaRef>
                          <c15:sqref>Sheet1!$E$3</c15:sqref>
                        </c15:formulaRef>
                      </c:ext>
                    </c:extLst>
                    <c:strCache>
                      <c:ptCount val="1"/>
                      <c:pt idx="0">
                        <c:v>Opt_x0</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extLst xmlns:c15="http://schemas.microsoft.com/office/drawing/2012/chart">
                      <c:ext xmlns:c15="http://schemas.microsoft.com/office/drawing/2012/chart" uri="{02D57815-91ED-43cb-92C2-25804820EDAC}">
                        <c15:formulaRef>
                          <c15:sqref>Sheet1!$C$4:$C$14</c15:sqref>
                        </c15:formulaRef>
                      </c:ext>
                    </c:extLst>
                    <c:numCache>
                      <c:formatCode>General</c:formatCode>
                      <c:ptCount val="11"/>
                      <c:pt idx="0">
                        <c:v>0.5</c:v>
                      </c:pt>
                      <c:pt idx="1">
                        <c:v>0.6</c:v>
                      </c:pt>
                      <c:pt idx="2">
                        <c:v>0.7</c:v>
                      </c:pt>
                      <c:pt idx="3">
                        <c:v>0.8</c:v>
                      </c:pt>
                      <c:pt idx="4">
                        <c:v>0.9</c:v>
                      </c:pt>
                      <c:pt idx="5">
                        <c:v>1</c:v>
                      </c:pt>
                      <c:pt idx="6">
                        <c:v>1.1000000000000001</c:v>
                      </c:pt>
                      <c:pt idx="7">
                        <c:v>1.2</c:v>
                      </c:pt>
                      <c:pt idx="8">
                        <c:v>1.3</c:v>
                      </c:pt>
                      <c:pt idx="9">
                        <c:v>1.4</c:v>
                      </c:pt>
                      <c:pt idx="10">
                        <c:v>1.5</c:v>
                      </c:pt>
                    </c:numCache>
                  </c:numRef>
                </c:xVal>
                <c:yVal>
                  <c:numRef>
                    <c:extLst xmlns:c15="http://schemas.microsoft.com/office/drawing/2012/chart">
                      <c:ext xmlns:c15="http://schemas.microsoft.com/office/drawing/2012/chart" uri="{02D57815-91ED-43cb-92C2-25804820EDAC}">
                        <c15:formulaRef>
                          <c15:sqref>Sheet1!$E$4:$E$14</c15:sqref>
                        </c15:formulaRef>
                      </c:ext>
                    </c:extLst>
                    <c:numCache>
                      <c:formatCode>General</c:formatCode>
                      <c:ptCount val="11"/>
                      <c:pt idx="0">
                        <c:v>3500</c:v>
                      </c:pt>
                      <c:pt idx="1">
                        <c:v>3500</c:v>
                      </c:pt>
                      <c:pt idx="2">
                        <c:v>3000</c:v>
                      </c:pt>
                      <c:pt idx="3">
                        <c:v>3000</c:v>
                      </c:pt>
                      <c:pt idx="4">
                        <c:v>3000</c:v>
                      </c:pt>
                      <c:pt idx="5">
                        <c:v>2500</c:v>
                      </c:pt>
                      <c:pt idx="6">
                        <c:v>2000</c:v>
                      </c:pt>
                      <c:pt idx="7">
                        <c:v>2000</c:v>
                      </c:pt>
                      <c:pt idx="8">
                        <c:v>1500</c:v>
                      </c:pt>
                      <c:pt idx="9">
                        <c:v>1500</c:v>
                      </c:pt>
                      <c:pt idx="10">
                        <c:v>1500</c:v>
                      </c:pt>
                    </c:numCache>
                  </c:numRef>
                </c:yVal>
                <c:smooth val="0"/>
                <c:extLst xmlns:c15="http://schemas.microsoft.com/office/drawing/2012/chart">
                  <c:ext xmlns:c16="http://schemas.microsoft.com/office/drawing/2014/chart" uri="{C3380CC4-5D6E-409C-BE32-E72D297353CC}">
                    <c16:uniqueId val="{00000002-F732-4041-9900-1EE6BFD95DD4}"/>
                  </c:ext>
                </c:extLst>
              </c15:ser>
            </c15:filteredScatterSeries>
            <c15:filteredScatterSeries>
              <c15:ser>
                <c:idx val="2"/>
                <c:order val="2"/>
                <c:tx>
                  <c:strRef>
                    <c:extLst xmlns:c15="http://schemas.microsoft.com/office/drawing/2012/chart">
                      <c:ext xmlns:c15="http://schemas.microsoft.com/office/drawing/2012/chart" uri="{02D57815-91ED-43cb-92C2-25804820EDAC}">
                        <c15:formulaRef>
                          <c15:sqref>Sheet1!$F$3</c15:sqref>
                        </c15:formulaRef>
                      </c:ext>
                    </c:extLst>
                    <c:strCache>
                      <c:ptCount val="1"/>
                      <c:pt idx="0">
                        <c:v>Opt_Depth</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extLst xmlns:c15="http://schemas.microsoft.com/office/drawing/2012/chart">
                      <c:ext xmlns:c15="http://schemas.microsoft.com/office/drawing/2012/chart" uri="{02D57815-91ED-43cb-92C2-25804820EDAC}">
                        <c15:formulaRef>
                          <c15:sqref>Sheet1!$C$4:$C$14</c15:sqref>
                        </c15:formulaRef>
                      </c:ext>
                    </c:extLst>
                    <c:numCache>
                      <c:formatCode>General</c:formatCode>
                      <c:ptCount val="11"/>
                      <c:pt idx="0">
                        <c:v>0.5</c:v>
                      </c:pt>
                      <c:pt idx="1">
                        <c:v>0.6</c:v>
                      </c:pt>
                      <c:pt idx="2">
                        <c:v>0.7</c:v>
                      </c:pt>
                      <c:pt idx="3">
                        <c:v>0.8</c:v>
                      </c:pt>
                      <c:pt idx="4">
                        <c:v>0.9</c:v>
                      </c:pt>
                      <c:pt idx="5">
                        <c:v>1</c:v>
                      </c:pt>
                      <c:pt idx="6">
                        <c:v>1.1000000000000001</c:v>
                      </c:pt>
                      <c:pt idx="7">
                        <c:v>1.2</c:v>
                      </c:pt>
                      <c:pt idx="8">
                        <c:v>1.3</c:v>
                      </c:pt>
                      <c:pt idx="9">
                        <c:v>1.4</c:v>
                      </c:pt>
                      <c:pt idx="10">
                        <c:v>1.5</c:v>
                      </c:pt>
                    </c:numCache>
                  </c:numRef>
                </c:xVal>
                <c:yVal>
                  <c:numRef>
                    <c:extLst xmlns:c15="http://schemas.microsoft.com/office/drawing/2012/chart">
                      <c:ext xmlns:c15="http://schemas.microsoft.com/office/drawing/2012/chart" uri="{02D57815-91ED-43cb-92C2-25804820EDAC}">
                        <c15:formulaRef>
                          <c15:sqref>Sheet1!$F$4:$F$14</c15:sqref>
                        </c15:formulaRef>
                      </c:ext>
                    </c:extLst>
                    <c:numCache>
                      <c:formatCode>General</c:formatCode>
                      <c:ptCount val="11"/>
                      <c:pt idx="0">
                        <c:v>60</c:v>
                      </c:pt>
                      <c:pt idx="1">
                        <c:v>60</c:v>
                      </c:pt>
                      <c:pt idx="2">
                        <c:v>60</c:v>
                      </c:pt>
                      <c:pt idx="3">
                        <c:v>60</c:v>
                      </c:pt>
                      <c:pt idx="4">
                        <c:v>60</c:v>
                      </c:pt>
                      <c:pt idx="5">
                        <c:v>60</c:v>
                      </c:pt>
                      <c:pt idx="6">
                        <c:v>55</c:v>
                      </c:pt>
                      <c:pt idx="7">
                        <c:v>55</c:v>
                      </c:pt>
                      <c:pt idx="8">
                        <c:v>55</c:v>
                      </c:pt>
                      <c:pt idx="9">
                        <c:v>55</c:v>
                      </c:pt>
                      <c:pt idx="10">
                        <c:v>55</c:v>
                      </c:pt>
                    </c:numCache>
                  </c:numRef>
                </c:yVal>
                <c:smooth val="0"/>
                <c:extLst xmlns:c15="http://schemas.microsoft.com/office/drawing/2012/chart">
                  <c:ext xmlns:c16="http://schemas.microsoft.com/office/drawing/2014/chart" uri="{C3380CC4-5D6E-409C-BE32-E72D297353CC}">
                    <c16:uniqueId val="{00000003-F732-4041-9900-1EE6BFD95DD4}"/>
                  </c:ext>
                </c:extLst>
              </c15:ser>
            </c15:filteredScatterSeries>
            <c15:filteredScatterSeries>
              <c15:ser>
                <c:idx val="3"/>
                <c:order val="3"/>
                <c:tx>
                  <c:strRef>
                    <c:extLst xmlns:c15="http://schemas.microsoft.com/office/drawing/2012/chart">
                      <c:ext xmlns:c15="http://schemas.microsoft.com/office/drawing/2012/chart" uri="{02D57815-91ED-43cb-92C2-25804820EDAC}">
                        <c15:formulaRef>
                          <c15:sqref>Sheet1!$G$3</c15:sqref>
                        </c15:formulaRef>
                      </c:ext>
                    </c:extLst>
                    <c:strCache>
                      <c:ptCount val="1"/>
                      <c:pt idx="0">
                        <c:v>Opt_FWA</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extLst xmlns:c15="http://schemas.microsoft.com/office/drawing/2012/chart">
                      <c:ext xmlns:c15="http://schemas.microsoft.com/office/drawing/2012/chart" uri="{02D57815-91ED-43cb-92C2-25804820EDAC}">
                        <c15:formulaRef>
                          <c15:sqref>Sheet1!$C$4:$C$14</c15:sqref>
                        </c15:formulaRef>
                      </c:ext>
                    </c:extLst>
                    <c:numCache>
                      <c:formatCode>General</c:formatCode>
                      <c:ptCount val="11"/>
                      <c:pt idx="0">
                        <c:v>0.5</c:v>
                      </c:pt>
                      <c:pt idx="1">
                        <c:v>0.6</c:v>
                      </c:pt>
                      <c:pt idx="2">
                        <c:v>0.7</c:v>
                      </c:pt>
                      <c:pt idx="3">
                        <c:v>0.8</c:v>
                      </c:pt>
                      <c:pt idx="4">
                        <c:v>0.9</c:v>
                      </c:pt>
                      <c:pt idx="5">
                        <c:v>1</c:v>
                      </c:pt>
                      <c:pt idx="6">
                        <c:v>1.1000000000000001</c:v>
                      </c:pt>
                      <c:pt idx="7">
                        <c:v>1.2</c:v>
                      </c:pt>
                      <c:pt idx="8">
                        <c:v>1.3</c:v>
                      </c:pt>
                      <c:pt idx="9">
                        <c:v>1.4</c:v>
                      </c:pt>
                      <c:pt idx="10">
                        <c:v>1.5</c:v>
                      </c:pt>
                    </c:numCache>
                  </c:numRef>
                </c:xVal>
                <c:yVal>
                  <c:numRef>
                    <c:extLst xmlns:c15="http://schemas.microsoft.com/office/drawing/2012/chart">
                      <c:ext xmlns:c15="http://schemas.microsoft.com/office/drawing/2012/chart" uri="{02D57815-91ED-43cb-92C2-25804820EDAC}">
                        <c15:formulaRef>
                          <c15:sqref>Sheet1!$G$4:$G$14</c15:sqref>
                        </c15:formulaRef>
                      </c:ext>
                    </c:extLst>
                    <c:numCache>
                      <c:formatCode>General</c:formatCode>
                      <c:ptCount val="11"/>
                      <c:pt idx="0">
                        <c:v>6</c:v>
                      </c:pt>
                      <c:pt idx="1">
                        <c:v>6</c:v>
                      </c:pt>
                      <c:pt idx="2">
                        <c:v>7</c:v>
                      </c:pt>
                      <c:pt idx="3">
                        <c:v>7</c:v>
                      </c:pt>
                      <c:pt idx="4">
                        <c:v>7</c:v>
                      </c:pt>
                      <c:pt idx="5">
                        <c:v>7</c:v>
                      </c:pt>
                      <c:pt idx="6">
                        <c:v>6</c:v>
                      </c:pt>
                      <c:pt idx="7">
                        <c:v>6</c:v>
                      </c:pt>
                      <c:pt idx="8">
                        <c:v>7</c:v>
                      </c:pt>
                      <c:pt idx="9">
                        <c:v>7</c:v>
                      </c:pt>
                      <c:pt idx="10">
                        <c:v>7</c:v>
                      </c:pt>
                    </c:numCache>
                  </c:numRef>
                </c:yVal>
                <c:smooth val="0"/>
                <c:extLst xmlns:c15="http://schemas.microsoft.com/office/drawing/2012/chart">
                  <c:ext xmlns:c16="http://schemas.microsoft.com/office/drawing/2014/chart" uri="{C3380CC4-5D6E-409C-BE32-E72D297353CC}">
                    <c16:uniqueId val="{00000004-F732-4041-9900-1EE6BFD95DD4}"/>
                  </c:ext>
                </c:extLst>
              </c15:ser>
            </c15:filteredScatterSeries>
            <c15:filteredScatterSeries>
              <c15:ser>
                <c:idx val="4"/>
                <c:order val="4"/>
                <c:tx>
                  <c:strRef>
                    <c:extLst xmlns:c15="http://schemas.microsoft.com/office/drawing/2012/chart">
                      <c:ext xmlns:c15="http://schemas.microsoft.com/office/drawing/2012/chart" uri="{02D57815-91ED-43cb-92C2-25804820EDAC}">
                        <c15:formulaRef>
                          <c15:sqref>Sheet1!$H$3</c15:sqref>
                        </c15:formulaRef>
                      </c:ext>
                    </c:extLst>
                    <c:strCache>
                      <c:ptCount val="1"/>
                      <c:pt idx="0">
                        <c:v>Opt_FWP</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extLst xmlns:c15="http://schemas.microsoft.com/office/drawing/2012/chart">
                      <c:ext xmlns:c15="http://schemas.microsoft.com/office/drawing/2012/chart" uri="{02D57815-91ED-43cb-92C2-25804820EDAC}">
                        <c15:formulaRef>
                          <c15:sqref>Sheet1!$C$4:$C$14</c15:sqref>
                        </c15:formulaRef>
                      </c:ext>
                    </c:extLst>
                    <c:numCache>
                      <c:formatCode>General</c:formatCode>
                      <c:ptCount val="11"/>
                      <c:pt idx="0">
                        <c:v>0.5</c:v>
                      </c:pt>
                      <c:pt idx="1">
                        <c:v>0.6</c:v>
                      </c:pt>
                      <c:pt idx="2">
                        <c:v>0.7</c:v>
                      </c:pt>
                      <c:pt idx="3">
                        <c:v>0.8</c:v>
                      </c:pt>
                      <c:pt idx="4">
                        <c:v>0.9</c:v>
                      </c:pt>
                      <c:pt idx="5">
                        <c:v>1</c:v>
                      </c:pt>
                      <c:pt idx="6">
                        <c:v>1.1000000000000001</c:v>
                      </c:pt>
                      <c:pt idx="7">
                        <c:v>1.2</c:v>
                      </c:pt>
                      <c:pt idx="8">
                        <c:v>1.3</c:v>
                      </c:pt>
                      <c:pt idx="9">
                        <c:v>1.4</c:v>
                      </c:pt>
                      <c:pt idx="10">
                        <c:v>1.5</c:v>
                      </c:pt>
                    </c:numCache>
                  </c:numRef>
                </c:xVal>
                <c:yVal>
                  <c:numRef>
                    <c:extLst xmlns:c15="http://schemas.microsoft.com/office/drawing/2012/chart">
                      <c:ext xmlns:c15="http://schemas.microsoft.com/office/drawing/2012/chart" uri="{02D57815-91ED-43cb-92C2-25804820EDAC}">
                        <c15:formulaRef>
                          <c15:sqref>Sheet1!$H$4:$H$14</c15:sqref>
                        </c15:formulaRef>
                      </c:ext>
                    </c:extLst>
                    <c:numCache>
                      <c:formatCode>General</c:formatCode>
                      <c:ptCount val="11"/>
                      <c:pt idx="0">
                        <c:v>2</c:v>
                      </c:pt>
                      <c:pt idx="1">
                        <c:v>2</c:v>
                      </c:pt>
                      <c:pt idx="2">
                        <c:v>3</c:v>
                      </c:pt>
                      <c:pt idx="3">
                        <c:v>3</c:v>
                      </c:pt>
                      <c:pt idx="4">
                        <c:v>3</c:v>
                      </c:pt>
                      <c:pt idx="5">
                        <c:v>5</c:v>
                      </c:pt>
                      <c:pt idx="6">
                        <c:v>10</c:v>
                      </c:pt>
                      <c:pt idx="7">
                        <c:v>10</c:v>
                      </c:pt>
                      <c:pt idx="8">
                        <c:v>10</c:v>
                      </c:pt>
                      <c:pt idx="9">
                        <c:v>10</c:v>
                      </c:pt>
                      <c:pt idx="10">
                        <c:v>10</c:v>
                      </c:pt>
                    </c:numCache>
                  </c:numRef>
                </c:yVal>
                <c:smooth val="0"/>
                <c:extLst xmlns:c15="http://schemas.microsoft.com/office/drawing/2012/chart">
                  <c:ext xmlns:c16="http://schemas.microsoft.com/office/drawing/2014/chart" uri="{C3380CC4-5D6E-409C-BE32-E72D297353CC}">
                    <c16:uniqueId val="{00000005-F732-4041-9900-1EE6BFD95DD4}"/>
                  </c:ext>
                </c:extLst>
              </c15:ser>
            </c15:filteredScatterSeries>
            <c15:filteredScatterSeries>
              <c15:ser>
                <c:idx val="5"/>
                <c:order val="5"/>
                <c:tx>
                  <c:strRef>
                    <c:extLst xmlns:c15="http://schemas.microsoft.com/office/drawing/2012/chart">
                      <c:ext xmlns:c15="http://schemas.microsoft.com/office/drawing/2012/chart" uri="{02D57815-91ED-43cb-92C2-25804820EDAC}">
                        <c15:formulaRef>
                          <c15:sqref>Sheet1!$I$3</c15:sqref>
                        </c15:formulaRef>
                      </c:ext>
                    </c:extLst>
                    <c:strCache>
                      <c:ptCount val="1"/>
                      <c:pt idx="0">
                        <c:v>Opt_Alpha</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extLst xmlns:c15="http://schemas.microsoft.com/office/drawing/2012/chart">
                      <c:ext xmlns:c15="http://schemas.microsoft.com/office/drawing/2012/chart" uri="{02D57815-91ED-43cb-92C2-25804820EDAC}">
                        <c15:formulaRef>
                          <c15:sqref>Sheet1!$C$4:$C$14</c15:sqref>
                        </c15:formulaRef>
                      </c:ext>
                    </c:extLst>
                    <c:numCache>
                      <c:formatCode>General</c:formatCode>
                      <c:ptCount val="11"/>
                      <c:pt idx="0">
                        <c:v>0.5</c:v>
                      </c:pt>
                      <c:pt idx="1">
                        <c:v>0.6</c:v>
                      </c:pt>
                      <c:pt idx="2">
                        <c:v>0.7</c:v>
                      </c:pt>
                      <c:pt idx="3">
                        <c:v>0.8</c:v>
                      </c:pt>
                      <c:pt idx="4">
                        <c:v>0.9</c:v>
                      </c:pt>
                      <c:pt idx="5">
                        <c:v>1</c:v>
                      </c:pt>
                      <c:pt idx="6">
                        <c:v>1.1000000000000001</c:v>
                      </c:pt>
                      <c:pt idx="7">
                        <c:v>1.2</c:v>
                      </c:pt>
                      <c:pt idx="8">
                        <c:v>1.3</c:v>
                      </c:pt>
                      <c:pt idx="9">
                        <c:v>1.4</c:v>
                      </c:pt>
                      <c:pt idx="10">
                        <c:v>1.5</c:v>
                      </c:pt>
                    </c:numCache>
                  </c:numRef>
                </c:xVal>
                <c:yVal>
                  <c:numRef>
                    <c:extLst xmlns:c15="http://schemas.microsoft.com/office/drawing/2012/chart">
                      <c:ext xmlns:c15="http://schemas.microsoft.com/office/drawing/2012/chart" uri="{02D57815-91ED-43cb-92C2-25804820EDAC}">
                        <c15:formulaRef>
                          <c15:sqref>Sheet1!$I$4:$I$14</c15:sqref>
                        </c15:formulaRef>
                      </c:ext>
                    </c:extLst>
                    <c:numCache>
                      <c:formatCode>General</c:formatCode>
                      <c:ptCount val="11"/>
                      <c:pt idx="0">
                        <c:v>9.5960000000000004E-3</c:v>
                      </c:pt>
                      <c:pt idx="1">
                        <c:v>9.5960000000000004E-3</c:v>
                      </c:pt>
                      <c:pt idx="2">
                        <c:v>8.0059999999999992E-3</c:v>
                      </c:pt>
                      <c:pt idx="3">
                        <c:v>8.0059999999999992E-3</c:v>
                      </c:pt>
                      <c:pt idx="4">
                        <c:v>8.0059999999999992E-3</c:v>
                      </c:pt>
                      <c:pt idx="5">
                        <c:v>5.4860000000000004E-3</c:v>
                      </c:pt>
                      <c:pt idx="6">
                        <c:v>9.3300000000000002E-4</c:v>
                      </c:pt>
                      <c:pt idx="7">
                        <c:v>9.3300000000000002E-4</c:v>
                      </c:pt>
                      <c:pt idx="8">
                        <c:v>9.3300000000000002E-4</c:v>
                      </c:pt>
                      <c:pt idx="9">
                        <c:v>9.3300000000000002E-4</c:v>
                      </c:pt>
                      <c:pt idx="10">
                        <c:v>9.3300000000000002E-4</c:v>
                      </c:pt>
                    </c:numCache>
                  </c:numRef>
                </c:yVal>
                <c:smooth val="0"/>
                <c:extLst xmlns:c15="http://schemas.microsoft.com/office/drawing/2012/chart">
                  <c:ext xmlns:c16="http://schemas.microsoft.com/office/drawing/2014/chart" uri="{C3380CC4-5D6E-409C-BE32-E72D297353CC}">
                    <c16:uniqueId val="{00000006-F732-4041-9900-1EE6BFD95DD4}"/>
                  </c:ext>
                </c:extLst>
              </c15:ser>
            </c15:filteredScatterSeries>
            <c15:filteredScatterSeries>
              <c15:ser>
                <c:idx val="6"/>
                <c:order val="6"/>
                <c:tx>
                  <c:strRef>
                    <c:extLst xmlns:c15="http://schemas.microsoft.com/office/drawing/2012/chart">
                      <c:ext xmlns:c15="http://schemas.microsoft.com/office/drawing/2012/chart" uri="{02D57815-91ED-43cb-92C2-25804820EDAC}">
                        <c15:formulaRef>
                          <c15:sqref>Sheet1!$J$3</c15:sqref>
                        </c15:formulaRef>
                      </c:ext>
                    </c:extLst>
                    <c:strCache>
                      <c:ptCount val="1"/>
                      <c:pt idx="0">
                        <c:v>Opt_Beta</c:v>
                      </c:pt>
                    </c:strCache>
                  </c:strRef>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extLst xmlns:c15="http://schemas.microsoft.com/office/drawing/2012/chart">
                      <c:ext xmlns:c15="http://schemas.microsoft.com/office/drawing/2012/chart" uri="{02D57815-91ED-43cb-92C2-25804820EDAC}">
                        <c15:formulaRef>
                          <c15:sqref>Sheet1!$C$4:$C$14</c15:sqref>
                        </c15:formulaRef>
                      </c:ext>
                    </c:extLst>
                    <c:numCache>
                      <c:formatCode>General</c:formatCode>
                      <c:ptCount val="11"/>
                      <c:pt idx="0">
                        <c:v>0.5</c:v>
                      </c:pt>
                      <c:pt idx="1">
                        <c:v>0.6</c:v>
                      </c:pt>
                      <c:pt idx="2">
                        <c:v>0.7</c:v>
                      </c:pt>
                      <c:pt idx="3">
                        <c:v>0.8</c:v>
                      </c:pt>
                      <c:pt idx="4">
                        <c:v>0.9</c:v>
                      </c:pt>
                      <c:pt idx="5">
                        <c:v>1</c:v>
                      </c:pt>
                      <c:pt idx="6">
                        <c:v>1.1000000000000001</c:v>
                      </c:pt>
                      <c:pt idx="7">
                        <c:v>1.2</c:v>
                      </c:pt>
                      <c:pt idx="8">
                        <c:v>1.3</c:v>
                      </c:pt>
                      <c:pt idx="9">
                        <c:v>1.4</c:v>
                      </c:pt>
                      <c:pt idx="10">
                        <c:v>1.5</c:v>
                      </c:pt>
                    </c:numCache>
                  </c:numRef>
                </c:xVal>
                <c:yVal>
                  <c:numRef>
                    <c:extLst xmlns:c15="http://schemas.microsoft.com/office/drawing/2012/chart">
                      <c:ext xmlns:c15="http://schemas.microsoft.com/office/drawing/2012/chart" uri="{02D57815-91ED-43cb-92C2-25804820EDAC}">
                        <c15:formulaRef>
                          <c15:sqref>Sheet1!$J$4:$J$14</c15:sqref>
                        </c15:formulaRef>
                      </c:ext>
                    </c:extLst>
                    <c:numCache>
                      <c:formatCode>General</c:formatCode>
                      <c:ptCount val="11"/>
                      <c:pt idx="0">
                        <c:v>4.1640000000000003E-2</c:v>
                      </c:pt>
                      <c:pt idx="1">
                        <c:v>4.1640000000000003E-2</c:v>
                      </c:pt>
                      <c:pt idx="2">
                        <c:v>4.3049999999999998E-2</c:v>
                      </c:pt>
                      <c:pt idx="3">
                        <c:v>4.3049999999999998E-2</c:v>
                      </c:pt>
                      <c:pt idx="4">
                        <c:v>4.3049999999999998E-2</c:v>
                      </c:pt>
                      <c:pt idx="5">
                        <c:v>4.3049999999999998E-2</c:v>
                      </c:pt>
                      <c:pt idx="6">
                        <c:v>3.8170000000000003E-2</c:v>
                      </c:pt>
                      <c:pt idx="7">
                        <c:v>3.8170000000000003E-2</c:v>
                      </c:pt>
                      <c:pt idx="8">
                        <c:v>3.9460000000000002E-2</c:v>
                      </c:pt>
                      <c:pt idx="9">
                        <c:v>3.9460000000000002E-2</c:v>
                      </c:pt>
                      <c:pt idx="10">
                        <c:v>3.9460000000000002E-2</c:v>
                      </c:pt>
                    </c:numCache>
                  </c:numRef>
                </c:yVal>
                <c:smooth val="0"/>
                <c:extLst xmlns:c15="http://schemas.microsoft.com/office/drawing/2012/chart">
                  <c:ext xmlns:c16="http://schemas.microsoft.com/office/drawing/2014/chart" uri="{C3380CC4-5D6E-409C-BE32-E72D297353CC}">
                    <c16:uniqueId val="{00000007-F732-4041-9900-1EE6BFD95DD4}"/>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Sheet1!$K$3</c15:sqref>
                        </c15:formulaRef>
                      </c:ext>
                    </c:extLst>
                    <c:strCache>
                      <c:ptCount val="1"/>
                      <c:pt idx="0">
                        <c:v>Opt_T</c:v>
                      </c:pt>
                    </c:strCache>
                  </c:strRef>
                </c:tx>
                <c:spPr>
                  <a:ln w="19050"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xVal>
                  <c:numRef>
                    <c:extLst xmlns:c15="http://schemas.microsoft.com/office/drawing/2012/chart">
                      <c:ext xmlns:c15="http://schemas.microsoft.com/office/drawing/2012/chart" uri="{02D57815-91ED-43cb-92C2-25804820EDAC}">
                        <c15:formulaRef>
                          <c15:sqref>Sheet1!$C$4:$C$14</c15:sqref>
                        </c15:formulaRef>
                      </c:ext>
                    </c:extLst>
                    <c:numCache>
                      <c:formatCode>General</c:formatCode>
                      <c:ptCount val="11"/>
                      <c:pt idx="0">
                        <c:v>0.5</c:v>
                      </c:pt>
                      <c:pt idx="1">
                        <c:v>0.6</c:v>
                      </c:pt>
                      <c:pt idx="2">
                        <c:v>0.7</c:v>
                      </c:pt>
                      <c:pt idx="3">
                        <c:v>0.8</c:v>
                      </c:pt>
                      <c:pt idx="4">
                        <c:v>0.9</c:v>
                      </c:pt>
                      <c:pt idx="5">
                        <c:v>1</c:v>
                      </c:pt>
                      <c:pt idx="6">
                        <c:v>1.1000000000000001</c:v>
                      </c:pt>
                      <c:pt idx="7">
                        <c:v>1.2</c:v>
                      </c:pt>
                      <c:pt idx="8">
                        <c:v>1.3</c:v>
                      </c:pt>
                      <c:pt idx="9">
                        <c:v>1.4</c:v>
                      </c:pt>
                      <c:pt idx="10">
                        <c:v>1.5</c:v>
                      </c:pt>
                    </c:numCache>
                  </c:numRef>
                </c:xVal>
                <c:yVal>
                  <c:numRef>
                    <c:extLst xmlns:c15="http://schemas.microsoft.com/office/drawing/2012/chart">
                      <c:ext xmlns:c15="http://schemas.microsoft.com/office/drawing/2012/chart" uri="{02D57815-91ED-43cb-92C2-25804820EDAC}">
                        <c15:formulaRef>
                          <c15:sqref>Sheet1!$K$4:$K$14</c15:sqref>
                        </c15:formulaRef>
                      </c:ext>
                    </c:extLst>
                    <c:numCache>
                      <c:formatCode>General</c:formatCode>
                      <c:ptCount val="11"/>
                      <c:pt idx="0">
                        <c:v>42.2</c:v>
                      </c:pt>
                      <c:pt idx="1">
                        <c:v>42.2</c:v>
                      </c:pt>
                      <c:pt idx="2">
                        <c:v>48.4</c:v>
                      </c:pt>
                      <c:pt idx="3">
                        <c:v>48.4</c:v>
                      </c:pt>
                      <c:pt idx="4">
                        <c:v>48.4</c:v>
                      </c:pt>
                      <c:pt idx="5">
                        <c:v>57.1</c:v>
                      </c:pt>
                      <c:pt idx="6">
                        <c:v>72.2</c:v>
                      </c:pt>
                      <c:pt idx="7">
                        <c:v>72.2</c:v>
                      </c:pt>
                      <c:pt idx="8">
                        <c:v>82.9</c:v>
                      </c:pt>
                      <c:pt idx="9">
                        <c:v>82.9</c:v>
                      </c:pt>
                      <c:pt idx="10">
                        <c:v>82.9</c:v>
                      </c:pt>
                    </c:numCache>
                  </c:numRef>
                </c:yVal>
                <c:smooth val="0"/>
                <c:extLst xmlns:c15="http://schemas.microsoft.com/office/drawing/2012/chart">
                  <c:ext xmlns:c16="http://schemas.microsoft.com/office/drawing/2014/chart" uri="{C3380CC4-5D6E-409C-BE32-E72D297353CC}">
                    <c16:uniqueId val="{00000008-F732-4041-9900-1EE6BFD95DD4}"/>
                  </c:ext>
                </c:extLst>
              </c15:ser>
            </c15:filteredScatterSeries>
          </c:ext>
        </c:extLst>
      </c:scatterChart>
      <c:valAx>
        <c:axId val="93954956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P_x0</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939544768"/>
        <c:crosses val="autoZero"/>
        <c:crossBetween val="midCat"/>
      </c:valAx>
      <c:valAx>
        <c:axId val="9395447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Opt_xT</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939549568"/>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Sheet1!$D$72</c:f>
              <c:strCache>
                <c:ptCount val="1"/>
                <c:pt idx="0">
                  <c:v>Opt_Obj</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Sheet1!$C$73:$C$83</c:f>
              <c:numCache>
                <c:formatCode>General</c:formatCode>
                <c:ptCount val="11"/>
                <c:pt idx="0">
                  <c:v>50</c:v>
                </c:pt>
                <c:pt idx="1">
                  <c:v>60</c:v>
                </c:pt>
                <c:pt idx="2">
                  <c:v>70</c:v>
                </c:pt>
                <c:pt idx="3">
                  <c:v>80</c:v>
                </c:pt>
                <c:pt idx="4">
                  <c:v>90</c:v>
                </c:pt>
                <c:pt idx="5">
                  <c:v>100</c:v>
                </c:pt>
                <c:pt idx="6">
                  <c:v>110</c:v>
                </c:pt>
                <c:pt idx="7">
                  <c:v>120</c:v>
                </c:pt>
                <c:pt idx="8">
                  <c:v>130</c:v>
                </c:pt>
                <c:pt idx="9">
                  <c:v>140</c:v>
                </c:pt>
                <c:pt idx="10">
                  <c:v>150</c:v>
                </c:pt>
              </c:numCache>
            </c:numRef>
          </c:xVal>
          <c:yVal>
            <c:numRef>
              <c:f>Sheet1!$D$73:$D$83</c:f>
              <c:numCache>
                <c:formatCode>General</c:formatCode>
                <c:ptCount val="11"/>
                <c:pt idx="0">
                  <c:v>-8366</c:v>
                </c:pt>
                <c:pt idx="1">
                  <c:v>-9166</c:v>
                </c:pt>
                <c:pt idx="2">
                  <c:v>-9937</c:v>
                </c:pt>
                <c:pt idx="3">
                  <c:v>-10664</c:v>
                </c:pt>
                <c:pt idx="4">
                  <c:v>-11338</c:v>
                </c:pt>
                <c:pt idx="5">
                  <c:v>-11934</c:v>
                </c:pt>
                <c:pt idx="6">
                  <c:v>-12508</c:v>
                </c:pt>
                <c:pt idx="7">
                  <c:v>-13008</c:v>
                </c:pt>
                <c:pt idx="8">
                  <c:v>-13475</c:v>
                </c:pt>
                <c:pt idx="9">
                  <c:v>-13925</c:v>
                </c:pt>
                <c:pt idx="10">
                  <c:v>-14375</c:v>
                </c:pt>
              </c:numCache>
            </c:numRef>
          </c:yVal>
          <c:smooth val="0"/>
          <c:extLst>
            <c:ext xmlns:c16="http://schemas.microsoft.com/office/drawing/2014/chart" uri="{C3380CC4-5D6E-409C-BE32-E72D297353CC}">
              <c16:uniqueId val="{00000000-6C8D-49F6-BC54-A1F879B45B9A}"/>
            </c:ext>
          </c:extLst>
        </c:ser>
        <c:dLbls>
          <c:showLegendKey val="0"/>
          <c:showVal val="0"/>
          <c:showCatName val="0"/>
          <c:showSerName val="0"/>
          <c:showPercent val="0"/>
          <c:showBubbleSize val="0"/>
        </c:dLbls>
        <c:axId val="2042343296"/>
        <c:axId val="2049823744"/>
      </c:scatterChart>
      <c:valAx>
        <c:axId val="204234329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P_Depth</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049823744"/>
        <c:crosses val="autoZero"/>
        <c:crossBetween val="midCat"/>
      </c:valAx>
      <c:valAx>
        <c:axId val="20498237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Opt_Obj</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04234329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23B5B4-F17B-4804-8E53-C625844861CE}" type="datetimeFigureOut">
              <a:rPr lang="en-US" smtClean="0"/>
              <a:t>6/23/2026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B1817D-BD45-414A-8F55-B8347FF39307}" type="slidenum">
              <a:rPr lang="en-US" smtClean="0"/>
              <a:t>‹#›</a:t>
            </a:fld>
            <a:endParaRPr lang="en-US"/>
          </a:p>
        </p:txBody>
      </p:sp>
    </p:spTree>
    <p:extLst>
      <p:ext uri="{BB962C8B-B14F-4D97-AF65-F5344CB8AC3E}">
        <p14:creationId xmlns:p14="http://schemas.microsoft.com/office/powerpoint/2010/main" val="1514073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AFFC6-7959-4FF0-A3D6-B043050A32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7238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ACF1E-B250-34C7-032C-C836543A95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92BE40-D35D-06A4-2972-9D6418B2FC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1712EA-355E-3313-3F46-91BC7A21EC17}"/>
              </a:ext>
            </a:extLst>
          </p:cNvPr>
          <p:cNvSpPr>
            <a:spLocks noGrp="1"/>
          </p:cNvSpPr>
          <p:nvPr>
            <p:ph type="dt" sz="half" idx="10"/>
          </p:nvPr>
        </p:nvSpPr>
        <p:spPr/>
        <p:txBody>
          <a:bodyPr/>
          <a:lstStyle/>
          <a:p>
            <a:fld id="{AA36BDD0-9019-4D8F-A115-8CC9F0DBF51C}" type="datetime1">
              <a:rPr lang="en-US" smtClean="0"/>
              <a:t>6/23/2026</a:t>
            </a:fld>
            <a:endParaRPr lang="en-US"/>
          </a:p>
        </p:txBody>
      </p:sp>
      <p:sp>
        <p:nvSpPr>
          <p:cNvPr id="5" name="Footer Placeholder 4">
            <a:extLst>
              <a:ext uri="{FF2B5EF4-FFF2-40B4-BE49-F238E27FC236}">
                <a16:creationId xmlns:a16="http://schemas.microsoft.com/office/drawing/2014/main" id="{55F7FFB3-DC2A-9E9F-E9DE-49C2D27B4A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5C9B68-5337-0512-B1A6-FE1BF8C44615}"/>
              </a:ext>
            </a:extLst>
          </p:cNvPr>
          <p:cNvSpPr>
            <a:spLocks noGrp="1"/>
          </p:cNvSpPr>
          <p:nvPr>
            <p:ph type="sldNum" sz="quarter" idx="12"/>
          </p:nvPr>
        </p:nvSpPr>
        <p:spPr/>
        <p:txBody>
          <a:bodyPr/>
          <a:lstStyle/>
          <a:p>
            <a:fld id="{CD5F7DB1-1739-486A-AE61-F601C514307D}" type="slidenum">
              <a:rPr lang="en-US" smtClean="0"/>
              <a:t>‹#›</a:t>
            </a:fld>
            <a:endParaRPr lang="en-US"/>
          </a:p>
        </p:txBody>
      </p:sp>
    </p:spTree>
    <p:extLst>
      <p:ext uri="{BB962C8B-B14F-4D97-AF65-F5344CB8AC3E}">
        <p14:creationId xmlns:p14="http://schemas.microsoft.com/office/powerpoint/2010/main" val="1889991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F499A-FE5D-674D-76EA-20CCFA30F6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A9163C-955E-24F9-AAD3-3E5936EA4F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83E47D-D988-147B-FADF-36BA44A20910}"/>
              </a:ext>
            </a:extLst>
          </p:cNvPr>
          <p:cNvSpPr>
            <a:spLocks noGrp="1"/>
          </p:cNvSpPr>
          <p:nvPr>
            <p:ph type="dt" sz="half" idx="10"/>
          </p:nvPr>
        </p:nvSpPr>
        <p:spPr/>
        <p:txBody>
          <a:bodyPr/>
          <a:lstStyle/>
          <a:p>
            <a:fld id="{C5C318FE-DB1E-4128-9D00-59ADA5B2BEE7}" type="datetime1">
              <a:rPr lang="en-US" smtClean="0"/>
              <a:t>6/23/2026</a:t>
            </a:fld>
            <a:endParaRPr lang="en-US"/>
          </a:p>
        </p:txBody>
      </p:sp>
      <p:sp>
        <p:nvSpPr>
          <p:cNvPr id="5" name="Footer Placeholder 4">
            <a:extLst>
              <a:ext uri="{FF2B5EF4-FFF2-40B4-BE49-F238E27FC236}">
                <a16:creationId xmlns:a16="http://schemas.microsoft.com/office/drawing/2014/main" id="{3717C987-7390-8242-FCD2-81061BDC4B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B8118E-78CE-DAEB-7382-F6A0CA4E0AE3}"/>
              </a:ext>
            </a:extLst>
          </p:cNvPr>
          <p:cNvSpPr>
            <a:spLocks noGrp="1"/>
          </p:cNvSpPr>
          <p:nvPr>
            <p:ph type="sldNum" sz="quarter" idx="12"/>
          </p:nvPr>
        </p:nvSpPr>
        <p:spPr/>
        <p:txBody>
          <a:bodyPr/>
          <a:lstStyle/>
          <a:p>
            <a:fld id="{CD5F7DB1-1739-486A-AE61-F601C514307D}" type="slidenum">
              <a:rPr lang="en-US" smtClean="0"/>
              <a:t>‹#›</a:t>
            </a:fld>
            <a:endParaRPr lang="en-US"/>
          </a:p>
        </p:txBody>
      </p:sp>
    </p:spTree>
    <p:extLst>
      <p:ext uri="{BB962C8B-B14F-4D97-AF65-F5344CB8AC3E}">
        <p14:creationId xmlns:p14="http://schemas.microsoft.com/office/powerpoint/2010/main" val="1492196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CA77BD-ABC8-0C16-0AEC-B5E3310D13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65CB5C-879C-F2AF-9EEF-279C227AAD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C7848E-3F81-D760-BF1B-B152E2331AA8}"/>
              </a:ext>
            </a:extLst>
          </p:cNvPr>
          <p:cNvSpPr>
            <a:spLocks noGrp="1"/>
          </p:cNvSpPr>
          <p:nvPr>
            <p:ph type="dt" sz="half" idx="10"/>
          </p:nvPr>
        </p:nvSpPr>
        <p:spPr/>
        <p:txBody>
          <a:bodyPr/>
          <a:lstStyle/>
          <a:p>
            <a:fld id="{91A4F4FF-0147-47F0-AFEF-1E88763F4CED}" type="datetime1">
              <a:rPr lang="en-US" smtClean="0"/>
              <a:t>6/23/2026</a:t>
            </a:fld>
            <a:endParaRPr lang="en-US"/>
          </a:p>
        </p:txBody>
      </p:sp>
      <p:sp>
        <p:nvSpPr>
          <p:cNvPr id="5" name="Footer Placeholder 4">
            <a:extLst>
              <a:ext uri="{FF2B5EF4-FFF2-40B4-BE49-F238E27FC236}">
                <a16:creationId xmlns:a16="http://schemas.microsoft.com/office/drawing/2014/main" id="{CB305D7C-6AE5-7E35-B54C-D91EDA77A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59922C-D2E4-883B-F714-E794559F10E1}"/>
              </a:ext>
            </a:extLst>
          </p:cNvPr>
          <p:cNvSpPr>
            <a:spLocks noGrp="1"/>
          </p:cNvSpPr>
          <p:nvPr>
            <p:ph type="sldNum" sz="quarter" idx="12"/>
          </p:nvPr>
        </p:nvSpPr>
        <p:spPr/>
        <p:txBody>
          <a:bodyPr/>
          <a:lstStyle/>
          <a:p>
            <a:fld id="{CD5F7DB1-1739-486A-AE61-F601C514307D}" type="slidenum">
              <a:rPr lang="en-US" smtClean="0"/>
              <a:t>‹#›</a:t>
            </a:fld>
            <a:endParaRPr lang="en-US"/>
          </a:p>
        </p:txBody>
      </p:sp>
    </p:spTree>
    <p:extLst>
      <p:ext uri="{BB962C8B-B14F-4D97-AF65-F5344CB8AC3E}">
        <p14:creationId xmlns:p14="http://schemas.microsoft.com/office/powerpoint/2010/main" val="4090545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4999B-EC5F-14A0-7B66-3519C774E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1C0020-C60B-473C-42C3-8E938F841D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9FBAC-956D-E44A-D8C3-C93542762E5C}"/>
              </a:ext>
            </a:extLst>
          </p:cNvPr>
          <p:cNvSpPr>
            <a:spLocks noGrp="1"/>
          </p:cNvSpPr>
          <p:nvPr>
            <p:ph type="dt" sz="half" idx="10"/>
          </p:nvPr>
        </p:nvSpPr>
        <p:spPr/>
        <p:txBody>
          <a:bodyPr/>
          <a:lstStyle/>
          <a:p>
            <a:fld id="{4FE4180D-BC3F-49B6-8C0D-34C328B8F463}" type="datetime1">
              <a:rPr lang="en-US" smtClean="0"/>
              <a:t>6/23/2026</a:t>
            </a:fld>
            <a:endParaRPr lang="en-US"/>
          </a:p>
        </p:txBody>
      </p:sp>
      <p:sp>
        <p:nvSpPr>
          <p:cNvPr id="5" name="Footer Placeholder 4">
            <a:extLst>
              <a:ext uri="{FF2B5EF4-FFF2-40B4-BE49-F238E27FC236}">
                <a16:creationId xmlns:a16="http://schemas.microsoft.com/office/drawing/2014/main" id="{75237F29-9C35-90B2-8C0B-FE336526B7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2E6557-56C3-639E-7A21-717F2CC9D4F2}"/>
              </a:ext>
            </a:extLst>
          </p:cNvPr>
          <p:cNvSpPr>
            <a:spLocks noGrp="1"/>
          </p:cNvSpPr>
          <p:nvPr>
            <p:ph type="sldNum" sz="quarter" idx="12"/>
          </p:nvPr>
        </p:nvSpPr>
        <p:spPr/>
        <p:txBody>
          <a:bodyPr/>
          <a:lstStyle/>
          <a:p>
            <a:fld id="{CD5F7DB1-1739-486A-AE61-F601C514307D}" type="slidenum">
              <a:rPr lang="en-US" smtClean="0"/>
              <a:t>‹#›</a:t>
            </a:fld>
            <a:endParaRPr lang="en-US"/>
          </a:p>
        </p:txBody>
      </p:sp>
    </p:spTree>
    <p:extLst>
      <p:ext uri="{BB962C8B-B14F-4D97-AF65-F5344CB8AC3E}">
        <p14:creationId xmlns:p14="http://schemas.microsoft.com/office/powerpoint/2010/main" val="1432816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6A323-7EAA-BED3-2CBD-B4680404B4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1D427F-0F6E-ACB4-F753-469FCF3F9E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5E2AA4-3C5A-A5CD-C9EC-A0052DE5859A}"/>
              </a:ext>
            </a:extLst>
          </p:cNvPr>
          <p:cNvSpPr>
            <a:spLocks noGrp="1"/>
          </p:cNvSpPr>
          <p:nvPr>
            <p:ph type="dt" sz="half" idx="10"/>
          </p:nvPr>
        </p:nvSpPr>
        <p:spPr/>
        <p:txBody>
          <a:bodyPr/>
          <a:lstStyle/>
          <a:p>
            <a:fld id="{DF07EB03-D541-4DC8-8CD7-6EDDF2F33722}" type="datetime1">
              <a:rPr lang="en-US" smtClean="0"/>
              <a:t>6/23/2026</a:t>
            </a:fld>
            <a:endParaRPr lang="en-US"/>
          </a:p>
        </p:txBody>
      </p:sp>
      <p:sp>
        <p:nvSpPr>
          <p:cNvPr id="5" name="Footer Placeholder 4">
            <a:extLst>
              <a:ext uri="{FF2B5EF4-FFF2-40B4-BE49-F238E27FC236}">
                <a16:creationId xmlns:a16="http://schemas.microsoft.com/office/drawing/2014/main" id="{5AC4135A-C030-1BFE-72C5-B3D964264A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975AAD-D212-E7AA-03DD-2F533EE52226}"/>
              </a:ext>
            </a:extLst>
          </p:cNvPr>
          <p:cNvSpPr>
            <a:spLocks noGrp="1"/>
          </p:cNvSpPr>
          <p:nvPr>
            <p:ph type="sldNum" sz="quarter" idx="12"/>
          </p:nvPr>
        </p:nvSpPr>
        <p:spPr/>
        <p:txBody>
          <a:bodyPr/>
          <a:lstStyle/>
          <a:p>
            <a:fld id="{CD5F7DB1-1739-486A-AE61-F601C514307D}" type="slidenum">
              <a:rPr lang="en-US" smtClean="0"/>
              <a:t>‹#›</a:t>
            </a:fld>
            <a:endParaRPr lang="en-US"/>
          </a:p>
        </p:txBody>
      </p:sp>
    </p:spTree>
    <p:extLst>
      <p:ext uri="{BB962C8B-B14F-4D97-AF65-F5344CB8AC3E}">
        <p14:creationId xmlns:p14="http://schemas.microsoft.com/office/powerpoint/2010/main" val="2692707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5095C-4E53-B578-D456-73AB95C868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B17C80-DE04-82CC-70FE-9ECBABA02A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80CCAE-3CB9-DC63-A275-C90C23FB68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7467D5-FD23-8F15-E8F6-F7D32D2B39BB}"/>
              </a:ext>
            </a:extLst>
          </p:cNvPr>
          <p:cNvSpPr>
            <a:spLocks noGrp="1"/>
          </p:cNvSpPr>
          <p:nvPr>
            <p:ph type="dt" sz="half" idx="10"/>
          </p:nvPr>
        </p:nvSpPr>
        <p:spPr/>
        <p:txBody>
          <a:bodyPr/>
          <a:lstStyle/>
          <a:p>
            <a:fld id="{3EF864AD-F9A2-45E6-B1C6-A5CA163645D3}" type="datetime1">
              <a:rPr lang="en-US" smtClean="0"/>
              <a:t>6/23/2026</a:t>
            </a:fld>
            <a:endParaRPr lang="en-US"/>
          </a:p>
        </p:txBody>
      </p:sp>
      <p:sp>
        <p:nvSpPr>
          <p:cNvPr id="6" name="Footer Placeholder 5">
            <a:extLst>
              <a:ext uri="{FF2B5EF4-FFF2-40B4-BE49-F238E27FC236}">
                <a16:creationId xmlns:a16="http://schemas.microsoft.com/office/drawing/2014/main" id="{39161265-DA29-D006-D9E1-9F7FFAEC06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476ED9-72DC-F57D-25D7-1010257D49B9}"/>
              </a:ext>
            </a:extLst>
          </p:cNvPr>
          <p:cNvSpPr>
            <a:spLocks noGrp="1"/>
          </p:cNvSpPr>
          <p:nvPr>
            <p:ph type="sldNum" sz="quarter" idx="12"/>
          </p:nvPr>
        </p:nvSpPr>
        <p:spPr/>
        <p:txBody>
          <a:bodyPr/>
          <a:lstStyle/>
          <a:p>
            <a:fld id="{CD5F7DB1-1739-486A-AE61-F601C514307D}" type="slidenum">
              <a:rPr lang="en-US" smtClean="0"/>
              <a:t>‹#›</a:t>
            </a:fld>
            <a:endParaRPr lang="en-US"/>
          </a:p>
        </p:txBody>
      </p:sp>
    </p:spTree>
    <p:extLst>
      <p:ext uri="{BB962C8B-B14F-4D97-AF65-F5344CB8AC3E}">
        <p14:creationId xmlns:p14="http://schemas.microsoft.com/office/powerpoint/2010/main" val="1677931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9E046-42E6-662E-F496-3EC71980475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723269-5F9A-4718-0E27-51B78FFB7E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FA20C3-3A59-1DFF-5AE1-9835914BFE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D8615A-C147-3AC0-A927-03F717667E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F5F2E6-D288-8422-5B9C-C46BE9DD3D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CDCEC7-2B81-640A-4055-54F5C3415F6D}"/>
              </a:ext>
            </a:extLst>
          </p:cNvPr>
          <p:cNvSpPr>
            <a:spLocks noGrp="1"/>
          </p:cNvSpPr>
          <p:nvPr>
            <p:ph type="dt" sz="half" idx="10"/>
          </p:nvPr>
        </p:nvSpPr>
        <p:spPr/>
        <p:txBody>
          <a:bodyPr/>
          <a:lstStyle/>
          <a:p>
            <a:fld id="{A69CA039-7E19-4C99-A0EC-9A94F9B19C82}" type="datetime1">
              <a:rPr lang="en-US" smtClean="0"/>
              <a:t>6/23/2026</a:t>
            </a:fld>
            <a:endParaRPr lang="en-US"/>
          </a:p>
        </p:txBody>
      </p:sp>
      <p:sp>
        <p:nvSpPr>
          <p:cNvPr id="8" name="Footer Placeholder 7">
            <a:extLst>
              <a:ext uri="{FF2B5EF4-FFF2-40B4-BE49-F238E27FC236}">
                <a16:creationId xmlns:a16="http://schemas.microsoft.com/office/drawing/2014/main" id="{BB3D44CF-73A3-9D50-AFC9-D8C3F8B73F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11B2BE-42ED-F4D4-B533-E126E82A9D64}"/>
              </a:ext>
            </a:extLst>
          </p:cNvPr>
          <p:cNvSpPr>
            <a:spLocks noGrp="1"/>
          </p:cNvSpPr>
          <p:nvPr>
            <p:ph type="sldNum" sz="quarter" idx="12"/>
          </p:nvPr>
        </p:nvSpPr>
        <p:spPr/>
        <p:txBody>
          <a:bodyPr/>
          <a:lstStyle/>
          <a:p>
            <a:fld id="{CD5F7DB1-1739-486A-AE61-F601C514307D}" type="slidenum">
              <a:rPr lang="en-US" smtClean="0"/>
              <a:t>‹#›</a:t>
            </a:fld>
            <a:endParaRPr lang="en-US"/>
          </a:p>
        </p:txBody>
      </p:sp>
    </p:spTree>
    <p:extLst>
      <p:ext uri="{BB962C8B-B14F-4D97-AF65-F5344CB8AC3E}">
        <p14:creationId xmlns:p14="http://schemas.microsoft.com/office/powerpoint/2010/main" val="2480412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F2D64-3828-466E-8FFE-4B25D691C9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0A2A09-AC16-B8AB-A4D2-1E2F88091E9D}"/>
              </a:ext>
            </a:extLst>
          </p:cNvPr>
          <p:cNvSpPr>
            <a:spLocks noGrp="1"/>
          </p:cNvSpPr>
          <p:nvPr>
            <p:ph type="dt" sz="half" idx="10"/>
          </p:nvPr>
        </p:nvSpPr>
        <p:spPr/>
        <p:txBody>
          <a:bodyPr/>
          <a:lstStyle/>
          <a:p>
            <a:fld id="{583C3959-7A2E-44E9-AFB6-07F9F822E4FA}" type="datetime1">
              <a:rPr lang="en-US" smtClean="0"/>
              <a:t>6/23/2026</a:t>
            </a:fld>
            <a:endParaRPr lang="en-US"/>
          </a:p>
        </p:txBody>
      </p:sp>
      <p:sp>
        <p:nvSpPr>
          <p:cNvPr id="4" name="Footer Placeholder 3">
            <a:extLst>
              <a:ext uri="{FF2B5EF4-FFF2-40B4-BE49-F238E27FC236}">
                <a16:creationId xmlns:a16="http://schemas.microsoft.com/office/drawing/2014/main" id="{FAD17A66-7C1D-0522-2F26-48D5022F39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E86FC0-981B-B2F3-8E61-7B0B688E2B2D}"/>
              </a:ext>
            </a:extLst>
          </p:cNvPr>
          <p:cNvSpPr>
            <a:spLocks noGrp="1"/>
          </p:cNvSpPr>
          <p:nvPr>
            <p:ph type="sldNum" sz="quarter" idx="12"/>
          </p:nvPr>
        </p:nvSpPr>
        <p:spPr/>
        <p:txBody>
          <a:bodyPr/>
          <a:lstStyle/>
          <a:p>
            <a:fld id="{CD5F7DB1-1739-486A-AE61-F601C514307D}" type="slidenum">
              <a:rPr lang="en-US" smtClean="0"/>
              <a:t>‹#›</a:t>
            </a:fld>
            <a:endParaRPr lang="en-US"/>
          </a:p>
        </p:txBody>
      </p:sp>
    </p:spTree>
    <p:extLst>
      <p:ext uri="{BB962C8B-B14F-4D97-AF65-F5344CB8AC3E}">
        <p14:creationId xmlns:p14="http://schemas.microsoft.com/office/powerpoint/2010/main" val="3603631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8AEDDB-4183-96E8-4A50-A3661730C755}"/>
              </a:ext>
            </a:extLst>
          </p:cNvPr>
          <p:cNvSpPr>
            <a:spLocks noGrp="1"/>
          </p:cNvSpPr>
          <p:nvPr>
            <p:ph type="dt" sz="half" idx="10"/>
          </p:nvPr>
        </p:nvSpPr>
        <p:spPr/>
        <p:txBody>
          <a:bodyPr/>
          <a:lstStyle/>
          <a:p>
            <a:fld id="{7EE837BE-BF77-4CE5-868B-0E4B2981C83A}" type="datetime1">
              <a:rPr lang="en-US" smtClean="0"/>
              <a:t>6/23/2026</a:t>
            </a:fld>
            <a:endParaRPr lang="en-US"/>
          </a:p>
        </p:txBody>
      </p:sp>
      <p:sp>
        <p:nvSpPr>
          <p:cNvPr id="3" name="Footer Placeholder 2">
            <a:extLst>
              <a:ext uri="{FF2B5EF4-FFF2-40B4-BE49-F238E27FC236}">
                <a16:creationId xmlns:a16="http://schemas.microsoft.com/office/drawing/2014/main" id="{DCA0DC13-F667-7D36-E537-A8C8F3C8E3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6B4474-F93E-B188-5218-F28CA249CFC2}"/>
              </a:ext>
            </a:extLst>
          </p:cNvPr>
          <p:cNvSpPr>
            <a:spLocks noGrp="1"/>
          </p:cNvSpPr>
          <p:nvPr>
            <p:ph type="sldNum" sz="quarter" idx="12"/>
          </p:nvPr>
        </p:nvSpPr>
        <p:spPr/>
        <p:txBody>
          <a:bodyPr/>
          <a:lstStyle/>
          <a:p>
            <a:fld id="{CD5F7DB1-1739-486A-AE61-F601C514307D}" type="slidenum">
              <a:rPr lang="en-US" smtClean="0"/>
              <a:t>‹#›</a:t>
            </a:fld>
            <a:endParaRPr lang="en-US"/>
          </a:p>
        </p:txBody>
      </p:sp>
    </p:spTree>
    <p:extLst>
      <p:ext uri="{BB962C8B-B14F-4D97-AF65-F5344CB8AC3E}">
        <p14:creationId xmlns:p14="http://schemas.microsoft.com/office/powerpoint/2010/main" val="2576642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FD3D5-9F96-2816-3E7A-1140489E3A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7B5BC5-CB13-C37E-A7B6-607FF68BB2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0A5DEE-634F-F6B0-21E2-B5367B104F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A15AA6-6C35-C92C-730D-4F756ECFAEFA}"/>
              </a:ext>
            </a:extLst>
          </p:cNvPr>
          <p:cNvSpPr>
            <a:spLocks noGrp="1"/>
          </p:cNvSpPr>
          <p:nvPr>
            <p:ph type="dt" sz="half" idx="10"/>
          </p:nvPr>
        </p:nvSpPr>
        <p:spPr/>
        <p:txBody>
          <a:bodyPr/>
          <a:lstStyle/>
          <a:p>
            <a:fld id="{93F9A8FB-8F36-4974-9151-DDE8F2A19409}" type="datetime1">
              <a:rPr lang="en-US" smtClean="0"/>
              <a:t>6/23/2026</a:t>
            </a:fld>
            <a:endParaRPr lang="en-US"/>
          </a:p>
        </p:txBody>
      </p:sp>
      <p:sp>
        <p:nvSpPr>
          <p:cNvPr id="6" name="Footer Placeholder 5">
            <a:extLst>
              <a:ext uri="{FF2B5EF4-FFF2-40B4-BE49-F238E27FC236}">
                <a16:creationId xmlns:a16="http://schemas.microsoft.com/office/drawing/2014/main" id="{200255BC-3CE5-35DB-EDCF-D8580E75B2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8E462C-496F-62E2-99C1-5B9E562BCD6F}"/>
              </a:ext>
            </a:extLst>
          </p:cNvPr>
          <p:cNvSpPr>
            <a:spLocks noGrp="1"/>
          </p:cNvSpPr>
          <p:nvPr>
            <p:ph type="sldNum" sz="quarter" idx="12"/>
          </p:nvPr>
        </p:nvSpPr>
        <p:spPr/>
        <p:txBody>
          <a:bodyPr/>
          <a:lstStyle/>
          <a:p>
            <a:fld id="{CD5F7DB1-1739-486A-AE61-F601C514307D}" type="slidenum">
              <a:rPr lang="en-US" smtClean="0"/>
              <a:t>‹#›</a:t>
            </a:fld>
            <a:endParaRPr lang="en-US"/>
          </a:p>
        </p:txBody>
      </p:sp>
    </p:spTree>
    <p:extLst>
      <p:ext uri="{BB962C8B-B14F-4D97-AF65-F5344CB8AC3E}">
        <p14:creationId xmlns:p14="http://schemas.microsoft.com/office/powerpoint/2010/main" val="2586014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3DB5D-1A04-159A-0161-C36460707E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D5F0B7-A024-C6BE-BEE1-F324475DC7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F5A7CA-E26B-98BE-A869-4F9CDEA67E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C1B89B-7EAB-54EC-7BA0-35FD5F69DBAC}"/>
              </a:ext>
            </a:extLst>
          </p:cNvPr>
          <p:cNvSpPr>
            <a:spLocks noGrp="1"/>
          </p:cNvSpPr>
          <p:nvPr>
            <p:ph type="dt" sz="half" idx="10"/>
          </p:nvPr>
        </p:nvSpPr>
        <p:spPr/>
        <p:txBody>
          <a:bodyPr/>
          <a:lstStyle/>
          <a:p>
            <a:fld id="{1D622E3F-0E35-4860-A3C1-4B1B741F8B12}" type="datetime1">
              <a:rPr lang="en-US" smtClean="0"/>
              <a:t>6/23/2026</a:t>
            </a:fld>
            <a:endParaRPr lang="en-US"/>
          </a:p>
        </p:txBody>
      </p:sp>
      <p:sp>
        <p:nvSpPr>
          <p:cNvPr id="6" name="Footer Placeholder 5">
            <a:extLst>
              <a:ext uri="{FF2B5EF4-FFF2-40B4-BE49-F238E27FC236}">
                <a16:creationId xmlns:a16="http://schemas.microsoft.com/office/drawing/2014/main" id="{27929137-4AB5-0CCB-1402-6C167D2D74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67FC2F-B5E5-9466-E01E-719F1B68146F}"/>
              </a:ext>
            </a:extLst>
          </p:cNvPr>
          <p:cNvSpPr>
            <a:spLocks noGrp="1"/>
          </p:cNvSpPr>
          <p:nvPr>
            <p:ph type="sldNum" sz="quarter" idx="12"/>
          </p:nvPr>
        </p:nvSpPr>
        <p:spPr/>
        <p:txBody>
          <a:bodyPr/>
          <a:lstStyle/>
          <a:p>
            <a:fld id="{CD5F7DB1-1739-486A-AE61-F601C514307D}" type="slidenum">
              <a:rPr lang="en-US" smtClean="0"/>
              <a:t>‹#›</a:t>
            </a:fld>
            <a:endParaRPr lang="en-US"/>
          </a:p>
        </p:txBody>
      </p:sp>
    </p:spTree>
    <p:extLst>
      <p:ext uri="{BB962C8B-B14F-4D97-AF65-F5344CB8AC3E}">
        <p14:creationId xmlns:p14="http://schemas.microsoft.com/office/powerpoint/2010/main" val="3869571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BB9359-8DAF-740E-C17C-48AC511541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933C50-AC1B-0274-DCA4-E8371AF82C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0461E3-16F4-1683-E2FF-FF4AD1A168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78D360-440C-4296-964E-16D4EC441B95}" type="datetime1">
              <a:rPr lang="en-US" smtClean="0"/>
              <a:t>6/23/2026</a:t>
            </a:fld>
            <a:endParaRPr lang="en-US"/>
          </a:p>
        </p:txBody>
      </p:sp>
      <p:sp>
        <p:nvSpPr>
          <p:cNvPr id="5" name="Footer Placeholder 4">
            <a:extLst>
              <a:ext uri="{FF2B5EF4-FFF2-40B4-BE49-F238E27FC236}">
                <a16:creationId xmlns:a16="http://schemas.microsoft.com/office/drawing/2014/main" id="{D9CE67B7-7DBD-8636-6120-D04BBDD789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C433E6-BEC4-E832-7CF1-4729673CF6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5F7DB1-1739-486A-AE61-F601C514307D}" type="slidenum">
              <a:rPr lang="en-US" smtClean="0"/>
              <a:t>‹#›</a:t>
            </a:fld>
            <a:endParaRPr lang="en-US"/>
          </a:p>
        </p:txBody>
      </p:sp>
    </p:spTree>
    <p:extLst>
      <p:ext uri="{BB962C8B-B14F-4D97-AF65-F5344CB8AC3E}">
        <p14:creationId xmlns:p14="http://schemas.microsoft.com/office/powerpoint/2010/main" val="37058332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3.w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oleObject" Target="../embeddings/oleObject4.bin"/><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16.wmf"/><Relationship Id="rId7" Type="http://schemas.openxmlformats.org/officeDocument/2006/relationships/image" Target="../media/image18.wmf"/><Relationship Id="rId2" Type="http://schemas.openxmlformats.org/officeDocument/2006/relationships/oleObject" Target="../embeddings/oleObject5.bin"/><Relationship Id="rId1" Type="http://schemas.openxmlformats.org/officeDocument/2006/relationships/slideLayout" Target="../slideLayouts/slideLayout7.xml"/><Relationship Id="rId6" Type="http://schemas.openxmlformats.org/officeDocument/2006/relationships/oleObject" Target="../embeddings/oleObject7.bin"/><Relationship Id="rId5" Type="http://schemas.openxmlformats.org/officeDocument/2006/relationships/image" Target="../media/image17.wmf"/><Relationship Id="rId4" Type="http://schemas.openxmlformats.org/officeDocument/2006/relationships/oleObject" Target="../embeddings/oleObject6.bin"/><Relationship Id="rId9" Type="http://schemas.openxmlformats.org/officeDocument/2006/relationships/image" Target="../media/image19.wmf"/></Relationships>
</file>

<file path=ppt/slides/_rels/slide15.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oleObject" Target="../embeddings/oleObject9.bin"/><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oleObject" Target="../embeddings/oleObject10.bin"/><Relationship Id="rId1" Type="http://schemas.openxmlformats.org/officeDocument/2006/relationships/slideLayout" Target="../slideLayouts/slideLayout7.xml"/><Relationship Id="rId5" Type="http://schemas.openxmlformats.org/officeDocument/2006/relationships/image" Target="../media/image22.wmf"/><Relationship Id="rId4" Type="http://schemas.openxmlformats.org/officeDocument/2006/relationships/oleObject" Target="../embeddings/oleObject11.bin"/></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hyperlink" Target="https://www.arfjournals.com/image/catalog/Journals%20Papers/JSCS/2024/No%201%20(2024)/ART_4.pdf" TargetMode="External"/><Relationship Id="rId5" Type="http://schemas.openxmlformats.org/officeDocument/2006/relationships/hyperlink" Target="https://www.arfjournals.com/jscs/issue/322" TargetMode="External"/><Relationship Id="rId4" Type="http://schemas.openxmlformats.org/officeDocument/2006/relationships/image" Target="../media/image25.w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hyperlink" Target="https://www.lohmander.com/Information/Ref.htm"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oleObject" Target="../embeddings/oleObject13.bin"/><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chart" Target="../charts/chart13.xml"/><Relationship Id="rId1" Type="http://schemas.openxmlformats.org/officeDocument/2006/relationships/slideLayout" Target="../slideLayouts/slideLayout7.xml"/><Relationship Id="rId4" Type="http://schemas.openxmlformats.org/officeDocument/2006/relationships/hyperlink" Target="https://www.arfjournals.com/image/catalog/Journals%20Papers/JSCS/2024/No%201%20(2024)/ART_4.pdf"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3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medcraveonline.com/IRATJ/IRATJ-05-00193.pdf" TargetMode="External"/><Relationship Id="rId7" Type="http://schemas.openxmlformats.org/officeDocument/2006/relationships/hyperlink" Target="http://doi.org/10.54517/mss3055" TargetMode="External"/><Relationship Id="rId2" Type="http://schemas.openxmlformats.org/officeDocument/2006/relationships/hyperlink" Target="https://doi.org/10.1007/978-3-319-66514-6_5" TargetMode="External"/><Relationship Id="rId1" Type="http://schemas.openxmlformats.org/officeDocument/2006/relationships/slideLayout" Target="../slideLayouts/slideLayout7.xml"/><Relationship Id="rId6" Type="http://schemas.openxmlformats.org/officeDocument/2006/relationships/hyperlink" Target="https://www.arfjournals.com/image/catalog/Journals%20Papers/JSCS/2024/No%201%20(2024)/ART_4.pdf" TargetMode="External"/><Relationship Id="rId5" Type="http://schemas.openxmlformats.org/officeDocument/2006/relationships/hyperlink" Target="https://www.mdpi.com/2673-4052/4/1/4" TargetMode="External"/><Relationship Id="rId4" Type="http://schemas.openxmlformats.org/officeDocument/2006/relationships/hyperlink" Target="https://kkrva.se/hot/2019:2/09-lohmander-fyra-centrala-militara-beslutsproblem.pdf"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hyperlink" Target="http://www.lohmander.com/PL_K4_Tullar_25.pptx" TargetMode="External"/><Relationship Id="rId3" Type="http://schemas.openxmlformats.org/officeDocument/2006/relationships/hyperlink" Target="http://www.lohmander.com/PL_K4_25.pdf" TargetMode="External"/><Relationship Id="rId7" Type="http://schemas.openxmlformats.org/officeDocument/2006/relationships/hyperlink" Target="http://www.lohmander.com/PL_K4_Tullar_25.pdf" TargetMode="External"/><Relationship Id="rId2" Type="http://schemas.openxmlformats.org/officeDocument/2006/relationships/image" Target="../media/image42.jpg"/><Relationship Id="rId1" Type="http://schemas.openxmlformats.org/officeDocument/2006/relationships/slideLayout" Target="../slideLayouts/slideLayout7.xml"/><Relationship Id="rId6" Type="http://schemas.openxmlformats.org/officeDocument/2006/relationships/hyperlink" Target="http://www.lohmander.com/PL%20Optimal%20Jagarstrid%20240418.pptx" TargetMode="External"/><Relationship Id="rId11" Type="http://schemas.openxmlformats.org/officeDocument/2006/relationships/hyperlink" Target="https://www.lohmander.com/Information/Ref.htm" TargetMode="External"/><Relationship Id="rId5" Type="http://schemas.openxmlformats.org/officeDocument/2006/relationships/hyperlink" Target="http://www.lohmander.com/PL%20Optimal%20Jagarstrid%20240418.pdf" TargetMode="External"/><Relationship Id="rId10" Type="http://schemas.openxmlformats.org/officeDocument/2006/relationships/hyperlink" Target="http://www.lohmander.com/PL_K4_Brigad_26.pptx" TargetMode="External"/><Relationship Id="rId4" Type="http://schemas.openxmlformats.org/officeDocument/2006/relationships/hyperlink" Target="http://www.lohmander.com/PL_K4_25.pptx" TargetMode="External"/><Relationship Id="rId9" Type="http://schemas.openxmlformats.org/officeDocument/2006/relationships/hyperlink" Target="http://www.lohmander.com/PL_K4_Brigad_26.pdf"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mailto:Peter@Lohmander.com" TargetMode="External"/><Relationship Id="rId2" Type="http://schemas.openxmlformats.org/officeDocument/2006/relationships/image" Target="../media/image42.jpg"/><Relationship Id="rId1" Type="http://schemas.openxmlformats.org/officeDocument/2006/relationships/slideLayout" Target="../slideLayouts/slideLayout7.xml"/><Relationship Id="rId4" Type="http://schemas.openxmlformats.org/officeDocument/2006/relationships/hyperlink" Target="mailto:peter.lohmander@icloud.com"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99000">
              <a:schemeClr val="accent1">
                <a:lumMod val="75000"/>
              </a:schemeClr>
            </a:gs>
            <a:gs pos="100000">
              <a:schemeClr val="accent5">
                <a:lumMod val="75000"/>
              </a:schemeClr>
            </a:gs>
            <a:gs pos="99000">
              <a:schemeClr val="accent1">
                <a:lumMod val="47000"/>
                <a:lumOff val="53000"/>
              </a:schemeClr>
            </a:gs>
            <a:gs pos="100000">
              <a:schemeClr val="accent1">
                <a:lumMod val="41000"/>
                <a:lumOff val="59000"/>
              </a:schemeClr>
            </a:gs>
          </a:gsLst>
          <a:lin ang="4200000" scaled="0"/>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0D1E9-DE72-5730-0540-4D456C8FE1DF}"/>
              </a:ext>
            </a:extLst>
          </p:cNvPr>
          <p:cNvSpPr>
            <a:spLocks noGrp="1"/>
          </p:cNvSpPr>
          <p:nvPr>
            <p:ph type="ctrTitle"/>
          </p:nvPr>
        </p:nvSpPr>
        <p:spPr>
          <a:xfrm>
            <a:off x="1011647" y="1070956"/>
            <a:ext cx="6665259" cy="1119397"/>
          </a:xfrm>
        </p:spPr>
        <p:txBody>
          <a:bodyPr>
            <a:noAutofit/>
          </a:bodyPr>
          <a:lstStyle/>
          <a:p>
            <a:r>
              <a:rPr lang="en-US" sz="4000" b="1" dirty="0">
                <a:highlight>
                  <a:srgbClr val="FFFF00"/>
                </a:highlight>
                <a:latin typeface="Arial Black" panose="020B0A04020102020204" pitchFamily="34" charset="0"/>
              </a:rPr>
              <a:t>Optimal Strategies and Tactical Decisions for Army Brigades</a:t>
            </a:r>
          </a:p>
        </p:txBody>
      </p:sp>
      <p:sp>
        <p:nvSpPr>
          <p:cNvPr id="3" name="Slide Number Placeholder 2">
            <a:extLst>
              <a:ext uri="{FF2B5EF4-FFF2-40B4-BE49-F238E27FC236}">
                <a16:creationId xmlns:a16="http://schemas.microsoft.com/office/drawing/2014/main" id="{FA5A05F3-F44F-AEFC-BE11-FDB5640FD8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5F7DB1-1739-486A-AE61-F601C514307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8E0C49E-1729-D6C7-1C3E-90D4E806C2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19795"/>
            <a:ext cx="4048443" cy="3738203"/>
          </a:xfrm>
          <a:prstGeom prst="rect">
            <a:avLst/>
          </a:prstGeom>
        </p:spPr>
      </p:pic>
      <p:sp>
        <p:nvSpPr>
          <p:cNvPr id="17" name="TextBox 16">
            <a:extLst>
              <a:ext uri="{FF2B5EF4-FFF2-40B4-BE49-F238E27FC236}">
                <a16:creationId xmlns:a16="http://schemas.microsoft.com/office/drawing/2014/main" id="{2B5A3E22-D2EB-6E46-F0EA-4F437A284D73}"/>
              </a:ext>
            </a:extLst>
          </p:cNvPr>
          <p:cNvSpPr txBox="1"/>
          <p:nvPr/>
        </p:nvSpPr>
        <p:spPr>
          <a:xfrm>
            <a:off x="2963801" y="2334964"/>
            <a:ext cx="2760949" cy="523220"/>
          </a:xfrm>
          <a:prstGeom prst="rect">
            <a:avLst/>
          </a:prstGeom>
          <a:noFill/>
        </p:spPr>
        <p:txBody>
          <a:bodyPr wrap="none" rtlCol="0">
            <a:spAutoFit/>
          </a:bodyPr>
          <a:lstStyle/>
          <a:p>
            <a:r>
              <a:rPr lang="sv-SE" sz="2800" b="1" dirty="0">
                <a:highlight>
                  <a:srgbClr val="FFFF00"/>
                </a:highlight>
              </a:rPr>
              <a:t>Peter Lohmander</a:t>
            </a:r>
            <a:endParaRPr lang="en-US" sz="2800" b="1" dirty="0">
              <a:highlight>
                <a:srgbClr val="FFFF00"/>
              </a:highlight>
            </a:endParaRPr>
          </a:p>
        </p:txBody>
      </p:sp>
      <p:sp>
        <p:nvSpPr>
          <p:cNvPr id="9" name="TextBox 8">
            <a:extLst>
              <a:ext uri="{FF2B5EF4-FFF2-40B4-BE49-F238E27FC236}">
                <a16:creationId xmlns:a16="http://schemas.microsoft.com/office/drawing/2014/main" id="{5540AF7B-9A97-10B8-5459-DC35744EEF73}"/>
              </a:ext>
            </a:extLst>
          </p:cNvPr>
          <p:cNvSpPr txBox="1"/>
          <p:nvPr/>
        </p:nvSpPr>
        <p:spPr>
          <a:xfrm>
            <a:off x="5526735" y="6467167"/>
            <a:ext cx="1637564" cy="369332"/>
          </a:xfrm>
          <a:prstGeom prst="rect">
            <a:avLst/>
          </a:prstGeom>
          <a:noFill/>
        </p:spPr>
        <p:txBody>
          <a:bodyPr wrap="none" rtlCol="0">
            <a:spAutoFit/>
          </a:bodyPr>
          <a:lstStyle/>
          <a:p>
            <a:r>
              <a:rPr lang="sv-SE" dirty="0"/>
              <a:t>Version 260623</a:t>
            </a:r>
            <a:endParaRPr lang="en-US" dirty="0"/>
          </a:p>
        </p:txBody>
      </p:sp>
      <p:pic>
        <p:nvPicPr>
          <p:cNvPr id="6" name="Picture 5">
            <a:extLst>
              <a:ext uri="{FF2B5EF4-FFF2-40B4-BE49-F238E27FC236}">
                <a16:creationId xmlns:a16="http://schemas.microsoft.com/office/drawing/2014/main" id="{42D42732-0F9A-1F15-1159-3084B77493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4706" y="7757"/>
            <a:ext cx="3227294" cy="3112035"/>
          </a:xfrm>
          <a:prstGeom prst="rect">
            <a:avLst/>
          </a:prstGeom>
        </p:spPr>
      </p:pic>
      <p:sp>
        <p:nvSpPr>
          <p:cNvPr id="10" name="Content Placeholder 2">
            <a:extLst>
              <a:ext uri="{FF2B5EF4-FFF2-40B4-BE49-F238E27FC236}">
                <a16:creationId xmlns:a16="http://schemas.microsoft.com/office/drawing/2014/main" id="{80FA45B1-66E9-0E3A-160F-33B3A9BC698E}"/>
              </a:ext>
            </a:extLst>
          </p:cNvPr>
          <p:cNvSpPr txBox="1">
            <a:spLocks/>
          </p:cNvSpPr>
          <p:nvPr/>
        </p:nvSpPr>
        <p:spPr>
          <a:xfrm>
            <a:off x="202143" y="3327230"/>
            <a:ext cx="3697504" cy="1221859"/>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1530350" algn="l"/>
                <a:tab pos="4500880" algn="l"/>
              </a:tabLst>
              <a:defRPr/>
            </a:pPr>
            <a:r>
              <a:rPr kumimoji="0" lang="en-US" sz="17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Eleventh International Statistical Conference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1530350" algn="l"/>
                <a:tab pos="4500880" algn="l"/>
              </a:tabLst>
              <a:defRPr/>
            </a:pPr>
            <a:r>
              <a:rPr kumimoji="0" lang="en-US" sz="17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(WSTA 2026) of the University of Kerala,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1530350" algn="l"/>
                <a:tab pos="4500880" algn="l"/>
              </a:tabLst>
              <a:defRPr/>
            </a:pPr>
            <a:r>
              <a:rPr kumimoji="0" lang="en-US" sz="17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India, 2026</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1530350" algn="l"/>
                <a:tab pos="4500880" algn="l"/>
              </a:tabLst>
              <a:defRPr/>
            </a:pPr>
            <a:endParaRPr lang="en-US" sz="1800" dirty="0">
              <a:solidFill>
                <a:prstClr val="white"/>
              </a:solidFill>
              <a:latin typeface="Arial Black" panose="020B0A04020102020204" pitchFamily="34" charset="0"/>
            </a:endParaRPr>
          </a:p>
        </p:txBody>
      </p:sp>
      <p:graphicFrame>
        <p:nvGraphicFramePr>
          <p:cNvPr id="4" name="Object 3">
            <a:extLst>
              <a:ext uri="{FF2B5EF4-FFF2-40B4-BE49-F238E27FC236}">
                <a16:creationId xmlns:a16="http://schemas.microsoft.com/office/drawing/2014/main" id="{A08623A6-4DA2-653D-37E1-E573EF103243}"/>
              </a:ext>
            </a:extLst>
          </p:cNvPr>
          <p:cNvGraphicFramePr>
            <a:graphicFrameLocks noChangeAspect="1"/>
          </p:cNvGraphicFramePr>
          <p:nvPr>
            <p:extLst>
              <p:ext uri="{D42A27DB-BD31-4B8C-83A1-F6EECF244321}">
                <p14:modId xmlns:p14="http://schemas.microsoft.com/office/powerpoint/2010/main" val="1562553779"/>
              </p:ext>
            </p:extLst>
          </p:nvPr>
        </p:nvGraphicFramePr>
        <p:xfrm>
          <a:off x="4344275" y="3532269"/>
          <a:ext cx="7292208" cy="2913254"/>
        </p:xfrm>
        <a:graphic>
          <a:graphicData uri="http://schemas.openxmlformats.org/presentationml/2006/ole">
            <mc:AlternateContent xmlns:mc="http://schemas.openxmlformats.org/markup-compatibility/2006">
              <mc:Choice xmlns:v="urn:schemas-microsoft-com:vml" Requires="v">
                <p:oleObj name="Equation" r:id="rId4" imgW="2082600" imgH="838080" progId="Equation.DSMT4">
                  <p:embed/>
                </p:oleObj>
              </mc:Choice>
              <mc:Fallback>
                <p:oleObj name="Equation" r:id="rId4" imgW="2082600" imgH="838080" progId="Equation.DSMT4">
                  <p:embed/>
                  <p:pic>
                    <p:nvPicPr>
                      <p:cNvPr id="8" name="Object 7">
                        <a:extLst>
                          <a:ext uri="{FF2B5EF4-FFF2-40B4-BE49-F238E27FC236}">
                            <a16:creationId xmlns:a16="http://schemas.microsoft.com/office/drawing/2014/main" id="{4AD0AA04-B55F-3BE2-B40C-295B4CEBB2BE}"/>
                          </a:ext>
                        </a:extLst>
                      </p:cNvPr>
                      <p:cNvPicPr>
                        <a:picLocks noChangeAspect="1" noChangeArrowheads="1"/>
                      </p:cNvPicPr>
                      <p:nvPr/>
                    </p:nvPicPr>
                    <p:blipFill>
                      <a:blip r:embed="rId5"/>
                      <a:srcRect/>
                      <a:stretch>
                        <a:fillRect/>
                      </a:stretch>
                    </p:blipFill>
                    <p:spPr bwMode="auto">
                      <a:xfrm>
                        <a:off x="4344275" y="3532269"/>
                        <a:ext cx="7292208" cy="2913254"/>
                      </a:xfrm>
                      <a:prstGeom prst="rect">
                        <a:avLst/>
                      </a:prstGeom>
                      <a:noFill/>
                    </p:spPr>
                  </p:pic>
                </p:oleObj>
              </mc:Fallback>
            </mc:AlternateContent>
          </a:graphicData>
        </a:graphic>
      </p:graphicFrame>
      <p:sp>
        <p:nvSpPr>
          <p:cNvPr id="5" name="TextBox 4">
            <a:extLst>
              <a:ext uri="{FF2B5EF4-FFF2-40B4-BE49-F238E27FC236}">
                <a16:creationId xmlns:a16="http://schemas.microsoft.com/office/drawing/2014/main" id="{D522460D-E500-EC0E-5BEE-5C96903B59CC}"/>
              </a:ext>
            </a:extLst>
          </p:cNvPr>
          <p:cNvSpPr txBox="1"/>
          <p:nvPr/>
        </p:nvSpPr>
        <p:spPr>
          <a:xfrm>
            <a:off x="9155014" y="3120769"/>
            <a:ext cx="2846677" cy="738664"/>
          </a:xfrm>
          <a:prstGeom prst="rect">
            <a:avLst/>
          </a:prstGeom>
          <a:noFill/>
        </p:spPr>
        <p:txBody>
          <a:bodyPr wrap="none" rtlCol="0">
            <a:spAutoFit/>
          </a:bodyPr>
          <a:lstStyle/>
          <a:p>
            <a:r>
              <a:rPr lang="en-US" sz="1400" b="1" dirty="0"/>
              <a:t>Prof Dr Peter Lohmander</a:t>
            </a:r>
          </a:p>
          <a:p>
            <a:r>
              <a:rPr lang="en-US" sz="1400" b="1" dirty="0"/>
              <a:t>Peter Lohmander Optimal Solutions</a:t>
            </a:r>
          </a:p>
          <a:p>
            <a:r>
              <a:rPr lang="en-US" sz="1400" b="1" dirty="0"/>
              <a:t>Sweden </a:t>
            </a:r>
            <a:endParaRPr lang="en-SE" sz="1400" b="1" dirty="0"/>
          </a:p>
        </p:txBody>
      </p:sp>
    </p:spTree>
    <p:extLst>
      <p:ext uri="{BB962C8B-B14F-4D97-AF65-F5344CB8AC3E}">
        <p14:creationId xmlns:p14="http://schemas.microsoft.com/office/powerpoint/2010/main" val="1518540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596299-0629-D8A8-F0E9-FA52DD81DFA8}"/>
              </a:ext>
            </a:extLst>
          </p:cNvPr>
          <p:cNvSpPr>
            <a:spLocks noGrp="1"/>
          </p:cNvSpPr>
          <p:nvPr>
            <p:ph type="sldNum" sz="quarter" idx="12"/>
          </p:nvPr>
        </p:nvSpPr>
        <p:spPr/>
        <p:txBody>
          <a:bodyPr/>
          <a:lstStyle/>
          <a:p>
            <a:fld id="{CD5F7DB1-1739-486A-AE61-F601C514307D}" type="slidenum">
              <a:rPr lang="en-US" smtClean="0"/>
              <a:t>10</a:t>
            </a:fld>
            <a:endParaRPr lang="en-US"/>
          </a:p>
        </p:txBody>
      </p:sp>
      <p:sp>
        <p:nvSpPr>
          <p:cNvPr id="4" name="TextBox 3">
            <a:extLst>
              <a:ext uri="{FF2B5EF4-FFF2-40B4-BE49-F238E27FC236}">
                <a16:creationId xmlns:a16="http://schemas.microsoft.com/office/drawing/2014/main" id="{5B1C7E4B-AF8D-B6F3-7B5E-0AD311D67AFC}"/>
              </a:ext>
            </a:extLst>
          </p:cNvPr>
          <p:cNvSpPr txBox="1"/>
          <p:nvPr/>
        </p:nvSpPr>
        <p:spPr>
          <a:xfrm>
            <a:off x="412377" y="748951"/>
            <a:ext cx="11053483" cy="40318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A differential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equation</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system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model</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extended</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Lanchester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type</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is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constructed</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solved</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3200"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with</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srgbClr val="0070C0"/>
                </a:solidFill>
                <a:effectLst/>
                <a:uLnTx/>
                <a:uFillTx/>
                <a:latin typeface="Calibri" panose="020F0502020204030204"/>
                <a:ea typeface="+mn-ea"/>
                <a:cs typeface="+mn-cs"/>
              </a:rPr>
              <a:t>attrition</a:t>
            </a:r>
            <a:r>
              <a:rPr kumimoji="0" lang="sv-SE" sz="32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srgbClr val="0070C0"/>
                </a:solidFill>
                <a:effectLst/>
                <a:uLnTx/>
                <a:uFillTx/>
                <a:latin typeface="Calibri" panose="020F0502020204030204"/>
                <a:ea typeface="+mn-ea"/>
                <a:cs typeface="+mn-cs"/>
              </a:rPr>
              <a:t>coefficients</a:t>
            </a:r>
            <a:r>
              <a:rPr kumimoji="0" lang="sv-SE" sz="32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effectLst/>
                <a:uLnTx/>
                <a:uFillTx/>
                <a:latin typeface="Calibri" panose="020F0502020204030204"/>
                <a:ea typeface="+mn-ea"/>
                <a:cs typeface="+mn-cs"/>
              </a:rPr>
              <a:t>that</a:t>
            </a:r>
            <a:r>
              <a:rPr kumimoji="0" lang="sv-SE" sz="3200" b="1" i="0" u="none" strike="noStrike" kern="1200" cap="none" spc="0" normalizeH="0" baseline="0" noProof="0" dirty="0">
                <a:ln>
                  <a:noFill/>
                </a:ln>
                <a:effectLst/>
                <a:uLnTx/>
                <a:uFillTx/>
                <a:latin typeface="Calibri" panose="020F0502020204030204"/>
                <a:ea typeface="+mn-ea"/>
                <a:cs typeface="+mn-cs"/>
              </a:rPr>
              <a:t> </a:t>
            </a:r>
            <a:r>
              <a:rPr kumimoji="0" lang="sv-SE" sz="3200" b="1" i="0" u="none" strike="noStrike" kern="1200" cap="none" spc="0" normalizeH="0" baseline="0" noProof="0" dirty="0" err="1">
                <a:ln>
                  <a:noFill/>
                </a:ln>
                <a:effectLst/>
                <a:uLnTx/>
                <a:uFillTx/>
                <a:latin typeface="Calibri" panose="020F0502020204030204"/>
                <a:ea typeface="+mn-ea"/>
                <a:cs typeface="+mn-cs"/>
              </a:rPr>
              <a:t>are</a:t>
            </a:r>
            <a:r>
              <a:rPr kumimoji="0" lang="sv-SE" sz="3200" b="1" i="0" u="none" strike="noStrike" kern="1200" cap="none" spc="0" normalizeH="0" baseline="0" noProof="0" dirty="0">
                <a:ln>
                  <a:noFill/>
                </a:ln>
                <a:effectLst/>
                <a:uLnTx/>
                <a:uFillTx/>
                <a:latin typeface="Calibri" panose="020F0502020204030204"/>
                <a:ea typeface="+mn-ea"/>
                <a:cs typeface="+mn-cs"/>
              </a:rPr>
              <a:t> </a:t>
            </a:r>
            <a:r>
              <a:rPr kumimoji="0" lang="sv-SE" sz="3200" b="1" i="1" u="sng" strike="noStrike" kern="1200" cap="none" spc="0" normalizeH="0" baseline="0" noProof="0" dirty="0" err="1">
                <a:ln>
                  <a:noFill/>
                </a:ln>
                <a:effectLst/>
                <a:uLnTx/>
                <a:uFillTx/>
                <a:latin typeface="Calibri" panose="020F0502020204030204"/>
                <a:ea typeface="+mn-ea"/>
                <a:cs typeface="+mn-cs"/>
              </a:rPr>
              <a:t>functions</a:t>
            </a:r>
            <a:r>
              <a:rPr kumimoji="0" lang="sv-SE" sz="3200" b="1" i="0" u="none" strike="noStrike" kern="1200" cap="none" spc="0" normalizeH="0" baseline="0" noProof="0" dirty="0">
                <a:ln>
                  <a:noFill/>
                </a:ln>
                <a:effectLst/>
                <a:uLnTx/>
                <a:uFillTx/>
                <a:latin typeface="Calibri" panose="020F0502020204030204"/>
                <a:ea typeface="+mn-ea"/>
                <a:cs typeface="+mn-cs"/>
              </a:rPr>
              <a:t> </a:t>
            </a:r>
            <a:r>
              <a:rPr kumimoji="0" lang="sv-SE" sz="3200" b="1" i="0" u="none" strike="noStrike" kern="1200" cap="none" spc="0" normalizeH="0" baseline="0" noProof="0" dirty="0" err="1">
                <a:ln>
                  <a:noFill/>
                </a:ln>
                <a:effectLst/>
                <a:uLnTx/>
                <a:uFillTx/>
                <a:latin typeface="Calibri" panose="020F0502020204030204"/>
                <a:ea typeface="+mn-ea"/>
                <a:cs typeface="+mn-cs"/>
              </a:rPr>
              <a:t>of</a:t>
            </a:r>
            <a:r>
              <a:rPr kumimoji="0" lang="sv-SE" sz="3200" b="1" i="0" u="none" strike="noStrike" kern="1200" cap="none" spc="0" normalizeH="0" baseline="0" noProof="0" dirty="0">
                <a:ln>
                  <a:noFill/>
                </a:ln>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srgbClr val="0070C0"/>
                </a:solidFill>
                <a:effectLst/>
                <a:uLnTx/>
                <a:uFillTx/>
                <a:latin typeface="Calibri" panose="020F0502020204030204"/>
                <a:ea typeface="+mn-ea"/>
                <a:cs typeface="+mn-cs"/>
              </a:rPr>
              <a:t>Depth</a:t>
            </a:r>
            <a:r>
              <a:rPr kumimoji="0" lang="sv-SE" sz="3200" b="1" i="0" u="none" strike="noStrike" kern="1200" cap="none" spc="0" normalizeH="0" baseline="0" noProof="0" dirty="0">
                <a:ln>
                  <a:noFill/>
                </a:ln>
                <a:effectLst/>
                <a:uLnTx/>
                <a:uFillTx/>
                <a:latin typeface="Calibri" panose="020F0502020204030204"/>
                <a:ea typeface="+mn-ea"/>
                <a:cs typeface="+mn-cs"/>
              </a:rPr>
              <a:t>,</a:t>
            </a:r>
            <a:r>
              <a:rPr kumimoji="0" lang="sv-SE" sz="3200" b="1" i="0" u="none" strike="noStrike" kern="1200" cap="none" spc="0" normalizeH="0" baseline="0" noProof="0" dirty="0">
                <a:ln>
                  <a:noFill/>
                </a:ln>
                <a:solidFill>
                  <a:srgbClr val="0070C0"/>
                </a:solidFill>
                <a:effectLst/>
                <a:uLnTx/>
                <a:uFillTx/>
                <a:latin typeface="Calibri" panose="020F0502020204030204"/>
                <a:ea typeface="+mn-ea"/>
                <a:cs typeface="+mn-cs"/>
              </a:rPr>
              <a:t> FWA </a:t>
            </a:r>
            <a:r>
              <a:rPr kumimoji="0" lang="sv-SE" sz="3200" b="1" i="0" u="none" strike="noStrike" kern="1200" cap="none" spc="0" normalizeH="0" baseline="0" noProof="0" dirty="0">
                <a:ln>
                  <a:noFill/>
                </a:ln>
                <a:effectLst/>
                <a:uLnTx/>
                <a:uFillTx/>
                <a:latin typeface="Calibri" panose="020F0502020204030204"/>
                <a:ea typeface="+mn-ea"/>
                <a:cs typeface="+mn-cs"/>
              </a:rPr>
              <a:t>and</a:t>
            </a:r>
            <a:r>
              <a:rPr kumimoji="0" lang="sv-SE" sz="3200" b="1" i="0" u="none" strike="noStrike" kern="1200" cap="none" spc="0" normalizeH="0" baseline="0" noProof="0" dirty="0">
                <a:ln>
                  <a:noFill/>
                </a:ln>
                <a:solidFill>
                  <a:srgbClr val="0070C0"/>
                </a:solidFill>
                <a:effectLst/>
                <a:uLnTx/>
                <a:uFillTx/>
                <a:latin typeface="Calibri" panose="020F0502020204030204"/>
                <a:ea typeface="+mn-ea"/>
                <a:cs typeface="+mn-cs"/>
              </a:rPr>
              <a:t> FWP</a:t>
            </a:r>
            <a:r>
              <a:rPr kumimoji="0" lang="sv-SE" sz="3200" b="1" i="0" u="none" strike="noStrike" kern="1200" cap="none" spc="0" normalizeH="0" baseline="0" noProof="0" dirty="0">
                <a:ln>
                  <a:noFill/>
                </a:ln>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3200" b="1" dirty="0">
              <a:solidFill>
                <a:srgbClr val="0070C0"/>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The differential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equation</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system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model</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is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used</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as a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sub</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routine</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in a new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defense</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optimization</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model</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6649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384012-EB54-0DAF-1B44-C255C6A097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5F7DB1-1739-486A-AE61-F601C514307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angle 2">
            <a:extLst>
              <a:ext uri="{FF2B5EF4-FFF2-40B4-BE49-F238E27FC236}">
                <a16:creationId xmlns:a16="http://schemas.microsoft.com/office/drawing/2014/main" id="{F8AC4099-71EC-ABB2-5359-9D82C31CCEC8}"/>
              </a:ext>
            </a:extLst>
          </p:cNvPr>
          <p:cNvSpPr>
            <a:spLocks noChangeArrowheads="1"/>
          </p:cNvSpPr>
          <p:nvPr/>
        </p:nvSpPr>
        <p:spPr bwMode="auto">
          <a:xfrm>
            <a:off x="665018" y="369454"/>
            <a:ext cx="4045937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8" name="Object 7">
            <a:extLst>
              <a:ext uri="{FF2B5EF4-FFF2-40B4-BE49-F238E27FC236}">
                <a16:creationId xmlns:a16="http://schemas.microsoft.com/office/drawing/2014/main" id="{DBD860C7-25B9-A15D-EE60-6089DC3175EB}"/>
              </a:ext>
            </a:extLst>
          </p:cNvPr>
          <p:cNvGraphicFramePr>
            <a:graphicFrameLocks noChangeAspect="1"/>
          </p:cNvGraphicFramePr>
          <p:nvPr>
            <p:extLst>
              <p:ext uri="{D42A27DB-BD31-4B8C-83A1-F6EECF244321}">
                <p14:modId xmlns:p14="http://schemas.microsoft.com/office/powerpoint/2010/main" val="3083953169"/>
              </p:ext>
            </p:extLst>
          </p:nvPr>
        </p:nvGraphicFramePr>
        <p:xfrm>
          <a:off x="2784475" y="711200"/>
          <a:ext cx="4911725" cy="5645150"/>
        </p:xfrm>
        <a:graphic>
          <a:graphicData uri="http://schemas.openxmlformats.org/presentationml/2006/ole">
            <mc:AlternateContent xmlns:mc="http://schemas.openxmlformats.org/markup-compatibility/2006">
              <mc:Choice xmlns:v="urn:schemas-microsoft-com:vml" Requires="v">
                <p:oleObj name="Equation" r:id="rId2" imgW="723600" imgH="838080" progId="Equation.DSMT4">
                  <p:embed/>
                </p:oleObj>
              </mc:Choice>
              <mc:Fallback>
                <p:oleObj name="Equation" r:id="rId2" imgW="723600" imgH="838080" progId="Equation.DSMT4">
                  <p:embed/>
                  <p:pic>
                    <p:nvPicPr>
                      <p:cNvPr id="8" name="Object 7">
                        <a:extLst>
                          <a:ext uri="{FF2B5EF4-FFF2-40B4-BE49-F238E27FC236}">
                            <a16:creationId xmlns:a16="http://schemas.microsoft.com/office/drawing/2014/main" id="{DBD860C7-25B9-A15D-EE60-6089DC3175EB}"/>
                          </a:ext>
                        </a:extLst>
                      </p:cNvPr>
                      <p:cNvPicPr>
                        <a:picLocks noChangeAspect="1" noChangeArrowheads="1"/>
                      </p:cNvPicPr>
                      <p:nvPr/>
                    </p:nvPicPr>
                    <p:blipFill>
                      <a:blip r:embed="rId3"/>
                      <a:srcRect/>
                      <a:stretch>
                        <a:fillRect/>
                      </a:stretch>
                    </p:blipFill>
                    <p:spPr bwMode="auto">
                      <a:xfrm>
                        <a:off x="2784475" y="711200"/>
                        <a:ext cx="4911725" cy="5645150"/>
                      </a:xfrm>
                      <a:prstGeom prst="rect">
                        <a:avLst/>
                      </a:prstGeom>
                      <a:noFill/>
                    </p:spPr>
                  </p:pic>
                </p:oleObj>
              </mc:Fallback>
            </mc:AlternateContent>
          </a:graphicData>
        </a:graphic>
      </p:graphicFrame>
      <p:sp>
        <p:nvSpPr>
          <p:cNvPr id="4" name="TextBox 3">
            <a:extLst>
              <a:ext uri="{FF2B5EF4-FFF2-40B4-BE49-F238E27FC236}">
                <a16:creationId xmlns:a16="http://schemas.microsoft.com/office/drawing/2014/main" id="{B1B97DA4-494E-2CD7-0B64-D0AAF059083E}"/>
              </a:ext>
            </a:extLst>
          </p:cNvPr>
          <p:cNvSpPr txBox="1"/>
          <p:nvPr/>
        </p:nvSpPr>
        <p:spPr>
          <a:xfrm>
            <a:off x="5870448" y="3061537"/>
            <a:ext cx="18203418" cy="1077218"/>
          </a:xfrm>
          <a:prstGeom prst="rect">
            <a:avLst/>
          </a:prstGeom>
          <a:noFill/>
        </p:spPr>
        <p:txBody>
          <a:bodyPr wrap="square">
            <a:spAutoFit/>
          </a:bodyPr>
          <a:lstStyle/>
          <a:p>
            <a:r>
              <a:rPr kumimoji="0" lang="sv-SE" sz="3200" b="1" i="0" u="none" strike="noStrike" kern="1200" cap="none" spc="0" normalizeH="0" baseline="0" noProof="0" dirty="0" err="1">
                <a:ln>
                  <a:noFill/>
                </a:ln>
                <a:solidFill>
                  <a:srgbClr val="00B050"/>
                </a:solidFill>
                <a:effectLst/>
                <a:uLnTx/>
                <a:uFillTx/>
                <a:latin typeface="Calibri" panose="020F0502020204030204"/>
                <a:ea typeface="+mn-ea"/>
                <a:cs typeface="+mn-cs"/>
              </a:rPr>
              <a:t>Attrition</a:t>
            </a:r>
            <a:r>
              <a:rPr kumimoji="0" lang="sv-SE" sz="3200" b="1" i="0" u="none" strike="noStrike" kern="1200" cap="none" spc="0" normalizeH="0" baseline="0" noProof="0" dirty="0">
                <a:ln>
                  <a:noFill/>
                </a:ln>
                <a:solidFill>
                  <a:srgbClr val="00B050"/>
                </a:solidFill>
                <a:effectLst/>
                <a:uLnTx/>
                <a:uFillTx/>
                <a:latin typeface="Calibri" panose="020F0502020204030204"/>
                <a:ea typeface="+mn-ea"/>
                <a:cs typeface="+mn-cs"/>
              </a:rPr>
              <a:t> </a:t>
            </a:r>
          </a:p>
          <a:p>
            <a:r>
              <a:rPr kumimoji="0" lang="sv-SE" sz="3200" b="1" i="0" u="none" strike="noStrike" kern="1200" cap="none" spc="0" normalizeH="0" baseline="0" noProof="0" dirty="0" err="1">
                <a:ln>
                  <a:noFill/>
                </a:ln>
                <a:solidFill>
                  <a:srgbClr val="00B050"/>
                </a:solidFill>
                <a:effectLst/>
                <a:uLnTx/>
                <a:uFillTx/>
                <a:latin typeface="Calibri" panose="020F0502020204030204"/>
                <a:ea typeface="+mn-ea"/>
                <a:cs typeface="+mn-cs"/>
              </a:rPr>
              <a:t>coefficients</a:t>
            </a:r>
            <a:endParaRPr lang="en-US" dirty="0">
              <a:solidFill>
                <a:srgbClr val="00B050"/>
              </a:solidFill>
            </a:endParaRPr>
          </a:p>
        </p:txBody>
      </p:sp>
      <p:sp>
        <p:nvSpPr>
          <p:cNvPr id="5" name="Arrow: Down 4">
            <a:extLst>
              <a:ext uri="{FF2B5EF4-FFF2-40B4-BE49-F238E27FC236}">
                <a16:creationId xmlns:a16="http://schemas.microsoft.com/office/drawing/2014/main" id="{FEBA1104-E5D3-7485-069B-25E504EE07E3}"/>
              </a:ext>
            </a:extLst>
          </p:cNvPr>
          <p:cNvSpPr/>
          <p:nvPr/>
        </p:nvSpPr>
        <p:spPr>
          <a:xfrm>
            <a:off x="6550290" y="4056406"/>
            <a:ext cx="411480" cy="296734"/>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06615EA1-7BD1-940C-9C54-1930E28B66FB}"/>
              </a:ext>
            </a:extLst>
          </p:cNvPr>
          <p:cNvSpPr/>
          <p:nvPr/>
        </p:nvSpPr>
        <p:spPr>
          <a:xfrm flipV="1">
            <a:off x="6422967" y="2692384"/>
            <a:ext cx="411480" cy="309535"/>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DBB3860-0540-D473-2C6D-27BD4F004617}"/>
              </a:ext>
            </a:extLst>
          </p:cNvPr>
          <p:cNvSpPr txBox="1"/>
          <p:nvPr/>
        </p:nvSpPr>
        <p:spPr>
          <a:xfrm>
            <a:off x="8610600" y="1653052"/>
            <a:ext cx="2700739" cy="1077218"/>
          </a:xfrm>
          <a:prstGeom prst="rect">
            <a:avLst/>
          </a:prstGeom>
          <a:noFill/>
        </p:spPr>
        <p:txBody>
          <a:bodyPr wrap="none" rtlCol="0">
            <a:spAutoFit/>
          </a:bodyPr>
          <a:lstStyle/>
          <a:p>
            <a:r>
              <a:rPr lang="sv-SE" sz="3200" b="1" dirty="0" err="1">
                <a:solidFill>
                  <a:srgbClr val="FF0000"/>
                </a:solidFill>
              </a:rPr>
              <a:t>Size</a:t>
            </a:r>
            <a:r>
              <a:rPr lang="sv-SE" sz="3200" b="1" dirty="0">
                <a:solidFill>
                  <a:srgbClr val="FF0000"/>
                </a:solidFill>
              </a:rPr>
              <a:t> </a:t>
            </a:r>
            <a:r>
              <a:rPr lang="sv-SE" sz="3200" b="1" dirty="0" err="1">
                <a:solidFill>
                  <a:srgbClr val="FF0000"/>
                </a:solidFill>
              </a:rPr>
              <a:t>of</a:t>
            </a:r>
            <a:r>
              <a:rPr lang="sv-SE" sz="3200" b="1" dirty="0">
                <a:solidFill>
                  <a:srgbClr val="FF0000"/>
                </a:solidFill>
              </a:rPr>
              <a:t> the </a:t>
            </a:r>
          </a:p>
          <a:p>
            <a:r>
              <a:rPr lang="sv-SE" sz="3200" b="1" dirty="0" err="1">
                <a:solidFill>
                  <a:srgbClr val="FF0000"/>
                </a:solidFill>
              </a:rPr>
              <a:t>attacking</a:t>
            </a:r>
            <a:r>
              <a:rPr lang="sv-SE" sz="3200" b="1" dirty="0">
                <a:solidFill>
                  <a:srgbClr val="FF0000"/>
                </a:solidFill>
              </a:rPr>
              <a:t> force</a:t>
            </a:r>
            <a:endParaRPr lang="en-US" sz="3200" b="1" dirty="0">
              <a:solidFill>
                <a:srgbClr val="FF0000"/>
              </a:solidFill>
            </a:endParaRPr>
          </a:p>
        </p:txBody>
      </p:sp>
      <p:sp>
        <p:nvSpPr>
          <p:cNvPr id="10" name="TextBox 9">
            <a:extLst>
              <a:ext uri="{FF2B5EF4-FFF2-40B4-BE49-F238E27FC236}">
                <a16:creationId xmlns:a16="http://schemas.microsoft.com/office/drawing/2014/main" id="{3BFD7A14-03FB-4798-5CBE-2E65E01C84ED}"/>
              </a:ext>
            </a:extLst>
          </p:cNvPr>
          <p:cNvSpPr txBox="1"/>
          <p:nvPr/>
        </p:nvSpPr>
        <p:spPr>
          <a:xfrm>
            <a:off x="8610600" y="4419036"/>
            <a:ext cx="2847383" cy="1077218"/>
          </a:xfrm>
          <a:prstGeom prst="rect">
            <a:avLst/>
          </a:prstGeom>
          <a:noFill/>
        </p:spPr>
        <p:txBody>
          <a:bodyPr wrap="none" rtlCol="0">
            <a:spAutoFit/>
          </a:bodyPr>
          <a:lstStyle/>
          <a:p>
            <a:r>
              <a:rPr lang="sv-SE" sz="3200" b="1" dirty="0" err="1">
                <a:solidFill>
                  <a:srgbClr val="0070C0"/>
                </a:solidFill>
              </a:rPr>
              <a:t>Size</a:t>
            </a:r>
            <a:r>
              <a:rPr lang="sv-SE" sz="3200" b="1" dirty="0">
                <a:solidFill>
                  <a:srgbClr val="0070C0"/>
                </a:solidFill>
              </a:rPr>
              <a:t> </a:t>
            </a:r>
            <a:r>
              <a:rPr lang="sv-SE" sz="3200" b="1" dirty="0" err="1">
                <a:solidFill>
                  <a:srgbClr val="0070C0"/>
                </a:solidFill>
              </a:rPr>
              <a:t>of</a:t>
            </a:r>
            <a:r>
              <a:rPr lang="sv-SE" sz="3200" b="1" dirty="0">
                <a:solidFill>
                  <a:srgbClr val="0070C0"/>
                </a:solidFill>
              </a:rPr>
              <a:t> the </a:t>
            </a:r>
          </a:p>
          <a:p>
            <a:r>
              <a:rPr lang="sv-SE" sz="3200" b="1" dirty="0" err="1">
                <a:solidFill>
                  <a:srgbClr val="0070C0"/>
                </a:solidFill>
              </a:rPr>
              <a:t>defending</a:t>
            </a:r>
            <a:r>
              <a:rPr lang="sv-SE" sz="3200" b="1" dirty="0">
                <a:solidFill>
                  <a:srgbClr val="0070C0"/>
                </a:solidFill>
              </a:rPr>
              <a:t> force</a:t>
            </a:r>
            <a:endParaRPr lang="en-US" sz="3200" b="1" dirty="0">
              <a:solidFill>
                <a:srgbClr val="0070C0"/>
              </a:solidFill>
            </a:endParaRPr>
          </a:p>
        </p:txBody>
      </p:sp>
      <p:sp>
        <p:nvSpPr>
          <p:cNvPr id="11" name="Arrow: Right 10">
            <a:extLst>
              <a:ext uri="{FF2B5EF4-FFF2-40B4-BE49-F238E27FC236}">
                <a16:creationId xmlns:a16="http://schemas.microsoft.com/office/drawing/2014/main" id="{5B7EAE91-5080-C58D-E57C-638863E4794C}"/>
              </a:ext>
            </a:extLst>
          </p:cNvPr>
          <p:cNvSpPr/>
          <p:nvPr/>
        </p:nvSpPr>
        <p:spPr>
          <a:xfrm flipH="1">
            <a:off x="7696200" y="1995344"/>
            <a:ext cx="677110" cy="4451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6EDEF964-14CF-5850-11FC-A57F7BBF23AC}"/>
              </a:ext>
            </a:extLst>
          </p:cNvPr>
          <p:cNvSpPr/>
          <p:nvPr/>
        </p:nvSpPr>
        <p:spPr>
          <a:xfrm flipH="1">
            <a:off x="7678264" y="4735095"/>
            <a:ext cx="677110" cy="4451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B55EC36-F93B-C385-FC69-290FAEF2B9AE}"/>
              </a:ext>
            </a:extLst>
          </p:cNvPr>
          <p:cNvSpPr txBox="1"/>
          <p:nvPr/>
        </p:nvSpPr>
        <p:spPr>
          <a:xfrm>
            <a:off x="336470" y="1438660"/>
            <a:ext cx="2232662" cy="1569660"/>
          </a:xfrm>
          <a:prstGeom prst="rect">
            <a:avLst/>
          </a:prstGeom>
          <a:noFill/>
        </p:spPr>
        <p:txBody>
          <a:bodyPr wrap="none" rtlCol="0">
            <a:spAutoFit/>
          </a:bodyPr>
          <a:lstStyle/>
          <a:p>
            <a:r>
              <a:rPr lang="sv-SE" sz="2400" b="1" dirty="0" err="1">
                <a:solidFill>
                  <a:srgbClr val="0070C0"/>
                </a:solidFill>
              </a:rPr>
              <a:t>Time</a:t>
            </a:r>
            <a:r>
              <a:rPr lang="sv-SE" sz="2400" b="1" dirty="0">
                <a:solidFill>
                  <a:srgbClr val="0070C0"/>
                </a:solidFill>
              </a:rPr>
              <a:t> </a:t>
            </a:r>
            <a:r>
              <a:rPr lang="sv-SE" sz="2400" b="1" dirty="0" err="1">
                <a:solidFill>
                  <a:srgbClr val="0070C0"/>
                </a:solidFill>
              </a:rPr>
              <a:t>derivative</a:t>
            </a:r>
            <a:r>
              <a:rPr lang="sv-SE" sz="2400" b="1" dirty="0">
                <a:solidFill>
                  <a:srgbClr val="0070C0"/>
                </a:solidFill>
              </a:rPr>
              <a:t> </a:t>
            </a:r>
          </a:p>
          <a:p>
            <a:r>
              <a:rPr lang="sv-SE" sz="2400" b="1" dirty="0" err="1">
                <a:solidFill>
                  <a:srgbClr val="0070C0"/>
                </a:solidFill>
              </a:rPr>
              <a:t>of</a:t>
            </a:r>
            <a:r>
              <a:rPr lang="sv-SE" sz="2400" b="1" dirty="0">
                <a:solidFill>
                  <a:srgbClr val="0070C0"/>
                </a:solidFill>
              </a:rPr>
              <a:t> the </a:t>
            </a:r>
            <a:r>
              <a:rPr lang="sv-SE" sz="2400" b="1" dirty="0" err="1">
                <a:solidFill>
                  <a:srgbClr val="0070C0"/>
                </a:solidFill>
              </a:rPr>
              <a:t>size</a:t>
            </a:r>
            <a:r>
              <a:rPr lang="sv-SE" sz="2400" b="1" dirty="0">
                <a:solidFill>
                  <a:srgbClr val="0070C0"/>
                </a:solidFill>
              </a:rPr>
              <a:t> </a:t>
            </a:r>
            <a:r>
              <a:rPr lang="sv-SE" sz="2400" b="1" dirty="0" err="1">
                <a:solidFill>
                  <a:srgbClr val="0070C0"/>
                </a:solidFill>
              </a:rPr>
              <a:t>of</a:t>
            </a:r>
            <a:r>
              <a:rPr lang="sv-SE" sz="2400" b="1" dirty="0">
                <a:solidFill>
                  <a:srgbClr val="0070C0"/>
                </a:solidFill>
              </a:rPr>
              <a:t> </a:t>
            </a:r>
          </a:p>
          <a:p>
            <a:r>
              <a:rPr lang="sv-SE" sz="2400" b="1" dirty="0">
                <a:solidFill>
                  <a:srgbClr val="0070C0"/>
                </a:solidFill>
              </a:rPr>
              <a:t>the </a:t>
            </a:r>
            <a:r>
              <a:rPr lang="sv-SE" sz="2400" b="1" dirty="0" err="1">
                <a:solidFill>
                  <a:srgbClr val="0070C0"/>
                </a:solidFill>
              </a:rPr>
              <a:t>defending</a:t>
            </a:r>
            <a:r>
              <a:rPr lang="sv-SE" sz="2400" b="1" dirty="0">
                <a:solidFill>
                  <a:srgbClr val="0070C0"/>
                </a:solidFill>
              </a:rPr>
              <a:t> </a:t>
            </a:r>
          </a:p>
          <a:p>
            <a:r>
              <a:rPr lang="sv-SE" sz="2400" b="1" dirty="0">
                <a:solidFill>
                  <a:srgbClr val="0070C0"/>
                </a:solidFill>
              </a:rPr>
              <a:t>force</a:t>
            </a:r>
            <a:endParaRPr lang="en-US" sz="2400" b="1" dirty="0">
              <a:solidFill>
                <a:srgbClr val="0070C0"/>
              </a:solidFill>
            </a:endParaRPr>
          </a:p>
        </p:txBody>
      </p:sp>
      <p:sp>
        <p:nvSpPr>
          <p:cNvPr id="14" name="TextBox 13">
            <a:extLst>
              <a:ext uri="{FF2B5EF4-FFF2-40B4-BE49-F238E27FC236}">
                <a16:creationId xmlns:a16="http://schemas.microsoft.com/office/drawing/2014/main" id="{40A0D526-5A34-6E75-1DF4-F3F8D218971E}"/>
              </a:ext>
            </a:extLst>
          </p:cNvPr>
          <p:cNvSpPr txBox="1"/>
          <p:nvPr/>
        </p:nvSpPr>
        <p:spPr>
          <a:xfrm>
            <a:off x="336470" y="3951347"/>
            <a:ext cx="2232662" cy="1569660"/>
          </a:xfrm>
          <a:prstGeom prst="rect">
            <a:avLst/>
          </a:prstGeom>
          <a:noFill/>
        </p:spPr>
        <p:txBody>
          <a:bodyPr wrap="none" rtlCol="0">
            <a:spAutoFit/>
          </a:bodyPr>
          <a:lstStyle/>
          <a:p>
            <a:r>
              <a:rPr lang="sv-SE" sz="2400" b="1" dirty="0" err="1">
                <a:solidFill>
                  <a:srgbClr val="FF0000"/>
                </a:solidFill>
              </a:rPr>
              <a:t>Time</a:t>
            </a:r>
            <a:r>
              <a:rPr lang="sv-SE" sz="2400" b="1" dirty="0">
                <a:solidFill>
                  <a:srgbClr val="FF0000"/>
                </a:solidFill>
              </a:rPr>
              <a:t> </a:t>
            </a:r>
            <a:r>
              <a:rPr lang="sv-SE" sz="2400" b="1" dirty="0" err="1">
                <a:solidFill>
                  <a:srgbClr val="FF0000"/>
                </a:solidFill>
              </a:rPr>
              <a:t>derivative</a:t>
            </a:r>
            <a:r>
              <a:rPr lang="sv-SE" sz="2400" b="1" dirty="0">
                <a:solidFill>
                  <a:srgbClr val="FF0000"/>
                </a:solidFill>
              </a:rPr>
              <a:t> </a:t>
            </a:r>
          </a:p>
          <a:p>
            <a:r>
              <a:rPr lang="sv-SE" sz="2400" b="1" dirty="0" err="1">
                <a:solidFill>
                  <a:srgbClr val="FF0000"/>
                </a:solidFill>
              </a:rPr>
              <a:t>of</a:t>
            </a:r>
            <a:r>
              <a:rPr lang="sv-SE" sz="2400" b="1" dirty="0">
                <a:solidFill>
                  <a:srgbClr val="FF0000"/>
                </a:solidFill>
              </a:rPr>
              <a:t> the </a:t>
            </a:r>
            <a:r>
              <a:rPr lang="sv-SE" sz="2400" b="1" dirty="0" err="1">
                <a:solidFill>
                  <a:srgbClr val="FF0000"/>
                </a:solidFill>
              </a:rPr>
              <a:t>size</a:t>
            </a:r>
            <a:r>
              <a:rPr lang="sv-SE" sz="2400" b="1" dirty="0">
                <a:solidFill>
                  <a:srgbClr val="FF0000"/>
                </a:solidFill>
              </a:rPr>
              <a:t> </a:t>
            </a:r>
          </a:p>
          <a:p>
            <a:r>
              <a:rPr lang="sv-SE" sz="2400" b="1" dirty="0" err="1">
                <a:solidFill>
                  <a:srgbClr val="FF0000"/>
                </a:solidFill>
              </a:rPr>
              <a:t>of</a:t>
            </a:r>
            <a:r>
              <a:rPr lang="sv-SE" sz="2400" b="1" dirty="0">
                <a:solidFill>
                  <a:srgbClr val="FF0000"/>
                </a:solidFill>
              </a:rPr>
              <a:t> the </a:t>
            </a:r>
          </a:p>
          <a:p>
            <a:r>
              <a:rPr lang="sv-SE" sz="2400" b="1" dirty="0" err="1">
                <a:solidFill>
                  <a:srgbClr val="FF0000"/>
                </a:solidFill>
              </a:rPr>
              <a:t>attacking</a:t>
            </a:r>
            <a:r>
              <a:rPr lang="sv-SE" sz="2400" b="1" dirty="0">
                <a:solidFill>
                  <a:srgbClr val="FF0000"/>
                </a:solidFill>
              </a:rPr>
              <a:t> force</a:t>
            </a:r>
            <a:endParaRPr lang="en-US" sz="2400" b="1" dirty="0">
              <a:solidFill>
                <a:srgbClr val="FF0000"/>
              </a:solidFill>
            </a:endParaRPr>
          </a:p>
        </p:txBody>
      </p:sp>
      <p:sp>
        <p:nvSpPr>
          <p:cNvPr id="20" name="Arrow: Right 19">
            <a:extLst>
              <a:ext uri="{FF2B5EF4-FFF2-40B4-BE49-F238E27FC236}">
                <a16:creationId xmlns:a16="http://schemas.microsoft.com/office/drawing/2014/main" id="{9B2D612F-46A6-A145-0380-612DC63DEEF5}"/>
              </a:ext>
            </a:extLst>
          </p:cNvPr>
          <p:cNvSpPr/>
          <p:nvPr/>
        </p:nvSpPr>
        <p:spPr>
          <a:xfrm>
            <a:off x="2319925" y="1972545"/>
            <a:ext cx="343837" cy="445100"/>
          </a:xfrm>
          <a:prstGeom prst="right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6F9E51B0-9565-6D4E-CEC8-7452CA7E5ED1}"/>
              </a:ext>
            </a:extLst>
          </p:cNvPr>
          <p:cNvSpPr/>
          <p:nvPr/>
        </p:nvSpPr>
        <p:spPr>
          <a:xfrm>
            <a:off x="2225295" y="4685265"/>
            <a:ext cx="343837" cy="4451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2EB568E-EDA8-80C3-FF45-29D682215098}"/>
              </a:ext>
            </a:extLst>
          </p:cNvPr>
          <p:cNvSpPr txBox="1"/>
          <p:nvPr/>
        </p:nvSpPr>
        <p:spPr>
          <a:xfrm>
            <a:off x="8373310" y="121456"/>
            <a:ext cx="3583225" cy="1200329"/>
          </a:xfrm>
          <a:prstGeom prst="rect">
            <a:avLst/>
          </a:prstGeom>
          <a:noFill/>
        </p:spPr>
        <p:txBody>
          <a:bodyPr wrap="none" rtlCol="0">
            <a:spAutoFit/>
          </a:bodyPr>
          <a:lstStyle/>
          <a:p>
            <a:r>
              <a:rPr lang="sv-SE" sz="3600" b="1" i="1" dirty="0">
                <a:highlight>
                  <a:srgbClr val="FFFF00"/>
                </a:highlight>
              </a:rPr>
              <a:t>The </a:t>
            </a:r>
            <a:r>
              <a:rPr lang="sv-SE" sz="3600" b="1" i="1" dirty="0" err="1">
                <a:highlight>
                  <a:srgbClr val="FFFF00"/>
                </a:highlight>
              </a:rPr>
              <a:t>Classical</a:t>
            </a:r>
            <a:r>
              <a:rPr lang="sv-SE" sz="3600" b="1" i="1" dirty="0">
                <a:highlight>
                  <a:srgbClr val="FFFF00"/>
                </a:highlight>
              </a:rPr>
              <a:t> </a:t>
            </a:r>
          </a:p>
          <a:p>
            <a:r>
              <a:rPr lang="sv-SE" sz="3600" b="1" i="1" dirty="0">
                <a:highlight>
                  <a:srgbClr val="FFFF00"/>
                </a:highlight>
              </a:rPr>
              <a:t>Lanchester Model</a:t>
            </a:r>
            <a:endParaRPr lang="en-US" sz="3600" b="1" i="1" dirty="0">
              <a:highlight>
                <a:srgbClr val="FFFF00"/>
              </a:highlight>
            </a:endParaRPr>
          </a:p>
        </p:txBody>
      </p:sp>
    </p:spTree>
    <p:extLst>
      <p:ext uri="{BB962C8B-B14F-4D97-AF65-F5344CB8AC3E}">
        <p14:creationId xmlns:p14="http://schemas.microsoft.com/office/powerpoint/2010/main" val="4198785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1B8C5-8341-49B7-E93F-F7031B57241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3EFF62-1753-9A73-3EB7-0AC9BD151E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5F7DB1-1739-486A-AE61-F601C514307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angle 2">
            <a:extLst>
              <a:ext uri="{FF2B5EF4-FFF2-40B4-BE49-F238E27FC236}">
                <a16:creationId xmlns:a16="http://schemas.microsoft.com/office/drawing/2014/main" id="{923FCDD6-0254-AB5F-92E9-ABC128CB072A}"/>
              </a:ext>
            </a:extLst>
          </p:cNvPr>
          <p:cNvSpPr>
            <a:spLocks noChangeArrowheads="1"/>
          </p:cNvSpPr>
          <p:nvPr/>
        </p:nvSpPr>
        <p:spPr bwMode="auto">
          <a:xfrm>
            <a:off x="665018" y="369454"/>
            <a:ext cx="4045937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8" name="Object 7">
            <a:extLst>
              <a:ext uri="{FF2B5EF4-FFF2-40B4-BE49-F238E27FC236}">
                <a16:creationId xmlns:a16="http://schemas.microsoft.com/office/drawing/2014/main" id="{46596B32-8EA4-D337-735F-0E56FEB61E7B}"/>
              </a:ext>
            </a:extLst>
          </p:cNvPr>
          <p:cNvGraphicFramePr>
            <a:graphicFrameLocks noChangeAspect="1"/>
          </p:cNvGraphicFramePr>
          <p:nvPr/>
        </p:nvGraphicFramePr>
        <p:xfrm>
          <a:off x="2354626" y="711907"/>
          <a:ext cx="5772727" cy="5644443"/>
        </p:xfrm>
        <a:graphic>
          <a:graphicData uri="http://schemas.openxmlformats.org/presentationml/2006/ole">
            <mc:AlternateContent xmlns:mc="http://schemas.openxmlformats.org/markup-compatibility/2006">
              <mc:Choice xmlns:v="urn:schemas-microsoft-com:vml" Requires="v">
                <p:oleObj name="Equation" r:id="rId2" imgW="850900" imgH="838200" progId="Equation.DSMT4">
                  <p:embed/>
                </p:oleObj>
              </mc:Choice>
              <mc:Fallback>
                <p:oleObj name="Equation" r:id="rId2" imgW="850900" imgH="838200" progId="Equation.DSMT4">
                  <p:embed/>
                  <p:pic>
                    <p:nvPicPr>
                      <p:cNvPr id="8" name="Object 7">
                        <a:extLst>
                          <a:ext uri="{FF2B5EF4-FFF2-40B4-BE49-F238E27FC236}">
                            <a16:creationId xmlns:a16="http://schemas.microsoft.com/office/drawing/2014/main" id="{DBD860C7-25B9-A15D-EE60-6089DC3175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4626" y="711907"/>
                        <a:ext cx="5772727" cy="5644443"/>
                      </a:xfrm>
                      <a:prstGeom prst="rect">
                        <a:avLst/>
                      </a:prstGeom>
                      <a:noFill/>
                    </p:spPr>
                  </p:pic>
                </p:oleObj>
              </mc:Fallback>
            </mc:AlternateContent>
          </a:graphicData>
        </a:graphic>
      </p:graphicFrame>
      <p:sp>
        <p:nvSpPr>
          <p:cNvPr id="4" name="TextBox 3">
            <a:extLst>
              <a:ext uri="{FF2B5EF4-FFF2-40B4-BE49-F238E27FC236}">
                <a16:creationId xmlns:a16="http://schemas.microsoft.com/office/drawing/2014/main" id="{FD42BC12-5185-FABC-C094-C0A58DAB4C66}"/>
              </a:ext>
            </a:extLst>
          </p:cNvPr>
          <p:cNvSpPr txBox="1"/>
          <p:nvPr/>
        </p:nvSpPr>
        <p:spPr>
          <a:xfrm>
            <a:off x="5980176" y="2995519"/>
            <a:ext cx="1820341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err="1">
                <a:ln>
                  <a:noFill/>
                </a:ln>
                <a:solidFill>
                  <a:srgbClr val="00B050"/>
                </a:solidFill>
                <a:effectLst/>
                <a:uLnTx/>
                <a:uFillTx/>
                <a:latin typeface="Calibri" panose="020F0502020204030204"/>
                <a:ea typeface="+mn-ea"/>
                <a:cs typeface="+mn-cs"/>
              </a:rPr>
              <a:t>Attrition</a:t>
            </a:r>
            <a:r>
              <a:rPr kumimoji="0" lang="sv-SE" sz="3200" b="1" i="0" u="none" strike="noStrike" kern="1200" cap="none" spc="0" normalizeH="0" baseline="0" noProof="0" dirty="0">
                <a:ln>
                  <a:noFill/>
                </a:ln>
                <a:solidFill>
                  <a:srgbClr val="00B05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err="1">
                <a:ln>
                  <a:noFill/>
                </a:ln>
                <a:solidFill>
                  <a:srgbClr val="00B050"/>
                </a:solidFill>
                <a:effectLst/>
                <a:uLnTx/>
                <a:uFillTx/>
                <a:latin typeface="Calibri" panose="020F0502020204030204"/>
                <a:ea typeface="+mn-ea"/>
                <a:cs typeface="+mn-cs"/>
              </a:rPr>
              <a:t>coefficients</a:t>
            </a:r>
            <a:endParaRPr kumimoji="0" lang="en-US" sz="18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5" name="Arrow: Down 4">
            <a:extLst>
              <a:ext uri="{FF2B5EF4-FFF2-40B4-BE49-F238E27FC236}">
                <a16:creationId xmlns:a16="http://schemas.microsoft.com/office/drawing/2014/main" id="{C32783EA-1CD7-A875-656A-43C86271B8BF}"/>
              </a:ext>
            </a:extLst>
          </p:cNvPr>
          <p:cNvSpPr/>
          <p:nvPr/>
        </p:nvSpPr>
        <p:spPr>
          <a:xfrm>
            <a:off x="6957891" y="4072737"/>
            <a:ext cx="411480" cy="296734"/>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rrow: Down 5">
            <a:extLst>
              <a:ext uri="{FF2B5EF4-FFF2-40B4-BE49-F238E27FC236}">
                <a16:creationId xmlns:a16="http://schemas.microsoft.com/office/drawing/2014/main" id="{053E2742-DD42-E443-02F4-076150B70690}"/>
              </a:ext>
            </a:extLst>
          </p:cNvPr>
          <p:cNvSpPr/>
          <p:nvPr/>
        </p:nvSpPr>
        <p:spPr>
          <a:xfrm flipV="1">
            <a:off x="6752151" y="2698785"/>
            <a:ext cx="411480" cy="309535"/>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C0BA3EA-A728-B2DE-A275-8024060DC68C}"/>
              </a:ext>
            </a:extLst>
          </p:cNvPr>
          <p:cNvSpPr txBox="1"/>
          <p:nvPr/>
        </p:nvSpPr>
        <p:spPr>
          <a:xfrm>
            <a:off x="9126836" y="1769934"/>
            <a:ext cx="2700739"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err="1">
                <a:ln>
                  <a:noFill/>
                </a:ln>
                <a:solidFill>
                  <a:srgbClr val="FF0000"/>
                </a:solidFill>
                <a:effectLst/>
                <a:uLnTx/>
                <a:uFillTx/>
                <a:latin typeface="Calibri" panose="020F0502020204030204"/>
                <a:ea typeface="+mn-ea"/>
                <a:cs typeface="+mn-cs"/>
              </a:rPr>
              <a:t>Size</a:t>
            </a:r>
            <a:r>
              <a:rPr kumimoji="0" lang="sv-SE"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srgbClr val="FF0000"/>
                </a:solidFill>
                <a:effectLst/>
                <a:uLnTx/>
                <a:uFillTx/>
                <a:latin typeface="Calibri" panose="020F0502020204030204"/>
                <a:ea typeface="+mn-ea"/>
                <a:cs typeface="+mn-cs"/>
              </a:rPr>
              <a:t>of</a:t>
            </a:r>
            <a:r>
              <a:rPr kumimoji="0" lang="sv-SE" sz="3200" b="1" i="0" u="none" strike="noStrike" kern="1200" cap="none" spc="0" normalizeH="0" baseline="0" noProof="0" dirty="0">
                <a:ln>
                  <a:noFill/>
                </a:ln>
                <a:solidFill>
                  <a:srgbClr val="FF0000"/>
                </a:solidFill>
                <a:effectLst/>
                <a:uLnTx/>
                <a:uFillTx/>
                <a:latin typeface="Calibri" panose="020F0502020204030204"/>
                <a:ea typeface="+mn-ea"/>
                <a:cs typeface="+mn-cs"/>
              </a:rPr>
              <a:t>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err="1">
                <a:ln>
                  <a:noFill/>
                </a:ln>
                <a:solidFill>
                  <a:srgbClr val="FF0000"/>
                </a:solidFill>
                <a:effectLst/>
                <a:uLnTx/>
                <a:uFillTx/>
                <a:latin typeface="Calibri" panose="020F0502020204030204"/>
                <a:ea typeface="+mn-ea"/>
                <a:cs typeface="+mn-cs"/>
              </a:rPr>
              <a:t>attacking</a:t>
            </a:r>
            <a:r>
              <a:rPr kumimoji="0" lang="sv-SE" sz="3200" b="1" i="0" u="none" strike="noStrike" kern="1200" cap="none" spc="0" normalizeH="0" baseline="0" noProof="0" dirty="0">
                <a:ln>
                  <a:noFill/>
                </a:ln>
                <a:solidFill>
                  <a:srgbClr val="FF0000"/>
                </a:solidFill>
                <a:effectLst/>
                <a:uLnTx/>
                <a:uFillTx/>
                <a:latin typeface="Calibri" panose="020F0502020204030204"/>
                <a:ea typeface="+mn-ea"/>
                <a:cs typeface="+mn-cs"/>
              </a:rPr>
              <a:t> force</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BDA3DD5-F263-9181-4940-F03E0699EFBF}"/>
              </a:ext>
            </a:extLst>
          </p:cNvPr>
          <p:cNvSpPr txBox="1"/>
          <p:nvPr/>
        </p:nvSpPr>
        <p:spPr>
          <a:xfrm>
            <a:off x="9021627" y="4443789"/>
            <a:ext cx="2847383"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err="1">
                <a:ln>
                  <a:noFill/>
                </a:ln>
                <a:solidFill>
                  <a:srgbClr val="0070C0"/>
                </a:solidFill>
                <a:effectLst/>
                <a:uLnTx/>
                <a:uFillTx/>
                <a:latin typeface="Calibri" panose="020F0502020204030204"/>
                <a:ea typeface="+mn-ea"/>
                <a:cs typeface="+mn-cs"/>
              </a:rPr>
              <a:t>Size</a:t>
            </a:r>
            <a:r>
              <a:rPr kumimoji="0" lang="sv-SE" sz="32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srgbClr val="0070C0"/>
                </a:solidFill>
                <a:effectLst/>
                <a:uLnTx/>
                <a:uFillTx/>
                <a:latin typeface="Calibri" panose="020F0502020204030204"/>
                <a:ea typeface="+mn-ea"/>
                <a:cs typeface="+mn-cs"/>
              </a:rPr>
              <a:t>of</a:t>
            </a:r>
            <a:r>
              <a:rPr kumimoji="0" lang="sv-SE" sz="3200" b="1" i="0" u="none" strike="noStrike" kern="1200" cap="none" spc="0" normalizeH="0" baseline="0" noProof="0" dirty="0">
                <a:ln>
                  <a:noFill/>
                </a:ln>
                <a:solidFill>
                  <a:srgbClr val="0070C0"/>
                </a:solidFill>
                <a:effectLst/>
                <a:uLnTx/>
                <a:uFillTx/>
                <a:latin typeface="Calibri" panose="020F0502020204030204"/>
                <a:ea typeface="+mn-ea"/>
                <a:cs typeface="+mn-cs"/>
              </a:rPr>
              <a:t>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err="1">
                <a:ln>
                  <a:noFill/>
                </a:ln>
                <a:solidFill>
                  <a:srgbClr val="0070C0"/>
                </a:solidFill>
                <a:effectLst/>
                <a:uLnTx/>
                <a:uFillTx/>
                <a:latin typeface="Calibri" panose="020F0502020204030204"/>
                <a:ea typeface="+mn-ea"/>
                <a:cs typeface="+mn-cs"/>
              </a:rPr>
              <a:t>defending</a:t>
            </a:r>
            <a:r>
              <a:rPr kumimoji="0" lang="sv-SE" sz="3200" b="1" i="0" u="none" strike="noStrike" kern="1200" cap="none" spc="0" normalizeH="0" baseline="0" noProof="0" dirty="0">
                <a:ln>
                  <a:noFill/>
                </a:ln>
                <a:solidFill>
                  <a:srgbClr val="0070C0"/>
                </a:solidFill>
                <a:effectLst/>
                <a:uLnTx/>
                <a:uFillTx/>
                <a:latin typeface="Calibri" panose="020F0502020204030204"/>
                <a:ea typeface="+mn-ea"/>
                <a:cs typeface="+mn-cs"/>
              </a:rPr>
              <a:t> force</a:t>
            </a: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11" name="Arrow: Right 10">
            <a:extLst>
              <a:ext uri="{FF2B5EF4-FFF2-40B4-BE49-F238E27FC236}">
                <a16:creationId xmlns:a16="http://schemas.microsoft.com/office/drawing/2014/main" id="{6F647579-271F-D297-1257-DBC35D461153}"/>
              </a:ext>
            </a:extLst>
          </p:cNvPr>
          <p:cNvSpPr/>
          <p:nvPr/>
        </p:nvSpPr>
        <p:spPr>
          <a:xfrm flipH="1">
            <a:off x="8127353" y="1973779"/>
            <a:ext cx="677110" cy="4451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row: Right 11">
            <a:extLst>
              <a:ext uri="{FF2B5EF4-FFF2-40B4-BE49-F238E27FC236}">
                <a16:creationId xmlns:a16="http://schemas.microsoft.com/office/drawing/2014/main" id="{04FE68F8-C590-48FC-9D29-3BDCE6266F66}"/>
              </a:ext>
            </a:extLst>
          </p:cNvPr>
          <p:cNvSpPr/>
          <p:nvPr/>
        </p:nvSpPr>
        <p:spPr>
          <a:xfrm flipH="1">
            <a:off x="8127353" y="4759848"/>
            <a:ext cx="677110" cy="4451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B625027D-99C0-8B71-8D22-5B1F9E151DFA}"/>
              </a:ext>
            </a:extLst>
          </p:cNvPr>
          <p:cNvSpPr txBox="1"/>
          <p:nvPr/>
        </p:nvSpPr>
        <p:spPr>
          <a:xfrm>
            <a:off x="336470" y="1438660"/>
            <a:ext cx="2232662"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err="1">
                <a:ln>
                  <a:noFill/>
                </a:ln>
                <a:solidFill>
                  <a:srgbClr val="0070C0"/>
                </a:solidFill>
                <a:effectLst/>
                <a:uLnTx/>
                <a:uFillTx/>
                <a:latin typeface="Calibri" panose="020F0502020204030204"/>
                <a:ea typeface="+mn-ea"/>
                <a:cs typeface="+mn-cs"/>
              </a:rPr>
              <a:t>Time</a:t>
            </a:r>
            <a:r>
              <a:rPr kumimoji="0" lang="sv-SE" sz="2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sv-SE" sz="2400" b="1" i="0" u="none" strike="noStrike" kern="1200" cap="none" spc="0" normalizeH="0" baseline="0" noProof="0" dirty="0" err="1">
                <a:ln>
                  <a:noFill/>
                </a:ln>
                <a:solidFill>
                  <a:srgbClr val="0070C0"/>
                </a:solidFill>
                <a:effectLst/>
                <a:uLnTx/>
                <a:uFillTx/>
                <a:latin typeface="Calibri" panose="020F0502020204030204"/>
                <a:ea typeface="+mn-ea"/>
                <a:cs typeface="+mn-cs"/>
              </a:rPr>
              <a:t>derivative</a:t>
            </a:r>
            <a:r>
              <a:rPr kumimoji="0" lang="sv-SE" sz="2400" b="1" i="0" u="none" strike="noStrike" kern="1200" cap="none" spc="0" normalizeH="0" baseline="0" noProof="0" dirty="0">
                <a:ln>
                  <a:noFill/>
                </a:ln>
                <a:solidFill>
                  <a:srgbClr val="0070C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err="1">
                <a:ln>
                  <a:noFill/>
                </a:ln>
                <a:solidFill>
                  <a:srgbClr val="0070C0"/>
                </a:solidFill>
                <a:effectLst/>
                <a:uLnTx/>
                <a:uFillTx/>
                <a:latin typeface="Calibri" panose="020F0502020204030204"/>
                <a:ea typeface="+mn-ea"/>
                <a:cs typeface="+mn-cs"/>
              </a:rPr>
              <a:t>of</a:t>
            </a:r>
            <a:r>
              <a:rPr kumimoji="0" lang="sv-SE" sz="2400" b="1" i="0" u="none" strike="noStrike" kern="1200" cap="none" spc="0" normalizeH="0" baseline="0" noProof="0" dirty="0">
                <a:ln>
                  <a:noFill/>
                </a:ln>
                <a:solidFill>
                  <a:srgbClr val="0070C0"/>
                </a:solidFill>
                <a:effectLst/>
                <a:uLnTx/>
                <a:uFillTx/>
                <a:latin typeface="Calibri" panose="020F0502020204030204"/>
                <a:ea typeface="+mn-ea"/>
                <a:cs typeface="+mn-cs"/>
              </a:rPr>
              <a:t> the </a:t>
            </a:r>
            <a:r>
              <a:rPr kumimoji="0" lang="sv-SE" sz="2400" b="1" i="0" u="none" strike="noStrike" kern="1200" cap="none" spc="0" normalizeH="0" baseline="0" noProof="0" dirty="0" err="1">
                <a:ln>
                  <a:noFill/>
                </a:ln>
                <a:solidFill>
                  <a:srgbClr val="0070C0"/>
                </a:solidFill>
                <a:effectLst/>
                <a:uLnTx/>
                <a:uFillTx/>
                <a:latin typeface="Calibri" panose="020F0502020204030204"/>
                <a:ea typeface="+mn-ea"/>
                <a:cs typeface="+mn-cs"/>
              </a:rPr>
              <a:t>size</a:t>
            </a:r>
            <a:r>
              <a:rPr kumimoji="0" lang="sv-SE" sz="2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sv-SE" sz="2400" b="1" i="0" u="none" strike="noStrike" kern="1200" cap="none" spc="0" normalizeH="0" baseline="0" noProof="0" dirty="0" err="1">
                <a:ln>
                  <a:noFill/>
                </a:ln>
                <a:solidFill>
                  <a:srgbClr val="0070C0"/>
                </a:solidFill>
                <a:effectLst/>
                <a:uLnTx/>
                <a:uFillTx/>
                <a:latin typeface="Calibri" panose="020F0502020204030204"/>
                <a:ea typeface="+mn-ea"/>
                <a:cs typeface="+mn-cs"/>
              </a:rPr>
              <a:t>of</a:t>
            </a:r>
            <a:r>
              <a:rPr kumimoji="0" lang="sv-SE" sz="2400" b="1" i="0" u="none" strike="noStrike" kern="1200" cap="none" spc="0" normalizeH="0" baseline="0" noProof="0" dirty="0">
                <a:ln>
                  <a:noFill/>
                </a:ln>
                <a:solidFill>
                  <a:srgbClr val="0070C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0070C0"/>
                </a:solidFill>
                <a:effectLst/>
                <a:uLnTx/>
                <a:uFillTx/>
                <a:latin typeface="Calibri" panose="020F0502020204030204"/>
                <a:ea typeface="+mn-ea"/>
                <a:cs typeface="+mn-cs"/>
              </a:rPr>
              <a:t>the </a:t>
            </a:r>
            <a:r>
              <a:rPr kumimoji="0" lang="sv-SE" sz="2400" b="1" i="0" u="none" strike="noStrike" kern="1200" cap="none" spc="0" normalizeH="0" baseline="0" noProof="0" dirty="0" err="1">
                <a:ln>
                  <a:noFill/>
                </a:ln>
                <a:solidFill>
                  <a:srgbClr val="0070C0"/>
                </a:solidFill>
                <a:effectLst/>
                <a:uLnTx/>
                <a:uFillTx/>
                <a:latin typeface="Calibri" panose="020F0502020204030204"/>
                <a:ea typeface="+mn-ea"/>
                <a:cs typeface="+mn-cs"/>
              </a:rPr>
              <a:t>defending</a:t>
            </a:r>
            <a:r>
              <a:rPr kumimoji="0" lang="sv-SE" sz="2400" b="1" i="0" u="none" strike="noStrike" kern="1200" cap="none" spc="0" normalizeH="0" baseline="0" noProof="0" dirty="0">
                <a:ln>
                  <a:noFill/>
                </a:ln>
                <a:solidFill>
                  <a:srgbClr val="0070C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0070C0"/>
                </a:solidFill>
                <a:effectLst/>
                <a:uLnTx/>
                <a:uFillTx/>
                <a:latin typeface="Calibri" panose="020F0502020204030204"/>
                <a:ea typeface="+mn-ea"/>
                <a:cs typeface="+mn-cs"/>
              </a:rPr>
              <a:t>force</a:t>
            </a:r>
            <a:endPar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154EC57-165B-EF87-F589-6F9BD7E9D49A}"/>
              </a:ext>
            </a:extLst>
          </p:cNvPr>
          <p:cNvSpPr txBox="1"/>
          <p:nvPr/>
        </p:nvSpPr>
        <p:spPr>
          <a:xfrm>
            <a:off x="336470" y="3951347"/>
            <a:ext cx="2232662"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err="1">
                <a:ln>
                  <a:noFill/>
                </a:ln>
                <a:solidFill>
                  <a:srgbClr val="FF0000"/>
                </a:solidFill>
                <a:effectLst/>
                <a:uLnTx/>
                <a:uFillTx/>
                <a:latin typeface="Calibri" panose="020F0502020204030204"/>
                <a:ea typeface="+mn-ea"/>
                <a:cs typeface="+mn-cs"/>
              </a:rPr>
              <a:t>Time</a:t>
            </a:r>
            <a:r>
              <a:rPr kumimoji="0" lang="sv-SE"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sv-SE" sz="2400" b="1" i="0" u="none" strike="noStrike" kern="1200" cap="none" spc="0" normalizeH="0" baseline="0" noProof="0" dirty="0" err="1">
                <a:ln>
                  <a:noFill/>
                </a:ln>
                <a:solidFill>
                  <a:srgbClr val="FF0000"/>
                </a:solidFill>
                <a:effectLst/>
                <a:uLnTx/>
                <a:uFillTx/>
                <a:latin typeface="Calibri" panose="020F0502020204030204"/>
                <a:ea typeface="+mn-ea"/>
                <a:cs typeface="+mn-cs"/>
              </a:rPr>
              <a:t>derivative</a:t>
            </a:r>
            <a:r>
              <a:rPr kumimoji="0" lang="sv-SE" sz="2400" b="1" i="0" u="none" strike="noStrike" kern="1200" cap="none" spc="0" normalizeH="0" baseline="0" noProof="0" dirty="0">
                <a:ln>
                  <a:noFill/>
                </a:ln>
                <a:solidFill>
                  <a:srgbClr val="FF00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err="1">
                <a:ln>
                  <a:noFill/>
                </a:ln>
                <a:solidFill>
                  <a:srgbClr val="FF0000"/>
                </a:solidFill>
                <a:effectLst/>
                <a:uLnTx/>
                <a:uFillTx/>
                <a:latin typeface="Calibri" panose="020F0502020204030204"/>
                <a:ea typeface="+mn-ea"/>
                <a:cs typeface="+mn-cs"/>
              </a:rPr>
              <a:t>of</a:t>
            </a:r>
            <a:r>
              <a:rPr kumimoji="0" lang="sv-SE" sz="2400" b="1" i="0" u="none" strike="noStrike" kern="1200" cap="none" spc="0" normalizeH="0" baseline="0" noProof="0" dirty="0">
                <a:ln>
                  <a:noFill/>
                </a:ln>
                <a:solidFill>
                  <a:srgbClr val="FF0000"/>
                </a:solidFill>
                <a:effectLst/>
                <a:uLnTx/>
                <a:uFillTx/>
                <a:latin typeface="Calibri" panose="020F0502020204030204"/>
                <a:ea typeface="+mn-ea"/>
                <a:cs typeface="+mn-cs"/>
              </a:rPr>
              <a:t> the </a:t>
            </a:r>
            <a:r>
              <a:rPr kumimoji="0" lang="sv-SE" sz="2400" b="1" i="0" u="none" strike="noStrike" kern="1200" cap="none" spc="0" normalizeH="0" baseline="0" noProof="0" dirty="0" err="1">
                <a:ln>
                  <a:noFill/>
                </a:ln>
                <a:solidFill>
                  <a:srgbClr val="FF0000"/>
                </a:solidFill>
                <a:effectLst/>
                <a:uLnTx/>
                <a:uFillTx/>
                <a:latin typeface="Calibri" panose="020F0502020204030204"/>
                <a:ea typeface="+mn-ea"/>
                <a:cs typeface="+mn-cs"/>
              </a:rPr>
              <a:t>size</a:t>
            </a:r>
            <a:r>
              <a:rPr kumimoji="0" lang="sv-SE" sz="2400" b="1" i="0" u="none" strike="noStrike" kern="1200" cap="none" spc="0" normalizeH="0" baseline="0" noProof="0" dirty="0">
                <a:ln>
                  <a:noFill/>
                </a:ln>
                <a:solidFill>
                  <a:srgbClr val="FF00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err="1">
                <a:ln>
                  <a:noFill/>
                </a:ln>
                <a:solidFill>
                  <a:srgbClr val="FF0000"/>
                </a:solidFill>
                <a:effectLst/>
                <a:uLnTx/>
                <a:uFillTx/>
                <a:latin typeface="Calibri" panose="020F0502020204030204"/>
                <a:ea typeface="+mn-ea"/>
                <a:cs typeface="+mn-cs"/>
              </a:rPr>
              <a:t>of</a:t>
            </a:r>
            <a:r>
              <a:rPr kumimoji="0" lang="sv-SE" sz="2400" b="1" i="0" u="none" strike="noStrike" kern="1200" cap="none" spc="0" normalizeH="0" baseline="0" noProof="0" dirty="0">
                <a:ln>
                  <a:noFill/>
                </a:ln>
                <a:solidFill>
                  <a:srgbClr val="FF0000"/>
                </a:solidFill>
                <a:effectLst/>
                <a:uLnTx/>
                <a:uFillTx/>
                <a:latin typeface="Calibri" panose="020F0502020204030204"/>
                <a:ea typeface="+mn-ea"/>
                <a:cs typeface="+mn-cs"/>
              </a:rPr>
              <a:t>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err="1">
                <a:ln>
                  <a:noFill/>
                </a:ln>
                <a:solidFill>
                  <a:srgbClr val="FF0000"/>
                </a:solidFill>
                <a:effectLst/>
                <a:uLnTx/>
                <a:uFillTx/>
                <a:latin typeface="Calibri" panose="020F0502020204030204"/>
                <a:ea typeface="+mn-ea"/>
                <a:cs typeface="+mn-cs"/>
              </a:rPr>
              <a:t>attacking</a:t>
            </a:r>
            <a:r>
              <a:rPr kumimoji="0" lang="sv-SE" sz="2400" b="1" i="0" u="none" strike="noStrike" kern="1200" cap="none" spc="0" normalizeH="0" baseline="0" noProof="0" dirty="0">
                <a:ln>
                  <a:noFill/>
                </a:ln>
                <a:solidFill>
                  <a:srgbClr val="FF0000"/>
                </a:solidFill>
                <a:effectLst/>
                <a:uLnTx/>
                <a:uFillTx/>
                <a:latin typeface="Calibri" panose="020F0502020204030204"/>
                <a:ea typeface="+mn-ea"/>
                <a:cs typeface="+mn-cs"/>
              </a:rPr>
              <a:t> force</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800D9949-1850-483B-4F6C-58F6646E1AAD}"/>
              </a:ext>
            </a:extLst>
          </p:cNvPr>
          <p:cNvSpPr txBox="1"/>
          <p:nvPr/>
        </p:nvSpPr>
        <p:spPr>
          <a:xfrm>
            <a:off x="4285924" y="309174"/>
            <a:ext cx="393043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err="1">
                <a:ln>
                  <a:noFill/>
                </a:ln>
                <a:solidFill>
                  <a:srgbClr val="0070C0"/>
                </a:solidFill>
                <a:effectLst/>
                <a:uLnTx/>
                <a:uFillTx/>
                <a:latin typeface="Calibri" panose="020F0502020204030204"/>
                <a:ea typeface="+mn-ea"/>
                <a:cs typeface="+mn-cs"/>
              </a:rPr>
              <a:t>Reinforcements</a:t>
            </a:r>
            <a:r>
              <a:rPr kumimoji="0" lang="sv-SE" sz="2400" b="1" i="0" u="none" strike="noStrike" kern="1200" cap="none" spc="0" normalizeH="0" baseline="0" noProof="0" dirty="0">
                <a:ln>
                  <a:noFill/>
                </a:ln>
                <a:solidFill>
                  <a:srgbClr val="0070C0"/>
                </a:solidFill>
                <a:effectLst/>
                <a:uLnTx/>
                <a:uFillTx/>
                <a:latin typeface="Calibri" panose="020F0502020204030204"/>
                <a:ea typeface="+mn-ea"/>
                <a:cs typeface="+mn-cs"/>
              </a:rPr>
              <a:t> per </a:t>
            </a:r>
            <a:r>
              <a:rPr kumimoji="0" lang="sv-SE" sz="2400" b="1" i="0" u="none" strike="noStrike" kern="1200" cap="none" spc="0" normalizeH="0" baseline="0" noProof="0" dirty="0" err="1">
                <a:ln>
                  <a:noFill/>
                </a:ln>
                <a:solidFill>
                  <a:srgbClr val="0070C0"/>
                </a:solidFill>
                <a:effectLst/>
                <a:uLnTx/>
                <a:uFillTx/>
                <a:latin typeface="Calibri" panose="020F0502020204030204"/>
                <a:ea typeface="+mn-ea"/>
                <a:cs typeface="+mn-cs"/>
              </a:rPr>
              <a:t>time</a:t>
            </a:r>
            <a:r>
              <a:rPr kumimoji="0" lang="sv-SE" sz="2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sv-SE" sz="2400" b="1" i="0" u="none" strike="noStrike" kern="1200" cap="none" spc="0" normalizeH="0" baseline="0" noProof="0" dirty="0" err="1">
                <a:ln>
                  <a:noFill/>
                </a:ln>
                <a:solidFill>
                  <a:srgbClr val="0070C0"/>
                </a:solidFill>
                <a:effectLst/>
                <a:uLnTx/>
                <a:uFillTx/>
                <a:latin typeface="Calibri" panose="020F0502020204030204"/>
                <a:ea typeface="+mn-ea"/>
                <a:cs typeface="+mn-cs"/>
              </a:rPr>
              <a:t>unit</a:t>
            </a:r>
            <a:endParaRPr kumimoji="0" lang="sv-SE" sz="24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err="1">
                <a:ln>
                  <a:noFill/>
                </a:ln>
                <a:solidFill>
                  <a:srgbClr val="0070C0"/>
                </a:solidFill>
                <a:effectLst/>
                <a:uLnTx/>
                <a:uFillTx/>
                <a:latin typeface="Calibri" panose="020F0502020204030204"/>
                <a:ea typeface="+mn-ea"/>
                <a:cs typeface="+mn-cs"/>
              </a:rPr>
              <a:t>of</a:t>
            </a:r>
            <a:r>
              <a:rPr kumimoji="0" lang="sv-SE" sz="2400" b="1" i="0" u="none" strike="noStrike" kern="1200" cap="none" spc="0" normalizeH="0" baseline="0" noProof="0" dirty="0">
                <a:ln>
                  <a:noFill/>
                </a:ln>
                <a:solidFill>
                  <a:srgbClr val="0070C0"/>
                </a:solidFill>
                <a:effectLst/>
                <a:uLnTx/>
                <a:uFillTx/>
                <a:latin typeface="Calibri" panose="020F0502020204030204"/>
                <a:ea typeface="+mn-ea"/>
                <a:cs typeface="+mn-cs"/>
              </a:rPr>
              <a:t> the </a:t>
            </a:r>
            <a:r>
              <a:rPr kumimoji="0" lang="sv-SE" sz="2400" b="1" i="0" u="none" strike="noStrike" kern="1200" cap="none" spc="0" normalizeH="0" baseline="0" noProof="0" dirty="0" err="1">
                <a:ln>
                  <a:noFill/>
                </a:ln>
                <a:solidFill>
                  <a:srgbClr val="0070C0"/>
                </a:solidFill>
                <a:effectLst/>
                <a:uLnTx/>
                <a:uFillTx/>
                <a:latin typeface="Calibri" panose="020F0502020204030204"/>
                <a:ea typeface="+mn-ea"/>
                <a:cs typeface="+mn-cs"/>
              </a:rPr>
              <a:t>defending</a:t>
            </a:r>
            <a:r>
              <a:rPr kumimoji="0" lang="sv-SE" sz="2400" b="1" i="0" u="none" strike="noStrike" kern="1200" cap="none" spc="0" normalizeH="0" baseline="0" noProof="0" dirty="0">
                <a:ln>
                  <a:noFill/>
                </a:ln>
                <a:solidFill>
                  <a:srgbClr val="0070C0"/>
                </a:solidFill>
                <a:effectLst/>
                <a:uLnTx/>
                <a:uFillTx/>
                <a:latin typeface="Calibri" panose="020F0502020204030204"/>
                <a:ea typeface="+mn-ea"/>
                <a:cs typeface="+mn-cs"/>
              </a:rPr>
              <a:t> force</a:t>
            </a:r>
          </a:p>
        </p:txBody>
      </p:sp>
      <p:sp>
        <p:nvSpPr>
          <p:cNvPr id="16" name="TextBox 15">
            <a:extLst>
              <a:ext uri="{FF2B5EF4-FFF2-40B4-BE49-F238E27FC236}">
                <a16:creationId xmlns:a16="http://schemas.microsoft.com/office/drawing/2014/main" id="{18256658-E04F-B7EC-FC4B-720FDAA7809F}"/>
              </a:ext>
            </a:extLst>
          </p:cNvPr>
          <p:cNvSpPr txBox="1"/>
          <p:nvPr/>
        </p:nvSpPr>
        <p:spPr>
          <a:xfrm>
            <a:off x="4438541" y="5685555"/>
            <a:ext cx="393043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err="1">
                <a:ln>
                  <a:noFill/>
                </a:ln>
                <a:solidFill>
                  <a:srgbClr val="FF0000"/>
                </a:solidFill>
                <a:effectLst/>
                <a:uLnTx/>
                <a:uFillTx/>
                <a:latin typeface="Calibri" panose="020F0502020204030204"/>
                <a:ea typeface="+mn-ea"/>
                <a:cs typeface="+mn-cs"/>
              </a:rPr>
              <a:t>Reinforcements</a:t>
            </a:r>
            <a:r>
              <a:rPr kumimoji="0" lang="sv-SE" sz="2400" b="1" i="0" u="none" strike="noStrike" kern="1200" cap="none" spc="0" normalizeH="0" baseline="0" noProof="0" dirty="0">
                <a:ln>
                  <a:noFill/>
                </a:ln>
                <a:solidFill>
                  <a:srgbClr val="FF0000"/>
                </a:solidFill>
                <a:effectLst/>
                <a:uLnTx/>
                <a:uFillTx/>
                <a:latin typeface="Calibri" panose="020F0502020204030204"/>
                <a:ea typeface="+mn-ea"/>
                <a:cs typeface="+mn-cs"/>
              </a:rPr>
              <a:t> per </a:t>
            </a:r>
            <a:r>
              <a:rPr kumimoji="0" lang="sv-SE" sz="2400" b="1" i="0" u="none" strike="noStrike" kern="1200" cap="none" spc="0" normalizeH="0" baseline="0" noProof="0" dirty="0" err="1">
                <a:ln>
                  <a:noFill/>
                </a:ln>
                <a:solidFill>
                  <a:srgbClr val="FF0000"/>
                </a:solidFill>
                <a:effectLst/>
                <a:uLnTx/>
                <a:uFillTx/>
                <a:latin typeface="Calibri" panose="020F0502020204030204"/>
                <a:ea typeface="+mn-ea"/>
                <a:cs typeface="+mn-cs"/>
              </a:rPr>
              <a:t>time</a:t>
            </a:r>
            <a:r>
              <a:rPr kumimoji="0" lang="sv-SE"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sv-SE" sz="2400" b="1" i="0" u="none" strike="noStrike" kern="1200" cap="none" spc="0" normalizeH="0" baseline="0" noProof="0" dirty="0" err="1">
                <a:ln>
                  <a:noFill/>
                </a:ln>
                <a:solidFill>
                  <a:srgbClr val="FF0000"/>
                </a:solidFill>
                <a:effectLst/>
                <a:uLnTx/>
                <a:uFillTx/>
                <a:latin typeface="Calibri" panose="020F0502020204030204"/>
                <a:ea typeface="+mn-ea"/>
                <a:cs typeface="+mn-cs"/>
              </a:rPr>
              <a:t>unit</a:t>
            </a:r>
            <a:endParaRPr kumimoji="0" lang="sv-SE" sz="24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err="1">
                <a:ln>
                  <a:noFill/>
                </a:ln>
                <a:solidFill>
                  <a:srgbClr val="FF0000"/>
                </a:solidFill>
                <a:effectLst/>
                <a:uLnTx/>
                <a:uFillTx/>
                <a:latin typeface="Calibri" panose="020F0502020204030204"/>
                <a:ea typeface="+mn-ea"/>
                <a:cs typeface="+mn-cs"/>
              </a:rPr>
              <a:t>of</a:t>
            </a:r>
            <a:r>
              <a:rPr kumimoji="0" lang="sv-SE" sz="2400" b="1" i="0" u="none" strike="noStrike" kern="1200" cap="none" spc="0" normalizeH="0" baseline="0" noProof="0" dirty="0">
                <a:ln>
                  <a:noFill/>
                </a:ln>
                <a:solidFill>
                  <a:srgbClr val="FF0000"/>
                </a:solidFill>
                <a:effectLst/>
                <a:uLnTx/>
                <a:uFillTx/>
                <a:latin typeface="Calibri" panose="020F0502020204030204"/>
                <a:ea typeface="+mn-ea"/>
                <a:cs typeface="+mn-cs"/>
              </a:rPr>
              <a:t> the </a:t>
            </a:r>
            <a:r>
              <a:rPr kumimoji="0" lang="sv-SE" sz="2400" b="1" i="0" u="none" strike="noStrike" kern="1200" cap="none" spc="0" normalizeH="0" baseline="0" noProof="0" dirty="0" err="1">
                <a:ln>
                  <a:noFill/>
                </a:ln>
                <a:solidFill>
                  <a:srgbClr val="FF0000"/>
                </a:solidFill>
                <a:effectLst/>
                <a:uLnTx/>
                <a:uFillTx/>
                <a:latin typeface="Calibri" panose="020F0502020204030204"/>
                <a:ea typeface="+mn-ea"/>
                <a:cs typeface="+mn-cs"/>
              </a:rPr>
              <a:t>attacking</a:t>
            </a:r>
            <a:r>
              <a:rPr kumimoji="0" lang="sv-SE" sz="2400" b="1" i="0" u="none" strike="noStrike" kern="1200" cap="none" spc="0" normalizeH="0" baseline="0" noProof="0" dirty="0">
                <a:ln>
                  <a:noFill/>
                </a:ln>
                <a:solidFill>
                  <a:srgbClr val="FF0000"/>
                </a:solidFill>
                <a:effectLst/>
                <a:uLnTx/>
                <a:uFillTx/>
                <a:latin typeface="Calibri" panose="020F0502020204030204"/>
                <a:ea typeface="+mn-ea"/>
                <a:cs typeface="+mn-cs"/>
              </a:rPr>
              <a:t> force</a:t>
            </a:r>
          </a:p>
        </p:txBody>
      </p:sp>
      <p:sp>
        <p:nvSpPr>
          <p:cNvPr id="17" name="Arrow: Down 16">
            <a:extLst>
              <a:ext uri="{FF2B5EF4-FFF2-40B4-BE49-F238E27FC236}">
                <a16:creationId xmlns:a16="http://schemas.microsoft.com/office/drawing/2014/main" id="{DBB6D124-1C19-65AB-926C-96A44F2EF320}"/>
              </a:ext>
            </a:extLst>
          </p:cNvPr>
          <p:cNvSpPr/>
          <p:nvPr/>
        </p:nvSpPr>
        <p:spPr>
          <a:xfrm>
            <a:off x="5367528" y="1438660"/>
            <a:ext cx="265176" cy="41529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row: Down 17">
            <a:extLst>
              <a:ext uri="{FF2B5EF4-FFF2-40B4-BE49-F238E27FC236}">
                <a16:creationId xmlns:a16="http://schemas.microsoft.com/office/drawing/2014/main" id="{1306A8D5-09CA-BC34-DD8D-685D450C343A}"/>
              </a:ext>
            </a:extLst>
          </p:cNvPr>
          <p:cNvSpPr/>
          <p:nvPr/>
        </p:nvSpPr>
        <p:spPr>
          <a:xfrm flipV="1">
            <a:off x="5367528" y="5389788"/>
            <a:ext cx="265176" cy="26243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Arrow: Right 19">
            <a:extLst>
              <a:ext uri="{FF2B5EF4-FFF2-40B4-BE49-F238E27FC236}">
                <a16:creationId xmlns:a16="http://schemas.microsoft.com/office/drawing/2014/main" id="{5D52A69C-40FA-C638-F919-07EC4F8413FD}"/>
              </a:ext>
            </a:extLst>
          </p:cNvPr>
          <p:cNvSpPr/>
          <p:nvPr/>
        </p:nvSpPr>
        <p:spPr>
          <a:xfrm>
            <a:off x="2319925" y="1972545"/>
            <a:ext cx="343837" cy="445100"/>
          </a:xfrm>
          <a:prstGeom prst="right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Arrow: Right 20">
            <a:extLst>
              <a:ext uri="{FF2B5EF4-FFF2-40B4-BE49-F238E27FC236}">
                <a16:creationId xmlns:a16="http://schemas.microsoft.com/office/drawing/2014/main" id="{45564D67-D01F-6A36-D84B-0DD9E0C4399D}"/>
              </a:ext>
            </a:extLst>
          </p:cNvPr>
          <p:cNvSpPr/>
          <p:nvPr/>
        </p:nvSpPr>
        <p:spPr>
          <a:xfrm>
            <a:off x="2225295" y="4685265"/>
            <a:ext cx="343837" cy="4451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0351E0B6-4BC8-405A-3A6F-A62ACC615586}"/>
              </a:ext>
            </a:extLst>
          </p:cNvPr>
          <p:cNvSpPr txBox="1"/>
          <p:nvPr/>
        </p:nvSpPr>
        <p:spPr>
          <a:xfrm>
            <a:off x="8465908" y="190863"/>
            <a:ext cx="3583225" cy="1200329"/>
          </a:xfrm>
          <a:prstGeom prst="rect">
            <a:avLst/>
          </a:prstGeom>
          <a:noFill/>
        </p:spPr>
        <p:txBody>
          <a:bodyPr wrap="none" rtlCol="0">
            <a:spAutoFit/>
          </a:bodyPr>
          <a:lstStyle/>
          <a:p>
            <a:r>
              <a:rPr lang="sv-SE" sz="3600" b="1" i="1" dirty="0">
                <a:highlight>
                  <a:srgbClr val="FFFF00"/>
                </a:highlight>
              </a:rPr>
              <a:t>The </a:t>
            </a:r>
            <a:r>
              <a:rPr lang="sv-SE" sz="3600" b="1" i="1" dirty="0" err="1">
                <a:highlight>
                  <a:srgbClr val="FFFF00"/>
                </a:highlight>
              </a:rPr>
              <a:t>Extended</a:t>
            </a:r>
            <a:r>
              <a:rPr lang="sv-SE" sz="3600" b="1" i="1" dirty="0">
                <a:highlight>
                  <a:srgbClr val="FFFF00"/>
                </a:highlight>
              </a:rPr>
              <a:t> </a:t>
            </a:r>
          </a:p>
          <a:p>
            <a:r>
              <a:rPr lang="sv-SE" sz="3600" b="1" i="1" dirty="0">
                <a:highlight>
                  <a:srgbClr val="FFFF00"/>
                </a:highlight>
              </a:rPr>
              <a:t>Lanchester Model</a:t>
            </a:r>
            <a:endParaRPr lang="en-US" sz="3600" b="1" i="1" dirty="0">
              <a:highlight>
                <a:srgbClr val="FFFF00"/>
              </a:highlight>
            </a:endParaRPr>
          </a:p>
        </p:txBody>
      </p:sp>
    </p:spTree>
    <p:extLst>
      <p:ext uri="{BB962C8B-B14F-4D97-AF65-F5344CB8AC3E}">
        <p14:creationId xmlns:p14="http://schemas.microsoft.com/office/powerpoint/2010/main" val="6837116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67812-51D2-A4A3-84D9-67F2F2A6EE8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959A38-7500-BE0E-5CE7-FE48247A94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5F7DB1-1739-486A-AE61-F601C514307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Rectangle 2">
            <a:extLst>
              <a:ext uri="{FF2B5EF4-FFF2-40B4-BE49-F238E27FC236}">
                <a16:creationId xmlns:a16="http://schemas.microsoft.com/office/drawing/2014/main" id="{2D51697F-82AB-66C0-8F8D-9CE1B843396E}"/>
              </a:ext>
            </a:extLst>
          </p:cNvPr>
          <p:cNvSpPr>
            <a:spLocks noChangeArrowheads="1"/>
          </p:cNvSpPr>
          <p:nvPr/>
        </p:nvSpPr>
        <p:spPr bwMode="auto">
          <a:xfrm>
            <a:off x="665018" y="369454"/>
            <a:ext cx="4045937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8" name="Object 7">
            <a:extLst>
              <a:ext uri="{FF2B5EF4-FFF2-40B4-BE49-F238E27FC236}">
                <a16:creationId xmlns:a16="http://schemas.microsoft.com/office/drawing/2014/main" id="{4AD0AA04-B55F-3BE2-B40C-295B4CEBB2BE}"/>
              </a:ext>
            </a:extLst>
          </p:cNvPr>
          <p:cNvGraphicFramePr>
            <a:graphicFrameLocks noChangeAspect="1"/>
          </p:cNvGraphicFramePr>
          <p:nvPr>
            <p:extLst>
              <p:ext uri="{D42A27DB-BD31-4B8C-83A1-F6EECF244321}">
                <p14:modId xmlns:p14="http://schemas.microsoft.com/office/powerpoint/2010/main" val="2302414989"/>
              </p:ext>
            </p:extLst>
          </p:nvPr>
        </p:nvGraphicFramePr>
        <p:xfrm>
          <a:off x="665018" y="2711854"/>
          <a:ext cx="9122590" cy="3644496"/>
        </p:xfrm>
        <a:graphic>
          <a:graphicData uri="http://schemas.openxmlformats.org/presentationml/2006/ole">
            <mc:AlternateContent xmlns:mc="http://schemas.openxmlformats.org/markup-compatibility/2006">
              <mc:Choice xmlns:v="urn:schemas-microsoft-com:vml" Requires="v">
                <p:oleObj name="Equation" r:id="rId2" imgW="2082600" imgH="838080" progId="Equation.DSMT4">
                  <p:embed/>
                </p:oleObj>
              </mc:Choice>
              <mc:Fallback>
                <p:oleObj name="Equation" r:id="rId2" imgW="2082600" imgH="838080" progId="Equation.DSMT4">
                  <p:embed/>
                  <p:pic>
                    <p:nvPicPr>
                      <p:cNvPr id="8" name="Object 7">
                        <a:extLst>
                          <a:ext uri="{FF2B5EF4-FFF2-40B4-BE49-F238E27FC236}">
                            <a16:creationId xmlns:a16="http://schemas.microsoft.com/office/drawing/2014/main" id="{46596B32-8EA4-D337-735F-0E56FEB61E7B}"/>
                          </a:ext>
                        </a:extLst>
                      </p:cNvPr>
                      <p:cNvPicPr>
                        <a:picLocks noChangeAspect="1" noChangeArrowheads="1"/>
                      </p:cNvPicPr>
                      <p:nvPr/>
                    </p:nvPicPr>
                    <p:blipFill>
                      <a:blip r:embed="rId3"/>
                      <a:srcRect/>
                      <a:stretch>
                        <a:fillRect/>
                      </a:stretch>
                    </p:blipFill>
                    <p:spPr bwMode="auto">
                      <a:xfrm>
                        <a:off x="665018" y="2711854"/>
                        <a:ext cx="9122590" cy="3644496"/>
                      </a:xfrm>
                      <a:prstGeom prst="rect">
                        <a:avLst/>
                      </a:prstGeom>
                      <a:noFill/>
                    </p:spPr>
                  </p:pic>
                </p:oleObj>
              </mc:Fallback>
            </mc:AlternateContent>
          </a:graphicData>
        </a:graphic>
      </p:graphicFrame>
      <p:sp>
        <p:nvSpPr>
          <p:cNvPr id="19" name="TextBox 18">
            <a:extLst>
              <a:ext uri="{FF2B5EF4-FFF2-40B4-BE49-F238E27FC236}">
                <a16:creationId xmlns:a16="http://schemas.microsoft.com/office/drawing/2014/main" id="{5517EEB2-86FF-B5DF-26E6-6FEC001B1279}"/>
              </a:ext>
            </a:extLst>
          </p:cNvPr>
          <p:cNvSpPr txBox="1"/>
          <p:nvPr/>
        </p:nvSpPr>
        <p:spPr>
          <a:xfrm>
            <a:off x="3371647" y="501650"/>
            <a:ext cx="6264857"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1"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The </a:t>
            </a:r>
            <a:r>
              <a:rPr kumimoji="0" lang="sv-SE" sz="3200" b="1" i="1"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Extended</a:t>
            </a:r>
            <a:r>
              <a:rPr kumimoji="0" lang="sv-SE" sz="3200" b="1" i="1"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Lanchester Model</a:t>
            </a:r>
            <a:r>
              <a:rPr lang="sv-SE" sz="3200" b="1" i="1" dirty="0">
                <a:solidFill>
                  <a:prstClr val="black"/>
                </a:solidFill>
                <a:highlight>
                  <a:srgbClr val="FFFF00"/>
                </a:highlight>
                <a:latin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3200" b="1" i="1" dirty="0" err="1">
                <a:solidFill>
                  <a:prstClr val="black"/>
                </a:solidFill>
                <a:highlight>
                  <a:srgbClr val="FFFF00"/>
                </a:highlight>
                <a:latin typeface="Calibri" panose="020F0502020204030204"/>
              </a:rPr>
              <a:t>with</a:t>
            </a:r>
            <a:r>
              <a:rPr lang="sv-SE" sz="3200" b="1" i="1" dirty="0">
                <a:solidFill>
                  <a:prstClr val="black"/>
                </a:solidFill>
                <a:highlight>
                  <a:srgbClr val="FFFF00"/>
                </a:highlight>
                <a:latin typeface="Calibri" panose="020F0502020204030204"/>
              </a:rPr>
              <a:t> </a:t>
            </a:r>
            <a:r>
              <a:rPr lang="sv-SE" sz="3200" b="1" i="1" dirty="0" err="1">
                <a:solidFill>
                  <a:prstClr val="black"/>
                </a:solidFill>
                <a:highlight>
                  <a:srgbClr val="FFFF00"/>
                </a:highlight>
                <a:latin typeface="Calibri" panose="020F0502020204030204"/>
              </a:rPr>
              <a:t>attrition</a:t>
            </a:r>
            <a:r>
              <a:rPr lang="sv-SE" sz="3200" b="1" i="1" dirty="0">
                <a:solidFill>
                  <a:prstClr val="black"/>
                </a:solidFill>
                <a:highlight>
                  <a:srgbClr val="FFFF00"/>
                </a:highlight>
                <a:latin typeface="Calibri" panose="020F0502020204030204"/>
              </a:rPr>
              <a:t> </a:t>
            </a:r>
            <a:r>
              <a:rPr lang="sv-SE" sz="3200" b="1" i="1" dirty="0" err="1">
                <a:solidFill>
                  <a:prstClr val="black"/>
                </a:solidFill>
                <a:highlight>
                  <a:srgbClr val="FFFF00"/>
                </a:highlight>
                <a:latin typeface="Calibri" panose="020F0502020204030204"/>
              </a:rPr>
              <a:t>coefficients</a:t>
            </a:r>
            <a:r>
              <a:rPr lang="sv-SE" sz="3200" b="1" i="1" dirty="0">
                <a:solidFill>
                  <a:prstClr val="black"/>
                </a:solidFill>
                <a:highlight>
                  <a:srgbClr val="FFFF00"/>
                </a:highlight>
                <a:latin typeface="Calibri" panose="020F0502020204030204"/>
              </a:rPr>
              <a:t> </a:t>
            </a:r>
            <a:r>
              <a:rPr lang="sv-SE" sz="3200" b="1" i="1" dirty="0" err="1">
                <a:solidFill>
                  <a:prstClr val="black"/>
                </a:solidFill>
                <a:highlight>
                  <a:srgbClr val="FFFF00"/>
                </a:highlight>
                <a:latin typeface="Calibri" panose="020F0502020204030204"/>
              </a:rPr>
              <a:t>that</a:t>
            </a:r>
            <a:r>
              <a:rPr lang="sv-SE" sz="3200" b="1" i="1" dirty="0">
                <a:solidFill>
                  <a:prstClr val="black"/>
                </a:solidFill>
                <a:highlight>
                  <a:srgbClr val="FFFF00"/>
                </a:highlight>
                <a:latin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3200" b="1" i="1" dirty="0" err="1">
                <a:solidFill>
                  <a:prstClr val="black"/>
                </a:solidFill>
                <a:highlight>
                  <a:srgbClr val="FFFF00"/>
                </a:highlight>
                <a:latin typeface="Calibri" panose="020F0502020204030204"/>
              </a:rPr>
              <a:t>are</a:t>
            </a:r>
            <a:r>
              <a:rPr lang="sv-SE" sz="3200" b="1" i="1" dirty="0">
                <a:solidFill>
                  <a:prstClr val="black"/>
                </a:solidFill>
                <a:highlight>
                  <a:srgbClr val="FFFF00"/>
                </a:highlight>
                <a:latin typeface="Calibri" panose="020F0502020204030204"/>
              </a:rPr>
              <a:t> </a:t>
            </a:r>
            <a:r>
              <a:rPr lang="sv-SE" sz="3200" b="1" i="1" dirty="0" err="1">
                <a:solidFill>
                  <a:prstClr val="black"/>
                </a:solidFill>
                <a:highlight>
                  <a:srgbClr val="FFFF00"/>
                </a:highlight>
                <a:latin typeface="Calibri" panose="020F0502020204030204"/>
              </a:rPr>
              <a:t>functions</a:t>
            </a:r>
            <a:r>
              <a:rPr lang="sv-SE" sz="3200" b="1" i="1" dirty="0">
                <a:solidFill>
                  <a:prstClr val="black"/>
                </a:solidFill>
                <a:highlight>
                  <a:srgbClr val="FFFF00"/>
                </a:highlight>
                <a:latin typeface="Calibri" panose="020F0502020204030204"/>
              </a:rPr>
              <a:t> </a:t>
            </a:r>
            <a:r>
              <a:rPr lang="sv-SE" sz="3200" b="1" i="1" dirty="0" err="1">
                <a:solidFill>
                  <a:prstClr val="black"/>
                </a:solidFill>
                <a:highlight>
                  <a:srgbClr val="FFFF00"/>
                </a:highlight>
                <a:latin typeface="Calibri" panose="020F0502020204030204"/>
              </a:rPr>
              <a:t>of</a:t>
            </a:r>
            <a:r>
              <a:rPr lang="sv-SE" sz="3200" b="1" i="1" dirty="0">
                <a:solidFill>
                  <a:prstClr val="black"/>
                </a:solidFill>
                <a:highlight>
                  <a:srgbClr val="FFFF00"/>
                </a:highlight>
                <a:latin typeface="Calibri" panose="020F0502020204030204"/>
              </a:rPr>
              <a:t> decision </a:t>
            </a:r>
            <a:r>
              <a:rPr lang="sv-SE" sz="3200" b="1" i="1" dirty="0" err="1">
                <a:solidFill>
                  <a:prstClr val="black"/>
                </a:solidFill>
                <a:highlight>
                  <a:srgbClr val="FFFF00"/>
                </a:highlight>
                <a:latin typeface="Calibri" panose="020F0502020204030204"/>
              </a:rPr>
              <a:t>variables</a:t>
            </a:r>
            <a:r>
              <a:rPr lang="sv-SE" sz="3200" b="1" i="1" dirty="0">
                <a:solidFill>
                  <a:prstClr val="black"/>
                </a:solidFill>
                <a:highlight>
                  <a:srgbClr val="FFFF00"/>
                </a:highlight>
                <a:latin typeface="Calibri" panose="020F0502020204030204"/>
              </a:rPr>
              <a:t>.  </a:t>
            </a:r>
            <a:endParaRPr kumimoji="0" lang="en-US" sz="3200" b="1" i="1"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22" name="Left Brace 21">
            <a:extLst>
              <a:ext uri="{FF2B5EF4-FFF2-40B4-BE49-F238E27FC236}">
                <a16:creationId xmlns:a16="http://schemas.microsoft.com/office/drawing/2014/main" id="{3099E4C4-42C0-B1F0-B513-0CD978496EBE}"/>
              </a:ext>
            </a:extLst>
          </p:cNvPr>
          <p:cNvSpPr/>
          <p:nvPr/>
        </p:nvSpPr>
        <p:spPr>
          <a:xfrm rot="5400000">
            <a:off x="6135623" y="-142357"/>
            <a:ext cx="457201" cy="5705856"/>
          </a:xfrm>
          <a:prstGeom prst="leftBrace">
            <a:avLst/>
          </a:prstGeom>
          <a:noFill/>
          <a:ln w="571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597281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820047-86A3-A998-99FA-A76904A02687}"/>
              </a:ext>
            </a:extLst>
          </p:cNvPr>
          <p:cNvSpPr>
            <a:spLocks noGrp="1"/>
          </p:cNvSpPr>
          <p:nvPr>
            <p:ph type="sldNum" sz="quarter" idx="12"/>
          </p:nvPr>
        </p:nvSpPr>
        <p:spPr/>
        <p:txBody>
          <a:bodyPr/>
          <a:lstStyle/>
          <a:p>
            <a:fld id="{CD5F7DB1-1739-486A-AE61-F601C514307D}" type="slidenum">
              <a:rPr lang="en-US" smtClean="0"/>
              <a:t>14</a:t>
            </a:fld>
            <a:endParaRPr lang="en-US"/>
          </a:p>
        </p:txBody>
      </p:sp>
      <p:sp>
        <p:nvSpPr>
          <p:cNvPr id="4" name="Rectangle 2">
            <a:extLst>
              <a:ext uri="{FF2B5EF4-FFF2-40B4-BE49-F238E27FC236}">
                <a16:creationId xmlns:a16="http://schemas.microsoft.com/office/drawing/2014/main" id="{32A10922-ABFB-941A-E9BF-91393106C7FE}"/>
              </a:ext>
            </a:extLst>
          </p:cNvPr>
          <p:cNvSpPr>
            <a:spLocks noChangeArrowheads="1"/>
          </p:cNvSpPr>
          <p:nvPr/>
        </p:nvSpPr>
        <p:spPr bwMode="auto">
          <a:xfrm>
            <a:off x="1273627" y="1502229"/>
            <a:ext cx="2206171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5" name="Object 4">
            <a:extLst>
              <a:ext uri="{FF2B5EF4-FFF2-40B4-BE49-F238E27FC236}">
                <a16:creationId xmlns:a16="http://schemas.microsoft.com/office/drawing/2014/main" id="{B906E0DE-DF3E-9746-E94F-415D4BF04B4E}"/>
              </a:ext>
            </a:extLst>
          </p:cNvPr>
          <p:cNvGraphicFramePr>
            <a:graphicFrameLocks noChangeAspect="1"/>
          </p:cNvGraphicFramePr>
          <p:nvPr>
            <p:extLst>
              <p:ext uri="{D42A27DB-BD31-4B8C-83A1-F6EECF244321}">
                <p14:modId xmlns:p14="http://schemas.microsoft.com/office/powerpoint/2010/main" val="484882366"/>
              </p:ext>
            </p:extLst>
          </p:nvPr>
        </p:nvGraphicFramePr>
        <p:xfrm>
          <a:off x="660786" y="481519"/>
          <a:ext cx="3950126" cy="2145748"/>
        </p:xfrm>
        <a:graphic>
          <a:graphicData uri="http://schemas.openxmlformats.org/presentationml/2006/ole">
            <mc:AlternateContent xmlns:mc="http://schemas.openxmlformats.org/markup-compatibility/2006">
              <mc:Choice xmlns:v="urn:schemas-microsoft-com:vml" Requires="v">
                <p:oleObj name="Equation" r:id="rId2" imgW="1536480" imgH="838080" progId="Equation.DSMT4">
                  <p:embed/>
                </p:oleObj>
              </mc:Choice>
              <mc:Fallback>
                <p:oleObj name="Equation" r:id="rId2" imgW="1536480" imgH="838080" progId="Equation.DSMT4">
                  <p:embed/>
                  <p:pic>
                    <p:nvPicPr>
                      <p:cNvPr id="0" name="Object 1"/>
                      <p:cNvPicPr>
                        <a:picLocks noChangeAspect="1" noChangeArrowheads="1"/>
                      </p:cNvPicPr>
                      <p:nvPr/>
                    </p:nvPicPr>
                    <p:blipFill>
                      <a:blip r:embed="rId3"/>
                      <a:srcRect/>
                      <a:stretch>
                        <a:fillRect/>
                      </a:stretch>
                    </p:blipFill>
                    <p:spPr bwMode="auto">
                      <a:xfrm>
                        <a:off x="660786" y="481519"/>
                        <a:ext cx="3950126" cy="2145748"/>
                      </a:xfrm>
                      <a:prstGeom prst="rect">
                        <a:avLst/>
                      </a:prstGeom>
                      <a:noFill/>
                    </p:spPr>
                  </p:pic>
                </p:oleObj>
              </mc:Fallback>
            </mc:AlternateContent>
          </a:graphicData>
        </a:graphic>
      </p:graphicFrame>
      <p:sp>
        <p:nvSpPr>
          <p:cNvPr id="6" name="Rectangle 4">
            <a:extLst>
              <a:ext uri="{FF2B5EF4-FFF2-40B4-BE49-F238E27FC236}">
                <a16:creationId xmlns:a16="http://schemas.microsoft.com/office/drawing/2014/main" id="{ABE2EACE-6CBD-8C84-A140-CE6E7EDEDAA9}"/>
              </a:ext>
            </a:extLst>
          </p:cNvPr>
          <p:cNvSpPr>
            <a:spLocks noChangeArrowheads="1"/>
          </p:cNvSpPr>
          <p:nvPr/>
        </p:nvSpPr>
        <p:spPr bwMode="auto">
          <a:xfrm>
            <a:off x="1273626" y="3706585"/>
            <a:ext cx="1656906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7" name="Object 6">
            <a:extLst>
              <a:ext uri="{FF2B5EF4-FFF2-40B4-BE49-F238E27FC236}">
                <a16:creationId xmlns:a16="http://schemas.microsoft.com/office/drawing/2014/main" id="{36AD8029-4E84-76F5-3256-BF39C85CA1F6}"/>
              </a:ext>
            </a:extLst>
          </p:cNvPr>
          <p:cNvGraphicFramePr>
            <a:graphicFrameLocks noChangeAspect="1"/>
          </p:cNvGraphicFramePr>
          <p:nvPr>
            <p:extLst>
              <p:ext uri="{D42A27DB-BD31-4B8C-83A1-F6EECF244321}">
                <p14:modId xmlns:p14="http://schemas.microsoft.com/office/powerpoint/2010/main" val="2904898830"/>
              </p:ext>
            </p:extLst>
          </p:nvPr>
        </p:nvGraphicFramePr>
        <p:xfrm>
          <a:off x="5465936" y="3395096"/>
          <a:ext cx="4655703" cy="1305868"/>
        </p:xfrm>
        <a:graphic>
          <a:graphicData uri="http://schemas.openxmlformats.org/presentationml/2006/ole">
            <mc:AlternateContent xmlns:mc="http://schemas.openxmlformats.org/markup-compatibility/2006">
              <mc:Choice xmlns:v="urn:schemas-microsoft-com:vml" Requires="v">
                <p:oleObj name="Equation" r:id="rId4" imgW="1498600" imgH="419100" progId="Equation.DSMT4">
                  <p:embed/>
                </p:oleObj>
              </mc:Choice>
              <mc:Fallback>
                <p:oleObj name="Equation" r:id="rId4" imgW="1498600" imgH="419100" progId="Equation.DSMT4">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5936" y="3395096"/>
                        <a:ext cx="4655703" cy="1305868"/>
                      </a:xfrm>
                      <a:prstGeom prst="rect">
                        <a:avLst/>
                      </a:prstGeom>
                      <a:noFill/>
                    </p:spPr>
                  </p:pic>
                </p:oleObj>
              </mc:Fallback>
            </mc:AlternateContent>
          </a:graphicData>
        </a:graphic>
      </p:graphicFrame>
      <p:sp>
        <p:nvSpPr>
          <p:cNvPr id="8" name="Rectangle 6">
            <a:extLst>
              <a:ext uri="{FF2B5EF4-FFF2-40B4-BE49-F238E27FC236}">
                <a16:creationId xmlns:a16="http://schemas.microsoft.com/office/drawing/2014/main" id="{7806CE2E-1991-13CE-6E95-0EE3F5EC4253}"/>
              </a:ext>
            </a:extLst>
          </p:cNvPr>
          <p:cNvSpPr>
            <a:spLocks noChangeArrowheads="1"/>
          </p:cNvSpPr>
          <p:nvPr/>
        </p:nvSpPr>
        <p:spPr bwMode="auto">
          <a:xfrm>
            <a:off x="1273625" y="4743448"/>
            <a:ext cx="183005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a16="http://schemas.microsoft.com/office/drawing/2014/main" id="{257A39EC-B6EA-38CB-29B6-C69B92A0B5AE}"/>
              </a:ext>
            </a:extLst>
          </p:cNvPr>
          <p:cNvGraphicFramePr>
            <a:graphicFrameLocks noChangeAspect="1"/>
          </p:cNvGraphicFramePr>
          <p:nvPr>
            <p:extLst>
              <p:ext uri="{D42A27DB-BD31-4B8C-83A1-F6EECF244321}">
                <p14:modId xmlns:p14="http://schemas.microsoft.com/office/powerpoint/2010/main" val="177826365"/>
              </p:ext>
            </p:extLst>
          </p:nvPr>
        </p:nvGraphicFramePr>
        <p:xfrm>
          <a:off x="5465936" y="4400131"/>
          <a:ext cx="5952339" cy="1224644"/>
        </p:xfrm>
        <a:graphic>
          <a:graphicData uri="http://schemas.openxmlformats.org/presentationml/2006/ole">
            <mc:AlternateContent xmlns:mc="http://schemas.openxmlformats.org/markup-compatibility/2006">
              <mc:Choice xmlns:v="urn:schemas-microsoft-com:vml" Requires="v">
                <p:oleObj name="Equation" r:id="rId6" imgW="1905000" imgH="393700" progId="Equation.DSMT4">
                  <p:embed/>
                </p:oleObj>
              </mc:Choice>
              <mc:Fallback>
                <p:oleObj name="Equation" r:id="rId6" imgW="1905000" imgH="393700" progId="Equation.DSMT4">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5936" y="4400131"/>
                        <a:ext cx="5952339" cy="1224644"/>
                      </a:xfrm>
                      <a:prstGeom prst="rect">
                        <a:avLst/>
                      </a:prstGeom>
                      <a:noFill/>
                    </p:spPr>
                  </p:pic>
                </p:oleObj>
              </mc:Fallback>
            </mc:AlternateContent>
          </a:graphicData>
        </a:graphic>
      </p:graphicFrame>
      <p:graphicFrame>
        <p:nvGraphicFramePr>
          <p:cNvPr id="11" name="Object 10">
            <a:extLst>
              <a:ext uri="{FF2B5EF4-FFF2-40B4-BE49-F238E27FC236}">
                <a16:creationId xmlns:a16="http://schemas.microsoft.com/office/drawing/2014/main" id="{319DD863-8739-74EF-5EA8-69452EF3C2D7}"/>
              </a:ext>
            </a:extLst>
          </p:cNvPr>
          <p:cNvGraphicFramePr>
            <a:graphicFrameLocks noChangeAspect="1"/>
          </p:cNvGraphicFramePr>
          <p:nvPr>
            <p:extLst>
              <p:ext uri="{D42A27DB-BD31-4B8C-83A1-F6EECF244321}">
                <p14:modId xmlns:p14="http://schemas.microsoft.com/office/powerpoint/2010/main" val="3214563006"/>
              </p:ext>
            </p:extLst>
          </p:nvPr>
        </p:nvGraphicFramePr>
        <p:xfrm>
          <a:off x="5465936" y="5667259"/>
          <a:ext cx="1957316" cy="831830"/>
        </p:xfrm>
        <a:graphic>
          <a:graphicData uri="http://schemas.openxmlformats.org/presentationml/2006/ole">
            <mc:AlternateContent xmlns:mc="http://schemas.openxmlformats.org/markup-compatibility/2006">
              <mc:Choice xmlns:v="urn:schemas-microsoft-com:vml" Requires="v">
                <p:oleObj name="Equation" r:id="rId8" imgW="596880" imgH="253800" progId="Equation.DSMT4">
                  <p:embed/>
                </p:oleObj>
              </mc:Choice>
              <mc:Fallback>
                <p:oleObj name="Equation" r:id="rId8" imgW="596880" imgH="253800" progId="Equation.DSMT4">
                  <p:embed/>
                  <p:pic>
                    <p:nvPicPr>
                      <p:cNvPr id="6" name="Object 5">
                        <a:extLst>
                          <a:ext uri="{FF2B5EF4-FFF2-40B4-BE49-F238E27FC236}">
                            <a16:creationId xmlns:a16="http://schemas.microsoft.com/office/drawing/2014/main" id="{69DBA24D-44B5-9726-F5BD-B5845BA0EEF2}"/>
                          </a:ext>
                        </a:extLst>
                      </p:cNvPr>
                      <p:cNvPicPr>
                        <a:picLocks noChangeAspect="1" noChangeArrowheads="1"/>
                      </p:cNvPicPr>
                      <p:nvPr/>
                    </p:nvPicPr>
                    <p:blipFill>
                      <a:blip r:embed="rId9"/>
                      <a:srcRect/>
                      <a:stretch>
                        <a:fillRect/>
                      </a:stretch>
                    </p:blipFill>
                    <p:spPr bwMode="auto">
                      <a:xfrm>
                        <a:off x="5465936" y="5667259"/>
                        <a:ext cx="1957316" cy="831830"/>
                      </a:xfrm>
                      <a:prstGeom prst="rect">
                        <a:avLst/>
                      </a:prstGeom>
                      <a:noFill/>
                    </p:spPr>
                  </p:pic>
                </p:oleObj>
              </mc:Fallback>
            </mc:AlternateContent>
          </a:graphicData>
        </a:graphic>
      </p:graphicFrame>
      <p:sp>
        <p:nvSpPr>
          <p:cNvPr id="12" name="Arrow: Right 11">
            <a:extLst>
              <a:ext uri="{FF2B5EF4-FFF2-40B4-BE49-F238E27FC236}">
                <a16:creationId xmlns:a16="http://schemas.microsoft.com/office/drawing/2014/main" id="{34906F16-391B-261C-BDA6-F46340574C14}"/>
              </a:ext>
            </a:extLst>
          </p:cNvPr>
          <p:cNvSpPr/>
          <p:nvPr/>
        </p:nvSpPr>
        <p:spPr>
          <a:xfrm rot="3041741">
            <a:off x="4578428" y="2790015"/>
            <a:ext cx="729574" cy="753823"/>
          </a:xfrm>
          <a:prstGeom prst="rightArrow">
            <a:avLst/>
          </a:prstGeom>
          <a:solidFill>
            <a:srgbClr val="FFFF00"/>
          </a:solid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Brace 12">
            <a:extLst>
              <a:ext uri="{FF2B5EF4-FFF2-40B4-BE49-F238E27FC236}">
                <a16:creationId xmlns:a16="http://schemas.microsoft.com/office/drawing/2014/main" id="{0C3EDA4D-3EC2-E7BB-B5E3-963622103C46}"/>
              </a:ext>
            </a:extLst>
          </p:cNvPr>
          <p:cNvSpPr/>
          <p:nvPr/>
        </p:nvSpPr>
        <p:spPr>
          <a:xfrm>
            <a:off x="4523362" y="3752304"/>
            <a:ext cx="515566" cy="1724368"/>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C12E20EF-A5E6-D6CF-2764-8900F291B8ED}"/>
              </a:ext>
            </a:extLst>
          </p:cNvPr>
          <p:cNvSpPr txBox="1"/>
          <p:nvPr/>
        </p:nvSpPr>
        <p:spPr>
          <a:xfrm>
            <a:off x="812637" y="4063793"/>
            <a:ext cx="3363934" cy="1200329"/>
          </a:xfrm>
          <a:prstGeom prst="rect">
            <a:avLst/>
          </a:prstGeom>
          <a:noFill/>
        </p:spPr>
        <p:txBody>
          <a:bodyPr wrap="none" rtlCol="0">
            <a:spAutoFit/>
          </a:bodyPr>
          <a:lstStyle/>
          <a:p>
            <a:r>
              <a:rPr lang="sv-SE" sz="3600" b="1" dirty="0">
                <a:highlight>
                  <a:srgbClr val="FFFF00"/>
                </a:highlight>
              </a:rPr>
              <a:t>The </a:t>
            </a:r>
            <a:r>
              <a:rPr lang="sv-SE" sz="3600" b="1" dirty="0" err="1">
                <a:highlight>
                  <a:srgbClr val="FFFF00"/>
                </a:highlight>
              </a:rPr>
              <a:t>time</a:t>
            </a:r>
            <a:r>
              <a:rPr lang="sv-SE" sz="3600" b="1" dirty="0">
                <a:highlight>
                  <a:srgbClr val="FFFF00"/>
                </a:highlight>
              </a:rPr>
              <a:t> </a:t>
            </a:r>
            <a:r>
              <a:rPr lang="sv-SE" sz="3600" b="1" dirty="0" err="1">
                <a:highlight>
                  <a:srgbClr val="FFFF00"/>
                </a:highlight>
              </a:rPr>
              <a:t>path</a:t>
            </a:r>
            <a:r>
              <a:rPr lang="sv-SE" sz="3600" b="1" dirty="0">
                <a:highlight>
                  <a:srgbClr val="FFFF00"/>
                </a:highlight>
              </a:rPr>
              <a:t> </a:t>
            </a:r>
            <a:r>
              <a:rPr lang="sv-SE" sz="3600" b="1" dirty="0" err="1">
                <a:highlight>
                  <a:srgbClr val="FFFF00"/>
                </a:highlight>
              </a:rPr>
              <a:t>of</a:t>
            </a:r>
            <a:endParaRPr lang="sv-SE" sz="3600" b="1" dirty="0">
              <a:highlight>
                <a:srgbClr val="FFFF00"/>
              </a:highlight>
            </a:endParaRPr>
          </a:p>
          <a:p>
            <a:r>
              <a:rPr lang="sv-SE" sz="3600" b="1" dirty="0">
                <a:highlight>
                  <a:srgbClr val="FFFF00"/>
                </a:highlight>
              </a:rPr>
              <a:t>(x(t), y(t))</a:t>
            </a:r>
            <a:endParaRPr lang="en-US" sz="3600" b="1" dirty="0">
              <a:highlight>
                <a:srgbClr val="FFFF00"/>
              </a:highlight>
            </a:endParaRPr>
          </a:p>
        </p:txBody>
      </p:sp>
      <p:sp>
        <p:nvSpPr>
          <p:cNvPr id="16" name="TextBox 15">
            <a:extLst>
              <a:ext uri="{FF2B5EF4-FFF2-40B4-BE49-F238E27FC236}">
                <a16:creationId xmlns:a16="http://schemas.microsoft.com/office/drawing/2014/main" id="{E4E73D38-E31F-425A-35EF-543FB73F0380}"/>
              </a:ext>
            </a:extLst>
          </p:cNvPr>
          <p:cNvSpPr txBox="1"/>
          <p:nvPr/>
        </p:nvSpPr>
        <p:spPr>
          <a:xfrm>
            <a:off x="5697051" y="1016700"/>
            <a:ext cx="1166832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600" b="1"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The </a:t>
            </a:r>
            <a:r>
              <a:rPr kumimoji="0" lang="sv-SE" sz="3600" b="1"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Extended</a:t>
            </a:r>
            <a:r>
              <a:rPr kumimoji="0" lang="sv-SE" sz="3600" b="1"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Lanchester Model</a:t>
            </a:r>
            <a:r>
              <a:rPr lang="sv-SE" sz="3600" b="1" dirty="0">
                <a:solidFill>
                  <a:prstClr val="black"/>
                </a:solidFill>
                <a:highlight>
                  <a:srgbClr val="FFFF00"/>
                </a:highlight>
                <a:latin typeface="Calibri" panose="020F0502020204030204"/>
              </a:rPr>
              <a:t> </a:t>
            </a:r>
          </a:p>
        </p:txBody>
      </p:sp>
      <p:sp>
        <p:nvSpPr>
          <p:cNvPr id="18" name="Left Brace 17">
            <a:extLst>
              <a:ext uri="{FF2B5EF4-FFF2-40B4-BE49-F238E27FC236}">
                <a16:creationId xmlns:a16="http://schemas.microsoft.com/office/drawing/2014/main" id="{26998398-072C-4158-9CFD-049491512E30}"/>
              </a:ext>
            </a:extLst>
          </p:cNvPr>
          <p:cNvSpPr/>
          <p:nvPr/>
        </p:nvSpPr>
        <p:spPr>
          <a:xfrm rot="10800000">
            <a:off x="4987047" y="519143"/>
            <a:ext cx="478889" cy="1815273"/>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76441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53953D-EFA2-6662-0D1D-F62ED583F2E5}"/>
              </a:ext>
            </a:extLst>
          </p:cNvPr>
          <p:cNvSpPr>
            <a:spLocks noGrp="1"/>
          </p:cNvSpPr>
          <p:nvPr>
            <p:ph type="sldNum" sz="quarter" idx="12"/>
          </p:nvPr>
        </p:nvSpPr>
        <p:spPr/>
        <p:txBody>
          <a:bodyPr/>
          <a:lstStyle/>
          <a:p>
            <a:fld id="{CD5F7DB1-1739-486A-AE61-F601C514307D}" type="slidenum">
              <a:rPr lang="en-US" smtClean="0"/>
              <a:t>15</a:t>
            </a:fld>
            <a:endParaRPr lang="en-US"/>
          </a:p>
        </p:txBody>
      </p:sp>
      <p:sp>
        <p:nvSpPr>
          <p:cNvPr id="3" name="Rectangle 2">
            <a:extLst>
              <a:ext uri="{FF2B5EF4-FFF2-40B4-BE49-F238E27FC236}">
                <a16:creationId xmlns:a16="http://schemas.microsoft.com/office/drawing/2014/main" id="{894043EA-D482-8BBA-7F77-FA3F7AD0A6F5}"/>
              </a:ext>
            </a:extLst>
          </p:cNvPr>
          <p:cNvSpPr>
            <a:spLocks noChangeArrowheads="1"/>
          </p:cNvSpPr>
          <p:nvPr/>
        </p:nvSpPr>
        <p:spPr bwMode="auto">
          <a:xfrm>
            <a:off x="1175657" y="1110342"/>
            <a:ext cx="1744167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4" name="Object 3">
            <a:extLst>
              <a:ext uri="{FF2B5EF4-FFF2-40B4-BE49-F238E27FC236}">
                <a16:creationId xmlns:a16="http://schemas.microsoft.com/office/drawing/2014/main" id="{2800F2C3-5A63-DF8E-B50F-0D716E0B7A28}"/>
              </a:ext>
            </a:extLst>
          </p:cNvPr>
          <p:cNvGraphicFramePr>
            <a:graphicFrameLocks noChangeAspect="1"/>
          </p:cNvGraphicFramePr>
          <p:nvPr>
            <p:extLst>
              <p:ext uri="{D42A27DB-BD31-4B8C-83A1-F6EECF244321}">
                <p14:modId xmlns:p14="http://schemas.microsoft.com/office/powerpoint/2010/main" val="591606879"/>
              </p:ext>
            </p:extLst>
          </p:nvPr>
        </p:nvGraphicFramePr>
        <p:xfrm>
          <a:off x="1116336" y="2539014"/>
          <a:ext cx="9959327" cy="3506805"/>
        </p:xfrm>
        <a:graphic>
          <a:graphicData uri="http://schemas.openxmlformats.org/presentationml/2006/ole">
            <mc:AlternateContent xmlns:mc="http://schemas.openxmlformats.org/markup-compatibility/2006">
              <mc:Choice xmlns:v="urn:schemas-microsoft-com:vml" Requires="v">
                <p:oleObj name="Equation" r:id="rId2" imgW="2451100" imgH="863600" progId="Equation.DSMT4">
                  <p:embed/>
                </p:oleObj>
              </mc:Choice>
              <mc:Fallback>
                <p:oleObj name="Equation" r:id="rId2" imgW="2451100" imgH="863600" progId="Equation.DSMT4">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36" y="2539014"/>
                        <a:ext cx="9959327" cy="3506805"/>
                      </a:xfrm>
                      <a:prstGeom prst="rect">
                        <a:avLst/>
                      </a:prstGeom>
                      <a:noFill/>
                    </p:spPr>
                  </p:pic>
                </p:oleObj>
              </mc:Fallback>
            </mc:AlternateContent>
          </a:graphicData>
        </a:graphic>
      </p:graphicFrame>
      <p:sp>
        <p:nvSpPr>
          <p:cNvPr id="5" name="Rectangle 4">
            <a:extLst>
              <a:ext uri="{FF2B5EF4-FFF2-40B4-BE49-F238E27FC236}">
                <a16:creationId xmlns:a16="http://schemas.microsoft.com/office/drawing/2014/main" id="{E4AB9716-E9B3-6ECF-A5D6-2D764AE92193}"/>
              </a:ext>
            </a:extLst>
          </p:cNvPr>
          <p:cNvSpPr>
            <a:spLocks noChangeArrowheads="1"/>
          </p:cNvSpPr>
          <p:nvPr/>
        </p:nvSpPr>
        <p:spPr bwMode="auto">
          <a:xfrm>
            <a:off x="1469571" y="4292417"/>
            <a:ext cx="24273769" cy="64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TextBox 6">
            <a:extLst>
              <a:ext uri="{FF2B5EF4-FFF2-40B4-BE49-F238E27FC236}">
                <a16:creationId xmlns:a16="http://schemas.microsoft.com/office/drawing/2014/main" id="{1535567E-98B4-0586-8240-BAAA7ACB2523}"/>
              </a:ext>
            </a:extLst>
          </p:cNvPr>
          <p:cNvSpPr txBox="1"/>
          <p:nvPr/>
        </p:nvSpPr>
        <p:spPr>
          <a:xfrm>
            <a:off x="479815" y="925585"/>
            <a:ext cx="11232370" cy="1077218"/>
          </a:xfrm>
          <a:prstGeom prst="rect">
            <a:avLst/>
          </a:prstGeom>
          <a:noFill/>
        </p:spPr>
        <p:txBody>
          <a:bodyPr wrap="none" rtlCol="0">
            <a:spAutoFit/>
          </a:bodyPr>
          <a:lstStyle/>
          <a:p>
            <a:r>
              <a:rPr lang="sv-SE" sz="2800" b="1" dirty="0" err="1">
                <a:highlight>
                  <a:srgbClr val="FFFF00"/>
                </a:highlight>
              </a:rPr>
              <a:t>With</a:t>
            </a:r>
            <a:r>
              <a:rPr lang="sv-SE" sz="2800" b="1" dirty="0">
                <a:highlight>
                  <a:srgbClr val="FFFF00"/>
                </a:highlight>
              </a:rPr>
              <a:t> the initial </a:t>
            </a:r>
            <a:r>
              <a:rPr lang="sv-SE" sz="2800" b="1" dirty="0" err="1">
                <a:highlight>
                  <a:srgbClr val="FFFF00"/>
                </a:highlight>
              </a:rPr>
              <a:t>conditions</a:t>
            </a:r>
            <a:r>
              <a:rPr lang="sv-SE" sz="2800" b="1" dirty="0">
                <a:highlight>
                  <a:srgbClr val="FFFF00"/>
                </a:highlight>
              </a:rPr>
              <a:t>, (x(0),y(0)) = (</a:t>
            </a:r>
            <a:r>
              <a:rPr lang="sv-SE" sz="3600" b="1" dirty="0">
                <a:highlight>
                  <a:srgbClr val="FFFF00"/>
                </a:highlight>
              </a:rPr>
              <a:t>x</a:t>
            </a:r>
            <a:r>
              <a:rPr lang="sv-SE" b="1" dirty="0">
                <a:highlight>
                  <a:srgbClr val="FFFF00"/>
                </a:highlight>
              </a:rPr>
              <a:t>0</a:t>
            </a:r>
            <a:r>
              <a:rPr lang="sv-SE" sz="2800" b="1" dirty="0">
                <a:highlight>
                  <a:srgbClr val="FFFF00"/>
                </a:highlight>
              </a:rPr>
              <a:t>, </a:t>
            </a:r>
            <a:r>
              <a:rPr lang="sv-SE" sz="3600" b="1" dirty="0">
                <a:highlight>
                  <a:srgbClr val="FFFF00"/>
                </a:highlight>
              </a:rPr>
              <a:t>y</a:t>
            </a:r>
            <a:r>
              <a:rPr lang="sv-SE" b="1" dirty="0">
                <a:highlight>
                  <a:srgbClr val="FFFF00"/>
                </a:highlight>
              </a:rPr>
              <a:t>0</a:t>
            </a:r>
            <a:r>
              <a:rPr lang="sv-SE" sz="2800" b="1" dirty="0">
                <a:highlight>
                  <a:srgbClr val="FFFF00"/>
                </a:highlight>
              </a:rPr>
              <a:t>), </a:t>
            </a:r>
            <a:r>
              <a:rPr lang="sv-SE" sz="2800" b="1" dirty="0" err="1">
                <a:highlight>
                  <a:srgbClr val="FFFF00"/>
                </a:highlight>
              </a:rPr>
              <a:t>we</a:t>
            </a:r>
            <a:r>
              <a:rPr lang="sv-SE" sz="2800" b="1" dirty="0">
                <a:highlight>
                  <a:srgbClr val="FFFF00"/>
                </a:highlight>
              </a:rPr>
              <a:t> </a:t>
            </a:r>
            <a:r>
              <a:rPr lang="sv-SE" sz="2800" b="1" dirty="0" err="1">
                <a:highlight>
                  <a:srgbClr val="FFFF00"/>
                </a:highlight>
              </a:rPr>
              <a:t>may</a:t>
            </a:r>
            <a:r>
              <a:rPr lang="sv-SE" sz="2800" b="1" dirty="0">
                <a:highlight>
                  <a:srgbClr val="FFFF00"/>
                </a:highlight>
              </a:rPr>
              <a:t> </a:t>
            </a:r>
            <a:r>
              <a:rPr lang="sv-SE" sz="2800" b="1" dirty="0" err="1">
                <a:highlight>
                  <a:srgbClr val="FFFF00"/>
                </a:highlight>
              </a:rPr>
              <a:t>determine</a:t>
            </a:r>
            <a:r>
              <a:rPr lang="sv-SE" sz="2800" b="1" dirty="0">
                <a:highlight>
                  <a:srgbClr val="FFFF00"/>
                </a:highlight>
              </a:rPr>
              <a:t> (A</a:t>
            </a:r>
            <a:r>
              <a:rPr lang="sv-SE" b="1" dirty="0">
                <a:highlight>
                  <a:srgbClr val="FFFF00"/>
                </a:highlight>
              </a:rPr>
              <a:t>1</a:t>
            </a:r>
            <a:r>
              <a:rPr lang="sv-SE" sz="2800" b="1" dirty="0">
                <a:highlight>
                  <a:srgbClr val="FFFF00"/>
                </a:highlight>
              </a:rPr>
              <a:t>, A</a:t>
            </a:r>
            <a:r>
              <a:rPr lang="sv-SE" b="1" dirty="0">
                <a:highlight>
                  <a:srgbClr val="FFFF00"/>
                </a:highlight>
              </a:rPr>
              <a:t>2</a:t>
            </a:r>
            <a:r>
              <a:rPr lang="sv-SE" sz="2800" b="1" dirty="0">
                <a:highlight>
                  <a:srgbClr val="FFFF00"/>
                </a:highlight>
              </a:rPr>
              <a:t>)</a:t>
            </a:r>
          </a:p>
          <a:p>
            <a:r>
              <a:rPr lang="sv-SE" sz="2800" b="1" dirty="0">
                <a:highlight>
                  <a:srgbClr val="FFFF00"/>
                </a:highlight>
              </a:rPr>
              <a:t>from </a:t>
            </a:r>
            <a:r>
              <a:rPr lang="sv-SE" sz="2800" b="1" dirty="0" err="1">
                <a:highlight>
                  <a:srgbClr val="FFFF00"/>
                </a:highlight>
              </a:rPr>
              <a:t>this</a:t>
            </a:r>
            <a:r>
              <a:rPr lang="sv-SE" sz="2800" b="1" dirty="0">
                <a:highlight>
                  <a:srgbClr val="FFFF00"/>
                </a:highlight>
              </a:rPr>
              <a:t> </a:t>
            </a:r>
            <a:r>
              <a:rPr lang="sv-SE" sz="2800" b="1" dirty="0" err="1">
                <a:highlight>
                  <a:srgbClr val="FFFF00"/>
                </a:highlight>
              </a:rPr>
              <a:t>linear</a:t>
            </a:r>
            <a:r>
              <a:rPr lang="sv-SE" sz="2800" b="1" dirty="0">
                <a:highlight>
                  <a:srgbClr val="FFFF00"/>
                </a:highlight>
              </a:rPr>
              <a:t> 2x2 </a:t>
            </a:r>
            <a:r>
              <a:rPr lang="sv-SE" sz="2800" b="1" dirty="0" err="1">
                <a:highlight>
                  <a:srgbClr val="FFFF00"/>
                </a:highlight>
              </a:rPr>
              <a:t>equation</a:t>
            </a:r>
            <a:r>
              <a:rPr lang="sv-SE" sz="2800" b="1" dirty="0">
                <a:highlight>
                  <a:srgbClr val="FFFF00"/>
                </a:highlight>
              </a:rPr>
              <a:t> system.</a:t>
            </a:r>
            <a:endParaRPr lang="en-US" sz="2800" b="1" dirty="0">
              <a:highlight>
                <a:srgbClr val="FFFF00"/>
              </a:highlight>
            </a:endParaRPr>
          </a:p>
        </p:txBody>
      </p:sp>
    </p:spTree>
    <p:extLst>
      <p:ext uri="{BB962C8B-B14F-4D97-AF65-F5344CB8AC3E}">
        <p14:creationId xmlns:p14="http://schemas.microsoft.com/office/powerpoint/2010/main" val="2401973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A70375-371F-D6E3-3F8D-1DD11CF1D465}"/>
              </a:ext>
            </a:extLst>
          </p:cNvPr>
          <p:cNvSpPr>
            <a:spLocks noGrp="1"/>
          </p:cNvSpPr>
          <p:nvPr>
            <p:ph type="sldNum" sz="quarter" idx="12"/>
          </p:nvPr>
        </p:nvSpPr>
        <p:spPr/>
        <p:txBody>
          <a:bodyPr/>
          <a:lstStyle/>
          <a:p>
            <a:fld id="{CD5F7DB1-1739-486A-AE61-F601C514307D}" type="slidenum">
              <a:rPr lang="en-US" smtClean="0"/>
              <a:t>16</a:t>
            </a:fld>
            <a:endParaRPr lang="en-US"/>
          </a:p>
        </p:txBody>
      </p:sp>
      <p:sp>
        <p:nvSpPr>
          <p:cNvPr id="3" name="Rectangle 2">
            <a:extLst>
              <a:ext uri="{FF2B5EF4-FFF2-40B4-BE49-F238E27FC236}">
                <a16:creationId xmlns:a16="http://schemas.microsoft.com/office/drawing/2014/main" id="{6FCC3622-8C65-2C4E-545E-99BC635CD8F0}"/>
              </a:ext>
            </a:extLst>
          </p:cNvPr>
          <p:cNvSpPr>
            <a:spLocks noChangeArrowheads="1"/>
          </p:cNvSpPr>
          <p:nvPr/>
        </p:nvSpPr>
        <p:spPr bwMode="auto">
          <a:xfrm>
            <a:off x="2122714" y="802367"/>
            <a:ext cx="1696475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4" name="Object 3">
            <a:extLst>
              <a:ext uri="{FF2B5EF4-FFF2-40B4-BE49-F238E27FC236}">
                <a16:creationId xmlns:a16="http://schemas.microsoft.com/office/drawing/2014/main" id="{EEBA3672-1EE0-1697-9762-2D6FC850BA74}"/>
              </a:ext>
            </a:extLst>
          </p:cNvPr>
          <p:cNvGraphicFramePr>
            <a:graphicFrameLocks noChangeAspect="1"/>
          </p:cNvGraphicFramePr>
          <p:nvPr>
            <p:extLst>
              <p:ext uri="{D42A27DB-BD31-4B8C-83A1-F6EECF244321}">
                <p14:modId xmlns:p14="http://schemas.microsoft.com/office/powerpoint/2010/main" val="177851729"/>
              </p:ext>
            </p:extLst>
          </p:nvPr>
        </p:nvGraphicFramePr>
        <p:xfrm>
          <a:off x="492634" y="318124"/>
          <a:ext cx="5986617" cy="3071057"/>
        </p:xfrm>
        <a:graphic>
          <a:graphicData uri="http://schemas.openxmlformats.org/presentationml/2006/ole">
            <mc:AlternateContent xmlns:mc="http://schemas.openxmlformats.org/markup-compatibility/2006">
              <mc:Choice xmlns:v="urn:schemas-microsoft-com:vml" Requires="v">
                <p:oleObj name="Equation" r:id="rId2" imgW="3111480" imgH="1600200" progId="Equation.DSMT4">
                  <p:embed/>
                </p:oleObj>
              </mc:Choice>
              <mc:Fallback>
                <p:oleObj name="Equation" r:id="rId2" imgW="3111480" imgH="1600200" progId="Equation.DSMT4">
                  <p:embed/>
                  <p:pic>
                    <p:nvPicPr>
                      <p:cNvPr id="0" name="Object 1"/>
                      <p:cNvPicPr>
                        <a:picLocks noChangeAspect="1" noChangeArrowheads="1"/>
                      </p:cNvPicPr>
                      <p:nvPr/>
                    </p:nvPicPr>
                    <p:blipFill>
                      <a:blip r:embed="rId3"/>
                      <a:srcRect/>
                      <a:stretch>
                        <a:fillRect/>
                      </a:stretch>
                    </p:blipFill>
                    <p:spPr bwMode="auto">
                      <a:xfrm>
                        <a:off x="492634" y="318124"/>
                        <a:ext cx="5986617" cy="3071057"/>
                      </a:xfrm>
                      <a:prstGeom prst="rect">
                        <a:avLst/>
                      </a:prstGeom>
                      <a:noFill/>
                    </p:spPr>
                  </p:pic>
                </p:oleObj>
              </mc:Fallback>
            </mc:AlternateContent>
          </a:graphicData>
        </a:graphic>
      </p:graphicFrame>
      <p:sp>
        <p:nvSpPr>
          <p:cNvPr id="5" name="Rectangle 4">
            <a:extLst>
              <a:ext uri="{FF2B5EF4-FFF2-40B4-BE49-F238E27FC236}">
                <a16:creationId xmlns:a16="http://schemas.microsoft.com/office/drawing/2014/main" id="{80D156E3-05F5-1F0A-1A4B-262EAC33B935}"/>
              </a:ext>
            </a:extLst>
          </p:cNvPr>
          <p:cNvSpPr>
            <a:spLocks noChangeArrowheads="1"/>
          </p:cNvSpPr>
          <p:nvPr/>
        </p:nvSpPr>
        <p:spPr bwMode="auto">
          <a:xfrm flipV="1">
            <a:off x="2253342" y="4082142"/>
            <a:ext cx="195583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6" name="Object 5">
            <a:extLst>
              <a:ext uri="{FF2B5EF4-FFF2-40B4-BE49-F238E27FC236}">
                <a16:creationId xmlns:a16="http://schemas.microsoft.com/office/drawing/2014/main" id="{CC80FDD1-D56F-0A9E-EA89-ADDA6C901E31}"/>
              </a:ext>
            </a:extLst>
          </p:cNvPr>
          <p:cNvGraphicFramePr>
            <a:graphicFrameLocks noChangeAspect="1"/>
          </p:cNvGraphicFramePr>
          <p:nvPr>
            <p:extLst>
              <p:ext uri="{D42A27DB-BD31-4B8C-83A1-F6EECF244321}">
                <p14:modId xmlns:p14="http://schemas.microsoft.com/office/powerpoint/2010/main" val="2821486514"/>
              </p:ext>
            </p:extLst>
          </p:nvPr>
        </p:nvGraphicFramePr>
        <p:xfrm>
          <a:off x="492634" y="3574406"/>
          <a:ext cx="5816141" cy="2863605"/>
        </p:xfrm>
        <a:graphic>
          <a:graphicData uri="http://schemas.openxmlformats.org/presentationml/2006/ole">
            <mc:AlternateContent xmlns:mc="http://schemas.openxmlformats.org/markup-compatibility/2006">
              <mc:Choice xmlns:v="urn:schemas-microsoft-com:vml" Requires="v">
                <p:oleObj name="Equation" r:id="rId4" imgW="3225800" imgH="1600200" progId="Equation.DSMT4">
                  <p:embed/>
                </p:oleObj>
              </mc:Choice>
              <mc:Fallback>
                <p:oleObj name="Equation" r:id="rId4" imgW="3225800" imgH="1600200" progId="Equation.DSMT4">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634" y="3574406"/>
                        <a:ext cx="5816141" cy="2863605"/>
                      </a:xfrm>
                      <a:prstGeom prst="rect">
                        <a:avLst/>
                      </a:prstGeom>
                      <a:noFill/>
                    </p:spPr>
                  </p:pic>
                </p:oleObj>
              </mc:Fallback>
            </mc:AlternateContent>
          </a:graphicData>
        </a:graphic>
      </p:graphicFrame>
      <p:sp>
        <p:nvSpPr>
          <p:cNvPr id="7" name="TextBox 6">
            <a:extLst>
              <a:ext uri="{FF2B5EF4-FFF2-40B4-BE49-F238E27FC236}">
                <a16:creationId xmlns:a16="http://schemas.microsoft.com/office/drawing/2014/main" id="{8BD6C604-0D85-6D96-FF7F-023D360DDC95}"/>
              </a:ext>
            </a:extLst>
          </p:cNvPr>
          <p:cNvSpPr txBox="1"/>
          <p:nvPr/>
        </p:nvSpPr>
        <p:spPr>
          <a:xfrm>
            <a:off x="7464872" y="471568"/>
            <a:ext cx="4396902" cy="4770537"/>
          </a:xfrm>
          <a:prstGeom prst="rect">
            <a:avLst/>
          </a:prstGeom>
          <a:noFill/>
        </p:spPr>
        <p:txBody>
          <a:bodyPr wrap="square" rtlCol="0">
            <a:spAutoFit/>
          </a:bodyPr>
          <a:lstStyle/>
          <a:p>
            <a:r>
              <a:rPr lang="sv-SE" sz="2000" b="1" dirty="0">
                <a:highlight>
                  <a:srgbClr val="FFFF00"/>
                </a:highlight>
              </a:rPr>
              <a:t>x(t)</a:t>
            </a:r>
            <a:r>
              <a:rPr lang="sv-SE" sz="2000" dirty="0">
                <a:highlight>
                  <a:srgbClr val="FFFF00"/>
                </a:highlight>
              </a:rPr>
              <a:t> and </a:t>
            </a:r>
            <a:r>
              <a:rPr lang="sv-SE" sz="2000" b="1" dirty="0">
                <a:highlight>
                  <a:srgbClr val="FFFF00"/>
                </a:highlight>
              </a:rPr>
              <a:t>y(t)</a:t>
            </a:r>
            <a:r>
              <a:rPr lang="sv-SE" sz="2000" dirty="0">
                <a:highlight>
                  <a:srgbClr val="FFFF00"/>
                </a:highlight>
              </a:rPr>
              <a:t> </a:t>
            </a:r>
            <a:r>
              <a:rPr lang="sv-SE" sz="2000" dirty="0" err="1">
                <a:highlight>
                  <a:srgbClr val="FFFF00"/>
                </a:highlight>
              </a:rPr>
              <a:t>are</a:t>
            </a:r>
            <a:r>
              <a:rPr lang="sv-SE" sz="2000" dirty="0">
                <a:highlight>
                  <a:srgbClr val="FFFF00"/>
                </a:highlight>
              </a:rPr>
              <a:t> </a:t>
            </a:r>
            <a:r>
              <a:rPr lang="sv-SE" sz="2000" dirty="0" err="1">
                <a:highlight>
                  <a:srgbClr val="FFFF00"/>
                </a:highlight>
              </a:rPr>
              <a:t>functions</a:t>
            </a:r>
            <a:r>
              <a:rPr lang="sv-SE" sz="2000" dirty="0">
                <a:highlight>
                  <a:srgbClr val="FFFF00"/>
                </a:highlight>
              </a:rPr>
              <a:t> </a:t>
            </a:r>
            <a:r>
              <a:rPr lang="sv-SE" sz="2000" dirty="0" err="1">
                <a:highlight>
                  <a:srgbClr val="FFFF00"/>
                </a:highlight>
              </a:rPr>
              <a:t>of</a:t>
            </a:r>
            <a:r>
              <a:rPr lang="sv-SE" sz="2000" dirty="0">
                <a:highlight>
                  <a:srgbClr val="FFFF00"/>
                </a:highlight>
              </a:rPr>
              <a:t> A</a:t>
            </a:r>
            <a:r>
              <a:rPr lang="sv-SE" sz="1400" dirty="0">
                <a:highlight>
                  <a:srgbClr val="FFFF00"/>
                </a:highlight>
              </a:rPr>
              <a:t>1</a:t>
            </a:r>
            <a:r>
              <a:rPr lang="sv-SE" sz="2000" dirty="0">
                <a:highlight>
                  <a:srgbClr val="FFFF00"/>
                </a:highlight>
              </a:rPr>
              <a:t>, A</a:t>
            </a:r>
            <a:r>
              <a:rPr lang="sv-SE" sz="1400" dirty="0">
                <a:highlight>
                  <a:srgbClr val="FFFF00"/>
                </a:highlight>
              </a:rPr>
              <a:t>2</a:t>
            </a:r>
            <a:r>
              <a:rPr lang="sv-SE" sz="2000" dirty="0">
                <a:highlight>
                  <a:srgbClr val="FFFF00"/>
                </a:highlight>
              </a:rPr>
              <a:t> and </a:t>
            </a:r>
            <a:r>
              <a:rPr lang="sv-SE" sz="2000" dirty="0" err="1">
                <a:highlight>
                  <a:srgbClr val="FFFF00"/>
                </a:highlight>
              </a:rPr>
              <a:t>more</a:t>
            </a:r>
            <a:r>
              <a:rPr lang="sv-SE" sz="2000" dirty="0">
                <a:highlight>
                  <a:srgbClr val="FFFF00"/>
                </a:highlight>
              </a:rPr>
              <a:t>.</a:t>
            </a:r>
          </a:p>
          <a:p>
            <a:endParaRPr lang="sv-SE" sz="2000" dirty="0">
              <a:highlight>
                <a:srgbClr val="FFFF00"/>
              </a:highlight>
            </a:endParaRPr>
          </a:p>
          <a:p>
            <a:r>
              <a:rPr lang="sv-SE" sz="2000" dirty="0">
                <a:highlight>
                  <a:srgbClr val="FFFF00"/>
                </a:highlight>
              </a:rPr>
              <a:t>The parameters A</a:t>
            </a:r>
            <a:r>
              <a:rPr lang="sv-SE" sz="1400" dirty="0">
                <a:highlight>
                  <a:srgbClr val="FFFF00"/>
                </a:highlight>
              </a:rPr>
              <a:t>1</a:t>
            </a:r>
            <a:r>
              <a:rPr lang="sv-SE" sz="2000" dirty="0">
                <a:highlight>
                  <a:srgbClr val="FFFF00"/>
                </a:highlight>
              </a:rPr>
              <a:t> and A</a:t>
            </a:r>
            <a:r>
              <a:rPr lang="sv-SE" sz="1400" dirty="0">
                <a:highlight>
                  <a:srgbClr val="FFFF00"/>
                </a:highlight>
              </a:rPr>
              <a:t>2</a:t>
            </a:r>
            <a:r>
              <a:rPr lang="sv-SE" sz="2000" dirty="0">
                <a:highlight>
                  <a:srgbClr val="FFFF00"/>
                </a:highlight>
              </a:rPr>
              <a:t> </a:t>
            </a:r>
            <a:r>
              <a:rPr lang="sv-SE" sz="2000" dirty="0" err="1">
                <a:highlight>
                  <a:srgbClr val="FFFF00"/>
                </a:highlight>
              </a:rPr>
              <a:t>are</a:t>
            </a:r>
            <a:endParaRPr lang="sv-SE" sz="2000" dirty="0">
              <a:highlight>
                <a:srgbClr val="FFFF00"/>
              </a:highlight>
            </a:endParaRPr>
          </a:p>
          <a:p>
            <a:r>
              <a:rPr lang="sv-SE" sz="2000" dirty="0" err="1">
                <a:highlight>
                  <a:srgbClr val="FFFF00"/>
                </a:highlight>
              </a:rPr>
              <a:t>functions</a:t>
            </a:r>
            <a:r>
              <a:rPr lang="sv-SE" sz="2000" dirty="0">
                <a:highlight>
                  <a:srgbClr val="FFFF00"/>
                </a:highlight>
              </a:rPr>
              <a:t> </a:t>
            </a:r>
            <a:r>
              <a:rPr lang="sv-SE" sz="2000" dirty="0" err="1">
                <a:highlight>
                  <a:srgbClr val="FFFF00"/>
                </a:highlight>
              </a:rPr>
              <a:t>of</a:t>
            </a:r>
            <a:r>
              <a:rPr lang="sv-SE" sz="2000" dirty="0">
                <a:highlight>
                  <a:srgbClr val="FFFF00"/>
                </a:highlight>
              </a:rPr>
              <a:t> the parameters </a:t>
            </a:r>
            <a:r>
              <a:rPr lang="sv-SE" sz="2000" dirty="0" err="1">
                <a:highlight>
                  <a:srgbClr val="FFFF00"/>
                </a:highlight>
              </a:rPr>
              <a:t>of</a:t>
            </a:r>
            <a:r>
              <a:rPr lang="sv-SE" sz="2000" dirty="0">
                <a:highlight>
                  <a:srgbClr val="FFFF00"/>
                </a:highlight>
              </a:rPr>
              <a:t> the</a:t>
            </a:r>
          </a:p>
          <a:p>
            <a:r>
              <a:rPr lang="sv-SE" sz="2000" dirty="0" err="1">
                <a:highlight>
                  <a:srgbClr val="FFFF00"/>
                </a:highlight>
              </a:rPr>
              <a:t>Extended</a:t>
            </a:r>
            <a:r>
              <a:rPr lang="sv-SE" sz="2000" dirty="0">
                <a:highlight>
                  <a:srgbClr val="FFFF00"/>
                </a:highlight>
              </a:rPr>
              <a:t> Lanchester differential </a:t>
            </a:r>
          </a:p>
          <a:p>
            <a:r>
              <a:rPr lang="sv-SE" sz="2000" dirty="0" err="1">
                <a:highlight>
                  <a:srgbClr val="FFFF00"/>
                </a:highlight>
              </a:rPr>
              <a:t>equation</a:t>
            </a:r>
            <a:r>
              <a:rPr lang="sv-SE" sz="2000" dirty="0">
                <a:highlight>
                  <a:srgbClr val="FFFF00"/>
                </a:highlight>
              </a:rPr>
              <a:t> system and </a:t>
            </a:r>
            <a:r>
              <a:rPr lang="sv-SE" sz="2000" dirty="0" err="1">
                <a:highlight>
                  <a:srgbClr val="FFFF00"/>
                </a:highlight>
              </a:rPr>
              <a:t>of</a:t>
            </a:r>
            <a:r>
              <a:rPr lang="sv-SE" sz="2000" dirty="0">
                <a:highlight>
                  <a:srgbClr val="FFFF00"/>
                </a:highlight>
              </a:rPr>
              <a:t> the initial</a:t>
            </a:r>
          </a:p>
          <a:p>
            <a:r>
              <a:rPr lang="sv-SE" sz="2000" dirty="0" err="1">
                <a:highlight>
                  <a:srgbClr val="FFFF00"/>
                </a:highlight>
              </a:rPr>
              <a:t>conditions</a:t>
            </a:r>
            <a:r>
              <a:rPr lang="sv-SE" sz="2000" dirty="0">
                <a:highlight>
                  <a:srgbClr val="FFFF00"/>
                </a:highlight>
              </a:rPr>
              <a:t> (x(0),y(0)) = (</a:t>
            </a:r>
            <a:r>
              <a:rPr lang="sv-SE" sz="2800" dirty="0">
                <a:highlight>
                  <a:srgbClr val="FFFF00"/>
                </a:highlight>
              </a:rPr>
              <a:t>x</a:t>
            </a:r>
            <a:r>
              <a:rPr lang="sv-SE" sz="1400" dirty="0">
                <a:highlight>
                  <a:srgbClr val="FFFF00"/>
                </a:highlight>
              </a:rPr>
              <a:t>0</a:t>
            </a:r>
            <a:r>
              <a:rPr lang="sv-SE" sz="2000" dirty="0">
                <a:highlight>
                  <a:srgbClr val="FFFF00"/>
                </a:highlight>
              </a:rPr>
              <a:t>,</a:t>
            </a:r>
            <a:r>
              <a:rPr lang="sv-SE" sz="2800" dirty="0">
                <a:highlight>
                  <a:srgbClr val="FFFF00"/>
                </a:highlight>
              </a:rPr>
              <a:t>y</a:t>
            </a:r>
            <a:r>
              <a:rPr lang="sv-SE" sz="1400" dirty="0">
                <a:highlight>
                  <a:srgbClr val="FFFF00"/>
                </a:highlight>
              </a:rPr>
              <a:t>0</a:t>
            </a:r>
            <a:r>
              <a:rPr lang="sv-SE" sz="2000" dirty="0">
                <a:highlight>
                  <a:srgbClr val="FFFF00"/>
                </a:highlight>
              </a:rPr>
              <a:t>)</a:t>
            </a:r>
          </a:p>
          <a:p>
            <a:endParaRPr lang="sv-SE" sz="2000" dirty="0">
              <a:highlight>
                <a:srgbClr val="FFFF00"/>
              </a:highlight>
            </a:endParaRPr>
          </a:p>
          <a:p>
            <a:r>
              <a:rPr lang="sv-SE" sz="2000" dirty="0" err="1">
                <a:highlight>
                  <a:srgbClr val="FFFF00"/>
                </a:highlight>
              </a:rPr>
              <a:t>Furthermore</a:t>
            </a:r>
            <a:r>
              <a:rPr lang="sv-SE" sz="2000" dirty="0">
                <a:highlight>
                  <a:srgbClr val="FFFF00"/>
                </a:highlight>
              </a:rPr>
              <a:t>, the parameters </a:t>
            </a:r>
            <a:r>
              <a:rPr lang="sv-SE" sz="2000" dirty="0" err="1">
                <a:highlight>
                  <a:srgbClr val="FFFF00"/>
                </a:highlight>
              </a:rPr>
              <a:t>of</a:t>
            </a:r>
            <a:r>
              <a:rPr lang="sv-SE" sz="2000" dirty="0">
                <a:highlight>
                  <a:srgbClr val="FFFF00"/>
                </a:highlight>
              </a:rPr>
              <a:t> the</a:t>
            </a:r>
          </a:p>
          <a:p>
            <a:r>
              <a:rPr lang="sv-SE" sz="2000" dirty="0" err="1">
                <a:highlight>
                  <a:srgbClr val="FFFF00"/>
                </a:highlight>
              </a:rPr>
              <a:t>Extended</a:t>
            </a:r>
            <a:r>
              <a:rPr lang="sv-SE" sz="2000" dirty="0">
                <a:highlight>
                  <a:srgbClr val="FFFF00"/>
                </a:highlight>
              </a:rPr>
              <a:t> Lanchester differential </a:t>
            </a:r>
          </a:p>
          <a:p>
            <a:r>
              <a:rPr lang="sv-SE" sz="2000" dirty="0" err="1">
                <a:highlight>
                  <a:srgbClr val="FFFF00"/>
                </a:highlight>
              </a:rPr>
              <a:t>equation</a:t>
            </a:r>
            <a:r>
              <a:rPr lang="sv-SE" sz="2000" dirty="0">
                <a:highlight>
                  <a:srgbClr val="FFFF00"/>
                </a:highlight>
              </a:rPr>
              <a:t> system </a:t>
            </a:r>
            <a:r>
              <a:rPr lang="sv-SE" sz="2000" dirty="0" err="1">
                <a:highlight>
                  <a:srgbClr val="FFFF00"/>
                </a:highlight>
              </a:rPr>
              <a:t>are</a:t>
            </a:r>
            <a:r>
              <a:rPr lang="sv-SE" sz="2000" dirty="0">
                <a:highlight>
                  <a:srgbClr val="FFFF00"/>
                </a:highlight>
              </a:rPr>
              <a:t> </a:t>
            </a:r>
            <a:r>
              <a:rPr lang="sv-SE" sz="2000" dirty="0" err="1">
                <a:highlight>
                  <a:srgbClr val="FFFF00"/>
                </a:highlight>
              </a:rPr>
              <a:t>functions</a:t>
            </a:r>
            <a:r>
              <a:rPr lang="sv-SE" sz="2000" dirty="0">
                <a:highlight>
                  <a:srgbClr val="FFFF00"/>
                </a:highlight>
              </a:rPr>
              <a:t> </a:t>
            </a:r>
            <a:r>
              <a:rPr lang="sv-SE" sz="2000" dirty="0" err="1">
                <a:highlight>
                  <a:srgbClr val="FFFF00"/>
                </a:highlight>
              </a:rPr>
              <a:t>of</a:t>
            </a:r>
            <a:r>
              <a:rPr lang="sv-SE" sz="2000" dirty="0">
                <a:highlight>
                  <a:srgbClr val="FFFF00"/>
                </a:highlight>
              </a:rPr>
              <a:t> </a:t>
            </a:r>
            <a:r>
              <a:rPr lang="sv-SE" sz="2000" dirty="0" err="1">
                <a:highlight>
                  <a:srgbClr val="FFFF00"/>
                </a:highlight>
              </a:rPr>
              <a:t>several</a:t>
            </a:r>
            <a:endParaRPr lang="sv-SE" sz="2000" dirty="0">
              <a:highlight>
                <a:srgbClr val="FFFF00"/>
              </a:highlight>
            </a:endParaRPr>
          </a:p>
          <a:p>
            <a:r>
              <a:rPr lang="sv-SE" sz="2000" dirty="0">
                <a:highlight>
                  <a:srgbClr val="FFFF00"/>
                </a:highlight>
              </a:rPr>
              <a:t>decision </a:t>
            </a:r>
            <a:r>
              <a:rPr lang="sv-SE" sz="2000" dirty="0" err="1">
                <a:highlight>
                  <a:srgbClr val="FFFF00"/>
                </a:highlight>
              </a:rPr>
              <a:t>variables</a:t>
            </a:r>
            <a:r>
              <a:rPr lang="sv-SE" sz="2000" dirty="0">
                <a:highlight>
                  <a:srgbClr val="FFFF00"/>
                </a:highlight>
              </a:rPr>
              <a:t>.</a:t>
            </a:r>
          </a:p>
          <a:p>
            <a:endParaRPr lang="sv-SE" dirty="0"/>
          </a:p>
          <a:p>
            <a:endParaRPr lang="en-US" dirty="0"/>
          </a:p>
        </p:txBody>
      </p:sp>
      <p:cxnSp>
        <p:nvCxnSpPr>
          <p:cNvPr id="9" name="Straight Arrow Connector 8">
            <a:extLst>
              <a:ext uri="{FF2B5EF4-FFF2-40B4-BE49-F238E27FC236}">
                <a16:creationId xmlns:a16="http://schemas.microsoft.com/office/drawing/2014/main" id="{7D0FCFCD-A7A3-6F3D-1E40-20D8F6FC78D9}"/>
              </a:ext>
            </a:extLst>
          </p:cNvPr>
          <p:cNvCxnSpPr/>
          <p:nvPr/>
        </p:nvCxnSpPr>
        <p:spPr>
          <a:xfrm flipV="1">
            <a:off x="6682902" y="1853652"/>
            <a:ext cx="593387" cy="159974"/>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443EFD2-3BCE-4101-E76E-C29AA3896739}"/>
              </a:ext>
            </a:extLst>
          </p:cNvPr>
          <p:cNvCxnSpPr>
            <a:cxnSpLocks/>
          </p:cNvCxnSpPr>
          <p:nvPr/>
        </p:nvCxnSpPr>
        <p:spPr>
          <a:xfrm flipV="1">
            <a:off x="5136204" y="2225153"/>
            <a:ext cx="2125017" cy="1856989"/>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393D834-E011-3122-DAE8-10DEFF8008C5}"/>
              </a:ext>
            </a:extLst>
          </p:cNvPr>
          <p:cNvSpPr txBox="1"/>
          <p:nvPr/>
        </p:nvSpPr>
        <p:spPr>
          <a:xfrm>
            <a:off x="7261221" y="5726348"/>
            <a:ext cx="2639825" cy="461665"/>
          </a:xfrm>
          <a:prstGeom prst="rect">
            <a:avLst/>
          </a:prstGeom>
          <a:noFill/>
        </p:spPr>
        <p:txBody>
          <a:bodyPr wrap="none" rtlCol="0">
            <a:spAutoFit/>
          </a:bodyPr>
          <a:lstStyle/>
          <a:p>
            <a:r>
              <a:rPr lang="sv-SE" sz="2400" b="1" dirty="0">
                <a:solidFill>
                  <a:srgbClr val="7030A0"/>
                </a:solidFill>
              </a:rPr>
              <a:t>(</a:t>
            </a:r>
            <a:r>
              <a:rPr lang="sv-SE" sz="2400" b="1" dirty="0" err="1">
                <a:solidFill>
                  <a:srgbClr val="7030A0"/>
                </a:solidFill>
              </a:rPr>
              <a:t>Depth</a:t>
            </a:r>
            <a:r>
              <a:rPr lang="sv-SE" sz="2400" b="1" dirty="0">
                <a:solidFill>
                  <a:srgbClr val="7030A0"/>
                </a:solidFill>
              </a:rPr>
              <a:t>, FWA, FWP)</a:t>
            </a:r>
            <a:endParaRPr lang="en-US" sz="2400" b="1" dirty="0">
              <a:solidFill>
                <a:srgbClr val="7030A0"/>
              </a:solidFill>
            </a:endParaRPr>
          </a:p>
        </p:txBody>
      </p:sp>
      <p:cxnSp>
        <p:nvCxnSpPr>
          <p:cNvPr id="13" name="Straight Arrow Connector 12">
            <a:extLst>
              <a:ext uri="{FF2B5EF4-FFF2-40B4-BE49-F238E27FC236}">
                <a16:creationId xmlns:a16="http://schemas.microsoft.com/office/drawing/2014/main" id="{9DAF5665-754F-19A6-7F23-EDE0C48363E8}"/>
              </a:ext>
            </a:extLst>
          </p:cNvPr>
          <p:cNvCxnSpPr>
            <a:cxnSpLocks/>
          </p:cNvCxnSpPr>
          <p:nvPr/>
        </p:nvCxnSpPr>
        <p:spPr>
          <a:xfrm flipV="1">
            <a:off x="8463064" y="4814282"/>
            <a:ext cx="0" cy="758622"/>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565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4D0F9C-DC62-2329-75F4-590C14F1645B}"/>
              </a:ext>
            </a:extLst>
          </p:cNvPr>
          <p:cNvSpPr>
            <a:spLocks noGrp="1"/>
          </p:cNvSpPr>
          <p:nvPr>
            <p:ph type="sldNum" sz="quarter" idx="12"/>
          </p:nvPr>
        </p:nvSpPr>
        <p:spPr/>
        <p:txBody>
          <a:bodyPr/>
          <a:lstStyle/>
          <a:p>
            <a:fld id="{CD5F7DB1-1739-486A-AE61-F601C514307D}" type="slidenum">
              <a:rPr lang="en-US" smtClean="0"/>
              <a:t>17</a:t>
            </a:fld>
            <a:endParaRPr lang="en-US"/>
          </a:p>
        </p:txBody>
      </p:sp>
      <p:pic>
        <p:nvPicPr>
          <p:cNvPr id="3" name="Picture 2">
            <a:extLst>
              <a:ext uri="{FF2B5EF4-FFF2-40B4-BE49-F238E27FC236}">
                <a16:creationId xmlns:a16="http://schemas.microsoft.com/office/drawing/2014/main" id="{325AAFEA-6DDD-E24D-F371-4E465AD358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410" y="609600"/>
            <a:ext cx="10308980" cy="5859306"/>
          </a:xfrm>
          <a:prstGeom prst="rect">
            <a:avLst/>
          </a:prstGeom>
        </p:spPr>
      </p:pic>
      <p:sp>
        <p:nvSpPr>
          <p:cNvPr id="5" name="TextBox 4">
            <a:extLst>
              <a:ext uri="{FF2B5EF4-FFF2-40B4-BE49-F238E27FC236}">
                <a16:creationId xmlns:a16="http://schemas.microsoft.com/office/drawing/2014/main" id="{3FC16B72-D722-F520-CE9C-C38C40D6F166}"/>
              </a:ext>
            </a:extLst>
          </p:cNvPr>
          <p:cNvSpPr txBox="1"/>
          <p:nvPr/>
        </p:nvSpPr>
        <p:spPr>
          <a:xfrm>
            <a:off x="6670450" y="136525"/>
            <a:ext cx="1975673" cy="584775"/>
          </a:xfrm>
          <a:prstGeom prst="rect">
            <a:avLst/>
          </a:prstGeom>
          <a:noFill/>
        </p:spPr>
        <p:txBody>
          <a:bodyPr wrap="square" rtlCol="0">
            <a:spAutoFit/>
          </a:bodyPr>
          <a:lstStyle/>
          <a:p>
            <a:r>
              <a:rPr lang="sv-SE" sz="3200" b="1" dirty="0">
                <a:solidFill>
                  <a:srgbClr val="00B050"/>
                </a:solidFill>
                <a:highlight>
                  <a:srgbClr val="FFFF00"/>
                </a:highlight>
              </a:rPr>
              <a:t>(x0, y0)</a:t>
            </a:r>
            <a:endParaRPr lang="en-US" sz="3200" b="1" dirty="0">
              <a:solidFill>
                <a:srgbClr val="00B050"/>
              </a:solidFill>
              <a:highlight>
                <a:srgbClr val="FFFF00"/>
              </a:highlight>
            </a:endParaRPr>
          </a:p>
        </p:txBody>
      </p:sp>
      <p:cxnSp>
        <p:nvCxnSpPr>
          <p:cNvPr id="7" name="Straight Arrow Connector 6">
            <a:extLst>
              <a:ext uri="{FF2B5EF4-FFF2-40B4-BE49-F238E27FC236}">
                <a16:creationId xmlns:a16="http://schemas.microsoft.com/office/drawing/2014/main" id="{FFE90A9F-3F56-6616-4DCA-1DB10C4C0622}"/>
              </a:ext>
            </a:extLst>
          </p:cNvPr>
          <p:cNvCxnSpPr>
            <a:cxnSpLocks/>
          </p:cNvCxnSpPr>
          <p:nvPr/>
        </p:nvCxnSpPr>
        <p:spPr>
          <a:xfrm>
            <a:off x="5522384" y="803270"/>
            <a:ext cx="0" cy="415987"/>
          </a:xfrm>
          <a:prstGeom prst="straightConnector1">
            <a:avLst/>
          </a:prstGeom>
          <a:ln w="76200">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485D717-FD48-8B94-60E5-AEB6AF3199E3}"/>
              </a:ext>
            </a:extLst>
          </p:cNvPr>
          <p:cNvCxnSpPr>
            <a:cxnSpLocks/>
          </p:cNvCxnSpPr>
          <p:nvPr/>
        </p:nvCxnSpPr>
        <p:spPr>
          <a:xfrm>
            <a:off x="6849160" y="790699"/>
            <a:ext cx="0" cy="415987"/>
          </a:xfrm>
          <a:prstGeom prst="straightConnector1">
            <a:avLst/>
          </a:prstGeom>
          <a:ln w="76200">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2C44EA0-B7B6-72EE-6793-E7F20260A376}"/>
              </a:ext>
            </a:extLst>
          </p:cNvPr>
          <p:cNvCxnSpPr>
            <a:cxnSpLocks/>
          </p:cNvCxnSpPr>
          <p:nvPr/>
        </p:nvCxnSpPr>
        <p:spPr>
          <a:xfrm>
            <a:off x="7378077" y="792503"/>
            <a:ext cx="0" cy="415987"/>
          </a:xfrm>
          <a:prstGeom prst="straightConnector1">
            <a:avLst/>
          </a:prstGeom>
          <a:ln w="76200">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0DCBFCB-8EF2-C8B1-A00E-03E29913F023}"/>
              </a:ext>
            </a:extLst>
          </p:cNvPr>
          <p:cNvCxnSpPr>
            <a:cxnSpLocks/>
          </p:cNvCxnSpPr>
          <p:nvPr/>
        </p:nvCxnSpPr>
        <p:spPr>
          <a:xfrm>
            <a:off x="8337301" y="790698"/>
            <a:ext cx="0" cy="415987"/>
          </a:xfrm>
          <a:prstGeom prst="straightConnector1">
            <a:avLst/>
          </a:prstGeom>
          <a:ln w="76200">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3E8E299-7788-CEFE-1FCC-C2A9EF56EC05}"/>
              </a:ext>
            </a:extLst>
          </p:cNvPr>
          <p:cNvCxnSpPr>
            <a:cxnSpLocks/>
          </p:cNvCxnSpPr>
          <p:nvPr/>
        </p:nvCxnSpPr>
        <p:spPr>
          <a:xfrm>
            <a:off x="9888321" y="778233"/>
            <a:ext cx="0" cy="415987"/>
          </a:xfrm>
          <a:prstGeom prst="straightConnector1">
            <a:avLst/>
          </a:prstGeom>
          <a:ln w="76200">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2E6DD02-06EC-FDDB-2096-ABF14FA33F3A}"/>
              </a:ext>
            </a:extLst>
          </p:cNvPr>
          <p:cNvCxnSpPr>
            <a:cxnSpLocks/>
          </p:cNvCxnSpPr>
          <p:nvPr/>
        </p:nvCxnSpPr>
        <p:spPr>
          <a:xfrm>
            <a:off x="5473139" y="778233"/>
            <a:ext cx="4419539" cy="3554"/>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DAB89FF-74DD-CA8C-4259-FCC7000D447B}"/>
              </a:ext>
            </a:extLst>
          </p:cNvPr>
          <p:cNvSpPr txBox="1"/>
          <p:nvPr/>
        </p:nvSpPr>
        <p:spPr>
          <a:xfrm>
            <a:off x="42952" y="10065"/>
            <a:ext cx="411108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1"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Alternative versions </a:t>
            </a:r>
            <a:r>
              <a:rPr kumimoji="0" lang="sv-SE" sz="2400" b="1" i="1"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of</a:t>
            </a:r>
            <a:r>
              <a:rPr kumimoji="0" lang="sv-SE" sz="2400" b="1" i="1"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the Battle </a:t>
            </a:r>
            <a:r>
              <a:rPr kumimoji="0" lang="sv-SE" sz="2400" b="1" i="1"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of</a:t>
            </a:r>
            <a:r>
              <a:rPr kumimoji="0" lang="sv-SE" sz="2400" b="1" i="1"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sv-SE" sz="2400" b="1" i="1"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Iwo</a:t>
            </a:r>
            <a:r>
              <a:rPr kumimoji="0" lang="sv-SE" sz="2400" b="1" i="1"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sv-SE" sz="2400" b="1" i="1"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Jima</a:t>
            </a:r>
            <a:r>
              <a:rPr kumimoji="0" lang="sv-SE" sz="2400" b="1" i="1"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1945:</a:t>
            </a:r>
            <a:endParaRPr kumimoji="0" lang="en-US" sz="2400" b="1" i="1"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cxnSp>
        <p:nvCxnSpPr>
          <p:cNvPr id="16" name="Straight Arrow Connector 15">
            <a:extLst>
              <a:ext uri="{FF2B5EF4-FFF2-40B4-BE49-F238E27FC236}">
                <a16:creationId xmlns:a16="http://schemas.microsoft.com/office/drawing/2014/main" id="{7ABC9DB9-E281-6941-043C-03DDEA45C504}"/>
              </a:ext>
            </a:extLst>
          </p:cNvPr>
          <p:cNvCxnSpPr>
            <a:cxnSpLocks/>
          </p:cNvCxnSpPr>
          <p:nvPr/>
        </p:nvCxnSpPr>
        <p:spPr>
          <a:xfrm flipH="1" flipV="1">
            <a:off x="10087583" y="1566153"/>
            <a:ext cx="700391" cy="885217"/>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193FF85-91FC-CA75-1042-9F1BAD785013}"/>
              </a:ext>
            </a:extLst>
          </p:cNvPr>
          <p:cNvSpPr txBox="1"/>
          <p:nvPr/>
        </p:nvSpPr>
        <p:spPr>
          <a:xfrm>
            <a:off x="10428051" y="2550529"/>
            <a:ext cx="1099226" cy="461665"/>
          </a:xfrm>
          <a:prstGeom prst="rect">
            <a:avLst/>
          </a:prstGeom>
          <a:noFill/>
        </p:spPr>
        <p:txBody>
          <a:bodyPr wrap="square" rtlCol="0">
            <a:spAutoFit/>
          </a:bodyPr>
          <a:lstStyle/>
          <a:p>
            <a:r>
              <a:rPr lang="sv-SE" sz="2400" b="1" dirty="0">
                <a:solidFill>
                  <a:srgbClr val="7030A0"/>
                </a:solidFill>
                <a:highlight>
                  <a:srgbClr val="FFFF00"/>
                </a:highlight>
              </a:rPr>
              <a:t>Reality</a:t>
            </a:r>
            <a:endParaRPr lang="en-US" sz="2400" b="1" dirty="0">
              <a:solidFill>
                <a:srgbClr val="7030A0"/>
              </a:solidFill>
              <a:highlight>
                <a:srgbClr val="FFFF00"/>
              </a:highlight>
            </a:endParaRPr>
          </a:p>
        </p:txBody>
      </p:sp>
    </p:spTree>
    <p:extLst>
      <p:ext uri="{BB962C8B-B14F-4D97-AF65-F5344CB8AC3E}">
        <p14:creationId xmlns:p14="http://schemas.microsoft.com/office/powerpoint/2010/main" val="37004774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1C6DE-5D74-5648-33F2-9844652E4EF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91AEF1A-76DA-5B63-CCBC-CEF54FD05DC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6A728293-132B-2870-E06D-26A09CD805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E8FB2F-F8A0-460E-BEB8-B86C6496DEF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3261835-485F-98F0-05E4-EBA7BDD961AB}"/>
              </a:ext>
            </a:extLst>
          </p:cNvPr>
          <p:cNvPicPr>
            <a:picLocks noChangeAspect="1"/>
          </p:cNvPicPr>
          <p:nvPr/>
        </p:nvPicPr>
        <p:blipFill>
          <a:blip r:embed="rId2"/>
          <a:stretch>
            <a:fillRect/>
          </a:stretch>
        </p:blipFill>
        <p:spPr>
          <a:xfrm>
            <a:off x="201969" y="241356"/>
            <a:ext cx="8167116" cy="4838797"/>
          </a:xfrm>
          <a:prstGeom prst="rect">
            <a:avLst/>
          </a:prstGeom>
        </p:spPr>
      </p:pic>
      <p:sp>
        <p:nvSpPr>
          <p:cNvPr id="8" name="TextBox 7">
            <a:extLst>
              <a:ext uri="{FF2B5EF4-FFF2-40B4-BE49-F238E27FC236}">
                <a16:creationId xmlns:a16="http://schemas.microsoft.com/office/drawing/2014/main" id="{4E2798F7-CAE7-C8CC-F64B-2733B788C7BE}"/>
              </a:ext>
            </a:extLst>
          </p:cNvPr>
          <p:cNvSpPr txBox="1"/>
          <p:nvPr/>
        </p:nvSpPr>
        <p:spPr>
          <a:xfrm>
            <a:off x="10009832" y="4818543"/>
            <a:ext cx="143308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0.01045</a:t>
            </a:r>
            <a:endPar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aphicFrame>
        <p:nvGraphicFramePr>
          <p:cNvPr id="9" name="Object 8">
            <a:extLst>
              <a:ext uri="{FF2B5EF4-FFF2-40B4-BE49-F238E27FC236}">
                <a16:creationId xmlns:a16="http://schemas.microsoft.com/office/drawing/2014/main" id="{06CEE5EB-A78A-518A-7409-87866262F4BC}"/>
              </a:ext>
            </a:extLst>
          </p:cNvPr>
          <p:cNvGraphicFramePr>
            <a:graphicFrameLocks noChangeAspect="1"/>
          </p:cNvGraphicFramePr>
          <p:nvPr/>
        </p:nvGraphicFramePr>
        <p:xfrm>
          <a:off x="8904287" y="1886645"/>
          <a:ext cx="2155825" cy="2241550"/>
        </p:xfrm>
        <a:graphic>
          <a:graphicData uri="http://schemas.openxmlformats.org/presentationml/2006/ole">
            <mc:AlternateContent xmlns:mc="http://schemas.openxmlformats.org/markup-compatibility/2006">
              <mc:Choice xmlns:v="urn:schemas-microsoft-com:vml" Requires="v">
                <p:oleObj name="Equation" r:id="rId3" imgW="596880" imgH="634680" progId="Equation.DSMT4">
                  <p:embed/>
                </p:oleObj>
              </mc:Choice>
              <mc:Fallback>
                <p:oleObj name="Equation" r:id="rId3" imgW="596880" imgH="634680" progId="Equation.DSMT4">
                  <p:embed/>
                  <p:pic>
                    <p:nvPicPr>
                      <p:cNvPr id="9" name="Object 8">
                        <a:extLst>
                          <a:ext uri="{FF2B5EF4-FFF2-40B4-BE49-F238E27FC236}">
                            <a16:creationId xmlns:a16="http://schemas.microsoft.com/office/drawing/2014/main" id="{06CEE5EB-A78A-518A-7409-87866262F4BC}"/>
                          </a:ext>
                        </a:extLst>
                      </p:cNvPr>
                      <p:cNvPicPr>
                        <a:picLocks noChangeAspect="1" noChangeArrowheads="1"/>
                      </p:cNvPicPr>
                      <p:nvPr/>
                    </p:nvPicPr>
                    <p:blipFill>
                      <a:blip r:embed="rId4"/>
                      <a:srcRect/>
                      <a:stretch>
                        <a:fillRect/>
                      </a:stretch>
                    </p:blipFill>
                    <p:spPr bwMode="auto">
                      <a:xfrm>
                        <a:off x="8904287" y="1886645"/>
                        <a:ext cx="2155825" cy="2241550"/>
                      </a:xfrm>
                      <a:prstGeom prst="rect">
                        <a:avLst/>
                      </a:prstGeom>
                      <a:noFill/>
                    </p:spPr>
                  </p:pic>
                </p:oleObj>
              </mc:Fallback>
            </mc:AlternateContent>
          </a:graphicData>
        </a:graphic>
      </p:graphicFrame>
      <p:sp>
        <p:nvSpPr>
          <p:cNvPr id="11" name="TextBox 10">
            <a:extLst>
              <a:ext uri="{FF2B5EF4-FFF2-40B4-BE49-F238E27FC236}">
                <a16:creationId xmlns:a16="http://schemas.microsoft.com/office/drawing/2014/main" id="{DE93140F-10A0-3A33-BB6B-F77E93A5B7F9}"/>
              </a:ext>
            </a:extLst>
          </p:cNvPr>
          <p:cNvSpPr txBox="1"/>
          <p:nvPr/>
        </p:nvSpPr>
        <p:spPr>
          <a:xfrm>
            <a:off x="9977019" y="1117742"/>
            <a:ext cx="146071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Arial" panose="020B0604020202020204" pitchFamily="34" charset="0"/>
              </a:rPr>
              <a:t>0.05347</a:t>
            </a: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2" name="Arrow: Down 11">
            <a:extLst>
              <a:ext uri="{FF2B5EF4-FFF2-40B4-BE49-F238E27FC236}">
                <a16:creationId xmlns:a16="http://schemas.microsoft.com/office/drawing/2014/main" id="{9D57E48D-40E8-82DE-10B1-711BC83DB1C4}"/>
              </a:ext>
            </a:extLst>
          </p:cNvPr>
          <p:cNvSpPr/>
          <p:nvPr/>
        </p:nvSpPr>
        <p:spPr>
          <a:xfrm>
            <a:off x="10362691" y="1699545"/>
            <a:ext cx="479394" cy="63694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rrow: Down 12">
            <a:extLst>
              <a:ext uri="{FF2B5EF4-FFF2-40B4-BE49-F238E27FC236}">
                <a16:creationId xmlns:a16="http://schemas.microsoft.com/office/drawing/2014/main" id="{89BF43DE-4DB1-AE8A-71A3-B2BA19939BC7}"/>
              </a:ext>
            </a:extLst>
          </p:cNvPr>
          <p:cNvSpPr/>
          <p:nvPr/>
        </p:nvSpPr>
        <p:spPr>
          <a:xfrm flipV="1">
            <a:off x="10362691" y="3993615"/>
            <a:ext cx="479394" cy="778140"/>
          </a:xfrm>
          <a:prstGeom prst="down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CF32D2F-21BE-49F0-13F3-F869174B2089}"/>
              </a:ext>
            </a:extLst>
          </p:cNvPr>
          <p:cNvSpPr txBox="1"/>
          <p:nvPr/>
        </p:nvSpPr>
        <p:spPr>
          <a:xfrm>
            <a:off x="173119" y="5158455"/>
            <a:ext cx="11038239"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Source: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Lohmander, P., Attrition coefficient estimations via differential equation systems, initial and</a:t>
            </a:r>
            <a:b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terminal conditions, and nonlinear iterative equation system solutions,</a:t>
            </a:r>
            <a:b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Journal of Statistics and Computer Science, Vol. 3, Issue 1, 2024, pp. 51-78.</a:t>
            </a:r>
            <a:b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hlinkClick r:id="rId5"/>
              </a:rPr>
              <a:t>https://www.arfjournals.com/jscs/issue/322</a:t>
            </a:r>
            <a:b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hlinkClick r:id="rId6"/>
              </a:rPr>
              <a:t>https://www.arfjournals.com/image/catalog/Journals%20Papers/JSCS/2024/No%201%20(2024)/ART_4.pdf</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04498BE-A9AE-89C5-7722-AC93BB313F51}"/>
              </a:ext>
            </a:extLst>
          </p:cNvPr>
          <p:cNvSpPr txBox="1"/>
          <p:nvPr/>
        </p:nvSpPr>
        <p:spPr>
          <a:xfrm>
            <a:off x="8565759" y="247594"/>
            <a:ext cx="3424272"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1"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Numbers</a:t>
            </a:r>
            <a:r>
              <a:rPr kumimoji="0" lang="sv-SE" sz="2400" b="1" i="1"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from the Battle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1"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of</a:t>
            </a:r>
            <a:r>
              <a:rPr kumimoji="0" lang="sv-SE" sz="2400" b="1" i="1"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sv-SE" sz="2400" b="1" i="1"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Iwo</a:t>
            </a:r>
            <a:r>
              <a:rPr kumimoji="0" lang="sv-SE" sz="2400" b="1" i="1"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sv-SE" sz="2400" b="1" i="1"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Jima</a:t>
            </a:r>
            <a:r>
              <a:rPr kumimoji="0" lang="sv-SE" sz="2400" b="1" i="1"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1945:</a:t>
            </a:r>
            <a:endParaRPr kumimoji="0" lang="en-US" sz="2400" b="1" i="1"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1479E20D-42B4-40C3-D72A-082398D8DB82}"/>
              </a:ext>
            </a:extLst>
          </p:cNvPr>
          <p:cNvSpPr txBox="1"/>
          <p:nvPr/>
        </p:nvSpPr>
        <p:spPr>
          <a:xfrm>
            <a:off x="5567943" y="805577"/>
            <a:ext cx="19571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0070C0"/>
                </a:solidFill>
                <a:effectLst/>
                <a:uLnTx/>
                <a:uFillTx/>
                <a:latin typeface="Calibri" panose="020F0502020204030204"/>
                <a:ea typeface="+mn-ea"/>
                <a:cs typeface="+mn-cs"/>
              </a:rPr>
              <a:t>Soldiers from USA</a:t>
            </a:r>
            <a:endPar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E9DEEA23-1449-045B-AEBC-03DC18AB4ABC}"/>
              </a:ext>
            </a:extLst>
          </p:cNvPr>
          <p:cNvSpPr txBox="1"/>
          <p:nvPr/>
        </p:nvSpPr>
        <p:spPr>
          <a:xfrm>
            <a:off x="5490391" y="2822754"/>
            <a:ext cx="20593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FF0000"/>
                </a:solidFill>
                <a:effectLst/>
                <a:uLnTx/>
                <a:uFillTx/>
                <a:latin typeface="Calibri" panose="020F0502020204030204"/>
                <a:ea typeface="+mn-ea"/>
                <a:cs typeface="+mn-cs"/>
              </a:rPr>
              <a:t>Soldiers from Japan</a:t>
            </a:r>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24228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6DF2DB-F57F-63DD-0C40-9B63967BE2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5F7DB1-1739-486A-AE61-F601C514307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8462465-5F85-6D79-4FDC-B6AC6C5E5549}"/>
              </a:ext>
            </a:extLst>
          </p:cNvPr>
          <p:cNvSpPr txBox="1"/>
          <p:nvPr/>
        </p:nvSpPr>
        <p:spPr>
          <a:xfrm>
            <a:off x="894298" y="2776886"/>
            <a:ext cx="9873673"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alpha = </a:t>
            </a:r>
            <a:r>
              <a:rPr kumimoji="0" lang="en-US" sz="36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alpha_a</a:t>
            </a:r>
            <a:r>
              <a:rPr kumimoji="0" lang="en-US" sz="3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 (50 / Depth) * (1 - .3 * FWP ^ .5)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600" b="1" kern="100" dirty="0">
              <a:solidFill>
                <a:prstClr val="black"/>
              </a:solidFill>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beta = </a:t>
            </a:r>
            <a:r>
              <a:rPr kumimoji="0" lang="en-US" sz="36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beta_a</a:t>
            </a:r>
            <a:r>
              <a:rPr kumimoji="0" lang="en-US" sz="3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 (Depth / 50) * (1 + .3 * FWA ^ .5)</a:t>
            </a:r>
          </a:p>
        </p:txBody>
      </p:sp>
      <p:sp>
        <p:nvSpPr>
          <p:cNvPr id="4" name="TextBox 3">
            <a:extLst>
              <a:ext uri="{FF2B5EF4-FFF2-40B4-BE49-F238E27FC236}">
                <a16:creationId xmlns:a16="http://schemas.microsoft.com/office/drawing/2014/main" id="{0B51F2E7-8810-F624-3A90-D925D767EE93}"/>
              </a:ext>
            </a:extLst>
          </p:cNvPr>
          <p:cNvSpPr txBox="1"/>
          <p:nvPr/>
        </p:nvSpPr>
        <p:spPr>
          <a:xfrm>
            <a:off x="448235" y="744071"/>
            <a:ext cx="11537577" cy="1446550"/>
          </a:xfrm>
          <a:prstGeom prst="rect">
            <a:avLst/>
          </a:prstGeom>
          <a:noFill/>
        </p:spPr>
        <p:txBody>
          <a:bodyPr wrap="square">
            <a:spAutoFit/>
          </a:bodyPr>
          <a:lstStyle/>
          <a:p>
            <a:r>
              <a:rPr kumimoji="0" lang="sv-SE" sz="3200" b="1" i="0" u="none" strike="noStrike" kern="1200" cap="none" spc="0" normalizeH="0" baseline="0" noProof="0" dirty="0">
                <a:ln>
                  <a:noFill/>
                </a:ln>
                <a:solidFill>
                  <a:srgbClr val="00B050"/>
                </a:solidFill>
                <a:effectLst/>
                <a:highlight>
                  <a:srgbClr val="FFFF00"/>
                </a:highlight>
                <a:uLnTx/>
                <a:uFillTx/>
                <a:latin typeface="Calibri" panose="020F0502020204030204"/>
                <a:ea typeface="+mn-ea"/>
                <a:cs typeface="+mn-cs"/>
              </a:rPr>
              <a:t>The </a:t>
            </a:r>
            <a:r>
              <a:rPr kumimoji="0" lang="sv-SE" sz="3200" b="1" i="0" u="none" strike="noStrike" kern="1200" cap="none" spc="0" normalizeH="0" baseline="0" noProof="0" dirty="0" err="1">
                <a:ln>
                  <a:noFill/>
                </a:ln>
                <a:solidFill>
                  <a:srgbClr val="00B050"/>
                </a:solidFill>
                <a:effectLst/>
                <a:highlight>
                  <a:srgbClr val="FFFF00"/>
                </a:highlight>
                <a:uLnTx/>
                <a:uFillTx/>
                <a:latin typeface="Calibri" panose="020F0502020204030204"/>
                <a:ea typeface="+mn-ea"/>
                <a:cs typeface="+mn-cs"/>
              </a:rPr>
              <a:t>attrition</a:t>
            </a:r>
            <a:r>
              <a:rPr kumimoji="0" lang="sv-SE" sz="3200" b="1" i="0" u="none" strike="noStrike" kern="1200" cap="none" spc="0" normalizeH="0" baseline="0" noProof="0" dirty="0">
                <a:ln>
                  <a:noFill/>
                </a:ln>
                <a:solidFill>
                  <a:srgbClr val="00B050"/>
                </a:solidFill>
                <a:effectLst/>
                <a:highlight>
                  <a:srgbClr val="FFFF00"/>
                </a:highlight>
                <a:uLnTx/>
                <a:uFillTx/>
                <a:latin typeface="Calibri" panose="020F0502020204030204"/>
                <a:ea typeface="+mn-ea"/>
                <a:cs typeface="+mn-cs"/>
              </a:rPr>
              <a:t> </a:t>
            </a:r>
            <a:r>
              <a:rPr kumimoji="0" lang="sv-SE" sz="3200" b="1" i="0" u="none" strike="noStrike" kern="1200" cap="none" spc="0" normalizeH="0" baseline="0" noProof="0" dirty="0" err="1">
                <a:ln>
                  <a:noFill/>
                </a:ln>
                <a:solidFill>
                  <a:srgbClr val="00B050"/>
                </a:solidFill>
                <a:effectLst/>
                <a:highlight>
                  <a:srgbClr val="FFFF00"/>
                </a:highlight>
                <a:uLnTx/>
                <a:uFillTx/>
                <a:latin typeface="Calibri" panose="020F0502020204030204"/>
                <a:ea typeface="+mn-ea"/>
                <a:cs typeface="+mn-cs"/>
              </a:rPr>
              <a:t>coefficients</a:t>
            </a:r>
            <a:r>
              <a:rPr kumimoji="0" lang="sv-SE" sz="3200" b="1" i="0" u="none" strike="noStrike" kern="1200" cap="none" spc="0" normalizeH="0" baseline="0" noProof="0" dirty="0">
                <a:ln>
                  <a:noFill/>
                </a:ln>
                <a:solidFill>
                  <a:srgbClr val="00B050"/>
                </a:solidFill>
                <a:effectLst/>
                <a:highlight>
                  <a:srgbClr val="FFFF00"/>
                </a:highlight>
                <a:uLnTx/>
                <a:uFillTx/>
                <a:latin typeface="Calibri" panose="020F0502020204030204"/>
                <a:ea typeface="+mn-ea"/>
                <a:cs typeface="+mn-cs"/>
              </a:rPr>
              <a:t> </a:t>
            </a:r>
            <a:r>
              <a:rPr kumimoji="0" lang="sv-SE" sz="3200" b="1" i="0" u="none" strike="noStrike" kern="1200" cap="none" spc="0" normalizeH="0" baseline="0" noProof="0" dirty="0" err="1">
                <a:ln>
                  <a:noFill/>
                </a:ln>
                <a:solidFill>
                  <a:srgbClr val="00B050"/>
                </a:solidFill>
                <a:effectLst/>
                <a:highlight>
                  <a:srgbClr val="FFFF00"/>
                </a:highlight>
                <a:uLnTx/>
                <a:uFillTx/>
                <a:latin typeface="Calibri" panose="020F0502020204030204"/>
                <a:ea typeface="+mn-ea"/>
                <a:cs typeface="+mn-cs"/>
              </a:rPr>
              <a:t>are</a:t>
            </a:r>
            <a:r>
              <a:rPr kumimoji="0" lang="sv-SE" sz="3200" b="1" i="0" u="none" strike="noStrike" kern="1200" cap="none" spc="0" normalizeH="0" baseline="0" noProof="0" dirty="0">
                <a:ln>
                  <a:noFill/>
                </a:ln>
                <a:solidFill>
                  <a:srgbClr val="00B050"/>
                </a:solidFill>
                <a:effectLst/>
                <a:highlight>
                  <a:srgbClr val="FFFF00"/>
                </a:highlight>
                <a:uLnTx/>
                <a:uFillTx/>
                <a:latin typeface="Calibri" panose="020F0502020204030204"/>
                <a:ea typeface="+mn-ea"/>
                <a:cs typeface="+mn-cs"/>
              </a:rPr>
              <a:t> </a:t>
            </a:r>
            <a:r>
              <a:rPr kumimoji="0" lang="sv-SE" sz="3200" b="1" i="0" u="none" strike="noStrike" kern="1200" cap="none" spc="0" normalizeH="0" baseline="0" noProof="0" dirty="0" err="1">
                <a:ln>
                  <a:noFill/>
                </a:ln>
                <a:solidFill>
                  <a:srgbClr val="00B050"/>
                </a:solidFill>
                <a:effectLst/>
                <a:highlight>
                  <a:srgbClr val="FFFF00"/>
                </a:highlight>
                <a:uLnTx/>
                <a:uFillTx/>
                <a:latin typeface="Calibri" panose="020F0502020204030204"/>
                <a:ea typeface="+mn-ea"/>
                <a:cs typeface="+mn-cs"/>
              </a:rPr>
              <a:t>functio</a:t>
            </a:r>
            <a:r>
              <a:rPr lang="sv-SE" sz="3200" b="1" dirty="0" err="1">
                <a:solidFill>
                  <a:srgbClr val="00B050"/>
                </a:solidFill>
                <a:highlight>
                  <a:srgbClr val="FFFF00"/>
                </a:highlight>
                <a:latin typeface="Calibri" panose="020F0502020204030204"/>
              </a:rPr>
              <a:t>ns</a:t>
            </a:r>
            <a:r>
              <a:rPr lang="sv-SE" sz="3200" b="1" dirty="0">
                <a:solidFill>
                  <a:srgbClr val="00B050"/>
                </a:solidFill>
                <a:highlight>
                  <a:srgbClr val="FFFF00"/>
                </a:highlight>
                <a:latin typeface="Calibri" panose="020F0502020204030204"/>
              </a:rPr>
              <a:t> </a:t>
            </a:r>
            <a:r>
              <a:rPr lang="sv-SE" sz="3200" b="1" dirty="0" err="1">
                <a:solidFill>
                  <a:srgbClr val="00B050"/>
                </a:solidFill>
                <a:highlight>
                  <a:srgbClr val="FFFF00"/>
                </a:highlight>
                <a:latin typeface="Calibri" panose="020F0502020204030204"/>
              </a:rPr>
              <a:t>of</a:t>
            </a:r>
            <a:r>
              <a:rPr lang="sv-SE" sz="3200" b="1" dirty="0">
                <a:solidFill>
                  <a:srgbClr val="00B050"/>
                </a:solidFill>
                <a:highlight>
                  <a:srgbClr val="FFFF00"/>
                </a:highlight>
                <a:latin typeface="Calibri" panose="020F0502020204030204"/>
              </a:rPr>
              <a:t> </a:t>
            </a:r>
            <a:r>
              <a:rPr kumimoji="0" lang="sv-SE" sz="3200" b="1" i="0" u="none" strike="noStrike" kern="1200" cap="none" spc="0" normalizeH="0" baseline="0" noProof="0" dirty="0" err="1">
                <a:ln>
                  <a:noFill/>
                </a:ln>
                <a:solidFill>
                  <a:srgbClr val="0070C0"/>
                </a:solidFill>
                <a:effectLst/>
                <a:highlight>
                  <a:srgbClr val="FFFF00"/>
                </a:highlight>
                <a:uLnTx/>
                <a:uFillTx/>
                <a:latin typeface="Calibri" panose="020F0502020204030204"/>
                <a:ea typeface="+mn-ea"/>
                <a:cs typeface="+mn-cs"/>
              </a:rPr>
              <a:t>Depth</a:t>
            </a:r>
            <a:r>
              <a:rPr kumimoji="0" lang="sv-SE" sz="3200" b="1" i="0" u="none" strike="noStrike" kern="1200" cap="none" spc="0" normalizeH="0" baseline="0" noProof="0" dirty="0">
                <a:ln>
                  <a:noFill/>
                </a:ln>
                <a:solidFill>
                  <a:srgbClr val="00B050"/>
                </a:solidFill>
                <a:effectLst/>
                <a:highlight>
                  <a:srgbClr val="FFFF00"/>
                </a:highlight>
                <a:uLnTx/>
                <a:uFillTx/>
                <a:latin typeface="Calibri" panose="020F0502020204030204"/>
                <a:ea typeface="+mn-ea"/>
                <a:cs typeface="+mn-cs"/>
              </a:rPr>
              <a:t>,</a:t>
            </a:r>
            <a:r>
              <a:rPr kumimoji="0" lang="sv-SE" sz="3200" b="1" i="0" u="none" strike="noStrike" kern="1200" cap="none" spc="0" normalizeH="0" baseline="0" noProof="0" dirty="0">
                <a:ln>
                  <a:noFill/>
                </a:ln>
                <a:effectLst/>
                <a:highlight>
                  <a:srgbClr val="FFFF00"/>
                </a:highlight>
                <a:uLnTx/>
                <a:uFillTx/>
                <a:latin typeface="Calibri" panose="020F0502020204030204"/>
                <a:ea typeface="+mn-ea"/>
                <a:cs typeface="+mn-cs"/>
              </a:rPr>
              <a:t> </a:t>
            </a:r>
            <a:r>
              <a:rPr kumimoji="0" lang="sv-SE" sz="3200" b="1" i="0" u="none" strike="noStrike" kern="1200" cap="none" spc="0" normalizeH="0" baseline="0" noProof="0" dirty="0">
                <a:ln>
                  <a:noFill/>
                </a:ln>
                <a:solidFill>
                  <a:srgbClr val="0070C0"/>
                </a:solidFill>
                <a:effectLst/>
                <a:highlight>
                  <a:srgbClr val="FFFF00"/>
                </a:highlight>
                <a:uLnTx/>
                <a:uFillTx/>
                <a:latin typeface="Calibri" panose="020F0502020204030204"/>
                <a:ea typeface="+mn-ea"/>
                <a:cs typeface="+mn-cs"/>
              </a:rPr>
              <a:t>FWP</a:t>
            </a:r>
            <a:r>
              <a:rPr kumimoji="0" lang="sv-SE" sz="3200" b="1" i="0" u="none" strike="noStrike" kern="1200" cap="none" spc="0" normalizeH="0" baseline="0" noProof="0" dirty="0">
                <a:ln>
                  <a:noFill/>
                </a:ln>
                <a:effectLst/>
                <a:highlight>
                  <a:srgbClr val="FFFF00"/>
                </a:highlight>
                <a:uLnTx/>
                <a:uFillTx/>
                <a:latin typeface="Calibri" panose="020F0502020204030204"/>
                <a:ea typeface="+mn-ea"/>
                <a:cs typeface="+mn-cs"/>
              </a:rPr>
              <a:t> </a:t>
            </a:r>
            <a:r>
              <a:rPr kumimoji="0" lang="sv-SE" sz="3200" b="1" i="0" u="none" strike="noStrike" kern="1200" cap="none" spc="0" normalizeH="0" baseline="0" noProof="0" dirty="0">
                <a:ln>
                  <a:noFill/>
                </a:ln>
                <a:solidFill>
                  <a:srgbClr val="00B050"/>
                </a:solidFill>
                <a:effectLst/>
                <a:highlight>
                  <a:srgbClr val="FFFF00"/>
                </a:highlight>
                <a:uLnTx/>
                <a:uFillTx/>
                <a:latin typeface="Calibri" panose="020F0502020204030204"/>
                <a:ea typeface="+mn-ea"/>
                <a:cs typeface="+mn-cs"/>
              </a:rPr>
              <a:t>and</a:t>
            </a:r>
            <a:r>
              <a:rPr kumimoji="0" lang="sv-SE" sz="3200" b="1" i="0" u="none" strike="noStrike" kern="1200" cap="none" spc="0" normalizeH="0" baseline="0" noProof="0" dirty="0">
                <a:ln>
                  <a:noFill/>
                </a:ln>
                <a:effectLst/>
                <a:highlight>
                  <a:srgbClr val="FFFF00"/>
                </a:highlight>
                <a:uLnTx/>
                <a:uFillTx/>
                <a:latin typeface="Calibri" panose="020F0502020204030204"/>
                <a:ea typeface="+mn-ea"/>
                <a:cs typeface="+mn-cs"/>
              </a:rPr>
              <a:t> </a:t>
            </a:r>
            <a:r>
              <a:rPr kumimoji="0" lang="sv-SE" sz="3200" b="1" i="0" u="none" strike="noStrike" kern="1200" cap="none" spc="0" normalizeH="0" baseline="0" noProof="0" dirty="0">
                <a:ln>
                  <a:noFill/>
                </a:ln>
                <a:solidFill>
                  <a:srgbClr val="0070C0"/>
                </a:solidFill>
                <a:effectLst/>
                <a:highlight>
                  <a:srgbClr val="FFFF00"/>
                </a:highlight>
                <a:uLnTx/>
                <a:uFillTx/>
                <a:latin typeface="Calibri" panose="020F0502020204030204"/>
                <a:ea typeface="+mn-ea"/>
                <a:cs typeface="+mn-cs"/>
              </a:rPr>
              <a:t>FWA</a:t>
            </a:r>
            <a:r>
              <a:rPr kumimoji="0" lang="sv-SE" sz="3200" b="1" i="0" u="none" strike="noStrike" kern="1200" cap="none" spc="0" normalizeH="0" baseline="0" noProof="0" dirty="0">
                <a:ln>
                  <a:noFill/>
                </a:ln>
                <a:solidFill>
                  <a:srgbClr val="00B050"/>
                </a:solidFill>
                <a:effectLst/>
                <a:highlight>
                  <a:srgbClr val="FFFF00"/>
                </a:highlight>
                <a:uLnTx/>
                <a:uFillTx/>
                <a:latin typeface="Calibri" panose="020F0502020204030204"/>
                <a:ea typeface="+mn-ea"/>
                <a:cs typeface="+mn-cs"/>
              </a:rPr>
              <a:t>.</a:t>
            </a:r>
          </a:p>
          <a:p>
            <a:endParaRPr lang="sv-SE" sz="3200" b="1" dirty="0">
              <a:solidFill>
                <a:srgbClr val="00B050"/>
              </a:solidFill>
              <a:highlight>
                <a:srgbClr val="FFFF00"/>
              </a:highlight>
              <a:latin typeface="Calibri" panose="020F0502020204030204"/>
            </a:endParaRPr>
          </a:p>
          <a:p>
            <a:r>
              <a:rPr lang="sv-SE" sz="2400" b="1" dirty="0">
                <a:solidFill>
                  <a:srgbClr val="00B050"/>
                </a:solidFill>
                <a:highlight>
                  <a:srgbClr val="FFFF00"/>
                </a:highlight>
                <a:latin typeface="Calibri" panose="020F0502020204030204"/>
              </a:rPr>
              <a:t>(</a:t>
            </a:r>
            <a:r>
              <a:rPr lang="sv-SE" sz="2400" b="1" dirty="0" err="1">
                <a:solidFill>
                  <a:srgbClr val="00B050"/>
                </a:solidFill>
                <a:highlight>
                  <a:srgbClr val="FFFF00"/>
                </a:highlight>
                <a:latin typeface="Calibri" panose="020F0502020204030204"/>
              </a:rPr>
              <a:t>Functions</a:t>
            </a:r>
            <a:r>
              <a:rPr lang="sv-SE" sz="2400" b="1" dirty="0">
                <a:solidFill>
                  <a:srgbClr val="00B050"/>
                </a:solidFill>
                <a:highlight>
                  <a:srgbClr val="FFFF00"/>
                </a:highlight>
                <a:latin typeface="Calibri" panose="020F0502020204030204"/>
              </a:rPr>
              <a:t> </a:t>
            </a:r>
            <a:r>
              <a:rPr lang="sv-SE" sz="2400" b="1" dirty="0" err="1">
                <a:solidFill>
                  <a:srgbClr val="00B050"/>
                </a:solidFill>
                <a:highlight>
                  <a:srgbClr val="FFFF00"/>
                </a:highlight>
                <a:latin typeface="Calibri" panose="020F0502020204030204"/>
              </a:rPr>
              <a:t>of</a:t>
            </a:r>
            <a:r>
              <a:rPr lang="sv-SE" sz="2400" b="1" dirty="0">
                <a:solidFill>
                  <a:srgbClr val="00B050"/>
                </a:solidFill>
                <a:highlight>
                  <a:srgbClr val="FFFF00"/>
                </a:highlight>
                <a:latin typeface="Calibri" panose="020F0502020204030204"/>
              </a:rPr>
              <a:t> </a:t>
            </a:r>
            <a:r>
              <a:rPr lang="sv-SE" sz="2400" b="1" dirty="0" err="1">
                <a:solidFill>
                  <a:srgbClr val="00B050"/>
                </a:solidFill>
                <a:highlight>
                  <a:srgbClr val="FFFF00"/>
                </a:highlight>
                <a:latin typeface="Calibri" panose="020F0502020204030204"/>
              </a:rPr>
              <a:t>these</a:t>
            </a:r>
            <a:r>
              <a:rPr lang="sv-SE" sz="2400" b="1" dirty="0">
                <a:solidFill>
                  <a:srgbClr val="00B050"/>
                </a:solidFill>
                <a:highlight>
                  <a:srgbClr val="FFFF00"/>
                </a:highlight>
                <a:latin typeface="Calibri" panose="020F0502020204030204"/>
              </a:rPr>
              <a:t> </a:t>
            </a:r>
            <a:r>
              <a:rPr lang="sv-SE" sz="2400" b="1" dirty="0" err="1">
                <a:solidFill>
                  <a:srgbClr val="00B050"/>
                </a:solidFill>
                <a:highlight>
                  <a:srgbClr val="FFFF00"/>
                </a:highlight>
                <a:latin typeface="Calibri" panose="020F0502020204030204"/>
              </a:rPr>
              <a:t>types</a:t>
            </a:r>
            <a:r>
              <a:rPr lang="sv-SE" sz="2400" b="1" dirty="0">
                <a:solidFill>
                  <a:srgbClr val="00B050"/>
                </a:solidFill>
                <a:highlight>
                  <a:srgbClr val="FFFF00"/>
                </a:highlight>
                <a:latin typeface="Calibri" panose="020F0502020204030204"/>
              </a:rPr>
              <a:t> </a:t>
            </a:r>
            <a:r>
              <a:rPr lang="sv-SE" sz="2400" b="1" dirty="0" err="1">
                <a:solidFill>
                  <a:srgbClr val="00B050"/>
                </a:solidFill>
                <a:highlight>
                  <a:srgbClr val="FFFF00"/>
                </a:highlight>
                <a:latin typeface="Calibri" panose="020F0502020204030204"/>
              </a:rPr>
              <a:t>can</a:t>
            </a:r>
            <a:r>
              <a:rPr lang="sv-SE" sz="2400" b="1" dirty="0">
                <a:solidFill>
                  <a:srgbClr val="00B050"/>
                </a:solidFill>
                <a:highlight>
                  <a:srgbClr val="FFFF00"/>
                </a:highlight>
                <a:latin typeface="Calibri" panose="020F0502020204030204"/>
              </a:rPr>
              <a:t> and </a:t>
            </a:r>
            <a:r>
              <a:rPr lang="sv-SE" sz="2400" b="1" dirty="0" err="1">
                <a:solidFill>
                  <a:srgbClr val="00B050"/>
                </a:solidFill>
                <a:highlight>
                  <a:srgbClr val="FFFF00"/>
                </a:highlight>
                <a:latin typeface="Calibri" panose="020F0502020204030204"/>
              </a:rPr>
              <a:t>should</a:t>
            </a:r>
            <a:r>
              <a:rPr lang="sv-SE" sz="2400" b="1" dirty="0">
                <a:solidFill>
                  <a:srgbClr val="00B050"/>
                </a:solidFill>
                <a:highlight>
                  <a:srgbClr val="FFFF00"/>
                </a:highlight>
                <a:latin typeface="Calibri" panose="020F0502020204030204"/>
              </a:rPr>
              <a:t> be </a:t>
            </a:r>
            <a:r>
              <a:rPr lang="sv-SE" sz="2400" b="1" dirty="0" err="1">
                <a:solidFill>
                  <a:srgbClr val="00B050"/>
                </a:solidFill>
                <a:highlight>
                  <a:srgbClr val="FFFF00"/>
                </a:highlight>
                <a:latin typeface="Calibri" panose="020F0502020204030204"/>
              </a:rPr>
              <a:t>determined</a:t>
            </a:r>
            <a:r>
              <a:rPr lang="sv-SE" sz="2400" b="1" dirty="0">
                <a:solidFill>
                  <a:srgbClr val="00B050"/>
                </a:solidFill>
                <a:highlight>
                  <a:srgbClr val="FFFF00"/>
                </a:highlight>
                <a:latin typeface="Calibri" panose="020F0502020204030204"/>
              </a:rPr>
              <a:t> </a:t>
            </a:r>
            <a:r>
              <a:rPr lang="sv-SE" sz="2400" b="1" dirty="0" err="1">
                <a:solidFill>
                  <a:srgbClr val="00B050"/>
                </a:solidFill>
                <a:highlight>
                  <a:srgbClr val="FFFF00"/>
                </a:highlight>
                <a:latin typeface="Calibri" panose="020F0502020204030204"/>
              </a:rPr>
              <a:t>with</a:t>
            </a:r>
            <a:r>
              <a:rPr lang="sv-SE" sz="2400" b="1" dirty="0">
                <a:solidFill>
                  <a:srgbClr val="00B050"/>
                </a:solidFill>
                <a:highlight>
                  <a:srgbClr val="FFFF00"/>
                </a:highlight>
                <a:latin typeface="Calibri" panose="020F0502020204030204"/>
              </a:rPr>
              <a:t> </a:t>
            </a:r>
            <a:r>
              <a:rPr lang="sv-SE" sz="2400" b="1" dirty="0" err="1">
                <a:solidFill>
                  <a:srgbClr val="00B050"/>
                </a:solidFill>
                <a:highlight>
                  <a:srgbClr val="FFFF00"/>
                </a:highlight>
                <a:latin typeface="Calibri" panose="020F0502020204030204"/>
              </a:rPr>
              <a:t>local</a:t>
            </a:r>
            <a:r>
              <a:rPr lang="sv-SE" sz="2400" b="1" dirty="0">
                <a:solidFill>
                  <a:srgbClr val="00B050"/>
                </a:solidFill>
                <a:highlight>
                  <a:srgbClr val="FFFF00"/>
                </a:highlight>
                <a:latin typeface="Calibri" panose="020F0502020204030204"/>
              </a:rPr>
              <a:t> </a:t>
            </a:r>
            <a:r>
              <a:rPr lang="sv-SE" sz="2400" b="1" dirty="0" err="1">
                <a:solidFill>
                  <a:srgbClr val="00B050"/>
                </a:solidFill>
                <a:highlight>
                  <a:srgbClr val="FFFF00"/>
                </a:highlight>
                <a:latin typeface="Calibri" panose="020F0502020204030204"/>
              </a:rPr>
              <a:t>empirical</a:t>
            </a:r>
            <a:r>
              <a:rPr lang="sv-SE" sz="2400" b="1" dirty="0">
                <a:solidFill>
                  <a:srgbClr val="00B050"/>
                </a:solidFill>
                <a:highlight>
                  <a:srgbClr val="FFFF00"/>
                </a:highlight>
                <a:latin typeface="Calibri" panose="020F0502020204030204"/>
              </a:rPr>
              <a:t> data.)</a:t>
            </a:r>
            <a:endParaRPr lang="en-US" sz="2400" dirty="0">
              <a:solidFill>
                <a:srgbClr val="00B050"/>
              </a:solidFill>
              <a:highlight>
                <a:srgbClr val="FFFF00"/>
              </a:highlight>
            </a:endParaRPr>
          </a:p>
        </p:txBody>
      </p:sp>
      <p:sp>
        <p:nvSpPr>
          <p:cNvPr id="5" name="TextBox 4">
            <a:extLst>
              <a:ext uri="{FF2B5EF4-FFF2-40B4-BE49-F238E27FC236}">
                <a16:creationId xmlns:a16="http://schemas.microsoft.com/office/drawing/2014/main" id="{255100E4-0807-B52A-5B76-A0C1BE3ED4B2}"/>
              </a:ext>
            </a:extLst>
          </p:cNvPr>
          <p:cNvSpPr txBox="1"/>
          <p:nvPr/>
        </p:nvSpPr>
        <p:spPr>
          <a:xfrm>
            <a:off x="2339788" y="3697436"/>
            <a:ext cx="9606604" cy="523220"/>
          </a:xfrm>
          <a:prstGeom prst="rect">
            <a:avLst/>
          </a:prstGeom>
          <a:noFill/>
        </p:spPr>
        <p:txBody>
          <a:bodyPr wrap="none" rtlCol="0">
            <a:spAutoFit/>
          </a:bodyPr>
          <a:lstStyle/>
          <a:p>
            <a:r>
              <a:rPr lang="sv-SE" sz="2800" b="1" i="1" dirty="0" err="1">
                <a:solidFill>
                  <a:srgbClr val="00B050"/>
                </a:solidFill>
              </a:rPr>
              <a:t>constant</a:t>
            </a:r>
            <a:r>
              <a:rPr lang="sv-SE" sz="2800" b="1" i="1" dirty="0">
                <a:solidFill>
                  <a:srgbClr val="00B050"/>
                </a:solidFill>
              </a:rPr>
              <a:t>     </a:t>
            </a:r>
            <a:r>
              <a:rPr lang="sv-SE" sz="2800" b="1" i="1" dirty="0" err="1">
                <a:solidFill>
                  <a:srgbClr val="00B050"/>
                </a:solidFill>
              </a:rPr>
              <a:t>decreases</a:t>
            </a:r>
            <a:r>
              <a:rPr lang="sv-SE" sz="2800" b="1" i="1" dirty="0">
                <a:solidFill>
                  <a:srgbClr val="00B050"/>
                </a:solidFill>
              </a:rPr>
              <a:t> </a:t>
            </a:r>
            <a:r>
              <a:rPr lang="sv-SE" sz="2800" b="1" i="1" dirty="0" err="1">
                <a:solidFill>
                  <a:srgbClr val="00B050"/>
                </a:solidFill>
              </a:rPr>
              <a:t>with</a:t>
            </a:r>
            <a:r>
              <a:rPr lang="sv-SE" sz="2800" b="1" i="1" dirty="0">
                <a:solidFill>
                  <a:srgbClr val="00B050"/>
                </a:solidFill>
              </a:rPr>
              <a:t> </a:t>
            </a:r>
            <a:r>
              <a:rPr lang="sv-SE" sz="2800" b="1" i="1" dirty="0" err="1">
                <a:solidFill>
                  <a:srgbClr val="0070C0"/>
                </a:solidFill>
              </a:rPr>
              <a:t>Depth</a:t>
            </a:r>
            <a:r>
              <a:rPr lang="sv-SE" sz="2800" b="1" i="1" dirty="0">
                <a:solidFill>
                  <a:srgbClr val="00B050"/>
                </a:solidFill>
              </a:rPr>
              <a:t>    </a:t>
            </a:r>
            <a:r>
              <a:rPr lang="sv-SE" sz="2800" b="1" i="1" dirty="0" err="1">
                <a:solidFill>
                  <a:srgbClr val="00B050"/>
                </a:solidFill>
              </a:rPr>
              <a:t>decreases</a:t>
            </a:r>
            <a:r>
              <a:rPr lang="sv-SE" sz="2800" b="1" i="1" dirty="0">
                <a:solidFill>
                  <a:srgbClr val="00B050"/>
                </a:solidFill>
              </a:rPr>
              <a:t> </a:t>
            </a:r>
            <a:r>
              <a:rPr lang="sv-SE" sz="2800" b="1" i="1" dirty="0" err="1">
                <a:solidFill>
                  <a:srgbClr val="00B050"/>
                </a:solidFill>
              </a:rPr>
              <a:t>with</a:t>
            </a:r>
            <a:r>
              <a:rPr lang="sv-SE" sz="2800" b="1" i="1" dirty="0">
                <a:solidFill>
                  <a:srgbClr val="00B050"/>
                </a:solidFill>
              </a:rPr>
              <a:t> </a:t>
            </a:r>
            <a:r>
              <a:rPr lang="sv-SE" sz="2800" b="1" i="1" dirty="0">
                <a:solidFill>
                  <a:srgbClr val="0070C0"/>
                </a:solidFill>
              </a:rPr>
              <a:t>FWP</a:t>
            </a:r>
            <a:r>
              <a:rPr lang="sv-SE" sz="2800" b="1" i="1" dirty="0">
                <a:solidFill>
                  <a:srgbClr val="00B050"/>
                </a:solidFill>
              </a:rPr>
              <a:t>             </a:t>
            </a:r>
            <a:endParaRPr lang="en-US" sz="2800" b="1" i="1" dirty="0">
              <a:solidFill>
                <a:srgbClr val="00B050"/>
              </a:solidFill>
            </a:endParaRPr>
          </a:p>
        </p:txBody>
      </p:sp>
      <p:sp>
        <p:nvSpPr>
          <p:cNvPr id="6" name="TextBox 5">
            <a:extLst>
              <a:ext uri="{FF2B5EF4-FFF2-40B4-BE49-F238E27FC236}">
                <a16:creationId xmlns:a16="http://schemas.microsoft.com/office/drawing/2014/main" id="{57D2FD12-038A-9542-A99A-41058A9EF381}"/>
              </a:ext>
            </a:extLst>
          </p:cNvPr>
          <p:cNvSpPr txBox="1"/>
          <p:nvPr/>
        </p:nvSpPr>
        <p:spPr>
          <a:xfrm>
            <a:off x="2339788" y="4617986"/>
            <a:ext cx="9522607" cy="523220"/>
          </a:xfrm>
          <a:prstGeom prst="rect">
            <a:avLst/>
          </a:prstGeom>
          <a:noFill/>
        </p:spPr>
        <p:txBody>
          <a:bodyPr wrap="none" rtlCol="0">
            <a:spAutoFit/>
          </a:bodyPr>
          <a:lstStyle/>
          <a:p>
            <a:r>
              <a:rPr lang="sv-SE" sz="2800" b="1" i="1" dirty="0" err="1">
                <a:solidFill>
                  <a:srgbClr val="00B050"/>
                </a:solidFill>
              </a:rPr>
              <a:t>constant</a:t>
            </a:r>
            <a:r>
              <a:rPr lang="sv-SE" sz="2800" b="1" i="1" dirty="0">
                <a:solidFill>
                  <a:srgbClr val="00B050"/>
                </a:solidFill>
              </a:rPr>
              <a:t>    </a:t>
            </a:r>
            <a:r>
              <a:rPr lang="sv-SE" sz="2800" b="1" i="1" dirty="0" err="1">
                <a:solidFill>
                  <a:srgbClr val="00B050"/>
                </a:solidFill>
              </a:rPr>
              <a:t>increases</a:t>
            </a:r>
            <a:r>
              <a:rPr lang="sv-SE" sz="2800" b="1" i="1" dirty="0">
                <a:solidFill>
                  <a:srgbClr val="00B050"/>
                </a:solidFill>
              </a:rPr>
              <a:t> </a:t>
            </a:r>
            <a:r>
              <a:rPr lang="sv-SE" sz="2800" b="1" i="1" dirty="0" err="1">
                <a:solidFill>
                  <a:srgbClr val="00B050"/>
                </a:solidFill>
              </a:rPr>
              <a:t>with</a:t>
            </a:r>
            <a:r>
              <a:rPr lang="sv-SE" sz="2800" b="1" i="1" dirty="0">
                <a:solidFill>
                  <a:srgbClr val="00B050"/>
                </a:solidFill>
              </a:rPr>
              <a:t> </a:t>
            </a:r>
            <a:r>
              <a:rPr lang="sv-SE" sz="2800" b="1" i="1" dirty="0" err="1">
                <a:solidFill>
                  <a:srgbClr val="0070C0"/>
                </a:solidFill>
              </a:rPr>
              <a:t>Depth</a:t>
            </a:r>
            <a:r>
              <a:rPr lang="sv-SE" sz="2800" b="1" i="1" dirty="0">
                <a:solidFill>
                  <a:srgbClr val="0070C0"/>
                </a:solidFill>
              </a:rPr>
              <a:t> </a:t>
            </a:r>
            <a:r>
              <a:rPr lang="sv-SE" sz="2800" b="1" i="1" dirty="0">
                <a:solidFill>
                  <a:srgbClr val="00B050"/>
                </a:solidFill>
              </a:rPr>
              <a:t>     </a:t>
            </a:r>
            <a:r>
              <a:rPr lang="sv-SE" sz="2800" b="1" i="1" dirty="0" err="1">
                <a:solidFill>
                  <a:srgbClr val="00B050"/>
                </a:solidFill>
              </a:rPr>
              <a:t>increases</a:t>
            </a:r>
            <a:r>
              <a:rPr lang="sv-SE" sz="2800" b="1" i="1" dirty="0">
                <a:solidFill>
                  <a:srgbClr val="00B050"/>
                </a:solidFill>
              </a:rPr>
              <a:t> </a:t>
            </a:r>
            <a:r>
              <a:rPr lang="sv-SE" sz="2800" b="1" i="1" dirty="0" err="1">
                <a:solidFill>
                  <a:srgbClr val="00B050"/>
                </a:solidFill>
              </a:rPr>
              <a:t>with</a:t>
            </a:r>
            <a:r>
              <a:rPr lang="sv-SE" sz="2800" b="1" i="1" dirty="0">
                <a:solidFill>
                  <a:srgbClr val="00B050"/>
                </a:solidFill>
              </a:rPr>
              <a:t> </a:t>
            </a:r>
            <a:r>
              <a:rPr lang="sv-SE" sz="2800" b="1" i="1" dirty="0">
                <a:solidFill>
                  <a:srgbClr val="0070C0"/>
                </a:solidFill>
              </a:rPr>
              <a:t>FWA</a:t>
            </a:r>
            <a:r>
              <a:rPr lang="sv-SE" sz="2800" b="1" i="1" dirty="0">
                <a:solidFill>
                  <a:srgbClr val="00B050"/>
                </a:solidFill>
              </a:rPr>
              <a:t>             </a:t>
            </a:r>
            <a:endParaRPr lang="en-US" sz="2800" b="1" i="1" dirty="0">
              <a:solidFill>
                <a:srgbClr val="00B050"/>
              </a:solidFill>
            </a:endParaRPr>
          </a:p>
        </p:txBody>
      </p:sp>
      <p:sp>
        <p:nvSpPr>
          <p:cNvPr id="7" name="Arrow: Down 6">
            <a:extLst>
              <a:ext uri="{FF2B5EF4-FFF2-40B4-BE49-F238E27FC236}">
                <a16:creationId xmlns:a16="http://schemas.microsoft.com/office/drawing/2014/main" id="{4613ACEA-5B39-B37E-0428-0A97AEF7720A}"/>
              </a:ext>
            </a:extLst>
          </p:cNvPr>
          <p:cNvSpPr/>
          <p:nvPr/>
        </p:nvSpPr>
        <p:spPr>
          <a:xfrm>
            <a:off x="2748838" y="5177437"/>
            <a:ext cx="363071" cy="294594"/>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4AEF19BB-97A3-6AD6-67E4-BD802B57FB70}"/>
              </a:ext>
            </a:extLst>
          </p:cNvPr>
          <p:cNvSpPr/>
          <p:nvPr/>
        </p:nvSpPr>
        <p:spPr>
          <a:xfrm flipV="1">
            <a:off x="2930373" y="3402841"/>
            <a:ext cx="363071" cy="345706"/>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Brace 7">
            <a:extLst>
              <a:ext uri="{FF2B5EF4-FFF2-40B4-BE49-F238E27FC236}">
                <a16:creationId xmlns:a16="http://schemas.microsoft.com/office/drawing/2014/main" id="{E6E186B7-F778-C204-A2D5-470A10053215}"/>
              </a:ext>
            </a:extLst>
          </p:cNvPr>
          <p:cNvSpPr/>
          <p:nvPr/>
        </p:nvSpPr>
        <p:spPr>
          <a:xfrm rot="16200000" flipH="1">
            <a:off x="5465605" y="2553377"/>
            <a:ext cx="238399" cy="2151944"/>
          </a:xfrm>
          <a:prstGeom prst="righ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ight Brace 13">
            <a:extLst>
              <a:ext uri="{FF2B5EF4-FFF2-40B4-BE49-F238E27FC236}">
                <a16:creationId xmlns:a16="http://schemas.microsoft.com/office/drawing/2014/main" id="{D92238C4-E211-DBFC-DF9D-0803F099245C}"/>
              </a:ext>
            </a:extLst>
          </p:cNvPr>
          <p:cNvSpPr/>
          <p:nvPr/>
        </p:nvSpPr>
        <p:spPr>
          <a:xfrm rot="16200000" flipH="1">
            <a:off x="8714295" y="2072748"/>
            <a:ext cx="238399" cy="3113203"/>
          </a:xfrm>
          <a:prstGeom prst="righ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ight Brace 14">
            <a:extLst>
              <a:ext uri="{FF2B5EF4-FFF2-40B4-BE49-F238E27FC236}">
                <a16:creationId xmlns:a16="http://schemas.microsoft.com/office/drawing/2014/main" id="{D6F85691-43F6-AD4F-9958-EF5CF39E6F75}"/>
              </a:ext>
            </a:extLst>
          </p:cNvPr>
          <p:cNvSpPr/>
          <p:nvPr/>
        </p:nvSpPr>
        <p:spPr>
          <a:xfrm rot="16200000">
            <a:off x="5022890" y="4183399"/>
            <a:ext cx="294594" cy="2210214"/>
          </a:xfrm>
          <a:prstGeom prst="righ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ight Brace 15">
            <a:extLst>
              <a:ext uri="{FF2B5EF4-FFF2-40B4-BE49-F238E27FC236}">
                <a16:creationId xmlns:a16="http://schemas.microsoft.com/office/drawing/2014/main" id="{0AC38E7C-F512-4CC6-3231-2A4C4EE713A6}"/>
              </a:ext>
            </a:extLst>
          </p:cNvPr>
          <p:cNvSpPr/>
          <p:nvPr/>
        </p:nvSpPr>
        <p:spPr>
          <a:xfrm rot="16200000">
            <a:off x="8295007" y="3672407"/>
            <a:ext cx="294594" cy="3232191"/>
          </a:xfrm>
          <a:prstGeom prst="righ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2587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2BB9FF-7B0A-E680-4108-B79DAA118C6A}"/>
              </a:ext>
            </a:extLst>
          </p:cNvPr>
          <p:cNvSpPr>
            <a:spLocks noGrp="1"/>
          </p:cNvSpPr>
          <p:nvPr>
            <p:ph type="sldNum" sz="quarter" idx="12"/>
          </p:nvPr>
        </p:nvSpPr>
        <p:spPr/>
        <p:txBody>
          <a:bodyPr/>
          <a:lstStyle/>
          <a:p>
            <a:fld id="{CD5F7DB1-1739-486A-AE61-F601C514307D}" type="slidenum">
              <a:rPr lang="en-US" smtClean="0"/>
              <a:t>2</a:t>
            </a:fld>
            <a:endParaRPr lang="en-US" dirty="0"/>
          </a:p>
        </p:txBody>
      </p:sp>
      <p:sp>
        <p:nvSpPr>
          <p:cNvPr id="3" name="TextBox 2">
            <a:extLst>
              <a:ext uri="{FF2B5EF4-FFF2-40B4-BE49-F238E27FC236}">
                <a16:creationId xmlns:a16="http://schemas.microsoft.com/office/drawing/2014/main" id="{4523EDB7-C230-2A04-CB52-8E5ACB1115B9}"/>
              </a:ext>
            </a:extLst>
          </p:cNvPr>
          <p:cNvSpPr txBox="1"/>
          <p:nvPr/>
        </p:nvSpPr>
        <p:spPr>
          <a:xfrm>
            <a:off x="582659" y="285122"/>
            <a:ext cx="11026682" cy="6093976"/>
          </a:xfrm>
          <a:prstGeom prst="rect">
            <a:avLst/>
          </a:prstGeom>
          <a:noFill/>
        </p:spPr>
        <p:txBody>
          <a:bodyPr wrap="square" rtlCol="0">
            <a:spAutoFit/>
          </a:bodyPr>
          <a:lstStyle/>
          <a:p>
            <a:r>
              <a:rPr lang="sv-SE" sz="3200" b="1" u="sng" dirty="0" err="1">
                <a:solidFill>
                  <a:srgbClr val="FF0000"/>
                </a:solidFill>
              </a:rPr>
              <a:t>Summary</a:t>
            </a:r>
            <a:endParaRPr lang="sv-SE" sz="3200" b="1" u="sng" dirty="0">
              <a:solidFill>
                <a:srgbClr val="FF0000"/>
              </a:solidFill>
            </a:endParaRPr>
          </a:p>
          <a:p>
            <a:endParaRPr lang="sv-SE" sz="2000" b="1" dirty="0"/>
          </a:p>
          <a:p>
            <a:r>
              <a:rPr lang="en-US" sz="2000" b="1" dirty="0"/>
              <a:t>This presentation shows new methods for optimizing delay operations with brigades. </a:t>
            </a:r>
          </a:p>
          <a:p>
            <a:endParaRPr lang="en-US" sz="2000" b="1" dirty="0"/>
          </a:p>
          <a:p>
            <a:r>
              <a:rPr lang="en-US" sz="2000" b="1" dirty="0"/>
              <a:t>The objective function takes into account all the costs of the war and its consequences. </a:t>
            </a:r>
          </a:p>
          <a:p>
            <a:endParaRPr lang="en-US" sz="2000" b="1" dirty="0"/>
          </a:p>
          <a:p>
            <a:r>
              <a:rPr lang="en-US" sz="2000" b="1" u="sng" dirty="0"/>
              <a:t>Part 1: In advance, at the strategic level: </a:t>
            </a:r>
            <a:r>
              <a:rPr lang="en-US" sz="2000" b="1" dirty="0">
                <a:highlight>
                  <a:srgbClr val="FFFF00"/>
                </a:highlight>
              </a:rPr>
              <a:t>Determination of the optimal depth of defense, the optimal initial number of soldiers, the optimal investments in fieldworks for defense, as well as fieldworks for attacks.</a:t>
            </a:r>
          </a:p>
          <a:p>
            <a:endParaRPr lang="en-US" sz="2000" b="1" dirty="0"/>
          </a:p>
          <a:p>
            <a:r>
              <a:rPr lang="en-US" sz="2000" b="1" u="sng" dirty="0"/>
              <a:t>Part 2: Gradually, at the tactical level: </a:t>
            </a:r>
            <a:r>
              <a:rPr lang="en-US" sz="2000" b="1" dirty="0">
                <a:highlight>
                  <a:srgbClr val="FFFF00"/>
                </a:highlight>
              </a:rPr>
              <a:t>Determination of how the different battalions should allocate their total capacity, i.e., the use of time and thus also other resources. </a:t>
            </a:r>
          </a:p>
          <a:p>
            <a:endParaRPr lang="en-US" sz="2000" b="1" dirty="0"/>
          </a:p>
          <a:p>
            <a:r>
              <a:rPr lang="en-US" sz="2000" b="1" dirty="0"/>
              <a:t>The optimal strategic and tactical decisions are influenced by the prices of various resources and measures. Examples of how different strategic and tactical decisions are affected by various conditions are presented.</a:t>
            </a:r>
          </a:p>
          <a:p>
            <a:endParaRPr lang="en-US" sz="2000" b="1" dirty="0"/>
          </a:p>
          <a:p>
            <a:r>
              <a:rPr lang="en-US" sz="2000" b="1" dirty="0"/>
              <a:t>References </a:t>
            </a:r>
            <a:r>
              <a:rPr lang="en-US" dirty="0">
                <a:hlinkClick r:id="rId2"/>
              </a:rPr>
              <a:t>https://www.lohmander.com/Information/Ref.htm</a:t>
            </a:r>
            <a:endParaRPr lang="en-US" dirty="0"/>
          </a:p>
          <a:p>
            <a:endParaRPr lang="en-US" dirty="0"/>
          </a:p>
        </p:txBody>
      </p:sp>
    </p:spTree>
    <p:extLst>
      <p:ext uri="{BB962C8B-B14F-4D97-AF65-F5344CB8AC3E}">
        <p14:creationId xmlns:p14="http://schemas.microsoft.com/office/powerpoint/2010/main" val="3443019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D5E73B-51D9-3224-60BA-B08D653ED856}"/>
              </a:ext>
            </a:extLst>
          </p:cNvPr>
          <p:cNvSpPr>
            <a:spLocks noGrp="1"/>
          </p:cNvSpPr>
          <p:nvPr>
            <p:ph type="sldNum" sz="quarter" idx="12"/>
          </p:nvPr>
        </p:nvSpPr>
        <p:spPr/>
        <p:txBody>
          <a:bodyPr/>
          <a:lstStyle/>
          <a:p>
            <a:fld id="{CD5F7DB1-1739-486A-AE61-F601C514307D}" type="slidenum">
              <a:rPr lang="en-US" smtClean="0"/>
              <a:t>20</a:t>
            </a:fld>
            <a:endParaRPr lang="en-US"/>
          </a:p>
        </p:txBody>
      </p:sp>
      <p:graphicFrame>
        <p:nvGraphicFramePr>
          <p:cNvPr id="4" name="Object 3">
            <a:extLst>
              <a:ext uri="{FF2B5EF4-FFF2-40B4-BE49-F238E27FC236}">
                <a16:creationId xmlns:a16="http://schemas.microsoft.com/office/drawing/2014/main" id="{91677F6A-799E-730A-BC28-3878E43BB162}"/>
              </a:ext>
            </a:extLst>
          </p:cNvPr>
          <p:cNvGraphicFramePr>
            <a:graphicFrameLocks noChangeAspect="1"/>
          </p:cNvGraphicFramePr>
          <p:nvPr>
            <p:extLst>
              <p:ext uri="{D42A27DB-BD31-4B8C-83A1-F6EECF244321}">
                <p14:modId xmlns:p14="http://schemas.microsoft.com/office/powerpoint/2010/main" val="3502986736"/>
              </p:ext>
            </p:extLst>
          </p:nvPr>
        </p:nvGraphicFramePr>
        <p:xfrm>
          <a:off x="637974" y="1297799"/>
          <a:ext cx="10477500" cy="1222375"/>
        </p:xfrm>
        <a:graphic>
          <a:graphicData uri="http://schemas.openxmlformats.org/presentationml/2006/ole">
            <mc:AlternateContent xmlns:mc="http://schemas.openxmlformats.org/markup-compatibility/2006">
              <mc:Choice xmlns:v="urn:schemas-microsoft-com:vml" Requires="v">
                <p:oleObj name="Equation" r:id="rId2" imgW="2489040" imgH="291960" progId="Equation.DSMT4">
                  <p:embed/>
                </p:oleObj>
              </mc:Choice>
              <mc:Fallback>
                <p:oleObj name="Equation" r:id="rId2" imgW="2489040" imgH="291960" progId="Equation.DSMT4">
                  <p:embed/>
                  <p:pic>
                    <p:nvPicPr>
                      <p:cNvPr id="5" name="Object 4">
                        <a:extLst>
                          <a:ext uri="{FF2B5EF4-FFF2-40B4-BE49-F238E27FC236}">
                            <a16:creationId xmlns:a16="http://schemas.microsoft.com/office/drawing/2014/main" id="{B906E0DE-DF3E-9746-E94F-415D4BF04B4E}"/>
                          </a:ext>
                        </a:extLst>
                      </p:cNvPr>
                      <p:cNvPicPr>
                        <a:picLocks noChangeAspect="1" noChangeArrowheads="1"/>
                      </p:cNvPicPr>
                      <p:nvPr/>
                    </p:nvPicPr>
                    <p:blipFill>
                      <a:blip r:embed="rId3"/>
                      <a:srcRect/>
                      <a:stretch>
                        <a:fillRect/>
                      </a:stretch>
                    </p:blipFill>
                    <p:spPr bwMode="auto">
                      <a:xfrm>
                        <a:off x="637974" y="1297799"/>
                        <a:ext cx="10477500" cy="1222375"/>
                      </a:xfrm>
                      <a:prstGeom prst="rect">
                        <a:avLst/>
                      </a:prstGeom>
                      <a:noFill/>
                    </p:spPr>
                  </p:pic>
                </p:oleObj>
              </mc:Fallback>
            </mc:AlternateContent>
          </a:graphicData>
        </a:graphic>
      </p:graphicFrame>
      <p:sp>
        <p:nvSpPr>
          <p:cNvPr id="7" name="TextBox 6">
            <a:extLst>
              <a:ext uri="{FF2B5EF4-FFF2-40B4-BE49-F238E27FC236}">
                <a16:creationId xmlns:a16="http://schemas.microsoft.com/office/drawing/2014/main" id="{3E90BFF6-E129-EF83-D6A8-E3BA6C75B546}"/>
              </a:ext>
            </a:extLst>
          </p:cNvPr>
          <p:cNvSpPr txBox="1"/>
          <p:nvPr/>
        </p:nvSpPr>
        <p:spPr>
          <a:xfrm>
            <a:off x="668054" y="644498"/>
            <a:ext cx="5208670" cy="461665"/>
          </a:xfrm>
          <a:prstGeom prst="rect">
            <a:avLst/>
          </a:prstGeom>
          <a:noFill/>
        </p:spPr>
        <p:txBody>
          <a:bodyPr wrap="none" rtlCol="0">
            <a:spAutoFit/>
          </a:bodyPr>
          <a:lstStyle/>
          <a:p>
            <a:r>
              <a:rPr lang="sv-SE" sz="2400" b="1" dirty="0">
                <a:highlight>
                  <a:srgbClr val="FFFF00"/>
                </a:highlight>
              </a:rPr>
              <a:t>Master Decision </a:t>
            </a:r>
            <a:r>
              <a:rPr lang="sv-SE" sz="2400" b="1" dirty="0" err="1">
                <a:highlight>
                  <a:srgbClr val="FFFF00"/>
                </a:highlight>
              </a:rPr>
              <a:t>Optimization</a:t>
            </a:r>
            <a:r>
              <a:rPr lang="sv-SE" sz="2400" b="1" dirty="0">
                <a:highlight>
                  <a:srgbClr val="FFFF00"/>
                </a:highlight>
              </a:rPr>
              <a:t> Problem:</a:t>
            </a:r>
            <a:endParaRPr lang="en-US" sz="2400" b="1" dirty="0">
              <a:highlight>
                <a:srgbClr val="FFFF00"/>
              </a:highlight>
            </a:endParaRPr>
          </a:p>
        </p:txBody>
      </p:sp>
      <p:sp>
        <p:nvSpPr>
          <p:cNvPr id="9" name="TextBox 8">
            <a:extLst>
              <a:ext uri="{FF2B5EF4-FFF2-40B4-BE49-F238E27FC236}">
                <a16:creationId xmlns:a16="http://schemas.microsoft.com/office/drawing/2014/main" id="{19165607-F71C-6E16-B5EE-914D9FA7DAFA}"/>
              </a:ext>
            </a:extLst>
          </p:cNvPr>
          <p:cNvSpPr txBox="1"/>
          <p:nvPr/>
        </p:nvSpPr>
        <p:spPr>
          <a:xfrm>
            <a:off x="1682077" y="3164475"/>
            <a:ext cx="8405506" cy="3416320"/>
          </a:xfrm>
          <a:prstGeom prst="rect">
            <a:avLst/>
          </a:prstGeom>
          <a:noFill/>
        </p:spPr>
        <p:txBody>
          <a:bodyPr wrap="square" rtlCol="0">
            <a:spAutoFit/>
          </a:bodyPr>
          <a:lstStyle/>
          <a:p>
            <a:r>
              <a:rPr lang="sv-SE" b="1" i="1" u="sng" dirty="0" err="1">
                <a:highlight>
                  <a:srgbClr val="FFFF00"/>
                </a:highlight>
              </a:rPr>
              <a:t>Sub</a:t>
            </a:r>
            <a:r>
              <a:rPr lang="sv-SE" b="1" i="1" u="sng" dirty="0">
                <a:highlight>
                  <a:srgbClr val="FFFF00"/>
                </a:highlight>
              </a:rPr>
              <a:t> </a:t>
            </a:r>
            <a:r>
              <a:rPr lang="sv-SE" b="1" i="1" u="sng" dirty="0" err="1">
                <a:highlight>
                  <a:srgbClr val="FFFF00"/>
                </a:highlight>
              </a:rPr>
              <a:t>Routine</a:t>
            </a:r>
            <a:r>
              <a:rPr lang="sv-SE" b="1" i="1" u="sng" dirty="0">
                <a:highlight>
                  <a:srgbClr val="FFFF00"/>
                </a:highlight>
              </a:rPr>
              <a:t>:</a:t>
            </a:r>
          </a:p>
          <a:p>
            <a:endParaRPr lang="sv-SE" b="1" dirty="0">
              <a:highlight>
                <a:srgbClr val="FFFF00"/>
              </a:highlight>
            </a:endParaRPr>
          </a:p>
          <a:p>
            <a:r>
              <a:rPr lang="sv-SE" b="1" dirty="0">
                <a:highlight>
                  <a:srgbClr val="FFFF00"/>
                </a:highlight>
              </a:rPr>
              <a:t>All </a:t>
            </a:r>
            <a:r>
              <a:rPr lang="sv-SE" b="1" dirty="0" err="1">
                <a:highlight>
                  <a:srgbClr val="FFFF00"/>
                </a:highlight>
              </a:rPr>
              <a:t>results</a:t>
            </a:r>
            <a:r>
              <a:rPr lang="sv-SE" b="1" dirty="0">
                <a:highlight>
                  <a:srgbClr val="FFFF00"/>
                </a:highlight>
              </a:rPr>
              <a:t> </a:t>
            </a:r>
            <a:r>
              <a:rPr lang="sv-SE" b="1" dirty="0" err="1">
                <a:highlight>
                  <a:srgbClr val="FFFF00"/>
                </a:highlight>
              </a:rPr>
              <a:t>of</a:t>
            </a:r>
            <a:r>
              <a:rPr lang="sv-SE" b="1" dirty="0">
                <a:highlight>
                  <a:srgbClr val="FFFF00"/>
                </a:highlight>
              </a:rPr>
              <a:t> the </a:t>
            </a:r>
            <a:r>
              <a:rPr lang="sv-SE" b="1" dirty="0" err="1">
                <a:highlight>
                  <a:srgbClr val="FFFF00"/>
                </a:highlight>
              </a:rPr>
              <a:t>conflict</a:t>
            </a:r>
            <a:r>
              <a:rPr lang="sv-SE" b="1" dirty="0">
                <a:highlight>
                  <a:srgbClr val="FFFF00"/>
                </a:highlight>
              </a:rPr>
              <a:t> </a:t>
            </a:r>
            <a:r>
              <a:rPr lang="sv-SE" b="1" dirty="0" err="1">
                <a:highlight>
                  <a:srgbClr val="FFFF00"/>
                </a:highlight>
              </a:rPr>
              <a:t>are</a:t>
            </a:r>
            <a:r>
              <a:rPr lang="sv-SE" b="1" dirty="0">
                <a:highlight>
                  <a:srgbClr val="FFFF00"/>
                </a:highlight>
              </a:rPr>
              <a:t> </a:t>
            </a:r>
            <a:r>
              <a:rPr lang="sv-SE" b="1" dirty="0" err="1">
                <a:highlight>
                  <a:srgbClr val="FFFF00"/>
                </a:highlight>
              </a:rPr>
              <a:t>calculated</a:t>
            </a:r>
            <a:r>
              <a:rPr lang="sv-SE" b="1" dirty="0">
                <a:highlight>
                  <a:srgbClr val="FFFF00"/>
                </a:highlight>
              </a:rPr>
              <a:t>, </a:t>
            </a:r>
            <a:r>
              <a:rPr lang="sv-SE" b="1" dirty="0" err="1">
                <a:highlight>
                  <a:srgbClr val="FFFF00"/>
                </a:highlight>
              </a:rPr>
              <a:t>based</a:t>
            </a:r>
            <a:r>
              <a:rPr lang="sv-SE" b="1" dirty="0">
                <a:highlight>
                  <a:srgbClr val="FFFF00"/>
                </a:highlight>
              </a:rPr>
              <a:t> on the </a:t>
            </a:r>
            <a:r>
              <a:rPr lang="sv-SE" b="1" dirty="0" err="1">
                <a:highlight>
                  <a:srgbClr val="FFFF00"/>
                </a:highlight>
              </a:rPr>
              <a:t>Extended</a:t>
            </a:r>
            <a:r>
              <a:rPr lang="sv-SE" b="1" dirty="0">
                <a:highlight>
                  <a:srgbClr val="FFFF00"/>
                </a:highlight>
              </a:rPr>
              <a:t> Lanchester differential </a:t>
            </a:r>
            <a:r>
              <a:rPr lang="sv-SE" b="1" dirty="0" err="1">
                <a:highlight>
                  <a:srgbClr val="FFFF00"/>
                </a:highlight>
              </a:rPr>
              <a:t>equation</a:t>
            </a:r>
            <a:r>
              <a:rPr lang="sv-SE" b="1" dirty="0">
                <a:highlight>
                  <a:srgbClr val="FFFF00"/>
                </a:highlight>
              </a:rPr>
              <a:t> system, all parameters, and decision </a:t>
            </a:r>
            <a:r>
              <a:rPr lang="sv-SE" b="1" dirty="0" err="1">
                <a:highlight>
                  <a:srgbClr val="FFFF00"/>
                </a:highlight>
              </a:rPr>
              <a:t>variables</a:t>
            </a:r>
            <a:r>
              <a:rPr lang="sv-SE" b="1" dirty="0">
                <a:highlight>
                  <a:srgbClr val="FFFF00"/>
                </a:highlight>
              </a:rPr>
              <a:t>.</a:t>
            </a:r>
          </a:p>
          <a:p>
            <a:endParaRPr lang="sv-SE" b="1" dirty="0">
              <a:highlight>
                <a:srgbClr val="FFFF00"/>
              </a:highlight>
            </a:endParaRPr>
          </a:p>
          <a:p>
            <a:r>
              <a:rPr lang="sv-SE" b="1" dirty="0">
                <a:highlight>
                  <a:srgbClr val="FFFF00"/>
                </a:highlight>
              </a:rPr>
              <a:t>             </a:t>
            </a:r>
            <a:r>
              <a:rPr lang="sv-SE" b="1" u="sng" dirty="0" err="1">
                <a:highlight>
                  <a:srgbClr val="FFFF00"/>
                </a:highlight>
              </a:rPr>
              <a:t>Answers</a:t>
            </a:r>
            <a:r>
              <a:rPr lang="sv-SE" b="1" u="sng" dirty="0">
                <a:highlight>
                  <a:srgbClr val="FFFF00"/>
                </a:highlight>
              </a:rPr>
              <a:t> sent to the Master Decision </a:t>
            </a:r>
            <a:r>
              <a:rPr lang="sv-SE" b="1" u="sng" dirty="0" err="1">
                <a:highlight>
                  <a:srgbClr val="FFFF00"/>
                </a:highlight>
              </a:rPr>
              <a:t>Optimization</a:t>
            </a:r>
            <a:r>
              <a:rPr lang="sv-SE" b="1" u="sng" dirty="0">
                <a:highlight>
                  <a:srgbClr val="FFFF00"/>
                </a:highlight>
              </a:rPr>
              <a:t> Problem:</a:t>
            </a:r>
          </a:p>
          <a:p>
            <a:endParaRPr lang="sv-SE" b="1" dirty="0">
              <a:highlight>
                <a:srgbClr val="FFFF00"/>
              </a:highlight>
            </a:endParaRPr>
          </a:p>
          <a:p>
            <a:r>
              <a:rPr lang="sv-SE" b="1" dirty="0">
                <a:highlight>
                  <a:srgbClr val="FFFF00"/>
                </a:highlight>
              </a:rPr>
              <a:t>             Will x(t) or y(y) </a:t>
            </a:r>
            <a:r>
              <a:rPr lang="sv-SE" b="1" dirty="0" err="1">
                <a:highlight>
                  <a:srgbClr val="FFFF00"/>
                </a:highlight>
              </a:rPr>
              <a:t>reach</a:t>
            </a:r>
            <a:r>
              <a:rPr lang="sv-SE" b="1" dirty="0">
                <a:highlight>
                  <a:srgbClr val="FFFF00"/>
                </a:highlight>
              </a:rPr>
              <a:t> </a:t>
            </a:r>
            <a:r>
              <a:rPr lang="sv-SE" b="1" dirty="0" err="1">
                <a:highlight>
                  <a:srgbClr val="FFFF00"/>
                </a:highlight>
              </a:rPr>
              <a:t>size</a:t>
            </a:r>
            <a:r>
              <a:rPr lang="sv-SE" b="1" dirty="0">
                <a:highlight>
                  <a:srgbClr val="FFFF00"/>
                </a:highlight>
              </a:rPr>
              <a:t> </a:t>
            </a:r>
            <a:r>
              <a:rPr lang="sv-SE" b="1" dirty="0" err="1">
                <a:highlight>
                  <a:srgbClr val="FFFF00"/>
                </a:highlight>
              </a:rPr>
              <a:t>zero</a:t>
            </a:r>
            <a:r>
              <a:rPr lang="sv-SE" b="1" dirty="0">
                <a:highlight>
                  <a:srgbClr val="FFFF00"/>
                </a:highlight>
              </a:rPr>
              <a:t> </a:t>
            </a:r>
            <a:r>
              <a:rPr lang="sv-SE" b="1" dirty="0" err="1">
                <a:highlight>
                  <a:srgbClr val="FFFF00"/>
                </a:highlight>
              </a:rPr>
              <a:t>first</a:t>
            </a:r>
            <a:r>
              <a:rPr lang="sv-SE" b="1" dirty="0">
                <a:highlight>
                  <a:srgbClr val="FFFF00"/>
                </a:highlight>
              </a:rPr>
              <a:t>? What is </a:t>
            </a:r>
            <a:r>
              <a:rPr lang="sv-SE" b="1" dirty="0" err="1">
                <a:highlight>
                  <a:srgbClr val="FFFF00"/>
                </a:highlight>
              </a:rPr>
              <a:t>then</a:t>
            </a:r>
            <a:r>
              <a:rPr lang="sv-SE" b="1" dirty="0">
                <a:highlight>
                  <a:srgbClr val="FFFF00"/>
                </a:highlight>
              </a:rPr>
              <a:t> the </a:t>
            </a:r>
            <a:r>
              <a:rPr lang="sv-SE" b="1" dirty="0" err="1">
                <a:highlight>
                  <a:srgbClr val="FFFF00"/>
                </a:highlight>
              </a:rPr>
              <a:t>value</a:t>
            </a:r>
            <a:r>
              <a:rPr lang="sv-SE" b="1" dirty="0">
                <a:highlight>
                  <a:srgbClr val="FFFF00"/>
                </a:highlight>
              </a:rPr>
              <a:t> </a:t>
            </a:r>
            <a:r>
              <a:rPr lang="sv-SE" b="1" dirty="0" err="1">
                <a:highlight>
                  <a:srgbClr val="FFFF00"/>
                </a:highlight>
              </a:rPr>
              <a:t>of</a:t>
            </a:r>
            <a:r>
              <a:rPr lang="sv-SE" b="1" dirty="0">
                <a:highlight>
                  <a:srgbClr val="FFFF00"/>
                </a:highlight>
              </a:rPr>
              <a:t> t, </a:t>
            </a:r>
            <a:r>
              <a:rPr lang="sv-SE" b="1" dirty="0" err="1">
                <a:highlight>
                  <a:srgbClr val="FFFF00"/>
                </a:highlight>
              </a:rPr>
              <a:t>called</a:t>
            </a:r>
            <a:r>
              <a:rPr lang="sv-SE" b="1" dirty="0">
                <a:highlight>
                  <a:srgbClr val="FFFF00"/>
                </a:highlight>
              </a:rPr>
              <a:t> T?</a:t>
            </a:r>
          </a:p>
          <a:p>
            <a:endParaRPr lang="sv-SE" b="1" dirty="0">
              <a:highlight>
                <a:srgbClr val="FFFF00"/>
              </a:highlight>
            </a:endParaRPr>
          </a:p>
          <a:p>
            <a:r>
              <a:rPr lang="sv-SE" b="1" dirty="0">
                <a:highlight>
                  <a:srgbClr val="FFFF00"/>
                </a:highlight>
              </a:rPr>
              <a:t>             What </a:t>
            </a:r>
            <a:r>
              <a:rPr lang="sv-SE" b="1" dirty="0" err="1">
                <a:highlight>
                  <a:srgbClr val="FFFF00"/>
                </a:highlight>
              </a:rPr>
              <a:t>will</a:t>
            </a:r>
            <a:r>
              <a:rPr lang="sv-SE" b="1" dirty="0">
                <a:highlight>
                  <a:srgbClr val="FFFF00"/>
                </a:highlight>
              </a:rPr>
              <a:t> be the </a:t>
            </a:r>
            <a:r>
              <a:rPr lang="sv-SE" b="1" dirty="0" err="1">
                <a:highlight>
                  <a:srgbClr val="FFFF00"/>
                </a:highlight>
              </a:rPr>
              <a:t>size</a:t>
            </a:r>
            <a:r>
              <a:rPr lang="sv-SE" b="1" dirty="0">
                <a:highlight>
                  <a:srgbClr val="FFFF00"/>
                </a:highlight>
              </a:rPr>
              <a:t> </a:t>
            </a:r>
            <a:r>
              <a:rPr lang="sv-SE" b="1" dirty="0" err="1">
                <a:highlight>
                  <a:srgbClr val="FFFF00"/>
                </a:highlight>
              </a:rPr>
              <a:t>of</a:t>
            </a:r>
            <a:r>
              <a:rPr lang="sv-SE" b="1" dirty="0">
                <a:highlight>
                  <a:srgbClr val="FFFF00"/>
                </a:highlight>
              </a:rPr>
              <a:t> the force </a:t>
            </a:r>
            <a:r>
              <a:rPr lang="sv-SE" b="1" dirty="0" err="1">
                <a:highlight>
                  <a:srgbClr val="FFFF00"/>
                </a:highlight>
              </a:rPr>
              <a:t>that</a:t>
            </a:r>
            <a:r>
              <a:rPr lang="sv-SE" b="1" dirty="0">
                <a:highlight>
                  <a:srgbClr val="FFFF00"/>
                </a:highlight>
              </a:rPr>
              <a:t> </a:t>
            </a:r>
            <a:r>
              <a:rPr lang="sv-SE" b="1" dirty="0" err="1">
                <a:highlight>
                  <a:srgbClr val="FFFF00"/>
                </a:highlight>
              </a:rPr>
              <a:t>does</a:t>
            </a:r>
            <a:r>
              <a:rPr lang="sv-SE" b="1" dirty="0">
                <a:highlight>
                  <a:srgbClr val="FFFF00"/>
                </a:highlight>
              </a:rPr>
              <a:t> not </a:t>
            </a:r>
            <a:r>
              <a:rPr lang="sv-SE" b="1" dirty="0" err="1">
                <a:highlight>
                  <a:srgbClr val="FFFF00"/>
                </a:highlight>
              </a:rPr>
              <a:t>reach</a:t>
            </a:r>
            <a:r>
              <a:rPr lang="sv-SE" b="1" dirty="0">
                <a:highlight>
                  <a:srgbClr val="FFFF00"/>
                </a:highlight>
              </a:rPr>
              <a:t> </a:t>
            </a:r>
            <a:r>
              <a:rPr lang="sv-SE" b="1" dirty="0" err="1">
                <a:highlight>
                  <a:srgbClr val="FFFF00"/>
                </a:highlight>
              </a:rPr>
              <a:t>zero</a:t>
            </a:r>
            <a:r>
              <a:rPr lang="sv-SE" b="1" dirty="0">
                <a:highlight>
                  <a:srgbClr val="FFFF00"/>
                </a:highlight>
              </a:rPr>
              <a:t>?</a:t>
            </a:r>
          </a:p>
          <a:p>
            <a:endParaRPr lang="sv-SE" b="1" dirty="0">
              <a:highlight>
                <a:srgbClr val="FFFF00"/>
              </a:highlight>
            </a:endParaRPr>
          </a:p>
          <a:p>
            <a:r>
              <a:rPr lang="sv-SE" b="1" dirty="0">
                <a:highlight>
                  <a:srgbClr val="FFFF00"/>
                </a:highlight>
              </a:rPr>
              <a:t>            What </a:t>
            </a:r>
            <a:r>
              <a:rPr lang="sv-SE" b="1" dirty="0" err="1">
                <a:highlight>
                  <a:srgbClr val="FFFF00"/>
                </a:highlight>
              </a:rPr>
              <a:t>are</a:t>
            </a:r>
            <a:r>
              <a:rPr lang="sv-SE" b="1" dirty="0">
                <a:highlight>
                  <a:srgbClr val="FFFF00"/>
                </a:highlight>
              </a:rPr>
              <a:t> the </a:t>
            </a:r>
            <a:r>
              <a:rPr lang="sv-SE" b="1" dirty="0" err="1">
                <a:highlight>
                  <a:srgbClr val="FFFF00"/>
                </a:highlight>
              </a:rPr>
              <a:t>costs</a:t>
            </a:r>
            <a:r>
              <a:rPr lang="sv-SE" b="1" dirty="0">
                <a:highlight>
                  <a:srgbClr val="FFFF00"/>
                </a:highlight>
              </a:rPr>
              <a:t> </a:t>
            </a:r>
            <a:r>
              <a:rPr lang="sv-SE" b="1" dirty="0" err="1">
                <a:highlight>
                  <a:srgbClr val="FFFF00"/>
                </a:highlight>
              </a:rPr>
              <a:t>of</a:t>
            </a:r>
            <a:r>
              <a:rPr lang="sv-SE" b="1" dirty="0">
                <a:highlight>
                  <a:srgbClr val="FFFF00"/>
                </a:highlight>
              </a:rPr>
              <a:t> different </a:t>
            </a:r>
            <a:r>
              <a:rPr lang="sv-SE" b="1" dirty="0" err="1">
                <a:highlight>
                  <a:srgbClr val="FFFF00"/>
                </a:highlight>
              </a:rPr>
              <a:t>used</a:t>
            </a:r>
            <a:r>
              <a:rPr lang="sv-SE" b="1" dirty="0">
                <a:highlight>
                  <a:srgbClr val="FFFF00"/>
                </a:highlight>
              </a:rPr>
              <a:t> and </a:t>
            </a:r>
            <a:r>
              <a:rPr lang="sv-SE" b="1" dirty="0" err="1">
                <a:highlight>
                  <a:srgbClr val="FFFF00"/>
                </a:highlight>
              </a:rPr>
              <a:t>lost</a:t>
            </a:r>
            <a:r>
              <a:rPr lang="sv-SE" b="1" dirty="0">
                <a:highlight>
                  <a:srgbClr val="FFFF00"/>
                </a:highlight>
              </a:rPr>
              <a:t> </a:t>
            </a:r>
            <a:r>
              <a:rPr lang="sv-SE" b="1" dirty="0" err="1">
                <a:highlight>
                  <a:srgbClr val="FFFF00"/>
                </a:highlight>
              </a:rPr>
              <a:t>resources</a:t>
            </a:r>
            <a:r>
              <a:rPr lang="sv-SE" b="1" dirty="0">
                <a:highlight>
                  <a:srgbClr val="FFFF00"/>
                </a:highlight>
              </a:rPr>
              <a:t> etc.</a:t>
            </a:r>
            <a:endParaRPr lang="en-US" b="1" dirty="0">
              <a:highlight>
                <a:srgbClr val="FFFF00"/>
              </a:highlight>
            </a:endParaRPr>
          </a:p>
        </p:txBody>
      </p:sp>
    </p:spTree>
    <p:extLst>
      <p:ext uri="{BB962C8B-B14F-4D97-AF65-F5344CB8AC3E}">
        <p14:creationId xmlns:p14="http://schemas.microsoft.com/office/powerpoint/2010/main" val="1549609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845636-A124-71C0-6295-2D271243C5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5F7DB1-1739-486A-AE61-F601C514307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CDE4E5B-DBA9-F876-C4AD-2866056ED3C0}"/>
              </a:ext>
            </a:extLst>
          </p:cNvPr>
          <p:cNvSpPr txBox="1"/>
          <p:nvPr/>
        </p:nvSpPr>
        <p:spPr>
          <a:xfrm>
            <a:off x="1020618" y="854440"/>
            <a:ext cx="10571019" cy="50783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Objective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en-US" sz="36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P_Depth</a:t>
            </a:r>
            <a:r>
              <a:rPr kumimoji="0" lang="en-US" sz="3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 </a:t>
            </a:r>
            <a:r>
              <a:rPr kumimoji="0" lang="en-US" sz="3600" b="1" i="0" u="none"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Depth</a:t>
            </a:r>
            <a:r>
              <a:rPr kumimoji="0" lang="en-US" sz="3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P_x0 * </a:t>
            </a:r>
            <a:r>
              <a:rPr kumimoji="0" lang="en-US" sz="3600" b="1" i="0" u="none"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x0</a:t>
            </a:r>
            <a:r>
              <a:rPr kumimoji="0" lang="en-US" sz="3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.0002 * </a:t>
            </a:r>
            <a:r>
              <a:rPr kumimoji="0" lang="en-US" sz="3600" b="1" i="0" u="none"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x0</a:t>
            </a:r>
            <a:r>
              <a:rPr kumimoji="0" lang="en-US" sz="3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 </a:t>
            </a:r>
            <a:r>
              <a:rPr kumimoji="0" lang="en-US" sz="3600" b="1" i="0" u="none"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x0</a:t>
            </a:r>
            <a:r>
              <a:rPr kumimoji="0" lang="en-US" sz="3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- 1 * </a:t>
            </a:r>
            <a:r>
              <a:rPr kumimoji="0" lang="en-US" sz="3600" b="1" i="0" u="none"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u</a:t>
            </a:r>
            <a:r>
              <a:rPr kumimoji="0" lang="en-US" sz="3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 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- 170 * </a:t>
            </a:r>
            <a:r>
              <a:rPr kumimoji="0" lang="en-US" sz="3600" b="1" i="0" u="none"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FWP</a:t>
            </a:r>
            <a:r>
              <a:rPr kumimoji="0" lang="en-US" sz="3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- 170 * </a:t>
            </a:r>
            <a:r>
              <a:rPr kumimoji="0" lang="en-US" sz="3600" b="1" i="0" u="none" strike="noStrike" kern="1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FWA</a:t>
            </a:r>
            <a:r>
              <a:rPr kumimoji="0" lang="en-US" sz="3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Exp(-r * T) * (</a:t>
            </a:r>
            <a:r>
              <a:rPr kumimoji="0" lang="en-US" sz="36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xT</a:t>
            </a:r>
            <a:r>
              <a:rPr kumimoji="0" lang="en-US" sz="3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 </a:t>
            </a:r>
            <a:r>
              <a:rPr kumimoji="0" lang="en-US" sz="36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yT</a:t>
            </a:r>
            <a:r>
              <a:rPr kumimoji="0" lang="en-US" sz="3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- 10000 * </a:t>
            </a:r>
            <a:r>
              <a:rPr kumimoji="0" lang="en-US" sz="36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ywins</a:t>
            </a:r>
            <a:endParaRPr kumimoji="0" lang="en-US" sz="3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310214F1-DDC6-9019-2F98-F7DF8D1566BD}"/>
              </a:ext>
            </a:extLst>
          </p:cNvPr>
          <p:cNvSpPr txBox="1"/>
          <p:nvPr/>
        </p:nvSpPr>
        <p:spPr>
          <a:xfrm>
            <a:off x="7933765" y="1595718"/>
            <a:ext cx="3384709"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1" u="none" strike="noStrike" kern="1200" cap="none" spc="0" normalizeH="0" baseline="0" noProof="0" dirty="0">
                <a:ln>
                  <a:noFill/>
                </a:ln>
                <a:solidFill>
                  <a:srgbClr val="00B050"/>
                </a:solidFill>
                <a:effectLst/>
                <a:uLnTx/>
                <a:uFillTx/>
                <a:latin typeface="Calibri" panose="020F0502020204030204"/>
                <a:ea typeface="+mn-ea"/>
                <a:cs typeface="+mn-cs"/>
              </a:rPr>
              <a:t>Decision </a:t>
            </a:r>
            <a:r>
              <a:rPr kumimoji="0" lang="sv-SE" sz="3200" b="1" i="1" u="none" strike="noStrike" kern="1200" cap="none" spc="0" normalizeH="0" baseline="0" noProof="0" dirty="0" err="1">
                <a:ln>
                  <a:noFill/>
                </a:ln>
                <a:solidFill>
                  <a:srgbClr val="00B050"/>
                </a:solidFill>
                <a:effectLst/>
                <a:uLnTx/>
                <a:uFillTx/>
                <a:latin typeface="Calibri" panose="020F0502020204030204"/>
                <a:ea typeface="+mn-ea"/>
                <a:cs typeface="+mn-cs"/>
              </a:rPr>
              <a:t>variables</a:t>
            </a:r>
            <a:endParaRPr kumimoji="0" lang="sv-SE" sz="3200" b="1" i="1" u="none" strike="noStrike" kern="1200" cap="none" spc="0" normalizeH="0" baseline="0" noProof="0" dirty="0">
              <a:ln>
                <a:noFill/>
              </a:ln>
              <a:solidFill>
                <a:srgbClr val="00B05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1" u="none" strike="noStrike" kern="1200" cap="none" spc="0" normalizeH="0" baseline="0" noProof="0" dirty="0" err="1">
                <a:ln>
                  <a:noFill/>
                </a:ln>
                <a:solidFill>
                  <a:srgbClr val="00B050"/>
                </a:solidFill>
                <a:effectLst/>
                <a:uLnTx/>
                <a:uFillTx/>
                <a:latin typeface="Calibri" panose="020F0502020204030204"/>
                <a:ea typeface="+mn-ea"/>
                <a:cs typeface="+mn-cs"/>
              </a:rPr>
              <a:t>that</a:t>
            </a:r>
            <a:r>
              <a:rPr kumimoji="0" lang="sv-SE" sz="3200" b="1" i="1" u="none" strike="noStrike" kern="1200" cap="none" spc="0" normalizeH="0" baseline="0" noProof="0" dirty="0">
                <a:ln>
                  <a:noFill/>
                </a:ln>
                <a:solidFill>
                  <a:srgbClr val="00B050"/>
                </a:solidFill>
                <a:effectLst/>
                <a:uLnTx/>
                <a:uFillTx/>
                <a:latin typeface="Calibri" panose="020F0502020204030204"/>
                <a:ea typeface="+mn-ea"/>
                <a:cs typeface="+mn-cs"/>
              </a:rPr>
              <a:t> the </a:t>
            </a:r>
            <a:r>
              <a:rPr kumimoji="0" lang="sv-SE" sz="3200" b="1" i="1" u="none" strike="noStrike" kern="1200" cap="none" spc="0" normalizeH="0" baseline="0" noProof="0" dirty="0" err="1">
                <a:ln>
                  <a:noFill/>
                </a:ln>
                <a:solidFill>
                  <a:srgbClr val="00B050"/>
                </a:solidFill>
                <a:effectLst/>
                <a:uLnTx/>
                <a:uFillTx/>
                <a:latin typeface="Calibri" panose="020F0502020204030204"/>
                <a:ea typeface="+mn-ea"/>
                <a:cs typeface="+mn-cs"/>
              </a:rPr>
              <a:t>defending</a:t>
            </a:r>
            <a:endParaRPr kumimoji="0" lang="sv-SE" sz="3200" b="1" i="1" u="none" strike="noStrike" kern="1200" cap="none" spc="0" normalizeH="0" baseline="0" noProof="0" dirty="0">
              <a:ln>
                <a:noFill/>
              </a:ln>
              <a:solidFill>
                <a:srgbClr val="00B05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1" u="none" strike="noStrike" kern="1200" cap="none" spc="0" normalizeH="0" baseline="0" noProof="0" dirty="0">
                <a:ln>
                  <a:noFill/>
                </a:ln>
                <a:solidFill>
                  <a:srgbClr val="00B050"/>
                </a:solidFill>
                <a:effectLst/>
                <a:uLnTx/>
                <a:uFillTx/>
                <a:latin typeface="Calibri" panose="020F0502020204030204"/>
                <a:ea typeface="+mn-ea"/>
                <a:cs typeface="+mn-cs"/>
              </a:rPr>
              <a:t>nation </a:t>
            </a:r>
            <a:r>
              <a:rPr kumimoji="0" lang="sv-SE" sz="3200" b="1" i="1" u="none" strike="noStrike" kern="1200" cap="none" spc="0" normalizeH="0" baseline="0" noProof="0" dirty="0" err="1">
                <a:ln>
                  <a:noFill/>
                </a:ln>
                <a:solidFill>
                  <a:srgbClr val="00B050"/>
                </a:solidFill>
                <a:effectLst/>
                <a:uLnTx/>
                <a:uFillTx/>
                <a:latin typeface="Calibri" panose="020F0502020204030204"/>
                <a:ea typeface="+mn-ea"/>
                <a:cs typeface="+mn-cs"/>
              </a:rPr>
              <a:t>can</a:t>
            </a:r>
            <a:r>
              <a:rPr kumimoji="0" lang="sv-SE" sz="3200" b="1" i="1"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sv-SE" sz="3200" b="1" i="1" u="none" strike="noStrike" kern="1200" cap="none" spc="0" normalizeH="0" baseline="0" noProof="0" dirty="0" err="1">
                <a:ln>
                  <a:noFill/>
                </a:ln>
                <a:solidFill>
                  <a:srgbClr val="00B050"/>
                </a:solidFill>
                <a:effectLst/>
                <a:uLnTx/>
                <a:uFillTx/>
                <a:latin typeface="Calibri" panose="020F0502020204030204"/>
                <a:ea typeface="+mn-ea"/>
                <a:cs typeface="+mn-cs"/>
              </a:rPr>
              <a:t>control</a:t>
            </a:r>
            <a:r>
              <a:rPr kumimoji="0" lang="sv-SE" sz="3200" b="1" i="1" u="none" strike="noStrike" kern="1200" cap="none" spc="0" normalizeH="0" baseline="0" noProof="0" dirty="0">
                <a:ln>
                  <a:noFill/>
                </a:ln>
                <a:solidFill>
                  <a:srgbClr val="00B050"/>
                </a:solidFill>
                <a:effectLst/>
                <a:uLnTx/>
                <a:uFillTx/>
                <a:latin typeface="Calibri" panose="020F0502020204030204"/>
                <a:ea typeface="+mn-ea"/>
                <a:cs typeface="+mn-cs"/>
              </a:rPr>
              <a:t>.</a:t>
            </a:r>
            <a:endParaRPr kumimoji="0" lang="en-US" sz="3200" b="1" i="1" u="none" strike="noStrike" kern="1200" cap="none" spc="0" normalizeH="0" baseline="0" noProof="0" dirty="0">
              <a:ln>
                <a:noFill/>
              </a:ln>
              <a:solidFill>
                <a:srgbClr val="00B050"/>
              </a:solidFill>
              <a:effectLst/>
              <a:uLnTx/>
              <a:uFillTx/>
              <a:latin typeface="Calibri" panose="020F0502020204030204"/>
              <a:ea typeface="+mn-ea"/>
              <a:cs typeface="+mn-cs"/>
            </a:endParaRPr>
          </a:p>
        </p:txBody>
      </p:sp>
      <p:cxnSp>
        <p:nvCxnSpPr>
          <p:cNvPr id="6" name="Straight Arrow Connector 5">
            <a:extLst>
              <a:ext uri="{FF2B5EF4-FFF2-40B4-BE49-F238E27FC236}">
                <a16:creationId xmlns:a16="http://schemas.microsoft.com/office/drawing/2014/main" id="{0BE5561E-7536-EF83-D30F-E6FE7C09703A}"/>
              </a:ext>
            </a:extLst>
          </p:cNvPr>
          <p:cNvCxnSpPr>
            <a:cxnSpLocks/>
          </p:cNvCxnSpPr>
          <p:nvPr/>
        </p:nvCxnSpPr>
        <p:spPr>
          <a:xfrm flipH="1">
            <a:off x="4733093" y="1896036"/>
            <a:ext cx="2985519" cy="398929"/>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814BD2B-DEDD-9111-98BC-D14B27E7D163}"/>
              </a:ext>
            </a:extLst>
          </p:cNvPr>
          <p:cNvCxnSpPr>
            <a:cxnSpLocks/>
          </p:cNvCxnSpPr>
          <p:nvPr/>
        </p:nvCxnSpPr>
        <p:spPr>
          <a:xfrm flipH="1">
            <a:off x="3218329" y="2031634"/>
            <a:ext cx="4563036" cy="792248"/>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DB0239D-F342-2077-BDED-7C23B38BF65D}"/>
              </a:ext>
            </a:extLst>
          </p:cNvPr>
          <p:cNvCxnSpPr>
            <a:cxnSpLocks/>
          </p:cNvCxnSpPr>
          <p:nvPr/>
        </p:nvCxnSpPr>
        <p:spPr>
          <a:xfrm flipH="1">
            <a:off x="3388320" y="2294965"/>
            <a:ext cx="4393045" cy="1971294"/>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DEF1725-2E94-5009-4C29-B02CE48EFDA3}"/>
              </a:ext>
            </a:extLst>
          </p:cNvPr>
          <p:cNvCxnSpPr>
            <a:cxnSpLocks/>
          </p:cNvCxnSpPr>
          <p:nvPr/>
        </p:nvCxnSpPr>
        <p:spPr>
          <a:xfrm flipH="1">
            <a:off x="5459506" y="2529392"/>
            <a:ext cx="2407023" cy="1701226"/>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7D59700-7801-9682-B6C8-C6684EEC1A9C}"/>
              </a:ext>
            </a:extLst>
          </p:cNvPr>
          <p:cNvCxnSpPr>
            <a:cxnSpLocks/>
          </p:cNvCxnSpPr>
          <p:nvPr/>
        </p:nvCxnSpPr>
        <p:spPr>
          <a:xfrm flipH="1">
            <a:off x="3303156" y="2672936"/>
            <a:ext cx="928185" cy="473676"/>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D0EF225-9382-A1E2-B60D-EFD7B5621898}"/>
              </a:ext>
            </a:extLst>
          </p:cNvPr>
          <p:cNvCxnSpPr>
            <a:cxnSpLocks/>
          </p:cNvCxnSpPr>
          <p:nvPr/>
        </p:nvCxnSpPr>
        <p:spPr>
          <a:xfrm flipV="1">
            <a:off x="600363" y="4078941"/>
            <a:ext cx="1324247" cy="322730"/>
          </a:xfrm>
          <a:prstGeom prst="straightConnector1">
            <a:avLst/>
          </a:prstGeom>
          <a:ln w="38100">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AF4E164-5233-036A-5E7C-C1BF8930DFC9}"/>
              </a:ext>
            </a:extLst>
          </p:cNvPr>
          <p:cNvCxnSpPr>
            <a:cxnSpLocks/>
          </p:cNvCxnSpPr>
          <p:nvPr/>
        </p:nvCxnSpPr>
        <p:spPr>
          <a:xfrm flipH="1" flipV="1">
            <a:off x="600363" y="4464424"/>
            <a:ext cx="65786" cy="1891926"/>
          </a:xfrm>
          <a:prstGeom prst="straightConnector1">
            <a:avLst/>
          </a:prstGeom>
          <a:ln w="38100">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D74BCE5-C2CB-3116-BFB8-589EA33D3ADE}"/>
              </a:ext>
            </a:extLst>
          </p:cNvPr>
          <p:cNvCxnSpPr>
            <a:cxnSpLocks/>
          </p:cNvCxnSpPr>
          <p:nvPr/>
        </p:nvCxnSpPr>
        <p:spPr>
          <a:xfrm flipH="1">
            <a:off x="4069976" y="2607332"/>
            <a:ext cx="227921" cy="539280"/>
          </a:xfrm>
          <a:prstGeom prst="straightConnector1">
            <a:avLst/>
          </a:prstGeom>
          <a:ln w="381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21C3A183-80BF-447F-EA49-10B2CB69E56C}"/>
              </a:ext>
            </a:extLst>
          </p:cNvPr>
          <p:cNvSpPr txBox="1"/>
          <p:nvPr/>
        </p:nvSpPr>
        <p:spPr>
          <a:xfrm>
            <a:off x="7515457" y="4863993"/>
            <a:ext cx="3300199"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1" u="none" strike="noStrike" kern="1200" cap="none" spc="0" normalizeH="0" baseline="0" noProof="0" dirty="0">
                <a:ln>
                  <a:noFill/>
                </a:ln>
                <a:solidFill>
                  <a:srgbClr val="7030A0"/>
                </a:solidFill>
                <a:effectLst/>
                <a:uLnTx/>
                <a:uFillTx/>
                <a:latin typeface="Calibri" panose="020F0502020204030204"/>
                <a:ea typeface="+mn-ea"/>
                <a:cs typeface="+mn-cs"/>
              </a:rPr>
              <a:t>Decision </a:t>
            </a:r>
            <a:r>
              <a:rPr kumimoji="0" lang="sv-SE" sz="3200" b="1" i="1" u="none" strike="noStrike" kern="1200" cap="none" spc="0" normalizeH="0" baseline="0" noProof="0" dirty="0" err="1">
                <a:ln>
                  <a:noFill/>
                </a:ln>
                <a:solidFill>
                  <a:srgbClr val="7030A0"/>
                </a:solidFill>
                <a:effectLst/>
                <a:uLnTx/>
                <a:uFillTx/>
                <a:latin typeface="Calibri" panose="020F0502020204030204"/>
                <a:ea typeface="+mn-ea"/>
                <a:cs typeface="+mn-cs"/>
              </a:rPr>
              <a:t>variables</a:t>
            </a:r>
            <a:endParaRPr kumimoji="0" lang="sv-SE" sz="3200" b="1" i="1" u="none" strike="noStrike" kern="1200" cap="none" spc="0" normalizeH="0" baseline="0" noProof="0" dirty="0">
              <a:ln>
                <a:noFill/>
              </a:ln>
              <a:solidFill>
                <a:srgbClr val="7030A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1" u="none" strike="noStrike" kern="1200" cap="none" spc="0" normalizeH="0" baseline="0" noProof="0" dirty="0" err="1">
                <a:ln>
                  <a:noFill/>
                </a:ln>
                <a:solidFill>
                  <a:srgbClr val="7030A0"/>
                </a:solidFill>
                <a:effectLst/>
                <a:uLnTx/>
                <a:uFillTx/>
                <a:latin typeface="Calibri" panose="020F0502020204030204"/>
                <a:ea typeface="+mn-ea"/>
                <a:cs typeface="+mn-cs"/>
              </a:rPr>
              <a:t>that</a:t>
            </a:r>
            <a:r>
              <a:rPr kumimoji="0" lang="sv-SE" sz="3200" b="1" i="1" u="none" strike="noStrike" kern="1200" cap="none" spc="0" normalizeH="0" baseline="0" noProof="0" dirty="0">
                <a:ln>
                  <a:noFill/>
                </a:ln>
                <a:solidFill>
                  <a:srgbClr val="7030A0"/>
                </a:solidFill>
                <a:effectLst/>
                <a:uLnTx/>
                <a:uFillTx/>
                <a:latin typeface="Calibri" panose="020F0502020204030204"/>
                <a:ea typeface="+mn-ea"/>
                <a:cs typeface="+mn-cs"/>
              </a:rPr>
              <a:t> a </a:t>
            </a:r>
            <a:r>
              <a:rPr kumimoji="0" lang="sv-SE" sz="3200" b="1" i="1" u="none" strike="noStrike" kern="1200" cap="none" spc="0" normalizeH="0" baseline="0" noProof="0" dirty="0" err="1">
                <a:ln>
                  <a:noFill/>
                </a:ln>
                <a:solidFill>
                  <a:srgbClr val="7030A0"/>
                </a:solidFill>
                <a:effectLst/>
                <a:uLnTx/>
                <a:uFillTx/>
                <a:latin typeface="Calibri" panose="020F0502020204030204"/>
                <a:ea typeface="+mn-ea"/>
                <a:cs typeface="+mn-cs"/>
              </a:rPr>
              <a:t>coalition</a:t>
            </a:r>
            <a:r>
              <a:rPr kumimoji="0" lang="sv-SE" sz="3200" b="1" i="1" u="none" strike="noStrike" kern="1200" cap="none" spc="0" normalizeH="0" baseline="0" noProof="0" dirty="0">
                <a:ln>
                  <a:noFill/>
                </a:ln>
                <a:solidFill>
                  <a:srgbClr val="7030A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1" u="none" strike="noStrike" kern="1200" cap="none" spc="0" normalizeH="0" baseline="0" noProof="0" dirty="0" err="1">
                <a:ln>
                  <a:noFill/>
                </a:ln>
                <a:solidFill>
                  <a:srgbClr val="7030A0"/>
                </a:solidFill>
                <a:effectLst/>
                <a:uLnTx/>
                <a:uFillTx/>
                <a:latin typeface="Calibri" panose="020F0502020204030204"/>
                <a:ea typeface="+mn-ea"/>
                <a:cs typeface="+mn-cs"/>
              </a:rPr>
              <a:t>can</a:t>
            </a:r>
            <a:r>
              <a:rPr kumimoji="0" lang="sv-SE" sz="3200" b="1" i="1"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sv-SE" sz="3200" b="1" i="1" u="none" strike="noStrike" kern="1200" cap="none" spc="0" normalizeH="0" baseline="0" noProof="0" dirty="0" err="1">
                <a:ln>
                  <a:noFill/>
                </a:ln>
                <a:solidFill>
                  <a:srgbClr val="7030A0"/>
                </a:solidFill>
                <a:effectLst/>
                <a:uLnTx/>
                <a:uFillTx/>
                <a:latin typeface="Calibri" panose="020F0502020204030204"/>
                <a:ea typeface="+mn-ea"/>
                <a:cs typeface="+mn-cs"/>
              </a:rPr>
              <a:t>control</a:t>
            </a:r>
            <a:r>
              <a:rPr kumimoji="0" lang="sv-SE" sz="3200" b="1" i="1" u="none" strike="noStrike" kern="1200" cap="none" spc="0" normalizeH="0" baseline="0" noProof="0" dirty="0">
                <a:ln>
                  <a:noFill/>
                </a:ln>
                <a:solidFill>
                  <a:srgbClr val="7030A0"/>
                </a:solidFill>
                <a:effectLst/>
                <a:uLnTx/>
                <a:uFillTx/>
                <a:latin typeface="Calibri" panose="020F0502020204030204"/>
                <a:ea typeface="+mn-ea"/>
                <a:cs typeface="+mn-cs"/>
              </a:rPr>
              <a:t>.</a:t>
            </a:r>
            <a:endParaRPr kumimoji="0" lang="en-US" sz="3200" b="1" i="1" u="none" strike="noStrike" kern="1200" cap="none" spc="0" normalizeH="0" baseline="0" noProof="0" dirty="0">
              <a:ln>
                <a:noFill/>
              </a:ln>
              <a:solidFill>
                <a:srgbClr val="7030A0"/>
              </a:solidFill>
              <a:effectLst/>
              <a:uLnTx/>
              <a:uFillTx/>
              <a:latin typeface="Calibri" panose="020F0502020204030204"/>
              <a:ea typeface="+mn-ea"/>
              <a:cs typeface="+mn-cs"/>
            </a:endParaRPr>
          </a:p>
        </p:txBody>
      </p:sp>
      <p:cxnSp>
        <p:nvCxnSpPr>
          <p:cNvPr id="35" name="Straight Arrow Connector 34">
            <a:extLst>
              <a:ext uri="{FF2B5EF4-FFF2-40B4-BE49-F238E27FC236}">
                <a16:creationId xmlns:a16="http://schemas.microsoft.com/office/drawing/2014/main" id="{7A28E886-023E-9A2C-E780-4A4E2BD2E202}"/>
              </a:ext>
            </a:extLst>
          </p:cNvPr>
          <p:cNvCxnSpPr>
            <a:cxnSpLocks/>
          </p:cNvCxnSpPr>
          <p:nvPr/>
        </p:nvCxnSpPr>
        <p:spPr>
          <a:xfrm flipH="1">
            <a:off x="666149" y="5719482"/>
            <a:ext cx="6666980" cy="737834"/>
          </a:xfrm>
          <a:prstGeom prst="straightConnector1">
            <a:avLst/>
          </a:prstGeom>
          <a:ln w="38100">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BA61484D-C0D9-02F8-D570-F3F9CD52C648}"/>
              </a:ext>
            </a:extLst>
          </p:cNvPr>
          <p:cNvSpPr txBox="1"/>
          <p:nvPr/>
        </p:nvSpPr>
        <p:spPr>
          <a:xfrm>
            <a:off x="1020617" y="181398"/>
            <a:ext cx="998136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1" u="none" strike="noStrike" kern="1200" cap="none" spc="0" normalizeH="0" baseline="0" noProof="0" dirty="0" err="1">
                <a:ln>
                  <a:noFill/>
                </a:ln>
                <a:solidFill>
                  <a:srgbClr val="7030A0"/>
                </a:solidFill>
                <a:effectLst/>
                <a:highlight>
                  <a:srgbClr val="FFFF00"/>
                </a:highlight>
                <a:uLnTx/>
                <a:uFillTx/>
                <a:latin typeface="Calibri" panose="020F0502020204030204"/>
                <a:ea typeface="+mn-ea"/>
                <a:cs typeface="+mn-cs"/>
              </a:rPr>
              <a:t>Example</a:t>
            </a:r>
            <a:r>
              <a:rPr kumimoji="0" lang="sv-SE" sz="3200" b="1" i="1" u="none" strike="noStrike" kern="1200" cap="none" spc="0" normalizeH="0" baseline="0" noProof="0" dirty="0">
                <a:ln>
                  <a:noFill/>
                </a:ln>
                <a:solidFill>
                  <a:srgbClr val="7030A0"/>
                </a:solidFill>
                <a:effectLst/>
                <a:highlight>
                  <a:srgbClr val="FFFF00"/>
                </a:highlight>
                <a:uLnTx/>
                <a:uFillTx/>
                <a:latin typeface="Calibri" panose="020F0502020204030204"/>
                <a:ea typeface="+mn-ea"/>
                <a:cs typeface="+mn-cs"/>
              </a:rPr>
              <a:t> </a:t>
            </a:r>
            <a:r>
              <a:rPr kumimoji="0" lang="sv-SE" sz="3200" b="1" i="1" u="none" strike="noStrike" kern="1200" cap="none" spc="0" normalizeH="0" baseline="0" noProof="0" dirty="0" err="1">
                <a:ln>
                  <a:noFill/>
                </a:ln>
                <a:solidFill>
                  <a:srgbClr val="7030A0"/>
                </a:solidFill>
                <a:effectLst/>
                <a:highlight>
                  <a:srgbClr val="FFFF00"/>
                </a:highlight>
                <a:uLnTx/>
                <a:uFillTx/>
                <a:latin typeface="Calibri" panose="020F0502020204030204"/>
                <a:ea typeface="+mn-ea"/>
                <a:cs typeface="+mn-cs"/>
              </a:rPr>
              <a:t>of</a:t>
            </a:r>
            <a:r>
              <a:rPr kumimoji="0" lang="sv-SE" sz="3200" b="1" i="1" u="none" strike="noStrike" kern="1200" cap="none" spc="0" normalizeH="0" baseline="0" noProof="0" dirty="0">
                <a:ln>
                  <a:noFill/>
                </a:ln>
                <a:solidFill>
                  <a:srgbClr val="7030A0"/>
                </a:solidFill>
                <a:effectLst/>
                <a:highlight>
                  <a:srgbClr val="FFFF00"/>
                </a:highlight>
                <a:uLnTx/>
                <a:uFillTx/>
                <a:latin typeface="Calibri" panose="020F0502020204030204"/>
                <a:ea typeface="+mn-ea"/>
                <a:cs typeface="+mn-cs"/>
              </a:rPr>
              <a:t> </a:t>
            </a:r>
            <a:r>
              <a:rPr kumimoji="0" lang="sv-SE" sz="3200" b="1" i="1" u="none" strike="noStrike" kern="1200" cap="none" spc="0" normalizeH="0" baseline="0" noProof="0" dirty="0" err="1">
                <a:ln>
                  <a:noFill/>
                </a:ln>
                <a:solidFill>
                  <a:srgbClr val="7030A0"/>
                </a:solidFill>
                <a:effectLst/>
                <a:highlight>
                  <a:srgbClr val="FFFF00"/>
                </a:highlight>
                <a:uLnTx/>
                <a:uFillTx/>
                <a:latin typeface="Calibri" panose="020F0502020204030204"/>
                <a:ea typeface="+mn-ea"/>
                <a:cs typeface="+mn-cs"/>
              </a:rPr>
              <a:t>Objective</a:t>
            </a:r>
            <a:r>
              <a:rPr kumimoji="0" lang="sv-SE" sz="3200" b="1" i="1" u="none" strike="noStrike" kern="1200" cap="none" spc="0" normalizeH="0" baseline="0" noProof="0" dirty="0">
                <a:ln>
                  <a:noFill/>
                </a:ln>
                <a:solidFill>
                  <a:srgbClr val="7030A0"/>
                </a:solidFill>
                <a:effectLst/>
                <a:highlight>
                  <a:srgbClr val="FFFF00"/>
                </a:highlight>
                <a:uLnTx/>
                <a:uFillTx/>
                <a:latin typeface="Calibri" panose="020F0502020204030204"/>
                <a:ea typeface="+mn-ea"/>
                <a:cs typeface="+mn-cs"/>
              </a:rPr>
              <a:t> </a:t>
            </a:r>
            <a:r>
              <a:rPr kumimoji="0" lang="sv-SE" sz="3200" b="1" i="1" u="none" strike="noStrike" kern="1200" cap="none" spc="0" normalizeH="0" baseline="0" noProof="0" dirty="0" err="1">
                <a:ln>
                  <a:noFill/>
                </a:ln>
                <a:solidFill>
                  <a:srgbClr val="7030A0"/>
                </a:solidFill>
                <a:effectLst/>
                <a:highlight>
                  <a:srgbClr val="FFFF00"/>
                </a:highlight>
                <a:uLnTx/>
                <a:uFillTx/>
                <a:latin typeface="Calibri" panose="020F0502020204030204"/>
                <a:ea typeface="+mn-ea"/>
                <a:cs typeface="+mn-cs"/>
              </a:rPr>
              <a:t>function</a:t>
            </a:r>
            <a:r>
              <a:rPr kumimoji="0" lang="sv-SE" sz="3200" b="1" i="1" u="none" strike="noStrike" kern="1200" cap="none" spc="0" normalizeH="0" baseline="0" noProof="0" dirty="0">
                <a:ln>
                  <a:noFill/>
                </a:ln>
                <a:solidFill>
                  <a:srgbClr val="7030A0"/>
                </a:solidFill>
                <a:effectLst/>
                <a:highlight>
                  <a:srgbClr val="FFFF00"/>
                </a:highlight>
                <a:uLnTx/>
                <a:uFillTx/>
                <a:latin typeface="Calibri" panose="020F0502020204030204"/>
                <a:ea typeface="+mn-ea"/>
                <a:cs typeface="+mn-cs"/>
              </a:rPr>
              <a:t> in the Master Problem:</a:t>
            </a:r>
            <a:endParaRPr kumimoji="0" lang="en-US" sz="3200" b="1" i="1" u="none" strike="noStrike" kern="1200" cap="none" spc="0" normalizeH="0" baseline="0" noProof="0" dirty="0">
              <a:ln>
                <a:noFill/>
              </a:ln>
              <a:solidFill>
                <a:srgbClr val="7030A0"/>
              </a:solidFill>
              <a:effectLst/>
              <a:highlight>
                <a:srgbClr val="FFFF00"/>
              </a:highlight>
              <a:uLnTx/>
              <a:uFillTx/>
              <a:latin typeface="Calibri" panose="020F0502020204030204"/>
              <a:ea typeface="+mn-ea"/>
              <a:cs typeface="+mn-cs"/>
            </a:endParaRPr>
          </a:p>
        </p:txBody>
      </p:sp>
    </p:spTree>
    <p:extLst>
      <p:ext uri="{BB962C8B-B14F-4D97-AF65-F5344CB8AC3E}">
        <p14:creationId xmlns:p14="http://schemas.microsoft.com/office/powerpoint/2010/main" val="4097550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36A140-3636-844D-A7CA-D128C3C742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5F7DB1-1739-486A-AE61-F601C514307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0EE8373-963F-5523-539E-42DE299EE7D5}"/>
              </a:ext>
            </a:extLst>
          </p:cNvPr>
          <p:cNvSpPr txBox="1"/>
          <p:nvPr/>
        </p:nvSpPr>
        <p:spPr>
          <a:xfrm>
            <a:off x="600636" y="677565"/>
            <a:ext cx="10954870"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1" u="sng" strike="noStrike" kern="1200" cap="none" spc="0" normalizeH="0" baseline="0" noProof="0" dirty="0">
                <a:ln>
                  <a:noFill/>
                </a:ln>
                <a:solidFill>
                  <a:srgbClr val="FF0000"/>
                </a:solidFill>
                <a:effectLst/>
                <a:uLnTx/>
                <a:uFillTx/>
                <a:latin typeface="Calibri" panose="020F0502020204030204"/>
                <a:ea typeface="+mn-ea"/>
                <a:cs typeface="+mn-cs"/>
              </a:rPr>
              <a:t>Optimal </a:t>
            </a:r>
            <a:r>
              <a:rPr kumimoji="0" lang="sv-SE" sz="3200" b="1" i="1" u="sng" strike="noStrike" kern="1200" cap="none" spc="0" normalizeH="0" baseline="0" noProof="0" dirty="0" err="1">
                <a:ln>
                  <a:noFill/>
                </a:ln>
                <a:solidFill>
                  <a:srgbClr val="FF0000"/>
                </a:solidFill>
                <a:effectLst/>
                <a:uLnTx/>
                <a:uFillTx/>
                <a:latin typeface="Calibri" panose="020F0502020204030204"/>
                <a:ea typeface="+mn-ea"/>
                <a:cs typeface="+mn-cs"/>
              </a:rPr>
              <a:t>decisions</a:t>
            </a:r>
            <a:r>
              <a:rPr kumimoji="0" lang="sv-SE" sz="3200" b="1" i="1" u="sng" strike="noStrike" kern="1200" cap="none" spc="0" normalizeH="0" baseline="0" noProof="0" dirty="0">
                <a:ln>
                  <a:noFill/>
                </a:ln>
                <a:solidFill>
                  <a:srgbClr val="FF000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err="1">
                <a:ln>
                  <a:noFill/>
                </a:ln>
                <a:solidFill>
                  <a:srgbClr val="0070C0"/>
                </a:solidFill>
                <a:effectLst/>
                <a:uLnTx/>
                <a:uFillTx/>
                <a:latin typeface="Calibri" panose="020F0502020204030204"/>
                <a:ea typeface="+mn-ea"/>
                <a:cs typeface="+mn-cs"/>
              </a:rPr>
              <a:t>Opt_Depth</a:t>
            </a:r>
            <a:r>
              <a:rPr kumimoji="0" lang="sv-SE" sz="32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lang="sv-SE" sz="3200" b="1" dirty="0">
                <a:solidFill>
                  <a:prstClr val="black"/>
                </a:solidFill>
                <a:latin typeface="Calibri" panose="020F0502020204030204"/>
              </a:rPr>
              <a:t>and</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a:ln>
                  <a:noFill/>
                </a:ln>
                <a:solidFill>
                  <a:srgbClr val="0070C0"/>
                </a:solidFill>
                <a:effectLst/>
                <a:uLnTx/>
                <a:uFillTx/>
                <a:latin typeface="Calibri" panose="020F0502020204030204"/>
                <a:ea typeface="+mn-ea"/>
                <a:cs typeface="+mn-cs"/>
              </a:rPr>
              <a:t>Opt_x0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are</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1" u="sng" strike="noStrike" kern="1200" cap="none" spc="0" normalizeH="0" baseline="0" noProof="0" dirty="0" err="1">
                <a:ln>
                  <a:noFill/>
                </a:ln>
                <a:solidFill>
                  <a:prstClr val="black"/>
                </a:solidFill>
                <a:effectLst/>
                <a:uLnTx/>
                <a:uFillTx/>
                <a:latin typeface="Calibri" panose="020F0502020204030204"/>
                <a:ea typeface="+mn-ea"/>
                <a:cs typeface="+mn-cs"/>
              </a:rPr>
              <a:t>decreasing</a:t>
            </a:r>
            <a:r>
              <a:rPr kumimoji="0" lang="sv-SE" sz="32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1" u="sng" strike="noStrike" kern="1200" cap="none" spc="0" normalizeH="0" baseline="0" noProof="0" dirty="0" err="1">
                <a:ln>
                  <a:noFill/>
                </a:ln>
                <a:solidFill>
                  <a:prstClr val="black"/>
                </a:solidFill>
                <a:effectLst/>
                <a:uLnTx/>
                <a:uFillTx/>
                <a:latin typeface="Calibri" panose="020F0502020204030204"/>
                <a:ea typeface="+mn-ea"/>
                <a:cs typeface="+mn-cs"/>
              </a:rPr>
              <a:t>functions</a:t>
            </a:r>
            <a:r>
              <a:rPr kumimoji="0" lang="sv-SE" sz="32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respective</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prices</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aphicFrame>
        <p:nvGraphicFramePr>
          <p:cNvPr id="3" name="Chart 2">
            <a:extLst>
              <a:ext uri="{FF2B5EF4-FFF2-40B4-BE49-F238E27FC236}">
                <a16:creationId xmlns:a16="http://schemas.microsoft.com/office/drawing/2014/main" id="{ADDC290C-F8CB-9BF0-4D1D-670B0A79189B}"/>
              </a:ext>
            </a:extLst>
          </p:cNvPr>
          <p:cNvGraphicFramePr/>
          <p:nvPr>
            <p:extLst>
              <p:ext uri="{D42A27DB-BD31-4B8C-83A1-F6EECF244321}">
                <p14:modId xmlns:p14="http://schemas.microsoft.com/office/powerpoint/2010/main" val="2423529426"/>
              </p:ext>
            </p:extLst>
          </p:nvPr>
        </p:nvGraphicFramePr>
        <p:xfrm>
          <a:off x="600636" y="3342911"/>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F303B875-E45A-0BED-058B-86AC90951516}"/>
              </a:ext>
            </a:extLst>
          </p:cNvPr>
          <p:cNvGraphicFramePr/>
          <p:nvPr>
            <p:extLst>
              <p:ext uri="{D42A27DB-BD31-4B8C-83A1-F6EECF244321}">
                <p14:modId xmlns:p14="http://schemas.microsoft.com/office/powerpoint/2010/main" val="2241223826"/>
              </p:ext>
            </p:extLst>
          </p:nvPr>
        </p:nvGraphicFramePr>
        <p:xfrm>
          <a:off x="6015318" y="3342911"/>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45759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97AAA-502B-0A6D-DF29-C9DBFC4549D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DD1562-25EE-614C-438A-C6B2A2BA653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5F7DB1-1739-486A-AE61-F601C514307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01ACA68-D572-12A5-F5B9-EDD60A56B885}"/>
              </a:ext>
            </a:extLst>
          </p:cNvPr>
          <p:cNvSpPr txBox="1"/>
          <p:nvPr/>
        </p:nvSpPr>
        <p:spPr>
          <a:xfrm>
            <a:off x="448235" y="682242"/>
            <a:ext cx="1129553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err="1">
                <a:ln>
                  <a:noFill/>
                </a:ln>
                <a:solidFill>
                  <a:srgbClr val="0070C0"/>
                </a:solidFill>
                <a:effectLst/>
                <a:uLnTx/>
                <a:uFillTx/>
                <a:latin typeface="Calibri" panose="020F0502020204030204"/>
                <a:ea typeface="+mn-ea"/>
                <a:cs typeface="+mn-cs"/>
              </a:rPr>
              <a:t>Opt_FWP</a:t>
            </a:r>
            <a:r>
              <a:rPr kumimoji="0" lang="sv-SE" sz="32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is an </a:t>
            </a:r>
            <a:r>
              <a:rPr kumimoji="0" lang="sv-SE" sz="3200" b="1" i="1" u="sng" strike="noStrike" kern="1200" cap="none" spc="0" normalizeH="0" baseline="0" noProof="0" dirty="0" err="1">
                <a:ln>
                  <a:noFill/>
                </a:ln>
                <a:solidFill>
                  <a:prstClr val="black"/>
                </a:solidFill>
                <a:effectLst/>
                <a:uLnTx/>
                <a:uFillTx/>
                <a:latin typeface="Calibri" panose="020F0502020204030204"/>
                <a:ea typeface="+mn-ea"/>
                <a:cs typeface="+mn-cs"/>
              </a:rPr>
              <a:t>increasing</a:t>
            </a:r>
            <a:r>
              <a:rPr kumimoji="0" lang="sv-SE" sz="32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1" u="sng" strike="noStrike" kern="1200" cap="none" spc="0" normalizeH="0" baseline="0" noProof="0" dirty="0" err="1">
                <a:ln>
                  <a:noFill/>
                </a:ln>
                <a:solidFill>
                  <a:prstClr val="black"/>
                </a:solidFill>
                <a:effectLst/>
                <a:uLnTx/>
                <a:uFillTx/>
                <a:latin typeface="Calibri" panose="020F0502020204030204"/>
                <a:ea typeface="+mn-ea"/>
                <a:cs typeface="+mn-cs"/>
              </a:rPr>
              <a:t>function</a:t>
            </a:r>
            <a:r>
              <a:rPr kumimoji="0" lang="sv-SE" sz="32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prices</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for land and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soldiers</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aphicFrame>
        <p:nvGraphicFramePr>
          <p:cNvPr id="3" name="Chart 2">
            <a:extLst>
              <a:ext uri="{FF2B5EF4-FFF2-40B4-BE49-F238E27FC236}">
                <a16:creationId xmlns:a16="http://schemas.microsoft.com/office/drawing/2014/main" id="{5B1448ED-3222-9AAA-17E9-34C1517AE6D5}"/>
              </a:ext>
            </a:extLst>
          </p:cNvPr>
          <p:cNvGraphicFramePr/>
          <p:nvPr>
            <p:extLst>
              <p:ext uri="{D42A27DB-BD31-4B8C-83A1-F6EECF244321}">
                <p14:modId xmlns:p14="http://schemas.microsoft.com/office/powerpoint/2010/main" val="2511747783"/>
              </p:ext>
            </p:extLst>
          </p:nvPr>
        </p:nvGraphicFramePr>
        <p:xfrm>
          <a:off x="542365" y="2057400"/>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11F7D497-8052-F295-BB34-17413F89DFFC}"/>
              </a:ext>
            </a:extLst>
          </p:cNvPr>
          <p:cNvGraphicFramePr/>
          <p:nvPr>
            <p:extLst>
              <p:ext uri="{D42A27DB-BD31-4B8C-83A1-F6EECF244321}">
                <p14:modId xmlns:p14="http://schemas.microsoft.com/office/powerpoint/2010/main" val="1272889707"/>
              </p:ext>
            </p:extLst>
          </p:nvPr>
        </p:nvGraphicFramePr>
        <p:xfrm>
          <a:off x="5995426" y="2057400"/>
          <a:ext cx="4486275"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B5F56B7D-DF79-BBF9-C7CB-C0F10B7BCDE9}"/>
              </a:ext>
            </a:extLst>
          </p:cNvPr>
          <p:cNvSpPr txBox="1"/>
          <p:nvPr/>
        </p:nvSpPr>
        <p:spPr>
          <a:xfrm>
            <a:off x="542365" y="5461694"/>
            <a:ext cx="1129553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err="1">
                <a:ln>
                  <a:noFill/>
                </a:ln>
                <a:solidFill>
                  <a:srgbClr val="0070C0"/>
                </a:solidFill>
                <a:effectLst/>
                <a:uLnTx/>
                <a:uFillTx/>
                <a:latin typeface="Calibri" panose="020F0502020204030204"/>
                <a:ea typeface="+mn-ea"/>
                <a:cs typeface="+mn-cs"/>
              </a:rPr>
              <a:t>Opt_FWA</a:t>
            </a:r>
            <a:r>
              <a:rPr kumimoji="0" lang="sv-SE" sz="32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är is an </a:t>
            </a:r>
            <a:r>
              <a:rPr kumimoji="0" lang="sv-SE" sz="3200" b="1" i="1" u="sng" strike="noStrike" kern="1200" cap="none" spc="0" normalizeH="0" baseline="0" noProof="0" dirty="0" err="1">
                <a:ln>
                  <a:noFill/>
                </a:ln>
                <a:solidFill>
                  <a:prstClr val="black"/>
                </a:solidFill>
                <a:effectLst/>
                <a:uLnTx/>
                <a:uFillTx/>
                <a:latin typeface="Calibri" panose="020F0502020204030204"/>
                <a:ea typeface="+mn-ea"/>
                <a:cs typeface="+mn-cs"/>
              </a:rPr>
              <a:t>increasing</a:t>
            </a:r>
            <a:r>
              <a:rPr kumimoji="0" lang="sv-SE" sz="32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1" u="sng" strike="noStrike" kern="1200" cap="none" spc="0" normalizeH="0" baseline="0" noProof="0" dirty="0" err="1">
                <a:ln>
                  <a:noFill/>
                </a:ln>
                <a:solidFill>
                  <a:prstClr val="black"/>
                </a:solidFill>
                <a:effectLst/>
                <a:uLnTx/>
                <a:uFillTx/>
                <a:latin typeface="Calibri" panose="020F0502020204030204"/>
                <a:ea typeface="+mn-ea"/>
                <a:cs typeface="+mn-cs"/>
              </a:rPr>
              <a:t>function</a:t>
            </a:r>
            <a:r>
              <a:rPr kumimoji="0" lang="sv-SE" sz="32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price</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land.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79956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A1981-7CAE-9D05-965E-4209EA842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CA4FE0-5DAD-8445-13D7-65133CA045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5F7DB1-1739-486A-AE61-F601C514307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CDFD8E5-46B3-2F49-C508-0F0ACAFA6B13}"/>
              </a:ext>
            </a:extLst>
          </p:cNvPr>
          <p:cNvSpPr txBox="1"/>
          <p:nvPr/>
        </p:nvSpPr>
        <p:spPr>
          <a:xfrm>
            <a:off x="728382" y="655348"/>
            <a:ext cx="10735235"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T, the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time</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when</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war</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ends</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when</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x or y is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zero</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is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determined</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as a </a:t>
            </a:r>
            <a:r>
              <a:rPr kumimoji="0" lang="sv-SE" sz="3200" b="1" i="1" u="sng" strike="noStrike" kern="1200" cap="none" spc="0" normalizeH="0" baseline="0" noProof="0" dirty="0" err="1">
                <a:ln>
                  <a:noFill/>
                </a:ln>
                <a:solidFill>
                  <a:prstClr val="black"/>
                </a:solidFill>
                <a:effectLst/>
                <a:uLnTx/>
                <a:uFillTx/>
                <a:latin typeface="Calibri" panose="020F0502020204030204"/>
                <a:ea typeface="+mn-ea"/>
                <a:cs typeface="+mn-cs"/>
              </a:rPr>
              <a:t>function</a:t>
            </a:r>
            <a:r>
              <a:rPr kumimoji="0" lang="sv-SE" sz="32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1" u="sng"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sv-SE" sz="3200" b="1" i="1" u="sng" strike="noStrike" kern="1200" cap="none" spc="0" normalizeH="0" baseline="0" noProof="0" dirty="0">
                <a:ln>
                  <a:noFill/>
                </a:ln>
                <a:solidFill>
                  <a:prstClr val="black"/>
                </a:solidFill>
                <a:effectLst/>
                <a:uLnTx/>
                <a:uFillTx/>
                <a:latin typeface="Calibri" panose="020F0502020204030204"/>
                <a:ea typeface="+mn-ea"/>
                <a:cs typeface="+mn-cs"/>
              </a:rPr>
              <a:t> the parameters and the optimal </a:t>
            </a:r>
            <a:r>
              <a:rPr kumimoji="0" lang="sv-SE" sz="3200" b="1" i="1" u="sng" strike="noStrike" kern="1200" cap="none" spc="0" normalizeH="0" baseline="0" noProof="0" dirty="0" err="1">
                <a:ln>
                  <a:noFill/>
                </a:ln>
                <a:solidFill>
                  <a:prstClr val="black"/>
                </a:solidFill>
                <a:effectLst/>
                <a:uLnTx/>
                <a:uFillTx/>
                <a:latin typeface="Calibri" panose="020F0502020204030204"/>
                <a:ea typeface="+mn-ea"/>
                <a:cs typeface="+mn-cs"/>
              </a:rPr>
              <a:t>decisions</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aphicFrame>
        <p:nvGraphicFramePr>
          <p:cNvPr id="3" name="Chart 2">
            <a:extLst>
              <a:ext uri="{FF2B5EF4-FFF2-40B4-BE49-F238E27FC236}">
                <a16:creationId xmlns:a16="http://schemas.microsoft.com/office/drawing/2014/main" id="{95064F7F-E61E-CA38-511A-0CF31C42C0AC}"/>
              </a:ext>
            </a:extLst>
          </p:cNvPr>
          <p:cNvGraphicFramePr/>
          <p:nvPr/>
        </p:nvGraphicFramePr>
        <p:xfrm>
          <a:off x="484094" y="3160059"/>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864A858E-A32A-11CD-DEA3-A633A7ABB8E1}"/>
              </a:ext>
            </a:extLst>
          </p:cNvPr>
          <p:cNvGraphicFramePr/>
          <p:nvPr/>
        </p:nvGraphicFramePr>
        <p:xfrm>
          <a:off x="6266329" y="3160059"/>
          <a:ext cx="436245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898561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2708E7-8FA6-D9F9-9F4F-89FD8545ECC1}"/>
              </a:ext>
            </a:extLst>
          </p:cNvPr>
          <p:cNvSpPr>
            <a:spLocks noGrp="1"/>
          </p:cNvSpPr>
          <p:nvPr>
            <p:ph type="sldNum" sz="quarter" idx="12"/>
          </p:nvPr>
        </p:nvSpPr>
        <p:spPr/>
        <p:txBody>
          <a:bodyPr/>
          <a:lstStyle/>
          <a:p>
            <a:fld id="{CD5F7DB1-1739-486A-AE61-F601C514307D}" type="slidenum">
              <a:rPr lang="en-US" smtClean="0"/>
              <a:t>25</a:t>
            </a:fld>
            <a:endParaRPr lang="en-US"/>
          </a:p>
        </p:txBody>
      </p:sp>
      <p:sp>
        <p:nvSpPr>
          <p:cNvPr id="4" name="TextBox 3">
            <a:extLst>
              <a:ext uri="{FF2B5EF4-FFF2-40B4-BE49-F238E27FC236}">
                <a16:creationId xmlns:a16="http://schemas.microsoft.com/office/drawing/2014/main" id="{203AA5EC-0FCE-92A4-FF10-BB9891D77024}"/>
              </a:ext>
            </a:extLst>
          </p:cNvPr>
          <p:cNvSpPr txBox="1"/>
          <p:nvPr/>
        </p:nvSpPr>
        <p:spPr>
          <a:xfrm>
            <a:off x="728382" y="655348"/>
            <a:ext cx="10735235"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number</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unharmed</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defending</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soldiers</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when</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war</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ends</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srgbClr val="0070C0"/>
                </a:solidFill>
                <a:effectLst/>
                <a:uLnTx/>
                <a:uFillTx/>
                <a:latin typeface="Calibri" panose="020F0502020204030204"/>
                <a:ea typeface="+mn-ea"/>
                <a:cs typeface="+mn-cs"/>
              </a:rPr>
              <a:t>xT</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is a </a:t>
            </a:r>
            <a:r>
              <a:rPr kumimoji="0" lang="sv-SE" sz="3200" b="1" i="1" u="sng" strike="noStrike" kern="1200" cap="none" spc="0" normalizeH="0" baseline="0" noProof="0" dirty="0" err="1">
                <a:ln>
                  <a:noFill/>
                </a:ln>
                <a:solidFill>
                  <a:prstClr val="black"/>
                </a:solidFill>
                <a:effectLst/>
                <a:uLnTx/>
                <a:uFillTx/>
                <a:latin typeface="Calibri" panose="020F0502020204030204"/>
                <a:ea typeface="+mn-ea"/>
                <a:cs typeface="+mn-cs"/>
              </a:rPr>
              <a:t>function</a:t>
            </a:r>
            <a:r>
              <a:rPr kumimoji="0" lang="sv-SE" sz="32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1" u="sng"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sv-SE" sz="3200" b="1" i="1" u="sng" strike="noStrike" kern="1200" cap="none" spc="0" normalizeH="0" baseline="0" noProof="0" dirty="0">
                <a:ln>
                  <a:noFill/>
                </a:ln>
                <a:solidFill>
                  <a:prstClr val="black"/>
                </a:solidFill>
                <a:effectLst/>
                <a:uLnTx/>
                <a:uFillTx/>
                <a:latin typeface="Calibri" panose="020F0502020204030204"/>
                <a:ea typeface="+mn-ea"/>
                <a:cs typeface="+mn-cs"/>
              </a:rPr>
              <a:t> the parameters and the optimal </a:t>
            </a:r>
            <a:r>
              <a:rPr kumimoji="0" lang="sv-SE" sz="3200" b="1" i="1" u="sng" strike="noStrike" kern="1200" cap="none" spc="0" normalizeH="0" baseline="0" noProof="0" dirty="0" err="1">
                <a:ln>
                  <a:noFill/>
                </a:ln>
                <a:solidFill>
                  <a:prstClr val="black"/>
                </a:solidFill>
                <a:effectLst/>
                <a:uLnTx/>
                <a:uFillTx/>
                <a:latin typeface="Calibri" panose="020F0502020204030204"/>
                <a:ea typeface="+mn-ea"/>
                <a:cs typeface="+mn-cs"/>
              </a:rPr>
              <a:t>decisions</a:t>
            </a:r>
            <a:r>
              <a:rPr kumimoji="0" lang="sv-SE" sz="3200" b="1" i="1" u="sng" strike="noStrike" kern="1200" cap="none" spc="0" normalizeH="0" baseline="0" noProof="0" dirty="0">
                <a:ln>
                  <a:noFill/>
                </a:ln>
                <a:solidFill>
                  <a:prstClr val="black"/>
                </a:solidFill>
                <a:effectLst/>
                <a:uLnTx/>
                <a:uFillTx/>
                <a:latin typeface="Calibri" panose="020F0502020204030204"/>
                <a:ea typeface="+mn-ea"/>
                <a:cs typeface="+mn-cs"/>
              </a:rPr>
              <a:t>.</a:t>
            </a:r>
            <a:endParaRPr lang="sv-SE" sz="3200" b="1" i="1" u="sng" dirty="0">
              <a:solidFill>
                <a:prstClr val="black"/>
              </a:solidFill>
              <a:latin typeface="Calibri" panose="020F0502020204030204"/>
            </a:endParaRPr>
          </a:p>
        </p:txBody>
      </p:sp>
      <p:graphicFrame>
        <p:nvGraphicFramePr>
          <p:cNvPr id="6" name="Chart 5">
            <a:extLst>
              <a:ext uri="{FF2B5EF4-FFF2-40B4-BE49-F238E27FC236}">
                <a16:creationId xmlns:a16="http://schemas.microsoft.com/office/drawing/2014/main" id="{517B7CAF-2F1E-6A2E-3595-6658F111B023}"/>
              </a:ext>
            </a:extLst>
          </p:cNvPr>
          <p:cNvGraphicFramePr/>
          <p:nvPr>
            <p:extLst>
              <p:ext uri="{D42A27DB-BD31-4B8C-83A1-F6EECF244321}">
                <p14:modId xmlns:p14="http://schemas.microsoft.com/office/powerpoint/2010/main" val="437823976"/>
              </p:ext>
            </p:extLst>
          </p:nvPr>
        </p:nvGraphicFramePr>
        <p:xfrm>
          <a:off x="833719" y="2855260"/>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2C6FBAA9-38C6-C197-7A47-3F765857ECFA}"/>
              </a:ext>
            </a:extLst>
          </p:cNvPr>
          <p:cNvGraphicFramePr/>
          <p:nvPr>
            <p:extLst>
              <p:ext uri="{D42A27DB-BD31-4B8C-83A1-F6EECF244321}">
                <p14:modId xmlns:p14="http://schemas.microsoft.com/office/powerpoint/2010/main" val="837354274"/>
              </p:ext>
            </p:extLst>
          </p:nvPr>
        </p:nvGraphicFramePr>
        <p:xfrm>
          <a:off x="5791200" y="2855260"/>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48754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FA5BD-EA0F-7879-9082-4D52C3A2BBC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7CEAD9-9B63-88CC-784A-53C9381E6F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5F7DB1-1739-486A-AE61-F601C514307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60AD999-B04B-109D-ED03-DBAA6FEB9975}"/>
              </a:ext>
            </a:extLst>
          </p:cNvPr>
          <p:cNvSpPr txBox="1"/>
          <p:nvPr/>
        </p:nvSpPr>
        <p:spPr>
          <a:xfrm>
            <a:off x="728382" y="1067724"/>
            <a:ext cx="1073523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The optimal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objective</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function</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value</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srgbClr val="0070C0"/>
                </a:solidFill>
                <a:effectLst/>
                <a:uLnTx/>
                <a:uFillTx/>
                <a:latin typeface="Calibri" panose="020F0502020204030204"/>
                <a:ea typeface="+mn-ea"/>
                <a:cs typeface="+mn-cs"/>
              </a:rPr>
              <a:t>Opt_Obj</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is a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decreasing</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function</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prices</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land </a:t>
            </a:r>
            <a:r>
              <a:rPr lang="sv-SE" sz="3200" b="1" dirty="0">
                <a:solidFill>
                  <a:prstClr val="black"/>
                </a:solidFill>
                <a:latin typeface="Calibri" panose="020F0502020204030204"/>
              </a:rPr>
              <a:t>and </a:t>
            </a:r>
            <a:r>
              <a:rPr lang="sv-SE" sz="3200" b="1" dirty="0" err="1">
                <a:solidFill>
                  <a:prstClr val="black"/>
                </a:solidFill>
                <a:latin typeface="Calibri" panose="020F0502020204030204"/>
              </a:rPr>
              <a:t>soldiers</a:t>
            </a:r>
            <a:r>
              <a:rPr lang="sv-SE" sz="3200" b="1" dirty="0">
                <a:solidFill>
                  <a:prstClr val="black"/>
                </a:solidFill>
                <a:latin typeface="Calibri" panose="020F0502020204030204"/>
              </a:rPr>
              <a:t>.</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aphicFrame>
        <p:nvGraphicFramePr>
          <p:cNvPr id="3" name="Chart 2">
            <a:extLst>
              <a:ext uri="{FF2B5EF4-FFF2-40B4-BE49-F238E27FC236}">
                <a16:creationId xmlns:a16="http://schemas.microsoft.com/office/drawing/2014/main" id="{A69AB2EF-04CB-776D-A93A-64435BAFE04A}"/>
              </a:ext>
            </a:extLst>
          </p:cNvPr>
          <p:cNvGraphicFramePr/>
          <p:nvPr>
            <p:extLst>
              <p:ext uri="{D42A27DB-BD31-4B8C-83A1-F6EECF244321}">
                <p14:modId xmlns:p14="http://schemas.microsoft.com/office/powerpoint/2010/main" val="3375115972"/>
              </p:ext>
            </p:extLst>
          </p:nvPr>
        </p:nvGraphicFramePr>
        <p:xfrm>
          <a:off x="728382" y="3047076"/>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F8BB8684-6DB9-1781-A567-AA62D41D9CDC}"/>
              </a:ext>
            </a:extLst>
          </p:cNvPr>
          <p:cNvGraphicFramePr/>
          <p:nvPr>
            <p:extLst>
              <p:ext uri="{D42A27DB-BD31-4B8C-83A1-F6EECF244321}">
                <p14:modId xmlns:p14="http://schemas.microsoft.com/office/powerpoint/2010/main" val="2876574979"/>
              </p:ext>
            </p:extLst>
          </p:nvPr>
        </p:nvGraphicFramePr>
        <p:xfrm>
          <a:off x="5567082" y="3047076"/>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816483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3C619D-44B8-F3BD-C57C-AD48A63109EA}"/>
              </a:ext>
            </a:extLst>
          </p:cNvPr>
          <p:cNvSpPr>
            <a:spLocks noGrp="1"/>
          </p:cNvSpPr>
          <p:nvPr>
            <p:ph type="sldNum" sz="quarter" idx="12"/>
          </p:nvPr>
        </p:nvSpPr>
        <p:spPr/>
        <p:txBody>
          <a:bodyPr/>
          <a:lstStyle/>
          <a:p>
            <a:fld id="{CD5F7DB1-1739-486A-AE61-F601C514307D}" type="slidenum">
              <a:rPr lang="en-US" smtClean="0"/>
              <a:t>27</a:t>
            </a:fld>
            <a:endParaRPr lang="en-US"/>
          </a:p>
        </p:txBody>
      </p:sp>
      <p:graphicFrame>
        <p:nvGraphicFramePr>
          <p:cNvPr id="6" name="Chart 5">
            <a:extLst>
              <a:ext uri="{FF2B5EF4-FFF2-40B4-BE49-F238E27FC236}">
                <a16:creationId xmlns:a16="http://schemas.microsoft.com/office/drawing/2014/main" id="{A6CF4850-D0FD-E195-0B23-E982611F438E}"/>
              </a:ext>
            </a:extLst>
          </p:cNvPr>
          <p:cNvGraphicFramePr/>
          <p:nvPr>
            <p:extLst>
              <p:ext uri="{D42A27DB-BD31-4B8C-83A1-F6EECF244321}">
                <p14:modId xmlns:p14="http://schemas.microsoft.com/office/powerpoint/2010/main" val="1359989639"/>
              </p:ext>
            </p:extLst>
          </p:nvPr>
        </p:nvGraphicFramePr>
        <p:xfrm>
          <a:off x="949363" y="2006253"/>
          <a:ext cx="45720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350D1298-F96C-7E50-6FCD-714346E69EA4}"/>
              </a:ext>
            </a:extLst>
          </p:cNvPr>
          <p:cNvSpPr txBox="1"/>
          <p:nvPr/>
        </p:nvSpPr>
        <p:spPr>
          <a:xfrm>
            <a:off x="852778" y="256133"/>
            <a:ext cx="10888117" cy="1384995"/>
          </a:xfrm>
          <a:prstGeom prst="rect">
            <a:avLst/>
          </a:prstGeom>
          <a:noFill/>
        </p:spPr>
        <p:txBody>
          <a:bodyPr wrap="square" rtlCol="0">
            <a:spAutoFit/>
          </a:bodyPr>
          <a:lstStyle/>
          <a:p>
            <a:r>
              <a:rPr lang="sv-SE" sz="2800" b="1" dirty="0"/>
              <a:t>The optimal </a:t>
            </a:r>
            <a:r>
              <a:rPr lang="sv-SE" sz="2800" b="1" dirty="0" err="1"/>
              <a:t>value</a:t>
            </a:r>
            <a:r>
              <a:rPr lang="sv-SE" sz="2800" b="1" dirty="0"/>
              <a:t> </a:t>
            </a:r>
            <a:r>
              <a:rPr lang="sv-SE" sz="2800" b="1" dirty="0" err="1"/>
              <a:t>of</a:t>
            </a:r>
            <a:r>
              <a:rPr lang="sv-SE" sz="2800" b="1" dirty="0"/>
              <a:t> the </a:t>
            </a:r>
            <a:r>
              <a:rPr lang="sv-SE" sz="2800" b="1" dirty="0" err="1"/>
              <a:t>attriction</a:t>
            </a:r>
            <a:r>
              <a:rPr lang="sv-SE" sz="2800" b="1" dirty="0"/>
              <a:t> </a:t>
            </a:r>
            <a:r>
              <a:rPr lang="sv-SE" sz="2800" b="1" dirty="0" err="1"/>
              <a:t>coefficient</a:t>
            </a:r>
            <a:r>
              <a:rPr lang="sv-SE" sz="2800" b="1" dirty="0"/>
              <a:t> </a:t>
            </a:r>
            <a:r>
              <a:rPr lang="sv-SE" sz="2800" b="1" dirty="0" err="1"/>
              <a:t>that</a:t>
            </a:r>
            <a:r>
              <a:rPr lang="sv-SE" sz="2800" b="1" dirty="0"/>
              <a:t> shows </a:t>
            </a:r>
            <a:r>
              <a:rPr lang="sv-SE" sz="2800" b="1" dirty="0" err="1"/>
              <a:t>how</a:t>
            </a:r>
            <a:r>
              <a:rPr lang="sv-SE" sz="2800" b="1" dirty="0"/>
              <a:t> </a:t>
            </a:r>
            <a:r>
              <a:rPr lang="sv-SE" sz="2800" b="1" dirty="0" err="1"/>
              <a:t>rapidly</a:t>
            </a:r>
            <a:r>
              <a:rPr lang="sv-SE" sz="2800" b="1" dirty="0"/>
              <a:t> the </a:t>
            </a:r>
            <a:r>
              <a:rPr lang="sv-SE" sz="2800" b="1" dirty="0" err="1"/>
              <a:t>size</a:t>
            </a:r>
            <a:r>
              <a:rPr lang="sv-SE" sz="2800" b="1" dirty="0"/>
              <a:t> </a:t>
            </a:r>
            <a:r>
              <a:rPr lang="sv-SE" sz="2800" b="1" dirty="0" err="1"/>
              <a:t>of</a:t>
            </a:r>
            <a:r>
              <a:rPr lang="sv-SE" sz="2800" b="1" dirty="0"/>
              <a:t> the </a:t>
            </a:r>
            <a:r>
              <a:rPr lang="sv-SE" sz="2800" b="1" dirty="0" err="1"/>
              <a:t>defending</a:t>
            </a:r>
            <a:r>
              <a:rPr lang="sv-SE" sz="2800" b="1" dirty="0"/>
              <a:t> force is </a:t>
            </a:r>
            <a:r>
              <a:rPr lang="sv-SE" sz="2800" b="1" dirty="0" err="1"/>
              <a:t>reduced</a:t>
            </a:r>
            <a:r>
              <a:rPr lang="sv-SE" sz="2800" b="1" dirty="0"/>
              <a:t>, Alpha, is a </a:t>
            </a:r>
            <a:r>
              <a:rPr lang="sv-SE" sz="2800" b="1" dirty="0" err="1"/>
              <a:t>decreasing</a:t>
            </a:r>
            <a:r>
              <a:rPr lang="sv-SE" sz="2800" b="1" dirty="0"/>
              <a:t> </a:t>
            </a:r>
            <a:r>
              <a:rPr lang="sv-SE" sz="2800" b="1" dirty="0" err="1"/>
              <a:t>function</a:t>
            </a:r>
            <a:r>
              <a:rPr lang="sv-SE" sz="2800" b="1" dirty="0"/>
              <a:t> </a:t>
            </a:r>
            <a:r>
              <a:rPr lang="sv-SE" sz="2800" b="1" dirty="0" err="1"/>
              <a:t>of</a:t>
            </a:r>
            <a:r>
              <a:rPr lang="sv-SE" sz="2800" b="1" dirty="0"/>
              <a:t> the </a:t>
            </a:r>
            <a:r>
              <a:rPr lang="sv-SE" sz="2800" b="1" dirty="0" err="1"/>
              <a:t>prices</a:t>
            </a:r>
            <a:r>
              <a:rPr lang="sv-SE" sz="2800" b="1" dirty="0"/>
              <a:t> </a:t>
            </a:r>
            <a:r>
              <a:rPr lang="sv-SE" sz="2800" b="1" dirty="0" err="1"/>
              <a:t>of</a:t>
            </a:r>
            <a:r>
              <a:rPr lang="sv-SE" sz="2800" b="1" dirty="0"/>
              <a:t> land and </a:t>
            </a:r>
            <a:r>
              <a:rPr lang="sv-SE" sz="2800" b="1" dirty="0" err="1"/>
              <a:t>soldiers</a:t>
            </a:r>
            <a:r>
              <a:rPr lang="sv-SE" sz="2800" b="1" dirty="0"/>
              <a:t>.  </a:t>
            </a:r>
          </a:p>
        </p:txBody>
      </p:sp>
      <p:graphicFrame>
        <p:nvGraphicFramePr>
          <p:cNvPr id="5" name="Chart 4">
            <a:extLst>
              <a:ext uri="{FF2B5EF4-FFF2-40B4-BE49-F238E27FC236}">
                <a16:creationId xmlns:a16="http://schemas.microsoft.com/office/drawing/2014/main" id="{AF926018-126C-948F-1CBB-8FE58D263C88}"/>
              </a:ext>
            </a:extLst>
          </p:cNvPr>
          <p:cNvGraphicFramePr/>
          <p:nvPr>
            <p:extLst>
              <p:ext uri="{D42A27DB-BD31-4B8C-83A1-F6EECF244321}">
                <p14:modId xmlns:p14="http://schemas.microsoft.com/office/powerpoint/2010/main" val="946581633"/>
              </p:ext>
            </p:extLst>
          </p:nvPr>
        </p:nvGraphicFramePr>
        <p:xfrm>
          <a:off x="6096000" y="2006253"/>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0A8D1980-9FF3-8CE5-7661-15A7DB0E9746}"/>
              </a:ext>
            </a:extLst>
          </p:cNvPr>
          <p:cNvSpPr txBox="1"/>
          <p:nvPr/>
        </p:nvSpPr>
        <p:spPr>
          <a:xfrm>
            <a:off x="852778" y="4971355"/>
            <a:ext cx="10685929"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dirty="0">
                <a:ln>
                  <a:noFill/>
                </a:ln>
                <a:solidFill>
                  <a:prstClr val="black"/>
                </a:solidFill>
                <a:effectLst/>
                <a:uLnTx/>
                <a:uFillTx/>
                <a:latin typeface="Calibri" panose="020F0502020204030204"/>
                <a:ea typeface="+mn-ea"/>
                <a:cs typeface="+mn-cs"/>
              </a:rPr>
              <a:t>The optimal </a:t>
            </a:r>
            <a:r>
              <a:rPr kumimoji="0" lang="sv-SE" sz="2800" b="1" i="0" u="none" strike="noStrike" kern="1200" cap="none" spc="0" normalizeH="0" baseline="0" noProof="0" dirty="0" err="1">
                <a:ln>
                  <a:noFill/>
                </a:ln>
                <a:solidFill>
                  <a:prstClr val="black"/>
                </a:solidFill>
                <a:effectLst/>
                <a:uLnTx/>
                <a:uFillTx/>
                <a:latin typeface="Calibri" panose="020F0502020204030204"/>
                <a:ea typeface="+mn-ea"/>
                <a:cs typeface="+mn-cs"/>
              </a:rPr>
              <a:t>value</a:t>
            </a:r>
            <a:r>
              <a:rPr kumimoji="0" lang="sv-SE"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2800" b="1"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sv-SE" sz="2800" b="1"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sv-SE" sz="2800" b="1" i="0" u="none" strike="noStrike" kern="1200" cap="none" spc="0" normalizeH="0" baseline="0" noProof="0" dirty="0" err="1">
                <a:ln>
                  <a:noFill/>
                </a:ln>
                <a:solidFill>
                  <a:prstClr val="black"/>
                </a:solidFill>
                <a:effectLst/>
                <a:uLnTx/>
                <a:uFillTx/>
                <a:latin typeface="Calibri" panose="020F0502020204030204"/>
                <a:ea typeface="+mn-ea"/>
                <a:cs typeface="+mn-cs"/>
              </a:rPr>
              <a:t>attrition</a:t>
            </a:r>
            <a:r>
              <a:rPr kumimoji="0" lang="sv-SE"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2800" b="1" i="0" u="none" strike="noStrike" kern="1200" cap="none" spc="0" normalizeH="0" baseline="0" noProof="0" dirty="0" err="1">
                <a:ln>
                  <a:noFill/>
                </a:ln>
                <a:solidFill>
                  <a:prstClr val="black"/>
                </a:solidFill>
                <a:effectLst/>
                <a:uLnTx/>
                <a:uFillTx/>
                <a:latin typeface="Calibri" panose="020F0502020204030204"/>
                <a:ea typeface="+mn-ea"/>
                <a:cs typeface="+mn-cs"/>
              </a:rPr>
              <a:t>coefficient</a:t>
            </a:r>
            <a:r>
              <a:rPr kumimoji="0" lang="sv-SE"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2800" b="1" i="0" u="none" strike="noStrike" kern="1200" cap="none" spc="0" normalizeH="0" baseline="0" noProof="0" dirty="0" err="1">
                <a:ln>
                  <a:noFill/>
                </a:ln>
                <a:solidFill>
                  <a:prstClr val="black"/>
                </a:solidFill>
                <a:effectLst/>
                <a:uLnTx/>
                <a:uFillTx/>
                <a:latin typeface="Calibri" panose="020F0502020204030204"/>
                <a:ea typeface="+mn-ea"/>
                <a:cs typeface="+mn-cs"/>
              </a:rPr>
              <a:t>that</a:t>
            </a:r>
            <a:r>
              <a:rPr kumimoji="0" lang="sv-SE" sz="2800" b="1" i="0" u="none" strike="noStrike" kern="1200" cap="none" spc="0" normalizeH="0" baseline="0" noProof="0" dirty="0">
                <a:ln>
                  <a:noFill/>
                </a:ln>
                <a:solidFill>
                  <a:prstClr val="black"/>
                </a:solidFill>
                <a:effectLst/>
                <a:uLnTx/>
                <a:uFillTx/>
                <a:latin typeface="Calibri" panose="020F0502020204030204"/>
                <a:ea typeface="+mn-ea"/>
                <a:cs typeface="+mn-cs"/>
              </a:rPr>
              <a:t> shows </a:t>
            </a:r>
            <a:r>
              <a:rPr kumimoji="0" lang="sv-SE" sz="2800" b="1" i="0" u="none" strike="noStrike" kern="1200" cap="none" spc="0" normalizeH="0" baseline="0" noProof="0" dirty="0" err="1">
                <a:ln>
                  <a:noFill/>
                </a:ln>
                <a:solidFill>
                  <a:prstClr val="black"/>
                </a:solidFill>
                <a:effectLst/>
                <a:uLnTx/>
                <a:uFillTx/>
                <a:latin typeface="Calibri" panose="020F0502020204030204"/>
                <a:ea typeface="+mn-ea"/>
                <a:cs typeface="+mn-cs"/>
              </a:rPr>
              <a:t>how</a:t>
            </a:r>
            <a:r>
              <a:rPr kumimoji="0" lang="sv-SE"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2800" b="1" i="0" u="none" strike="noStrike" kern="1200" cap="none" spc="0" normalizeH="0" baseline="0" noProof="0" dirty="0" err="1">
                <a:ln>
                  <a:noFill/>
                </a:ln>
                <a:solidFill>
                  <a:prstClr val="black"/>
                </a:solidFill>
                <a:effectLst/>
                <a:uLnTx/>
                <a:uFillTx/>
                <a:latin typeface="Calibri" panose="020F0502020204030204"/>
                <a:ea typeface="+mn-ea"/>
                <a:cs typeface="+mn-cs"/>
              </a:rPr>
              <a:t>rapidly</a:t>
            </a:r>
            <a:r>
              <a:rPr kumimoji="0" lang="sv-SE" sz="2800" b="1"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sv-SE" sz="2800" b="1" i="0" u="none" strike="noStrike" kern="1200" cap="none" spc="0" normalizeH="0" baseline="0" noProof="0" dirty="0" err="1">
                <a:ln>
                  <a:noFill/>
                </a:ln>
                <a:solidFill>
                  <a:prstClr val="black"/>
                </a:solidFill>
                <a:effectLst/>
                <a:uLnTx/>
                <a:uFillTx/>
                <a:latin typeface="Calibri" panose="020F0502020204030204"/>
                <a:ea typeface="+mn-ea"/>
                <a:cs typeface="+mn-cs"/>
              </a:rPr>
              <a:t>size</a:t>
            </a:r>
            <a:r>
              <a:rPr kumimoji="0" lang="sv-SE"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2800" b="1"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sv-SE" sz="2800" b="1"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sv-SE" sz="2800" b="1" i="0" u="none" strike="noStrike" kern="1200" cap="none" spc="0" normalizeH="0" baseline="0" noProof="0" dirty="0" err="1">
                <a:ln>
                  <a:noFill/>
                </a:ln>
                <a:solidFill>
                  <a:prstClr val="black"/>
                </a:solidFill>
                <a:effectLst/>
                <a:uLnTx/>
                <a:uFillTx/>
                <a:latin typeface="Calibri" panose="020F0502020204030204"/>
                <a:ea typeface="+mn-ea"/>
                <a:cs typeface="+mn-cs"/>
              </a:rPr>
              <a:t>attacking</a:t>
            </a:r>
            <a:r>
              <a:rPr kumimoji="0" lang="sv-SE" sz="2800" b="1" i="0" u="none" strike="noStrike" kern="1200" cap="none" spc="0" normalizeH="0" baseline="0" noProof="0" dirty="0">
                <a:ln>
                  <a:noFill/>
                </a:ln>
                <a:solidFill>
                  <a:prstClr val="black"/>
                </a:solidFill>
                <a:effectLst/>
                <a:uLnTx/>
                <a:uFillTx/>
                <a:latin typeface="Calibri" panose="020F0502020204030204"/>
                <a:ea typeface="+mn-ea"/>
                <a:cs typeface="+mn-cs"/>
              </a:rPr>
              <a:t> force is </a:t>
            </a:r>
            <a:r>
              <a:rPr kumimoji="0" lang="sv-SE" sz="2800" b="1" i="0" u="none" strike="noStrike" kern="1200" cap="none" spc="0" normalizeH="0" baseline="0" noProof="0" dirty="0" err="1">
                <a:ln>
                  <a:noFill/>
                </a:ln>
                <a:solidFill>
                  <a:prstClr val="black"/>
                </a:solidFill>
                <a:effectLst/>
                <a:uLnTx/>
                <a:uFillTx/>
                <a:latin typeface="Calibri" panose="020F0502020204030204"/>
                <a:ea typeface="+mn-ea"/>
                <a:cs typeface="+mn-cs"/>
              </a:rPr>
              <a:t>reduced</a:t>
            </a:r>
            <a:r>
              <a:rPr kumimoji="0" lang="sv-SE" sz="2800" b="1" i="0" u="none" strike="noStrike" kern="1200" cap="none" spc="0" normalizeH="0" baseline="0" noProof="0" dirty="0">
                <a:ln>
                  <a:noFill/>
                </a:ln>
                <a:solidFill>
                  <a:prstClr val="black"/>
                </a:solidFill>
                <a:effectLst/>
                <a:uLnTx/>
                <a:uFillTx/>
                <a:latin typeface="Calibri" panose="020F0502020204030204"/>
                <a:ea typeface="+mn-ea"/>
                <a:cs typeface="+mn-cs"/>
              </a:rPr>
              <a:t>, Beta, is a </a:t>
            </a:r>
            <a:r>
              <a:rPr kumimoji="0" lang="sv-SE" sz="2800" b="1" i="0" u="none" strike="noStrike" kern="1200" cap="none" spc="0" normalizeH="0" baseline="0" noProof="0" dirty="0" err="1">
                <a:ln>
                  <a:noFill/>
                </a:ln>
                <a:solidFill>
                  <a:prstClr val="black"/>
                </a:solidFill>
                <a:effectLst/>
                <a:uLnTx/>
                <a:uFillTx/>
                <a:latin typeface="Calibri" panose="020F0502020204030204"/>
                <a:ea typeface="+mn-ea"/>
                <a:cs typeface="+mn-cs"/>
              </a:rPr>
              <a:t>decresing</a:t>
            </a:r>
            <a:r>
              <a:rPr kumimoji="0" lang="sv-SE"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2800" b="1" i="0" u="none" strike="noStrike" kern="1200" cap="none" spc="0" normalizeH="0" baseline="0" noProof="0" dirty="0" err="1">
                <a:ln>
                  <a:noFill/>
                </a:ln>
                <a:solidFill>
                  <a:prstClr val="black"/>
                </a:solidFill>
                <a:effectLst/>
                <a:uLnTx/>
                <a:uFillTx/>
                <a:latin typeface="Calibri" panose="020F0502020204030204"/>
                <a:ea typeface="+mn-ea"/>
                <a:cs typeface="+mn-cs"/>
              </a:rPr>
              <a:t>function</a:t>
            </a:r>
            <a:r>
              <a:rPr kumimoji="0" lang="sv-SE"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2800" b="1"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sv-SE" sz="2800" b="1"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sv-SE" sz="2800" b="1" i="0" u="none" strike="noStrike" kern="1200" cap="none" spc="0" normalizeH="0" baseline="0" noProof="0" dirty="0" err="1">
                <a:ln>
                  <a:noFill/>
                </a:ln>
                <a:solidFill>
                  <a:prstClr val="black"/>
                </a:solidFill>
                <a:effectLst/>
                <a:uLnTx/>
                <a:uFillTx/>
                <a:latin typeface="Calibri" panose="020F0502020204030204"/>
                <a:ea typeface="+mn-ea"/>
                <a:cs typeface="+mn-cs"/>
              </a:rPr>
              <a:t>price</a:t>
            </a:r>
            <a:r>
              <a:rPr kumimoji="0" lang="sv-SE"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2800" b="1"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sv-SE" sz="2800" b="1" i="0" u="none" strike="noStrike" kern="1200" cap="none" spc="0" normalizeH="0" baseline="0" noProof="0" dirty="0">
                <a:ln>
                  <a:noFill/>
                </a:ln>
                <a:solidFill>
                  <a:prstClr val="black"/>
                </a:solidFill>
                <a:effectLst/>
                <a:uLnTx/>
                <a:uFillTx/>
                <a:latin typeface="Calibri" panose="020F0502020204030204"/>
                <a:ea typeface="+mn-ea"/>
                <a:cs typeface="+mn-cs"/>
              </a:rPr>
              <a:t> land.</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86908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64251-6076-9637-E71A-4A7995D623B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0D04A8-FE57-962F-740F-90684EF028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5F7DB1-1739-486A-AE61-F601C514307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6" name="Chart 5">
            <a:extLst>
              <a:ext uri="{FF2B5EF4-FFF2-40B4-BE49-F238E27FC236}">
                <a16:creationId xmlns:a16="http://schemas.microsoft.com/office/drawing/2014/main" id="{EDF1E9C7-14E7-45E5-82CD-7D6C8EF0E9A4}"/>
              </a:ext>
            </a:extLst>
          </p:cNvPr>
          <p:cNvGraphicFramePr/>
          <p:nvPr>
            <p:extLst>
              <p:ext uri="{D42A27DB-BD31-4B8C-83A1-F6EECF244321}">
                <p14:modId xmlns:p14="http://schemas.microsoft.com/office/powerpoint/2010/main" val="6360511"/>
              </p:ext>
            </p:extLst>
          </p:nvPr>
        </p:nvGraphicFramePr>
        <p:xfrm>
          <a:off x="676154" y="3817829"/>
          <a:ext cx="45720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5FE536C6-F243-E777-22CA-21C68AD60A29}"/>
              </a:ext>
            </a:extLst>
          </p:cNvPr>
          <p:cNvSpPr txBox="1"/>
          <p:nvPr/>
        </p:nvSpPr>
        <p:spPr>
          <a:xfrm>
            <a:off x="676155" y="296971"/>
            <a:ext cx="740371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1" u="sng" strike="noStrike" kern="1200" cap="none" spc="0" normalizeH="0" baseline="0" noProof="0" dirty="0">
                <a:ln>
                  <a:noFill/>
                </a:ln>
                <a:solidFill>
                  <a:srgbClr val="FF0000"/>
                </a:solidFill>
                <a:effectLst/>
                <a:uLnTx/>
                <a:uFillTx/>
                <a:latin typeface="Calibri" panose="020F0502020204030204"/>
                <a:ea typeface="+mn-ea"/>
                <a:cs typeface="+mn-cs"/>
              </a:rPr>
              <a:t>Observations: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err="1">
                <a:solidFill>
                  <a:prstClr val="black"/>
                </a:solidFill>
                <a:latin typeface="Calibri" panose="020F0502020204030204"/>
              </a:rPr>
              <a:t>Left</a:t>
            </a:r>
            <a:r>
              <a:rPr lang="sv-SE" b="1" dirty="0">
                <a:solidFill>
                  <a:prstClr val="black"/>
                </a:solidFill>
                <a:latin typeface="Calibri" panose="020F0502020204030204"/>
              </a:rPr>
              <a:t> Graph: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b="1" i="0" u="none" strike="noStrike" kern="1200" cap="none" spc="0" normalizeH="0" baseline="0" noProof="0" dirty="0" err="1">
                <a:ln>
                  <a:noFill/>
                </a:ln>
                <a:solidFill>
                  <a:prstClr val="black"/>
                </a:solidFill>
                <a:effectLst/>
                <a:uLnTx/>
                <a:uFillTx/>
                <a:latin typeface="Calibri" panose="020F0502020204030204"/>
                <a:ea typeface="+mn-ea"/>
                <a:cs typeface="+mn-cs"/>
              </a:rPr>
              <a:t>Assume</a:t>
            </a:r>
            <a:r>
              <a:rPr kumimoji="0" lang="sv-SE"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b="1" i="0" u="none" strike="noStrike" kern="1200" cap="none" spc="0" normalizeH="0" baseline="0" noProof="0" dirty="0" err="1">
                <a:ln>
                  <a:noFill/>
                </a:ln>
                <a:solidFill>
                  <a:prstClr val="black"/>
                </a:solidFill>
                <a:effectLst/>
                <a:uLnTx/>
                <a:uFillTx/>
                <a:latin typeface="Calibri" panose="020F0502020204030204"/>
                <a:ea typeface="+mn-ea"/>
                <a:cs typeface="+mn-cs"/>
              </a:rPr>
              <a:t>that</a:t>
            </a:r>
            <a:r>
              <a:rPr kumimoji="0" lang="sv-SE"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b="1" i="0" u="none" strike="noStrike" kern="1200" cap="none" spc="0" normalizeH="0" baseline="0" noProof="0" dirty="0" err="1">
                <a:ln>
                  <a:noFill/>
                </a:ln>
                <a:solidFill>
                  <a:prstClr val="black"/>
                </a:solidFill>
                <a:effectLst/>
                <a:uLnTx/>
                <a:uFillTx/>
                <a:latin typeface="Calibri" panose="020F0502020204030204"/>
                <a:ea typeface="+mn-ea"/>
                <a:cs typeface="+mn-cs"/>
              </a:rPr>
              <a:t>P_Depth</a:t>
            </a:r>
            <a:r>
              <a:rPr kumimoji="0" lang="sv-SE" b="1" i="0" u="none" strike="noStrike" kern="1200" cap="none" spc="0" normalizeH="0" baseline="0" noProof="0" dirty="0">
                <a:ln>
                  <a:noFill/>
                </a:ln>
                <a:solidFill>
                  <a:prstClr val="black"/>
                </a:solidFill>
                <a:effectLst/>
                <a:uLnTx/>
                <a:uFillTx/>
                <a:latin typeface="Calibri" panose="020F0502020204030204"/>
                <a:ea typeface="+mn-ea"/>
                <a:cs typeface="+mn-cs"/>
              </a:rPr>
              <a:t> = 50.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solidFill>
                  <a:prstClr val="black"/>
                </a:solidFill>
                <a:latin typeface="Calibri" panose="020F0502020204030204"/>
              </a:rPr>
              <a:t>(</a:t>
            </a:r>
            <a:r>
              <a:rPr kumimoji="0" lang="sv-SE" b="1" i="0" u="none" strike="noStrike" kern="1200" cap="none" spc="0" normalizeH="0" baseline="0" noProof="0" dirty="0">
                <a:ln>
                  <a:noFill/>
                </a:ln>
                <a:solidFill>
                  <a:prstClr val="black"/>
                </a:solidFill>
                <a:effectLst/>
                <a:uLnTx/>
                <a:uFillTx/>
                <a:latin typeface="Calibri" panose="020F0502020204030204"/>
                <a:ea typeface="+mn-ea"/>
                <a:cs typeface="+mn-cs"/>
              </a:rPr>
              <a:t>P_x0 = 1, </a:t>
            </a:r>
            <a:r>
              <a:rPr kumimoji="0" lang="sv-SE" b="1" i="0" u="none" strike="noStrike" kern="1200" cap="none" spc="0" normalizeH="0" baseline="0" noProof="0" dirty="0" err="1">
                <a:ln>
                  <a:noFill/>
                </a:ln>
                <a:solidFill>
                  <a:prstClr val="black"/>
                </a:solidFill>
                <a:effectLst/>
                <a:uLnTx/>
                <a:uFillTx/>
                <a:latin typeface="Calibri" panose="020F0502020204030204"/>
                <a:ea typeface="+mn-ea"/>
                <a:cs typeface="+mn-cs"/>
              </a:rPr>
              <a:t>which</a:t>
            </a:r>
            <a:r>
              <a:rPr kumimoji="0" lang="sv-SE" b="1" i="0" u="none" strike="noStrike" kern="1200" cap="none" spc="0" normalizeH="0" baseline="0" noProof="0" dirty="0">
                <a:ln>
                  <a:noFill/>
                </a:ln>
                <a:solidFill>
                  <a:prstClr val="black"/>
                </a:solidFill>
                <a:effectLst/>
                <a:uLnTx/>
                <a:uFillTx/>
                <a:latin typeface="Calibri" panose="020F0502020204030204"/>
                <a:ea typeface="+mn-ea"/>
                <a:cs typeface="+mn-cs"/>
              </a:rPr>
              <a:t> is not </a:t>
            </a:r>
            <a:r>
              <a:rPr kumimoji="0" lang="sv-SE" b="1" i="0" u="none" strike="noStrike" kern="1200" cap="none" spc="0" normalizeH="0" baseline="0" noProof="0" dirty="0" err="1">
                <a:ln>
                  <a:noFill/>
                </a:ln>
                <a:solidFill>
                  <a:prstClr val="black"/>
                </a:solidFill>
                <a:effectLst/>
                <a:uLnTx/>
                <a:uFillTx/>
                <a:latin typeface="Calibri" panose="020F0502020204030204"/>
                <a:ea typeface="+mn-ea"/>
                <a:cs typeface="+mn-cs"/>
              </a:rPr>
              <a:t>seen</a:t>
            </a:r>
            <a:r>
              <a:rPr kumimoji="0" lang="sv-SE" b="1"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sv-SE" b="1"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sv-SE"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b="1" i="0" u="none" strike="noStrike" kern="1200" cap="none" spc="0" normalizeH="0" baseline="0" noProof="0" dirty="0" err="1">
                <a:ln>
                  <a:noFill/>
                </a:ln>
                <a:solidFill>
                  <a:prstClr val="black"/>
                </a:solidFill>
                <a:effectLst/>
                <a:uLnTx/>
                <a:uFillTx/>
                <a:latin typeface="Calibri" panose="020F0502020204030204"/>
                <a:ea typeface="+mn-ea"/>
                <a:cs typeface="+mn-cs"/>
              </a:rPr>
              <a:t>graph</a:t>
            </a:r>
            <a:r>
              <a:rPr kumimoji="0" lang="sv-SE"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solidFill>
                  <a:prstClr val="black"/>
                </a:solidFill>
                <a:latin typeface="Calibri" panose="020F0502020204030204"/>
              </a:rPr>
              <a:t>Alpha = 0.88% and Beta = 5.35%</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err="1">
                <a:solidFill>
                  <a:prstClr val="black"/>
                </a:solidFill>
                <a:latin typeface="Calibri" panose="020F0502020204030204"/>
              </a:rPr>
              <a:t>Then</a:t>
            </a:r>
            <a:r>
              <a:rPr lang="sv-SE" b="1" dirty="0">
                <a:solidFill>
                  <a:prstClr val="black"/>
                </a:solidFill>
                <a:latin typeface="Calibri" panose="020F0502020204030204"/>
              </a:rPr>
              <a:t>, a </a:t>
            </a:r>
            <a:r>
              <a:rPr lang="sv-SE" b="1" dirty="0" err="1">
                <a:solidFill>
                  <a:prstClr val="black"/>
                </a:solidFill>
                <a:latin typeface="Calibri" panose="020F0502020204030204"/>
              </a:rPr>
              <a:t>defending</a:t>
            </a:r>
            <a:r>
              <a:rPr lang="sv-SE" b="1" dirty="0">
                <a:solidFill>
                  <a:prstClr val="black"/>
                </a:solidFill>
                <a:latin typeface="Calibri" panose="020F0502020204030204"/>
              </a:rPr>
              <a:t> </a:t>
            </a:r>
            <a:r>
              <a:rPr lang="sv-SE" b="1" dirty="0" err="1">
                <a:solidFill>
                  <a:prstClr val="black"/>
                </a:solidFill>
                <a:latin typeface="Calibri" panose="020F0502020204030204"/>
              </a:rPr>
              <a:t>soldier</a:t>
            </a:r>
            <a:r>
              <a:rPr lang="sv-SE" b="1" dirty="0">
                <a:solidFill>
                  <a:prstClr val="black"/>
                </a:solidFill>
                <a:latin typeface="Calibri" panose="020F0502020204030204"/>
              </a:rPr>
              <a:t> </a:t>
            </a:r>
            <a:r>
              <a:rPr lang="sv-SE" b="1" dirty="0" err="1">
                <a:solidFill>
                  <a:prstClr val="black"/>
                </a:solidFill>
                <a:latin typeface="Calibri" panose="020F0502020204030204"/>
              </a:rPr>
              <a:t>deletes</a:t>
            </a:r>
            <a:r>
              <a:rPr lang="sv-SE" b="1" dirty="0">
                <a:solidFill>
                  <a:prstClr val="black"/>
                </a:solidFill>
                <a:latin typeface="Calibri" panose="020F0502020204030204"/>
              </a:rPr>
              <a:t> 6.08  </a:t>
            </a:r>
            <a:r>
              <a:rPr lang="sv-SE" b="1" dirty="0" err="1">
                <a:solidFill>
                  <a:prstClr val="black"/>
                </a:solidFill>
                <a:latin typeface="Calibri" panose="020F0502020204030204"/>
              </a:rPr>
              <a:t>attacking</a:t>
            </a:r>
            <a:r>
              <a:rPr lang="sv-SE" b="1" dirty="0">
                <a:solidFill>
                  <a:prstClr val="black"/>
                </a:solidFill>
                <a:latin typeface="Calibri" panose="020F0502020204030204"/>
              </a:rPr>
              <a:t> </a:t>
            </a:r>
            <a:r>
              <a:rPr lang="sv-SE" b="1" dirty="0" err="1">
                <a:solidFill>
                  <a:prstClr val="black"/>
                </a:solidFill>
                <a:latin typeface="Calibri" panose="020F0502020204030204"/>
              </a:rPr>
              <a:t>soldiers</a:t>
            </a:r>
            <a:r>
              <a:rPr lang="sv-SE" b="1" dirty="0">
                <a:solidFill>
                  <a:prstClr val="black"/>
                </a:solidFill>
                <a:latin typeface="Calibri" panose="020F0502020204030204"/>
              </a:rPr>
              <a:t> </a:t>
            </a:r>
            <a:r>
              <a:rPr lang="sv-SE" b="1" dirty="0" err="1">
                <a:solidFill>
                  <a:prstClr val="black"/>
                </a:solidFill>
                <a:latin typeface="Calibri" panose="020F0502020204030204"/>
              </a:rPr>
              <a:t>when</a:t>
            </a:r>
            <a:r>
              <a:rPr lang="sv-SE" b="1" dirty="0">
                <a:solidFill>
                  <a:prstClr val="black"/>
                </a:solidFill>
                <a:latin typeface="Calibri" panose="020F0502020204030204"/>
              </a:rPr>
              <a:t> </a:t>
            </a:r>
            <a:r>
              <a:rPr lang="sv-SE" b="1" dirty="0" err="1">
                <a:solidFill>
                  <a:prstClr val="black"/>
                </a:solidFill>
                <a:latin typeface="Calibri" panose="020F0502020204030204"/>
              </a:rPr>
              <a:t>one</a:t>
            </a:r>
            <a:r>
              <a:rPr lang="sv-SE" b="1" dirty="0">
                <a:solidFill>
                  <a:prstClr val="black"/>
                </a:solidFill>
                <a:latin typeface="Calibri" panose="020F0502020204030204"/>
              </a:rPr>
              <a:t> </a:t>
            </a:r>
            <a:r>
              <a:rPr lang="sv-SE" b="1" dirty="0" err="1">
                <a:solidFill>
                  <a:prstClr val="black"/>
                </a:solidFill>
                <a:latin typeface="Calibri" panose="020F0502020204030204"/>
              </a:rPr>
              <a:t>attacking</a:t>
            </a:r>
            <a:r>
              <a:rPr lang="sv-SE" b="1" dirty="0">
                <a:solidFill>
                  <a:prstClr val="black"/>
                </a:solidFill>
                <a:latin typeface="Calibri" panose="020F0502020204030204"/>
              </a:rPr>
              <a:t> </a:t>
            </a:r>
            <a:r>
              <a:rPr lang="sv-SE" b="1" dirty="0" err="1">
                <a:solidFill>
                  <a:prstClr val="black"/>
                </a:solidFill>
                <a:latin typeface="Calibri" panose="020F0502020204030204"/>
              </a:rPr>
              <a:t>soldier</a:t>
            </a:r>
            <a:r>
              <a:rPr lang="sv-SE" b="1" dirty="0">
                <a:solidFill>
                  <a:prstClr val="black"/>
                </a:solidFill>
                <a:latin typeface="Calibri" panose="020F0502020204030204"/>
              </a:rPr>
              <a:t> </a:t>
            </a:r>
            <a:r>
              <a:rPr lang="sv-SE" b="1" dirty="0" err="1">
                <a:solidFill>
                  <a:prstClr val="black"/>
                </a:solidFill>
                <a:latin typeface="Calibri" panose="020F0502020204030204"/>
              </a:rPr>
              <a:t>deletes</a:t>
            </a:r>
            <a:r>
              <a:rPr lang="sv-SE" b="1" dirty="0">
                <a:solidFill>
                  <a:prstClr val="black"/>
                </a:solidFill>
                <a:latin typeface="Calibri" panose="020F0502020204030204"/>
              </a:rPr>
              <a:t> </a:t>
            </a:r>
            <a:r>
              <a:rPr lang="sv-SE" b="1" dirty="0" err="1">
                <a:solidFill>
                  <a:prstClr val="black"/>
                </a:solidFill>
                <a:latin typeface="Calibri" panose="020F0502020204030204"/>
              </a:rPr>
              <a:t>one</a:t>
            </a:r>
            <a:r>
              <a:rPr lang="sv-SE" b="1" dirty="0">
                <a:solidFill>
                  <a:prstClr val="black"/>
                </a:solidFill>
                <a:latin typeface="Calibri" panose="020F0502020204030204"/>
              </a:rPr>
              <a:t> </a:t>
            </a:r>
            <a:r>
              <a:rPr lang="sv-SE" b="1" dirty="0" err="1">
                <a:solidFill>
                  <a:prstClr val="black"/>
                </a:solidFill>
                <a:latin typeface="Calibri" panose="020F0502020204030204"/>
              </a:rPr>
              <a:t>defending</a:t>
            </a:r>
            <a:r>
              <a:rPr lang="sv-SE" b="1" dirty="0">
                <a:solidFill>
                  <a:prstClr val="black"/>
                </a:solidFill>
                <a:latin typeface="Calibri" panose="020F0502020204030204"/>
              </a:rPr>
              <a:t> </a:t>
            </a:r>
            <a:r>
              <a:rPr lang="sv-SE" b="1" dirty="0" err="1">
                <a:solidFill>
                  <a:prstClr val="black"/>
                </a:solidFill>
                <a:latin typeface="Calibri" panose="020F0502020204030204"/>
              </a:rPr>
              <a:t>soldier</a:t>
            </a:r>
            <a:r>
              <a:rPr lang="sv-SE" b="1" dirty="0">
                <a:solidFill>
                  <a:prstClr val="black"/>
                </a:solidFill>
                <a:latin typeface="Calibri" panose="020F0502020204030204"/>
              </a:rPr>
              <a:t>. </a:t>
            </a:r>
            <a:r>
              <a:rPr lang="sv-SE" b="1" dirty="0" err="1">
                <a:solidFill>
                  <a:prstClr val="black"/>
                </a:solidFill>
                <a:latin typeface="Calibri" panose="020F0502020204030204"/>
              </a:rPr>
              <a:t>Compare</a:t>
            </a:r>
            <a:r>
              <a:rPr lang="sv-SE" b="1" dirty="0">
                <a:solidFill>
                  <a:prstClr val="black"/>
                </a:solidFill>
                <a:latin typeface="Calibri" panose="020F0502020204030204"/>
              </a:rPr>
              <a:t> the attack by USA on </a:t>
            </a:r>
            <a:r>
              <a:rPr lang="sv-SE" b="1" dirty="0" err="1">
                <a:solidFill>
                  <a:prstClr val="black"/>
                </a:solidFill>
                <a:latin typeface="Calibri" panose="020F0502020204030204"/>
              </a:rPr>
              <a:t>Iwo</a:t>
            </a:r>
            <a:r>
              <a:rPr lang="sv-SE" b="1" dirty="0">
                <a:solidFill>
                  <a:prstClr val="black"/>
                </a:solidFill>
                <a:latin typeface="Calibri" panose="020F0502020204030204"/>
              </a:rPr>
              <a:t> </a:t>
            </a:r>
            <a:r>
              <a:rPr lang="sv-SE" b="1" dirty="0" err="1">
                <a:solidFill>
                  <a:prstClr val="black"/>
                </a:solidFill>
                <a:latin typeface="Calibri" panose="020F0502020204030204"/>
              </a:rPr>
              <a:t>Jima</a:t>
            </a:r>
            <a:r>
              <a:rPr lang="sv-SE" b="1" dirty="0">
                <a:solidFill>
                  <a:prstClr val="black"/>
                </a:solidFill>
                <a:latin typeface="Calibri" panose="020F0502020204030204"/>
              </a:rPr>
              <a:t> </a:t>
            </a:r>
            <a:r>
              <a:rPr lang="sv-SE" b="1" dirty="0" err="1">
                <a:solidFill>
                  <a:prstClr val="black"/>
                </a:solidFill>
                <a:latin typeface="Calibri" panose="020F0502020204030204"/>
              </a:rPr>
              <a:t>during</a:t>
            </a:r>
            <a:r>
              <a:rPr lang="sv-SE" b="1" dirty="0">
                <a:solidFill>
                  <a:prstClr val="black"/>
                </a:solidFill>
                <a:latin typeface="Calibri" panose="020F0502020204030204"/>
              </a:rPr>
              <a:t> WW II. </a:t>
            </a:r>
            <a:r>
              <a:rPr lang="sv-SE" b="1" dirty="0" err="1">
                <a:solidFill>
                  <a:prstClr val="black"/>
                </a:solidFill>
                <a:latin typeface="Calibri" panose="020F0502020204030204"/>
              </a:rPr>
              <a:t>See</a:t>
            </a:r>
            <a:r>
              <a:rPr lang="sv-SE" b="1" dirty="0">
                <a:solidFill>
                  <a:prstClr val="black"/>
                </a:solidFill>
                <a:latin typeface="Calibri" panose="020F0502020204030204"/>
              </a:rPr>
              <a:t> the differential </a:t>
            </a:r>
            <a:r>
              <a:rPr lang="sv-SE" b="1" dirty="0" err="1">
                <a:solidFill>
                  <a:prstClr val="black"/>
                </a:solidFill>
                <a:latin typeface="Calibri" panose="020F0502020204030204"/>
              </a:rPr>
              <a:t>equation</a:t>
            </a:r>
            <a:r>
              <a:rPr lang="sv-SE" b="1" dirty="0">
                <a:solidFill>
                  <a:prstClr val="black"/>
                </a:solidFill>
                <a:latin typeface="Calibri" panose="020F0502020204030204"/>
              </a:rPr>
              <a:t> system to the right. </a:t>
            </a:r>
            <a:r>
              <a:rPr lang="sv-SE" b="1" dirty="0" err="1">
                <a:solidFill>
                  <a:prstClr val="black"/>
                </a:solidFill>
                <a:latin typeface="Calibri" panose="020F0502020204030204"/>
              </a:rPr>
              <a:t>Then</a:t>
            </a:r>
            <a:r>
              <a:rPr lang="sv-SE" b="1" dirty="0">
                <a:solidFill>
                  <a:prstClr val="black"/>
                </a:solidFill>
                <a:latin typeface="Calibri" panose="020F0502020204030204"/>
              </a:rPr>
              <a:t>, the situation </a:t>
            </a:r>
            <a:r>
              <a:rPr lang="sv-SE" b="1" dirty="0" err="1">
                <a:solidFill>
                  <a:prstClr val="black"/>
                </a:solidFill>
                <a:latin typeface="Calibri" panose="020F0502020204030204"/>
              </a:rPr>
              <a:t>was</a:t>
            </a:r>
            <a:r>
              <a:rPr lang="sv-SE" b="1" dirty="0">
                <a:solidFill>
                  <a:prstClr val="black"/>
                </a:solidFill>
                <a:latin typeface="Calibri" panose="020F0502020204030204"/>
              </a:rPr>
              <a:t> </a:t>
            </a:r>
            <a:r>
              <a:rPr lang="sv-SE" b="1" dirty="0" err="1">
                <a:solidFill>
                  <a:prstClr val="black"/>
                </a:solidFill>
                <a:latin typeface="Calibri" panose="020F0502020204030204"/>
              </a:rPr>
              <a:t>almost</a:t>
            </a:r>
            <a:r>
              <a:rPr lang="sv-SE" b="1" dirty="0">
                <a:solidFill>
                  <a:prstClr val="black"/>
                </a:solidFill>
                <a:latin typeface="Calibri" panose="020F0502020204030204"/>
              </a:rPr>
              <a:t> the same.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8C4B872-8BF5-4577-1E39-25B96A4C78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6085" y="2660471"/>
            <a:ext cx="2627708" cy="4061004"/>
          </a:xfrm>
          <a:prstGeom prst="rect">
            <a:avLst/>
          </a:prstGeom>
        </p:spPr>
      </p:pic>
      <p:sp>
        <p:nvSpPr>
          <p:cNvPr id="4" name="Rectangle 3">
            <a:extLst>
              <a:ext uri="{FF2B5EF4-FFF2-40B4-BE49-F238E27FC236}">
                <a16:creationId xmlns:a16="http://schemas.microsoft.com/office/drawing/2014/main" id="{76FA9B34-D974-BEAF-6747-21A2F77D8856}"/>
              </a:ext>
            </a:extLst>
          </p:cNvPr>
          <p:cNvSpPr/>
          <p:nvPr/>
        </p:nvSpPr>
        <p:spPr>
          <a:xfrm>
            <a:off x="8610600" y="2660471"/>
            <a:ext cx="2050915" cy="7685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251DA9B-0723-8A55-14D5-E0C2763FBAC0}"/>
              </a:ext>
            </a:extLst>
          </p:cNvPr>
          <p:cNvSpPr txBox="1"/>
          <p:nvPr/>
        </p:nvSpPr>
        <p:spPr>
          <a:xfrm>
            <a:off x="5884423" y="296971"/>
            <a:ext cx="6094378" cy="1569660"/>
          </a:xfrm>
          <a:prstGeom prst="rect">
            <a:avLst/>
          </a:prstGeom>
          <a:noFill/>
        </p:spPr>
        <p:txBody>
          <a:bodyPr wrap="square">
            <a:spAutoFit/>
          </a:bodyPr>
          <a:lstStyle/>
          <a:p>
            <a:r>
              <a:rPr lang="en-US" sz="1600" dirty="0"/>
              <a:t>Lohmander, P. (2024). Attrition coefficient estimations via differential equation systems, initial and terminal conditions, and nonlinear iterative equation system solutions, </a:t>
            </a:r>
            <a:r>
              <a:rPr lang="en-US" sz="1600" b="1" i="1" dirty="0"/>
              <a:t>Journal of Statistics and Computer Science</a:t>
            </a:r>
            <a:r>
              <a:rPr lang="en-US" sz="1600" dirty="0"/>
              <a:t>, Vol. 3, Issue 1, 2024, pages 51-78. Publisher: ARF India. </a:t>
            </a:r>
            <a:r>
              <a:rPr lang="en-US" sz="1600" dirty="0">
                <a:hlinkClick r:id="rId4"/>
              </a:rPr>
              <a:t>https://www.arfjournals.com/image/catalog/Journals%20Papers/JSCS/2024/No%201%20(2024)/ART_4.pdf</a:t>
            </a:r>
            <a:r>
              <a:rPr lang="en-US" sz="1600" dirty="0"/>
              <a:t>    </a:t>
            </a:r>
          </a:p>
        </p:txBody>
      </p:sp>
      <p:sp>
        <p:nvSpPr>
          <p:cNvPr id="10" name="Rectangle 9">
            <a:extLst>
              <a:ext uri="{FF2B5EF4-FFF2-40B4-BE49-F238E27FC236}">
                <a16:creationId xmlns:a16="http://schemas.microsoft.com/office/drawing/2014/main" id="{BD13E124-99B7-19E1-AF20-8B779E36059D}"/>
              </a:ext>
            </a:extLst>
          </p:cNvPr>
          <p:cNvSpPr/>
          <p:nvPr/>
        </p:nvSpPr>
        <p:spPr>
          <a:xfrm>
            <a:off x="5739319" y="194553"/>
            <a:ext cx="6239482" cy="1741251"/>
          </a:xfrm>
          <a:prstGeom prst="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82AB9E5E-F792-1DC5-77E7-56BAD37B4B23}"/>
              </a:ext>
            </a:extLst>
          </p:cNvPr>
          <p:cNvCxnSpPr>
            <a:cxnSpLocks/>
          </p:cNvCxnSpPr>
          <p:nvPr/>
        </p:nvCxnSpPr>
        <p:spPr>
          <a:xfrm>
            <a:off x="10214043" y="1969049"/>
            <a:ext cx="0" cy="1192440"/>
          </a:xfrm>
          <a:prstGeom prst="straightConnector1">
            <a:avLst/>
          </a:prstGeom>
          <a:ln w="76200">
            <a:solidFill>
              <a:srgbClr val="7030A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ABC63BFC-A966-66F8-2602-F4E0ACDFB6CF}"/>
              </a:ext>
            </a:extLst>
          </p:cNvPr>
          <p:cNvSpPr/>
          <p:nvPr/>
        </p:nvSpPr>
        <p:spPr>
          <a:xfrm>
            <a:off x="8079870" y="3275451"/>
            <a:ext cx="3320849" cy="3446024"/>
          </a:xfrm>
          <a:prstGeom prst="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215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A532D1-AF3B-8236-6E31-7D67A6D8CA13}"/>
              </a:ext>
            </a:extLst>
          </p:cNvPr>
          <p:cNvSpPr>
            <a:spLocks noGrp="1"/>
          </p:cNvSpPr>
          <p:nvPr>
            <p:ph type="sldNum" sz="quarter" idx="12"/>
          </p:nvPr>
        </p:nvSpPr>
        <p:spPr/>
        <p:txBody>
          <a:bodyPr/>
          <a:lstStyle/>
          <a:p>
            <a:fld id="{CD5F7DB1-1739-486A-AE61-F601C514307D}" type="slidenum">
              <a:rPr lang="en-US" smtClean="0"/>
              <a:t>29</a:t>
            </a:fld>
            <a:endParaRPr lang="en-US"/>
          </a:p>
        </p:txBody>
      </p:sp>
      <p:sp>
        <p:nvSpPr>
          <p:cNvPr id="3" name="TextBox 2">
            <a:extLst>
              <a:ext uri="{FF2B5EF4-FFF2-40B4-BE49-F238E27FC236}">
                <a16:creationId xmlns:a16="http://schemas.microsoft.com/office/drawing/2014/main" id="{F51F36BB-CB38-6321-7627-DFC8D7D70CCD}"/>
              </a:ext>
            </a:extLst>
          </p:cNvPr>
          <p:cNvSpPr txBox="1"/>
          <p:nvPr/>
        </p:nvSpPr>
        <p:spPr>
          <a:xfrm>
            <a:off x="1448270" y="500110"/>
            <a:ext cx="9544216" cy="584775"/>
          </a:xfrm>
          <a:prstGeom prst="rect">
            <a:avLst/>
          </a:prstGeom>
          <a:noFill/>
        </p:spPr>
        <p:txBody>
          <a:bodyPr wrap="none" rtlCol="0">
            <a:spAutoFit/>
          </a:bodyPr>
          <a:lstStyle/>
          <a:p>
            <a:r>
              <a:rPr lang="sv-SE" sz="3200" b="1" dirty="0">
                <a:solidFill>
                  <a:srgbClr val="0070C0"/>
                </a:solidFill>
              </a:rPr>
              <a:t>Brigades and </a:t>
            </a:r>
            <a:r>
              <a:rPr lang="sv-SE" sz="3200" b="1" dirty="0" err="1">
                <a:solidFill>
                  <a:srgbClr val="0070C0"/>
                </a:solidFill>
              </a:rPr>
              <a:t>dynamic</a:t>
            </a:r>
            <a:r>
              <a:rPr lang="sv-SE" sz="3200" b="1" dirty="0">
                <a:solidFill>
                  <a:srgbClr val="0070C0"/>
                </a:solidFill>
              </a:rPr>
              <a:t> </a:t>
            </a:r>
            <a:r>
              <a:rPr lang="sv-SE" sz="3200" b="1" dirty="0" err="1">
                <a:solidFill>
                  <a:srgbClr val="0070C0"/>
                </a:solidFill>
              </a:rPr>
              <a:t>cooperation</a:t>
            </a:r>
            <a:r>
              <a:rPr lang="sv-SE" sz="3200" b="1" dirty="0">
                <a:solidFill>
                  <a:srgbClr val="0070C0"/>
                </a:solidFill>
              </a:rPr>
              <a:t> </a:t>
            </a:r>
            <a:r>
              <a:rPr lang="sv-SE" sz="3200" b="1" dirty="0" err="1">
                <a:solidFill>
                  <a:srgbClr val="0070C0"/>
                </a:solidFill>
              </a:rPr>
              <a:t>between</a:t>
            </a:r>
            <a:r>
              <a:rPr lang="sv-SE" sz="3200" b="1" dirty="0">
                <a:solidFill>
                  <a:srgbClr val="0070C0"/>
                </a:solidFill>
              </a:rPr>
              <a:t> </a:t>
            </a:r>
            <a:r>
              <a:rPr lang="sv-SE" sz="3200" b="1" dirty="0" err="1">
                <a:solidFill>
                  <a:srgbClr val="0070C0"/>
                </a:solidFill>
              </a:rPr>
              <a:t>battalions</a:t>
            </a:r>
            <a:r>
              <a:rPr lang="sv-SE" sz="3200" b="1" dirty="0">
                <a:solidFill>
                  <a:srgbClr val="0070C0"/>
                </a:solidFill>
              </a:rPr>
              <a:t> </a:t>
            </a:r>
            <a:endParaRPr lang="en-US" sz="3200" b="1" dirty="0">
              <a:solidFill>
                <a:srgbClr val="0070C0"/>
              </a:solidFill>
            </a:endParaRPr>
          </a:p>
        </p:txBody>
      </p:sp>
      <p:pic>
        <p:nvPicPr>
          <p:cNvPr id="4" name="Picture 3">
            <a:extLst>
              <a:ext uri="{FF2B5EF4-FFF2-40B4-BE49-F238E27FC236}">
                <a16:creationId xmlns:a16="http://schemas.microsoft.com/office/drawing/2014/main" id="{E6224AB6-71C0-4F21-1123-2A68C175D8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99514" y="1084885"/>
            <a:ext cx="8096886" cy="5773115"/>
          </a:xfrm>
          <a:prstGeom prst="rect">
            <a:avLst/>
          </a:prstGeom>
          <a:noFill/>
          <a:ln>
            <a:noFill/>
          </a:ln>
        </p:spPr>
      </p:pic>
    </p:spTree>
    <p:extLst>
      <p:ext uri="{BB962C8B-B14F-4D97-AF65-F5344CB8AC3E}">
        <p14:creationId xmlns:p14="http://schemas.microsoft.com/office/powerpoint/2010/main" val="3000134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0282F5-2554-2E86-CF6E-0D9808836EDE}"/>
              </a:ext>
            </a:extLst>
          </p:cNvPr>
          <p:cNvSpPr>
            <a:spLocks noGrp="1"/>
          </p:cNvSpPr>
          <p:nvPr>
            <p:ph type="sldNum" sz="quarter" idx="12"/>
          </p:nvPr>
        </p:nvSpPr>
        <p:spPr/>
        <p:txBody>
          <a:bodyPr/>
          <a:lstStyle/>
          <a:p>
            <a:fld id="{CD5F7DB1-1739-486A-AE61-F601C514307D}" type="slidenum">
              <a:rPr lang="en-US" smtClean="0"/>
              <a:t>3</a:t>
            </a:fld>
            <a:endParaRPr lang="en-US"/>
          </a:p>
        </p:txBody>
      </p:sp>
      <p:pic>
        <p:nvPicPr>
          <p:cNvPr id="4" name="Picture 3">
            <a:extLst>
              <a:ext uri="{FF2B5EF4-FFF2-40B4-BE49-F238E27FC236}">
                <a16:creationId xmlns:a16="http://schemas.microsoft.com/office/drawing/2014/main" id="{4631D1FF-919B-679C-6146-EA52C9D06229}"/>
              </a:ext>
            </a:extLst>
          </p:cNvPr>
          <p:cNvPicPr>
            <a:picLocks noChangeAspect="1"/>
          </p:cNvPicPr>
          <p:nvPr/>
        </p:nvPicPr>
        <p:blipFill>
          <a:blip r:embed="rId2"/>
          <a:stretch>
            <a:fillRect/>
          </a:stretch>
        </p:blipFill>
        <p:spPr>
          <a:xfrm>
            <a:off x="3668460" y="457200"/>
            <a:ext cx="4254401" cy="6009518"/>
          </a:xfrm>
          <a:prstGeom prst="rect">
            <a:avLst/>
          </a:prstGeom>
        </p:spPr>
      </p:pic>
    </p:spTree>
    <p:extLst>
      <p:ext uri="{BB962C8B-B14F-4D97-AF65-F5344CB8AC3E}">
        <p14:creationId xmlns:p14="http://schemas.microsoft.com/office/powerpoint/2010/main" val="41443544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15A50-EB6D-5BAB-6FB6-6F8DEE52D946}"/>
              </a:ext>
            </a:extLst>
          </p:cNvPr>
          <p:cNvSpPr>
            <a:spLocks noGrp="1"/>
          </p:cNvSpPr>
          <p:nvPr>
            <p:ph type="sldNum" sz="quarter" idx="12"/>
          </p:nvPr>
        </p:nvSpPr>
        <p:spPr/>
        <p:txBody>
          <a:bodyPr/>
          <a:lstStyle/>
          <a:p>
            <a:fld id="{CD5F7DB1-1739-486A-AE61-F601C514307D}" type="slidenum">
              <a:rPr lang="en-US" smtClean="0"/>
              <a:t>30</a:t>
            </a:fld>
            <a:endParaRPr lang="en-US"/>
          </a:p>
        </p:txBody>
      </p:sp>
      <p:pic>
        <p:nvPicPr>
          <p:cNvPr id="3" name="Picture 2">
            <a:extLst>
              <a:ext uri="{FF2B5EF4-FFF2-40B4-BE49-F238E27FC236}">
                <a16:creationId xmlns:a16="http://schemas.microsoft.com/office/drawing/2014/main" id="{CC431C2A-7391-40DD-6833-0AEE0EA14D5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480239"/>
            <a:ext cx="10093623" cy="5897522"/>
          </a:xfrm>
          <a:prstGeom prst="rect">
            <a:avLst/>
          </a:prstGeom>
          <a:noFill/>
          <a:ln>
            <a:noFill/>
          </a:ln>
        </p:spPr>
      </p:pic>
      <p:sp>
        <p:nvSpPr>
          <p:cNvPr id="4" name="TextBox 3">
            <a:extLst>
              <a:ext uri="{FF2B5EF4-FFF2-40B4-BE49-F238E27FC236}">
                <a16:creationId xmlns:a16="http://schemas.microsoft.com/office/drawing/2014/main" id="{62255FAB-94CC-E2EE-41EA-14F1408528C0}"/>
              </a:ext>
            </a:extLst>
          </p:cNvPr>
          <p:cNvSpPr txBox="1"/>
          <p:nvPr/>
        </p:nvSpPr>
        <p:spPr>
          <a:xfrm>
            <a:off x="3106847" y="333766"/>
            <a:ext cx="3685304" cy="584775"/>
          </a:xfrm>
          <a:prstGeom prst="rect">
            <a:avLst/>
          </a:prstGeom>
          <a:noFill/>
        </p:spPr>
        <p:txBody>
          <a:bodyPr wrap="none" rtlCol="0">
            <a:spAutoFit/>
          </a:bodyPr>
          <a:lstStyle/>
          <a:p>
            <a:r>
              <a:rPr lang="sv-SE" sz="3200" b="1" dirty="0">
                <a:solidFill>
                  <a:srgbClr val="0070C0"/>
                </a:solidFill>
              </a:rPr>
              <a:t>Alternative situation</a:t>
            </a:r>
            <a:endParaRPr lang="en-US" sz="3200" b="1" dirty="0">
              <a:solidFill>
                <a:srgbClr val="0070C0"/>
              </a:solidFill>
            </a:endParaRPr>
          </a:p>
        </p:txBody>
      </p:sp>
    </p:spTree>
    <p:extLst>
      <p:ext uri="{BB962C8B-B14F-4D97-AF65-F5344CB8AC3E}">
        <p14:creationId xmlns:p14="http://schemas.microsoft.com/office/powerpoint/2010/main" val="30680334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903A6E-C199-6A2B-EFC8-D0BDC11A3F6B}"/>
              </a:ext>
            </a:extLst>
          </p:cNvPr>
          <p:cNvSpPr>
            <a:spLocks noGrp="1"/>
          </p:cNvSpPr>
          <p:nvPr>
            <p:ph type="sldNum" sz="quarter" idx="12"/>
          </p:nvPr>
        </p:nvSpPr>
        <p:spPr/>
        <p:txBody>
          <a:bodyPr/>
          <a:lstStyle/>
          <a:p>
            <a:fld id="{CD5F7DB1-1739-486A-AE61-F601C514307D}" type="slidenum">
              <a:rPr lang="en-US" smtClean="0"/>
              <a:t>31</a:t>
            </a:fld>
            <a:endParaRPr lang="en-US"/>
          </a:p>
        </p:txBody>
      </p:sp>
      <p:pic>
        <p:nvPicPr>
          <p:cNvPr id="3" name="Picture 2">
            <a:extLst>
              <a:ext uri="{FF2B5EF4-FFF2-40B4-BE49-F238E27FC236}">
                <a16:creationId xmlns:a16="http://schemas.microsoft.com/office/drawing/2014/main" id="{E3E35B75-84A7-94CD-5999-500BFCFB3D7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9669" y="372533"/>
            <a:ext cx="9769145" cy="5858934"/>
          </a:xfrm>
          <a:prstGeom prst="rect">
            <a:avLst/>
          </a:prstGeom>
          <a:noFill/>
          <a:ln>
            <a:noFill/>
          </a:ln>
        </p:spPr>
      </p:pic>
    </p:spTree>
    <p:extLst>
      <p:ext uri="{BB962C8B-B14F-4D97-AF65-F5344CB8AC3E}">
        <p14:creationId xmlns:p14="http://schemas.microsoft.com/office/powerpoint/2010/main" val="1050571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063622-302C-16BB-A47C-938E6CF74913}"/>
              </a:ext>
            </a:extLst>
          </p:cNvPr>
          <p:cNvSpPr>
            <a:spLocks noGrp="1"/>
          </p:cNvSpPr>
          <p:nvPr>
            <p:ph type="sldNum" sz="quarter" idx="12"/>
          </p:nvPr>
        </p:nvSpPr>
        <p:spPr/>
        <p:txBody>
          <a:bodyPr/>
          <a:lstStyle/>
          <a:p>
            <a:fld id="{CD5F7DB1-1739-486A-AE61-F601C514307D}" type="slidenum">
              <a:rPr lang="en-US" smtClean="0"/>
              <a:t>32</a:t>
            </a:fld>
            <a:endParaRPr lang="en-US"/>
          </a:p>
        </p:txBody>
      </p:sp>
      <p:pic>
        <p:nvPicPr>
          <p:cNvPr id="3" name="Picture 2">
            <a:extLst>
              <a:ext uri="{FF2B5EF4-FFF2-40B4-BE49-F238E27FC236}">
                <a16:creationId xmlns:a16="http://schemas.microsoft.com/office/drawing/2014/main" id="{C3F1C6E6-AC64-F3CC-FB28-13918491238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0341" y="440268"/>
            <a:ext cx="10040477" cy="5916082"/>
          </a:xfrm>
          <a:prstGeom prst="rect">
            <a:avLst/>
          </a:prstGeom>
          <a:noFill/>
          <a:ln>
            <a:noFill/>
          </a:ln>
        </p:spPr>
      </p:pic>
    </p:spTree>
    <p:extLst>
      <p:ext uri="{BB962C8B-B14F-4D97-AF65-F5344CB8AC3E}">
        <p14:creationId xmlns:p14="http://schemas.microsoft.com/office/powerpoint/2010/main" val="34243911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0D48FC-D85D-1B4D-17D5-21982770EE5D}"/>
              </a:ext>
            </a:extLst>
          </p:cNvPr>
          <p:cNvSpPr>
            <a:spLocks noGrp="1"/>
          </p:cNvSpPr>
          <p:nvPr>
            <p:ph type="sldNum" sz="quarter" idx="12"/>
          </p:nvPr>
        </p:nvSpPr>
        <p:spPr/>
        <p:txBody>
          <a:bodyPr/>
          <a:lstStyle/>
          <a:p>
            <a:fld id="{CD5F7DB1-1739-486A-AE61-F601C514307D}" type="slidenum">
              <a:rPr lang="en-US" smtClean="0"/>
              <a:t>33</a:t>
            </a:fld>
            <a:endParaRPr lang="en-US"/>
          </a:p>
        </p:txBody>
      </p:sp>
      <p:pic>
        <p:nvPicPr>
          <p:cNvPr id="3" name="Picture 2">
            <a:extLst>
              <a:ext uri="{FF2B5EF4-FFF2-40B4-BE49-F238E27FC236}">
                <a16:creationId xmlns:a16="http://schemas.microsoft.com/office/drawing/2014/main" id="{3482371B-44C0-14D7-3DEB-56418442050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1779" y="457200"/>
            <a:ext cx="10271049" cy="5899150"/>
          </a:xfrm>
          <a:prstGeom prst="rect">
            <a:avLst/>
          </a:prstGeom>
          <a:noFill/>
          <a:ln>
            <a:noFill/>
          </a:ln>
        </p:spPr>
      </p:pic>
    </p:spTree>
    <p:extLst>
      <p:ext uri="{BB962C8B-B14F-4D97-AF65-F5344CB8AC3E}">
        <p14:creationId xmlns:p14="http://schemas.microsoft.com/office/powerpoint/2010/main" val="17476880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372FF6-AC9B-DB02-172D-7EE3DEFB2481}"/>
              </a:ext>
            </a:extLst>
          </p:cNvPr>
          <p:cNvSpPr>
            <a:spLocks noGrp="1"/>
          </p:cNvSpPr>
          <p:nvPr>
            <p:ph type="sldNum" sz="quarter" idx="12"/>
          </p:nvPr>
        </p:nvSpPr>
        <p:spPr/>
        <p:txBody>
          <a:bodyPr/>
          <a:lstStyle/>
          <a:p>
            <a:fld id="{CD5F7DB1-1739-486A-AE61-F601C514307D}" type="slidenum">
              <a:rPr lang="en-US" smtClean="0"/>
              <a:t>34</a:t>
            </a:fld>
            <a:endParaRPr lang="en-US"/>
          </a:p>
        </p:txBody>
      </p:sp>
      <p:sp>
        <p:nvSpPr>
          <p:cNvPr id="6" name="TextBox 5">
            <a:extLst>
              <a:ext uri="{FF2B5EF4-FFF2-40B4-BE49-F238E27FC236}">
                <a16:creationId xmlns:a16="http://schemas.microsoft.com/office/drawing/2014/main" id="{20F56B60-A004-172E-DA85-ABCB01E07F68}"/>
              </a:ext>
            </a:extLst>
          </p:cNvPr>
          <p:cNvSpPr txBox="1"/>
          <p:nvPr/>
        </p:nvSpPr>
        <p:spPr>
          <a:xfrm>
            <a:off x="824754" y="628233"/>
            <a:ext cx="10659034"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1" u="sng" strike="noStrike" kern="1200" cap="none" spc="0" normalizeH="0" baseline="0" noProof="0" dirty="0">
                <a:ln>
                  <a:noFill/>
                </a:ln>
                <a:solidFill>
                  <a:srgbClr val="00B050"/>
                </a:solidFill>
                <a:effectLst/>
                <a:uLnTx/>
                <a:uFillTx/>
                <a:latin typeface="Calibri" panose="020F0502020204030204"/>
                <a:ea typeface="+mn-ea"/>
                <a:cs typeface="+mn-cs"/>
              </a:rPr>
              <a:t>Part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acivitites</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within</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defending</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srgbClr val="0070C0"/>
                </a:solidFill>
                <a:effectLst/>
                <a:uLnTx/>
                <a:uFillTx/>
                <a:latin typeface="Calibri" panose="020F0502020204030204"/>
                <a:ea typeface="+mn-ea"/>
                <a:cs typeface="+mn-cs"/>
              </a:rPr>
              <a:t>Blue</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and the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attacking</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a:ln>
                  <a:noFill/>
                </a:ln>
                <a:solidFill>
                  <a:srgbClr val="FF0000"/>
                </a:solidFill>
                <a:effectLst/>
                <a:uLnTx/>
                <a:uFillTx/>
                <a:latin typeface="Calibri" panose="020F0502020204030204"/>
                <a:ea typeface="+mn-ea"/>
                <a:cs typeface="+mn-cs"/>
              </a:rPr>
              <a:t>Red</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Brigades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are</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analyzed</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detail</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B3FA3DA-C9E5-7E68-BC70-1AA6F67EA2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0598" y="2685181"/>
            <a:ext cx="3910602" cy="3835411"/>
          </a:xfrm>
          <a:prstGeom prst="rect">
            <a:avLst/>
          </a:prstGeom>
          <a:noFill/>
          <a:ln>
            <a:noFill/>
          </a:ln>
        </p:spPr>
      </p:pic>
      <p:pic>
        <p:nvPicPr>
          <p:cNvPr id="4" name="Picture 3">
            <a:extLst>
              <a:ext uri="{FF2B5EF4-FFF2-40B4-BE49-F238E27FC236}">
                <a16:creationId xmlns:a16="http://schemas.microsoft.com/office/drawing/2014/main" id="{C8B7CFB1-E5FC-F1D8-B77D-D7A9FA755E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00133" y="2788498"/>
            <a:ext cx="3552087" cy="3732094"/>
          </a:xfrm>
          <a:prstGeom prst="rect">
            <a:avLst/>
          </a:prstGeom>
          <a:noFill/>
          <a:ln>
            <a:noFill/>
          </a:ln>
        </p:spPr>
      </p:pic>
    </p:spTree>
    <p:extLst>
      <p:ext uri="{BB962C8B-B14F-4D97-AF65-F5344CB8AC3E}">
        <p14:creationId xmlns:p14="http://schemas.microsoft.com/office/powerpoint/2010/main" val="15842604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a:extLst>
            <a:ext uri="{FF2B5EF4-FFF2-40B4-BE49-F238E27FC236}">
              <a16:creationId xmlns:a16="http://schemas.microsoft.com/office/drawing/2014/main" id="{78A8EBD0-83A0-08A4-1D29-79CD28490F8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999794-08B4-59E9-B3AF-5AB8A04E8D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5F7DB1-1739-486A-AE61-F601C514307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F1FAC06-ECA1-B6C4-8D79-1935EF1215BB}"/>
              </a:ext>
            </a:extLst>
          </p:cNvPr>
          <p:cNvSpPr txBox="1"/>
          <p:nvPr/>
        </p:nvSpPr>
        <p:spPr>
          <a:xfrm>
            <a:off x="978202" y="1093428"/>
            <a:ext cx="10560424"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Artillery</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battalions</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mechanized</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battalions</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and ranger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battalions</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cooperate</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with</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each</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other</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 name="Picture 4">
            <a:extLst>
              <a:ext uri="{FF2B5EF4-FFF2-40B4-BE49-F238E27FC236}">
                <a16:creationId xmlns:a16="http://schemas.microsoft.com/office/drawing/2014/main" id="{2D7B9B10-8C4E-931A-86BD-B0762DC91A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17013"/>
            <a:ext cx="4184073" cy="3840987"/>
          </a:xfrm>
          <a:prstGeom prst="rect">
            <a:avLst/>
          </a:prstGeom>
        </p:spPr>
      </p:pic>
      <p:pic>
        <p:nvPicPr>
          <p:cNvPr id="8" name="Picture 7">
            <a:extLst>
              <a:ext uri="{FF2B5EF4-FFF2-40B4-BE49-F238E27FC236}">
                <a16:creationId xmlns:a16="http://schemas.microsoft.com/office/drawing/2014/main" id="{0CF96632-41FA-A24D-4DB7-69FEF3C632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8110" y="3017013"/>
            <a:ext cx="4139819" cy="3840986"/>
          </a:xfrm>
          <a:prstGeom prst="rect">
            <a:avLst/>
          </a:prstGeom>
        </p:spPr>
      </p:pic>
      <p:pic>
        <p:nvPicPr>
          <p:cNvPr id="10" name="Picture 9">
            <a:extLst>
              <a:ext uri="{FF2B5EF4-FFF2-40B4-BE49-F238E27FC236}">
                <a16:creationId xmlns:a16="http://schemas.microsoft.com/office/drawing/2014/main" id="{FAAF48BC-C31D-BC55-CF55-50765F4249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7929" y="3028558"/>
            <a:ext cx="4179088" cy="3840987"/>
          </a:xfrm>
          <a:prstGeom prst="rect">
            <a:avLst/>
          </a:prstGeom>
        </p:spPr>
      </p:pic>
    </p:spTree>
    <p:extLst>
      <p:ext uri="{BB962C8B-B14F-4D97-AF65-F5344CB8AC3E}">
        <p14:creationId xmlns:p14="http://schemas.microsoft.com/office/powerpoint/2010/main" val="41407293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a:extLst>
            <a:ext uri="{FF2B5EF4-FFF2-40B4-BE49-F238E27FC236}">
              <a16:creationId xmlns:a16="http://schemas.microsoft.com/office/drawing/2014/main" id="{01006A50-208A-B3B5-49CF-FFF1F8EB361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8258F2-F944-A469-9454-49E3982407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5F7DB1-1739-486A-AE61-F601C514307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A45EC8A-F325-89AE-807A-D8C054C8AC95}"/>
              </a:ext>
            </a:extLst>
          </p:cNvPr>
          <p:cNvSpPr txBox="1"/>
          <p:nvPr/>
        </p:nvSpPr>
        <p:spPr>
          <a:xfrm>
            <a:off x="698483" y="454749"/>
            <a:ext cx="11081711"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srgbClr val="7030A0"/>
                </a:solidFill>
                <a:effectLst/>
                <a:uLnTx/>
                <a:uFillTx/>
                <a:latin typeface="Calibri" panose="020F0502020204030204"/>
                <a:ea typeface="+mn-ea"/>
                <a:cs typeface="+mn-cs"/>
              </a:rPr>
              <a:t>A </a:t>
            </a:r>
            <a:r>
              <a:rPr kumimoji="0" lang="sv-SE" sz="3200" b="1" i="0" u="none" strike="noStrike" kern="1200" cap="none" spc="0" normalizeH="0" baseline="0" noProof="0" dirty="0" err="1">
                <a:ln>
                  <a:noFill/>
                </a:ln>
                <a:solidFill>
                  <a:srgbClr val="7030A0"/>
                </a:solidFill>
                <a:effectLst/>
                <a:uLnTx/>
                <a:uFillTx/>
                <a:latin typeface="Calibri" panose="020F0502020204030204"/>
                <a:ea typeface="+mn-ea"/>
                <a:cs typeface="+mn-cs"/>
              </a:rPr>
              <a:t>controlled</a:t>
            </a:r>
            <a:r>
              <a:rPr kumimoji="0" lang="sv-SE" sz="3200" b="1"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srgbClr val="7030A0"/>
                </a:solidFill>
                <a:effectLst/>
                <a:uLnTx/>
                <a:uFillTx/>
                <a:latin typeface="Calibri" panose="020F0502020204030204"/>
                <a:ea typeface="+mn-ea"/>
                <a:cs typeface="+mn-cs"/>
              </a:rPr>
              <a:t>discrete</a:t>
            </a:r>
            <a:r>
              <a:rPr kumimoji="0" lang="sv-SE" sz="3200" b="1"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srgbClr val="7030A0"/>
                </a:solidFill>
                <a:effectLst/>
                <a:uLnTx/>
                <a:uFillTx/>
                <a:latin typeface="Calibri" panose="020F0502020204030204"/>
                <a:ea typeface="+mn-ea"/>
                <a:cs typeface="+mn-cs"/>
              </a:rPr>
              <a:t>time</a:t>
            </a:r>
            <a:r>
              <a:rPr kumimoji="0" lang="sv-SE" sz="3200" b="1"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srgbClr val="7030A0"/>
                </a:solidFill>
                <a:effectLst/>
                <a:uLnTx/>
                <a:uFillTx/>
                <a:latin typeface="Calibri" panose="020F0502020204030204"/>
                <a:ea typeface="+mn-ea"/>
                <a:cs typeface="+mn-cs"/>
              </a:rPr>
              <a:t>nonlinear</a:t>
            </a:r>
            <a:r>
              <a:rPr kumimoji="0" lang="sv-SE" sz="3200" b="1"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srgbClr val="7030A0"/>
                </a:solidFill>
                <a:effectLst/>
                <a:uLnTx/>
                <a:uFillTx/>
                <a:latin typeface="Calibri" panose="020F0502020204030204"/>
                <a:ea typeface="+mn-ea"/>
                <a:cs typeface="+mn-cs"/>
              </a:rPr>
              <a:t>difference</a:t>
            </a:r>
            <a:r>
              <a:rPr kumimoji="0" lang="sv-SE" sz="3200" b="1"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srgbClr val="7030A0"/>
                </a:solidFill>
                <a:effectLst/>
                <a:uLnTx/>
                <a:uFillTx/>
                <a:latin typeface="Calibri" panose="020F0502020204030204"/>
                <a:ea typeface="+mn-ea"/>
                <a:cs typeface="+mn-cs"/>
              </a:rPr>
              <a:t>equation</a:t>
            </a:r>
            <a:r>
              <a:rPr kumimoji="0" lang="sv-SE" sz="3200" b="1" i="0" u="none" strike="noStrike" kern="1200" cap="none" spc="0" normalizeH="0" baseline="0" noProof="0" dirty="0">
                <a:ln>
                  <a:noFill/>
                </a:ln>
                <a:solidFill>
                  <a:srgbClr val="7030A0"/>
                </a:solidFill>
                <a:effectLst/>
                <a:uLnTx/>
                <a:uFillTx/>
                <a:latin typeface="Calibri" panose="020F0502020204030204"/>
                <a:ea typeface="+mn-ea"/>
                <a:cs typeface="+mn-cs"/>
              </a:rPr>
              <a:t> system in </a:t>
            </a:r>
            <a:r>
              <a:rPr kumimoji="0" lang="sv-SE" sz="3200" b="1" i="0" u="none" strike="noStrike" kern="1200" cap="none" spc="0" normalizeH="0" baseline="0" noProof="0" dirty="0" err="1">
                <a:ln>
                  <a:noFill/>
                </a:ln>
                <a:solidFill>
                  <a:srgbClr val="7030A0"/>
                </a:solidFill>
                <a:effectLst/>
                <a:uLnTx/>
                <a:uFillTx/>
                <a:latin typeface="Calibri" panose="020F0502020204030204"/>
                <a:ea typeface="+mn-ea"/>
                <a:cs typeface="+mn-cs"/>
              </a:rPr>
              <a:t>six</a:t>
            </a:r>
            <a:r>
              <a:rPr kumimoji="0" lang="sv-SE" sz="3200" b="1" i="0" u="none" strike="noStrike" kern="1200" cap="none" spc="0" normalizeH="0" baseline="0" noProof="0" dirty="0">
                <a:ln>
                  <a:noFill/>
                </a:ln>
                <a:solidFill>
                  <a:srgbClr val="7030A0"/>
                </a:solidFill>
                <a:effectLst/>
                <a:uLnTx/>
                <a:uFillTx/>
                <a:latin typeface="Calibri" panose="020F0502020204030204"/>
                <a:ea typeface="+mn-ea"/>
                <a:cs typeface="+mn-cs"/>
              </a:rPr>
              <a:t> dimensions is </a:t>
            </a:r>
            <a:r>
              <a:rPr kumimoji="0" lang="sv-SE" sz="3200" b="1" i="0" u="none" strike="noStrike" kern="1200" cap="none" spc="0" normalizeH="0" baseline="0" noProof="0" dirty="0" err="1">
                <a:ln>
                  <a:noFill/>
                </a:ln>
                <a:solidFill>
                  <a:srgbClr val="7030A0"/>
                </a:solidFill>
                <a:effectLst/>
                <a:uLnTx/>
                <a:uFillTx/>
                <a:latin typeface="Calibri" panose="020F0502020204030204"/>
                <a:ea typeface="+mn-ea"/>
                <a:cs typeface="+mn-cs"/>
              </a:rPr>
              <a:t>constructed</a:t>
            </a:r>
            <a:r>
              <a:rPr kumimoji="0" lang="sv-SE" sz="3200" b="1" i="0" u="none" strike="noStrike" kern="1200" cap="none" spc="0" normalizeH="0" baseline="0" noProof="0" dirty="0">
                <a:ln>
                  <a:noFill/>
                </a:ln>
                <a:solidFill>
                  <a:srgbClr val="7030A0"/>
                </a:solidFill>
                <a:effectLst/>
                <a:uLnTx/>
                <a:uFillTx/>
                <a:latin typeface="Calibri" panose="020F0502020204030204"/>
                <a:ea typeface="+mn-ea"/>
                <a:cs typeface="+mn-cs"/>
              </a:rPr>
              <a:t> and </a:t>
            </a:r>
            <a:r>
              <a:rPr kumimoji="0" lang="sv-SE" sz="3200" b="1" i="0" u="none" strike="noStrike" kern="1200" cap="none" spc="0" normalizeH="0" baseline="0" noProof="0" dirty="0" err="1">
                <a:ln>
                  <a:noFill/>
                </a:ln>
                <a:solidFill>
                  <a:srgbClr val="7030A0"/>
                </a:solidFill>
                <a:effectLst/>
                <a:uLnTx/>
                <a:uFillTx/>
                <a:latin typeface="Calibri" panose="020F0502020204030204"/>
                <a:ea typeface="+mn-ea"/>
                <a:cs typeface="+mn-cs"/>
              </a:rPr>
              <a:t>numerically</a:t>
            </a:r>
            <a:r>
              <a:rPr kumimoji="0" lang="sv-SE" sz="3200" b="1"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srgbClr val="7030A0"/>
                </a:solidFill>
                <a:effectLst/>
                <a:uLnTx/>
                <a:uFillTx/>
                <a:latin typeface="Calibri" panose="020F0502020204030204"/>
                <a:ea typeface="+mn-ea"/>
                <a:cs typeface="+mn-cs"/>
              </a:rPr>
              <a:t>solved</a:t>
            </a:r>
            <a:r>
              <a:rPr kumimoji="0" lang="sv-SE" sz="3200" b="1" i="0" u="none" strike="noStrike" kern="1200" cap="none" spc="0" normalizeH="0" baseline="0" noProof="0" dirty="0">
                <a:ln>
                  <a:noFill/>
                </a:ln>
                <a:solidFill>
                  <a:srgbClr val="7030A0"/>
                </a:solidFill>
                <a:effectLst/>
                <a:uLnTx/>
                <a:uFillTx/>
                <a:latin typeface="Calibri" panose="020F0502020204030204"/>
                <a:ea typeface="+mn-ea"/>
                <a:cs typeface="+mn-cs"/>
              </a:rPr>
              <a:t>.</a:t>
            </a:r>
            <a:endParaRPr kumimoji="0" lang="sv-SE"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150EC4A-27F9-0B14-FEB9-3E6B31BE3840}"/>
              </a:ext>
            </a:extLst>
          </p:cNvPr>
          <p:cNvPicPr>
            <a:picLocks noChangeAspect="1"/>
          </p:cNvPicPr>
          <p:nvPr/>
        </p:nvPicPr>
        <p:blipFill>
          <a:blip r:embed="rId2"/>
          <a:stretch>
            <a:fillRect/>
          </a:stretch>
        </p:blipFill>
        <p:spPr>
          <a:xfrm>
            <a:off x="1560322" y="1972237"/>
            <a:ext cx="7954179" cy="4506384"/>
          </a:xfrm>
          <a:prstGeom prst="rect">
            <a:avLst/>
          </a:prstGeom>
        </p:spPr>
      </p:pic>
    </p:spTree>
    <p:extLst>
      <p:ext uri="{BB962C8B-B14F-4D97-AF65-F5344CB8AC3E}">
        <p14:creationId xmlns:p14="http://schemas.microsoft.com/office/powerpoint/2010/main" val="10661528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064EE6-92BF-6E7C-95DF-3FE0C25C9D58}"/>
              </a:ext>
            </a:extLst>
          </p:cNvPr>
          <p:cNvSpPr>
            <a:spLocks noGrp="1"/>
          </p:cNvSpPr>
          <p:nvPr>
            <p:ph type="sldNum" sz="quarter" idx="12"/>
          </p:nvPr>
        </p:nvSpPr>
        <p:spPr/>
        <p:txBody>
          <a:bodyPr/>
          <a:lstStyle/>
          <a:p>
            <a:fld id="{CD5F7DB1-1739-486A-AE61-F601C514307D}" type="slidenum">
              <a:rPr lang="en-US" smtClean="0"/>
              <a:t>37</a:t>
            </a:fld>
            <a:endParaRPr lang="en-US"/>
          </a:p>
        </p:txBody>
      </p:sp>
      <p:sp>
        <p:nvSpPr>
          <p:cNvPr id="4" name="TextBox 3">
            <a:extLst>
              <a:ext uri="{FF2B5EF4-FFF2-40B4-BE49-F238E27FC236}">
                <a16:creationId xmlns:a16="http://schemas.microsoft.com/office/drawing/2014/main" id="{6D299241-65E4-D1E9-AF61-4C7F264CDC03}"/>
              </a:ext>
            </a:extLst>
          </p:cNvPr>
          <p:cNvSpPr txBox="1"/>
          <p:nvPr/>
        </p:nvSpPr>
        <p:spPr>
          <a:xfrm>
            <a:off x="840441" y="1241105"/>
            <a:ext cx="10511118" cy="40318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This</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model</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represents</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the part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war</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that</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occurs</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within</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the area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defended</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by the </a:t>
            </a:r>
            <a:r>
              <a:rPr kumimoji="0" lang="sv-SE" sz="3200" b="1" i="0" u="none" strike="noStrike" kern="1200" cap="none" spc="0" normalizeH="0" baseline="0" noProof="0" dirty="0" err="1">
                <a:ln>
                  <a:noFill/>
                </a:ln>
                <a:solidFill>
                  <a:srgbClr val="0070C0"/>
                </a:solidFill>
                <a:effectLst/>
                <a:uLnTx/>
                <a:uFillTx/>
                <a:latin typeface="Calibri" panose="020F0502020204030204"/>
                <a:ea typeface="+mn-ea"/>
                <a:cs typeface="+mn-cs"/>
              </a:rPr>
              <a:t>Blue</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Brigade.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3200"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Th</a:t>
            </a:r>
            <a:r>
              <a:rPr lang="sv-SE" sz="3200" b="1" dirty="0">
                <a:solidFill>
                  <a:prstClr val="black"/>
                </a:solidFill>
                <a:latin typeface="Calibri" panose="020F0502020204030204"/>
              </a:rPr>
              <a:t>e </a:t>
            </a:r>
            <a:r>
              <a:rPr lang="sv-SE" sz="3200" b="1" dirty="0" err="1">
                <a:solidFill>
                  <a:prstClr val="black"/>
                </a:solidFill>
                <a:latin typeface="Calibri" panose="020F0502020204030204"/>
              </a:rPr>
              <a:t>model</a:t>
            </a:r>
            <a:r>
              <a:rPr lang="sv-SE" sz="3200" b="1" dirty="0">
                <a:solidFill>
                  <a:prstClr val="black"/>
                </a:solidFill>
                <a:latin typeface="Calibri" panose="020F0502020204030204"/>
              </a:rPr>
              <a:t> </a:t>
            </a:r>
            <a:r>
              <a:rPr lang="sv-SE" sz="3200" b="1" dirty="0" err="1">
                <a:solidFill>
                  <a:prstClr val="black"/>
                </a:solidFill>
                <a:latin typeface="Calibri" panose="020F0502020204030204"/>
              </a:rPr>
              <a:t>describes</a:t>
            </a:r>
            <a:r>
              <a:rPr lang="sv-SE" sz="3200" b="1" dirty="0">
                <a:solidFill>
                  <a:prstClr val="black"/>
                </a:solidFill>
                <a:latin typeface="Calibri" panose="020F0502020204030204"/>
              </a:rPr>
              <a:t> the </a:t>
            </a:r>
            <a:r>
              <a:rPr lang="sv-SE" sz="3200" b="1" dirty="0" err="1">
                <a:solidFill>
                  <a:prstClr val="black"/>
                </a:solidFill>
                <a:latin typeface="Calibri" panose="020F0502020204030204"/>
              </a:rPr>
              <a:t>dynamic</a:t>
            </a:r>
            <a:r>
              <a:rPr lang="sv-SE" sz="3200" b="1" dirty="0">
                <a:solidFill>
                  <a:prstClr val="black"/>
                </a:solidFill>
                <a:latin typeface="Calibri" panose="020F0502020204030204"/>
              </a:rPr>
              <a:t> </a:t>
            </a:r>
            <a:r>
              <a:rPr lang="sv-SE" sz="3200" b="1" dirty="0" err="1">
                <a:solidFill>
                  <a:prstClr val="black"/>
                </a:solidFill>
                <a:latin typeface="Calibri" panose="020F0502020204030204"/>
              </a:rPr>
              <a:t>developments</a:t>
            </a:r>
            <a:r>
              <a:rPr lang="sv-SE" sz="3200" b="1" dirty="0">
                <a:solidFill>
                  <a:prstClr val="black"/>
                </a:solidFill>
                <a:latin typeface="Calibri" panose="020F0502020204030204"/>
              </a:rPr>
              <a:t> </a:t>
            </a:r>
            <a:r>
              <a:rPr lang="sv-SE" sz="3200" b="1" dirty="0" err="1">
                <a:solidFill>
                  <a:prstClr val="black"/>
                </a:solidFill>
                <a:latin typeface="Calibri" panose="020F0502020204030204"/>
              </a:rPr>
              <a:t>of</a:t>
            </a:r>
            <a:r>
              <a:rPr lang="sv-SE" sz="3200" b="1" dirty="0">
                <a:solidFill>
                  <a:prstClr val="black"/>
                </a:solidFill>
                <a:latin typeface="Calibri" panose="020F0502020204030204"/>
              </a:rPr>
              <a:t> the </a:t>
            </a:r>
            <a:r>
              <a:rPr lang="sv-SE" sz="3200" b="1" dirty="0" err="1">
                <a:solidFill>
                  <a:srgbClr val="0070C0"/>
                </a:solidFill>
                <a:latin typeface="Calibri" panose="020F0502020204030204"/>
              </a:rPr>
              <a:t>Blue</a:t>
            </a:r>
            <a:r>
              <a:rPr lang="sv-SE" sz="3200" b="1" dirty="0">
                <a:solidFill>
                  <a:prstClr val="black"/>
                </a:solidFill>
                <a:latin typeface="Calibri" panose="020F0502020204030204"/>
              </a:rPr>
              <a:t> and </a:t>
            </a:r>
            <a:r>
              <a:rPr lang="sv-SE" sz="3200" b="1" dirty="0">
                <a:solidFill>
                  <a:srgbClr val="FF0000"/>
                </a:solidFill>
                <a:latin typeface="Calibri" panose="020F0502020204030204"/>
              </a:rPr>
              <a:t>Red</a:t>
            </a:r>
            <a:r>
              <a:rPr lang="sv-SE" sz="3200" b="1" dirty="0">
                <a:solidFill>
                  <a:prstClr val="black"/>
                </a:solidFill>
                <a:latin typeface="Calibri" panose="020F0502020204030204"/>
              </a:rPr>
              <a:t> </a:t>
            </a:r>
            <a:r>
              <a:rPr lang="sv-SE" sz="3200" b="1" dirty="0" err="1">
                <a:solidFill>
                  <a:prstClr val="black"/>
                </a:solidFill>
                <a:latin typeface="Calibri" panose="020F0502020204030204"/>
              </a:rPr>
              <a:t>resources</a:t>
            </a:r>
            <a:r>
              <a:rPr lang="sv-SE" sz="3200" b="1" dirty="0">
                <a:solidFill>
                  <a:prstClr val="black"/>
                </a:solidFill>
                <a:latin typeface="Calibri" panose="020F0502020204030204"/>
              </a:rPr>
              <a:t>.</a:t>
            </a:r>
            <a:endPar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3200"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strike="noStrike" kern="1200" cap="none" spc="0" normalizeH="0" baseline="0" noProof="0" dirty="0">
                <a:ln>
                  <a:noFill/>
                </a:ln>
                <a:effectLst/>
                <a:uLnTx/>
                <a:uFillTx/>
                <a:latin typeface="Calibri" panose="020F0502020204030204"/>
                <a:ea typeface="+mn-ea"/>
                <a:cs typeface="+mn-cs"/>
              </a:rPr>
              <a:t>The </a:t>
            </a:r>
            <a:r>
              <a:rPr kumimoji="0" lang="sv-SE" sz="3200" b="1" strike="noStrike" kern="1200" cap="none" spc="0" normalizeH="0" baseline="0" noProof="0" dirty="0" err="1">
                <a:ln>
                  <a:noFill/>
                </a:ln>
                <a:effectLst/>
                <a:uLnTx/>
                <a:uFillTx/>
                <a:latin typeface="Calibri" panose="020F0502020204030204"/>
                <a:ea typeface="+mn-ea"/>
                <a:cs typeface="+mn-cs"/>
              </a:rPr>
              <a:t>model</a:t>
            </a:r>
            <a:r>
              <a:rPr kumimoji="0" lang="sv-SE" sz="3200" b="1" strike="noStrike" kern="1200" cap="none" spc="0" normalizeH="0" baseline="0" noProof="0" dirty="0">
                <a:ln>
                  <a:noFill/>
                </a:ln>
                <a:effectLst/>
                <a:uLnTx/>
                <a:uFillTx/>
                <a:latin typeface="Calibri" panose="020F0502020204030204"/>
                <a:ea typeface="+mn-ea"/>
                <a:cs typeface="+mn-cs"/>
              </a:rPr>
              <a:t> </a:t>
            </a:r>
            <a:r>
              <a:rPr kumimoji="0" lang="sv-SE" sz="3200" b="1" strike="noStrike" kern="1200" cap="none" spc="0" normalizeH="0" baseline="0" noProof="0" dirty="0" err="1">
                <a:ln>
                  <a:noFill/>
                </a:ln>
                <a:effectLst/>
                <a:uLnTx/>
                <a:uFillTx/>
                <a:latin typeface="Calibri" panose="020F0502020204030204"/>
                <a:ea typeface="+mn-ea"/>
                <a:cs typeface="+mn-cs"/>
              </a:rPr>
              <a:t>optimizes</a:t>
            </a:r>
            <a:r>
              <a:rPr kumimoji="0" lang="sv-SE" sz="3200" b="1" strike="noStrike" kern="1200" cap="none" spc="0" normalizeH="0" baseline="0" noProof="0" dirty="0">
                <a:ln>
                  <a:noFill/>
                </a:ln>
                <a:effectLst/>
                <a:uLnTx/>
                <a:uFillTx/>
                <a:latin typeface="Calibri" panose="020F0502020204030204"/>
                <a:ea typeface="+mn-ea"/>
                <a:cs typeface="+mn-cs"/>
              </a:rPr>
              <a:t> the </a:t>
            </a:r>
            <a:r>
              <a:rPr kumimoji="0" lang="sv-SE" sz="3200" b="1" strike="noStrike" kern="1200" cap="none" spc="0" normalizeH="0" baseline="0" noProof="0" dirty="0" err="1">
                <a:ln>
                  <a:noFill/>
                </a:ln>
                <a:effectLst/>
                <a:uLnTx/>
                <a:uFillTx/>
                <a:latin typeface="Calibri" panose="020F0502020204030204"/>
                <a:ea typeface="+mn-ea"/>
                <a:cs typeface="+mn-cs"/>
              </a:rPr>
              <a:t>degree</a:t>
            </a:r>
            <a:r>
              <a:rPr kumimoji="0" lang="sv-SE" sz="3200" b="1" strike="noStrike" kern="1200" cap="none" spc="0" normalizeH="0" baseline="0" noProof="0" dirty="0">
                <a:ln>
                  <a:noFill/>
                </a:ln>
                <a:effectLst/>
                <a:uLnTx/>
                <a:uFillTx/>
                <a:latin typeface="Calibri" panose="020F0502020204030204"/>
                <a:ea typeface="+mn-ea"/>
                <a:cs typeface="+mn-cs"/>
              </a:rPr>
              <a:t> </a:t>
            </a:r>
            <a:r>
              <a:rPr kumimoji="0" lang="sv-SE" sz="3200" b="1" strike="noStrike" kern="1200" cap="none" spc="0" normalizeH="0" baseline="0" noProof="0" dirty="0" err="1">
                <a:ln>
                  <a:noFill/>
                </a:ln>
                <a:effectLst/>
                <a:uLnTx/>
                <a:uFillTx/>
                <a:latin typeface="Calibri" panose="020F0502020204030204"/>
                <a:ea typeface="+mn-ea"/>
                <a:cs typeface="+mn-cs"/>
              </a:rPr>
              <a:t>of</a:t>
            </a:r>
            <a:r>
              <a:rPr kumimoji="0" lang="sv-SE" sz="3200" b="1" strike="noStrike" kern="1200" cap="none" spc="0" normalizeH="0" baseline="0" noProof="0" dirty="0">
                <a:ln>
                  <a:noFill/>
                </a:ln>
                <a:effectLst/>
                <a:uLnTx/>
                <a:uFillTx/>
                <a:latin typeface="Calibri" panose="020F0502020204030204"/>
                <a:ea typeface="+mn-ea"/>
                <a:cs typeface="+mn-cs"/>
              </a:rPr>
              <a:t> </a:t>
            </a:r>
            <a:r>
              <a:rPr kumimoji="0" lang="sv-SE" sz="3200" b="1" strike="noStrike" kern="1200" cap="none" spc="0" normalizeH="0" baseline="0" noProof="0" dirty="0" err="1">
                <a:ln>
                  <a:noFill/>
                </a:ln>
                <a:effectLst/>
                <a:uLnTx/>
                <a:uFillTx/>
                <a:latin typeface="Calibri" panose="020F0502020204030204"/>
                <a:ea typeface="+mn-ea"/>
                <a:cs typeface="+mn-cs"/>
              </a:rPr>
              <a:t>cooperation</a:t>
            </a:r>
            <a:r>
              <a:rPr kumimoji="0" lang="sv-SE" sz="3200" b="1" strike="noStrike" kern="1200" cap="none" spc="0" normalizeH="0" baseline="0" noProof="0" dirty="0">
                <a:ln>
                  <a:noFill/>
                </a:ln>
                <a:effectLst/>
                <a:uLnTx/>
                <a:uFillTx/>
                <a:latin typeface="Calibri" panose="020F0502020204030204"/>
                <a:ea typeface="+mn-ea"/>
                <a:cs typeface="+mn-cs"/>
              </a:rPr>
              <a:t> and </a:t>
            </a:r>
            <a:r>
              <a:rPr kumimoji="0" lang="sv-SE" sz="3200" b="1" strike="noStrike" kern="1200" cap="none" spc="0" normalizeH="0" baseline="0" noProof="0" dirty="0" err="1">
                <a:ln>
                  <a:noFill/>
                </a:ln>
                <a:effectLst/>
                <a:uLnTx/>
                <a:uFillTx/>
                <a:latin typeface="Calibri" panose="020F0502020204030204"/>
                <a:ea typeface="+mn-ea"/>
                <a:cs typeface="+mn-cs"/>
              </a:rPr>
              <a:t>selection</a:t>
            </a:r>
            <a:r>
              <a:rPr kumimoji="0" lang="sv-SE" sz="3200" b="1" strike="noStrike" kern="1200" cap="none" spc="0" normalizeH="0" baseline="0" noProof="0" dirty="0">
                <a:ln>
                  <a:noFill/>
                </a:ln>
                <a:effectLst/>
                <a:uLnTx/>
                <a:uFillTx/>
                <a:latin typeface="Calibri" panose="020F0502020204030204"/>
                <a:ea typeface="+mn-ea"/>
                <a:cs typeface="+mn-cs"/>
              </a:rPr>
              <a:t> </a:t>
            </a:r>
            <a:r>
              <a:rPr kumimoji="0" lang="sv-SE" sz="3200" b="1" strike="noStrike" kern="1200" cap="none" spc="0" normalizeH="0" baseline="0" noProof="0" dirty="0" err="1">
                <a:ln>
                  <a:noFill/>
                </a:ln>
                <a:effectLst/>
                <a:uLnTx/>
                <a:uFillTx/>
                <a:latin typeface="Calibri" panose="020F0502020204030204"/>
                <a:ea typeface="+mn-ea"/>
                <a:cs typeface="+mn-cs"/>
              </a:rPr>
              <a:t>of</a:t>
            </a:r>
            <a:r>
              <a:rPr kumimoji="0" lang="sv-SE" sz="3200" b="1" strike="noStrike" kern="1200" cap="none" spc="0" normalizeH="0" baseline="0" noProof="0" dirty="0">
                <a:ln>
                  <a:noFill/>
                </a:ln>
                <a:effectLst/>
                <a:uLnTx/>
                <a:uFillTx/>
                <a:latin typeface="Calibri" panose="020F0502020204030204"/>
                <a:ea typeface="+mn-ea"/>
                <a:cs typeface="+mn-cs"/>
              </a:rPr>
              <a:t> </a:t>
            </a:r>
            <a:r>
              <a:rPr kumimoji="0" lang="sv-SE" sz="3200" b="1" strike="noStrike" kern="1200" cap="none" spc="0" normalizeH="0" baseline="0" noProof="0" dirty="0" err="1">
                <a:ln>
                  <a:noFill/>
                </a:ln>
                <a:effectLst/>
                <a:uLnTx/>
                <a:uFillTx/>
                <a:latin typeface="Calibri" panose="020F0502020204030204"/>
                <a:ea typeface="+mn-ea"/>
                <a:cs typeface="+mn-cs"/>
              </a:rPr>
              <a:t>targets</a:t>
            </a:r>
            <a:r>
              <a:rPr kumimoji="0" lang="sv-SE" sz="3200" b="1" strike="noStrike" kern="1200" cap="none" spc="0" normalizeH="0" baseline="0" noProof="0" dirty="0">
                <a:ln>
                  <a:noFill/>
                </a:ln>
                <a:effectLst/>
                <a:uLnTx/>
                <a:uFillTx/>
                <a:latin typeface="Calibri" panose="020F0502020204030204"/>
                <a:ea typeface="+mn-ea"/>
                <a:cs typeface="+mn-cs"/>
              </a:rPr>
              <a:t> for different </a:t>
            </a:r>
            <a:r>
              <a:rPr kumimoji="0" lang="sv-SE" sz="3200" b="1" strike="noStrike" kern="1200" cap="none" spc="0" normalizeH="0" baseline="0" noProof="0" dirty="0" err="1">
                <a:ln>
                  <a:noFill/>
                </a:ln>
                <a:effectLst/>
                <a:uLnTx/>
                <a:uFillTx/>
                <a:latin typeface="Calibri" panose="020F0502020204030204"/>
                <a:ea typeface="+mn-ea"/>
                <a:cs typeface="+mn-cs"/>
              </a:rPr>
              <a:t>types</a:t>
            </a:r>
            <a:r>
              <a:rPr kumimoji="0" lang="sv-SE" sz="3200" b="1" strike="noStrike" kern="1200" cap="none" spc="0" normalizeH="0" baseline="0" noProof="0" dirty="0">
                <a:ln>
                  <a:noFill/>
                </a:ln>
                <a:effectLst/>
                <a:uLnTx/>
                <a:uFillTx/>
                <a:latin typeface="Calibri" panose="020F0502020204030204"/>
                <a:ea typeface="+mn-ea"/>
                <a:cs typeface="+mn-cs"/>
              </a:rPr>
              <a:t> </a:t>
            </a:r>
            <a:r>
              <a:rPr kumimoji="0" lang="sv-SE" sz="3200" b="1" strike="noStrike" kern="1200" cap="none" spc="0" normalizeH="0" baseline="0" noProof="0" dirty="0" err="1">
                <a:ln>
                  <a:noFill/>
                </a:ln>
                <a:effectLst/>
                <a:uLnTx/>
                <a:uFillTx/>
                <a:latin typeface="Calibri" panose="020F0502020204030204"/>
                <a:ea typeface="+mn-ea"/>
                <a:cs typeface="+mn-cs"/>
              </a:rPr>
              <a:t>of</a:t>
            </a:r>
            <a:r>
              <a:rPr kumimoji="0" lang="sv-SE" sz="3200" b="1" strike="noStrike" kern="1200" cap="none" spc="0" normalizeH="0" baseline="0" noProof="0" dirty="0">
                <a:ln>
                  <a:noFill/>
                </a:ln>
                <a:effectLst/>
                <a:uLnTx/>
                <a:uFillTx/>
                <a:latin typeface="Calibri" panose="020F0502020204030204"/>
                <a:ea typeface="+mn-ea"/>
                <a:cs typeface="+mn-cs"/>
              </a:rPr>
              <a:t> </a:t>
            </a:r>
            <a:r>
              <a:rPr kumimoji="0" lang="sv-SE" sz="3200" b="1" strike="noStrike" kern="1200" cap="none" spc="0" normalizeH="0" baseline="0" noProof="0" dirty="0" err="1">
                <a:ln>
                  <a:noFill/>
                </a:ln>
                <a:effectLst/>
                <a:uLnTx/>
                <a:uFillTx/>
                <a:latin typeface="Calibri" panose="020F0502020204030204"/>
                <a:ea typeface="+mn-ea"/>
                <a:cs typeface="+mn-cs"/>
              </a:rPr>
              <a:t>battalions</a:t>
            </a:r>
            <a:r>
              <a:rPr kumimoji="0" lang="sv-SE" sz="3200" b="1" strike="noStrike" kern="1200" cap="none" spc="0" normalizeH="0" baseline="0" noProof="0" dirty="0">
                <a:ln>
                  <a:noFill/>
                </a:ln>
                <a:effectLst/>
                <a:uLnTx/>
                <a:uFillTx/>
                <a:latin typeface="Calibri" panose="020F0502020204030204"/>
                <a:ea typeface="+mn-ea"/>
                <a:cs typeface="+mn-cs"/>
              </a:rPr>
              <a:t>.</a:t>
            </a:r>
          </a:p>
        </p:txBody>
      </p:sp>
    </p:spTree>
    <p:extLst>
      <p:ext uri="{BB962C8B-B14F-4D97-AF65-F5344CB8AC3E}">
        <p14:creationId xmlns:p14="http://schemas.microsoft.com/office/powerpoint/2010/main" val="29221181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047599-7BC9-1CBD-7D0F-2BD7828C6630}"/>
              </a:ext>
            </a:extLst>
          </p:cNvPr>
          <p:cNvSpPr>
            <a:spLocks noGrp="1"/>
          </p:cNvSpPr>
          <p:nvPr>
            <p:ph type="sldNum" sz="quarter" idx="12"/>
          </p:nvPr>
        </p:nvSpPr>
        <p:spPr/>
        <p:txBody>
          <a:bodyPr/>
          <a:lstStyle/>
          <a:p>
            <a:fld id="{CD5F7DB1-1739-486A-AE61-F601C514307D}" type="slidenum">
              <a:rPr lang="en-US" smtClean="0"/>
              <a:t>38</a:t>
            </a:fld>
            <a:endParaRPr lang="en-US"/>
          </a:p>
        </p:txBody>
      </p:sp>
      <p:sp>
        <p:nvSpPr>
          <p:cNvPr id="4" name="TextBox 3">
            <a:extLst>
              <a:ext uri="{FF2B5EF4-FFF2-40B4-BE49-F238E27FC236}">
                <a16:creationId xmlns:a16="http://schemas.microsoft.com/office/drawing/2014/main" id="{DF8C3BA9-1BE9-A923-DBBD-D7AEDC097B69}"/>
              </a:ext>
            </a:extLst>
          </p:cNvPr>
          <p:cNvSpPr txBox="1"/>
          <p:nvPr/>
        </p:nvSpPr>
        <p:spPr>
          <a:xfrm>
            <a:off x="721659" y="617905"/>
            <a:ext cx="10748681" cy="50167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sv-SE" sz="3200" b="1" strike="noStrike" kern="1200" cap="none" spc="0" normalizeH="0" baseline="0" noProof="0" dirty="0" err="1">
                <a:ln>
                  <a:noFill/>
                </a:ln>
                <a:solidFill>
                  <a:prstClr val="black"/>
                </a:solidFill>
                <a:effectLst/>
                <a:uLnTx/>
                <a:uFillTx/>
                <a:latin typeface="Calibri" panose="020F0502020204030204"/>
                <a:ea typeface="+mn-ea"/>
                <a:cs typeface="+mn-cs"/>
              </a:rPr>
              <a:t>attrition</a:t>
            </a:r>
            <a:r>
              <a:rPr kumimoji="0" lang="sv-SE" sz="3200" b="1"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strike="noStrike" kern="1200" cap="none" spc="0" normalizeH="0" baseline="0" noProof="0" dirty="0" err="1">
                <a:ln>
                  <a:noFill/>
                </a:ln>
                <a:solidFill>
                  <a:prstClr val="black"/>
                </a:solidFill>
                <a:effectLst/>
                <a:uLnTx/>
                <a:uFillTx/>
                <a:latin typeface="Calibri" panose="020F0502020204030204"/>
                <a:ea typeface="+mn-ea"/>
                <a:cs typeface="+mn-cs"/>
              </a:rPr>
              <a:t>levels</a:t>
            </a:r>
            <a:r>
              <a:rPr kumimoji="0" lang="sv-SE" sz="3200" b="1"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strike="noStrike" kern="1200" cap="none" spc="0" normalizeH="0" baseline="0" noProof="0" dirty="0" err="1">
                <a:ln>
                  <a:noFill/>
                </a:ln>
                <a:solidFill>
                  <a:prstClr val="black"/>
                </a:solidFill>
                <a:effectLst/>
                <a:uLnTx/>
                <a:uFillTx/>
                <a:latin typeface="Calibri" panose="020F0502020204030204"/>
                <a:ea typeface="+mn-ea"/>
                <a:cs typeface="+mn-cs"/>
              </a:rPr>
              <a:t>are</a:t>
            </a:r>
            <a:r>
              <a:rPr kumimoji="0" lang="sv-SE" sz="3200" b="1"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strike="noStrike" kern="1200" cap="none" spc="0" normalizeH="0" baseline="0" noProof="0" dirty="0" err="1">
                <a:ln>
                  <a:noFill/>
                </a:ln>
                <a:solidFill>
                  <a:prstClr val="black"/>
                </a:solidFill>
                <a:effectLst/>
                <a:uLnTx/>
                <a:uFillTx/>
                <a:latin typeface="Calibri" panose="020F0502020204030204"/>
                <a:ea typeface="+mn-ea"/>
                <a:cs typeface="+mn-cs"/>
              </a:rPr>
              <a:t>nonlinear</a:t>
            </a:r>
            <a:r>
              <a:rPr kumimoji="0" lang="sv-SE" sz="3200" b="1"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strike="noStrike" kern="1200" cap="none" spc="0" normalizeH="0" baseline="0" noProof="0" dirty="0" err="1">
                <a:ln>
                  <a:noFill/>
                </a:ln>
                <a:solidFill>
                  <a:prstClr val="black"/>
                </a:solidFill>
                <a:effectLst/>
                <a:uLnTx/>
                <a:uFillTx/>
                <a:latin typeface="Calibri" panose="020F0502020204030204"/>
                <a:ea typeface="+mn-ea"/>
                <a:cs typeface="+mn-cs"/>
              </a:rPr>
              <a:t>functions</a:t>
            </a:r>
            <a:r>
              <a:rPr kumimoji="0" lang="sv-SE" sz="3200" b="1"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sv-SE" sz="3200" b="1"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sv-SE" sz="3200" b="1" strike="noStrike" kern="1200" cap="none" spc="0" normalizeH="0" baseline="0" noProof="0" dirty="0" err="1">
                <a:ln>
                  <a:noFill/>
                </a:ln>
                <a:solidFill>
                  <a:prstClr val="black"/>
                </a:solidFill>
                <a:effectLst/>
                <a:uLnTx/>
                <a:uFillTx/>
                <a:latin typeface="Calibri" panose="020F0502020204030204"/>
                <a:ea typeface="+mn-ea"/>
                <a:cs typeface="+mn-cs"/>
              </a:rPr>
              <a:t>time</a:t>
            </a:r>
            <a:r>
              <a:rPr kumimoji="0" lang="sv-SE" sz="3200" b="1"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strike="noStrike" kern="1200" cap="none" spc="0" normalizeH="0" baseline="0" noProof="0" dirty="0" err="1">
                <a:ln>
                  <a:noFill/>
                </a:ln>
                <a:solidFill>
                  <a:prstClr val="black"/>
                </a:solidFill>
                <a:effectLst/>
                <a:uLnTx/>
                <a:uFillTx/>
                <a:latin typeface="Calibri" panose="020F0502020204030204"/>
                <a:ea typeface="+mn-ea"/>
                <a:cs typeface="+mn-cs"/>
              </a:rPr>
              <a:t>that</a:t>
            </a:r>
            <a:r>
              <a:rPr kumimoji="0" lang="sv-SE" sz="3200" b="1" strike="noStrike" kern="1200" cap="none" spc="0" normalizeH="0" baseline="0" noProof="0" dirty="0">
                <a:ln>
                  <a:noFill/>
                </a:ln>
                <a:solidFill>
                  <a:prstClr val="black"/>
                </a:solidFill>
                <a:effectLst/>
                <a:uLnTx/>
                <a:uFillTx/>
                <a:latin typeface="Calibri" panose="020F0502020204030204"/>
                <a:ea typeface="+mn-ea"/>
                <a:cs typeface="+mn-cs"/>
              </a:rPr>
              <a:t> different </a:t>
            </a:r>
            <a:r>
              <a:rPr kumimoji="0" lang="sv-SE" sz="3200" b="1" strike="noStrike" kern="1200" cap="none" spc="0" normalizeH="0" baseline="0" noProof="0" dirty="0" err="1">
                <a:ln>
                  <a:noFill/>
                </a:ln>
                <a:solidFill>
                  <a:prstClr val="black"/>
                </a:solidFill>
                <a:effectLst/>
                <a:uLnTx/>
                <a:uFillTx/>
                <a:latin typeface="Calibri" panose="020F0502020204030204"/>
                <a:ea typeface="+mn-ea"/>
                <a:cs typeface="+mn-cs"/>
              </a:rPr>
              <a:t>types</a:t>
            </a:r>
            <a:r>
              <a:rPr kumimoji="0" lang="sv-SE" sz="3200" b="1"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sv-SE" sz="3200" b="1"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strike="noStrike" kern="1200" cap="none" spc="0" normalizeH="0" baseline="0" noProof="0" dirty="0" err="1">
                <a:ln>
                  <a:noFill/>
                </a:ln>
                <a:solidFill>
                  <a:prstClr val="black"/>
                </a:solidFill>
                <a:effectLst/>
                <a:uLnTx/>
                <a:uFillTx/>
                <a:latin typeface="Calibri" panose="020F0502020204030204"/>
                <a:ea typeface="+mn-ea"/>
                <a:cs typeface="+mn-cs"/>
              </a:rPr>
              <a:t>battalions</a:t>
            </a:r>
            <a:r>
              <a:rPr kumimoji="0" lang="sv-SE" sz="3200" b="1"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strike="noStrike" kern="1200" cap="none" spc="0" normalizeH="0" baseline="0" noProof="0" dirty="0" err="1">
                <a:ln>
                  <a:noFill/>
                </a:ln>
                <a:solidFill>
                  <a:prstClr val="black"/>
                </a:solidFill>
                <a:effectLst/>
                <a:uLnTx/>
                <a:uFillTx/>
                <a:latin typeface="Calibri" panose="020F0502020204030204"/>
                <a:ea typeface="+mn-ea"/>
                <a:cs typeface="+mn-cs"/>
              </a:rPr>
              <a:t>spend</a:t>
            </a:r>
            <a:r>
              <a:rPr kumimoji="0" lang="sv-SE" sz="3200" b="1" strike="noStrike" kern="1200" cap="none" spc="0" normalizeH="0" baseline="0" noProof="0" dirty="0">
                <a:ln>
                  <a:noFill/>
                </a:ln>
                <a:solidFill>
                  <a:prstClr val="black"/>
                </a:solidFill>
                <a:effectLst/>
                <a:uLnTx/>
                <a:uFillTx/>
                <a:latin typeface="Calibri" panose="020F0502020204030204"/>
                <a:ea typeface="+mn-ea"/>
                <a:cs typeface="+mn-cs"/>
              </a:rPr>
              <a:t> in different </a:t>
            </a:r>
            <a:r>
              <a:rPr kumimoji="0" lang="sv-SE" sz="3200" b="1" strike="noStrike" kern="1200" cap="none" spc="0" normalizeH="0" baseline="0" noProof="0" dirty="0" err="1">
                <a:ln>
                  <a:noFill/>
                </a:ln>
                <a:solidFill>
                  <a:prstClr val="black"/>
                </a:solidFill>
                <a:effectLst/>
                <a:uLnTx/>
                <a:uFillTx/>
                <a:latin typeface="Calibri" panose="020F0502020204030204"/>
                <a:ea typeface="+mn-ea"/>
                <a:cs typeface="+mn-cs"/>
              </a:rPr>
              <a:t>ways</a:t>
            </a:r>
            <a:r>
              <a:rPr kumimoji="0" lang="sv-SE" sz="3200" b="1"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sv-SE" sz="3200" b="1" strike="noStrike" kern="1200" cap="none" spc="0" normalizeH="0" baseline="0" noProof="0" dirty="0" err="1">
                <a:ln>
                  <a:noFill/>
                </a:ln>
                <a:solidFill>
                  <a:prstClr val="black"/>
                </a:solidFill>
                <a:effectLst/>
                <a:uLnTx/>
                <a:uFillTx/>
                <a:latin typeface="Calibri" panose="020F0502020204030204"/>
                <a:ea typeface="+mn-ea"/>
                <a:cs typeface="+mn-cs"/>
              </a:rPr>
              <a:t>this</a:t>
            </a:r>
            <a:r>
              <a:rPr kumimoji="0" lang="sv-SE" sz="3200" b="1"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strike="noStrike" kern="1200" cap="none" spc="0" normalizeH="0" baseline="0" noProof="0" dirty="0" err="1">
                <a:ln>
                  <a:noFill/>
                </a:ln>
                <a:solidFill>
                  <a:prstClr val="black"/>
                </a:solidFill>
                <a:effectLst/>
                <a:uLnTx/>
                <a:uFillTx/>
                <a:latin typeface="Calibri" panose="020F0502020204030204"/>
                <a:ea typeface="+mn-ea"/>
                <a:cs typeface="+mn-cs"/>
              </a:rPr>
              <a:t>cooperation</a:t>
            </a:r>
            <a:r>
              <a:rPr kumimoji="0" lang="sv-SE" sz="3200" b="1"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3200" b="1" i="1" u="sng"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3200" b="1" dirty="0">
                <a:solidFill>
                  <a:prstClr val="black"/>
                </a:solidFill>
                <a:latin typeface="Calibri" panose="020F0502020204030204"/>
              </a:rPr>
              <a:t>For </a:t>
            </a:r>
            <a:r>
              <a:rPr lang="sv-SE" sz="3200" b="1" dirty="0" err="1">
                <a:solidFill>
                  <a:prstClr val="black"/>
                </a:solidFill>
                <a:latin typeface="Calibri" panose="020F0502020204030204"/>
              </a:rPr>
              <a:t>instance</a:t>
            </a:r>
            <a:r>
              <a:rPr lang="sv-SE" sz="3200" b="1" dirty="0">
                <a:solidFill>
                  <a:prstClr val="black"/>
                </a:solidFill>
                <a:latin typeface="Calibri" panose="020F0502020204030204"/>
              </a:rPr>
              <a:t>, a </a:t>
            </a:r>
            <a:r>
              <a:rPr lang="sv-SE" sz="3200" b="1" dirty="0" err="1">
                <a:solidFill>
                  <a:srgbClr val="0070C0"/>
                </a:solidFill>
                <a:latin typeface="Calibri" panose="020F0502020204030204"/>
              </a:rPr>
              <a:t>Blue</a:t>
            </a:r>
            <a:r>
              <a:rPr lang="sv-SE" sz="3200" b="1" dirty="0">
                <a:solidFill>
                  <a:prstClr val="black"/>
                </a:solidFill>
                <a:latin typeface="Calibri" panose="020F0502020204030204"/>
              </a:rPr>
              <a:t> ranger </a:t>
            </a:r>
            <a:r>
              <a:rPr lang="sv-SE" sz="3200" b="1" dirty="0" err="1">
                <a:solidFill>
                  <a:prstClr val="black"/>
                </a:solidFill>
                <a:latin typeface="Calibri" panose="020F0502020204030204"/>
              </a:rPr>
              <a:t>battalion</a:t>
            </a:r>
            <a:r>
              <a:rPr lang="sv-SE" sz="3200" b="1" dirty="0">
                <a:solidFill>
                  <a:prstClr val="black"/>
                </a:solidFill>
                <a:latin typeface="Calibri" panose="020F0502020204030204"/>
              </a:rPr>
              <a:t> </a:t>
            </a:r>
            <a:r>
              <a:rPr lang="sv-SE" sz="3200" b="1" dirty="0" err="1">
                <a:solidFill>
                  <a:prstClr val="black"/>
                </a:solidFill>
                <a:latin typeface="Calibri" panose="020F0502020204030204"/>
              </a:rPr>
              <a:t>can</a:t>
            </a:r>
            <a:r>
              <a:rPr lang="sv-SE" sz="3200" b="1" dirty="0">
                <a:solidFill>
                  <a:prstClr val="black"/>
                </a:solidFill>
                <a:latin typeface="Calibri" panose="020F0502020204030204"/>
              </a:rPr>
              <a:t> </a:t>
            </a:r>
            <a:r>
              <a:rPr lang="sv-SE" sz="3200" b="1" dirty="0" err="1">
                <a:solidFill>
                  <a:prstClr val="black"/>
                </a:solidFill>
                <a:latin typeface="Calibri" panose="020F0502020204030204"/>
              </a:rPr>
              <a:t>search</a:t>
            </a:r>
            <a:r>
              <a:rPr lang="sv-SE" sz="3200" b="1" dirty="0">
                <a:solidFill>
                  <a:prstClr val="black"/>
                </a:solidFill>
                <a:latin typeface="Calibri" panose="020F0502020204030204"/>
              </a:rPr>
              <a:t> and </a:t>
            </a:r>
            <a:r>
              <a:rPr lang="sv-SE" sz="3200" b="1" dirty="0" err="1">
                <a:solidFill>
                  <a:prstClr val="black"/>
                </a:solidFill>
                <a:latin typeface="Calibri" panose="020F0502020204030204"/>
              </a:rPr>
              <a:t>find</a:t>
            </a:r>
            <a:r>
              <a:rPr lang="sv-SE" sz="3200" b="1" dirty="0">
                <a:solidFill>
                  <a:prstClr val="black"/>
                </a:solidFill>
                <a:latin typeface="Calibri" panose="020F0502020204030204"/>
              </a:rPr>
              <a:t> </a:t>
            </a:r>
            <a:r>
              <a:rPr lang="sv-SE" sz="3200" b="1" dirty="0" err="1">
                <a:solidFill>
                  <a:prstClr val="black"/>
                </a:solidFill>
                <a:latin typeface="Calibri" panose="020F0502020204030204"/>
              </a:rPr>
              <a:t>targets</a:t>
            </a:r>
            <a:r>
              <a:rPr lang="sv-SE" sz="3200" b="1" dirty="0">
                <a:solidFill>
                  <a:prstClr val="black"/>
                </a:solidFill>
                <a:latin typeface="Calibri" panose="020F0502020204030204"/>
              </a:rPr>
              <a:t> for a </a:t>
            </a:r>
            <a:r>
              <a:rPr lang="sv-SE" sz="3200" b="1" dirty="0" err="1">
                <a:solidFill>
                  <a:srgbClr val="0070C0"/>
                </a:solidFill>
                <a:latin typeface="Calibri" panose="020F0502020204030204"/>
              </a:rPr>
              <a:t>Blue</a:t>
            </a:r>
            <a:r>
              <a:rPr lang="sv-SE" sz="3200" b="1" dirty="0">
                <a:solidFill>
                  <a:prstClr val="black"/>
                </a:solidFill>
                <a:latin typeface="Calibri" panose="020F0502020204030204"/>
              </a:rPr>
              <a:t> </a:t>
            </a:r>
            <a:r>
              <a:rPr lang="sv-SE" sz="3200" b="1" dirty="0" err="1">
                <a:solidFill>
                  <a:prstClr val="black"/>
                </a:solidFill>
                <a:latin typeface="Calibri" panose="020F0502020204030204"/>
              </a:rPr>
              <a:t>artillery</a:t>
            </a:r>
            <a:r>
              <a:rPr lang="sv-SE" sz="3200" b="1" dirty="0">
                <a:solidFill>
                  <a:prstClr val="black"/>
                </a:solidFill>
                <a:latin typeface="Calibri" panose="020F0502020204030204"/>
              </a:rPr>
              <a:t> </a:t>
            </a:r>
            <a:r>
              <a:rPr lang="sv-SE" sz="3200" b="1" dirty="0" err="1">
                <a:solidFill>
                  <a:prstClr val="black"/>
                </a:solidFill>
                <a:latin typeface="Calibri" panose="020F0502020204030204"/>
              </a:rPr>
              <a:t>battalion</a:t>
            </a:r>
            <a:r>
              <a:rPr lang="sv-SE" sz="3200" b="1" dirty="0">
                <a:solidFill>
                  <a:prstClr val="black"/>
                </a:solidFill>
                <a:latin typeface="Calibri" panose="020F0502020204030204"/>
              </a:rPr>
              <a:t> and/or attack </a:t>
            </a:r>
            <a:r>
              <a:rPr lang="sv-SE" sz="3200" b="1" dirty="0">
                <a:solidFill>
                  <a:srgbClr val="FF0000"/>
                </a:solidFill>
                <a:latin typeface="Calibri" panose="020F0502020204030204"/>
              </a:rPr>
              <a:t>Red</a:t>
            </a:r>
            <a:r>
              <a:rPr lang="sv-SE" sz="3200" b="1" dirty="0">
                <a:solidFill>
                  <a:prstClr val="black"/>
                </a:solidFill>
                <a:latin typeface="Calibri" panose="020F0502020204030204"/>
              </a:rPr>
              <a:t> rangers or </a:t>
            </a:r>
            <a:r>
              <a:rPr lang="sv-SE" sz="3200" b="1" dirty="0" err="1">
                <a:solidFill>
                  <a:prstClr val="black"/>
                </a:solidFill>
                <a:latin typeface="Calibri" panose="020F0502020204030204"/>
              </a:rPr>
              <a:t>other</a:t>
            </a:r>
            <a:r>
              <a:rPr lang="sv-SE" sz="3200" b="1" dirty="0">
                <a:solidFill>
                  <a:prstClr val="black"/>
                </a:solidFill>
                <a:latin typeface="Calibri" panose="020F0502020204030204"/>
              </a:rPr>
              <a:t> </a:t>
            </a:r>
            <a:r>
              <a:rPr lang="sv-SE" sz="3200" b="1" dirty="0">
                <a:solidFill>
                  <a:srgbClr val="FF0000"/>
                </a:solidFill>
                <a:latin typeface="Calibri" panose="020F0502020204030204"/>
              </a:rPr>
              <a:t>Red</a:t>
            </a:r>
            <a:r>
              <a:rPr lang="sv-SE" sz="3200" b="1" dirty="0">
                <a:solidFill>
                  <a:prstClr val="black"/>
                </a:solidFill>
                <a:latin typeface="Calibri" panose="020F0502020204030204"/>
              </a:rPr>
              <a:t> </a:t>
            </a:r>
            <a:r>
              <a:rPr lang="sv-SE" sz="3200" b="1" dirty="0" err="1">
                <a:solidFill>
                  <a:prstClr val="black"/>
                </a:solidFill>
                <a:latin typeface="Calibri" panose="020F0502020204030204"/>
              </a:rPr>
              <a:t>units</a:t>
            </a:r>
            <a:r>
              <a:rPr lang="sv-SE" sz="3200" b="1" dirty="0">
                <a:solidFill>
                  <a:prstClr val="black"/>
                </a:solidFill>
                <a:latin typeface="Calibri" panose="020F05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3200"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3200" b="1" dirty="0" err="1">
                <a:solidFill>
                  <a:prstClr val="black"/>
                </a:solidFill>
                <a:latin typeface="Calibri" panose="020F0502020204030204"/>
              </a:rPr>
              <a:t>Every</a:t>
            </a:r>
            <a:r>
              <a:rPr lang="sv-SE" sz="3200" b="1" dirty="0">
                <a:solidFill>
                  <a:prstClr val="black"/>
                </a:solidFill>
                <a:latin typeface="Calibri" panose="020F0502020204030204"/>
              </a:rPr>
              <a:t> </a:t>
            </a:r>
            <a:r>
              <a:rPr lang="sv-SE" sz="3200" b="1" dirty="0" err="1">
                <a:solidFill>
                  <a:prstClr val="black"/>
                </a:solidFill>
                <a:latin typeface="Calibri" panose="020F0502020204030204"/>
              </a:rPr>
              <a:t>battalion</a:t>
            </a:r>
            <a:r>
              <a:rPr lang="sv-SE" sz="3200" b="1" dirty="0">
                <a:solidFill>
                  <a:prstClr val="black"/>
                </a:solidFill>
                <a:latin typeface="Calibri" panose="020F0502020204030204"/>
              </a:rPr>
              <a:t> has </a:t>
            </a:r>
            <a:r>
              <a:rPr lang="sv-SE" sz="3200" b="1" dirty="0" err="1">
                <a:solidFill>
                  <a:prstClr val="black"/>
                </a:solidFill>
                <a:latin typeface="Calibri" panose="020F0502020204030204"/>
              </a:rPr>
              <a:t>limited</a:t>
            </a:r>
            <a:r>
              <a:rPr lang="sv-SE" sz="3200" b="1" dirty="0">
                <a:solidFill>
                  <a:prstClr val="black"/>
                </a:solidFill>
                <a:latin typeface="Calibri" panose="020F0502020204030204"/>
              </a:rPr>
              <a:t> total </a:t>
            </a:r>
            <a:r>
              <a:rPr lang="sv-SE" sz="3200" b="1" dirty="0" err="1">
                <a:solidFill>
                  <a:prstClr val="black"/>
                </a:solidFill>
                <a:latin typeface="Calibri" panose="020F0502020204030204"/>
              </a:rPr>
              <a:t>time</a:t>
            </a:r>
            <a:r>
              <a:rPr lang="sv-SE" sz="3200" b="1" dirty="0">
                <a:solidFill>
                  <a:prstClr val="black"/>
                </a:solidFill>
                <a:latin typeface="Calibri" panose="020F0502020204030204"/>
              </a:rPr>
              <a:t> </a:t>
            </a:r>
            <a:r>
              <a:rPr lang="sv-SE" sz="3200" b="1" dirty="0" err="1">
                <a:solidFill>
                  <a:prstClr val="black"/>
                </a:solidFill>
                <a:latin typeface="Calibri" panose="020F0502020204030204"/>
              </a:rPr>
              <a:t>available</a:t>
            </a:r>
            <a:r>
              <a:rPr lang="sv-SE" sz="3200" b="1" dirty="0">
                <a:solidFill>
                  <a:prstClr val="black"/>
                </a:solidFill>
                <a:latin typeface="Calibri" panose="020F05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3200" b="1" dirty="0">
              <a:solidFill>
                <a:prstClr val="black"/>
              </a:solidFill>
              <a:latin typeface="Calibri" panose="020F0502020204030204"/>
            </a:endParaRPr>
          </a:p>
        </p:txBody>
      </p:sp>
    </p:spTree>
    <p:extLst>
      <p:ext uri="{BB962C8B-B14F-4D97-AF65-F5344CB8AC3E}">
        <p14:creationId xmlns:p14="http://schemas.microsoft.com/office/powerpoint/2010/main" val="40029424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A0BFF8-E61D-B6A6-0047-3446F06A0EF2}"/>
              </a:ext>
            </a:extLst>
          </p:cNvPr>
          <p:cNvSpPr>
            <a:spLocks noGrp="1"/>
          </p:cNvSpPr>
          <p:nvPr>
            <p:ph type="sldNum" sz="quarter" idx="12"/>
          </p:nvPr>
        </p:nvSpPr>
        <p:spPr/>
        <p:txBody>
          <a:bodyPr/>
          <a:lstStyle/>
          <a:p>
            <a:fld id="{CD5F7DB1-1739-486A-AE61-F601C514307D}" type="slidenum">
              <a:rPr lang="en-US" smtClean="0"/>
              <a:t>39</a:t>
            </a:fld>
            <a:endParaRPr lang="en-US"/>
          </a:p>
        </p:txBody>
      </p:sp>
      <p:pic>
        <p:nvPicPr>
          <p:cNvPr id="6" name="Picture 5">
            <a:extLst>
              <a:ext uri="{FF2B5EF4-FFF2-40B4-BE49-F238E27FC236}">
                <a16:creationId xmlns:a16="http://schemas.microsoft.com/office/drawing/2014/main" id="{38B7B58E-8DB6-DBDC-1907-A9ECBD02F7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83" y="0"/>
            <a:ext cx="7461672" cy="6858000"/>
          </a:xfrm>
          <a:prstGeom prst="rect">
            <a:avLst/>
          </a:prstGeom>
        </p:spPr>
      </p:pic>
      <p:pic>
        <p:nvPicPr>
          <p:cNvPr id="8" name="Picture 7">
            <a:extLst>
              <a:ext uri="{FF2B5EF4-FFF2-40B4-BE49-F238E27FC236}">
                <a16:creationId xmlns:a16="http://schemas.microsoft.com/office/drawing/2014/main" id="{20EEE2BC-48FC-6320-517C-D944874DCC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9" name="TextBox 8">
            <a:extLst>
              <a:ext uri="{FF2B5EF4-FFF2-40B4-BE49-F238E27FC236}">
                <a16:creationId xmlns:a16="http://schemas.microsoft.com/office/drawing/2014/main" id="{4546CC58-911D-B7DE-99AB-EC94409F47B6}"/>
              </a:ext>
            </a:extLst>
          </p:cNvPr>
          <p:cNvSpPr txBox="1"/>
          <p:nvPr/>
        </p:nvSpPr>
        <p:spPr>
          <a:xfrm>
            <a:off x="448235" y="271568"/>
            <a:ext cx="10157012"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srgbClr val="FFFF00"/>
                </a:solidFill>
                <a:effectLst/>
                <a:uLnTx/>
                <a:uFillTx/>
                <a:latin typeface="Calibri" panose="020F0502020204030204"/>
                <a:ea typeface="+mn-ea"/>
                <a:cs typeface="+mn-cs"/>
              </a:rPr>
              <a:t>For </a:t>
            </a:r>
            <a:r>
              <a:rPr kumimoji="0" lang="sv-SE" sz="3200" b="1" i="0" u="none" strike="noStrike" kern="1200" cap="none" spc="0" normalizeH="0" baseline="0" noProof="0" dirty="0" err="1">
                <a:ln>
                  <a:noFill/>
                </a:ln>
                <a:solidFill>
                  <a:srgbClr val="FFFF00"/>
                </a:solidFill>
                <a:effectLst/>
                <a:uLnTx/>
                <a:uFillTx/>
                <a:latin typeface="Calibri" panose="020F0502020204030204"/>
                <a:ea typeface="+mn-ea"/>
                <a:cs typeface="+mn-cs"/>
              </a:rPr>
              <a:t>example</a:t>
            </a:r>
            <a:r>
              <a:rPr kumimoji="0" lang="sv-SE" sz="3200" b="1" i="0" u="none" strike="noStrike" kern="1200" cap="none" spc="0" normalizeH="0" baseline="0" noProof="0" dirty="0">
                <a:ln>
                  <a:noFill/>
                </a:ln>
                <a:solidFill>
                  <a:srgbClr val="FFFF00"/>
                </a:solidFill>
                <a:effectLst/>
                <a:uLnTx/>
                <a:uFillTx/>
                <a:latin typeface="Calibri" panose="020F0502020204030204"/>
                <a:ea typeface="+mn-ea"/>
                <a:cs typeface="+mn-cs"/>
              </a:rPr>
              <a:t>: A </a:t>
            </a:r>
            <a:r>
              <a:rPr kumimoji="0" lang="sv-SE" sz="3200" b="1" i="0" u="none" strike="noStrike" kern="1200" cap="none" spc="0" normalizeH="0" baseline="0" noProof="0" dirty="0" err="1">
                <a:ln>
                  <a:noFill/>
                </a:ln>
                <a:solidFill>
                  <a:srgbClr val="FFFF00"/>
                </a:solidFill>
                <a:effectLst/>
                <a:uLnTx/>
                <a:uFillTx/>
                <a:latin typeface="Calibri" panose="020F0502020204030204"/>
                <a:ea typeface="+mn-ea"/>
                <a:cs typeface="+mn-cs"/>
              </a:rPr>
              <a:t>Blue</a:t>
            </a:r>
            <a:r>
              <a:rPr kumimoji="0" lang="sv-SE" sz="3200" b="1" i="0" u="none" strike="noStrike" kern="1200" cap="none" spc="0" normalizeH="0" baseline="0" noProof="0" dirty="0">
                <a:ln>
                  <a:noFill/>
                </a:ln>
                <a:solidFill>
                  <a:srgbClr val="FFFF00"/>
                </a:solidFill>
                <a:effectLst/>
                <a:uLnTx/>
                <a:uFillTx/>
                <a:latin typeface="Calibri" panose="020F0502020204030204"/>
                <a:ea typeface="+mn-ea"/>
                <a:cs typeface="+mn-cs"/>
              </a:rPr>
              <a:t> ranger </a:t>
            </a:r>
            <a:r>
              <a:rPr kumimoji="0" lang="sv-SE" sz="3200" b="1" i="0" u="none" strike="noStrike" kern="1200" cap="none" spc="0" normalizeH="0" baseline="0" noProof="0" dirty="0" err="1">
                <a:ln>
                  <a:noFill/>
                </a:ln>
                <a:solidFill>
                  <a:srgbClr val="FFFF00"/>
                </a:solidFill>
                <a:effectLst/>
                <a:uLnTx/>
                <a:uFillTx/>
                <a:latin typeface="Calibri" panose="020F0502020204030204"/>
                <a:ea typeface="+mn-ea"/>
                <a:cs typeface="+mn-cs"/>
              </a:rPr>
              <a:t>battalion</a:t>
            </a:r>
            <a:r>
              <a:rPr kumimoji="0" lang="sv-SE" sz="32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srgbClr val="FFFF00"/>
                </a:solidFill>
                <a:effectLst/>
                <a:uLnTx/>
                <a:uFillTx/>
                <a:latin typeface="Calibri" panose="020F0502020204030204"/>
                <a:ea typeface="+mn-ea"/>
                <a:cs typeface="+mn-cs"/>
              </a:rPr>
              <a:t>can</a:t>
            </a:r>
            <a:r>
              <a:rPr kumimoji="0" lang="sv-SE" sz="32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srgbClr val="FFFF00"/>
                </a:solidFill>
                <a:effectLst/>
                <a:uLnTx/>
                <a:uFillTx/>
                <a:latin typeface="Calibri" panose="020F0502020204030204"/>
                <a:ea typeface="+mn-ea"/>
                <a:cs typeface="+mn-cs"/>
              </a:rPr>
              <a:t>search</a:t>
            </a:r>
            <a:r>
              <a:rPr kumimoji="0" lang="sv-SE" sz="3200" b="1" i="0" u="none" strike="noStrike" kern="1200" cap="none" spc="0" normalizeH="0" baseline="0" noProof="0" dirty="0">
                <a:ln>
                  <a:noFill/>
                </a:ln>
                <a:solidFill>
                  <a:srgbClr val="FFFF00"/>
                </a:solidFill>
                <a:effectLst/>
                <a:uLnTx/>
                <a:uFillTx/>
                <a:latin typeface="Calibri" panose="020F0502020204030204"/>
                <a:ea typeface="+mn-ea"/>
                <a:cs typeface="+mn-cs"/>
              </a:rPr>
              <a:t> and </a:t>
            </a:r>
            <a:r>
              <a:rPr kumimoji="0" lang="sv-SE" sz="3200" b="1" i="0" u="none" strike="noStrike" kern="1200" cap="none" spc="0" normalizeH="0" baseline="0" noProof="0" dirty="0" err="1">
                <a:ln>
                  <a:noFill/>
                </a:ln>
                <a:solidFill>
                  <a:srgbClr val="FFFF00"/>
                </a:solidFill>
                <a:effectLst/>
                <a:uLnTx/>
                <a:uFillTx/>
                <a:latin typeface="Calibri" panose="020F0502020204030204"/>
                <a:ea typeface="+mn-ea"/>
                <a:cs typeface="+mn-cs"/>
              </a:rPr>
              <a:t>find</a:t>
            </a:r>
            <a:r>
              <a:rPr kumimoji="0" lang="sv-SE" sz="32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srgbClr val="FFFF00"/>
                </a:solidFill>
                <a:effectLst/>
                <a:uLnTx/>
                <a:uFillTx/>
                <a:latin typeface="Calibri" panose="020F0502020204030204"/>
                <a:ea typeface="+mn-ea"/>
                <a:cs typeface="+mn-cs"/>
              </a:rPr>
              <a:t>targets</a:t>
            </a:r>
            <a:r>
              <a:rPr kumimoji="0" lang="sv-SE" sz="3200" b="1" i="0" u="none" strike="noStrike" kern="1200" cap="none" spc="0" normalizeH="0" baseline="0" noProof="0" dirty="0">
                <a:ln>
                  <a:noFill/>
                </a:ln>
                <a:solidFill>
                  <a:srgbClr val="FFFF00"/>
                </a:solidFill>
                <a:effectLst/>
                <a:uLnTx/>
                <a:uFillTx/>
                <a:latin typeface="Calibri" panose="020F0502020204030204"/>
                <a:ea typeface="+mn-ea"/>
                <a:cs typeface="+mn-cs"/>
              </a:rPr>
              <a:t> for a </a:t>
            </a:r>
            <a:r>
              <a:rPr kumimoji="0" lang="sv-SE" sz="3200" b="1" i="0" u="none" strike="noStrike" kern="1200" cap="none" spc="0" normalizeH="0" baseline="0" noProof="0" dirty="0" err="1">
                <a:ln>
                  <a:noFill/>
                </a:ln>
                <a:solidFill>
                  <a:srgbClr val="FFFF00"/>
                </a:solidFill>
                <a:effectLst/>
                <a:uLnTx/>
                <a:uFillTx/>
                <a:latin typeface="Calibri" panose="020F0502020204030204"/>
                <a:ea typeface="+mn-ea"/>
                <a:cs typeface="+mn-cs"/>
              </a:rPr>
              <a:t>Blue</a:t>
            </a:r>
            <a:r>
              <a:rPr kumimoji="0" lang="sv-SE" sz="32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srgbClr val="FFFF00"/>
                </a:solidFill>
                <a:effectLst/>
                <a:uLnTx/>
                <a:uFillTx/>
                <a:latin typeface="Calibri" panose="020F0502020204030204"/>
                <a:ea typeface="+mn-ea"/>
                <a:cs typeface="+mn-cs"/>
              </a:rPr>
              <a:t>artillery</a:t>
            </a:r>
            <a:r>
              <a:rPr kumimoji="0" lang="sv-SE" sz="32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srgbClr val="FFFF00"/>
                </a:solidFill>
                <a:effectLst/>
                <a:uLnTx/>
                <a:uFillTx/>
                <a:latin typeface="Calibri" panose="020F0502020204030204"/>
                <a:ea typeface="+mn-ea"/>
                <a:cs typeface="+mn-cs"/>
              </a:rPr>
              <a:t>battalion</a:t>
            </a:r>
            <a:r>
              <a:rPr kumimoji="0" lang="sv-SE" sz="3200" b="1" i="0" u="none" strike="noStrike" kern="1200" cap="none" spc="0" normalizeH="0" baseline="0" noProof="0" dirty="0">
                <a:ln>
                  <a:noFill/>
                </a:ln>
                <a:solidFill>
                  <a:srgbClr val="FFFF00"/>
                </a:solidFill>
                <a:effectLst/>
                <a:uLnTx/>
                <a:uFillTx/>
                <a:latin typeface="Calibri" panose="020F0502020204030204"/>
                <a:ea typeface="+mn-ea"/>
                <a:cs typeface="+mn-cs"/>
              </a:rPr>
              <a:t>. </a:t>
            </a:r>
          </a:p>
        </p:txBody>
      </p:sp>
      <p:sp>
        <p:nvSpPr>
          <p:cNvPr id="10" name="Oval 9">
            <a:extLst>
              <a:ext uri="{FF2B5EF4-FFF2-40B4-BE49-F238E27FC236}">
                <a16:creationId xmlns:a16="http://schemas.microsoft.com/office/drawing/2014/main" id="{EEEEA094-2623-6DE0-F242-4A047737E1BA}"/>
              </a:ext>
            </a:extLst>
          </p:cNvPr>
          <p:cNvSpPr/>
          <p:nvPr/>
        </p:nvSpPr>
        <p:spPr>
          <a:xfrm>
            <a:off x="7110709" y="3558987"/>
            <a:ext cx="564776" cy="726142"/>
          </a:xfrm>
          <a:prstGeom prst="ellipse">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FF63EAA-0855-3165-16C1-D3C696827593}"/>
              </a:ext>
            </a:extLst>
          </p:cNvPr>
          <p:cNvSpPr/>
          <p:nvPr/>
        </p:nvSpPr>
        <p:spPr>
          <a:xfrm>
            <a:off x="9494982" y="4030042"/>
            <a:ext cx="406399" cy="255087"/>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871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D774BE-64B6-0DAD-CCAA-FFDA00679B13}"/>
              </a:ext>
            </a:extLst>
          </p:cNvPr>
          <p:cNvSpPr>
            <a:spLocks noGrp="1"/>
          </p:cNvSpPr>
          <p:nvPr>
            <p:ph type="sldNum" sz="quarter" idx="12"/>
          </p:nvPr>
        </p:nvSpPr>
        <p:spPr/>
        <p:txBody>
          <a:bodyPr/>
          <a:lstStyle/>
          <a:p>
            <a:fld id="{CD5F7DB1-1739-486A-AE61-F601C514307D}" type="slidenum">
              <a:rPr lang="en-US" smtClean="0"/>
              <a:t>4</a:t>
            </a:fld>
            <a:endParaRPr lang="en-US"/>
          </a:p>
        </p:txBody>
      </p:sp>
      <p:sp>
        <p:nvSpPr>
          <p:cNvPr id="3" name="TextBox 2">
            <a:extLst>
              <a:ext uri="{FF2B5EF4-FFF2-40B4-BE49-F238E27FC236}">
                <a16:creationId xmlns:a16="http://schemas.microsoft.com/office/drawing/2014/main" id="{41AC6475-AEA1-04ED-2ABE-2CFC26AAE9D4}"/>
              </a:ext>
            </a:extLst>
          </p:cNvPr>
          <p:cNvSpPr txBox="1"/>
          <p:nvPr/>
        </p:nvSpPr>
        <p:spPr>
          <a:xfrm>
            <a:off x="951904" y="779039"/>
            <a:ext cx="2012474" cy="369332"/>
          </a:xfrm>
          <a:prstGeom prst="rect">
            <a:avLst/>
          </a:prstGeom>
          <a:noFill/>
        </p:spPr>
        <p:txBody>
          <a:bodyPr wrap="none" rtlCol="0">
            <a:spAutoFit/>
          </a:bodyPr>
          <a:lstStyle/>
          <a:p>
            <a:r>
              <a:rPr lang="sv-SE" b="1" u="sng" dirty="0" err="1"/>
              <a:t>Connected</a:t>
            </a:r>
            <a:r>
              <a:rPr lang="sv-SE" b="1" u="sng" dirty="0"/>
              <a:t> </a:t>
            </a:r>
            <a:r>
              <a:rPr lang="sv-SE" b="1" u="sng" dirty="0" err="1"/>
              <a:t>articles</a:t>
            </a:r>
            <a:r>
              <a:rPr lang="sv-SE" b="1" u="sng" dirty="0"/>
              <a:t>:</a:t>
            </a:r>
            <a:endParaRPr lang="en-US" b="1" u="sng" dirty="0"/>
          </a:p>
        </p:txBody>
      </p:sp>
      <p:sp>
        <p:nvSpPr>
          <p:cNvPr id="5" name="TextBox 4">
            <a:extLst>
              <a:ext uri="{FF2B5EF4-FFF2-40B4-BE49-F238E27FC236}">
                <a16:creationId xmlns:a16="http://schemas.microsoft.com/office/drawing/2014/main" id="{F4796E02-52A5-D694-BB5C-64B9CF5A5F6F}"/>
              </a:ext>
            </a:extLst>
          </p:cNvPr>
          <p:cNvSpPr txBox="1"/>
          <p:nvPr/>
        </p:nvSpPr>
        <p:spPr>
          <a:xfrm>
            <a:off x="951904" y="1277647"/>
            <a:ext cx="10288191" cy="4616648"/>
          </a:xfrm>
          <a:prstGeom prst="rect">
            <a:avLst/>
          </a:prstGeom>
          <a:noFill/>
        </p:spPr>
        <p:txBody>
          <a:bodyPr wrap="square">
            <a:spAutoFit/>
          </a:bodyPr>
          <a:lstStyle/>
          <a:p>
            <a:r>
              <a:rPr lang="en-US" sz="1400" dirty="0"/>
              <a:t>Lohmander, P. (2017). Applications and Mathematical Modeling in Operations Research, In: Cao BY. (ed) Fuzzy Information and Engineering and Decision. IWDS 2016. </a:t>
            </a:r>
            <a:r>
              <a:rPr lang="en-US" sz="1400" b="1" i="1" dirty="0"/>
              <a:t>Advances in Intelligent Systems and Computing</a:t>
            </a:r>
            <a:r>
              <a:rPr lang="en-US" sz="1400" dirty="0"/>
              <a:t>, vol 646. Springer, Cham, 2018 Print ISBN 978-3-319 66513-9, Online ISBN 978-3-319-66514-6, Pages 46-53, eBook Package: Engineering, </a:t>
            </a:r>
            <a:r>
              <a:rPr lang="en-US" sz="1400" dirty="0">
                <a:hlinkClick r:id="rId2"/>
              </a:rPr>
              <a:t>https://doi.org/10.1007/978-3-319-66514-6_5</a:t>
            </a:r>
            <a:r>
              <a:rPr lang="en-US" sz="1400" dirty="0"/>
              <a:t>  </a:t>
            </a:r>
          </a:p>
          <a:p>
            <a:endParaRPr lang="en-US" sz="1400" dirty="0"/>
          </a:p>
          <a:p>
            <a:r>
              <a:rPr lang="en-US" sz="1400" dirty="0"/>
              <a:t>Lohmander, P. (2019a). Optimal decisions and expected values in two player zero sum games with diagonal game matrixes, - Explicit functions, general proofs and effects of parameter estimation errors, </a:t>
            </a:r>
            <a:r>
              <a:rPr lang="en-US" sz="1400" b="1" i="1" dirty="0"/>
              <a:t>International Robotics &amp; Automation Journal</a:t>
            </a:r>
            <a:r>
              <a:rPr lang="en-US" sz="1400" dirty="0"/>
              <a:t>, Volume 5, Issue 5, 2019, pages 186-198. </a:t>
            </a:r>
            <a:r>
              <a:rPr lang="en-US" sz="1400" dirty="0">
                <a:hlinkClick r:id="rId3"/>
              </a:rPr>
              <a:t>https://medcraveonline.com/IRATJ/IRATJ-05-00193.pdf</a:t>
            </a:r>
            <a:r>
              <a:rPr lang="en-US" sz="1400" dirty="0"/>
              <a:t> </a:t>
            </a:r>
          </a:p>
          <a:p>
            <a:endParaRPr lang="en-US" sz="1400" dirty="0"/>
          </a:p>
          <a:p>
            <a:r>
              <a:rPr lang="en-US" sz="1400" dirty="0"/>
              <a:t>Lohmander, P. (2019b). Four central military decision problems, General methods and solutions, </a:t>
            </a:r>
            <a:r>
              <a:rPr lang="en-US" sz="1400" b="1" i="1" dirty="0"/>
              <a:t>The Royal Swedish Academy of War Sciences Proceedings and Journal</a:t>
            </a:r>
            <a:r>
              <a:rPr lang="en-US" sz="1400" dirty="0"/>
              <a:t>, 2/2019, pages 119-134. </a:t>
            </a:r>
          </a:p>
          <a:p>
            <a:r>
              <a:rPr lang="en-US" sz="1400" dirty="0">
                <a:hlinkClick r:id="rId4"/>
              </a:rPr>
              <a:t>https://kkrva.se/hot/2019:2/09-lohmander-fyra-centrala-militara-beslutsproblem.pdf</a:t>
            </a:r>
            <a:r>
              <a:rPr lang="en-US" sz="1400" dirty="0"/>
              <a:t>  </a:t>
            </a:r>
          </a:p>
          <a:p>
            <a:endParaRPr lang="en-US" sz="1400" dirty="0"/>
          </a:p>
          <a:p>
            <a:r>
              <a:rPr lang="en-US" sz="1400" dirty="0"/>
              <a:t>Lohmander, P. (2023). Optimal Dynamic Control of Proxy War Arms Support, </a:t>
            </a:r>
            <a:r>
              <a:rPr lang="en-US" sz="1400" b="1" i="1" dirty="0"/>
              <a:t>Automation</a:t>
            </a:r>
            <a:r>
              <a:rPr lang="en-US" sz="1400" dirty="0"/>
              <a:t>, 2023, 4, pages 31-56. Publisher: MDPI Journals, Zürich, Switzerland. https://doi.org/10.3390/automation4010004 </a:t>
            </a:r>
            <a:r>
              <a:rPr lang="en-US" sz="1400" dirty="0">
                <a:hlinkClick r:id="rId5"/>
              </a:rPr>
              <a:t>https://www.mdpi.com/2673-4052/4/1/4</a:t>
            </a:r>
            <a:r>
              <a:rPr lang="en-US" sz="1400" dirty="0"/>
              <a:t>  </a:t>
            </a:r>
          </a:p>
          <a:p>
            <a:endParaRPr lang="en-US" sz="1400" dirty="0"/>
          </a:p>
          <a:p>
            <a:r>
              <a:rPr lang="en-US" sz="1400" dirty="0"/>
              <a:t>Lohmander, P. (2024). Attrition coefficient estimations via differential equation systems, initial and terminal conditions, and nonlinear iterative equation system solutions, </a:t>
            </a:r>
            <a:r>
              <a:rPr lang="en-US" sz="1400" b="1" i="1" dirty="0"/>
              <a:t>Journal of Statistics and Computer Science</a:t>
            </a:r>
            <a:r>
              <a:rPr lang="en-US" sz="1400" dirty="0"/>
              <a:t>, Vol. 3, Issue 1, 2024, pages 51-78. Publisher: ARF India. </a:t>
            </a:r>
            <a:r>
              <a:rPr lang="en-US" sz="1400" dirty="0">
                <a:hlinkClick r:id="rId6"/>
              </a:rPr>
              <a:t>https://www.arfjournals.com/image/catalog/Journals%20Papers/JSCS/2024/No%201%20(2024)/ART_4.pdf</a:t>
            </a:r>
            <a:r>
              <a:rPr lang="en-US" sz="1400" dirty="0"/>
              <a:t>    </a:t>
            </a:r>
          </a:p>
          <a:p>
            <a:endParaRPr lang="en-US" sz="1400" dirty="0"/>
          </a:p>
          <a:p>
            <a:r>
              <a:rPr lang="en-US" sz="1400" dirty="0"/>
              <a:t>Lohmander, P. (2025). Optimal Deployment, </a:t>
            </a:r>
            <a:r>
              <a:rPr lang="en-US" sz="1400" b="1" i="1" dirty="0"/>
              <a:t>Mathematics and Systems Science</a:t>
            </a:r>
            <a:r>
              <a:rPr lang="en-US" sz="1400" dirty="0"/>
              <a:t>, 2025, 3(1), 3055, pages 1–46. Publisher: Asia Pacific Academy of Science Pte. Ltd., Singapore. </a:t>
            </a:r>
            <a:r>
              <a:rPr lang="en-US" sz="1400" dirty="0">
                <a:hlinkClick r:id="rId7"/>
              </a:rPr>
              <a:t>http://doi.org/10.54517/mss3055</a:t>
            </a:r>
            <a:r>
              <a:rPr lang="en-US" sz="1400" dirty="0"/>
              <a:t>  </a:t>
            </a:r>
          </a:p>
        </p:txBody>
      </p:sp>
    </p:spTree>
    <p:extLst>
      <p:ext uri="{BB962C8B-B14F-4D97-AF65-F5344CB8AC3E}">
        <p14:creationId xmlns:p14="http://schemas.microsoft.com/office/powerpoint/2010/main" val="3807317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960B5DD-29C4-E4C4-17B6-012DF7FEAA8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A55E4D-BB96-DBB9-3EA7-B04CDFF7E630}"/>
              </a:ext>
            </a:extLst>
          </p:cNvPr>
          <p:cNvSpPr>
            <a:spLocks noGrp="1"/>
          </p:cNvSpPr>
          <p:nvPr>
            <p:ph type="sldNum" sz="quarter" idx="12"/>
          </p:nvPr>
        </p:nvSpPr>
        <p:spPr/>
        <p:txBody>
          <a:bodyPr/>
          <a:lstStyle/>
          <a:p>
            <a:fld id="{CD5F7DB1-1739-486A-AE61-F601C514307D}" type="slidenum">
              <a:rPr lang="en-US" smtClean="0"/>
              <a:t>40</a:t>
            </a:fld>
            <a:endParaRPr lang="en-US"/>
          </a:p>
        </p:txBody>
      </p:sp>
      <p:pic>
        <p:nvPicPr>
          <p:cNvPr id="5" name="Picture 4">
            <a:extLst>
              <a:ext uri="{FF2B5EF4-FFF2-40B4-BE49-F238E27FC236}">
                <a16:creationId xmlns:a16="http://schemas.microsoft.com/office/drawing/2014/main" id="{567FA864-15FE-5D1C-CAA8-A739894D91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575" y="0"/>
            <a:ext cx="10287000" cy="6858000"/>
          </a:xfrm>
          <a:prstGeom prst="rect">
            <a:avLst/>
          </a:prstGeom>
        </p:spPr>
      </p:pic>
      <p:sp>
        <p:nvSpPr>
          <p:cNvPr id="4" name="TextBox 3">
            <a:extLst>
              <a:ext uri="{FF2B5EF4-FFF2-40B4-BE49-F238E27FC236}">
                <a16:creationId xmlns:a16="http://schemas.microsoft.com/office/drawing/2014/main" id="{968F71A3-981E-01D5-72DD-49FE22706034}"/>
              </a:ext>
            </a:extLst>
          </p:cNvPr>
          <p:cNvSpPr txBox="1"/>
          <p:nvPr/>
        </p:nvSpPr>
        <p:spPr>
          <a:xfrm>
            <a:off x="448235" y="271568"/>
            <a:ext cx="1015701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srgbClr val="FFFF00"/>
                </a:solidFill>
                <a:effectLst/>
                <a:uLnTx/>
                <a:uFillTx/>
                <a:latin typeface="Calibri" panose="020F0502020204030204"/>
                <a:ea typeface="+mn-ea"/>
                <a:cs typeface="+mn-cs"/>
              </a:rPr>
              <a:t>A </a:t>
            </a:r>
            <a:r>
              <a:rPr kumimoji="0" lang="sv-SE" sz="3200" b="1" i="0" u="none" strike="noStrike" kern="1200" cap="none" spc="0" normalizeH="0" baseline="0" noProof="0" dirty="0" err="1">
                <a:ln>
                  <a:noFill/>
                </a:ln>
                <a:solidFill>
                  <a:srgbClr val="FFFF00"/>
                </a:solidFill>
                <a:effectLst/>
                <a:uLnTx/>
                <a:uFillTx/>
                <a:latin typeface="Calibri" panose="020F0502020204030204"/>
                <a:ea typeface="+mn-ea"/>
                <a:cs typeface="+mn-cs"/>
              </a:rPr>
              <a:t>Blue</a:t>
            </a:r>
            <a:r>
              <a:rPr kumimoji="0" lang="sv-SE" sz="3200" b="1" i="0" u="none" strike="noStrike" kern="1200" cap="none" spc="0" normalizeH="0" baseline="0" noProof="0" dirty="0">
                <a:ln>
                  <a:noFill/>
                </a:ln>
                <a:solidFill>
                  <a:srgbClr val="FFFF00"/>
                </a:solidFill>
                <a:effectLst/>
                <a:uLnTx/>
                <a:uFillTx/>
                <a:latin typeface="Calibri" panose="020F0502020204030204"/>
                <a:ea typeface="+mn-ea"/>
                <a:cs typeface="+mn-cs"/>
              </a:rPr>
              <a:t> ranger </a:t>
            </a:r>
            <a:r>
              <a:rPr kumimoji="0" lang="sv-SE" sz="3200" b="1" i="0" u="none" strike="noStrike" kern="1200" cap="none" spc="0" normalizeH="0" baseline="0" noProof="0" dirty="0" err="1">
                <a:ln>
                  <a:noFill/>
                </a:ln>
                <a:solidFill>
                  <a:srgbClr val="FFFF00"/>
                </a:solidFill>
                <a:effectLst/>
                <a:uLnTx/>
                <a:uFillTx/>
                <a:latin typeface="Calibri" panose="020F0502020204030204"/>
                <a:ea typeface="+mn-ea"/>
                <a:cs typeface="+mn-cs"/>
              </a:rPr>
              <a:t>battalion</a:t>
            </a:r>
            <a:r>
              <a:rPr kumimoji="0" lang="sv-SE" sz="32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srgbClr val="FFFF00"/>
                </a:solidFill>
                <a:effectLst/>
                <a:uLnTx/>
                <a:uFillTx/>
                <a:latin typeface="Calibri" panose="020F0502020204030204"/>
                <a:ea typeface="+mn-ea"/>
                <a:cs typeface="+mn-cs"/>
              </a:rPr>
              <a:t>can</a:t>
            </a:r>
            <a:r>
              <a:rPr kumimoji="0" lang="sv-SE" sz="32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lang="sv-SE" sz="3200" b="1" dirty="0">
                <a:solidFill>
                  <a:srgbClr val="FFFF00"/>
                </a:solidFill>
                <a:latin typeface="Calibri" panose="020F0502020204030204"/>
              </a:rPr>
              <a:t>attack Red </a:t>
            </a:r>
            <a:r>
              <a:rPr lang="sv-SE" sz="3200" b="1" dirty="0" err="1">
                <a:solidFill>
                  <a:srgbClr val="FFFF00"/>
                </a:solidFill>
                <a:latin typeface="Calibri" panose="020F0502020204030204"/>
              </a:rPr>
              <a:t>forces</a:t>
            </a:r>
            <a:r>
              <a:rPr kumimoji="0" lang="sv-SE" sz="3200" b="1" i="0" u="none" strike="noStrike" kern="1200" cap="none" spc="0" normalizeH="0" baseline="0" noProof="0" dirty="0">
                <a:ln>
                  <a:noFill/>
                </a:ln>
                <a:solidFill>
                  <a:srgbClr val="FFFF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3780164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6422F09-2F17-25D7-23E9-AD2529CAA3D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179CA4-F3F1-DF7C-A88C-1C0F3AEB2709}"/>
              </a:ext>
            </a:extLst>
          </p:cNvPr>
          <p:cNvSpPr>
            <a:spLocks noGrp="1"/>
          </p:cNvSpPr>
          <p:nvPr>
            <p:ph type="sldNum" sz="quarter" idx="12"/>
          </p:nvPr>
        </p:nvSpPr>
        <p:spPr/>
        <p:txBody>
          <a:bodyPr/>
          <a:lstStyle/>
          <a:p>
            <a:fld id="{CD5F7DB1-1739-486A-AE61-F601C514307D}" type="slidenum">
              <a:rPr lang="en-US" smtClean="0"/>
              <a:t>41</a:t>
            </a:fld>
            <a:endParaRPr lang="en-US"/>
          </a:p>
        </p:txBody>
      </p:sp>
      <p:sp>
        <p:nvSpPr>
          <p:cNvPr id="4" name="TextBox 3">
            <a:extLst>
              <a:ext uri="{FF2B5EF4-FFF2-40B4-BE49-F238E27FC236}">
                <a16:creationId xmlns:a16="http://schemas.microsoft.com/office/drawing/2014/main" id="{C4C87ECD-D697-1E07-BDD1-EEAF6EA5FA07}"/>
              </a:ext>
            </a:extLst>
          </p:cNvPr>
          <p:cNvSpPr txBox="1"/>
          <p:nvPr/>
        </p:nvSpPr>
        <p:spPr>
          <a:xfrm>
            <a:off x="851647" y="636693"/>
            <a:ext cx="10157012"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Till exempel kan en </a:t>
            </a:r>
            <a:r>
              <a:rPr kumimoji="0" lang="sv-SE" sz="3200" b="1" i="0" u="none" strike="noStrike" kern="1200" cap="none" spc="0" normalizeH="0" baseline="0" noProof="0" dirty="0">
                <a:ln>
                  <a:noFill/>
                </a:ln>
                <a:solidFill>
                  <a:srgbClr val="0070C0"/>
                </a:solidFill>
                <a:effectLst/>
                <a:uLnTx/>
                <a:uFillTx/>
                <a:latin typeface="Calibri" panose="020F0502020204030204"/>
                <a:ea typeface="+mn-ea"/>
                <a:cs typeface="+mn-cs"/>
              </a:rPr>
              <a:t>kavalleri-jägar-bataljon</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1" u="sng" strike="noStrike" kern="1200" cap="none" spc="0" normalizeH="0" baseline="0" noProof="0" dirty="0">
                <a:ln>
                  <a:noFill/>
                </a:ln>
                <a:solidFill>
                  <a:prstClr val="black"/>
                </a:solidFill>
                <a:effectLst/>
                <a:uLnTx/>
                <a:uFillTx/>
                <a:latin typeface="Calibri" panose="020F0502020204030204"/>
                <a:ea typeface="+mn-ea"/>
                <a:cs typeface="+mn-cs"/>
              </a:rPr>
              <a:t>söka och hitta mål </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åt en artilleribataljon och/eller </a:t>
            </a:r>
            <a:r>
              <a:rPr kumimoji="0" lang="sv-SE" sz="3200" b="1" i="0" u="sng" strike="noStrike" kern="1200" cap="none" spc="0" normalizeH="0" baseline="0" noProof="0" dirty="0">
                <a:ln>
                  <a:noFill/>
                </a:ln>
                <a:solidFill>
                  <a:prstClr val="black"/>
                </a:solidFill>
                <a:effectLst/>
                <a:uLnTx/>
                <a:uFillTx/>
                <a:latin typeface="Calibri" panose="020F0502020204030204"/>
                <a:ea typeface="+mn-ea"/>
                <a:cs typeface="+mn-cs"/>
              </a:rPr>
              <a:t>anfalla fiendens kavallerienheter eller andra fiender</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 name="Picture 4">
            <a:extLst>
              <a:ext uri="{FF2B5EF4-FFF2-40B4-BE49-F238E27FC236}">
                <a16:creationId xmlns:a16="http://schemas.microsoft.com/office/drawing/2014/main" id="{6DD8AFD8-1305-EBB9-617F-7108F13E47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7" name="TextBox 6">
            <a:extLst>
              <a:ext uri="{FF2B5EF4-FFF2-40B4-BE49-F238E27FC236}">
                <a16:creationId xmlns:a16="http://schemas.microsoft.com/office/drawing/2014/main" id="{D2D003EB-F9DB-7962-B02C-0E242466002C}"/>
              </a:ext>
            </a:extLst>
          </p:cNvPr>
          <p:cNvSpPr txBox="1"/>
          <p:nvPr/>
        </p:nvSpPr>
        <p:spPr>
          <a:xfrm>
            <a:off x="448235" y="271568"/>
            <a:ext cx="1015701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srgbClr val="FFFF00"/>
                </a:solidFill>
                <a:effectLst/>
                <a:uLnTx/>
                <a:uFillTx/>
                <a:latin typeface="Calibri" panose="020F0502020204030204"/>
                <a:ea typeface="+mn-ea"/>
                <a:cs typeface="+mn-cs"/>
              </a:rPr>
              <a:t>A </a:t>
            </a:r>
            <a:r>
              <a:rPr kumimoji="0" lang="sv-SE" sz="3200" b="1" i="0" u="none" strike="noStrike" kern="1200" cap="none" spc="0" normalizeH="0" baseline="0" noProof="0" dirty="0" err="1">
                <a:ln>
                  <a:noFill/>
                </a:ln>
                <a:solidFill>
                  <a:srgbClr val="FFFF00"/>
                </a:solidFill>
                <a:effectLst/>
                <a:uLnTx/>
                <a:uFillTx/>
                <a:latin typeface="Calibri" panose="020F0502020204030204"/>
                <a:ea typeface="+mn-ea"/>
                <a:cs typeface="+mn-cs"/>
              </a:rPr>
              <a:t>Blue</a:t>
            </a:r>
            <a:r>
              <a:rPr kumimoji="0" lang="sv-SE" sz="3200" b="1" i="0" u="none" strike="noStrike" kern="1200" cap="none" spc="0" normalizeH="0" baseline="0" noProof="0" dirty="0">
                <a:ln>
                  <a:noFill/>
                </a:ln>
                <a:solidFill>
                  <a:srgbClr val="FFFF00"/>
                </a:solidFill>
                <a:effectLst/>
                <a:uLnTx/>
                <a:uFillTx/>
                <a:latin typeface="Calibri" panose="020F0502020204030204"/>
                <a:ea typeface="+mn-ea"/>
                <a:cs typeface="+mn-cs"/>
              </a:rPr>
              <a:t> ranger </a:t>
            </a:r>
            <a:r>
              <a:rPr kumimoji="0" lang="sv-SE" sz="3200" b="1" i="0" u="none" strike="noStrike" kern="1200" cap="none" spc="0" normalizeH="0" baseline="0" noProof="0" dirty="0" err="1">
                <a:ln>
                  <a:noFill/>
                </a:ln>
                <a:solidFill>
                  <a:srgbClr val="FFFF00"/>
                </a:solidFill>
                <a:effectLst/>
                <a:uLnTx/>
                <a:uFillTx/>
                <a:latin typeface="Calibri" panose="020F0502020204030204"/>
                <a:ea typeface="+mn-ea"/>
                <a:cs typeface="+mn-cs"/>
              </a:rPr>
              <a:t>battalion</a:t>
            </a:r>
            <a:r>
              <a:rPr kumimoji="0" lang="sv-SE" sz="32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srgbClr val="FFFF00"/>
                </a:solidFill>
                <a:effectLst/>
                <a:uLnTx/>
                <a:uFillTx/>
                <a:latin typeface="Calibri" panose="020F0502020204030204"/>
                <a:ea typeface="+mn-ea"/>
                <a:cs typeface="+mn-cs"/>
              </a:rPr>
              <a:t>can</a:t>
            </a:r>
            <a:r>
              <a:rPr kumimoji="0" lang="sv-SE" sz="32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lang="sv-SE" sz="3200" b="1" dirty="0" err="1">
                <a:solidFill>
                  <a:srgbClr val="FFFF00"/>
                </a:solidFill>
                <a:latin typeface="Calibri" panose="020F0502020204030204"/>
              </a:rPr>
              <a:t>destroy</a:t>
            </a:r>
            <a:r>
              <a:rPr lang="sv-SE" sz="3200" b="1" dirty="0">
                <a:solidFill>
                  <a:srgbClr val="FFFF00"/>
                </a:solidFill>
                <a:latin typeface="Calibri" panose="020F0502020204030204"/>
              </a:rPr>
              <a:t> Red tanks.</a:t>
            </a:r>
            <a:r>
              <a:rPr kumimoji="0" lang="sv-SE" sz="3200" b="1" i="0" u="none" strike="noStrike" kern="1200" cap="none" spc="0" normalizeH="0" baseline="0" noProof="0" dirty="0">
                <a:ln>
                  <a:noFill/>
                </a:ln>
                <a:solidFill>
                  <a:srgbClr val="FFFF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8940408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2A5C18-80EE-F3D4-3C71-3F0562F04104}"/>
              </a:ext>
            </a:extLst>
          </p:cNvPr>
          <p:cNvSpPr>
            <a:spLocks noGrp="1"/>
          </p:cNvSpPr>
          <p:nvPr>
            <p:ph type="sldNum" sz="quarter" idx="12"/>
          </p:nvPr>
        </p:nvSpPr>
        <p:spPr/>
        <p:txBody>
          <a:bodyPr/>
          <a:lstStyle/>
          <a:p>
            <a:fld id="{CD5F7DB1-1739-486A-AE61-F601C514307D}" type="slidenum">
              <a:rPr lang="en-US" smtClean="0"/>
              <a:t>42</a:t>
            </a:fld>
            <a:endParaRPr lang="en-US"/>
          </a:p>
        </p:txBody>
      </p:sp>
      <p:pic>
        <p:nvPicPr>
          <p:cNvPr id="4" name="Picture 3">
            <a:extLst>
              <a:ext uri="{FF2B5EF4-FFF2-40B4-BE49-F238E27FC236}">
                <a16:creationId xmlns:a16="http://schemas.microsoft.com/office/drawing/2014/main" id="{65AA5343-ACD1-2272-BB84-FCDD9F6856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5" name="TextBox 4">
            <a:extLst>
              <a:ext uri="{FF2B5EF4-FFF2-40B4-BE49-F238E27FC236}">
                <a16:creationId xmlns:a16="http://schemas.microsoft.com/office/drawing/2014/main" id="{40BD48EE-B78E-4A86-3C97-74CCC28D5D0D}"/>
              </a:ext>
            </a:extLst>
          </p:cNvPr>
          <p:cNvSpPr txBox="1"/>
          <p:nvPr/>
        </p:nvSpPr>
        <p:spPr>
          <a:xfrm>
            <a:off x="952500" y="0"/>
            <a:ext cx="10157012"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effectLst/>
                <a:highlight>
                  <a:srgbClr val="FFFF00"/>
                </a:highligh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effectLst/>
                <a:highlight>
                  <a:srgbClr val="FFFF00"/>
                </a:highlight>
                <a:uLnTx/>
                <a:uFillTx/>
                <a:latin typeface="Calibri" panose="020F0502020204030204"/>
                <a:ea typeface="+mn-ea"/>
                <a:cs typeface="+mn-cs"/>
              </a:rPr>
              <a:t>A </a:t>
            </a:r>
            <a:r>
              <a:rPr kumimoji="0" lang="sv-SE" sz="3200" b="1" i="0" u="none" strike="noStrike" kern="1200" cap="none" spc="0" normalizeH="0" baseline="0" noProof="0" dirty="0" err="1">
                <a:ln>
                  <a:noFill/>
                </a:ln>
                <a:effectLst/>
                <a:highlight>
                  <a:srgbClr val="FFFF00"/>
                </a:highlight>
                <a:uLnTx/>
                <a:uFillTx/>
                <a:latin typeface="Calibri" panose="020F0502020204030204"/>
                <a:ea typeface="+mn-ea"/>
                <a:cs typeface="+mn-cs"/>
              </a:rPr>
              <a:t>Blue</a:t>
            </a:r>
            <a:r>
              <a:rPr kumimoji="0" lang="sv-SE" sz="3200" b="1" i="0" u="none" strike="noStrike" kern="1200" cap="none" spc="0" normalizeH="0" baseline="0" noProof="0" dirty="0">
                <a:ln>
                  <a:noFill/>
                </a:ln>
                <a:effectLst/>
                <a:highlight>
                  <a:srgbClr val="FFFF00"/>
                </a:highlight>
                <a:uLnTx/>
                <a:uFillTx/>
                <a:latin typeface="Calibri" panose="020F0502020204030204"/>
                <a:ea typeface="+mn-ea"/>
                <a:cs typeface="+mn-cs"/>
              </a:rPr>
              <a:t> ranger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err="1">
                <a:ln>
                  <a:noFill/>
                </a:ln>
                <a:effectLst/>
                <a:highlight>
                  <a:srgbClr val="FFFF00"/>
                </a:highlight>
                <a:uLnTx/>
                <a:uFillTx/>
                <a:latin typeface="Calibri" panose="020F0502020204030204"/>
                <a:ea typeface="+mn-ea"/>
                <a:cs typeface="+mn-cs"/>
              </a:rPr>
              <a:t>battalion</a:t>
            </a:r>
            <a:r>
              <a:rPr kumimoji="0" lang="sv-SE" sz="3200" b="1" i="0" u="none" strike="noStrike" kern="1200" cap="none" spc="0" normalizeH="0" baseline="0" noProof="0" dirty="0">
                <a:ln>
                  <a:noFill/>
                </a:ln>
                <a:effectLst/>
                <a:highlight>
                  <a:srgbClr val="FFFF00"/>
                </a:highlight>
                <a:uLnTx/>
                <a:uFillTx/>
                <a:latin typeface="Calibri" panose="020F0502020204030204"/>
                <a:ea typeface="+mn-ea"/>
                <a:cs typeface="+mn-cs"/>
              </a:rPr>
              <a:t> </a:t>
            </a:r>
            <a:r>
              <a:rPr kumimoji="0" lang="sv-SE" sz="3200" b="1" i="0" u="none" strike="noStrike" kern="1200" cap="none" spc="0" normalizeH="0" baseline="0" noProof="0" dirty="0" err="1">
                <a:ln>
                  <a:noFill/>
                </a:ln>
                <a:effectLst/>
                <a:highlight>
                  <a:srgbClr val="FFFF00"/>
                </a:highlight>
                <a:uLnTx/>
                <a:uFillTx/>
                <a:latin typeface="Calibri" panose="020F0502020204030204"/>
                <a:ea typeface="+mn-ea"/>
                <a:cs typeface="+mn-cs"/>
              </a:rPr>
              <a:t>can</a:t>
            </a:r>
            <a:r>
              <a:rPr kumimoji="0" lang="sv-SE" sz="3200" b="1" i="0" u="none" strike="noStrike" kern="1200" cap="none" spc="0" normalizeH="0" baseline="0" noProof="0" dirty="0">
                <a:ln>
                  <a:noFill/>
                </a:ln>
                <a:effectLst/>
                <a:highlight>
                  <a:srgbClr val="FFFF00"/>
                </a:highligh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err="1">
                <a:ln>
                  <a:noFill/>
                </a:ln>
                <a:effectLst/>
                <a:highlight>
                  <a:srgbClr val="FFFF00"/>
                </a:highlight>
                <a:uLnTx/>
                <a:uFillTx/>
                <a:latin typeface="Calibri" panose="020F0502020204030204"/>
                <a:ea typeface="+mn-ea"/>
                <a:cs typeface="+mn-cs"/>
              </a:rPr>
              <a:t>destroy</a:t>
            </a:r>
            <a:r>
              <a:rPr kumimoji="0" lang="sv-SE" sz="3200" b="1" i="0" u="none" strike="noStrike" kern="1200" cap="none" spc="0" normalizeH="0" baseline="0" noProof="0" dirty="0">
                <a:ln>
                  <a:noFill/>
                </a:ln>
                <a:effectLst/>
                <a:highlight>
                  <a:srgbClr val="FFFF00"/>
                </a:highlight>
                <a:uLnTx/>
                <a:uFillTx/>
                <a:latin typeface="Calibri" panose="020F0502020204030204"/>
                <a:ea typeface="+mn-ea"/>
                <a:cs typeface="+mn-cs"/>
              </a:rPr>
              <a:t> a bridge.</a:t>
            </a:r>
          </a:p>
        </p:txBody>
      </p:sp>
    </p:spTree>
    <p:extLst>
      <p:ext uri="{BB962C8B-B14F-4D97-AF65-F5344CB8AC3E}">
        <p14:creationId xmlns:p14="http://schemas.microsoft.com/office/powerpoint/2010/main" val="23938143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2753A3-6EB0-0AF3-88C0-722DE7A9EBD9}"/>
              </a:ext>
            </a:extLst>
          </p:cNvPr>
          <p:cNvSpPr>
            <a:spLocks noGrp="1"/>
          </p:cNvSpPr>
          <p:nvPr>
            <p:ph type="sldNum" sz="quarter" idx="12"/>
          </p:nvPr>
        </p:nvSpPr>
        <p:spPr/>
        <p:txBody>
          <a:bodyPr/>
          <a:lstStyle/>
          <a:p>
            <a:fld id="{CD5F7DB1-1739-486A-AE61-F601C514307D}" type="slidenum">
              <a:rPr lang="en-US" smtClean="0"/>
              <a:t>43</a:t>
            </a:fld>
            <a:endParaRPr lang="en-US"/>
          </a:p>
        </p:txBody>
      </p:sp>
      <p:pic>
        <p:nvPicPr>
          <p:cNvPr id="4" name="Picture 3">
            <a:extLst>
              <a:ext uri="{FF2B5EF4-FFF2-40B4-BE49-F238E27FC236}">
                <a16:creationId xmlns:a16="http://schemas.microsoft.com/office/drawing/2014/main" id="{0CC52830-AD24-6A82-B88D-A9F7ADB48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
        <p:nvSpPr>
          <p:cNvPr id="5" name="TextBox 4">
            <a:extLst>
              <a:ext uri="{FF2B5EF4-FFF2-40B4-BE49-F238E27FC236}">
                <a16:creationId xmlns:a16="http://schemas.microsoft.com/office/drawing/2014/main" id="{ED6025C1-9E0A-1BFA-0376-1A3867CEB2F6}"/>
              </a:ext>
            </a:extLst>
          </p:cNvPr>
          <p:cNvSpPr txBox="1"/>
          <p:nvPr/>
        </p:nvSpPr>
        <p:spPr>
          <a:xfrm>
            <a:off x="516329" y="136525"/>
            <a:ext cx="10157012"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srgbClr val="FFFF00"/>
                </a:solidFill>
                <a:effectLst/>
                <a:uLnTx/>
                <a:uFillTx/>
                <a:latin typeface="Calibri" panose="020F0502020204030204"/>
                <a:ea typeface="+mn-ea"/>
                <a:cs typeface="+mn-cs"/>
              </a:rPr>
              <a:t>A </a:t>
            </a:r>
            <a:r>
              <a:rPr kumimoji="0" lang="sv-SE" sz="3200" b="1" i="0" u="none" strike="noStrike" kern="1200" cap="none" spc="0" normalizeH="0" baseline="0" noProof="0" dirty="0" err="1">
                <a:ln>
                  <a:noFill/>
                </a:ln>
                <a:solidFill>
                  <a:srgbClr val="FFFF00"/>
                </a:solidFill>
                <a:effectLst/>
                <a:uLnTx/>
                <a:uFillTx/>
                <a:latin typeface="Calibri" panose="020F0502020204030204"/>
                <a:ea typeface="+mn-ea"/>
                <a:cs typeface="+mn-cs"/>
              </a:rPr>
              <a:t>Blue</a:t>
            </a:r>
            <a:r>
              <a:rPr kumimoji="0" lang="sv-SE" sz="3200" b="1" i="0" u="none" strike="noStrike" kern="1200" cap="none" spc="0" normalizeH="0" baseline="0" noProof="0" dirty="0">
                <a:ln>
                  <a:noFill/>
                </a:ln>
                <a:solidFill>
                  <a:srgbClr val="FFFF00"/>
                </a:solidFill>
                <a:effectLst/>
                <a:uLnTx/>
                <a:uFillTx/>
                <a:latin typeface="Calibri" panose="020F0502020204030204"/>
                <a:ea typeface="+mn-ea"/>
                <a:cs typeface="+mn-cs"/>
              </a:rPr>
              <a:t> ranger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err="1">
                <a:ln>
                  <a:noFill/>
                </a:ln>
                <a:solidFill>
                  <a:srgbClr val="FFFF00"/>
                </a:solidFill>
                <a:effectLst/>
                <a:uLnTx/>
                <a:uFillTx/>
                <a:latin typeface="Calibri" panose="020F0502020204030204"/>
                <a:ea typeface="+mn-ea"/>
                <a:cs typeface="+mn-cs"/>
              </a:rPr>
              <a:t>battalion</a:t>
            </a:r>
            <a:r>
              <a:rPr kumimoji="0" lang="sv-SE" sz="32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srgbClr val="FFFF00"/>
                </a:solidFill>
                <a:effectLst/>
                <a:uLnTx/>
                <a:uFillTx/>
                <a:latin typeface="Calibri" panose="020F0502020204030204"/>
                <a:ea typeface="+mn-ea"/>
                <a:cs typeface="+mn-cs"/>
              </a:rPr>
              <a:t>can</a:t>
            </a:r>
            <a:r>
              <a:rPr kumimoji="0" lang="sv-SE" sz="3200" b="1" i="0" u="none" strike="noStrike" kern="1200" cap="none" spc="0" normalizeH="0" baseline="0" noProof="0" dirty="0">
                <a:ln>
                  <a:noFill/>
                </a:ln>
                <a:solidFill>
                  <a:srgbClr val="FFFF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err="1">
                <a:ln>
                  <a:noFill/>
                </a:ln>
                <a:solidFill>
                  <a:srgbClr val="FFFF00"/>
                </a:solidFill>
                <a:effectLst/>
                <a:uLnTx/>
                <a:uFillTx/>
                <a:latin typeface="Calibri" panose="020F0502020204030204"/>
                <a:ea typeface="+mn-ea"/>
                <a:cs typeface="+mn-cs"/>
              </a:rPr>
              <a:t>use</a:t>
            </a:r>
            <a:r>
              <a:rPr kumimoji="0" lang="sv-SE" sz="32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srgbClr val="FFFF00"/>
                </a:solidFill>
                <a:effectLst/>
                <a:uLnTx/>
                <a:uFillTx/>
                <a:latin typeface="Calibri" panose="020F0502020204030204"/>
                <a:ea typeface="+mn-ea"/>
                <a:cs typeface="+mn-cs"/>
              </a:rPr>
              <a:t>drones</a:t>
            </a:r>
            <a:r>
              <a:rPr kumimoji="0" lang="sv-SE" sz="3200" b="1" i="0" u="none" strike="noStrike" kern="1200" cap="none" spc="0" normalizeH="0" baseline="0" noProof="0" dirty="0">
                <a:ln>
                  <a:noFill/>
                </a:ln>
                <a:solidFill>
                  <a:srgbClr val="FFFF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srgbClr val="FFFF00"/>
                </a:solidFill>
                <a:effectLst/>
                <a:uLnTx/>
                <a:uFillTx/>
                <a:latin typeface="Calibri" panose="020F0502020204030204"/>
                <a:ea typeface="+mn-ea"/>
                <a:cs typeface="+mn-cs"/>
              </a:rPr>
              <a:t>to </a:t>
            </a:r>
            <a:r>
              <a:rPr kumimoji="0" lang="sv-SE" sz="3200" b="1" i="0" u="none" strike="noStrike" kern="1200" cap="none" spc="0" normalizeH="0" baseline="0" noProof="0" dirty="0" err="1">
                <a:ln>
                  <a:noFill/>
                </a:ln>
                <a:solidFill>
                  <a:srgbClr val="FFFF00"/>
                </a:solidFill>
                <a:effectLst/>
                <a:uLnTx/>
                <a:uFillTx/>
                <a:latin typeface="Calibri" panose="020F0502020204030204"/>
                <a:ea typeface="+mn-ea"/>
                <a:cs typeface="+mn-cs"/>
              </a:rPr>
              <a:t>destroy</a:t>
            </a:r>
            <a:r>
              <a:rPr kumimoji="0" lang="sv-SE" sz="3200" b="1" i="0" u="none" strike="noStrike" kern="1200" cap="none" spc="0" normalizeH="0" baseline="0" noProof="0" dirty="0">
                <a:ln>
                  <a:noFill/>
                </a:ln>
                <a:solidFill>
                  <a:srgbClr val="FFFF00"/>
                </a:solidFill>
                <a:effectLst/>
                <a:uLnTx/>
                <a:uFillTx/>
                <a:latin typeface="Calibri" panose="020F0502020204030204"/>
                <a:ea typeface="+mn-ea"/>
                <a:cs typeface="+mn-cs"/>
              </a:rPr>
              <a:t> Red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err="1">
                <a:ln>
                  <a:noFill/>
                </a:ln>
                <a:solidFill>
                  <a:srgbClr val="FFFF00"/>
                </a:solidFill>
                <a:effectLst/>
                <a:uLnTx/>
                <a:uFillTx/>
                <a:latin typeface="Calibri" panose="020F0502020204030204"/>
                <a:ea typeface="+mn-ea"/>
                <a:cs typeface="+mn-cs"/>
              </a:rPr>
              <a:t>fuel</a:t>
            </a:r>
            <a:r>
              <a:rPr kumimoji="0" lang="sv-SE" sz="32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srgbClr val="FFFF00"/>
                </a:solidFill>
                <a:effectLst/>
                <a:uLnTx/>
                <a:uFillTx/>
                <a:latin typeface="Calibri" panose="020F0502020204030204"/>
                <a:ea typeface="+mn-ea"/>
                <a:cs typeface="+mn-cs"/>
              </a:rPr>
              <a:t>deliveries</a:t>
            </a:r>
            <a:r>
              <a:rPr kumimoji="0" lang="sv-SE" sz="3200" b="1" i="0" u="none" strike="noStrike" kern="1200" cap="none" spc="0" normalizeH="0" baseline="0" noProof="0" dirty="0">
                <a:ln>
                  <a:noFill/>
                </a:ln>
                <a:solidFill>
                  <a:srgbClr val="FFFF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0562653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7B9D57-E8C7-320D-F977-51B3BFC4DB6D}"/>
              </a:ext>
            </a:extLst>
          </p:cNvPr>
          <p:cNvSpPr>
            <a:spLocks noGrp="1"/>
          </p:cNvSpPr>
          <p:nvPr>
            <p:ph type="sldNum" sz="quarter" idx="12"/>
          </p:nvPr>
        </p:nvSpPr>
        <p:spPr/>
        <p:txBody>
          <a:bodyPr/>
          <a:lstStyle/>
          <a:p>
            <a:fld id="{CD5F7DB1-1739-486A-AE61-F601C514307D}" type="slidenum">
              <a:rPr lang="en-US" smtClean="0"/>
              <a:t>44</a:t>
            </a:fld>
            <a:endParaRPr lang="en-US" dirty="0"/>
          </a:p>
        </p:txBody>
      </p:sp>
      <p:sp>
        <p:nvSpPr>
          <p:cNvPr id="4" name="TextBox 3">
            <a:extLst>
              <a:ext uri="{FF2B5EF4-FFF2-40B4-BE49-F238E27FC236}">
                <a16:creationId xmlns:a16="http://schemas.microsoft.com/office/drawing/2014/main" id="{F12BD3B4-2DDF-FB4B-424C-BAE98CD505D1}"/>
              </a:ext>
            </a:extLst>
          </p:cNvPr>
          <p:cNvSpPr txBox="1"/>
          <p:nvPr/>
        </p:nvSpPr>
        <p:spPr>
          <a:xfrm>
            <a:off x="569258" y="1214928"/>
            <a:ext cx="10559185"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3200" b="1" i="1" dirty="0" err="1">
                <a:solidFill>
                  <a:prstClr val="black"/>
                </a:solidFill>
                <a:latin typeface="Calibri" panose="020F0502020204030204"/>
              </a:rPr>
              <a:t>Possible</a:t>
            </a:r>
            <a:r>
              <a:rPr lang="sv-SE" sz="3200" b="1" i="1" dirty="0">
                <a:solidFill>
                  <a:prstClr val="black"/>
                </a:solidFill>
                <a:latin typeface="Calibri" panose="020F0502020204030204"/>
              </a:rPr>
              <a:t> extension: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With</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marginal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adjustments</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model</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can</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be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used</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determine</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outcomes</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and the optimal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decisions</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if</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Blue</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and Red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dynamically</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adjust</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decisions</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3200" b="1" dirty="0">
              <a:solidFill>
                <a:prstClr val="black"/>
              </a:solidFill>
              <a:latin typeface="Calibri" panose="020F0502020204030204"/>
            </a:endParaRPr>
          </a:p>
        </p:txBody>
      </p:sp>
    </p:spTree>
    <p:extLst>
      <p:ext uri="{BB962C8B-B14F-4D97-AF65-F5344CB8AC3E}">
        <p14:creationId xmlns:p14="http://schemas.microsoft.com/office/powerpoint/2010/main" val="8712827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AB50C9-BD27-7B77-7E6D-C31E16B26CE3}"/>
              </a:ext>
            </a:extLst>
          </p:cNvPr>
          <p:cNvSpPr>
            <a:spLocks noGrp="1"/>
          </p:cNvSpPr>
          <p:nvPr>
            <p:ph type="sldNum" sz="quarter" idx="12"/>
          </p:nvPr>
        </p:nvSpPr>
        <p:spPr/>
        <p:txBody>
          <a:bodyPr/>
          <a:lstStyle/>
          <a:p>
            <a:fld id="{CD5F7DB1-1739-486A-AE61-F601C514307D}" type="slidenum">
              <a:rPr lang="en-US" smtClean="0"/>
              <a:t>45</a:t>
            </a:fld>
            <a:endParaRPr lang="en-US" dirty="0"/>
          </a:p>
        </p:txBody>
      </p:sp>
      <p:sp>
        <p:nvSpPr>
          <p:cNvPr id="4" name="TextBox 3">
            <a:extLst>
              <a:ext uri="{FF2B5EF4-FFF2-40B4-BE49-F238E27FC236}">
                <a16:creationId xmlns:a16="http://schemas.microsoft.com/office/drawing/2014/main" id="{A0468DF6-71F4-C6CA-6F8E-276D0A63B20B}"/>
              </a:ext>
            </a:extLst>
          </p:cNvPr>
          <p:cNvSpPr txBox="1"/>
          <p:nvPr/>
        </p:nvSpPr>
        <p:spPr>
          <a:xfrm>
            <a:off x="578224" y="414101"/>
            <a:ext cx="11035552"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1" u="sng" strike="noStrike" kern="1200" cap="none" spc="0" normalizeH="0" baseline="0" noProof="0" dirty="0">
                <a:ln>
                  <a:noFill/>
                </a:ln>
                <a:solidFill>
                  <a:prstClr val="black"/>
                </a:solidFill>
                <a:effectLst/>
                <a:uLnTx/>
                <a:uFillTx/>
                <a:latin typeface="Calibri" panose="020F0502020204030204"/>
                <a:ea typeface="+mn-ea"/>
                <a:cs typeface="+mn-cs"/>
              </a:rPr>
              <a:t>Illustration: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3200"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The optimal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use</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time</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sv-SE" sz="3200" b="1" i="0" u="none" strike="noStrike" kern="1200" cap="none" spc="0" normalizeH="0" baseline="0" noProof="0" dirty="0" err="1">
                <a:ln>
                  <a:noFill/>
                </a:ln>
                <a:solidFill>
                  <a:srgbClr val="0070C0"/>
                </a:solidFill>
                <a:effectLst/>
                <a:uLnTx/>
                <a:uFillTx/>
                <a:latin typeface="Calibri" panose="020F0502020204030204"/>
                <a:ea typeface="+mn-ea"/>
                <a:cs typeface="+mn-cs"/>
              </a:rPr>
              <a:t>Blue</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Ranger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battalion</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as a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function</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cost</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per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unit</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remaining</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a:ln>
                  <a:noFill/>
                </a:ln>
                <a:solidFill>
                  <a:srgbClr val="FF0000"/>
                </a:solidFill>
                <a:effectLst/>
                <a:uLnTx/>
                <a:uFillTx/>
                <a:latin typeface="Calibri" panose="020F0502020204030204"/>
                <a:ea typeface="+mn-ea"/>
                <a:cs typeface="+mn-cs"/>
              </a:rPr>
              <a:t>Red</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artillery</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battalions</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future</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point</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time</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T.</a:t>
            </a:r>
            <a:endPar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7630C56-5970-4766-4CFC-F4BB7F0C6EE2}"/>
              </a:ext>
            </a:extLst>
          </p:cNvPr>
          <p:cNvPicPr>
            <a:picLocks noChangeAspect="1"/>
          </p:cNvPicPr>
          <p:nvPr/>
        </p:nvPicPr>
        <p:blipFill>
          <a:blip r:embed="rId2"/>
          <a:stretch>
            <a:fillRect/>
          </a:stretch>
        </p:blipFill>
        <p:spPr>
          <a:xfrm>
            <a:off x="993920" y="3195782"/>
            <a:ext cx="10204160" cy="3086677"/>
          </a:xfrm>
          <a:prstGeom prst="rect">
            <a:avLst/>
          </a:prstGeom>
        </p:spPr>
      </p:pic>
      <p:sp>
        <p:nvSpPr>
          <p:cNvPr id="8" name="TextBox 7">
            <a:extLst>
              <a:ext uri="{FF2B5EF4-FFF2-40B4-BE49-F238E27FC236}">
                <a16:creationId xmlns:a16="http://schemas.microsoft.com/office/drawing/2014/main" id="{B0F4EFDE-97EA-40B2-725F-89EB818AEF1F}"/>
              </a:ext>
            </a:extLst>
          </p:cNvPr>
          <p:cNvSpPr txBox="1"/>
          <p:nvPr/>
        </p:nvSpPr>
        <p:spPr>
          <a:xfrm>
            <a:off x="6011694" y="2869660"/>
            <a:ext cx="5038372" cy="923330"/>
          </a:xfrm>
          <a:prstGeom prst="rect">
            <a:avLst/>
          </a:prstGeom>
          <a:noFill/>
        </p:spPr>
        <p:txBody>
          <a:bodyPr wrap="square" rtlCol="0">
            <a:spAutoFit/>
          </a:bodyPr>
          <a:lstStyle/>
          <a:p>
            <a:r>
              <a:rPr lang="sv-SE" b="1" i="1" dirty="0"/>
              <a:t>Red </a:t>
            </a:r>
            <a:r>
              <a:rPr lang="sv-SE" b="1" i="1" dirty="0" err="1"/>
              <a:t>Artillery</a:t>
            </a:r>
            <a:r>
              <a:rPr lang="sv-SE" b="1" i="1" dirty="0"/>
              <a:t> </a:t>
            </a:r>
            <a:r>
              <a:rPr lang="sv-SE" b="1" i="1" dirty="0" err="1"/>
              <a:t>battalions</a:t>
            </a:r>
            <a:r>
              <a:rPr lang="sv-SE" b="1" i="1" dirty="0"/>
              <a:t> </a:t>
            </a:r>
          </a:p>
          <a:p>
            <a:r>
              <a:rPr lang="sv-SE" b="1" i="1" dirty="0"/>
              <a:t>Red </a:t>
            </a:r>
            <a:r>
              <a:rPr lang="sv-SE" b="1" i="1" dirty="0" err="1"/>
              <a:t>Cavalry</a:t>
            </a:r>
            <a:r>
              <a:rPr lang="sv-SE" b="1" i="1" dirty="0"/>
              <a:t> Rangers </a:t>
            </a:r>
            <a:r>
              <a:rPr lang="sv-SE" b="1" i="1" dirty="0" err="1"/>
              <a:t>battalions</a:t>
            </a:r>
            <a:endParaRPr lang="sv-SE" b="1" i="1" dirty="0"/>
          </a:p>
          <a:p>
            <a:r>
              <a:rPr lang="sv-SE" b="1" i="1" dirty="0"/>
              <a:t>Red </a:t>
            </a:r>
            <a:r>
              <a:rPr lang="sv-SE" b="1" i="1" dirty="0" err="1"/>
              <a:t>Mechanized</a:t>
            </a:r>
            <a:r>
              <a:rPr lang="sv-SE" b="1" i="1" dirty="0"/>
              <a:t> </a:t>
            </a:r>
            <a:r>
              <a:rPr lang="sv-SE" b="1" i="1" dirty="0" err="1"/>
              <a:t>battalions</a:t>
            </a:r>
            <a:endParaRPr lang="en-US" b="1" i="1" dirty="0"/>
          </a:p>
        </p:txBody>
      </p:sp>
      <p:cxnSp>
        <p:nvCxnSpPr>
          <p:cNvPr id="10" name="Straight Arrow Connector 9">
            <a:extLst>
              <a:ext uri="{FF2B5EF4-FFF2-40B4-BE49-F238E27FC236}">
                <a16:creationId xmlns:a16="http://schemas.microsoft.com/office/drawing/2014/main" id="{C99E72E6-28F6-C551-084A-0D900D786718}"/>
              </a:ext>
            </a:extLst>
          </p:cNvPr>
          <p:cNvCxnSpPr>
            <a:cxnSpLocks/>
          </p:cNvCxnSpPr>
          <p:nvPr/>
        </p:nvCxnSpPr>
        <p:spPr>
          <a:xfrm flipH="1">
            <a:off x="2315183" y="3121891"/>
            <a:ext cx="3696511" cy="10901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409A5CD-774C-BF29-478B-DEB7E7969E8B}"/>
              </a:ext>
            </a:extLst>
          </p:cNvPr>
          <p:cNvCxnSpPr>
            <a:cxnSpLocks/>
          </p:cNvCxnSpPr>
          <p:nvPr/>
        </p:nvCxnSpPr>
        <p:spPr>
          <a:xfrm flipH="1">
            <a:off x="3443591" y="3356043"/>
            <a:ext cx="2568103" cy="8560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B6BB994-1798-617C-F28C-F91AD894625D}"/>
              </a:ext>
            </a:extLst>
          </p:cNvPr>
          <p:cNvCxnSpPr>
            <a:cxnSpLocks/>
          </p:cNvCxnSpPr>
          <p:nvPr/>
        </p:nvCxnSpPr>
        <p:spPr>
          <a:xfrm flipH="1">
            <a:off x="4640094" y="3618689"/>
            <a:ext cx="1371600" cy="6672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B004B4B-EED2-D72E-2B94-D1E69E0E2460}"/>
              </a:ext>
            </a:extLst>
          </p:cNvPr>
          <p:cNvCxnSpPr>
            <a:cxnSpLocks/>
          </p:cNvCxnSpPr>
          <p:nvPr/>
        </p:nvCxnSpPr>
        <p:spPr>
          <a:xfrm flipV="1">
            <a:off x="3210127" y="5687438"/>
            <a:ext cx="0" cy="39234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0F59756-33E7-4D8B-4F13-9F19985B9B45}"/>
              </a:ext>
            </a:extLst>
          </p:cNvPr>
          <p:cNvSpPr txBox="1"/>
          <p:nvPr/>
        </p:nvSpPr>
        <p:spPr>
          <a:xfrm>
            <a:off x="1964988" y="6171684"/>
            <a:ext cx="3634328" cy="369332"/>
          </a:xfrm>
          <a:prstGeom prst="rect">
            <a:avLst/>
          </a:prstGeom>
          <a:noFill/>
        </p:spPr>
        <p:txBody>
          <a:bodyPr wrap="none" rtlCol="0">
            <a:spAutoFit/>
          </a:bodyPr>
          <a:lstStyle/>
          <a:p>
            <a:r>
              <a:rPr lang="sv-SE" b="1" dirty="0" err="1">
                <a:solidFill>
                  <a:srgbClr val="FF0000"/>
                </a:solidFill>
              </a:rPr>
              <a:t>This</a:t>
            </a:r>
            <a:r>
              <a:rPr lang="sv-SE" b="1" dirty="0">
                <a:solidFill>
                  <a:srgbClr val="FF0000"/>
                </a:solidFill>
              </a:rPr>
              <a:t> ”</a:t>
            </a:r>
            <a:r>
              <a:rPr lang="sv-SE" b="1" dirty="0" err="1">
                <a:solidFill>
                  <a:srgbClr val="FF0000"/>
                </a:solidFill>
              </a:rPr>
              <a:t>cost</a:t>
            </a:r>
            <a:r>
              <a:rPr lang="sv-SE" b="1" dirty="0">
                <a:solidFill>
                  <a:srgbClr val="FF0000"/>
                </a:solidFill>
              </a:rPr>
              <a:t> per </a:t>
            </a:r>
            <a:r>
              <a:rPr lang="sv-SE" b="1" dirty="0" err="1">
                <a:solidFill>
                  <a:srgbClr val="FF0000"/>
                </a:solidFill>
              </a:rPr>
              <a:t>unit</a:t>
            </a:r>
            <a:r>
              <a:rPr lang="sv-SE" b="1" dirty="0">
                <a:solidFill>
                  <a:srgbClr val="FF0000"/>
                </a:solidFill>
              </a:rPr>
              <a:t>” </a:t>
            </a:r>
            <a:r>
              <a:rPr lang="sv-SE" b="1" dirty="0" err="1">
                <a:solidFill>
                  <a:srgbClr val="FF0000"/>
                </a:solidFill>
              </a:rPr>
              <a:t>will</a:t>
            </a:r>
            <a:r>
              <a:rPr lang="sv-SE" b="1" dirty="0">
                <a:solidFill>
                  <a:srgbClr val="FF0000"/>
                </a:solidFill>
              </a:rPr>
              <a:t> be </a:t>
            </a:r>
            <a:r>
              <a:rPr lang="sv-SE" b="1" dirty="0" err="1">
                <a:solidFill>
                  <a:srgbClr val="FF0000"/>
                </a:solidFill>
              </a:rPr>
              <a:t>adjusted</a:t>
            </a:r>
            <a:r>
              <a:rPr lang="sv-SE" b="1" dirty="0">
                <a:solidFill>
                  <a:srgbClr val="FF0000"/>
                </a:solidFill>
              </a:rPr>
              <a:t>.</a:t>
            </a:r>
            <a:endParaRPr lang="en-US" b="1" dirty="0">
              <a:solidFill>
                <a:srgbClr val="FF0000"/>
              </a:solidFill>
            </a:endParaRPr>
          </a:p>
        </p:txBody>
      </p:sp>
      <p:cxnSp>
        <p:nvCxnSpPr>
          <p:cNvPr id="26" name="Straight Arrow Connector 25">
            <a:extLst>
              <a:ext uri="{FF2B5EF4-FFF2-40B4-BE49-F238E27FC236}">
                <a16:creationId xmlns:a16="http://schemas.microsoft.com/office/drawing/2014/main" id="{5267F611-1FE9-74D1-9DE5-DA5E1770D564}"/>
              </a:ext>
            </a:extLst>
          </p:cNvPr>
          <p:cNvCxnSpPr>
            <a:cxnSpLocks/>
          </p:cNvCxnSpPr>
          <p:nvPr/>
        </p:nvCxnSpPr>
        <p:spPr>
          <a:xfrm flipH="1" flipV="1">
            <a:off x="1546698" y="5687438"/>
            <a:ext cx="573159" cy="49923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08377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3F5B95-ED68-D690-5E63-52824B2D089B}"/>
              </a:ext>
            </a:extLst>
          </p:cNvPr>
          <p:cNvSpPr>
            <a:spLocks noGrp="1"/>
          </p:cNvSpPr>
          <p:nvPr>
            <p:ph type="sldNum" sz="quarter" idx="12"/>
          </p:nvPr>
        </p:nvSpPr>
        <p:spPr/>
        <p:txBody>
          <a:bodyPr/>
          <a:lstStyle/>
          <a:p>
            <a:fld id="{CD5F7DB1-1739-486A-AE61-F601C514307D}" type="slidenum">
              <a:rPr lang="en-US" smtClean="0"/>
              <a:t>46</a:t>
            </a:fld>
            <a:endParaRPr lang="en-US"/>
          </a:p>
        </p:txBody>
      </p:sp>
      <p:sp>
        <p:nvSpPr>
          <p:cNvPr id="4" name="TextBox 3">
            <a:extLst>
              <a:ext uri="{FF2B5EF4-FFF2-40B4-BE49-F238E27FC236}">
                <a16:creationId xmlns:a16="http://schemas.microsoft.com/office/drawing/2014/main" id="{C05CD61C-0B75-226D-C4A5-B5C145709B2E}"/>
              </a:ext>
            </a:extLst>
          </p:cNvPr>
          <p:cNvSpPr txBox="1"/>
          <p:nvPr/>
        </p:nvSpPr>
        <p:spPr>
          <a:xfrm>
            <a:off x="3064164" y="1443841"/>
            <a:ext cx="7001164" cy="3970318"/>
          </a:xfrm>
          <a:prstGeom prst="rect">
            <a:avLst/>
          </a:prstGeom>
          <a:noFill/>
        </p:spPr>
        <p:txBody>
          <a:bodyPr wrap="square">
            <a:spAutoFit/>
          </a:bodyPr>
          <a:lstStyle/>
          <a:p>
            <a:pPr>
              <a:buNone/>
            </a:pPr>
            <a:r>
              <a:rPr lang="en-US" sz="1800" b="1" u="sng" kern="100" dirty="0">
                <a:effectLst/>
                <a:latin typeface="Calibri" panose="020F0502020204030204" pitchFamily="34" charset="0"/>
                <a:ea typeface="Calibri" panose="020F0502020204030204" pitchFamily="34" charset="0"/>
                <a:cs typeface="Arial" panose="020B0604020202020204" pitchFamily="34" charset="0"/>
              </a:rPr>
              <a:t>Table 1.</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kern="100" dirty="0">
                <a:effectLst/>
                <a:latin typeface="Calibri" panose="020F0502020204030204" pitchFamily="34" charset="0"/>
                <a:ea typeface="Calibri" panose="020F0502020204030204" pitchFamily="34" charset="0"/>
                <a:cs typeface="Arial" panose="020B0604020202020204" pitchFamily="34" charset="0"/>
              </a:rPr>
              <a:t> </a:t>
            </a:r>
          </a:p>
          <a:p>
            <a:pPr>
              <a:buNone/>
            </a:pPr>
            <a:r>
              <a:rPr lang="en-US" sz="1800" kern="100" dirty="0">
                <a:effectLst/>
                <a:latin typeface="Derive Unicode" panose="020B0609030204040204" pitchFamily="49" charset="0"/>
                <a:ea typeface="Calibri" panose="020F0502020204030204" pitchFamily="34" charset="0"/>
                <a:cs typeface="Arial" panose="020B0604020202020204" pitchFamily="34" charset="0"/>
              </a:rPr>
              <a:t>  Parameter </a:t>
            </a:r>
            <a:r>
              <a:rPr lang="en-US" sz="1800" kern="100" dirty="0" err="1">
                <a:effectLst/>
                <a:latin typeface="Derive Unicode" panose="020B0609030204040204" pitchFamily="49" charset="0"/>
                <a:ea typeface="Calibri" panose="020F0502020204030204" pitchFamily="34" charset="0"/>
                <a:cs typeface="Arial" panose="020B0604020202020204" pitchFamily="34" charset="0"/>
              </a:rPr>
              <a:t>fYa</a:t>
            </a:r>
            <a:r>
              <a:rPr lang="en-US" sz="1800" kern="100" dirty="0">
                <a:effectLst/>
                <a:latin typeface="Derive Unicode" panose="020B0609030204040204" pitchFamily="49" charset="0"/>
                <a:ea typeface="Calibri" panose="020F0502020204030204" pitchFamily="34" charset="0"/>
                <a:cs typeface="Arial" panose="020B0604020202020204" pitchFamily="34" charset="0"/>
              </a:rPr>
              <a:t> = -15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kern="100" dirty="0">
                <a:effectLst/>
                <a:latin typeface="Derive Unicode" panose="020B0609030204040204" pitchFamily="49" charset="0"/>
                <a:ea typeface="Calibri" panose="020F0502020204030204" pitchFamily="34" charset="0"/>
                <a:cs typeface="Arial" panose="020B0604020202020204" pitchFamily="34" charset="0"/>
              </a:rPr>
              <a:t>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kern="100" dirty="0">
                <a:effectLst/>
                <a:latin typeface="Derive Unicode" panose="020B0609030204040204" pitchFamily="49" charset="0"/>
                <a:ea typeface="Calibri" panose="020F0502020204030204" pitchFamily="34" charset="0"/>
                <a:cs typeface="Arial" panose="020B0604020202020204" pitchFamily="34" charset="0"/>
              </a:rPr>
              <a:t>    Optimal Solution:</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kern="100" dirty="0">
                <a:effectLst/>
                <a:latin typeface="Derive Unicode" panose="020B0609030204040204" pitchFamily="49" charset="0"/>
                <a:ea typeface="Calibri" panose="020F0502020204030204" pitchFamily="34" charset="0"/>
                <a:cs typeface="Arial" panose="020B0604020202020204" pitchFamily="34" charset="0"/>
              </a:rPr>
              <a:t>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kern="100" dirty="0">
                <a:effectLst/>
                <a:latin typeface="Derive Unicode" panose="020B0609030204040204" pitchFamily="49" charset="0"/>
                <a:ea typeface="Calibri" panose="020F0502020204030204" pitchFamily="34" charset="0"/>
                <a:cs typeface="Arial" panose="020B0604020202020204" pitchFamily="34" charset="0"/>
              </a:rPr>
              <a:t>     objective function = -1085.318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kern="100" dirty="0">
                <a:effectLst/>
                <a:latin typeface="Derive Unicode" panose="020B0609030204040204" pitchFamily="49" charset="0"/>
                <a:ea typeface="Calibri" panose="020F0502020204030204" pitchFamily="34" charset="0"/>
                <a:cs typeface="Arial" panose="020B0604020202020204" pitchFamily="34" charset="0"/>
              </a:rPr>
              <a:t>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kern="100" dirty="0">
                <a:effectLst/>
                <a:latin typeface="Derive Unicode" panose="020B0609030204040204" pitchFamily="49" charset="0"/>
                <a:ea typeface="Calibri" panose="020F0502020204030204" pitchFamily="34" charset="0"/>
                <a:cs typeface="Arial" panose="020B0604020202020204" pitchFamily="34" charset="0"/>
              </a:rPr>
              <a:t>     </a:t>
            </a:r>
            <a:r>
              <a:rPr lang="en-US" sz="1800" kern="100" dirty="0" err="1">
                <a:effectLst/>
                <a:latin typeface="Derive Unicode" panose="020B0609030204040204" pitchFamily="49" charset="0"/>
                <a:ea typeface="Calibri" panose="020F0502020204030204" pitchFamily="34" charset="0"/>
                <a:cs typeface="Arial" panose="020B0604020202020204" pitchFamily="34" charset="0"/>
              </a:rPr>
              <a:t>uca</a:t>
            </a:r>
            <a:r>
              <a:rPr lang="en-US" sz="1800" kern="100" dirty="0">
                <a:effectLst/>
                <a:latin typeface="Derive Unicode" panose="020B0609030204040204" pitchFamily="49" charset="0"/>
                <a:ea typeface="Calibri" panose="020F0502020204030204" pitchFamily="34" charset="0"/>
                <a:cs typeface="Arial" panose="020B0604020202020204" pitchFamily="34" charset="0"/>
              </a:rPr>
              <a:t>      </a:t>
            </a:r>
            <a:r>
              <a:rPr lang="en-US" sz="1800" kern="100" dirty="0" err="1">
                <a:effectLst/>
                <a:latin typeface="Derive Unicode" panose="020B0609030204040204" pitchFamily="49" charset="0"/>
                <a:ea typeface="Calibri" panose="020F0502020204030204" pitchFamily="34" charset="0"/>
                <a:cs typeface="Arial" panose="020B0604020202020204" pitchFamily="34" charset="0"/>
              </a:rPr>
              <a:t>ucc</a:t>
            </a:r>
            <a:r>
              <a:rPr lang="en-US" sz="1800" kern="100" dirty="0">
                <a:effectLst/>
                <a:latin typeface="Derive Unicode" panose="020B0609030204040204" pitchFamily="49" charset="0"/>
                <a:ea typeface="Calibri" panose="020F0502020204030204" pitchFamily="34" charset="0"/>
                <a:cs typeface="Arial" panose="020B0604020202020204" pitchFamily="34" charset="0"/>
              </a:rPr>
              <a:t>      </a:t>
            </a:r>
            <a:r>
              <a:rPr lang="en-US" sz="1800" kern="100" dirty="0" err="1">
                <a:effectLst/>
                <a:latin typeface="Derive Unicode" panose="020B0609030204040204" pitchFamily="49" charset="0"/>
                <a:ea typeface="Calibri" panose="020F0502020204030204" pitchFamily="34" charset="0"/>
                <a:cs typeface="Arial" panose="020B0604020202020204" pitchFamily="34" charset="0"/>
              </a:rPr>
              <a:t>ucm</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kern="100" dirty="0">
                <a:effectLst/>
                <a:latin typeface="Derive Unicode" panose="020B0609030204040204" pitchFamily="49" charset="0"/>
                <a:ea typeface="Calibri" panose="020F0502020204030204" pitchFamily="34" charset="0"/>
                <a:cs typeface="Arial" panose="020B0604020202020204" pitchFamily="34" charset="0"/>
              </a:rPr>
              <a:t>     0.75     0.03     0.22</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kern="100" dirty="0">
                <a:effectLst/>
                <a:latin typeface="Derive Unicode" panose="020B0609030204040204" pitchFamily="49" charset="0"/>
                <a:ea typeface="Calibri" panose="020F0502020204030204" pitchFamily="34" charset="0"/>
                <a:cs typeface="Arial" panose="020B0604020202020204" pitchFamily="34" charset="0"/>
              </a:rPr>
              <a:t>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kern="100" dirty="0">
                <a:effectLst/>
                <a:latin typeface="Derive Unicode" panose="020B0609030204040204" pitchFamily="49" charset="0"/>
                <a:ea typeface="Calibri" panose="020F0502020204030204" pitchFamily="34" charset="0"/>
                <a:cs typeface="Arial" panose="020B0604020202020204" pitchFamily="34" charset="0"/>
              </a:rPr>
              <a:t>              Art       Cav       Mec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kern="100" dirty="0">
                <a:effectLst/>
                <a:latin typeface="Derive Unicode" panose="020B0609030204040204" pitchFamily="49" charset="0"/>
                <a:ea typeface="Calibri" panose="020F0502020204030204" pitchFamily="34" charset="0"/>
                <a:cs typeface="Arial" panose="020B0604020202020204" pitchFamily="34" charset="0"/>
              </a:rPr>
              <a:t>   X(</a:t>
            </a:r>
            <a:r>
              <a:rPr lang="en-US" sz="1800" kern="100" dirty="0" err="1">
                <a:effectLst/>
                <a:latin typeface="Derive Unicode" panose="020B0609030204040204" pitchFamily="49" charset="0"/>
                <a:ea typeface="Calibri" panose="020F0502020204030204" pitchFamily="34" charset="0"/>
                <a:cs typeface="Arial" panose="020B0604020202020204" pitchFamily="34" charset="0"/>
              </a:rPr>
              <a:t>topt</a:t>
            </a:r>
            <a:r>
              <a:rPr lang="en-US" sz="1800" kern="100" dirty="0">
                <a:effectLst/>
                <a:latin typeface="Derive Unicode" panose="020B0609030204040204" pitchFamily="49" charset="0"/>
                <a:ea typeface="Calibri" panose="020F0502020204030204" pitchFamily="34" charset="0"/>
                <a:cs typeface="Arial" panose="020B0604020202020204" pitchFamily="34" charset="0"/>
              </a:rPr>
              <a:t>) =  9.557317  12.77866  40.5522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kern="100" dirty="0">
                <a:effectLst/>
                <a:latin typeface="Derive Unicode" panose="020B0609030204040204" pitchFamily="49" charset="0"/>
                <a:ea typeface="Calibri" panose="020F0502020204030204" pitchFamily="34" charset="0"/>
                <a:cs typeface="Arial" panose="020B0604020202020204" pitchFamily="34" charset="0"/>
              </a:rPr>
              <a:t>   Y(</a:t>
            </a:r>
            <a:r>
              <a:rPr lang="en-US" sz="1800" kern="100" dirty="0" err="1">
                <a:effectLst/>
                <a:latin typeface="Derive Unicode" panose="020B0609030204040204" pitchFamily="49" charset="0"/>
                <a:ea typeface="Calibri" panose="020F0502020204030204" pitchFamily="34" charset="0"/>
                <a:cs typeface="Arial" panose="020B0604020202020204" pitchFamily="34" charset="0"/>
              </a:rPr>
              <a:t>topt</a:t>
            </a:r>
            <a:r>
              <a:rPr lang="en-US" sz="1800" kern="100" dirty="0">
                <a:effectLst/>
                <a:latin typeface="Derive Unicode" panose="020B0609030204040204" pitchFamily="49" charset="0"/>
                <a:ea typeface="Calibri" panose="020F0502020204030204" pitchFamily="34" charset="0"/>
                <a:cs typeface="Arial" panose="020B0604020202020204" pitchFamily="34" charset="0"/>
              </a:rPr>
              <a:t>) =  9.670883  29.32049  79.3652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6" name="Straight Arrow Connector 5">
            <a:extLst>
              <a:ext uri="{FF2B5EF4-FFF2-40B4-BE49-F238E27FC236}">
                <a16:creationId xmlns:a16="http://schemas.microsoft.com/office/drawing/2014/main" id="{52D7D605-4DBB-D16E-8EA9-83C222B0AA94}"/>
              </a:ext>
            </a:extLst>
          </p:cNvPr>
          <p:cNvCxnSpPr>
            <a:cxnSpLocks/>
          </p:cNvCxnSpPr>
          <p:nvPr/>
        </p:nvCxnSpPr>
        <p:spPr>
          <a:xfrm flipH="1">
            <a:off x="5883564" y="1443841"/>
            <a:ext cx="2299854" cy="6620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6AA2FC4-43ED-47B0-DFA8-61FA97242665}"/>
              </a:ext>
            </a:extLst>
          </p:cNvPr>
          <p:cNvCxnSpPr>
            <a:cxnSpLocks/>
          </p:cNvCxnSpPr>
          <p:nvPr/>
        </p:nvCxnSpPr>
        <p:spPr>
          <a:xfrm flipV="1">
            <a:off x="2918691" y="4230255"/>
            <a:ext cx="692727" cy="221672"/>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1592739-353B-C164-1E2E-DF1B7EA30B5F}"/>
              </a:ext>
            </a:extLst>
          </p:cNvPr>
          <p:cNvCxnSpPr>
            <a:cxnSpLocks/>
          </p:cNvCxnSpPr>
          <p:nvPr/>
        </p:nvCxnSpPr>
        <p:spPr>
          <a:xfrm flipH="1" flipV="1">
            <a:off x="5717309" y="5414159"/>
            <a:ext cx="1514764" cy="48787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DA01779-AD41-5A40-473E-91EB6F5A3079}"/>
              </a:ext>
            </a:extLst>
          </p:cNvPr>
          <p:cNvSpPr txBox="1"/>
          <p:nvPr/>
        </p:nvSpPr>
        <p:spPr>
          <a:xfrm>
            <a:off x="8342349" y="982176"/>
            <a:ext cx="2661691" cy="923330"/>
          </a:xfrm>
          <a:prstGeom prst="rect">
            <a:avLst/>
          </a:prstGeom>
          <a:noFill/>
        </p:spPr>
        <p:txBody>
          <a:bodyPr wrap="none" rtlCol="0">
            <a:spAutoFit/>
          </a:bodyPr>
          <a:lstStyle/>
          <a:p>
            <a:r>
              <a:rPr lang="sv-SE" b="1" dirty="0" err="1"/>
              <a:t>Cost</a:t>
            </a:r>
            <a:r>
              <a:rPr lang="sv-SE" b="1" dirty="0"/>
              <a:t> (for </a:t>
            </a:r>
            <a:r>
              <a:rPr lang="sv-SE" b="1" dirty="0" err="1">
                <a:solidFill>
                  <a:srgbClr val="0070C0"/>
                </a:solidFill>
              </a:rPr>
              <a:t>Blue</a:t>
            </a:r>
            <a:r>
              <a:rPr lang="sv-SE" b="1" dirty="0"/>
              <a:t>) per </a:t>
            </a:r>
            <a:r>
              <a:rPr lang="sv-SE" b="1" dirty="0" err="1"/>
              <a:t>unit</a:t>
            </a:r>
            <a:r>
              <a:rPr lang="sv-SE" b="1" dirty="0"/>
              <a:t> </a:t>
            </a:r>
            <a:r>
              <a:rPr lang="sv-SE" b="1" dirty="0" err="1"/>
              <a:t>of</a:t>
            </a:r>
            <a:r>
              <a:rPr lang="sv-SE" b="1" dirty="0"/>
              <a:t> </a:t>
            </a:r>
          </a:p>
          <a:p>
            <a:r>
              <a:rPr lang="sv-SE" b="1" dirty="0">
                <a:solidFill>
                  <a:srgbClr val="FF0000"/>
                </a:solidFill>
              </a:rPr>
              <a:t>Red</a:t>
            </a:r>
            <a:r>
              <a:rPr lang="sv-SE" b="1" dirty="0"/>
              <a:t> </a:t>
            </a:r>
            <a:r>
              <a:rPr lang="sv-SE" b="1" dirty="0" err="1"/>
              <a:t>Artillery</a:t>
            </a:r>
            <a:r>
              <a:rPr lang="sv-SE" b="1" dirty="0"/>
              <a:t> </a:t>
            </a:r>
            <a:r>
              <a:rPr lang="sv-SE" b="1" dirty="0" err="1"/>
              <a:t>battalion</a:t>
            </a:r>
            <a:endParaRPr lang="sv-SE" b="1" dirty="0"/>
          </a:p>
          <a:p>
            <a:r>
              <a:rPr lang="en-US" b="1" dirty="0"/>
              <a:t>at time T.</a:t>
            </a:r>
          </a:p>
        </p:txBody>
      </p:sp>
      <p:sp>
        <p:nvSpPr>
          <p:cNvPr id="15" name="TextBox 14">
            <a:extLst>
              <a:ext uri="{FF2B5EF4-FFF2-40B4-BE49-F238E27FC236}">
                <a16:creationId xmlns:a16="http://schemas.microsoft.com/office/drawing/2014/main" id="{6E5AB8C7-9993-CEEB-6BC6-50058B6170B1}"/>
              </a:ext>
            </a:extLst>
          </p:cNvPr>
          <p:cNvSpPr txBox="1"/>
          <p:nvPr/>
        </p:nvSpPr>
        <p:spPr>
          <a:xfrm>
            <a:off x="7377151" y="5658097"/>
            <a:ext cx="3420551" cy="646331"/>
          </a:xfrm>
          <a:prstGeom prst="rect">
            <a:avLst/>
          </a:prstGeom>
          <a:noFill/>
        </p:spPr>
        <p:txBody>
          <a:bodyPr wrap="square" rtlCol="0">
            <a:spAutoFit/>
          </a:bodyPr>
          <a:lstStyle/>
          <a:p>
            <a:r>
              <a:rPr lang="sv-SE" b="1" dirty="0" err="1"/>
              <a:t>Estimated</a:t>
            </a:r>
            <a:r>
              <a:rPr lang="sv-SE" b="1" dirty="0"/>
              <a:t> </a:t>
            </a:r>
            <a:r>
              <a:rPr lang="sv-SE" b="1" dirty="0" err="1"/>
              <a:t>remaining</a:t>
            </a:r>
            <a:r>
              <a:rPr lang="sv-SE" b="1" dirty="0"/>
              <a:t> </a:t>
            </a:r>
            <a:r>
              <a:rPr lang="sv-SE" b="1" dirty="0" err="1"/>
              <a:t>number</a:t>
            </a:r>
            <a:r>
              <a:rPr lang="sv-SE" b="1" dirty="0"/>
              <a:t> </a:t>
            </a:r>
            <a:r>
              <a:rPr lang="sv-SE" b="1" dirty="0" err="1"/>
              <a:t>of</a:t>
            </a:r>
            <a:r>
              <a:rPr lang="sv-SE" b="1" dirty="0"/>
              <a:t> </a:t>
            </a:r>
            <a:r>
              <a:rPr lang="sv-SE" b="1" dirty="0">
                <a:solidFill>
                  <a:srgbClr val="FF0000"/>
                </a:solidFill>
              </a:rPr>
              <a:t>Red</a:t>
            </a:r>
            <a:r>
              <a:rPr lang="sv-SE" b="1" dirty="0"/>
              <a:t> </a:t>
            </a:r>
            <a:r>
              <a:rPr lang="sv-SE" b="1" dirty="0" err="1"/>
              <a:t>artillery</a:t>
            </a:r>
            <a:r>
              <a:rPr lang="sv-SE" b="1" dirty="0"/>
              <a:t> </a:t>
            </a:r>
            <a:r>
              <a:rPr lang="en-US" b="1" dirty="0"/>
              <a:t>Battalions at time T.</a:t>
            </a:r>
          </a:p>
        </p:txBody>
      </p:sp>
      <p:sp>
        <p:nvSpPr>
          <p:cNvPr id="16" name="TextBox 15">
            <a:extLst>
              <a:ext uri="{FF2B5EF4-FFF2-40B4-BE49-F238E27FC236}">
                <a16:creationId xmlns:a16="http://schemas.microsoft.com/office/drawing/2014/main" id="{36D7F8EE-DF77-9302-5FAE-ED0784A065CD}"/>
              </a:ext>
            </a:extLst>
          </p:cNvPr>
          <p:cNvSpPr txBox="1"/>
          <p:nvPr/>
        </p:nvSpPr>
        <p:spPr>
          <a:xfrm>
            <a:off x="931322" y="3916801"/>
            <a:ext cx="1987369" cy="2308324"/>
          </a:xfrm>
          <a:prstGeom prst="rect">
            <a:avLst/>
          </a:prstGeom>
          <a:noFill/>
        </p:spPr>
        <p:txBody>
          <a:bodyPr wrap="square" rtlCol="0">
            <a:spAutoFit/>
          </a:bodyPr>
          <a:lstStyle/>
          <a:p>
            <a:r>
              <a:rPr lang="sv-SE" b="1" dirty="0">
                <a:solidFill>
                  <a:srgbClr val="002060"/>
                </a:solidFill>
              </a:rPr>
              <a:t>Optimal </a:t>
            </a:r>
            <a:r>
              <a:rPr lang="sv-SE" b="1" dirty="0" err="1">
                <a:solidFill>
                  <a:srgbClr val="002060"/>
                </a:solidFill>
              </a:rPr>
              <a:t>share</a:t>
            </a:r>
            <a:r>
              <a:rPr lang="sv-SE" b="1" dirty="0">
                <a:solidFill>
                  <a:srgbClr val="002060"/>
                </a:solidFill>
              </a:rPr>
              <a:t> </a:t>
            </a:r>
            <a:r>
              <a:rPr lang="sv-SE" b="1" dirty="0" err="1">
                <a:solidFill>
                  <a:srgbClr val="002060"/>
                </a:solidFill>
              </a:rPr>
              <a:t>of</a:t>
            </a:r>
            <a:r>
              <a:rPr lang="sv-SE" b="1" dirty="0">
                <a:solidFill>
                  <a:srgbClr val="002060"/>
                </a:solidFill>
              </a:rPr>
              <a:t> </a:t>
            </a:r>
            <a:r>
              <a:rPr lang="sv-SE" b="1" dirty="0" err="1">
                <a:solidFill>
                  <a:srgbClr val="002060"/>
                </a:solidFill>
              </a:rPr>
              <a:t>time</a:t>
            </a:r>
            <a:r>
              <a:rPr lang="sv-SE" b="1" dirty="0">
                <a:solidFill>
                  <a:srgbClr val="002060"/>
                </a:solidFill>
              </a:rPr>
              <a:t> </a:t>
            </a:r>
            <a:r>
              <a:rPr lang="sv-SE" b="1" dirty="0" err="1">
                <a:solidFill>
                  <a:srgbClr val="002060"/>
                </a:solidFill>
              </a:rPr>
              <a:t>of</a:t>
            </a:r>
            <a:r>
              <a:rPr lang="sv-SE" b="1" dirty="0">
                <a:solidFill>
                  <a:srgbClr val="002060"/>
                </a:solidFill>
              </a:rPr>
              <a:t> the </a:t>
            </a:r>
            <a:r>
              <a:rPr lang="sv-SE" b="1" dirty="0" err="1">
                <a:solidFill>
                  <a:srgbClr val="0070C0"/>
                </a:solidFill>
              </a:rPr>
              <a:t>Blue</a:t>
            </a:r>
            <a:r>
              <a:rPr lang="sv-SE" b="1" dirty="0">
                <a:solidFill>
                  <a:srgbClr val="002060"/>
                </a:solidFill>
              </a:rPr>
              <a:t> Ranger </a:t>
            </a:r>
            <a:r>
              <a:rPr lang="sv-SE" b="1" dirty="0" err="1">
                <a:solidFill>
                  <a:srgbClr val="002060"/>
                </a:solidFill>
              </a:rPr>
              <a:t>battalion</a:t>
            </a:r>
            <a:r>
              <a:rPr lang="sv-SE" b="1" dirty="0">
                <a:solidFill>
                  <a:srgbClr val="002060"/>
                </a:solidFill>
              </a:rPr>
              <a:t>, to </a:t>
            </a:r>
            <a:r>
              <a:rPr lang="sv-SE" b="1" dirty="0" err="1">
                <a:solidFill>
                  <a:srgbClr val="002060"/>
                </a:solidFill>
              </a:rPr>
              <a:t>search</a:t>
            </a:r>
            <a:r>
              <a:rPr lang="sv-SE" b="1" dirty="0">
                <a:solidFill>
                  <a:srgbClr val="002060"/>
                </a:solidFill>
              </a:rPr>
              <a:t> for </a:t>
            </a:r>
            <a:r>
              <a:rPr lang="sv-SE" b="1" dirty="0" err="1">
                <a:solidFill>
                  <a:srgbClr val="002060"/>
                </a:solidFill>
              </a:rPr>
              <a:t>targets</a:t>
            </a:r>
            <a:r>
              <a:rPr lang="sv-SE" b="1" dirty="0">
                <a:solidFill>
                  <a:srgbClr val="002060"/>
                </a:solidFill>
              </a:rPr>
              <a:t> for the </a:t>
            </a:r>
            <a:r>
              <a:rPr lang="sv-SE" b="1" dirty="0" err="1">
                <a:solidFill>
                  <a:srgbClr val="0070C0"/>
                </a:solidFill>
              </a:rPr>
              <a:t>Blue</a:t>
            </a:r>
            <a:r>
              <a:rPr lang="sv-SE" b="1" dirty="0">
                <a:solidFill>
                  <a:srgbClr val="002060"/>
                </a:solidFill>
              </a:rPr>
              <a:t> </a:t>
            </a:r>
            <a:r>
              <a:rPr lang="sv-SE" b="1" dirty="0" err="1">
                <a:solidFill>
                  <a:srgbClr val="002060"/>
                </a:solidFill>
              </a:rPr>
              <a:t>artillery</a:t>
            </a:r>
            <a:r>
              <a:rPr lang="sv-SE" b="1" dirty="0">
                <a:solidFill>
                  <a:srgbClr val="002060"/>
                </a:solidFill>
              </a:rPr>
              <a:t> </a:t>
            </a:r>
            <a:r>
              <a:rPr lang="sv-SE" b="1" dirty="0" err="1">
                <a:solidFill>
                  <a:srgbClr val="002060"/>
                </a:solidFill>
              </a:rPr>
              <a:t>battalion</a:t>
            </a:r>
            <a:r>
              <a:rPr lang="sv-SE" b="1" dirty="0">
                <a:solidFill>
                  <a:srgbClr val="002060"/>
                </a:solidFill>
              </a:rPr>
              <a:t> to fight</a:t>
            </a:r>
          </a:p>
          <a:p>
            <a:r>
              <a:rPr lang="sv-SE" b="1" dirty="0">
                <a:solidFill>
                  <a:srgbClr val="FF0000"/>
                </a:solidFill>
              </a:rPr>
              <a:t>Red</a:t>
            </a:r>
            <a:r>
              <a:rPr lang="sv-SE" b="1" dirty="0">
                <a:solidFill>
                  <a:srgbClr val="002060"/>
                </a:solidFill>
              </a:rPr>
              <a:t> </a:t>
            </a:r>
            <a:r>
              <a:rPr lang="sv-SE" b="1" dirty="0" err="1">
                <a:solidFill>
                  <a:srgbClr val="002060"/>
                </a:solidFill>
              </a:rPr>
              <a:t>artillery</a:t>
            </a:r>
            <a:r>
              <a:rPr lang="sv-SE" b="1" dirty="0">
                <a:solidFill>
                  <a:srgbClr val="002060"/>
                </a:solidFill>
              </a:rPr>
              <a:t>.</a:t>
            </a:r>
            <a:endParaRPr lang="en-US" b="1" dirty="0">
              <a:solidFill>
                <a:srgbClr val="002060"/>
              </a:solidFill>
            </a:endParaRPr>
          </a:p>
        </p:txBody>
      </p:sp>
      <p:sp>
        <p:nvSpPr>
          <p:cNvPr id="5" name="TextBox 4">
            <a:extLst>
              <a:ext uri="{FF2B5EF4-FFF2-40B4-BE49-F238E27FC236}">
                <a16:creationId xmlns:a16="http://schemas.microsoft.com/office/drawing/2014/main" id="{64E7E9B1-A283-50A9-9EE0-13CA5DE7B9F3}"/>
              </a:ext>
            </a:extLst>
          </p:cNvPr>
          <p:cNvSpPr txBox="1"/>
          <p:nvPr/>
        </p:nvSpPr>
        <p:spPr>
          <a:xfrm>
            <a:off x="700916" y="1367227"/>
            <a:ext cx="1907097" cy="1477328"/>
          </a:xfrm>
          <a:prstGeom prst="rect">
            <a:avLst/>
          </a:prstGeom>
          <a:noFill/>
        </p:spPr>
        <p:txBody>
          <a:bodyPr wrap="square" rtlCol="0">
            <a:spAutoFit/>
          </a:bodyPr>
          <a:lstStyle/>
          <a:p>
            <a:r>
              <a:rPr lang="sv-SE" b="1" dirty="0">
                <a:solidFill>
                  <a:srgbClr val="002060"/>
                </a:solidFill>
              </a:rPr>
              <a:t>Optimal </a:t>
            </a:r>
            <a:r>
              <a:rPr lang="sv-SE" b="1" dirty="0" err="1">
                <a:solidFill>
                  <a:srgbClr val="002060"/>
                </a:solidFill>
              </a:rPr>
              <a:t>share</a:t>
            </a:r>
            <a:r>
              <a:rPr lang="sv-SE" b="1" dirty="0">
                <a:solidFill>
                  <a:srgbClr val="002060"/>
                </a:solidFill>
              </a:rPr>
              <a:t> </a:t>
            </a:r>
            <a:r>
              <a:rPr lang="sv-SE" b="1" dirty="0" err="1">
                <a:solidFill>
                  <a:srgbClr val="002060"/>
                </a:solidFill>
              </a:rPr>
              <a:t>of</a:t>
            </a:r>
            <a:r>
              <a:rPr lang="sv-SE" b="1" dirty="0">
                <a:solidFill>
                  <a:srgbClr val="002060"/>
                </a:solidFill>
              </a:rPr>
              <a:t> </a:t>
            </a:r>
            <a:r>
              <a:rPr lang="sv-SE" b="1" dirty="0" err="1">
                <a:solidFill>
                  <a:srgbClr val="002060"/>
                </a:solidFill>
              </a:rPr>
              <a:t>time</a:t>
            </a:r>
            <a:r>
              <a:rPr lang="sv-SE" b="1" dirty="0">
                <a:solidFill>
                  <a:srgbClr val="002060"/>
                </a:solidFill>
              </a:rPr>
              <a:t> </a:t>
            </a:r>
            <a:r>
              <a:rPr lang="sv-SE" b="1" dirty="0" err="1">
                <a:solidFill>
                  <a:srgbClr val="002060"/>
                </a:solidFill>
              </a:rPr>
              <a:t>of</a:t>
            </a:r>
            <a:r>
              <a:rPr lang="sv-SE" b="1" dirty="0">
                <a:solidFill>
                  <a:srgbClr val="002060"/>
                </a:solidFill>
              </a:rPr>
              <a:t> the </a:t>
            </a:r>
            <a:r>
              <a:rPr lang="sv-SE" b="1" dirty="0" err="1">
                <a:solidFill>
                  <a:srgbClr val="0070C0"/>
                </a:solidFill>
              </a:rPr>
              <a:t>Blue</a:t>
            </a:r>
            <a:r>
              <a:rPr lang="sv-SE" b="1" dirty="0">
                <a:solidFill>
                  <a:srgbClr val="002060"/>
                </a:solidFill>
              </a:rPr>
              <a:t> Ranger </a:t>
            </a:r>
            <a:r>
              <a:rPr lang="sv-SE" b="1" dirty="0" err="1">
                <a:solidFill>
                  <a:srgbClr val="002060"/>
                </a:solidFill>
              </a:rPr>
              <a:t>battalion</a:t>
            </a:r>
            <a:r>
              <a:rPr lang="sv-SE" b="1" dirty="0">
                <a:solidFill>
                  <a:srgbClr val="002060"/>
                </a:solidFill>
              </a:rPr>
              <a:t>, to fight </a:t>
            </a:r>
            <a:r>
              <a:rPr lang="sv-SE" b="1" dirty="0">
                <a:solidFill>
                  <a:srgbClr val="FF0000"/>
                </a:solidFill>
              </a:rPr>
              <a:t>Red</a:t>
            </a:r>
            <a:r>
              <a:rPr lang="sv-SE" b="1" dirty="0">
                <a:solidFill>
                  <a:srgbClr val="002060"/>
                </a:solidFill>
              </a:rPr>
              <a:t> </a:t>
            </a:r>
            <a:r>
              <a:rPr lang="sv-SE" b="1" dirty="0" err="1">
                <a:solidFill>
                  <a:srgbClr val="002060"/>
                </a:solidFill>
              </a:rPr>
              <a:t>Cavalry</a:t>
            </a:r>
            <a:r>
              <a:rPr lang="sv-SE" b="1" dirty="0">
                <a:solidFill>
                  <a:srgbClr val="002060"/>
                </a:solidFill>
              </a:rPr>
              <a:t> Rangers.</a:t>
            </a:r>
            <a:endParaRPr lang="en-US" b="1" dirty="0">
              <a:solidFill>
                <a:srgbClr val="002060"/>
              </a:solidFill>
            </a:endParaRPr>
          </a:p>
        </p:txBody>
      </p:sp>
      <p:sp>
        <p:nvSpPr>
          <p:cNvPr id="12" name="TextBox 11">
            <a:extLst>
              <a:ext uri="{FF2B5EF4-FFF2-40B4-BE49-F238E27FC236}">
                <a16:creationId xmlns:a16="http://schemas.microsoft.com/office/drawing/2014/main" id="{1A4B5AE4-69A3-55DA-DFF8-31FAE207C320}"/>
              </a:ext>
            </a:extLst>
          </p:cNvPr>
          <p:cNvSpPr txBox="1"/>
          <p:nvPr/>
        </p:nvSpPr>
        <p:spPr>
          <a:xfrm>
            <a:off x="9314892" y="2844555"/>
            <a:ext cx="2038908" cy="1477328"/>
          </a:xfrm>
          <a:prstGeom prst="rect">
            <a:avLst/>
          </a:prstGeom>
          <a:noFill/>
        </p:spPr>
        <p:txBody>
          <a:bodyPr wrap="square" rtlCol="0">
            <a:spAutoFit/>
          </a:bodyPr>
          <a:lstStyle/>
          <a:p>
            <a:r>
              <a:rPr lang="sv-SE" b="1" dirty="0">
                <a:solidFill>
                  <a:srgbClr val="002060"/>
                </a:solidFill>
              </a:rPr>
              <a:t>Optimal </a:t>
            </a:r>
            <a:r>
              <a:rPr lang="sv-SE" b="1" dirty="0" err="1">
                <a:solidFill>
                  <a:srgbClr val="002060"/>
                </a:solidFill>
              </a:rPr>
              <a:t>share</a:t>
            </a:r>
            <a:r>
              <a:rPr lang="sv-SE" b="1" dirty="0">
                <a:solidFill>
                  <a:srgbClr val="002060"/>
                </a:solidFill>
              </a:rPr>
              <a:t> </a:t>
            </a:r>
            <a:r>
              <a:rPr lang="sv-SE" b="1" dirty="0" err="1">
                <a:solidFill>
                  <a:srgbClr val="002060"/>
                </a:solidFill>
              </a:rPr>
              <a:t>of</a:t>
            </a:r>
            <a:r>
              <a:rPr lang="sv-SE" b="1" dirty="0">
                <a:solidFill>
                  <a:srgbClr val="002060"/>
                </a:solidFill>
              </a:rPr>
              <a:t> </a:t>
            </a:r>
            <a:r>
              <a:rPr lang="sv-SE" b="1" dirty="0" err="1">
                <a:solidFill>
                  <a:srgbClr val="002060"/>
                </a:solidFill>
              </a:rPr>
              <a:t>time</a:t>
            </a:r>
            <a:r>
              <a:rPr lang="sv-SE" b="1" dirty="0">
                <a:solidFill>
                  <a:srgbClr val="002060"/>
                </a:solidFill>
              </a:rPr>
              <a:t> </a:t>
            </a:r>
            <a:r>
              <a:rPr lang="sv-SE" b="1" dirty="0" err="1">
                <a:solidFill>
                  <a:srgbClr val="002060"/>
                </a:solidFill>
              </a:rPr>
              <a:t>of</a:t>
            </a:r>
            <a:r>
              <a:rPr lang="sv-SE" b="1" dirty="0">
                <a:solidFill>
                  <a:srgbClr val="002060"/>
                </a:solidFill>
              </a:rPr>
              <a:t> the </a:t>
            </a:r>
            <a:r>
              <a:rPr lang="sv-SE" b="1" dirty="0" err="1">
                <a:solidFill>
                  <a:srgbClr val="0070C0"/>
                </a:solidFill>
              </a:rPr>
              <a:t>Blue</a:t>
            </a:r>
            <a:r>
              <a:rPr lang="sv-SE" b="1" dirty="0">
                <a:solidFill>
                  <a:srgbClr val="002060"/>
                </a:solidFill>
              </a:rPr>
              <a:t> Ranger </a:t>
            </a:r>
            <a:r>
              <a:rPr lang="sv-SE" b="1" dirty="0" err="1">
                <a:solidFill>
                  <a:srgbClr val="002060"/>
                </a:solidFill>
              </a:rPr>
              <a:t>battalion</a:t>
            </a:r>
            <a:r>
              <a:rPr lang="sv-SE" b="1" dirty="0">
                <a:solidFill>
                  <a:srgbClr val="002060"/>
                </a:solidFill>
              </a:rPr>
              <a:t>, to fight </a:t>
            </a:r>
            <a:r>
              <a:rPr lang="sv-SE" b="1" dirty="0">
                <a:solidFill>
                  <a:srgbClr val="FF0000"/>
                </a:solidFill>
              </a:rPr>
              <a:t>Red</a:t>
            </a:r>
            <a:r>
              <a:rPr lang="sv-SE" b="1" dirty="0">
                <a:solidFill>
                  <a:srgbClr val="002060"/>
                </a:solidFill>
              </a:rPr>
              <a:t> </a:t>
            </a:r>
            <a:r>
              <a:rPr lang="sv-SE" b="1" dirty="0" err="1">
                <a:solidFill>
                  <a:srgbClr val="002060"/>
                </a:solidFill>
              </a:rPr>
              <a:t>Mechanized</a:t>
            </a:r>
            <a:r>
              <a:rPr lang="sv-SE" b="1" dirty="0">
                <a:solidFill>
                  <a:srgbClr val="002060"/>
                </a:solidFill>
              </a:rPr>
              <a:t> </a:t>
            </a:r>
            <a:r>
              <a:rPr lang="sv-SE" b="1" dirty="0" err="1">
                <a:solidFill>
                  <a:srgbClr val="002060"/>
                </a:solidFill>
              </a:rPr>
              <a:t>units</a:t>
            </a:r>
            <a:r>
              <a:rPr lang="sv-SE" b="1" dirty="0">
                <a:solidFill>
                  <a:srgbClr val="002060"/>
                </a:solidFill>
              </a:rPr>
              <a:t>.</a:t>
            </a:r>
            <a:endParaRPr lang="en-US" b="1" dirty="0">
              <a:solidFill>
                <a:srgbClr val="002060"/>
              </a:solidFill>
            </a:endParaRPr>
          </a:p>
        </p:txBody>
      </p:sp>
      <p:cxnSp>
        <p:nvCxnSpPr>
          <p:cNvPr id="13" name="Straight Arrow Connector 12">
            <a:extLst>
              <a:ext uri="{FF2B5EF4-FFF2-40B4-BE49-F238E27FC236}">
                <a16:creationId xmlns:a16="http://schemas.microsoft.com/office/drawing/2014/main" id="{F6089172-67CE-7A8D-3070-A19DE85C07FC}"/>
              </a:ext>
            </a:extLst>
          </p:cNvPr>
          <p:cNvCxnSpPr>
            <a:cxnSpLocks/>
          </p:cNvCxnSpPr>
          <p:nvPr/>
        </p:nvCxnSpPr>
        <p:spPr>
          <a:xfrm>
            <a:off x="2227634" y="2891881"/>
            <a:ext cx="2461098" cy="102492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7D5FB2D-8076-48B5-7299-4743704F0B8A}"/>
              </a:ext>
            </a:extLst>
          </p:cNvPr>
          <p:cNvCxnSpPr>
            <a:cxnSpLocks/>
          </p:cNvCxnSpPr>
          <p:nvPr/>
        </p:nvCxnSpPr>
        <p:spPr>
          <a:xfrm flipH="1">
            <a:off x="6474691" y="3583219"/>
            <a:ext cx="2840201" cy="51829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9CAA8E5-AAF7-FAC8-AE21-1D744E2ACCD3}"/>
              </a:ext>
            </a:extLst>
          </p:cNvPr>
          <p:cNvSpPr/>
          <p:nvPr/>
        </p:nvSpPr>
        <p:spPr>
          <a:xfrm>
            <a:off x="836579" y="3745149"/>
            <a:ext cx="2082112" cy="2830749"/>
          </a:xfrm>
          <a:prstGeom prst="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238E895-461A-D417-0B94-D02D27688F79}"/>
              </a:ext>
            </a:extLst>
          </p:cNvPr>
          <p:cNvSpPr/>
          <p:nvPr/>
        </p:nvSpPr>
        <p:spPr>
          <a:xfrm>
            <a:off x="8183418" y="768485"/>
            <a:ext cx="2954752" cy="1477328"/>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3313B72-1D98-F0DA-084A-7B0F2EBBBA0A}"/>
              </a:ext>
            </a:extLst>
          </p:cNvPr>
          <p:cNvSpPr/>
          <p:nvPr/>
        </p:nvSpPr>
        <p:spPr>
          <a:xfrm>
            <a:off x="7255654" y="5578836"/>
            <a:ext cx="3542048" cy="860875"/>
          </a:xfrm>
          <a:prstGeom prst="rect">
            <a:avLst/>
          </a:prstGeom>
          <a:no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58250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3527DC-1987-2D83-25E6-6ABE8940C7B8}"/>
              </a:ext>
            </a:extLst>
          </p:cNvPr>
          <p:cNvSpPr>
            <a:spLocks noGrp="1"/>
          </p:cNvSpPr>
          <p:nvPr>
            <p:ph type="sldNum" sz="quarter" idx="12"/>
          </p:nvPr>
        </p:nvSpPr>
        <p:spPr/>
        <p:txBody>
          <a:bodyPr/>
          <a:lstStyle/>
          <a:p>
            <a:fld id="{CD5F7DB1-1739-486A-AE61-F601C514307D}" type="slidenum">
              <a:rPr lang="en-US" smtClean="0"/>
              <a:t>47</a:t>
            </a:fld>
            <a:endParaRPr lang="en-US"/>
          </a:p>
        </p:txBody>
      </p:sp>
      <p:sp>
        <p:nvSpPr>
          <p:cNvPr id="4" name="TextBox 3">
            <a:extLst>
              <a:ext uri="{FF2B5EF4-FFF2-40B4-BE49-F238E27FC236}">
                <a16:creationId xmlns:a16="http://schemas.microsoft.com/office/drawing/2014/main" id="{3AE7DE69-BBF7-4EBF-E3EF-67F508E6FD4A}"/>
              </a:ext>
            </a:extLst>
          </p:cNvPr>
          <p:cNvSpPr txBox="1"/>
          <p:nvPr/>
        </p:nvSpPr>
        <p:spPr>
          <a:xfrm>
            <a:off x="3048000" y="1446150"/>
            <a:ext cx="6096000" cy="3970318"/>
          </a:xfrm>
          <a:prstGeom prst="rect">
            <a:avLst/>
          </a:prstGeom>
          <a:noFill/>
        </p:spPr>
        <p:txBody>
          <a:bodyPr wrap="square">
            <a:spAutoFit/>
          </a:bodyPr>
          <a:lstStyle/>
          <a:p>
            <a:pPr>
              <a:buNone/>
            </a:pPr>
            <a:r>
              <a:rPr lang="en-US" sz="1800" b="1" u="sng" kern="100" dirty="0">
                <a:effectLst/>
                <a:latin typeface="Calibri" panose="020F0502020204030204" pitchFamily="34" charset="0"/>
                <a:ea typeface="Calibri" panose="020F0502020204030204" pitchFamily="34" charset="0"/>
                <a:cs typeface="Arial" panose="020B0604020202020204" pitchFamily="34" charset="0"/>
              </a:rPr>
              <a:t>Table 2.</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kern="100" dirty="0">
                <a:effectLst/>
                <a:latin typeface="Derive Unicode" panose="020B0609030204040204" pitchFamily="49" charset="0"/>
                <a:ea typeface="Calibri" panose="020F0502020204030204" pitchFamily="34" charset="0"/>
                <a:cs typeface="Arial" panose="020B0604020202020204" pitchFamily="34" charset="0"/>
              </a:rPr>
              <a:t>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kern="100" dirty="0">
                <a:effectLst/>
                <a:latin typeface="Derive Unicode" panose="020B0609030204040204" pitchFamily="49" charset="0"/>
                <a:ea typeface="Calibri" panose="020F0502020204030204" pitchFamily="34" charset="0"/>
                <a:cs typeface="Arial" panose="020B0604020202020204" pitchFamily="34" charset="0"/>
              </a:rPr>
              <a:t>  Parameter </a:t>
            </a:r>
            <a:r>
              <a:rPr lang="en-US" sz="1800" kern="100" dirty="0" err="1">
                <a:effectLst/>
                <a:latin typeface="Derive Unicode" panose="020B0609030204040204" pitchFamily="49" charset="0"/>
                <a:ea typeface="Calibri" panose="020F0502020204030204" pitchFamily="34" charset="0"/>
                <a:cs typeface="Arial" panose="020B0604020202020204" pitchFamily="34" charset="0"/>
              </a:rPr>
              <a:t>fYa</a:t>
            </a:r>
            <a:r>
              <a:rPr lang="en-US" sz="1800" kern="100" dirty="0">
                <a:effectLst/>
                <a:latin typeface="Derive Unicode" panose="020B0609030204040204" pitchFamily="49" charset="0"/>
                <a:ea typeface="Calibri" panose="020F0502020204030204" pitchFamily="34" charset="0"/>
                <a:cs typeface="Arial" panose="020B0604020202020204" pitchFamily="34" charset="0"/>
              </a:rPr>
              <a:t> = -10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kern="100" dirty="0">
                <a:effectLst/>
                <a:latin typeface="Derive Unicode" panose="020B0609030204040204" pitchFamily="49" charset="0"/>
                <a:ea typeface="Calibri" panose="020F0502020204030204" pitchFamily="34" charset="0"/>
                <a:cs typeface="Arial" panose="020B0604020202020204" pitchFamily="34" charset="0"/>
              </a:rPr>
              <a:t>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kern="100" dirty="0">
                <a:effectLst/>
                <a:latin typeface="Derive Unicode" panose="020B0609030204040204" pitchFamily="49" charset="0"/>
                <a:ea typeface="Calibri" panose="020F0502020204030204" pitchFamily="34" charset="0"/>
                <a:cs typeface="Arial" panose="020B0604020202020204" pitchFamily="34" charset="0"/>
              </a:rPr>
              <a:t>    Optimal Solution:</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kern="100" dirty="0">
                <a:effectLst/>
                <a:latin typeface="Derive Unicode" panose="020B0609030204040204" pitchFamily="49" charset="0"/>
                <a:ea typeface="Calibri" panose="020F0502020204030204" pitchFamily="34" charset="0"/>
                <a:cs typeface="Arial" panose="020B0604020202020204" pitchFamily="34" charset="0"/>
              </a:rPr>
              <a:t>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kern="100" dirty="0">
                <a:effectLst/>
                <a:latin typeface="Derive Unicode" panose="020B0609030204040204" pitchFamily="49" charset="0"/>
                <a:ea typeface="Calibri" panose="020F0502020204030204" pitchFamily="34" charset="0"/>
                <a:cs typeface="Arial" panose="020B0604020202020204" pitchFamily="34" charset="0"/>
              </a:rPr>
              <a:t>     objective function = -1031.586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kern="100" dirty="0">
                <a:effectLst/>
                <a:latin typeface="Derive Unicode" panose="020B0609030204040204" pitchFamily="49" charset="0"/>
                <a:ea typeface="Calibri" panose="020F0502020204030204" pitchFamily="34" charset="0"/>
                <a:cs typeface="Arial" panose="020B0604020202020204" pitchFamily="34" charset="0"/>
              </a:rPr>
              <a:t>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kern="100" dirty="0">
                <a:effectLst/>
                <a:latin typeface="Derive Unicode" panose="020B0609030204040204" pitchFamily="49" charset="0"/>
                <a:ea typeface="Calibri" panose="020F0502020204030204" pitchFamily="34" charset="0"/>
                <a:cs typeface="Arial" panose="020B0604020202020204" pitchFamily="34" charset="0"/>
              </a:rPr>
              <a:t>     </a:t>
            </a:r>
            <a:r>
              <a:rPr lang="en-US" sz="1800" kern="100" dirty="0" err="1">
                <a:effectLst/>
                <a:latin typeface="Derive Unicode" panose="020B0609030204040204" pitchFamily="49" charset="0"/>
                <a:ea typeface="Calibri" panose="020F0502020204030204" pitchFamily="34" charset="0"/>
                <a:cs typeface="Arial" panose="020B0604020202020204" pitchFamily="34" charset="0"/>
              </a:rPr>
              <a:t>uca</a:t>
            </a:r>
            <a:r>
              <a:rPr lang="en-US" sz="1800" kern="100" dirty="0">
                <a:effectLst/>
                <a:latin typeface="Derive Unicode" panose="020B0609030204040204" pitchFamily="49" charset="0"/>
                <a:ea typeface="Calibri" panose="020F0502020204030204" pitchFamily="34" charset="0"/>
                <a:cs typeface="Arial" panose="020B0604020202020204" pitchFamily="34" charset="0"/>
              </a:rPr>
              <a:t>      </a:t>
            </a:r>
            <a:r>
              <a:rPr lang="en-US" sz="1800" kern="100" dirty="0" err="1">
                <a:effectLst/>
                <a:latin typeface="Derive Unicode" panose="020B0609030204040204" pitchFamily="49" charset="0"/>
                <a:ea typeface="Calibri" panose="020F0502020204030204" pitchFamily="34" charset="0"/>
                <a:cs typeface="Arial" panose="020B0604020202020204" pitchFamily="34" charset="0"/>
              </a:rPr>
              <a:t>ucc</a:t>
            </a:r>
            <a:r>
              <a:rPr lang="en-US" sz="1800" kern="100" dirty="0">
                <a:effectLst/>
                <a:latin typeface="Derive Unicode" panose="020B0609030204040204" pitchFamily="49" charset="0"/>
                <a:ea typeface="Calibri" panose="020F0502020204030204" pitchFamily="34" charset="0"/>
                <a:cs typeface="Arial" panose="020B0604020202020204" pitchFamily="34" charset="0"/>
              </a:rPr>
              <a:t>      </a:t>
            </a:r>
            <a:r>
              <a:rPr lang="en-US" sz="1800" kern="100" dirty="0" err="1">
                <a:effectLst/>
                <a:latin typeface="Derive Unicode" panose="020B0609030204040204" pitchFamily="49" charset="0"/>
                <a:ea typeface="Calibri" panose="020F0502020204030204" pitchFamily="34" charset="0"/>
                <a:cs typeface="Arial" panose="020B0604020202020204" pitchFamily="34" charset="0"/>
              </a:rPr>
              <a:t>ucm</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kern="100" dirty="0">
                <a:effectLst/>
                <a:latin typeface="Derive Unicode" panose="020B0609030204040204" pitchFamily="49" charset="0"/>
                <a:ea typeface="Calibri" panose="020F0502020204030204" pitchFamily="34" charset="0"/>
                <a:cs typeface="Arial" panose="020B0604020202020204" pitchFamily="34" charset="0"/>
              </a:rPr>
              <a:t>     0.60     0.06     0.34</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kern="100" dirty="0">
                <a:effectLst/>
                <a:latin typeface="Derive Unicode" panose="020B0609030204040204" pitchFamily="49" charset="0"/>
                <a:ea typeface="Calibri" panose="020F0502020204030204" pitchFamily="34" charset="0"/>
                <a:cs typeface="Arial" panose="020B0604020202020204" pitchFamily="34" charset="0"/>
              </a:rPr>
              <a:t>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kern="100" dirty="0">
                <a:effectLst/>
                <a:latin typeface="Derive Unicode" panose="020B0609030204040204" pitchFamily="49" charset="0"/>
                <a:ea typeface="Calibri" panose="020F0502020204030204" pitchFamily="34" charset="0"/>
                <a:cs typeface="Arial" panose="020B0604020202020204" pitchFamily="34" charset="0"/>
              </a:rPr>
              <a:t>              Art       Cav       Mec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kern="100" dirty="0">
                <a:effectLst/>
                <a:latin typeface="Derive Unicode" panose="020B0609030204040204" pitchFamily="49" charset="0"/>
                <a:ea typeface="Calibri" panose="020F0502020204030204" pitchFamily="34" charset="0"/>
                <a:cs typeface="Arial" panose="020B0604020202020204" pitchFamily="34" charset="0"/>
              </a:rPr>
              <a:t>   X(</a:t>
            </a:r>
            <a:r>
              <a:rPr lang="en-US" sz="1800" kern="100" dirty="0" err="1">
                <a:effectLst/>
                <a:latin typeface="Derive Unicode" panose="020B0609030204040204" pitchFamily="49" charset="0"/>
                <a:ea typeface="Calibri" panose="020F0502020204030204" pitchFamily="34" charset="0"/>
                <a:cs typeface="Arial" panose="020B0604020202020204" pitchFamily="34" charset="0"/>
              </a:rPr>
              <a:t>topt</a:t>
            </a:r>
            <a:r>
              <a:rPr lang="en-US" sz="1800" kern="100" dirty="0">
                <a:effectLst/>
                <a:latin typeface="Derive Unicode" panose="020B0609030204040204" pitchFamily="49" charset="0"/>
                <a:ea typeface="Calibri" panose="020F0502020204030204" pitchFamily="34" charset="0"/>
                <a:cs typeface="Arial" panose="020B0604020202020204" pitchFamily="34" charset="0"/>
              </a:rPr>
              <a:t>) =  9.185617  12.59281  40.33058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kern="100" dirty="0">
                <a:effectLst/>
                <a:latin typeface="Derive Unicode" panose="020B0609030204040204" pitchFamily="49" charset="0"/>
                <a:ea typeface="Calibri" panose="020F0502020204030204" pitchFamily="34" charset="0"/>
                <a:cs typeface="Arial" panose="020B0604020202020204" pitchFamily="34" charset="0"/>
              </a:rPr>
              <a:t>   Y(</a:t>
            </a:r>
            <a:r>
              <a:rPr lang="en-US" sz="1800" kern="100" dirty="0" err="1">
                <a:effectLst/>
                <a:latin typeface="Derive Unicode" panose="020B0609030204040204" pitchFamily="49" charset="0"/>
                <a:ea typeface="Calibri" panose="020F0502020204030204" pitchFamily="34" charset="0"/>
                <a:cs typeface="Arial" panose="020B0604020202020204" pitchFamily="34" charset="0"/>
              </a:rPr>
              <a:t>topt</a:t>
            </a:r>
            <a:r>
              <a:rPr lang="en-US" sz="1800" kern="100" dirty="0">
                <a:effectLst/>
                <a:latin typeface="Derive Unicode" panose="020B0609030204040204" pitchFamily="49" charset="0"/>
                <a:ea typeface="Calibri" panose="020F0502020204030204" pitchFamily="34" charset="0"/>
                <a:cs typeface="Arial" panose="020B0604020202020204" pitchFamily="34" charset="0"/>
              </a:rPr>
              <a:t>) =  12.17004  28.23752  76.86983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5" name="Straight Arrow Connector 4">
            <a:extLst>
              <a:ext uri="{FF2B5EF4-FFF2-40B4-BE49-F238E27FC236}">
                <a16:creationId xmlns:a16="http://schemas.microsoft.com/office/drawing/2014/main" id="{0ABC9E0F-270A-8D60-A90A-823786D25BE7}"/>
              </a:ext>
            </a:extLst>
          </p:cNvPr>
          <p:cNvCxnSpPr>
            <a:cxnSpLocks/>
          </p:cNvCxnSpPr>
          <p:nvPr/>
        </p:nvCxnSpPr>
        <p:spPr>
          <a:xfrm flipH="1">
            <a:off x="5985164" y="1443841"/>
            <a:ext cx="2198254" cy="62510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4B84B71-082D-74E0-CB7F-96009D9CB552}"/>
              </a:ext>
            </a:extLst>
          </p:cNvPr>
          <p:cNvCxnSpPr>
            <a:cxnSpLocks/>
          </p:cNvCxnSpPr>
          <p:nvPr/>
        </p:nvCxnSpPr>
        <p:spPr>
          <a:xfrm flipV="1">
            <a:off x="2918691" y="4230255"/>
            <a:ext cx="692727" cy="221672"/>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84E33C2-0134-147A-D817-ABCDB873024D}"/>
              </a:ext>
            </a:extLst>
          </p:cNvPr>
          <p:cNvCxnSpPr>
            <a:cxnSpLocks/>
          </p:cNvCxnSpPr>
          <p:nvPr/>
        </p:nvCxnSpPr>
        <p:spPr>
          <a:xfrm flipH="1" flipV="1">
            <a:off x="5717309" y="5414159"/>
            <a:ext cx="1514764" cy="48787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5A8785D-2871-EBC2-DB4F-379C3A76AD2F}"/>
              </a:ext>
            </a:extLst>
          </p:cNvPr>
          <p:cNvSpPr txBox="1"/>
          <p:nvPr/>
        </p:nvSpPr>
        <p:spPr>
          <a:xfrm>
            <a:off x="8342349" y="982176"/>
            <a:ext cx="2661691" cy="923330"/>
          </a:xfrm>
          <a:prstGeom prst="rect">
            <a:avLst/>
          </a:prstGeom>
          <a:noFill/>
        </p:spPr>
        <p:txBody>
          <a:bodyPr wrap="none" rtlCol="0">
            <a:spAutoFit/>
          </a:bodyPr>
          <a:lstStyle/>
          <a:p>
            <a:r>
              <a:rPr lang="sv-SE" b="1" dirty="0" err="1"/>
              <a:t>Cost</a:t>
            </a:r>
            <a:r>
              <a:rPr lang="sv-SE" b="1" dirty="0"/>
              <a:t> (for </a:t>
            </a:r>
            <a:r>
              <a:rPr lang="sv-SE" b="1" dirty="0" err="1">
                <a:solidFill>
                  <a:srgbClr val="0070C0"/>
                </a:solidFill>
              </a:rPr>
              <a:t>Blue</a:t>
            </a:r>
            <a:r>
              <a:rPr lang="sv-SE" b="1" dirty="0"/>
              <a:t>) per </a:t>
            </a:r>
            <a:r>
              <a:rPr lang="sv-SE" b="1" dirty="0" err="1"/>
              <a:t>unit</a:t>
            </a:r>
            <a:r>
              <a:rPr lang="sv-SE" b="1" dirty="0"/>
              <a:t> </a:t>
            </a:r>
            <a:r>
              <a:rPr lang="sv-SE" b="1" dirty="0" err="1"/>
              <a:t>of</a:t>
            </a:r>
            <a:r>
              <a:rPr lang="sv-SE" b="1" dirty="0"/>
              <a:t> </a:t>
            </a:r>
          </a:p>
          <a:p>
            <a:r>
              <a:rPr lang="sv-SE" b="1" dirty="0">
                <a:solidFill>
                  <a:srgbClr val="FF0000"/>
                </a:solidFill>
              </a:rPr>
              <a:t>Red</a:t>
            </a:r>
            <a:r>
              <a:rPr lang="sv-SE" b="1" dirty="0"/>
              <a:t> </a:t>
            </a:r>
            <a:r>
              <a:rPr lang="sv-SE" b="1" dirty="0" err="1"/>
              <a:t>Artillery</a:t>
            </a:r>
            <a:r>
              <a:rPr lang="sv-SE" b="1" dirty="0"/>
              <a:t> </a:t>
            </a:r>
            <a:r>
              <a:rPr lang="sv-SE" b="1" dirty="0" err="1"/>
              <a:t>battalion</a:t>
            </a:r>
            <a:endParaRPr lang="sv-SE" b="1" dirty="0"/>
          </a:p>
          <a:p>
            <a:r>
              <a:rPr lang="en-US" b="1" dirty="0"/>
              <a:t>at time T.</a:t>
            </a:r>
          </a:p>
        </p:txBody>
      </p:sp>
      <p:sp>
        <p:nvSpPr>
          <p:cNvPr id="13" name="TextBox 12">
            <a:extLst>
              <a:ext uri="{FF2B5EF4-FFF2-40B4-BE49-F238E27FC236}">
                <a16:creationId xmlns:a16="http://schemas.microsoft.com/office/drawing/2014/main" id="{EC2C0961-AAEC-EFD5-DE69-D076CF8D3444}"/>
              </a:ext>
            </a:extLst>
          </p:cNvPr>
          <p:cNvSpPr txBox="1"/>
          <p:nvPr/>
        </p:nvSpPr>
        <p:spPr>
          <a:xfrm>
            <a:off x="7377150" y="5658097"/>
            <a:ext cx="4487511" cy="646331"/>
          </a:xfrm>
          <a:prstGeom prst="rect">
            <a:avLst/>
          </a:prstGeom>
          <a:noFill/>
        </p:spPr>
        <p:txBody>
          <a:bodyPr wrap="none" rtlCol="0">
            <a:spAutoFit/>
          </a:bodyPr>
          <a:lstStyle/>
          <a:p>
            <a:r>
              <a:rPr lang="sv-SE" b="1" dirty="0" err="1"/>
              <a:t>Estimated</a:t>
            </a:r>
            <a:r>
              <a:rPr lang="sv-SE" b="1" dirty="0"/>
              <a:t> </a:t>
            </a:r>
            <a:r>
              <a:rPr lang="sv-SE" b="1" dirty="0" err="1"/>
              <a:t>remaining</a:t>
            </a:r>
            <a:r>
              <a:rPr lang="sv-SE" b="1" dirty="0"/>
              <a:t> </a:t>
            </a:r>
            <a:r>
              <a:rPr lang="sv-SE" b="1" dirty="0" err="1"/>
              <a:t>number</a:t>
            </a:r>
            <a:r>
              <a:rPr lang="sv-SE" b="1" dirty="0"/>
              <a:t> </a:t>
            </a:r>
            <a:r>
              <a:rPr lang="sv-SE" b="1" dirty="0" err="1"/>
              <a:t>of</a:t>
            </a:r>
            <a:r>
              <a:rPr lang="sv-SE" b="1" dirty="0"/>
              <a:t> </a:t>
            </a:r>
            <a:r>
              <a:rPr lang="sv-SE" b="1" dirty="0">
                <a:solidFill>
                  <a:srgbClr val="FF0000"/>
                </a:solidFill>
              </a:rPr>
              <a:t>Red</a:t>
            </a:r>
            <a:r>
              <a:rPr lang="sv-SE" b="1" dirty="0"/>
              <a:t> </a:t>
            </a:r>
            <a:r>
              <a:rPr lang="sv-SE" b="1" dirty="0" err="1"/>
              <a:t>artillery</a:t>
            </a:r>
            <a:r>
              <a:rPr lang="sv-SE" b="1" dirty="0"/>
              <a:t> </a:t>
            </a:r>
          </a:p>
          <a:p>
            <a:r>
              <a:rPr lang="en-US" b="1" dirty="0"/>
              <a:t>Battalions at time T.</a:t>
            </a:r>
          </a:p>
        </p:txBody>
      </p:sp>
      <p:sp>
        <p:nvSpPr>
          <p:cNvPr id="15" name="TextBox 14">
            <a:extLst>
              <a:ext uri="{FF2B5EF4-FFF2-40B4-BE49-F238E27FC236}">
                <a16:creationId xmlns:a16="http://schemas.microsoft.com/office/drawing/2014/main" id="{6FC43703-4768-9B9B-C017-196F62838BA7}"/>
              </a:ext>
            </a:extLst>
          </p:cNvPr>
          <p:cNvSpPr txBox="1"/>
          <p:nvPr/>
        </p:nvSpPr>
        <p:spPr>
          <a:xfrm>
            <a:off x="931322" y="3916801"/>
            <a:ext cx="1987369" cy="2308324"/>
          </a:xfrm>
          <a:prstGeom prst="rect">
            <a:avLst/>
          </a:prstGeom>
          <a:noFill/>
        </p:spPr>
        <p:txBody>
          <a:bodyPr wrap="square" rtlCol="0">
            <a:spAutoFit/>
          </a:bodyPr>
          <a:lstStyle/>
          <a:p>
            <a:r>
              <a:rPr lang="sv-SE" b="1" dirty="0">
                <a:solidFill>
                  <a:srgbClr val="002060"/>
                </a:solidFill>
              </a:rPr>
              <a:t>Optimal </a:t>
            </a:r>
            <a:r>
              <a:rPr lang="sv-SE" b="1" dirty="0" err="1">
                <a:solidFill>
                  <a:srgbClr val="002060"/>
                </a:solidFill>
              </a:rPr>
              <a:t>share</a:t>
            </a:r>
            <a:r>
              <a:rPr lang="sv-SE" b="1" dirty="0">
                <a:solidFill>
                  <a:srgbClr val="002060"/>
                </a:solidFill>
              </a:rPr>
              <a:t> </a:t>
            </a:r>
            <a:r>
              <a:rPr lang="sv-SE" b="1" dirty="0" err="1">
                <a:solidFill>
                  <a:srgbClr val="002060"/>
                </a:solidFill>
              </a:rPr>
              <a:t>of</a:t>
            </a:r>
            <a:r>
              <a:rPr lang="sv-SE" b="1" dirty="0">
                <a:solidFill>
                  <a:srgbClr val="002060"/>
                </a:solidFill>
              </a:rPr>
              <a:t> </a:t>
            </a:r>
            <a:r>
              <a:rPr lang="sv-SE" b="1" dirty="0" err="1">
                <a:solidFill>
                  <a:srgbClr val="002060"/>
                </a:solidFill>
              </a:rPr>
              <a:t>time</a:t>
            </a:r>
            <a:r>
              <a:rPr lang="sv-SE" b="1" dirty="0">
                <a:solidFill>
                  <a:srgbClr val="002060"/>
                </a:solidFill>
              </a:rPr>
              <a:t> </a:t>
            </a:r>
            <a:r>
              <a:rPr lang="sv-SE" b="1" dirty="0" err="1">
                <a:solidFill>
                  <a:srgbClr val="002060"/>
                </a:solidFill>
              </a:rPr>
              <a:t>of</a:t>
            </a:r>
            <a:r>
              <a:rPr lang="sv-SE" b="1" dirty="0">
                <a:solidFill>
                  <a:srgbClr val="002060"/>
                </a:solidFill>
              </a:rPr>
              <a:t> the </a:t>
            </a:r>
            <a:r>
              <a:rPr lang="sv-SE" b="1" dirty="0" err="1">
                <a:solidFill>
                  <a:srgbClr val="0070C0"/>
                </a:solidFill>
              </a:rPr>
              <a:t>Blue</a:t>
            </a:r>
            <a:r>
              <a:rPr lang="sv-SE" b="1" dirty="0">
                <a:solidFill>
                  <a:srgbClr val="002060"/>
                </a:solidFill>
              </a:rPr>
              <a:t> Ranger </a:t>
            </a:r>
            <a:r>
              <a:rPr lang="sv-SE" b="1" dirty="0" err="1">
                <a:solidFill>
                  <a:srgbClr val="002060"/>
                </a:solidFill>
              </a:rPr>
              <a:t>battalion</a:t>
            </a:r>
            <a:r>
              <a:rPr lang="sv-SE" b="1" dirty="0">
                <a:solidFill>
                  <a:srgbClr val="002060"/>
                </a:solidFill>
              </a:rPr>
              <a:t>, to </a:t>
            </a:r>
            <a:r>
              <a:rPr lang="sv-SE" b="1" dirty="0" err="1">
                <a:solidFill>
                  <a:srgbClr val="002060"/>
                </a:solidFill>
              </a:rPr>
              <a:t>search</a:t>
            </a:r>
            <a:r>
              <a:rPr lang="sv-SE" b="1" dirty="0">
                <a:solidFill>
                  <a:srgbClr val="002060"/>
                </a:solidFill>
              </a:rPr>
              <a:t> for </a:t>
            </a:r>
            <a:r>
              <a:rPr lang="sv-SE" b="1" dirty="0" err="1">
                <a:solidFill>
                  <a:srgbClr val="002060"/>
                </a:solidFill>
              </a:rPr>
              <a:t>targets</a:t>
            </a:r>
            <a:r>
              <a:rPr lang="sv-SE" b="1" dirty="0">
                <a:solidFill>
                  <a:srgbClr val="002060"/>
                </a:solidFill>
              </a:rPr>
              <a:t> for the </a:t>
            </a:r>
            <a:r>
              <a:rPr lang="sv-SE" b="1" dirty="0" err="1">
                <a:solidFill>
                  <a:srgbClr val="0070C0"/>
                </a:solidFill>
              </a:rPr>
              <a:t>Blue</a:t>
            </a:r>
            <a:r>
              <a:rPr lang="sv-SE" b="1" dirty="0">
                <a:solidFill>
                  <a:srgbClr val="002060"/>
                </a:solidFill>
              </a:rPr>
              <a:t> </a:t>
            </a:r>
            <a:r>
              <a:rPr lang="sv-SE" b="1" dirty="0" err="1">
                <a:solidFill>
                  <a:srgbClr val="002060"/>
                </a:solidFill>
              </a:rPr>
              <a:t>artillery</a:t>
            </a:r>
            <a:r>
              <a:rPr lang="sv-SE" b="1" dirty="0">
                <a:solidFill>
                  <a:srgbClr val="002060"/>
                </a:solidFill>
              </a:rPr>
              <a:t> </a:t>
            </a:r>
            <a:r>
              <a:rPr lang="sv-SE" b="1" dirty="0" err="1">
                <a:solidFill>
                  <a:srgbClr val="002060"/>
                </a:solidFill>
              </a:rPr>
              <a:t>battalion</a:t>
            </a:r>
            <a:r>
              <a:rPr lang="sv-SE" b="1" dirty="0">
                <a:solidFill>
                  <a:srgbClr val="002060"/>
                </a:solidFill>
              </a:rPr>
              <a:t> to fight</a:t>
            </a:r>
          </a:p>
          <a:p>
            <a:r>
              <a:rPr lang="sv-SE" b="1" dirty="0">
                <a:solidFill>
                  <a:srgbClr val="FF0000"/>
                </a:solidFill>
              </a:rPr>
              <a:t>Red</a:t>
            </a:r>
            <a:r>
              <a:rPr lang="sv-SE" b="1" dirty="0">
                <a:solidFill>
                  <a:srgbClr val="002060"/>
                </a:solidFill>
              </a:rPr>
              <a:t> </a:t>
            </a:r>
            <a:r>
              <a:rPr lang="sv-SE" b="1" dirty="0" err="1">
                <a:solidFill>
                  <a:srgbClr val="002060"/>
                </a:solidFill>
              </a:rPr>
              <a:t>artillery</a:t>
            </a:r>
            <a:r>
              <a:rPr lang="sv-SE" b="1" dirty="0">
                <a:solidFill>
                  <a:srgbClr val="002060"/>
                </a:solidFill>
              </a:rPr>
              <a:t>.</a:t>
            </a:r>
            <a:endParaRPr lang="en-US" b="1" dirty="0">
              <a:solidFill>
                <a:srgbClr val="002060"/>
              </a:solidFill>
            </a:endParaRPr>
          </a:p>
        </p:txBody>
      </p:sp>
    </p:spTree>
    <p:extLst>
      <p:ext uri="{BB962C8B-B14F-4D97-AF65-F5344CB8AC3E}">
        <p14:creationId xmlns:p14="http://schemas.microsoft.com/office/powerpoint/2010/main" val="20306643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1BDADC-F1C7-6C6E-F885-B29E1A17ACC7}"/>
              </a:ext>
            </a:extLst>
          </p:cNvPr>
          <p:cNvSpPr>
            <a:spLocks noGrp="1"/>
          </p:cNvSpPr>
          <p:nvPr>
            <p:ph type="sldNum" sz="quarter" idx="12"/>
          </p:nvPr>
        </p:nvSpPr>
        <p:spPr/>
        <p:txBody>
          <a:bodyPr/>
          <a:lstStyle/>
          <a:p>
            <a:fld id="{CD5F7DB1-1739-486A-AE61-F601C514307D}" type="slidenum">
              <a:rPr lang="en-US" smtClean="0"/>
              <a:t>48</a:t>
            </a:fld>
            <a:endParaRPr lang="en-US"/>
          </a:p>
        </p:txBody>
      </p:sp>
      <p:sp>
        <p:nvSpPr>
          <p:cNvPr id="4" name="TextBox 3">
            <a:extLst>
              <a:ext uri="{FF2B5EF4-FFF2-40B4-BE49-F238E27FC236}">
                <a16:creationId xmlns:a16="http://schemas.microsoft.com/office/drawing/2014/main" id="{544EAC0C-3F92-B108-003E-2C9506162B39}"/>
              </a:ext>
            </a:extLst>
          </p:cNvPr>
          <p:cNvSpPr txBox="1"/>
          <p:nvPr/>
        </p:nvSpPr>
        <p:spPr>
          <a:xfrm>
            <a:off x="3048000" y="1446150"/>
            <a:ext cx="6096000" cy="3970318"/>
          </a:xfrm>
          <a:prstGeom prst="rect">
            <a:avLst/>
          </a:prstGeom>
          <a:noFill/>
        </p:spPr>
        <p:txBody>
          <a:bodyPr wrap="square">
            <a:spAutoFit/>
          </a:bodyPr>
          <a:lstStyle/>
          <a:p>
            <a:pPr>
              <a:buNone/>
            </a:pPr>
            <a:r>
              <a:rPr lang="en-US" sz="1800" b="1" u="sng" kern="100" dirty="0">
                <a:effectLst/>
                <a:latin typeface="Calibri" panose="020F0502020204030204" pitchFamily="34" charset="0"/>
                <a:ea typeface="Calibri" panose="020F0502020204030204" pitchFamily="34" charset="0"/>
                <a:cs typeface="Arial" panose="020B0604020202020204" pitchFamily="34" charset="0"/>
              </a:rPr>
              <a:t>Table 3.</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kern="100" dirty="0">
                <a:effectLst/>
                <a:latin typeface="Derive Unicode" panose="020B0609030204040204" pitchFamily="49" charset="0"/>
                <a:ea typeface="Calibri" panose="020F0502020204030204" pitchFamily="34" charset="0"/>
                <a:cs typeface="Arial" panose="020B0604020202020204" pitchFamily="34" charset="0"/>
              </a:rPr>
              <a:t>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kern="100" dirty="0">
                <a:effectLst/>
                <a:latin typeface="Derive Unicode" panose="020B0609030204040204" pitchFamily="49" charset="0"/>
                <a:ea typeface="Calibri" panose="020F0502020204030204" pitchFamily="34" charset="0"/>
                <a:cs typeface="Arial" panose="020B0604020202020204" pitchFamily="34" charset="0"/>
              </a:rPr>
              <a:t>  Parameter </a:t>
            </a:r>
            <a:r>
              <a:rPr lang="en-US" sz="1800" kern="100" dirty="0" err="1">
                <a:effectLst/>
                <a:latin typeface="Derive Unicode" panose="020B0609030204040204" pitchFamily="49" charset="0"/>
                <a:ea typeface="Calibri" panose="020F0502020204030204" pitchFamily="34" charset="0"/>
                <a:cs typeface="Arial" panose="020B0604020202020204" pitchFamily="34" charset="0"/>
              </a:rPr>
              <a:t>fYa</a:t>
            </a:r>
            <a:r>
              <a:rPr lang="en-US" sz="1800" kern="100" dirty="0">
                <a:effectLst/>
                <a:latin typeface="Derive Unicode" panose="020B0609030204040204" pitchFamily="49" charset="0"/>
                <a:ea typeface="Calibri" panose="020F0502020204030204" pitchFamily="34" charset="0"/>
                <a:cs typeface="Arial" panose="020B0604020202020204" pitchFamily="34" charset="0"/>
              </a:rPr>
              <a:t> = -5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kern="100" dirty="0">
                <a:effectLst/>
                <a:latin typeface="Derive Unicode" panose="020B0609030204040204" pitchFamily="49" charset="0"/>
                <a:ea typeface="Calibri" panose="020F0502020204030204" pitchFamily="34" charset="0"/>
                <a:cs typeface="Arial" panose="020B0604020202020204" pitchFamily="34" charset="0"/>
              </a:rPr>
              <a:t>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kern="100" dirty="0">
                <a:effectLst/>
                <a:latin typeface="Derive Unicode" panose="020B0609030204040204" pitchFamily="49" charset="0"/>
                <a:ea typeface="Calibri" panose="020F0502020204030204" pitchFamily="34" charset="0"/>
                <a:cs typeface="Arial" panose="020B0604020202020204" pitchFamily="34" charset="0"/>
              </a:rPr>
              <a:t>    Optimal Solution:</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kern="100" dirty="0">
                <a:effectLst/>
                <a:latin typeface="Derive Unicode" panose="020B0609030204040204" pitchFamily="49" charset="0"/>
                <a:ea typeface="Calibri" panose="020F0502020204030204" pitchFamily="34" charset="0"/>
                <a:cs typeface="Arial" panose="020B0604020202020204" pitchFamily="34" charset="0"/>
              </a:rPr>
              <a:t>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kern="100" dirty="0">
                <a:effectLst/>
                <a:latin typeface="Derive Unicode" panose="020B0609030204040204" pitchFamily="49" charset="0"/>
                <a:ea typeface="Calibri" panose="020F0502020204030204" pitchFamily="34" charset="0"/>
                <a:cs typeface="Arial" panose="020B0604020202020204" pitchFamily="34" charset="0"/>
              </a:rPr>
              <a:t>     objective function = -959.2858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kern="100" dirty="0">
                <a:effectLst/>
                <a:latin typeface="Derive Unicode" panose="020B0609030204040204" pitchFamily="49" charset="0"/>
                <a:ea typeface="Calibri" panose="020F0502020204030204" pitchFamily="34" charset="0"/>
                <a:cs typeface="Arial" panose="020B0604020202020204" pitchFamily="34" charset="0"/>
              </a:rPr>
              <a:t>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kern="100" dirty="0">
                <a:effectLst/>
                <a:latin typeface="Derive Unicode" panose="020B0609030204040204" pitchFamily="49" charset="0"/>
                <a:ea typeface="Calibri" panose="020F0502020204030204" pitchFamily="34" charset="0"/>
                <a:cs typeface="Arial" panose="020B0604020202020204" pitchFamily="34" charset="0"/>
              </a:rPr>
              <a:t>     </a:t>
            </a:r>
            <a:r>
              <a:rPr lang="en-US" sz="1800" kern="100" dirty="0" err="1">
                <a:effectLst/>
                <a:latin typeface="Derive Unicode" panose="020B0609030204040204" pitchFamily="49" charset="0"/>
                <a:ea typeface="Calibri" panose="020F0502020204030204" pitchFamily="34" charset="0"/>
                <a:cs typeface="Arial" panose="020B0604020202020204" pitchFamily="34" charset="0"/>
              </a:rPr>
              <a:t>uca</a:t>
            </a:r>
            <a:r>
              <a:rPr lang="en-US" sz="1800" kern="100" dirty="0">
                <a:effectLst/>
                <a:latin typeface="Derive Unicode" panose="020B0609030204040204" pitchFamily="49" charset="0"/>
                <a:ea typeface="Calibri" panose="020F0502020204030204" pitchFamily="34" charset="0"/>
                <a:cs typeface="Arial" panose="020B0604020202020204" pitchFamily="34" charset="0"/>
              </a:rPr>
              <a:t>      </a:t>
            </a:r>
            <a:r>
              <a:rPr lang="en-US" sz="1800" kern="100" dirty="0" err="1">
                <a:effectLst/>
                <a:latin typeface="Derive Unicode" panose="020B0609030204040204" pitchFamily="49" charset="0"/>
                <a:ea typeface="Calibri" panose="020F0502020204030204" pitchFamily="34" charset="0"/>
                <a:cs typeface="Arial" panose="020B0604020202020204" pitchFamily="34" charset="0"/>
              </a:rPr>
              <a:t>ucc</a:t>
            </a:r>
            <a:r>
              <a:rPr lang="en-US" sz="1800" kern="100" dirty="0">
                <a:effectLst/>
                <a:latin typeface="Derive Unicode" panose="020B0609030204040204" pitchFamily="49" charset="0"/>
                <a:ea typeface="Calibri" panose="020F0502020204030204" pitchFamily="34" charset="0"/>
                <a:cs typeface="Arial" panose="020B0604020202020204" pitchFamily="34" charset="0"/>
              </a:rPr>
              <a:t>      </a:t>
            </a:r>
            <a:r>
              <a:rPr lang="en-US" sz="1800" kern="100" dirty="0" err="1">
                <a:effectLst/>
                <a:latin typeface="Derive Unicode" panose="020B0609030204040204" pitchFamily="49" charset="0"/>
                <a:ea typeface="Calibri" panose="020F0502020204030204" pitchFamily="34" charset="0"/>
                <a:cs typeface="Arial" panose="020B0604020202020204" pitchFamily="34" charset="0"/>
              </a:rPr>
              <a:t>ucm</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kern="100" dirty="0">
                <a:effectLst/>
                <a:latin typeface="Derive Unicode" panose="020B0609030204040204" pitchFamily="49" charset="0"/>
                <a:ea typeface="Calibri" panose="020F0502020204030204" pitchFamily="34" charset="0"/>
                <a:cs typeface="Arial" panose="020B0604020202020204" pitchFamily="34" charset="0"/>
              </a:rPr>
              <a:t>     0.32     0.11     0.57</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kern="100" dirty="0">
                <a:effectLst/>
                <a:latin typeface="Derive Unicode" panose="020B0609030204040204" pitchFamily="49" charset="0"/>
                <a:ea typeface="Calibri" panose="020F0502020204030204" pitchFamily="34" charset="0"/>
                <a:cs typeface="Arial" panose="020B0604020202020204" pitchFamily="34" charset="0"/>
              </a:rPr>
              <a:t>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kern="100" dirty="0">
                <a:effectLst/>
                <a:latin typeface="Derive Unicode" panose="020B0609030204040204" pitchFamily="49" charset="0"/>
                <a:ea typeface="Calibri" panose="020F0502020204030204" pitchFamily="34" charset="0"/>
                <a:cs typeface="Arial" panose="020B0604020202020204" pitchFamily="34" charset="0"/>
              </a:rPr>
              <a:t>              Art       Cav       Mec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kern="100" dirty="0">
                <a:effectLst/>
                <a:latin typeface="Derive Unicode" panose="020B0609030204040204" pitchFamily="49" charset="0"/>
                <a:ea typeface="Calibri" panose="020F0502020204030204" pitchFamily="34" charset="0"/>
                <a:cs typeface="Arial" panose="020B0604020202020204" pitchFamily="34" charset="0"/>
              </a:rPr>
              <a:t>   X(</a:t>
            </a:r>
            <a:r>
              <a:rPr lang="en-US" sz="1800" kern="100" dirty="0" err="1">
                <a:effectLst/>
                <a:latin typeface="Derive Unicode" panose="020B0609030204040204" pitchFamily="49" charset="0"/>
                <a:ea typeface="Calibri" panose="020F0502020204030204" pitchFamily="34" charset="0"/>
                <a:cs typeface="Arial" panose="020B0604020202020204" pitchFamily="34" charset="0"/>
              </a:rPr>
              <a:t>topt</a:t>
            </a:r>
            <a:r>
              <a:rPr lang="en-US" sz="1800" kern="100" dirty="0">
                <a:effectLst/>
                <a:latin typeface="Derive Unicode" panose="020B0609030204040204" pitchFamily="49" charset="0"/>
                <a:ea typeface="Calibri" panose="020F0502020204030204" pitchFamily="34" charset="0"/>
                <a:cs typeface="Arial" panose="020B0604020202020204" pitchFamily="34" charset="0"/>
              </a:rPr>
              <a:t>) =  8.382638  12.19132  39.83494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1800" kern="100" dirty="0">
                <a:effectLst/>
                <a:latin typeface="Derive Unicode" panose="020B0609030204040204" pitchFamily="49" charset="0"/>
                <a:ea typeface="Calibri" panose="020F0502020204030204" pitchFamily="34" charset="0"/>
                <a:cs typeface="Arial" panose="020B0604020202020204" pitchFamily="34" charset="0"/>
              </a:rPr>
              <a:t>   Y(</a:t>
            </a:r>
            <a:r>
              <a:rPr lang="en-US" sz="1800" kern="100" dirty="0" err="1">
                <a:effectLst/>
                <a:latin typeface="Derive Unicode" panose="020B0609030204040204" pitchFamily="49" charset="0"/>
                <a:ea typeface="Calibri" panose="020F0502020204030204" pitchFamily="34" charset="0"/>
                <a:cs typeface="Arial" panose="020B0604020202020204" pitchFamily="34" charset="0"/>
              </a:rPr>
              <a:t>topt</a:t>
            </a:r>
            <a:r>
              <a:rPr lang="en-US" sz="1800" kern="100" dirty="0">
                <a:effectLst/>
                <a:latin typeface="Derive Unicode" panose="020B0609030204040204" pitchFamily="49" charset="0"/>
                <a:ea typeface="Calibri" panose="020F0502020204030204" pitchFamily="34" charset="0"/>
                <a:cs typeface="Arial" panose="020B0604020202020204" pitchFamily="34" charset="0"/>
              </a:rPr>
              <a:t>) =  17.75569  26.98911  73.55618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5" name="Straight Arrow Connector 4">
            <a:extLst>
              <a:ext uri="{FF2B5EF4-FFF2-40B4-BE49-F238E27FC236}">
                <a16:creationId xmlns:a16="http://schemas.microsoft.com/office/drawing/2014/main" id="{BC19AFCA-B4B7-26FF-023C-88C5820EA80F}"/>
              </a:ext>
            </a:extLst>
          </p:cNvPr>
          <p:cNvCxnSpPr>
            <a:cxnSpLocks/>
          </p:cNvCxnSpPr>
          <p:nvPr/>
        </p:nvCxnSpPr>
        <p:spPr>
          <a:xfrm flipH="1">
            <a:off x="5985164" y="1443841"/>
            <a:ext cx="2198254" cy="62510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74D2FFA-0AA2-2589-D75F-03F47E5EAEF0}"/>
              </a:ext>
            </a:extLst>
          </p:cNvPr>
          <p:cNvCxnSpPr>
            <a:cxnSpLocks/>
          </p:cNvCxnSpPr>
          <p:nvPr/>
        </p:nvCxnSpPr>
        <p:spPr>
          <a:xfrm flipV="1">
            <a:off x="2918691" y="4230255"/>
            <a:ext cx="692727" cy="221672"/>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A80D47A-6CCA-6484-CC6B-3BDC763CA0FD}"/>
              </a:ext>
            </a:extLst>
          </p:cNvPr>
          <p:cNvCxnSpPr>
            <a:cxnSpLocks/>
          </p:cNvCxnSpPr>
          <p:nvPr/>
        </p:nvCxnSpPr>
        <p:spPr>
          <a:xfrm flipH="1" flipV="1">
            <a:off x="5717309" y="5414159"/>
            <a:ext cx="1514764" cy="48787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785F9E3-A8AA-9E9A-6357-7CC8453E4D13}"/>
              </a:ext>
            </a:extLst>
          </p:cNvPr>
          <p:cNvSpPr txBox="1"/>
          <p:nvPr/>
        </p:nvSpPr>
        <p:spPr>
          <a:xfrm>
            <a:off x="931322" y="3916801"/>
            <a:ext cx="1987369" cy="2308324"/>
          </a:xfrm>
          <a:prstGeom prst="rect">
            <a:avLst/>
          </a:prstGeom>
          <a:noFill/>
        </p:spPr>
        <p:txBody>
          <a:bodyPr wrap="square" rtlCol="0">
            <a:spAutoFit/>
          </a:bodyPr>
          <a:lstStyle/>
          <a:p>
            <a:r>
              <a:rPr lang="sv-SE" b="1" dirty="0">
                <a:solidFill>
                  <a:srgbClr val="002060"/>
                </a:solidFill>
              </a:rPr>
              <a:t>Optimal </a:t>
            </a:r>
            <a:r>
              <a:rPr lang="sv-SE" b="1" dirty="0" err="1">
                <a:solidFill>
                  <a:srgbClr val="002060"/>
                </a:solidFill>
              </a:rPr>
              <a:t>share</a:t>
            </a:r>
            <a:r>
              <a:rPr lang="sv-SE" b="1" dirty="0">
                <a:solidFill>
                  <a:srgbClr val="002060"/>
                </a:solidFill>
              </a:rPr>
              <a:t> </a:t>
            </a:r>
            <a:r>
              <a:rPr lang="sv-SE" b="1" dirty="0" err="1">
                <a:solidFill>
                  <a:srgbClr val="002060"/>
                </a:solidFill>
              </a:rPr>
              <a:t>of</a:t>
            </a:r>
            <a:r>
              <a:rPr lang="sv-SE" b="1" dirty="0">
                <a:solidFill>
                  <a:srgbClr val="002060"/>
                </a:solidFill>
              </a:rPr>
              <a:t> </a:t>
            </a:r>
            <a:r>
              <a:rPr lang="sv-SE" b="1" dirty="0" err="1">
                <a:solidFill>
                  <a:srgbClr val="002060"/>
                </a:solidFill>
              </a:rPr>
              <a:t>time</a:t>
            </a:r>
            <a:r>
              <a:rPr lang="sv-SE" b="1" dirty="0">
                <a:solidFill>
                  <a:srgbClr val="002060"/>
                </a:solidFill>
              </a:rPr>
              <a:t> </a:t>
            </a:r>
            <a:r>
              <a:rPr lang="sv-SE" b="1" dirty="0" err="1">
                <a:solidFill>
                  <a:srgbClr val="002060"/>
                </a:solidFill>
              </a:rPr>
              <a:t>of</a:t>
            </a:r>
            <a:r>
              <a:rPr lang="sv-SE" b="1" dirty="0">
                <a:solidFill>
                  <a:srgbClr val="002060"/>
                </a:solidFill>
              </a:rPr>
              <a:t> the </a:t>
            </a:r>
            <a:r>
              <a:rPr lang="sv-SE" b="1" dirty="0" err="1">
                <a:solidFill>
                  <a:srgbClr val="0070C0"/>
                </a:solidFill>
              </a:rPr>
              <a:t>Blue</a:t>
            </a:r>
            <a:r>
              <a:rPr lang="sv-SE" b="1" dirty="0">
                <a:solidFill>
                  <a:srgbClr val="002060"/>
                </a:solidFill>
              </a:rPr>
              <a:t> Ranger </a:t>
            </a:r>
            <a:r>
              <a:rPr lang="sv-SE" b="1" dirty="0" err="1">
                <a:solidFill>
                  <a:srgbClr val="002060"/>
                </a:solidFill>
              </a:rPr>
              <a:t>battalion</a:t>
            </a:r>
            <a:r>
              <a:rPr lang="sv-SE" b="1" dirty="0">
                <a:solidFill>
                  <a:srgbClr val="002060"/>
                </a:solidFill>
              </a:rPr>
              <a:t>, to </a:t>
            </a:r>
            <a:r>
              <a:rPr lang="sv-SE" b="1" dirty="0" err="1">
                <a:solidFill>
                  <a:srgbClr val="002060"/>
                </a:solidFill>
              </a:rPr>
              <a:t>search</a:t>
            </a:r>
            <a:r>
              <a:rPr lang="sv-SE" b="1" dirty="0">
                <a:solidFill>
                  <a:srgbClr val="002060"/>
                </a:solidFill>
              </a:rPr>
              <a:t> for </a:t>
            </a:r>
            <a:r>
              <a:rPr lang="sv-SE" b="1" dirty="0" err="1">
                <a:solidFill>
                  <a:srgbClr val="002060"/>
                </a:solidFill>
              </a:rPr>
              <a:t>targets</a:t>
            </a:r>
            <a:r>
              <a:rPr lang="sv-SE" b="1" dirty="0">
                <a:solidFill>
                  <a:srgbClr val="002060"/>
                </a:solidFill>
              </a:rPr>
              <a:t> for the </a:t>
            </a:r>
            <a:r>
              <a:rPr lang="sv-SE" b="1" dirty="0" err="1">
                <a:solidFill>
                  <a:srgbClr val="0070C0"/>
                </a:solidFill>
              </a:rPr>
              <a:t>Blue</a:t>
            </a:r>
            <a:r>
              <a:rPr lang="sv-SE" b="1" dirty="0">
                <a:solidFill>
                  <a:srgbClr val="002060"/>
                </a:solidFill>
              </a:rPr>
              <a:t> </a:t>
            </a:r>
            <a:r>
              <a:rPr lang="sv-SE" b="1" dirty="0" err="1">
                <a:solidFill>
                  <a:srgbClr val="002060"/>
                </a:solidFill>
              </a:rPr>
              <a:t>artillery</a:t>
            </a:r>
            <a:r>
              <a:rPr lang="sv-SE" b="1" dirty="0">
                <a:solidFill>
                  <a:srgbClr val="002060"/>
                </a:solidFill>
              </a:rPr>
              <a:t> </a:t>
            </a:r>
            <a:r>
              <a:rPr lang="sv-SE" b="1" dirty="0" err="1">
                <a:solidFill>
                  <a:srgbClr val="002060"/>
                </a:solidFill>
              </a:rPr>
              <a:t>battalion</a:t>
            </a:r>
            <a:r>
              <a:rPr lang="sv-SE" b="1" dirty="0">
                <a:solidFill>
                  <a:srgbClr val="002060"/>
                </a:solidFill>
              </a:rPr>
              <a:t> to fight</a:t>
            </a:r>
          </a:p>
          <a:p>
            <a:r>
              <a:rPr lang="sv-SE" b="1" dirty="0">
                <a:solidFill>
                  <a:srgbClr val="FF0000"/>
                </a:solidFill>
              </a:rPr>
              <a:t>Red</a:t>
            </a:r>
            <a:r>
              <a:rPr lang="sv-SE" b="1" dirty="0">
                <a:solidFill>
                  <a:srgbClr val="002060"/>
                </a:solidFill>
              </a:rPr>
              <a:t> </a:t>
            </a:r>
            <a:r>
              <a:rPr lang="sv-SE" b="1" dirty="0" err="1">
                <a:solidFill>
                  <a:srgbClr val="002060"/>
                </a:solidFill>
              </a:rPr>
              <a:t>artillery</a:t>
            </a:r>
            <a:r>
              <a:rPr lang="sv-SE" b="1" dirty="0">
                <a:solidFill>
                  <a:srgbClr val="002060"/>
                </a:solidFill>
              </a:rPr>
              <a:t>.</a:t>
            </a:r>
            <a:endParaRPr lang="en-US" b="1" dirty="0">
              <a:solidFill>
                <a:srgbClr val="002060"/>
              </a:solidFill>
            </a:endParaRPr>
          </a:p>
        </p:txBody>
      </p:sp>
      <p:sp>
        <p:nvSpPr>
          <p:cNvPr id="13" name="TextBox 12">
            <a:extLst>
              <a:ext uri="{FF2B5EF4-FFF2-40B4-BE49-F238E27FC236}">
                <a16:creationId xmlns:a16="http://schemas.microsoft.com/office/drawing/2014/main" id="{80A67B9E-DD14-FD11-6189-BD813977185C}"/>
              </a:ext>
            </a:extLst>
          </p:cNvPr>
          <p:cNvSpPr txBox="1"/>
          <p:nvPr/>
        </p:nvSpPr>
        <p:spPr>
          <a:xfrm>
            <a:off x="8342349" y="982176"/>
            <a:ext cx="2661691" cy="923330"/>
          </a:xfrm>
          <a:prstGeom prst="rect">
            <a:avLst/>
          </a:prstGeom>
          <a:noFill/>
        </p:spPr>
        <p:txBody>
          <a:bodyPr wrap="none" rtlCol="0">
            <a:spAutoFit/>
          </a:bodyPr>
          <a:lstStyle/>
          <a:p>
            <a:r>
              <a:rPr lang="sv-SE" b="1" dirty="0" err="1"/>
              <a:t>Cost</a:t>
            </a:r>
            <a:r>
              <a:rPr lang="sv-SE" b="1" dirty="0"/>
              <a:t> (for </a:t>
            </a:r>
            <a:r>
              <a:rPr lang="sv-SE" b="1" dirty="0" err="1">
                <a:solidFill>
                  <a:srgbClr val="0070C0"/>
                </a:solidFill>
              </a:rPr>
              <a:t>Blue</a:t>
            </a:r>
            <a:r>
              <a:rPr lang="sv-SE" b="1" dirty="0"/>
              <a:t>) per </a:t>
            </a:r>
            <a:r>
              <a:rPr lang="sv-SE" b="1" dirty="0" err="1"/>
              <a:t>unit</a:t>
            </a:r>
            <a:r>
              <a:rPr lang="sv-SE" b="1" dirty="0"/>
              <a:t> </a:t>
            </a:r>
            <a:r>
              <a:rPr lang="sv-SE" b="1" dirty="0" err="1"/>
              <a:t>of</a:t>
            </a:r>
            <a:r>
              <a:rPr lang="sv-SE" b="1" dirty="0"/>
              <a:t> </a:t>
            </a:r>
          </a:p>
          <a:p>
            <a:r>
              <a:rPr lang="sv-SE" b="1" dirty="0">
                <a:solidFill>
                  <a:srgbClr val="FF0000"/>
                </a:solidFill>
              </a:rPr>
              <a:t>Red</a:t>
            </a:r>
            <a:r>
              <a:rPr lang="sv-SE" b="1" dirty="0"/>
              <a:t> </a:t>
            </a:r>
            <a:r>
              <a:rPr lang="sv-SE" b="1" dirty="0" err="1"/>
              <a:t>Artillery</a:t>
            </a:r>
            <a:r>
              <a:rPr lang="sv-SE" b="1" dirty="0"/>
              <a:t> </a:t>
            </a:r>
            <a:r>
              <a:rPr lang="sv-SE" b="1" dirty="0" err="1"/>
              <a:t>battalion</a:t>
            </a:r>
            <a:endParaRPr lang="sv-SE" b="1" dirty="0"/>
          </a:p>
          <a:p>
            <a:r>
              <a:rPr lang="en-US" b="1" dirty="0"/>
              <a:t>at time T.</a:t>
            </a:r>
          </a:p>
        </p:txBody>
      </p:sp>
      <p:sp>
        <p:nvSpPr>
          <p:cNvPr id="15" name="TextBox 14">
            <a:extLst>
              <a:ext uri="{FF2B5EF4-FFF2-40B4-BE49-F238E27FC236}">
                <a16:creationId xmlns:a16="http://schemas.microsoft.com/office/drawing/2014/main" id="{91EFAC43-E304-873F-DCD5-4C57FED12A94}"/>
              </a:ext>
            </a:extLst>
          </p:cNvPr>
          <p:cNvSpPr txBox="1"/>
          <p:nvPr/>
        </p:nvSpPr>
        <p:spPr>
          <a:xfrm>
            <a:off x="7377150" y="5658097"/>
            <a:ext cx="4487511" cy="646331"/>
          </a:xfrm>
          <a:prstGeom prst="rect">
            <a:avLst/>
          </a:prstGeom>
          <a:noFill/>
        </p:spPr>
        <p:txBody>
          <a:bodyPr wrap="none" rtlCol="0">
            <a:spAutoFit/>
          </a:bodyPr>
          <a:lstStyle/>
          <a:p>
            <a:r>
              <a:rPr lang="sv-SE" b="1" dirty="0" err="1"/>
              <a:t>Estimated</a:t>
            </a:r>
            <a:r>
              <a:rPr lang="sv-SE" b="1" dirty="0"/>
              <a:t> </a:t>
            </a:r>
            <a:r>
              <a:rPr lang="sv-SE" b="1" dirty="0" err="1"/>
              <a:t>remaining</a:t>
            </a:r>
            <a:r>
              <a:rPr lang="sv-SE" b="1" dirty="0"/>
              <a:t> </a:t>
            </a:r>
            <a:r>
              <a:rPr lang="sv-SE" b="1" dirty="0" err="1"/>
              <a:t>number</a:t>
            </a:r>
            <a:r>
              <a:rPr lang="sv-SE" b="1" dirty="0"/>
              <a:t> </a:t>
            </a:r>
            <a:r>
              <a:rPr lang="sv-SE" b="1" dirty="0" err="1"/>
              <a:t>of</a:t>
            </a:r>
            <a:r>
              <a:rPr lang="sv-SE" b="1" dirty="0"/>
              <a:t> </a:t>
            </a:r>
            <a:r>
              <a:rPr lang="sv-SE" b="1" dirty="0">
                <a:solidFill>
                  <a:srgbClr val="FF0000"/>
                </a:solidFill>
              </a:rPr>
              <a:t>Red</a:t>
            </a:r>
            <a:r>
              <a:rPr lang="sv-SE" b="1" dirty="0"/>
              <a:t> </a:t>
            </a:r>
            <a:r>
              <a:rPr lang="sv-SE" b="1" dirty="0" err="1"/>
              <a:t>artillery</a:t>
            </a:r>
            <a:r>
              <a:rPr lang="sv-SE" b="1" dirty="0"/>
              <a:t> </a:t>
            </a:r>
          </a:p>
          <a:p>
            <a:r>
              <a:rPr lang="en-US" b="1" dirty="0"/>
              <a:t>Battalions at time T.</a:t>
            </a:r>
          </a:p>
        </p:txBody>
      </p:sp>
    </p:spTree>
    <p:extLst>
      <p:ext uri="{BB962C8B-B14F-4D97-AF65-F5344CB8AC3E}">
        <p14:creationId xmlns:p14="http://schemas.microsoft.com/office/powerpoint/2010/main" val="40552465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2EC616-F91B-85A3-D604-266AEE50D161}"/>
              </a:ext>
            </a:extLst>
          </p:cNvPr>
          <p:cNvSpPr>
            <a:spLocks noGrp="1"/>
          </p:cNvSpPr>
          <p:nvPr>
            <p:ph type="sldNum" sz="quarter" idx="12"/>
          </p:nvPr>
        </p:nvSpPr>
        <p:spPr/>
        <p:txBody>
          <a:bodyPr/>
          <a:lstStyle/>
          <a:p>
            <a:fld id="{CD5F7DB1-1739-486A-AE61-F601C514307D}" type="slidenum">
              <a:rPr lang="en-US" smtClean="0"/>
              <a:t>49</a:t>
            </a:fld>
            <a:endParaRPr lang="en-US"/>
          </a:p>
        </p:txBody>
      </p:sp>
      <p:sp>
        <p:nvSpPr>
          <p:cNvPr id="3" name="TextBox 2">
            <a:extLst>
              <a:ext uri="{FF2B5EF4-FFF2-40B4-BE49-F238E27FC236}">
                <a16:creationId xmlns:a16="http://schemas.microsoft.com/office/drawing/2014/main" id="{B9165F4B-11ED-415F-C77A-86FBB494AAEA}"/>
              </a:ext>
            </a:extLst>
          </p:cNvPr>
          <p:cNvSpPr txBox="1"/>
          <p:nvPr/>
        </p:nvSpPr>
        <p:spPr>
          <a:xfrm>
            <a:off x="1611983" y="697584"/>
            <a:ext cx="7897566" cy="3016210"/>
          </a:xfrm>
          <a:prstGeom prst="rect">
            <a:avLst/>
          </a:prstGeom>
          <a:noFill/>
        </p:spPr>
        <p:txBody>
          <a:bodyPr wrap="square" rtlCol="0">
            <a:spAutoFit/>
          </a:bodyPr>
          <a:lstStyle/>
          <a:p>
            <a:r>
              <a:rPr lang="en-US" sz="3200" b="1" u="sng" dirty="0"/>
              <a:t>Observations:</a:t>
            </a:r>
          </a:p>
          <a:p>
            <a:endParaRPr lang="en-US" dirty="0"/>
          </a:p>
          <a:p>
            <a:r>
              <a:rPr lang="en-US" sz="2000" b="1" dirty="0"/>
              <a:t>If it becomes more important for the Blue brigade to reduce the number of Red artillery battalions at time T = 100, (</a:t>
            </a:r>
            <a:r>
              <a:rPr lang="en-US" sz="2000" b="1" dirty="0" err="1"/>
              <a:t>f</a:t>
            </a:r>
            <a:r>
              <a:rPr lang="en-US" sz="1400" b="1" dirty="0" err="1"/>
              <a:t>Ya</a:t>
            </a:r>
            <a:r>
              <a:rPr lang="en-US" sz="2000" b="1" dirty="0"/>
              <a:t> goes from -5 to -15) ,</a:t>
            </a:r>
          </a:p>
          <a:p>
            <a:endParaRPr lang="en-US" sz="2000" b="1" dirty="0"/>
          </a:p>
          <a:p>
            <a:r>
              <a:rPr lang="en-US" sz="2000" b="1" dirty="0"/>
              <a:t>Then,</a:t>
            </a:r>
          </a:p>
          <a:p>
            <a:endParaRPr lang="en-US" sz="2000" b="1" dirty="0"/>
          </a:p>
          <a:p>
            <a:r>
              <a:rPr lang="en-US" sz="2000" b="1" dirty="0"/>
              <a:t>The Blue rangers should increase the relative time spent on searching</a:t>
            </a:r>
          </a:p>
          <a:p>
            <a:r>
              <a:rPr lang="en-US" sz="2000" b="1" dirty="0"/>
              <a:t>for Red artillery locations, to be reported to the Blue artillery.  </a:t>
            </a:r>
          </a:p>
        </p:txBody>
      </p:sp>
      <p:graphicFrame>
        <p:nvGraphicFramePr>
          <p:cNvPr id="4" name="Table 3">
            <a:extLst>
              <a:ext uri="{FF2B5EF4-FFF2-40B4-BE49-F238E27FC236}">
                <a16:creationId xmlns:a16="http://schemas.microsoft.com/office/drawing/2014/main" id="{53CEF358-4B1C-3B04-2151-D58022A741CC}"/>
              </a:ext>
            </a:extLst>
          </p:cNvPr>
          <p:cNvGraphicFramePr>
            <a:graphicFrameLocks noGrp="1"/>
          </p:cNvGraphicFramePr>
          <p:nvPr>
            <p:extLst>
              <p:ext uri="{D42A27DB-BD31-4B8C-83A1-F6EECF244321}">
                <p14:modId xmlns:p14="http://schemas.microsoft.com/office/powerpoint/2010/main" val="339983910"/>
              </p:ext>
            </p:extLst>
          </p:nvPr>
        </p:nvGraphicFramePr>
        <p:xfrm>
          <a:off x="1875934" y="4122742"/>
          <a:ext cx="7897566" cy="2194560"/>
        </p:xfrm>
        <a:graphic>
          <a:graphicData uri="http://schemas.openxmlformats.org/drawingml/2006/table">
            <a:tbl>
              <a:tblPr firstRow="1" bandRow="1">
                <a:tableStyleId>{5C22544A-7EE6-4342-B048-85BDC9FD1C3A}</a:tableStyleId>
              </a:tblPr>
              <a:tblGrid>
                <a:gridCol w="2478900">
                  <a:extLst>
                    <a:ext uri="{9D8B030D-6E8A-4147-A177-3AD203B41FA5}">
                      <a16:colId xmlns:a16="http://schemas.microsoft.com/office/drawing/2014/main" val="2414511240"/>
                    </a:ext>
                  </a:extLst>
                </a:gridCol>
                <a:gridCol w="2709333">
                  <a:extLst>
                    <a:ext uri="{9D8B030D-6E8A-4147-A177-3AD203B41FA5}">
                      <a16:colId xmlns:a16="http://schemas.microsoft.com/office/drawing/2014/main" val="831513926"/>
                    </a:ext>
                  </a:extLst>
                </a:gridCol>
                <a:gridCol w="2709333">
                  <a:extLst>
                    <a:ext uri="{9D8B030D-6E8A-4147-A177-3AD203B41FA5}">
                      <a16:colId xmlns:a16="http://schemas.microsoft.com/office/drawing/2014/main" val="3252483228"/>
                    </a:ext>
                  </a:extLst>
                </a:gridCol>
              </a:tblGrid>
              <a:tr h="370840">
                <a:tc>
                  <a:txBody>
                    <a:bodyPr/>
                    <a:lstStyle/>
                    <a:p>
                      <a:r>
                        <a:rPr lang="en-US" sz="2400" dirty="0" err="1">
                          <a:solidFill>
                            <a:srgbClr val="FFFF00"/>
                          </a:solidFill>
                        </a:rPr>
                        <a:t>f</a:t>
                      </a:r>
                      <a:r>
                        <a:rPr lang="en-US" sz="1600" dirty="0" err="1">
                          <a:solidFill>
                            <a:srgbClr val="FFFF00"/>
                          </a:solidFill>
                        </a:rPr>
                        <a:t>Ya</a:t>
                      </a:r>
                      <a:endParaRPr lang="en-SE" sz="1600" dirty="0">
                        <a:solidFill>
                          <a:srgbClr val="FFFF00"/>
                        </a:solidFill>
                      </a:endParaRPr>
                    </a:p>
                  </a:txBody>
                  <a:tcPr/>
                </a:tc>
                <a:tc>
                  <a:txBody>
                    <a:bodyPr/>
                    <a:lstStyle/>
                    <a:p>
                      <a:r>
                        <a:rPr lang="sv-SE" sz="2400" b="1" dirty="0">
                          <a:solidFill>
                            <a:srgbClr val="FFFF00"/>
                          </a:solidFill>
                        </a:rPr>
                        <a:t>Optimal share of time</a:t>
                      </a:r>
                      <a:endParaRPr lang="en-SE" sz="2400" dirty="0">
                        <a:solidFill>
                          <a:srgbClr val="FFFF00"/>
                        </a:solidFill>
                      </a:endParaRPr>
                    </a:p>
                  </a:txBody>
                  <a:tcPr/>
                </a:tc>
                <a:tc>
                  <a:txBody>
                    <a:bodyPr/>
                    <a:lstStyle/>
                    <a:p>
                      <a:r>
                        <a:rPr lang="sv-SE" sz="2400" b="1" dirty="0">
                          <a:solidFill>
                            <a:srgbClr val="FFFF00"/>
                          </a:solidFill>
                        </a:rPr>
                        <a:t>Red artillery </a:t>
                      </a:r>
                    </a:p>
                    <a:p>
                      <a:r>
                        <a:rPr lang="en-US" sz="2400" b="1" dirty="0">
                          <a:solidFill>
                            <a:srgbClr val="FFFF00"/>
                          </a:solidFill>
                        </a:rPr>
                        <a:t>Battalions at time T</a:t>
                      </a:r>
                      <a:endParaRPr lang="en-SE" sz="2400" dirty="0">
                        <a:solidFill>
                          <a:srgbClr val="FFFF00"/>
                        </a:solidFill>
                      </a:endParaRPr>
                    </a:p>
                  </a:txBody>
                  <a:tcPr/>
                </a:tc>
                <a:extLst>
                  <a:ext uri="{0D108BD9-81ED-4DB2-BD59-A6C34878D82A}">
                    <a16:rowId xmlns:a16="http://schemas.microsoft.com/office/drawing/2014/main" val="3462656974"/>
                  </a:ext>
                </a:extLst>
              </a:tr>
              <a:tr h="370840">
                <a:tc>
                  <a:txBody>
                    <a:bodyPr/>
                    <a:lstStyle/>
                    <a:p>
                      <a:r>
                        <a:rPr lang="en-US" sz="2400" dirty="0"/>
                        <a:t>-5</a:t>
                      </a:r>
                      <a:endParaRPr lang="en-SE" sz="2400" dirty="0"/>
                    </a:p>
                  </a:txBody>
                  <a:tcPr/>
                </a:tc>
                <a:tc>
                  <a:txBody>
                    <a:bodyPr/>
                    <a:lstStyle/>
                    <a:p>
                      <a:r>
                        <a:rPr lang="en-US" sz="2400" dirty="0"/>
                        <a:t>32%</a:t>
                      </a:r>
                      <a:endParaRPr lang="en-SE" sz="2400" dirty="0"/>
                    </a:p>
                  </a:txBody>
                  <a:tcPr/>
                </a:tc>
                <a:tc>
                  <a:txBody>
                    <a:bodyPr/>
                    <a:lstStyle/>
                    <a:p>
                      <a:r>
                        <a:rPr lang="en-US" sz="2400" dirty="0"/>
                        <a:t>18</a:t>
                      </a:r>
                      <a:endParaRPr lang="en-SE" sz="2400" dirty="0"/>
                    </a:p>
                  </a:txBody>
                  <a:tcPr/>
                </a:tc>
                <a:extLst>
                  <a:ext uri="{0D108BD9-81ED-4DB2-BD59-A6C34878D82A}">
                    <a16:rowId xmlns:a16="http://schemas.microsoft.com/office/drawing/2014/main" val="1248344377"/>
                  </a:ext>
                </a:extLst>
              </a:tr>
              <a:tr h="370840">
                <a:tc>
                  <a:txBody>
                    <a:bodyPr/>
                    <a:lstStyle/>
                    <a:p>
                      <a:r>
                        <a:rPr lang="en-US" sz="2400" dirty="0"/>
                        <a:t>-10</a:t>
                      </a:r>
                      <a:endParaRPr lang="en-SE" sz="2400" dirty="0"/>
                    </a:p>
                  </a:txBody>
                  <a:tcPr/>
                </a:tc>
                <a:tc>
                  <a:txBody>
                    <a:bodyPr/>
                    <a:lstStyle/>
                    <a:p>
                      <a:r>
                        <a:rPr lang="en-US" sz="2400" dirty="0"/>
                        <a:t>60%</a:t>
                      </a:r>
                      <a:endParaRPr lang="en-SE" sz="2400" dirty="0"/>
                    </a:p>
                  </a:txBody>
                  <a:tcPr/>
                </a:tc>
                <a:tc>
                  <a:txBody>
                    <a:bodyPr/>
                    <a:lstStyle/>
                    <a:p>
                      <a:r>
                        <a:rPr lang="en-US" sz="2400" dirty="0"/>
                        <a:t>12</a:t>
                      </a:r>
                      <a:endParaRPr lang="en-SE" sz="2400" dirty="0"/>
                    </a:p>
                  </a:txBody>
                  <a:tcPr/>
                </a:tc>
                <a:extLst>
                  <a:ext uri="{0D108BD9-81ED-4DB2-BD59-A6C34878D82A}">
                    <a16:rowId xmlns:a16="http://schemas.microsoft.com/office/drawing/2014/main" val="206850547"/>
                  </a:ext>
                </a:extLst>
              </a:tr>
              <a:tr h="370840">
                <a:tc>
                  <a:txBody>
                    <a:bodyPr/>
                    <a:lstStyle/>
                    <a:p>
                      <a:r>
                        <a:rPr lang="en-US" sz="2400" dirty="0"/>
                        <a:t>-15</a:t>
                      </a:r>
                      <a:endParaRPr lang="en-SE" sz="2400" dirty="0"/>
                    </a:p>
                  </a:txBody>
                  <a:tcPr/>
                </a:tc>
                <a:tc>
                  <a:txBody>
                    <a:bodyPr/>
                    <a:lstStyle/>
                    <a:p>
                      <a:r>
                        <a:rPr lang="en-US" sz="2400" dirty="0"/>
                        <a:t>75%</a:t>
                      </a:r>
                      <a:endParaRPr lang="en-SE" sz="2400" dirty="0"/>
                    </a:p>
                  </a:txBody>
                  <a:tcPr/>
                </a:tc>
                <a:tc>
                  <a:txBody>
                    <a:bodyPr/>
                    <a:lstStyle/>
                    <a:p>
                      <a:r>
                        <a:rPr lang="en-US" sz="2400" dirty="0"/>
                        <a:t>10</a:t>
                      </a:r>
                      <a:endParaRPr lang="en-SE" sz="2400" dirty="0"/>
                    </a:p>
                  </a:txBody>
                  <a:tcPr/>
                </a:tc>
                <a:extLst>
                  <a:ext uri="{0D108BD9-81ED-4DB2-BD59-A6C34878D82A}">
                    <a16:rowId xmlns:a16="http://schemas.microsoft.com/office/drawing/2014/main" val="3327459485"/>
                  </a:ext>
                </a:extLst>
              </a:tr>
            </a:tbl>
          </a:graphicData>
        </a:graphic>
      </p:graphicFrame>
    </p:spTree>
    <p:extLst>
      <p:ext uri="{BB962C8B-B14F-4D97-AF65-F5344CB8AC3E}">
        <p14:creationId xmlns:p14="http://schemas.microsoft.com/office/powerpoint/2010/main" val="1563993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C93311-4245-30BF-1FA3-A471C943E5F6}"/>
              </a:ext>
            </a:extLst>
          </p:cNvPr>
          <p:cNvSpPr>
            <a:spLocks noGrp="1"/>
          </p:cNvSpPr>
          <p:nvPr>
            <p:ph type="sldNum" sz="quarter" idx="12"/>
          </p:nvPr>
        </p:nvSpPr>
        <p:spPr/>
        <p:txBody>
          <a:bodyPr/>
          <a:lstStyle/>
          <a:p>
            <a:fld id="{CD5F7DB1-1739-486A-AE61-F601C514307D}" type="slidenum">
              <a:rPr lang="en-US" smtClean="0"/>
              <a:t>5</a:t>
            </a:fld>
            <a:endParaRPr lang="en-US"/>
          </a:p>
        </p:txBody>
      </p:sp>
      <p:pic>
        <p:nvPicPr>
          <p:cNvPr id="3" name="Picture 2">
            <a:extLst>
              <a:ext uri="{FF2B5EF4-FFF2-40B4-BE49-F238E27FC236}">
                <a16:creationId xmlns:a16="http://schemas.microsoft.com/office/drawing/2014/main" id="{00012D8F-BE83-843B-CDF6-DD7FB13A14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854" y="0"/>
            <a:ext cx="2613702" cy="2747515"/>
          </a:xfrm>
          <a:prstGeom prst="rect">
            <a:avLst/>
          </a:prstGeom>
          <a:noFill/>
          <a:ln>
            <a:noFill/>
          </a:ln>
        </p:spPr>
      </p:pic>
      <p:pic>
        <p:nvPicPr>
          <p:cNvPr id="5" name="Picture 4">
            <a:extLst>
              <a:ext uri="{FF2B5EF4-FFF2-40B4-BE49-F238E27FC236}">
                <a16:creationId xmlns:a16="http://schemas.microsoft.com/office/drawing/2014/main" id="{F0D0B550-A5EA-3437-5DBD-26047BC61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4761" y="0"/>
            <a:ext cx="4924964" cy="4569456"/>
          </a:xfrm>
          <a:prstGeom prst="rect">
            <a:avLst/>
          </a:prstGeom>
        </p:spPr>
      </p:pic>
      <p:pic>
        <p:nvPicPr>
          <p:cNvPr id="11" name="Picture 10">
            <a:extLst>
              <a:ext uri="{FF2B5EF4-FFF2-40B4-BE49-F238E27FC236}">
                <a16:creationId xmlns:a16="http://schemas.microsoft.com/office/drawing/2014/main" id="{C97A6C90-5476-1FA7-FA59-E1DA824B94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58361"/>
            <a:ext cx="4574761" cy="4199639"/>
          </a:xfrm>
          <a:prstGeom prst="rect">
            <a:avLst/>
          </a:prstGeom>
        </p:spPr>
      </p:pic>
      <p:pic>
        <p:nvPicPr>
          <p:cNvPr id="13" name="Picture 12">
            <a:extLst>
              <a:ext uri="{FF2B5EF4-FFF2-40B4-BE49-F238E27FC236}">
                <a16:creationId xmlns:a16="http://schemas.microsoft.com/office/drawing/2014/main" id="{E723F8FA-8F66-5E0D-B28C-3CF18FF6BA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3940" y="3247732"/>
            <a:ext cx="3928060" cy="3610268"/>
          </a:xfrm>
          <a:prstGeom prst="rect">
            <a:avLst/>
          </a:prstGeom>
        </p:spPr>
      </p:pic>
      <p:sp>
        <p:nvSpPr>
          <p:cNvPr id="4" name="TextBox 3">
            <a:extLst>
              <a:ext uri="{FF2B5EF4-FFF2-40B4-BE49-F238E27FC236}">
                <a16:creationId xmlns:a16="http://schemas.microsoft.com/office/drawing/2014/main" id="{41FBE7B4-0893-14AA-B064-9F7EB4B911DA}"/>
              </a:ext>
            </a:extLst>
          </p:cNvPr>
          <p:cNvSpPr txBox="1"/>
          <p:nvPr/>
        </p:nvSpPr>
        <p:spPr>
          <a:xfrm>
            <a:off x="1001949" y="6284068"/>
            <a:ext cx="2831353" cy="523220"/>
          </a:xfrm>
          <a:prstGeom prst="rect">
            <a:avLst/>
          </a:prstGeom>
          <a:noFill/>
        </p:spPr>
        <p:txBody>
          <a:bodyPr wrap="none" rtlCol="0">
            <a:spAutoFit/>
          </a:bodyPr>
          <a:lstStyle/>
          <a:p>
            <a:r>
              <a:rPr lang="sv-SE" sz="2800" b="1" dirty="0" err="1">
                <a:highlight>
                  <a:srgbClr val="FFFF00"/>
                </a:highlight>
              </a:rPr>
              <a:t>Artillery</a:t>
            </a:r>
            <a:r>
              <a:rPr lang="sv-SE" sz="2800" b="1" dirty="0">
                <a:highlight>
                  <a:srgbClr val="FFFF00"/>
                </a:highlight>
              </a:rPr>
              <a:t> </a:t>
            </a:r>
            <a:r>
              <a:rPr lang="sv-SE" sz="2800" b="1" dirty="0" err="1">
                <a:highlight>
                  <a:srgbClr val="FFFF00"/>
                </a:highlight>
              </a:rPr>
              <a:t>battalion</a:t>
            </a:r>
            <a:endParaRPr lang="en-US" sz="2800" b="1" dirty="0">
              <a:highlight>
                <a:srgbClr val="FFFF00"/>
              </a:highlight>
            </a:endParaRPr>
          </a:p>
        </p:txBody>
      </p:sp>
      <p:sp>
        <p:nvSpPr>
          <p:cNvPr id="7" name="TextBox 6">
            <a:extLst>
              <a:ext uri="{FF2B5EF4-FFF2-40B4-BE49-F238E27FC236}">
                <a16:creationId xmlns:a16="http://schemas.microsoft.com/office/drawing/2014/main" id="{F9B90091-9C9A-CB6E-1A1C-C6BBA76D54D8}"/>
              </a:ext>
            </a:extLst>
          </p:cNvPr>
          <p:cNvSpPr txBox="1"/>
          <p:nvPr/>
        </p:nvSpPr>
        <p:spPr>
          <a:xfrm>
            <a:off x="4761186" y="4678073"/>
            <a:ext cx="3502754" cy="523220"/>
          </a:xfrm>
          <a:prstGeom prst="rect">
            <a:avLst/>
          </a:prstGeom>
          <a:noFill/>
        </p:spPr>
        <p:txBody>
          <a:bodyPr wrap="none" rtlCol="0">
            <a:spAutoFit/>
          </a:bodyPr>
          <a:lstStyle/>
          <a:p>
            <a:r>
              <a:rPr lang="sv-SE" sz="2800" b="1" dirty="0" err="1">
                <a:highlight>
                  <a:srgbClr val="FFFF00"/>
                </a:highlight>
              </a:rPr>
              <a:t>Mechanized</a:t>
            </a:r>
            <a:r>
              <a:rPr lang="sv-SE" sz="2800" b="1" dirty="0">
                <a:highlight>
                  <a:srgbClr val="FFFF00"/>
                </a:highlight>
              </a:rPr>
              <a:t> </a:t>
            </a:r>
            <a:r>
              <a:rPr lang="sv-SE" sz="2800" b="1" dirty="0" err="1">
                <a:highlight>
                  <a:srgbClr val="FFFF00"/>
                </a:highlight>
              </a:rPr>
              <a:t>battalion</a:t>
            </a:r>
            <a:endParaRPr lang="en-US" sz="2800" b="1" dirty="0">
              <a:highlight>
                <a:srgbClr val="FFFF00"/>
              </a:highlight>
            </a:endParaRPr>
          </a:p>
        </p:txBody>
      </p:sp>
      <p:sp>
        <p:nvSpPr>
          <p:cNvPr id="9" name="TextBox 8">
            <a:extLst>
              <a:ext uri="{FF2B5EF4-FFF2-40B4-BE49-F238E27FC236}">
                <a16:creationId xmlns:a16="http://schemas.microsoft.com/office/drawing/2014/main" id="{4C35B429-CABD-924E-9BE5-1077D5EF4B83}"/>
              </a:ext>
            </a:extLst>
          </p:cNvPr>
          <p:cNvSpPr txBox="1"/>
          <p:nvPr/>
        </p:nvSpPr>
        <p:spPr>
          <a:xfrm>
            <a:off x="9473788" y="3429000"/>
            <a:ext cx="2744149" cy="523220"/>
          </a:xfrm>
          <a:prstGeom prst="rect">
            <a:avLst/>
          </a:prstGeom>
          <a:noFill/>
        </p:spPr>
        <p:txBody>
          <a:bodyPr wrap="none" rtlCol="0">
            <a:spAutoFit/>
          </a:bodyPr>
          <a:lstStyle/>
          <a:p>
            <a:r>
              <a:rPr lang="sv-SE" sz="2800" b="1" dirty="0">
                <a:highlight>
                  <a:srgbClr val="FFFF00"/>
                </a:highlight>
              </a:rPr>
              <a:t>Ranger </a:t>
            </a:r>
            <a:r>
              <a:rPr lang="sv-SE" sz="2800" b="1" dirty="0" err="1">
                <a:highlight>
                  <a:srgbClr val="FFFF00"/>
                </a:highlight>
              </a:rPr>
              <a:t>battalion</a:t>
            </a:r>
            <a:endParaRPr lang="en-US" sz="2800" b="1" dirty="0">
              <a:highlight>
                <a:srgbClr val="FFFF00"/>
              </a:highlight>
            </a:endParaRPr>
          </a:p>
        </p:txBody>
      </p:sp>
    </p:spTree>
    <p:extLst>
      <p:ext uri="{BB962C8B-B14F-4D97-AF65-F5344CB8AC3E}">
        <p14:creationId xmlns:p14="http://schemas.microsoft.com/office/powerpoint/2010/main" val="30045819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a:extLst>
            <a:ext uri="{FF2B5EF4-FFF2-40B4-BE49-F238E27FC236}">
              <a16:creationId xmlns:a16="http://schemas.microsoft.com/office/drawing/2014/main" id="{EB05B7F3-40A2-0C2D-9AA3-22B961074A0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BB51476-BAB7-632F-0184-91B074A03A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6428" y="0"/>
            <a:ext cx="4265572" cy="2698812"/>
          </a:xfrm>
          <a:prstGeom prst="rect">
            <a:avLst/>
          </a:prstGeom>
        </p:spPr>
      </p:pic>
      <p:sp>
        <p:nvSpPr>
          <p:cNvPr id="5" name="Title 1">
            <a:extLst>
              <a:ext uri="{FF2B5EF4-FFF2-40B4-BE49-F238E27FC236}">
                <a16:creationId xmlns:a16="http://schemas.microsoft.com/office/drawing/2014/main" id="{957F444D-13B0-09C1-7500-1EFBADF6D420}"/>
              </a:ext>
            </a:extLst>
          </p:cNvPr>
          <p:cNvSpPr txBox="1">
            <a:spLocks/>
          </p:cNvSpPr>
          <p:nvPr/>
        </p:nvSpPr>
        <p:spPr>
          <a:xfrm>
            <a:off x="416859" y="745100"/>
            <a:ext cx="4329816" cy="8518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4400" b="1" i="0" u="sng" strike="noStrike" kern="1200" cap="none" spc="0" normalizeH="0" baseline="0" noProof="0" dirty="0" err="1">
                <a:ln>
                  <a:noFill/>
                </a:ln>
                <a:solidFill>
                  <a:srgbClr val="FF0000"/>
                </a:solidFill>
                <a:effectLst/>
                <a:uLnTx/>
                <a:uFillTx/>
                <a:latin typeface="Calibri Light" panose="020F0302020204030204"/>
                <a:ea typeface="+mj-ea"/>
                <a:cs typeface="+mj-cs"/>
              </a:rPr>
              <a:t>Conclusions</a:t>
            </a:r>
            <a:r>
              <a:rPr kumimoji="0" lang="sv-SE" sz="4400" b="1" i="0" u="sng" strike="noStrike" kern="1200" cap="none" spc="0" normalizeH="0" baseline="0" noProof="0" dirty="0">
                <a:ln>
                  <a:noFill/>
                </a:ln>
                <a:solidFill>
                  <a:srgbClr val="FF0000"/>
                </a:solidFill>
                <a:effectLst/>
                <a:uLnTx/>
                <a:uFillTx/>
                <a:latin typeface="Calibri Light" panose="020F0302020204030204"/>
                <a:ea typeface="+mj-ea"/>
                <a:cs typeface="+mj-cs"/>
              </a:rPr>
              <a:t>:</a:t>
            </a:r>
            <a:endParaRPr kumimoji="0" lang="en-US" sz="4400" b="1" i="0" u="sng" strike="noStrike" kern="1200" cap="none" spc="0" normalizeH="0" baseline="0" noProof="0" dirty="0">
              <a:ln>
                <a:noFill/>
              </a:ln>
              <a:solidFill>
                <a:srgbClr val="FF0000"/>
              </a:solidFill>
              <a:effectLst/>
              <a:uLnTx/>
              <a:uFillTx/>
              <a:latin typeface="Calibri Light" panose="020F0302020204030204"/>
              <a:ea typeface="+mj-ea"/>
              <a:cs typeface="+mj-cs"/>
            </a:endParaRPr>
          </a:p>
        </p:txBody>
      </p:sp>
      <p:sp>
        <p:nvSpPr>
          <p:cNvPr id="2" name="Slide Number Placeholder 1">
            <a:extLst>
              <a:ext uri="{FF2B5EF4-FFF2-40B4-BE49-F238E27FC236}">
                <a16:creationId xmlns:a16="http://schemas.microsoft.com/office/drawing/2014/main" id="{3CD5CE0A-2E43-3694-C6F2-8563955946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5F7DB1-1739-486A-AE61-F601C514307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AD8C3BD-E866-98A4-41A2-1DE10B1BB77A}"/>
              </a:ext>
            </a:extLst>
          </p:cNvPr>
          <p:cNvSpPr txBox="1"/>
          <p:nvPr/>
        </p:nvSpPr>
        <p:spPr>
          <a:xfrm>
            <a:off x="416859" y="1804698"/>
            <a:ext cx="11326906" cy="40934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It is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possible</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optimize</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delay</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operations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with</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army</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brigades</a:t>
            </a:r>
            <a:r>
              <a:rPr lang="sv-SE" sz="2000" b="1" dirty="0">
                <a:solidFill>
                  <a:prstClr val="black"/>
                </a:solidFill>
                <a:latin typeface="Calibri" panose="020F0502020204030204"/>
              </a:rPr>
              <a:t>.</a:t>
            </a:r>
            <a:endPar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All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costs</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war</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and the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consequences</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may</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be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considered</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In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advance</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at the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strategic</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level</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we</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should</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determine</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the optimal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depth</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defense</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the optimal initial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number</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soldiers</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and optimal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investments</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field</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works</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for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defense</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sv-SE" sz="2000" b="1" dirty="0">
                <a:solidFill>
                  <a:prstClr val="black"/>
                </a:solidFill>
                <a:latin typeface="Calibri" panose="020F0502020204030204"/>
              </a:rPr>
              <a:t>and attack</a:t>
            </a:r>
            <a:endPar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Over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time</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at the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tactical</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level</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we</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should</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optimize</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use</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time</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capacity</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the different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battalions</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The optimal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strategic</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tactical</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decisions</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are</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strongly</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affected</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by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changes</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prices</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for different kinds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resources</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activities</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2000"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Examples</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how</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optimal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decisions</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are</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affected</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by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prices</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costs</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different kinds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have</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2000" b="1" i="0" u="none" strike="noStrike" kern="1200" cap="none" spc="0" normalizeH="0" baseline="0" noProof="0" dirty="0" err="1">
                <a:ln>
                  <a:noFill/>
                </a:ln>
                <a:solidFill>
                  <a:prstClr val="black"/>
                </a:solidFill>
                <a:effectLst/>
                <a:uLnTx/>
                <a:uFillTx/>
                <a:latin typeface="Calibri" panose="020F0502020204030204"/>
                <a:ea typeface="+mn-ea"/>
                <a:cs typeface="+mn-cs"/>
              </a:rPr>
              <a:t>been</a:t>
            </a:r>
            <a:r>
              <a:rPr kumimoji="0" lang="sv-SE" sz="2000" b="1" i="0" u="none" strike="noStrike" kern="1200" cap="none" spc="0" normalizeH="0" baseline="0" noProof="0" dirty="0">
                <a:ln>
                  <a:noFill/>
                </a:ln>
                <a:solidFill>
                  <a:prstClr val="black"/>
                </a:solidFill>
                <a:effectLst/>
                <a:uLnTx/>
                <a:uFillTx/>
                <a:latin typeface="Calibri" panose="020F0502020204030204"/>
                <a:ea typeface="+mn-ea"/>
                <a:cs typeface="+mn-cs"/>
              </a:rPr>
              <a:t> given.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88672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59BF2-ABB1-BA85-B38F-C1357356956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F8609EF-4322-AFE3-2F8F-ABD217EB1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7764" y="258619"/>
            <a:ext cx="4265572" cy="2698812"/>
          </a:xfrm>
          <a:prstGeom prst="rect">
            <a:avLst/>
          </a:prstGeom>
        </p:spPr>
      </p:pic>
      <p:sp>
        <p:nvSpPr>
          <p:cNvPr id="3" name="Slide Number Placeholder 2">
            <a:extLst>
              <a:ext uri="{FF2B5EF4-FFF2-40B4-BE49-F238E27FC236}">
                <a16:creationId xmlns:a16="http://schemas.microsoft.com/office/drawing/2014/main" id="{D78967BC-94BE-A9B5-7314-E1A5E15413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5F7DB1-1739-486A-AE61-F601C514307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D2F39B27-0FB2-7674-5C81-587715396731}"/>
              </a:ext>
            </a:extLst>
          </p:cNvPr>
          <p:cNvSpPr txBox="1">
            <a:spLocks/>
          </p:cNvSpPr>
          <p:nvPr/>
        </p:nvSpPr>
        <p:spPr>
          <a:xfrm>
            <a:off x="310758" y="258619"/>
            <a:ext cx="6042075" cy="8518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200" b="1" i="1" u="none" strike="noStrike" kern="1200" cap="none" spc="0" normalizeH="0" baseline="0" noProof="0" dirty="0" err="1">
                <a:ln>
                  <a:noFill/>
                </a:ln>
                <a:solidFill>
                  <a:srgbClr val="FF0000"/>
                </a:solidFill>
                <a:effectLst/>
                <a:uLnTx/>
                <a:uFillTx/>
                <a:latin typeface="Berlin Sans FB Demi" panose="020E0802020502020306" pitchFamily="34" charset="0"/>
              </a:rPr>
              <a:t>Connected</a:t>
            </a:r>
            <a:r>
              <a:rPr kumimoji="0" lang="sv-SE" sz="3200" b="1" i="1" u="none" strike="noStrike" kern="1200" cap="none" spc="0" normalizeH="0" baseline="0" noProof="0" dirty="0">
                <a:ln>
                  <a:noFill/>
                </a:ln>
                <a:solidFill>
                  <a:srgbClr val="FF0000"/>
                </a:solidFill>
                <a:effectLst/>
                <a:uLnTx/>
                <a:uFillTx/>
                <a:latin typeface="Berlin Sans FB Demi" panose="020E0802020502020306" pitchFamily="34" charset="0"/>
              </a:rPr>
              <a:t> presentations in Swedish:</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1" u="none" strike="noStrike" kern="1200" cap="none" spc="0" normalizeH="0" baseline="0" noProof="0" dirty="0">
              <a:ln>
                <a:noFill/>
              </a:ln>
              <a:solidFill>
                <a:srgbClr val="FF0000"/>
              </a:solidFill>
              <a:effectLst/>
              <a:uLnTx/>
              <a:uFillTx/>
              <a:latin typeface="Calibri Light" panose="020F0302020204030204"/>
              <a:ea typeface="+mj-ea"/>
              <a:cs typeface="+mj-cs"/>
            </a:endParaRPr>
          </a:p>
        </p:txBody>
      </p:sp>
      <p:sp>
        <p:nvSpPr>
          <p:cNvPr id="6" name="TextBox 5">
            <a:extLst>
              <a:ext uri="{FF2B5EF4-FFF2-40B4-BE49-F238E27FC236}">
                <a16:creationId xmlns:a16="http://schemas.microsoft.com/office/drawing/2014/main" id="{740BB4F7-F4FF-097D-9ECD-459CA6878776}"/>
              </a:ext>
            </a:extLst>
          </p:cNvPr>
          <p:cNvSpPr txBox="1"/>
          <p:nvPr/>
        </p:nvSpPr>
        <p:spPr>
          <a:xfrm>
            <a:off x="310758" y="3496040"/>
            <a:ext cx="6520347"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Lohmander, P., Optimal Utnötning, från </a:t>
            </a:r>
            <a:r>
              <a:rPr kumimoji="0" lang="sv-SE" sz="1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Iwo</a:t>
            </a:r>
            <a:r>
              <a:rPr kumimoji="0" lang="sv-SE"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sv-SE" sz="1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Jima</a:t>
            </a:r>
            <a:r>
              <a:rPr kumimoji="0" lang="sv-SE"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till Ukraina och Framtiden, </a:t>
            </a:r>
            <a:r>
              <a:rPr kumimoji="0" lang="sv-SE" sz="1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Kamratforeningen</a:t>
            </a:r>
            <a:r>
              <a:rPr kumimoji="0" lang="sv-SE"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Blå Dragoner, Umeå Skvadron, 250327,</a:t>
            </a:r>
            <a:br>
              <a:rPr kumimoji="0" lang="sv-SE"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sv-SE"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hlinkClick r:id="rId3"/>
              </a:rPr>
              <a:t>http://www.lohmander.com/PL_K4_25.pdf</a:t>
            </a:r>
            <a:br>
              <a:rPr kumimoji="0" lang="sv-SE"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sv-SE"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hlinkClick r:id="rId4"/>
              </a:rPr>
              <a:t>http://www.lohmander.com/PL_K4_25.pptx</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64570BB-2752-29F6-6DE6-606E2B4FF9E7}"/>
              </a:ext>
            </a:extLst>
          </p:cNvPr>
          <p:cNvSpPr txBox="1"/>
          <p:nvPr/>
        </p:nvSpPr>
        <p:spPr>
          <a:xfrm>
            <a:off x="310758" y="4573258"/>
            <a:ext cx="9081249"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Lohmander, P., Optimal </a:t>
            </a:r>
            <a:r>
              <a:rPr kumimoji="0" lang="en-US" sz="1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Jägarstrid</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1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Kamratföreningen</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1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Blå</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1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Dragoner</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1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Umeå</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1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Skvadron</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b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en-US" sz="1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Garnisonsmässen</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1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Umeå</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Sverige, </a:t>
            </a:r>
            <a:r>
              <a:rPr kumimoji="0" lang="en-US" sz="1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Torsdagen</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den 18 April, 2024.</a:t>
            </a:r>
            <a:b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hlinkClick r:id="rId5"/>
              </a:rPr>
              <a:t>http://www.Lohmander.com/PL Optimal </a:t>
            </a:r>
            <a:r>
              <a:rPr kumimoji="0" lang="en-US" sz="1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hlinkClick r:id="rId5"/>
              </a:rPr>
              <a:t>Jagarstrid</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hlinkClick r:id="rId5"/>
              </a:rPr>
              <a:t> 240418.pdf</a:t>
            </a:r>
            <a:b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hlinkClick r:id="rId6"/>
              </a:rPr>
              <a:t>http://www.Lohmander.com/PL Optimal </a:t>
            </a:r>
            <a:r>
              <a:rPr kumimoji="0" lang="en-US" sz="1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hlinkClick r:id="rId6"/>
              </a:rPr>
              <a:t>Jagarstrid</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hlinkClick r:id="rId6"/>
              </a:rPr>
              <a:t> 240418.pptx</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B7F302D-C85B-B230-E2F5-60F76809C73E}"/>
              </a:ext>
            </a:extLst>
          </p:cNvPr>
          <p:cNvSpPr txBox="1"/>
          <p:nvPr/>
        </p:nvSpPr>
        <p:spPr>
          <a:xfrm>
            <a:off x="310759" y="2418822"/>
            <a:ext cx="5943464"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Lohmander, P., Optimal Krigföring via Tullar,</a:t>
            </a:r>
            <a:br>
              <a:rPr kumimoji="0" lang="sv-SE"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sv-SE" sz="1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Kamratforeningen</a:t>
            </a:r>
            <a:r>
              <a:rPr kumimoji="0" lang="sv-SE"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Blå Dragoner, Umeå Skvadron, 251127,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hlinkClick r:id="rId7"/>
              </a:rPr>
              <a:t>http://www.lohmander.com/PL_K4_Tullar_25.pdf</a:t>
            </a:r>
            <a:endParaRPr kumimoji="0" lang="sv-SE"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hlinkClick r:id="rId8"/>
              </a:rPr>
              <a:t>http://www.lohmander.com/PL_K4_Tullar_25.pptx</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294D2B4-7489-8186-95EF-E883A51F14D0}"/>
              </a:ext>
            </a:extLst>
          </p:cNvPr>
          <p:cNvSpPr txBox="1"/>
          <p:nvPr/>
        </p:nvSpPr>
        <p:spPr>
          <a:xfrm>
            <a:off x="313925" y="1325105"/>
            <a:ext cx="5943464"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Lohmander, P., Optimal Fördröjningsstrid med Brigad,</a:t>
            </a:r>
            <a:br>
              <a:rPr kumimoji="0" lang="sv-SE"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br>
            <a:r>
              <a:rPr kumimoji="0" lang="sv-SE" sz="1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Kamratforeningen</a:t>
            </a:r>
            <a:r>
              <a:rPr kumimoji="0" lang="sv-SE"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Blå Dragoner, Umeå Skvadron, 260416,</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600" b="1" dirty="0">
                <a:solidFill>
                  <a:srgbClr val="000000"/>
                </a:solidFill>
                <a:latin typeface="Times New Roman" panose="02020603050405020304" pitchFamily="18" charset="0"/>
                <a:hlinkClick r:id="rId9"/>
              </a:rPr>
              <a:t>http://www.Lohmander.com/PL_K4_Brigad_26.pdf</a:t>
            </a:r>
            <a:endParaRPr lang="sv-SE" sz="1600" b="1" dirty="0">
              <a:solidFill>
                <a:srgbClr val="000000"/>
              </a:solidFill>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hlinkClick r:id="rId10"/>
              </a:rPr>
              <a:t>http://www.Lohmander.com/PL_K4_Brigad_26.pptx</a:t>
            </a:r>
            <a:endParaRPr kumimoji="0" lang="sv-SE"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 name="TextBox 8">
            <a:extLst>
              <a:ext uri="{FF2B5EF4-FFF2-40B4-BE49-F238E27FC236}">
                <a16:creationId xmlns:a16="http://schemas.microsoft.com/office/drawing/2014/main" id="{5127F060-85E8-7975-5657-7C3690161778}"/>
              </a:ext>
            </a:extLst>
          </p:cNvPr>
          <p:cNvSpPr txBox="1"/>
          <p:nvPr/>
        </p:nvSpPr>
        <p:spPr>
          <a:xfrm>
            <a:off x="310758" y="5850531"/>
            <a:ext cx="60960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err="1">
                <a:ln>
                  <a:noFill/>
                </a:ln>
                <a:solidFill>
                  <a:prstClr val="black"/>
                </a:solidFill>
                <a:effectLst/>
                <a:uLnTx/>
                <a:uFillTx/>
                <a:latin typeface="Calibri" panose="020F0502020204030204"/>
                <a:ea typeface="+mn-ea"/>
                <a:cs typeface="+mn-cs"/>
              </a:rPr>
              <a:t>References</a:t>
            </a:r>
            <a:r>
              <a:rPr kumimoji="0" lang="sv-SE" sz="16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hlinkClick r:id="rId11"/>
              </a:rPr>
              <a:t>https://www.lohmander.com/Information/Ref.htm</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5107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a:extLst>
            <a:ext uri="{FF2B5EF4-FFF2-40B4-BE49-F238E27FC236}">
              <a16:creationId xmlns:a16="http://schemas.microsoft.com/office/drawing/2014/main" id="{9426113B-E618-599D-CDE4-8B343EC283E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F7DA02-C1E6-0B23-F916-83FCAD6C45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5F7DB1-1739-486A-AE61-F601C514307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50A184A-D61A-A2CB-7F13-028FF2BD35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6428" y="0"/>
            <a:ext cx="4265572" cy="2698812"/>
          </a:xfrm>
          <a:prstGeom prst="rect">
            <a:avLst/>
          </a:prstGeom>
        </p:spPr>
      </p:pic>
      <p:sp>
        <p:nvSpPr>
          <p:cNvPr id="4" name="TextBox 3">
            <a:extLst>
              <a:ext uri="{FF2B5EF4-FFF2-40B4-BE49-F238E27FC236}">
                <a16:creationId xmlns:a16="http://schemas.microsoft.com/office/drawing/2014/main" id="{74184FE3-7C21-FA45-B69C-7C1305654D6D}"/>
              </a:ext>
            </a:extLst>
          </p:cNvPr>
          <p:cNvSpPr txBox="1"/>
          <p:nvPr/>
        </p:nvSpPr>
        <p:spPr>
          <a:xfrm>
            <a:off x="636494" y="612844"/>
            <a:ext cx="6725624" cy="563231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000" b="1" i="1" u="none" strike="noStrike" kern="1200" cap="none" spc="0" normalizeH="0" baseline="0" noProof="0" dirty="0" err="1">
                <a:ln>
                  <a:noFill/>
                </a:ln>
                <a:solidFill>
                  <a:srgbClr val="FF0000"/>
                </a:solidFill>
                <a:effectLst/>
                <a:uLnTx/>
                <a:uFillTx/>
                <a:latin typeface="Calibri" panose="020F0502020204030204"/>
                <a:ea typeface="+mn-ea"/>
                <a:cs typeface="+mn-cs"/>
              </a:rPr>
              <a:t>Thank</a:t>
            </a:r>
            <a:r>
              <a:rPr kumimoji="0" lang="sv-SE"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sv-SE" sz="4000" b="1" i="1" u="none" strike="noStrike" kern="1200" cap="none" spc="0" normalizeH="0" baseline="0" noProof="0" dirty="0" err="1">
                <a:ln>
                  <a:noFill/>
                </a:ln>
                <a:solidFill>
                  <a:srgbClr val="FF0000"/>
                </a:solidFill>
                <a:effectLst/>
                <a:uLnTx/>
                <a:uFillTx/>
                <a:latin typeface="Calibri" panose="020F0502020204030204"/>
                <a:ea typeface="+mn-ea"/>
                <a:cs typeface="+mn-cs"/>
              </a:rPr>
              <a:t>you</a:t>
            </a:r>
            <a:r>
              <a:rPr kumimoji="0" lang="sv-SE" sz="4000" b="1" i="1" u="none" strike="noStrike" kern="1200" cap="none" spc="0" normalizeH="0" baseline="0" noProof="0" dirty="0">
                <a:ln>
                  <a:noFill/>
                </a:ln>
                <a:solidFill>
                  <a:srgbClr val="FF0000"/>
                </a:solidFill>
                <a:effectLst/>
                <a:uLnTx/>
                <a:uFillTx/>
                <a:latin typeface="Calibri" panose="020F0502020204030204"/>
                <a:ea typeface="+mn-ea"/>
                <a:cs typeface="+mn-cs"/>
              </a:rPr>
              <a:t> for </a:t>
            </a:r>
            <a:r>
              <a:rPr kumimoji="0" lang="sv-SE" sz="4000" b="1" i="1" u="none" strike="noStrike" kern="1200" cap="none" spc="0" normalizeH="0" baseline="0" noProof="0" dirty="0" err="1">
                <a:ln>
                  <a:noFill/>
                </a:ln>
                <a:solidFill>
                  <a:srgbClr val="FF0000"/>
                </a:solidFill>
                <a:effectLst/>
                <a:uLnTx/>
                <a:uFillTx/>
                <a:latin typeface="Calibri" panose="020F0502020204030204"/>
                <a:ea typeface="+mn-ea"/>
                <a:cs typeface="+mn-cs"/>
              </a:rPr>
              <a:t>your</a:t>
            </a:r>
            <a:r>
              <a:rPr kumimoji="0" lang="sv-SE"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sv-SE" sz="4000" b="1" i="1" u="none" strike="noStrike" kern="1200" cap="none" spc="0" normalizeH="0" baseline="0" noProof="0" dirty="0" err="1">
                <a:ln>
                  <a:noFill/>
                </a:ln>
                <a:solidFill>
                  <a:srgbClr val="FF0000"/>
                </a:solidFill>
                <a:effectLst/>
                <a:uLnTx/>
                <a:uFillTx/>
                <a:latin typeface="Calibri" panose="020F0502020204030204"/>
                <a:ea typeface="+mn-ea"/>
                <a:cs typeface="+mn-cs"/>
              </a:rPr>
              <a:t>time</a:t>
            </a:r>
            <a:r>
              <a:rPr kumimoji="0" lang="sv-SE" sz="4000" b="1" i="1" u="none" strike="noStrike" kern="1200" cap="none" spc="0" normalizeH="0" baseline="0" noProof="0" dirty="0">
                <a:ln>
                  <a:noFill/>
                </a:ln>
                <a:solidFill>
                  <a:srgbClr val="FF000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4000" b="1" i="1"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000" b="1" i="1" u="none" strike="noStrike" kern="1200" cap="none" spc="0" normalizeH="0" baseline="0" noProof="0" dirty="0" err="1">
                <a:ln>
                  <a:noFill/>
                </a:ln>
                <a:solidFill>
                  <a:srgbClr val="FF0000"/>
                </a:solidFill>
                <a:effectLst/>
                <a:uLnTx/>
                <a:uFillTx/>
                <a:latin typeface="Calibri" panose="020F0502020204030204"/>
                <a:ea typeface="+mn-ea"/>
                <a:cs typeface="+mn-cs"/>
              </a:rPr>
              <a:t>Questions</a:t>
            </a:r>
            <a:r>
              <a:rPr kumimoji="0" lang="sv-SE" sz="4000" b="1" i="1" u="none" strike="noStrike" kern="1200" cap="none" spc="0" normalizeH="0" baseline="0" noProof="0" dirty="0">
                <a:ln>
                  <a:noFill/>
                </a:ln>
                <a:solidFill>
                  <a:srgbClr val="FF000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4000" b="1" i="1"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4000" b="1" i="1"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4000" b="1" i="1"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4000" b="1" i="1"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000" b="1" i="0" u="none" strike="noStrike" kern="1200" cap="none" spc="0" normalizeH="0" baseline="0" noProof="0" dirty="0">
                <a:ln>
                  <a:noFill/>
                </a:ln>
                <a:solidFill>
                  <a:srgbClr val="0070C0"/>
                </a:solidFill>
                <a:effectLst/>
                <a:uLnTx/>
                <a:uFillTx/>
                <a:latin typeface="Calibri" panose="020F0502020204030204"/>
                <a:ea typeface="+mn-ea"/>
                <a:cs typeface="+mn-cs"/>
                <a:hlinkClick r:id="rId3"/>
              </a:rPr>
              <a:t>Peter@Lohmander.com</a:t>
            </a:r>
            <a:endParaRPr kumimoji="0" lang="sv-SE" sz="40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000" b="1" i="0" u="none" strike="noStrike" kern="1200" cap="none" spc="0" normalizeH="0" baseline="0" noProof="0" dirty="0">
                <a:ln>
                  <a:noFill/>
                </a:ln>
                <a:solidFill>
                  <a:srgbClr val="0070C0"/>
                </a:solidFill>
                <a:effectLst/>
                <a:uLnTx/>
                <a:uFillTx/>
                <a:latin typeface="Calibri" panose="020F0502020204030204"/>
                <a:ea typeface="+mn-ea"/>
                <a:cs typeface="+mn-cs"/>
                <a:hlinkClick r:id="rId4"/>
              </a:rPr>
              <a:t>peter.lohmander@icloud.com</a:t>
            </a:r>
            <a:r>
              <a:rPr kumimoji="0" lang="sv-SE" sz="4000" b="1" i="0" u="none" strike="noStrike" kern="1200" cap="none" spc="0" normalizeH="0" baseline="0" noProof="0" dirty="0">
                <a:ln>
                  <a:noFill/>
                </a:ln>
                <a:solidFill>
                  <a:srgbClr val="0070C0"/>
                </a:solidFill>
                <a:effectLst/>
                <a:uLnTx/>
                <a:uFillTx/>
                <a:latin typeface="Calibri" panose="020F0502020204030204"/>
                <a:ea typeface="+mn-ea"/>
                <a:cs typeface="+mn-cs"/>
              </a:rPr>
              <a:t> </a:t>
            </a:r>
            <a:endParaRPr kumimoji="0" lang="en-US" sz="40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992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2CF509-A7AA-926E-778D-84DB83F2FA15}"/>
              </a:ext>
            </a:extLst>
          </p:cNvPr>
          <p:cNvSpPr>
            <a:spLocks noGrp="1"/>
          </p:cNvSpPr>
          <p:nvPr>
            <p:ph type="sldNum" sz="quarter" idx="12"/>
          </p:nvPr>
        </p:nvSpPr>
        <p:spPr/>
        <p:txBody>
          <a:bodyPr/>
          <a:lstStyle/>
          <a:p>
            <a:fld id="{CD5F7DB1-1739-486A-AE61-F601C514307D}" type="slidenum">
              <a:rPr lang="en-US" smtClean="0"/>
              <a:t>6</a:t>
            </a:fld>
            <a:endParaRPr lang="en-US"/>
          </a:p>
        </p:txBody>
      </p:sp>
      <p:pic>
        <p:nvPicPr>
          <p:cNvPr id="3" name="Picture 2">
            <a:extLst>
              <a:ext uri="{FF2B5EF4-FFF2-40B4-BE49-F238E27FC236}">
                <a16:creationId xmlns:a16="http://schemas.microsoft.com/office/drawing/2014/main" id="{9CCBB184-49D2-50D9-8978-22B20238095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1999" y="7390"/>
            <a:ext cx="5920131" cy="6850610"/>
          </a:xfrm>
          <a:prstGeom prst="rect">
            <a:avLst/>
          </a:prstGeom>
          <a:noFill/>
          <a:ln>
            <a:noFill/>
          </a:ln>
        </p:spPr>
      </p:pic>
      <p:sp>
        <p:nvSpPr>
          <p:cNvPr id="5" name="TextBox 4">
            <a:extLst>
              <a:ext uri="{FF2B5EF4-FFF2-40B4-BE49-F238E27FC236}">
                <a16:creationId xmlns:a16="http://schemas.microsoft.com/office/drawing/2014/main" id="{DA8A0BE2-CEF8-22D1-FCAA-36E1449C12B9}"/>
              </a:ext>
            </a:extLst>
          </p:cNvPr>
          <p:cNvSpPr txBox="1"/>
          <p:nvPr/>
        </p:nvSpPr>
        <p:spPr>
          <a:xfrm>
            <a:off x="235894" y="1356142"/>
            <a:ext cx="3692165" cy="523220"/>
          </a:xfrm>
          <a:prstGeom prst="rect">
            <a:avLst/>
          </a:prstGeom>
          <a:noFill/>
        </p:spPr>
        <p:txBody>
          <a:bodyPr wrap="none" rtlCol="0">
            <a:spAutoFit/>
          </a:bodyPr>
          <a:lstStyle/>
          <a:p>
            <a:r>
              <a:rPr lang="sv-SE" sz="2800" b="1" dirty="0">
                <a:highlight>
                  <a:srgbClr val="FFFF00"/>
                </a:highlight>
              </a:rPr>
              <a:t>A Brigade </a:t>
            </a:r>
            <a:r>
              <a:rPr lang="sv-SE" sz="2800" b="1" dirty="0" err="1">
                <a:highlight>
                  <a:srgbClr val="FFFF00"/>
                </a:highlight>
              </a:rPr>
              <a:t>Defense</a:t>
            </a:r>
            <a:r>
              <a:rPr lang="sv-SE" sz="2800" b="1" dirty="0">
                <a:highlight>
                  <a:srgbClr val="FFFF00"/>
                </a:highlight>
              </a:rPr>
              <a:t> Area</a:t>
            </a:r>
            <a:endParaRPr lang="en-US" sz="2800" b="1" dirty="0">
              <a:highlight>
                <a:srgbClr val="FFFF00"/>
              </a:highlight>
            </a:endParaRPr>
          </a:p>
        </p:txBody>
      </p:sp>
    </p:spTree>
    <p:extLst>
      <p:ext uri="{BB962C8B-B14F-4D97-AF65-F5344CB8AC3E}">
        <p14:creationId xmlns:p14="http://schemas.microsoft.com/office/powerpoint/2010/main" val="1543764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FCDD7-488F-83F2-92EE-BBF19BF0B7D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64DBB9-21F6-B59F-BEFB-FA6BD73D49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5F7DB1-1739-486A-AE61-F601C514307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82A06A9-4EDE-C853-50E9-715620ECBB53}"/>
              </a:ext>
            </a:extLst>
          </p:cNvPr>
          <p:cNvSpPr txBox="1"/>
          <p:nvPr/>
        </p:nvSpPr>
        <p:spPr>
          <a:xfrm>
            <a:off x="439270" y="346520"/>
            <a:ext cx="11044517"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1" u="sng" strike="noStrike" kern="1200" cap="none" spc="0" normalizeH="0" baseline="0" noProof="0" dirty="0">
                <a:ln>
                  <a:noFill/>
                </a:ln>
                <a:solidFill>
                  <a:srgbClr val="00B050"/>
                </a:solidFill>
                <a:effectLst/>
                <a:uLnTx/>
                <a:uFillTx/>
                <a:latin typeface="Calibri" panose="020F0502020204030204"/>
                <a:ea typeface="+mn-ea"/>
                <a:cs typeface="+mn-cs"/>
              </a:rPr>
              <a:t>Part 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3200" b="1" i="0" u="sng" strike="noStrike" kern="1200" cap="none" spc="0" normalizeH="0" baseline="0" noProof="0" dirty="0">
              <a:ln>
                <a:noFill/>
              </a:ln>
              <a:solidFill>
                <a:srgbClr val="00B05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Optimization</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depth</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defense</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srgbClr val="0070C0"/>
                </a:solidFill>
                <a:effectLst/>
                <a:uLnTx/>
                <a:uFillTx/>
                <a:latin typeface="Calibri" panose="020F0502020204030204"/>
                <a:ea typeface="+mn-ea"/>
                <a:cs typeface="+mn-cs"/>
              </a:rPr>
              <a:t>Depth</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D2F8C75-21D2-2925-AC13-23270A5F38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270" y="2140693"/>
            <a:ext cx="3777130" cy="4370789"/>
          </a:xfrm>
          <a:prstGeom prst="rect">
            <a:avLst/>
          </a:prstGeom>
          <a:noFill/>
          <a:ln>
            <a:noFill/>
          </a:ln>
        </p:spPr>
      </p:pic>
      <p:sp>
        <p:nvSpPr>
          <p:cNvPr id="5" name="Right Brace 4">
            <a:extLst>
              <a:ext uri="{FF2B5EF4-FFF2-40B4-BE49-F238E27FC236}">
                <a16:creationId xmlns:a16="http://schemas.microsoft.com/office/drawing/2014/main" id="{7AE0BFF1-2279-7CBA-662C-0980B039745F}"/>
              </a:ext>
            </a:extLst>
          </p:cNvPr>
          <p:cNvSpPr/>
          <p:nvPr/>
        </p:nvSpPr>
        <p:spPr>
          <a:xfrm>
            <a:off x="4536141" y="2994212"/>
            <a:ext cx="950259" cy="3362138"/>
          </a:xfrm>
          <a:prstGeom prst="rightBrace">
            <a:avLst/>
          </a:prstGeom>
          <a:noFill/>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1A54DD6C-2301-A93C-97D4-CBAD2FBBF920}"/>
              </a:ext>
            </a:extLst>
          </p:cNvPr>
          <p:cNvSpPr txBox="1"/>
          <p:nvPr/>
        </p:nvSpPr>
        <p:spPr>
          <a:xfrm>
            <a:off x="5638800" y="4326087"/>
            <a:ext cx="2617694" cy="584775"/>
          </a:xfrm>
          <a:prstGeom prst="rect">
            <a:avLst/>
          </a:prstGeom>
          <a:noFill/>
        </p:spPr>
        <p:txBody>
          <a:bodyPr wrap="square">
            <a:spAutoFit/>
          </a:bodyPr>
          <a:lstStyle/>
          <a:p>
            <a:r>
              <a:rPr kumimoji="0" lang="sv-SE" sz="3200" b="1" i="0" u="none" strike="noStrike" kern="1200" cap="none" spc="0" normalizeH="0" baseline="0" noProof="0" dirty="0" err="1">
                <a:ln>
                  <a:noFill/>
                </a:ln>
                <a:solidFill>
                  <a:srgbClr val="0070C0"/>
                </a:solidFill>
                <a:effectLst/>
                <a:uLnTx/>
                <a:uFillTx/>
                <a:latin typeface="Calibri" panose="020F0502020204030204"/>
                <a:ea typeface="+mn-ea"/>
                <a:cs typeface="+mn-cs"/>
              </a:rPr>
              <a:t>Depth</a:t>
            </a:r>
            <a:endParaRPr lang="en-US" dirty="0"/>
          </a:p>
        </p:txBody>
      </p:sp>
    </p:spTree>
    <p:extLst>
      <p:ext uri="{BB962C8B-B14F-4D97-AF65-F5344CB8AC3E}">
        <p14:creationId xmlns:p14="http://schemas.microsoft.com/office/powerpoint/2010/main" val="2748213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782FA-53E4-D2C5-D721-A360108A425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901E29-9A95-A11B-FB3E-29289DBC80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5F7DB1-1739-486A-AE61-F601C514307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584231-12F0-647A-9349-C8D8931A24F0}"/>
              </a:ext>
            </a:extLst>
          </p:cNvPr>
          <p:cNvSpPr txBox="1"/>
          <p:nvPr/>
        </p:nvSpPr>
        <p:spPr>
          <a:xfrm>
            <a:off x="439270" y="346520"/>
            <a:ext cx="11044517"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Simultaneously</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the optimal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levels</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field</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work</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for attack, </a:t>
            </a:r>
            <a:r>
              <a:rPr kumimoji="0" lang="sv-SE" sz="3200" b="1" i="0" u="none" strike="noStrike" kern="1200" cap="none" spc="0" normalizeH="0" baseline="0" noProof="0" dirty="0">
                <a:ln>
                  <a:noFill/>
                </a:ln>
                <a:solidFill>
                  <a:srgbClr val="0070C0"/>
                </a:solidFill>
                <a:effectLst/>
                <a:uLnTx/>
                <a:uFillTx/>
                <a:latin typeface="Calibri" panose="020F0502020204030204"/>
                <a:ea typeface="+mn-ea"/>
                <a:cs typeface="+mn-cs"/>
              </a:rPr>
              <a:t>FWA</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protection</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a:ln>
                  <a:noFill/>
                </a:ln>
                <a:solidFill>
                  <a:srgbClr val="0070C0"/>
                </a:solidFill>
                <a:effectLst/>
                <a:uLnTx/>
                <a:uFillTx/>
                <a:latin typeface="Calibri" panose="020F0502020204030204"/>
                <a:ea typeface="+mn-ea"/>
                <a:cs typeface="+mn-cs"/>
              </a:rPr>
              <a:t>FWP</a:t>
            </a:r>
            <a:r>
              <a:rPr kumimoji="0" lang="sv-SE" sz="3200" b="1" i="0" u="none" strike="noStrike" kern="1200" cap="none" spc="0" normalizeH="0" baseline="0" noProof="0" dirty="0">
                <a:ln>
                  <a:noFill/>
                </a:ln>
                <a:effectLst/>
                <a:uLnTx/>
                <a:uFillTx/>
                <a:latin typeface="Calibri" panose="020F0502020204030204"/>
                <a:ea typeface="+mn-ea"/>
                <a:cs typeface="+mn-cs"/>
              </a:rPr>
              <a:t>, </a:t>
            </a:r>
            <a:r>
              <a:rPr kumimoji="0" lang="sv-SE" sz="3200" b="1" i="0" u="none" strike="noStrike" kern="1200" cap="none" spc="0" normalizeH="0" baseline="0" noProof="0" dirty="0" err="1">
                <a:ln>
                  <a:noFill/>
                </a:ln>
                <a:effectLst/>
                <a:uLnTx/>
                <a:uFillTx/>
                <a:latin typeface="Calibri" panose="020F0502020204030204"/>
                <a:ea typeface="+mn-ea"/>
                <a:cs typeface="+mn-cs"/>
              </a:rPr>
              <a:t>are</a:t>
            </a:r>
            <a:r>
              <a:rPr kumimoji="0" lang="sv-SE" sz="3200" b="1" i="0" u="none" strike="noStrike" kern="1200" cap="none" spc="0" normalizeH="0" baseline="0" noProof="0" dirty="0">
                <a:ln>
                  <a:noFill/>
                </a:ln>
                <a:effectLst/>
                <a:uLnTx/>
                <a:uFillTx/>
                <a:latin typeface="Calibri" panose="020F0502020204030204"/>
                <a:ea typeface="+mn-ea"/>
                <a:cs typeface="+mn-cs"/>
              </a:rPr>
              <a:t> </a:t>
            </a:r>
            <a:r>
              <a:rPr kumimoji="0" lang="sv-SE" sz="3200" b="1" i="0" u="none" strike="noStrike" kern="1200" cap="none" spc="0" normalizeH="0" baseline="0" noProof="0" dirty="0" err="1">
                <a:ln>
                  <a:noFill/>
                </a:ln>
                <a:effectLst/>
                <a:uLnTx/>
                <a:uFillTx/>
                <a:latin typeface="Calibri" panose="020F0502020204030204"/>
                <a:ea typeface="+mn-ea"/>
                <a:cs typeface="+mn-cs"/>
              </a:rPr>
              <a:t>determined</a:t>
            </a:r>
            <a:r>
              <a:rPr kumimoji="0" lang="sv-SE" sz="3200" b="1" i="0" u="none" strike="noStrike" kern="1200" cap="none" spc="0" normalizeH="0" baseline="0" noProof="0" dirty="0">
                <a:ln>
                  <a:noFill/>
                </a:ln>
                <a:effectLst/>
                <a:uLnTx/>
                <a:uFillTx/>
                <a:latin typeface="Calibri" panose="020F0502020204030204"/>
                <a:ea typeface="+mn-ea"/>
                <a:cs typeface="+mn-cs"/>
              </a:rPr>
              <a:t>.</a:t>
            </a:r>
            <a:endParaRPr kumimoji="0" lang="sv-SE"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E9B9658-E00A-DEB9-F1E8-1B7E3CC381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73621"/>
            <a:ext cx="5151013" cy="4984379"/>
          </a:xfrm>
          <a:prstGeom prst="rect">
            <a:avLst/>
          </a:prstGeom>
        </p:spPr>
      </p:pic>
      <p:pic>
        <p:nvPicPr>
          <p:cNvPr id="6" name="Picture 5">
            <a:extLst>
              <a:ext uri="{FF2B5EF4-FFF2-40B4-BE49-F238E27FC236}">
                <a16:creationId xmlns:a16="http://schemas.microsoft.com/office/drawing/2014/main" id="{105FCA50-0DAA-DB58-CF09-95D94CBB36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7621" y="1873621"/>
            <a:ext cx="4984379" cy="4984379"/>
          </a:xfrm>
          <a:prstGeom prst="rect">
            <a:avLst/>
          </a:prstGeom>
        </p:spPr>
      </p:pic>
      <p:sp>
        <p:nvSpPr>
          <p:cNvPr id="10" name="TextBox 9">
            <a:extLst>
              <a:ext uri="{FF2B5EF4-FFF2-40B4-BE49-F238E27FC236}">
                <a16:creationId xmlns:a16="http://schemas.microsoft.com/office/drawing/2014/main" id="{F7434738-E096-78F6-4EB2-766EB5D6EEB0}"/>
              </a:ext>
            </a:extLst>
          </p:cNvPr>
          <p:cNvSpPr txBox="1"/>
          <p:nvPr/>
        </p:nvSpPr>
        <p:spPr>
          <a:xfrm>
            <a:off x="5886601" y="3455550"/>
            <a:ext cx="1077032" cy="584775"/>
          </a:xfrm>
          <a:prstGeom prst="rect">
            <a:avLst/>
          </a:prstGeom>
          <a:noFill/>
        </p:spPr>
        <p:txBody>
          <a:bodyPr wrap="square">
            <a:spAutoFit/>
          </a:bodyPr>
          <a:lstStyle/>
          <a:p>
            <a:r>
              <a:rPr kumimoji="0" lang="sv-SE" sz="3200" b="1" i="0" u="none" strike="noStrike" kern="1200" cap="none" spc="0" normalizeH="0" baseline="0" noProof="0" dirty="0">
                <a:ln>
                  <a:noFill/>
                </a:ln>
                <a:solidFill>
                  <a:srgbClr val="0070C0"/>
                </a:solidFill>
                <a:effectLst/>
                <a:uLnTx/>
                <a:uFillTx/>
                <a:latin typeface="Calibri" panose="020F0502020204030204"/>
                <a:ea typeface="+mn-ea"/>
                <a:cs typeface="+mn-cs"/>
              </a:rPr>
              <a:t>FWA</a:t>
            </a:r>
            <a:endParaRPr lang="en-US" dirty="0"/>
          </a:p>
        </p:txBody>
      </p:sp>
      <p:sp>
        <p:nvSpPr>
          <p:cNvPr id="12" name="TextBox 11">
            <a:extLst>
              <a:ext uri="{FF2B5EF4-FFF2-40B4-BE49-F238E27FC236}">
                <a16:creationId xmlns:a16="http://schemas.microsoft.com/office/drawing/2014/main" id="{D01B2E23-4578-EF9E-5B6D-D15750B95DDA}"/>
              </a:ext>
            </a:extLst>
          </p:cNvPr>
          <p:cNvSpPr txBox="1"/>
          <p:nvPr/>
        </p:nvSpPr>
        <p:spPr>
          <a:xfrm>
            <a:off x="5156617" y="5143671"/>
            <a:ext cx="1004044" cy="584775"/>
          </a:xfrm>
          <a:prstGeom prst="rect">
            <a:avLst/>
          </a:prstGeom>
          <a:noFill/>
        </p:spPr>
        <p:txBody>
          <a:bodyPr wrap="square">
            <a:spAutoFit/>
          </a:bodyPr>
          <a:lstStyle/>
          <a:p>
            <a:r>
              <a:rPr kumimoji="0" lang="sv-SE" sz="3200" b="1" i="0" u="none" strike="noStrike" kern="1200" cap="none" spc="0" normalizeH="0" baseline="0" noProof="0" dirty="0">
                <a:ln>
                  <a:noFill/>
                </a:ln>
                <a:solidFill>
                  <a:srgbClr val="0070C0"/>
                </a:solidFill>
                <a:effectLst/>
                <a:uLnTx/>
                <a:uFillTx/>
                <a:latin typeface="Calibri" panose="020F0502020204030204"/>
                <a:ea typeface="+mn-ea"/>
                <a:cs typeface="+mn-cs"/>
              </a:rPr>
              <a:t>FWP</a:t>
            </a:r>
            <a:endParaRPr lang="en-US" dirty="0"/>
          </a:p>
        </p:txBody>
      </p:sp>
      <p:sp>
        <p:nvSpPr>
          <p:cNvPr id="13" name="Arrow: Right 12">
            <a:extLst>
              <a:ext uri="{FF2B5EF4-FFF2-40B4-BE49-F238E27FC236}">
                <a16:creationId xmlns:a16="http://schemas.microsoft.com/office/drawing/2014/main" id="{743E686C-8BF3-98D7-4EDC-6F167267A987}"/>
              </a:ext>
            </a:extLst>
          </p:cNvPr>
          <p:cNvSpPr/>
          <p:nvPr/>
        </p:nvSpPr>
        <p:spPr>
          <a:xfrm>
            <a:off x="6141460" y="5180565"/>
            <a:ext cx="583340" cy="5109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Right 13">
            <a:extLst>
              <a:ext uri="{FF2B5EF4-FFF2-40B4-BE49-F238E27FC236}">
                <a16:creationId xmlns:a16="http://schemas.microsoft.com/office/drawing/2014/main" id="{22BA4D03-03B8-BD95-6C68-900DEC71A742}"/>
              </a:ext>
            </a:extLst>
          </p:cNvPr>
          <p:cNvSpPr/>
          <p:nvPr/>
        </p:nvSpPr>
        <p:spPr>
          <a:xfrm flipH="1">
            <a:off x="5294293" y="3503129"/>
            <a:ext cx="599369" cy="5109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179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BA1F46-E26C-A04F-AE4F-56D057CE62D1}"/>
              </a:ext>
            </a:extLst>
          </p:cNvPr>
          <p:cNvSpPr>
            <a:spLocks noGrp="1"/>
          </p:cNvSpPr>
          <p:nvPr>
            <p:ph type="sldNum" sz="quarter" idx="12"/>
          </p:nvPr>
        </p:nvSpPr>
        <p:spPr/>
        <p:txBody>
          <a:bodyPr/>
          <a:lstStyle/>
          <a:p>
            <a:fld id="{CD5F7DB1-1739-486A-AE61-F601C514307D}" type="slidenum">
              <a:rPr lang="en-US" smtClean="0"/>
              <a:t>9</a:t>
            </a:fld>
            <a:endParaRPr lang="en-US"/>
          </a:p>
        </p:txBody>
      </p:sp>
      <p:sp>
        <p:nvSpPr>
          <p:cNvPr id="4" name="TextBox 3">
            <a:extLst>
              <a:ext uri="{FF2B5EF4-FFF2-40B4-BE49-F238E27FC236}">
                <a16:creationId xmlns:a16="http://schemas.microsoft.com/office/drawing/2014/main" id="{BC91B93E-3822-3D72-CE09-86905A75DA71}"/>
              </a:ext>
            </a:extLst>
          </p:cNvPr>
          <p:cNvSpPr txBox="1"/>
          <p:nvPr/>
        </p:nvSpPr>
        <p:spPr>
          <a:xfrm>
            <a:off x="293596" y="923633"/>
            <a:ext cx="4314264"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3200" b="1" dirty="0" err="1">
                <a:solidFill>
                  <a:prstClr val="black"/>
                </a:solidFill>
                <a:latin typeface="Calibri" panose="020F0502020204030204"/>
              </a:rPr>
              <a:t>Simultaneously</a:t>
            </a:r>
            <a:r>
              <a:rPr lang="sv-SE" sz="3200" b="1" dirty="0">
                <a:solidFill>
                  <a:prstClr val="black"/>
                </a:solidFill>
                <a:latin typeface="Calibri" panose="020F0502020204030204"/>
              </a:rPr>
              <a:t>, the optimal initial </a:t>
            </a:r>
            <a:r>
              <a:rPr lang="sv-SE" sz="3200" b="1" dirty="0" err="1">
                <a:solidFill>
                  <a:prstClr val="black"/>
                </a:solidFill>
                <a:latin typeface="Calibri" panose="020F0502020204030204"/>
              </a:rPr>
              <a:t>number</a:t>
            </a:r>
            <a:r>
              <a:rPr lang="sv-SE" sz="3200" b="1" dirty="0">
                <a:solidFill>
                  <a:prstClr val="black"/>
                </a:solidFill>
                <a:latin typeface="Calibri" panose="020F0502020204030204"/>
              </a:rPr>
              <a:t> </a:t>
            </a:r>
            <a:r>
              <a:rPr lang="sv-SE" sz="3200" b="1" dirty="0" err="1">
                <a:solidFill>
                  <a:prstClr val="black"/>
                </a:solidFill>
                <a:latin typeface="Calibri" panose="020F0502020204030204"/>
              </a:rPr>
              <a:t>of</a:t>
            </a:r>
            <a:r>
              <a:rPr lang="sv-SE" sz="3200" b="1" dirty="0">
                <a:solidFill>
                  <a:prstClr val="black"/>
                </a:solidFill>
                <a:latin typeface="Calibri" panose="020F0502020204030204"/>
              </a:rPr>
              <a:t> </a:t>
            </a:r>
            <a:r>
              <a:rPr lang="sv-SE" sz="3200" b="1" dirty="0" err="1">
                <a:solidFill>
                  <a:prstClr val="black"/>
                </a:solidFill>
                <a:latin typeface="Calibri" panose="020F0502020204030204"/>
              </a:rPr>
              <a:t>defending</a:t>
            </a:r>
            <a:r>
              <a:rPr lang="sv-SE" sz="3200" b="1" dirty="0">
                <a:solidFill>
                  <a:prstClr val="black"/>
                </a:solidFill>
                <a:latin typeface="Calibri" panose="020F0502020204030204"/>
              </a:rPr>
              <a:t> </a:t>
            </a:r>
            <a:r>
              <a:rPr lang="sv-SE" sz="3200" b="1" dirty="0" err="1">
                <a:solidFill>
                  <a:prstClr val="black"/>
                </a:solidFill>
                <a:latin typeface="Calibri" panose="020F0502020204030204"/>
              </a:rPr>
              <a:t>soldiers</a:t>
            </a:r>
            <a:r>
              <a:rPr lang="sv-SE" sz="3200" b="1" dirty="0">
                <a:solidFill>
                  <a:prstClr val="black"/>
                </a:solidFill>
                <a:latin typeface="Calibri" panose="020F0502020204030204"/>
              </a:rPr>
              <a:t>, </a:t>
            </a:r>
            <a:r>
              <a:rPr kumimoji="0" lang="sv-SE" sz="3200" b="1" i="0" u="none" strike="noStrike" kern="1200" cap="none" spc="0" normalizeH="0" baseline="0" noProof="0" dirty="0">
                <a:ln>
                  <a:noFill/>
                </a:ln>
                <a:solidFill>
                  <a:srgbClr val="0070C0"/>
                </a:solidFill>
                <a:effectLst/>
                <a:uLnTx/>
                <a:uFillTx/>
                <a:latin typeface="Calibri" panose="020F0502020204030204"/>
                <a:ea typeface="+mn-ea"/>
                <a:cs typeface="+mn-cs"/>
              </a:rPr>
              <a:t>x0</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is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also</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v-SE" sz="3200" b="1" i="0" u="none" strike="noStrike" kern="1200" cap="none" spc="0" normalizeH="0" baseline="0" noProof="0" dirty="0" err="1">
                <a:ln>
                  <a:noFill/>
                </a:ln>
                <a:solidFill>
                  <a:prstClr val="black"/>
                </a:solidFill>
                <a:effectLst/>
                <a:uLnTx/>
                <a:uFillTx/>
                <a:latin typeface="Calibri" panose="020F0502020204030204"/>
                <a:ea typeface="+mn-ea"/>
                <a:cs typeface="+mn-cs"/>
              </a:rPr>
              <a:t>determined</a:t>
            </a:r>
            <a:r>
              <a:rPr kumimoji="0" lang="sv-SE" sz="32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sv-SE"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AC91FDB-F898-0DD7-BD77-E2A07DD5DF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4376" y="-7070"/>
            <a:ext cx="7207625" cy="6865072"/>
          </a:xfrm>
          <a:prstGeom prst="rect">
            <a:avLst/>
          </a:prstGeom>
        </p:spPr>
      </p:pic>
      <p:sp>
        <p:nvSpPr>
          <p:cNvPr id="6" name="TextBox 5">
            <a:extLst>
              <a:ext uri="{FF2B5EF4-FFF2-40B4-BE49-F238E27FC236}">
                <a16:creationId xmlns:a16="http://schemas.microsoft.com/office/drawing/2014/main" id="{05B4B8B8-7683-E405-4FF7-CB70FAAE2807}"/>
              </a:ext>
            </a:extLst>
          </p:cNvPr>
          <p:cNvSpPr txBox="1"/>
          <p:nvPr/>
        </p:nvSpPr>
        <p:spPr>
          <a:xfrm>
            <a:off x="3185685" y="3725535"/>
            <a:ext cx="583340" cy="584775"/>
          </a:xfrm>
          <a:prstGeom prst="rect">
            <a:avLst/>
          </a:prstGeom>
          <a:noFill/>
        </p:spPr>
        <p:txBody>
          <a:bodyPr wrap="square">
            <a:spAutoFit/>
          </a:bodyPr>
          <a:lstStyle/>
          <a:p>
            <a:r>
              <a:rPr kumimoji="0" lang="sv-SE" sz="3200" b="1" i="0" u="none" strike="noStrike" kern="1200" cap="none" spc="0" normalizeH="0" baseline="0" noProof="0" dirty="0">
                <a:ln>
                  <a:noFill/>
                </a:ln>
                <a:solidFill>
                  <a:srgbClr val="0070C0"/>
                </a:solidFill>
                <a:effectLst/>
                <a:uLnTx/>
                <a:uFillTx/>
                <a:latin typeface="Calibri" panose="020F0502020204030204"/>
                <a:ea typeface="+mn-ea"/>
                <a:cs typeface="+mn-cs"/>
              </a:rPr>
              <a:t>x0</a:t>
            </a:r>
            <a:endParaRPr lang="en-US" dirty="0"/>
          </a:p>
        </p:txBody>
      </p:sp>
      <p:sp>
        <p:nvSpPr>
          <p:cNvPr id="7" name="Arrow: Right 6">
            <a:extLst>
              <a:ext uri="{FF2B5EF4-FFF2-40B4-BE49-F238E27FC236}">
                <a16:creationId xmlns:a16="http://schemas.microsoft.com/office/drawing/2014/main" id="{CD5F2BC8-2E0D-7292-8A15-186B8CEED2A3}"/>
              </a:ext>
            </a:extLst>
          </p:cNvPr>
          <p:cNvSpPr/>
          <p:nvPr/>
        </p:nvSpPr>
        <p:spPr>
          <a:xfrm>
            <a:off x="3872119" y="3799322"/>
            <a:ext cx="583340" cy="5109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043662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707</TotalTime>
  <Words>2891</Words>
  <Application>Microsoft Office PowerPoint</Application>
  <PresentationFormat>Widescreen</PresentationFormat>
  <Paragraphs>409</Paragraphs>
  <Slides>52</Slides>
  <Notes>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1" baseType="lpstr">
      <vt:lpstr>Arial</vt:lpstr>
      <vt:lpstr>Arial Black</vt:lpstr>
      <vt:lpstr>Berlin Sans FB Demi</vt:lpstr>
      <vt:lpstr>Calibri</vt:lpstr>
      <vt:lpstr>Calibri Light</vt:lpstr>
      <vt:lpstr>Derive Unicode</vt:lpstr>
      <vt:lpstr>Times New Roman</vt:lpstr>
      <vt:lpstr>1_Office Theme</vt:lpstr>
      <vt:lpstr>Equation</vt:lpstr>
      <vt:lpstr>Optimal Strategies and Tactical Decisions for Army Brigades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Peter Lohmander</dc:creator>
  <cp:lastModifiedBy>Peter Lohmander</cp:lastModifiedBy>
  <cp:revision>87</cp:revision>
  <dcterms:created xsi:type="dcterms:W3CDTF">2026-03-30T12:20:36Z</dcterms:created>
  <dcterms:modified xsi:type="dcterms:W3CDTF">2026-06-23T11:05:26Z</dcterms:modified>
</cp:coreProperties>
</file>