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8" r:id="rId4"/>
    <p:sldId id="259" r:id="rId5"/>
    <p:sldId id="371" r:id="rId6"/>
    <p:sldId id="321" r:id="rId7"/>
    <p:sldId id="322" r:id="rId8"/>
    <p:sldId id="323" r:id="rId9"/>
    <p:sldId id="324" r:id="rId10"/>
    <p:sldId id="325" r:id="rId11"/>
    <p:sldId id="366" r:id="rId12"/>
    <p:sldId id="326" r:id="rId13"/>
    <p:sldId id="327" r:id="rId14"/>
    <p:sldId id="328" r:id="rId15"/>
    <p:sldId id="357" r:id="rId16"/>
    <p:sldId id="358" r:id="rId17"/>
    <p:sldId id="367" r:id="rId18"/>
    <p:sldId id="359" r:id="rId19"/>
    <p:sldId id="362" r:id="rId20"/>
    <p:sldId id="363" r:id="rId21"/>
    <p:sldId id="364" r:id="rId22"/>
    <p:sldId id="365" r:id="rId23"/>
    <p:sldId id="360" r:id="rId24"/>
    <p:sldId id="361" r:id="rId25"/>
    <p:sldId id="329" r:id="rId26"/>
    <p:sldId id="330" r:id="rId27"/>
    <p:sldId id="331" r:id="rId28"/>
    <p:sldId id="332" r:id="rId29"/>
    <p:sldId id="333" r:id="rId30"/>
    <p:sldId id="368" r:id="rId31"/>
    <p:sldId id="334" r:id="rId32"/>
    <p:sldId id="372" r:id="rId33"/>
    <p:sldId id="335" r:id="rId34"/>
    <p:sldId id="369" r:id="rId35"/>
    <p:sldId id="336" r:id="rId36"/>
    <p:sldId id="337" r:id="rId37"/>
    <p:sldId id="338" r:id="rId38"/>
    <p:sldId id="370" r:id="rId39"/>
    <p:sldId id="339" r:id="rId40"/>
    <p:sldId id="356" r:id="rId41"/>
    <p:sldId id="340" r:id="rId42"/>
    <p:sldId id="352" r:id="rId43"/>
    <p:sldId id="341" r:id="rId44"/>
    <p:sldId id="353" r:id="rId45"/>
    <p:sldId id="342" r:id="rId46"/>
    <p:sldId id="354" r:id="rId47"/>
    <p:sldId id="343" r:id="rId48"/>
    <p:sldId id="355" r:id="rId49"/>
    <p:sldId id="344" r:id="rId50"/>
    <p:sldId id="345" r:id="rId51"/>
    <p:sldId id="346" r:id="rId52"/>
    <p:sldId id="347" r:id="rId53"/>
    <p:sldId id="348" r:id="rId54"/>
    <p:sldId id="349" r:id="rId55"/>
    <p:sldId id="350" r:id="rId56"/>
    <p:sldId id="351" r:id="rId57"/>
    <p:sldId id="373" r:id="rId58"/>
    <p:sldId id="3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regdata_230125_1630!$F$61</c:f>
              <c:strCache>
                <c:ptCount val="1"/>
                <c:pt idx="0">
                  <c:v>Apart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regdata_230125_1630!$E$62:$E$108</c:f>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f>regdata_230125_1630!$F$62:$F$108</c:f>
              <c:numCache>
                <c:formatCode>General</c:formatCode>
                <c:ptCount val="47"/>
                <c:pt idx="0">
                  <c:v>74499</c:v>
                </c:pt>
                <c:pt idx="1">
                  <c:v>55812</c:v>
                </c:pt>
                <c:pt idx="2">
                  <c:v>54878</c:v>
                </c:pt>
                <c:pt idx="3">
                  <c:v>53742</c:v>
                </c:pt>
                <c:pt idx="4">
                  <c:v>55491</c:v>
                </c:pt>
                <c:pt idx="5">
                  <c:v>51438</c:v>
                </c:pt>
                <c:pt idx="6">
                  <c:v>51597</c:v>
                </c:pt>
                <c:pt idx="7">
                  <c:v>45108</c:v>
                </c:pt>
                <c:pt idx="8">
                  <c:v>43364</c:v>
                </c:pt>
                <c:pt idx="9">
                  <c:v>34988</c:v>
                </c:pt>
                <c:pt idx="10">
                  <c:v>32932</c:v>
                </c:pt>
                <c:pt idx="11">
                  <c:v>28791</c:v>
                </c:pt>
                <c:pt idx="12">
                  <c:v>30885</c:v>
                </c:pt>
                <c:pt idx="13">
                  <c:v>40575</c:v>
                </c:pt>
                <c:pt idx="14">
                  <c:v>50404</c:v>
                </c:pt>
                <c:pt idx="15">
                  <c:v>58447</c:v>
                </c:pt>
                <c:pt idx="16">
                  <c:v>66886</c:v>
                </c:pt>
                <c:pt idx="17">
                  <c:v>57319</c:v>
                </c:pt>
                <c:pt idx="18">
                  <c:v>35088</c:v>
                </c:pt>
                <c:pt idx="19">
                  <c:v>21630</c:v>
                </c:pt>
                <c:pt idx="20">
                  <c:v>12678</c:v>
                </c:pt>
                <c:pt idx="21">
                  <c:v>13085</c:v>
                </c:pt>
                <c:pt idx="22">
                  <c:v>13007</c:v>
                </c:pt>
                <c:pt idx="23">
                  <c:v>11459</c:v>
                </c:pt>
                <c:pt idx="24">
                  <c:v>11712</c:v>
                </c:pt>
                <c:pt idx="25">
                  <c:v>12984</c:v>
                </c:pt>
                <c:pt idx="26">
                  <c:v>15411</c:v>
                </c:pt>
                <c:pt idx="27">
                  <c:v>19941</c:v>
                </c:pt>
                <c:pt idx="28">
                  <c:v>19986</c:v>
                </c:pt>
                <c:pt idx="29">
                  <c:v>25283</c:v>
                </c:pt>
                <c:pt idx="30">
                  <c:v>23068</c:v>
                </c:pt>
                <c:pt idx="31">
                  <c:v>29832</c:v>
                </c:pt>
                <c:pt idx="32">
                  <c:v>30527</c:v>
                </c:pt>
                <c:pt idx="33">
                  <c:v>32021</c:v>
                </c:pt>
                <c:pt idx="34">
                  <c:v>22821</c:v>
                </c:pt>
                <c:pt idx="35">
                  <c:v>19500</c:v>
                </c:pt>
                <c:pt idx="36">
                  <c:v>20064</c:v>
                </c:pt>
                <c:pt idx="37">
                  <c:v>25993</c:v>
                </c:pt>
                <c:pt idx="38">
                  <c:v>29225</c:v>
                </c:pt>
                <c:pt idx="39">
                  <c:v>29164</c:v>
                </c:pt>
                <c:pt idx="40">
                  <c:v>34603</c:v>
                </c:pt>
                <c:pt idx="41">
                  <c:v>42441</c:v>
                </c:pt>
                <c:pt idx="42">
                  <c:v>48227</c:v>
                </c:pt>
                <c:pt idx="43">
                  <c:v>54876</c:v>
                </c:pt>
                <c:pt idx="44">
                  <c:v>55659</c:v>
                </c:pt>
                <c:pt idx="45">
                  <c:v>50479</c:v>
                </c:pt>
                <c:pt idx="46">
                  <c:v>50089</c:v>
                </c:pt>
              </c:numCache>
            </c:numRef>
          </c:yVal>
          <c:smooth val="0"/>
          <c:extLst>
            <c:ext xmlns:c16="http://schemas.microsoft.com/office/drawing/2014/chart" uri="{C3380CC4-5D6E-409C-BE32-E72D297353CC}">
              <c16:uniqueId val="{00000000-5D24-46D6-A135-48D523AD0219}"/>
            </c:ext>
          </c:extLst>
        </c:ser>
        <c:dLbls>
          <c:showLegendKey val="0"/>
          <c:showVal val="0"/>
          <c:showCatName val="0"/>
          <c:showSerName val="0"/>
          <c:showPercent val="0"/>
          <c:showBubbleSize val="0"/>
        </c:dLbls>
        <c:axId val="937771183"/>
        <c:axId val="937774511"/>
      </c:scatterChart>
      <c:valAx>
        <c:axId val="9377711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7774511"/>
        <c:crosses val="autoZero"/>
        <c:crossBetween val="midCat"/>
      </c:valAx>
      <c:valAx>
        <c:axId val="937774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Number of finished apartments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777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3"/>
          <c:order val="3"/>
          <c:tx>
            <c:strRef>
              <c:f>regdata_230125_1630!$I$61</c:f>
              <c:strCache>
                <c:ptCount val="1"/>
                <c:pt idx="0">
                  <c:v>BNP_2022</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regdata_230125_1630!$E$62:$E$108</c:f>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f>regdata_230125_1630!$I$62:$I$108</c:f>
              <c:numCache>
                <c:formatCode>General</c:formatCode>
                <c:ptCount val="47"/>
                <c:pt idx="0">
                  <c:v>2216.1386322779999</c:v>
                </c:pt>
                <c:pt idx="1">
                  <c:v>2242.8587615690003</c:v>
                </c:pt>
                <c:pt idx="2">
                  <c:v>2210.2250929360002</c:v>
                </c:pt>
                <c:pt idx="3">
                  <c:v>2246.2903236400002</c:v>
                </c:pt>
                <c:pt idx="4">
                  <c:v>2331.6223877299999</c:v>
                </c:pt>
                <c:pt idx="5">
                  <c:v>2371.5939729050001</c:v>
                </c:pt>
                <c:pt idx="6">
                  <c:v>2366.0697633310001</c:v>
                </c:pt>
                <c:pt idx="7">
                  <c:v>2399.1141273900002</c:v>
                </c:pt>
                <c:pt idx="8">
                  <c:v>2448.4913500090006</c:v>
                </c:pt>
                <c:pt idx="9">
                  <c:v>2554.9386191079998</c:v>
                </c:pt>
                <c:pt idx="10">
                  <c:v>2614.3766926830003</c:v>
                </c:pt>
                <c:pt idx="11">
                  <c:v>2692.0527293230002</c:v>
                </c:pt>
                <c:pt idx="12">
                  <c:v>2780.9552322609998</c:v>
                </c:pt>
                <c:pt idx="13">
                  <c:v>2849.5769778330005</c:v>
                </c:pt>
                <c:pt idx="14">
                  <c:v>2925.3134875189999</c:v>
                </c:pt>
                <c:pt idx="15">
                  <c:v>2947.2714490380004</c:v>
                </c:pt>
                <c:pt idx="16">
                  <c:v>2914.7659743529998</c:v>
                </c:pt>
                <c:pt idx="17">
                  <c:v>2887.499833802</c:v>
                </c:pt>
                <c:pt idx="18">
                  <c:v>2834.6993579790001</c:v>
                </c:pt>
                <c:pt idx="19">
                  <c:v>2946.1022727529999</c:v>
                </c:pt>
                <c:pt idx="20">
                  <c:v>3062.0370809850001</c:v>
                </c:pt>
                <c:pt idx="21">
                  <c:v>3110.4006218300001</c:v>
                </c:pt>
                <c:pt idx="22">
                  <c:v>3205.9063000710003</c:v>
                </c:pt>
                <c:pt idx="23">
                  <c:v>3344.1397333690002</c:v>
                </c:pt>
                <c:pt idx="24">
                  <c:v>3486.1715058670002</c:v>
                </c:pt>
                <c:pt idx="25">
                  <c:v>3652.3346020950003</c:v>
                </c:pt>
                <c:pt idx="26">
                  <c:v>3705.2751416760002</c:v>
                </c:pt>
                <c:pt idx="27">
                  <c:v>3786.6771116750006</c:v>
                </c:pt>
                <c:pt idx="28">
                  <c:v>3874.1421806220005</c:v>
                </c:pt>
                <c:pt idx="29">
                  <c:v>4042.1581541910004</c:v>
                </c:pt>
                <c:pt idx="30">
                  <c:v>4157.7155024650001</c:v>
                </c:pt>
                <c:pt idx="31">
                  <c:v>4351.5803612709997</c:v>
                </c:pt>
                <c:pt idx="32">
                  <c:v>4501.2408606560002</c:v>
                </c:pt>
                <c:pt idx="33">
                  <c:v>4480.96010329</c:v>
                </c:pt>
                <c:pt idx="34">
                  <c:v>4286.4958190790003</c:v>
                </c:pt>
                <c:pt idx="35">
                  <c:v>4541.632637105</c:v>
                </c:pt>
                <c:pt idx="36">
                  <c:v>4686.7529341650006</c:v>
                </c:pt>
                <c:pt idx="37">
                  <c:v>4659.1805525159998</c:v>
                </c:pt>
                <c:pt idx="38">
                  <c:v>4714.5211676790004</c:v>
                </c:pt>
                <c:pt idx="39">
                  <c:v>4839.8236299629998</c:v>
                </c:pt>
                <c:pt idx="40">
                  <c:v>5057.0969410700009</c:v>
                </c:pt>
                <c:pt idx="41">
                  <c:v>5161.8088439470002</c:v>
                </c:pt>
                <c:pt idx="42">
                  <c:v>5294.3601991980004</c:v>
                </c:pt>
                <c:pt idx="43">
                  <c:v>5397.6014326160002</c:v>
                </c:pt>
                <c:pt idx="44">
                  <c:v>5504.8083695550004</c:v>
                </c:pt>
                <c:pt idx="45">
                  <c:v>5621.1446190666102</c:v>
                </c:pt>
                <c:pt idx="46">
                  <c:v>5906.0156206621496</c:v>
                </c:pt>
              </c:numCache>
            </c:numRef>
          </c:yVal>
          <c:smooth val="0"/>
          <c:extLst>
            <c:ext xmlns:c16="http://schemas.microsoft.com/office/drawing/2014/chart" uri="{C3380CC4-5D6E-409C-BE32-E72D297353CC}">
              <c16:uniqueId val="{00000000-8277-416A-BBB2-368D60AFDBF0}"/>
            </c:ext>
          </c:extLst>
        </c:ser>
        <c:dLbls>
          <c:showLegendKey val="0"/>
          <c:showVal val="0"/>
          <c:showCatName val="0"/>
          <c:showSerName val="0"/>
          <c:showPercent val="0"/>
          <c:showBubbleSize val="0"/>
        </c:dLbls>
        <c:axId val="941086127"/>
        <c:axId val="941087375"/>
        <c:extLst>
          <c:ext xmlns:c15="http://schemas.microsoft.com/office/drawing/2012/chart" uri="{02D57815-91ED-43cb-92C2-25804820EDAC}">
            <c15:filteredScatterSeries>
              <c15:ser>
                <c:idx val="0"/>
                <c:order val="0"/>
                <c:tx>
                  <c:strRef>
                    <c:extLst>
                      <c:ext uri="{02D57815-91ED-43cb-92C2-25804820EDAC}">
                        <c15:formulaRef>
                          <c15:sqref>regdata_230125_1630!$F$61</c15:sqref>
                        </c15:formulaRef>
                      </c:ext>
                    </c:extLst>
                    <c:strCache>
                      <c:ptCount val="1"/>
                      <c:pt idx="0">
                        <c:v>Apart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c:ext uri="{02D57815-91ED-43cb-92C2-25804820EDAC}">
                        <c15:formulaRef>
                          <c15:sqref>regdata_230125_1630!$F$62:$F$108</c15:sqref>
                        </c15:formulaRef>
                      </c:ext>
                    </c:extLst>
                    <c:numCache>
                      <c:formatCode>General</c:formatCode>
                      <c:ptCount val="47"/>
                      <c:pt idx="0">
                        <c:v>74499</c:v>
                      </c:pt>
                      <c:pt idx="1">
                        <c:v>55812</c:v>
                      </c:pt>
                      <c:pt idx="2">
                        <c:v>54878</c:v>
                      </c:pt>
                      <c:pt idx="3">
                        <c:v>53742</c:v>
                      </c:pt>
                      <c:pt idx="4">
                        <c:v>55491</c:v>
                      </c:pt>
                      <c:pt idx="5">
                        <c:v>51438</c:v>
                      </c:pt>
                      <c:pt idx="6">
                        <c:v>51597</c:v>
                      </c:pt>
                      <c:pt idx="7">
                        <c:v>45108</c:v>
                      </c:pt>
                      <c:pt idx="8">
                        <c:v>43364</c:v>
                      </c:pt>
                      <c:pt idx="9">
                        <c:v>34988</c:v>
                      </c:pt>
                      <c:pt idx="10">
                        <c:v>32932</c:v>
                      </c:pt>
                      <c:pt idx="11">
                        <c:v>28791</c:v>
                      </c:pt>
                      <c:pt idx="12">
                        <c:v>30885</c:v>
                      </c:pt>
                      <c:pt idx="13">
                        <c:v>40575</c:v>
                      </c:pt>
                      <c:pt idx="14">
                        <c:v>50404</c:v>
                      </c:pt>
                      <c:pt idx="15">
                        <c:v>58447</c:v>
                      </c:pt>
                      <c:pt idx="16">
                        <c:v>66886</c:v>
                      </c:pt>
                      <c:pt idx="17">
                        <c:v>57319</c:v>
                      </c:pt>
                      <c:pt idx="18">
                        <c:v>35088</c:v>
                      </c:pt>
                      <c:pt idx="19">
                        <c:v>21630</c:v>
                      </c:pt>
                      <c:pt idx="20">
                        <c:v>12678</c:v>
                      </c:pt>
                      <c:pt idx="21">
                        <c:v>13085</c:v>
                      </c:pt>
                      <c:pt idx="22">
                        <c:v>13007</c:v>
                      </c:pt>
                      <c:pt idx="23">
                        <c:v>11459</c:v>
                      </c:pt>
                      <c:pt idx="24">
                        <c:v>11712</c:v>
                      </c:pt>
                      <c:pt idx="25">
                        <c:v>12984</c:v>
                      </c:pt>
                      <c:pt idx="26">
                        <c:v>15411</c:v>
                      </c:pt>
                      <c:pt idx="27">
                        <c:v>19941</c:v>
                      </c:pt>
                      <c:pt idx="28">
                        <c:v>19986</c:v>
                      </c:pt>
                      <c:pt idx="29">
                        <c:v>25283</c:v>
                      </c:pt>
                      <c:pt idx="30">
                        <c:v>23068</c:v>
                      </c:pt>
                      <c:pt idx="31">
                        <c:v>29832</c:v>
                      </c:pt>
                      <c:pt idx="32">
                        <c:v>30527</c:v>
                      </c:pt>
                      <c:pt idx="33">
                        <c:v>32021</c:v>
                      </c:pt>
                      <c:pt idx="34">
                        <c:v>22821</c:v>
                      </c:pt>
                      <c:pt idx="35">
                        <c:v>19500</c:v>
                      </c:pt>
                      <c:pt idx="36">
                        <c:v>20064</c:v>
                      </c:pt>
                      <c:pt idx="37">
                        <c:v>25993</c:v>
                      </c:pt>
                      <c:pt idx="38">
                        <c:v>29225</c:v>
                      </c:pt>
                      <c:pt idx="39">
                        <c:v>29164</c:v>
                      </c:pt>
                      <c:pt idx="40">
                        <c:v>34603</c:v>
                      </c:pt>
                      <c:pt idx="41">
                        <c:v>42441</c:v>
                      </c:pt>
                      <c:pt idx="42">
                        <c:v>48227</c:v>
                      </c:pt>
                      <c:pt idx="43">
                        <c:v>54876</c:v>
                      </c:pt>
                      <c:pt idx="44">
                        <c:v>55659</c:v>
                      </c:pt>
                      <c:pt idx="45">
                        <c:v>50479</c:v>
                      </c:pt>
                      <c:pt idx="46">
                        <c:v>50089</c:v>
                      </c:pt>
                    </c:numCache>
                  </c:numRef>
                </c:yVal>
                <c:smooth val="0"/>
                <c:extLst>
                  <c:ext xmlns:c16="http://schemas.microsoft.com/office/drawing/2014/chart" uri="{C3380CC4-5D6E-409C-BE32-E72D297353CC}">
                    <c16:uniqueId val="{00000001-8277-416A-BBB2-368D60AFDBF0}"/>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regdata_230125_1630!$G$61</c15:sqref>
                        </c15:formulaRef>
                      </c:ext>
                    </c:extLst>
                    <c:strCache>
                      <c:ptCount val="1"/>
                      <c:pt idx="0">
                        <c:v>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regdata_230125_1630!$G$62:$G$108</c15:sqref>
                        </c15:formulaRef>
                      </c:ext>
                    </c:extLst>
                    <c:numCache>
                      <c:formatCode>General</c:formatCode>
                      <c:ptCount val="47"/>
                      <c:pt idx="0">
                        <c:v>8208442</c:v>
                      </c:pt>
                      <c:pt idx="1">
                        <c:v>8236179</c:v>
                      </c:pt>
                      <c:pt idx="2">
                        <c:v>8267116</c:v>
                      </c:pt>
                      <c:pt idx="3">
                        <c:v>8284437</c:v>
                      </c:pt>
                      <c:pt idx="4">
                        <c:v>8303010</c:v>
                      </c:pt>
                      <c:pt idx="5">
                        <c:v>8317937</c:v>
                      </c:pt>
                      <c:pt idx="6">
                        <c:v>8323033</c:v>
                      </c:pt>
                      <c:pt idx="7">
                        <c:v>8327484</c:v>
                      </c:pt>
                      <c:pt idx="8">
                        <c:v>8330573</c:v>
                      </c:pt>
                      <c:pt idx="9">
                        <c:v>8342621</c:v>
                      </c:pt>
                      <c:pt idx="10">
                        <c:v>8358139</c:v>
                      </c:pt>
                      <c:pt idx="11">
                        <c:v>8381515</c:v>
                      </c:pt>
                      <c:pt idx="12">
                        <c:v>8414083</c:v>
                      </c:pt>
                      <c:pt idx="13">
                        <c:v>8458888</c:v>
                      </c:pt>
                      <c:pt idx="14">
                        <c:v>8527036</c:v>
                      </c:pt>
                      <c:pt idx="15">
                        <c:v>8590630</c:v>
                      </c:pt>
                      <c:pt idx="16">
                        <c:v>8644119</c:v>
                      </c:pt>
                      <c:pt idx="17">
                        <c:v>8692013</c:v>
                      </c:pt>
                      <c:pt idx="18">
                        <c:v>8745109</c:v>
                      </c:pt>
                      <c:pt idx="19">
                        <c:v>8816381</c:v>
                      </c:pt>
                      <c:pt idx="20">
                        <c:v>8837496</c:v>
                      </c:pt>
                      <c:pt idx="21">
                        <c:v>8844499</c:v>
                      </c:pt>
                      <c:pt idx="22">
                        <c:v>8847625</c:v>
                      </c:pt>
                      <c:pt idx="23">
                        <c:v>8854322</c:v>
                      </c:pt>
                      <c:pt idx="24">
                        <c:v>8861426</c:v>
                      </c:pt>
                      <c:pt idx="25">
                        <c:v>8882792</c:v>
                      </c:pt>
                      <c:pt idx="26">
                        <c:v>8909128</c:v>
                      </c:pt>
                      <c:pt idx="27">
                        <c:v>8940788</c:v>
                      </c:pt>
                      <c:pt idx="28">
                        <c:v>8975670</c:v>
                      </c:pt>
                      <c:pt idx="29">
                        <c:v>9011392</c:v>
                      </c:pt>
                      <c:pt idx="30">
                        <c:v>9047752</c:v>
                      </c:pt>
                      <c:pt idx="31">
                        <c:v>9113257</c:v>
                      </c:pt>
                      <c:pt idx="32">
                        <c:v>9182927</c:v>
                      </c:pt>
                      <c:pt idx="33">
                        <c:v>9256347</c:v>
                      </c:pt>
                      <c:pt idx="34">
                        <c:v>9340682</c:v>
                      </c:pt>
                      <c:pt idx="35">
                        <c:v>9415570</c:v>
                      </c:pt>
                      <c:pt idx="36">
                        <c:v>9482855</c:v>
                      </c:pt>
                      <c:pt idx="37">
                        <c:v>9555893</c:v>
                      </c:pt>
                      <c:pt idx="38">
                        <c:v>9644864</c:v>
                      </c:pt>
                      <c:pt idx="39">
                        <c:v>9747355</c:v>
                      </c:pt>
                      <c:pt idx="40">
                        <c:v>9851017</c:v>
                      </c:pt>
                      <c:pt idx="41">
                        <c:v>9995153</c:v>
                      </c:pt>
                      <c:pt idx="42">
                        <c:v>10120242</c:v>
                      </c:pt>
                      <c:pt idx="43">
                        <c:v>10230185</c:v>
                      </c:pt>
                      <c:pt idx="44">
                        <c:v>10327589</c:v>
                      </c:pt>
                      <c:pt idx="45">
                        <c:v>10379295</c:v>
                      </c:pt>
                      <c:pt idx="46">
                        <c:v>10452326</c:v>
                      </c:pt>
                    </c:numCache>
                  </c:numRef>
                </c:yVal>
                <c:smooth val="0"/>
                <c:extLst xmlns:c15="http://schemas.microsoft.com/office/drawing/2012/chart">
                  <c:ext xmlns:c16="http://schemas.microsoft.com/office/drawing/2014/chart" uri="{C3380CC4-5D6E-409C-BE32-E72D297353CC}">
                    <c16:uniqueId val="{00000002-8277-416A-BBB2-368D60AFDBF0}"/>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regdata_230125_1630!$H$61</c15:sqref>
                        </c15:formulaRef>
                      </c:ext>
                    </c:extLst>
                    <c:strCache>
                      <c:ptCount val="1"/>
                      <c:pt idx="0">
                        <c:v>dPdt</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regdata_230125_1630!$H$62:$H$108</c15:sqref>
                        </c15:formulaRef>
                      </c:ext>
                    </c:extLst>
                    <c:numCache>
                      <c:formatCode>General</c:formatCode>
                      <c:ptCount val="47"/>
                      <c:pt idx="0">
                        <c:v>31751</c:v>
                      </c:pt>
                      <c:pt idx="1">
                        <c:v>27737</c:v>
                      </c:pt>
                      <c:pt idx="2">
                        <c:v>30937</c:v>
                      </c:pt>
                      <c:pt idx="3">
                        <c:v>17321</c:v>
                      </c:pt>
                      <c:pt idx="4">
                        <c:v>18573</c:v>
                      </c:pt>
                      <c:pt idx="5">
                        <c:v>14927</c:v>
                      </c:pt>
                      <c:pt idx="6">
                        <c:v>5096</c:v>
                      </c:pt>
                      <c:pt idx="7">
                        <c:v>4451</c:v>
                      </c:pt>
                      <c:pt idx="8">
                        <c:v>3089</c:v>
                      </c:pt>
                      <c:pt idx="9">
                        <c:v>12048</c:v>
                      </c:pt>
                      <c:pt idx="10">
                        <c:v>15518</c:v>
                      </c:pt>
                      <c:pt idx="11">
                        <c:v>23376</c:v>
                      </c:pt>
                      <c:pt idx="12">
                        <c:v>32568</c:v>
                      </c:pt>
                      <c:pt idx="13">
                        <c:v>44805</c:v>
                      </c:pt>
                      <c:pt idx="14">
                        <c:v>68148</c:v>
                      </c:pt>
                      <c:pt idx="15">
                        <c:v>63594</c:v>
                      </c:pt>
                      <c:pt idx="16">
                        <c:v>53489</c:v>
                      </c:pt>
                      <c:pt idx="17">
                        <c:v>47894</c:v>
                      </c:pt>
                      <c:pt idx="18">
                        <c:v>53096</c:v>
                      </c:pt>
                      <c:pt idx="19">
                        <c:v>71272</c:v>
                      </c:pt>
                      <c:pt idx="20">
                        <c:v>21115</c:v>
                      </c:pt>
                      <c:pt idx="21">
                        <c:v>7003</c:v>
                      </c:pt>
                      <c:pt idx="22">
                        <c:v>3126</c:v>
                      </c:pt>
                      <c:pt idx="23">
                        <c:v>6697</c:v>
                      </c:pt>
                      <c:pt idx="24">
                        <c:v>7104</c:v>
                      </c:pt>
                      <c:pt idx="25">
                        <c:v>21366</c:v>
                      </c:pt>
                      <c:pt idx="26">
                        <c:v>26336</c:v>
                      </c:pt>
                      <c:pt idx="27">
                        <c:v>31660</c:v>
                      </c:pt>
                      <c:pt idx="28">
                        <c:v>34882</c:v>
                      </c:pt>
                      <c:pt idx="29">
                        <c:v>35722</c:v>
                      </c:pt>
                      <c:pt idx="30">
                        <c:v>36360</c:v>
                      </c:pt>
                      <c:pt idx="31">
                        <c:v>65505</c:v>
                      </c:pt>
                      <c:pt idx="32">
                        <c:v>69670</c:v>
                      </c:pt>
                      <c:pt idx="33">
                        <c:v>73420</c:v>
                      </c:pt>
                      <c:pt idx="34">
                        <c:v>84335</c:v>
                      </c:pt>
                      <c:pt idx="35">
                        <c:v>74888</c:v>
                      </c:pt>
                      <c:pt idx="36">
                        <c:v>67285</c:v>
                      </c:pt>
                      <c:pt idx="37">
                        <c:v>73038</c:v>
                      </c:pt>
                      <c:pt idx="38">
                        <c:v>88971</c:v>
                      </c:pt>
                      <c:pt idx="39">
                        <c:v>102491</c:v>
                      </c:pt>
                      <c:pt idx="40">
                        <c:v>103662</c:v>
                      </c:pt>
                      <c:pt idx="41">
                        <c:v>144136</c:v>
                      </c:pt>
                      <c:pt idx="42">
                        <c:v>125089</c:v>
                      </c:pt>
                      <c:pt idx="43">
                        <c:v>109943</c:v>
                      </c:pt>
                      <c:pt idx="44">
                        <c:v>97404</c:v>
                      </c:pt>
                      <c:pt idx="45">
                        <c:v>51706</c:v>
                      </c:pt>
                      <c:pt idx="46">
                        <c:v>73031</c:v>
                      </c:pt>
                    </c:numCache>
                  </c:numRef>
                </c:yVal>
                <c:smooth val="0"/>
                <c:extLst xmlns:c15="http://schemas.microsoft.com/office/drawing/2012/chart">
                  <c:ext xmlns:c16="http://schemas.microsoft.com/office/drawing/2014/chart" uri="{C3380CC4-5D6E-409C-BE32-E72D297353CC}">
                    <c16:uniqueId val="{00000003-8277-416A-BBB2-368D60AFDBF0}"/>
                  </c:ext>
                </c:extLst>
              </c15:ser>
            </c15:filteredScatterSeries>
          </c:ext>
        </c:extLst>
      </c:scatterChart>
      <c:valAx>
        <c:axId val="9410861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087375"/>
        <c:crosses val="autoZero"/>
        <c:crossBetween val="midCat"/>
      </c:valAx>
      <c:valAx>
        <c:axId val="941087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GNP (Billion SEK, real values in the</a:t>
                </a:r>
                <a:r>
                  <a:rPr lang="en-US" sz="2000" b="1" baseline="0"/>
                  <a:t> 2022 price level</a:t>
                </a:r>
                <a:r>
                  <a:rPr lang="en-US" sz="2000" b="1"/>
                  <a: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0861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2"/>
          <c:tx>
            <c:strRef>
              <c:f>regdata_230125_1630!$H$61</c:f>
              <c:strCache>
                <c:ptCount val="1"/>
                <c:pt idx="0">
                  <c:v>dPdt</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regdata_230125_1630!$E$62:$E$108</c:f>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f>regdata_230125_1630!$H$62:$H$108</c:f>
              <c:numCache>
                <c:formatCode>General</c:formatCode>
                <c:ptCount val="47"/>
                <c:pt idx="0">
                  <c:v>31751</c:v>
                </c:pt>
                <c:pt idx="1">
                  <c:v>27737</c:v>
                </c:pt>
                <c:pt idx="2">
                  <c:v>30937</c:v>
                </c:pt>
                <c:pt idx="3">
                  <c:v>17321</c:v>
                </c:pt>
                <c:pt idx="4">
                  <c:v>18573</c:v>
                </c:pt>
                <c:pt idx="5">
                  <c:v>14927</c:v>
                </c:pt>
                <c:pt idx="6">
                  <c:v>5096</c:v>
                </c:pt>
                <c:pt idx="7">
                  <c:v>4451</c:v>
                </c:pt>
                <c:pt idx="8">
                  <c:v>3089</c:v>
                </c:pt>
                <c:pt idx="9">
                  <c:v>12048</c:v>
                </c:pt>
                <c:pt idx="10">
                  <c:v>15518</c:v>
                </c:pt>
                <c:pt idx="11">
                  <c:v>23376</c:v>
                </c:pt>
                <c:pt idx="12">
                  <c:v>32568</c:v>
                </c:pt>
                <c:pt idx="13">
                  <c:v>44805</c:v>
                </c:pt>
                <c:pt idx="14">
                  <c:v>68148</c:v>
                </c:pt>
                <c:pt idx="15">
                  <c:v>63594</c:v>
                </c:pt>
                <c:pt idx="16">
                  <c:v>53489</c:v>
                </c:pt>
                <c:pt idx="17">
                  <c:v>47894</c:v>
                </c:pt>
                <c:pt idx="18">
                  <c:v>53096</c:v>
                </c:pt>
                <c:pt idx="19">
                  <c:v>71272</c:v>
                </c:pt>
                <c:pt idx="20">
                  <c:v>21115</c:v>
                </c:pt>
                <c:pt idx="21">
                  <c:v>7003</c:v>
                </c:pt>
                <c:pt idx="22">
                  <c:v>3126</c:v>
                </c:pt>
                <c:pt idx="23">
                  <c:v>6697</c:v>
                </c:pt>
                <c:pt idx="24">
                  <c:v>7104</c:v>
                </c:pt>
                <c:pt idx="25">
                  <c:v>21366</c:v>
                </c:pt>
                <c:pt idx="26">
                  <c:v>26336</c:v>
                </c:pt>
                <c:pt idx="27">
                  <c:v>31660</c:v>
                </c:pt>
                <c:pt idx="28">
                  <c:v>34882</c:v>
                </c:pt>
                <c:pt idx="29">
                  <c:v>35722</c:v>
                </c:pt>
                <c:pt idx="30">
                  <c:v>36360</c:v>
                </c:pt>
                <c:pt idx="31">
                  <c:v>65505</c:v>
                </c:pt>
                <c:pt idx="32">
                  <c:v>69670</c:v>
                </c:pt>
                <c:pt idx="33">
                  <c:v>73420</c:v>
                </c:pt>
                <c:pt idx="34">
                  <c:v>84335</c:v>
                </c:pt>
                <c:pt idx="35">
                  <c:v>74888</c:v>
                </c:pt>
                <c:pt idx="36">
                  <c:v>67285</c:v>
                </c:pt>
                <c:pt idx="37">
                  <c:v>73038</c:v>
                </c:pt>
                <c:pt idx="38">
                  <c:v>88971</c:v>
                </c:pt>
                <c:pt idx="39">
                  <c:v>102491</c:v>
                </c:pt>
                <c:pt idx="40">
                  <c:v>103662</c:v>
                </c:pt>
                <c:pt idx="41">
                  <c:v>144136</c:v>
                </c:pt>
                <c:pt idx="42">
                  <c:v>125089</c:v>
                </c:pt>
                <c:pt idx="43">
                  <c:v>109943</c:v>
                </c:pt>
                <c:pt idx="44">
                  <c:v>97404</c:v>
                </c:pt>
                <c:pt idx="45">
                  <c:v>51706</c:v>
                </c:pt>
                <c:pt idx="46">
                  <c:v>73031</c:v>
                </c:pt>
              </c:numCache>
            </c:numRef>
          </c:yVal>
          <c:smooth val="0"/>
          <c:extLst>
            <c:ext xmlns:c16="http://schemas.microsoft.com/office/drawing/2014/chart" uri="{C3380CC4-5D6E-409C-BE32-E72D297353CC}">
              <c16:uniqueId val="{00000000-24BF-40B8-A8FE-7EF95856F68D}"/>
            </c:ext>
          </c:extLst>
        </c:ser>
        <c:dLbls>
          <c:showLegendKey val="0"/>
          <c:showVal val="0"/>
          <c:showCatName val="0"/>
          <c:showSerName val="0"/>
          <c:showPercent val="0"/>
          <c:showBubbleSize val="0"/>
        </c:dLbls>
        <c:axId val="855809983"/>
        <c:axId val="855808319"/>
        <c:extLst>
          <c:ext xmlns:c15="http://schemas.microsoft.com/office/drawing/2012/chart" uri="{02D57815-91ED-43cb-92C2-25804820EDAC}">
            <c15:filteredScatterSeries>
              <c15:ser>
                <c:idx val="0"/>
                <c:order val="0"/>
                <c:tx>
                  <c:strRef>
                    <c:extLst>
                      <c:ext uri="{02D57815-91ED-43cb-92C2-25804820EDAC}">
                        <c15:formulaRef>
                          <c15:sqref>regdata_230125_1630!$F$61</c15:sqref>
                        </c15:formulaRef>
                      </c:ext>
                    </c:extLst>
                    <c:strCache>
                      <c:ptCount val="1"/>
                      <c:pt idx="0">
                        <c:v>Apart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c:ext uri="{02D57815-91ED-43cb-92C2-25804820EDAC}">
                        <c15:formulaRef>
                          <c15:sqref>regdata_230125_1630!$F$62:$F$108</c15:sqref>
                        </c15:formulaRef>
                      </c:ext>
                    </c:extLst>
                    <c:numCache>
                      <c:formatCode>General</c:formatCode>
                      <c:ptCount val="47"/>
                      <c:pt idx="0">
                        <c:v>74499</c:v>
                      </c:pt>
                      <c:pt idx="1">
                        <c:v>55812</c:v>
                      </c:pt>
                      <c:pt idx="2">
                        <c:v>54878</c:v>
                      </c:pt>
                      <c:pt idx="3">
                        <c:v>53742</c:v>
                      </c:pt>
                      <c:pt idx="4">
                        <c:v>55491</c:v>
                      </c:pt>
                      <c:pt idx="5">
                        <c:v>51438</c:v>
                      </c:pt>
                      <c:pt idx="6">
                        <c:v>51597</c:v>
                      </c:pt>
                      <c:pt idx="7">
                        <c:v>45108</c:v>
                      </c:pt>
                      <c:pt idx="8">
                        <c:v>43364</c:v>
                      </c:pt>
                      <c:pt idx="9">
                        <c:v>34988</c:v>
                      </c:pt>
                      <c:pt idx="10">
                        <c:v>32932</c:v>
                      </c:pt>
                      <c:pt idx="11">
                        <c:v>28791</c:v>
                      </c:pt>
                      <c:pt idx="12">
                        <c:v>30885</c:v>
                      </c:pt>
                      <c:pt idx="13">
                        <c:v>40575</c:v>
                      </c:pt>
                      <c:pt idx="14">
                        <c:v>50404</c:v>
                      </c:pt>
                      <c:pt idx="15">
                        <c:v>58447</c:v>
                      </c:pt>
                      <c:pt idx="16">
                        <c:v>66886</c:v>
                      </c:pt>
                      <c:pt idx="17">
                        <c:v>57319</c:v>
                      </c:pt>
                      <c:pt idx="18">
                        <c:v>35088</c:v>
                      </c:pt>
                      <c:pt idx="19">
                        <c:v>21630</c:v>
                      </c:pt>
                      <c:pt idx="20">
                        <c:v>12678</c:v>
                      </c:pt>
                      <c:pt idx="21">
                        <c:v>13085</c:v>
                      </c:pt>
                      <c:pt idx="22">
                        <c:v>13007</c:v>
                      </c:pt>
                      <c:pt idx="23">
                        <c:v>11459</c:v>
                      </c:pt>
                      <c:pt idx="24">
                        <c:v>11712</c:v>
                      </c:pt>
                      <c:pt idx="25">
                        <c:v>12984</c:v>
                      </c:pt>
                      <c:pt idx="26">
                        <c:v>15411</c:v>
                      </c:pt>
                      <c:pt idx="27">
                        <c:v>19941</c:v>
                      </c:pt>
                      <c:pt idx="28">
                        <c:v>19986</c:v>
                      </c:pt>
                      <c:pt idx="29">
                        <c:v>25283</c:v>
                      </c:pt>
                      <c:pt idx="30">
                        <c:v>23068</c:v>
                      </c:pt>
                      <c:pt idx="31">
                        <c:v>29832</c:v>
                      </c:pt>
                      <c:pt idx="32">
                        <c:v>30527</c:v>
                      </c:pt>
                      <c:pt idx="33">
                        <c:v>32021</c:v>
                      </c:pt>
                      <c:pt idx="34">
                        <c:v>22821</c:v>
                      </c:pt>
                      <c:pt idx="35">
                        <c:v>19500</c:v>
                      </c:pt>
                      <c:pt idx="36">
                        <c:v>20064</c:v>
                      </c:pt>
                      <c:pt idx="37">
                        <c:v>25993</c:v>
                      </c:pt>
                      <c:pt idx="38">
                        <c:v>29225</c:v>
                      </c:pt>
                      <c:pt idx="39">
                        <c:v>29164</c:v>
                      </c:pt>
                      <c:pt idx="40">
                        <c:v>34603</c:v>
                      </c:pt>
                      <c:pt idx="41">
                        <c:v>42441</c:v>
                      </c:pt>
                      <c:pt idx="42">
                        <c:v>48227</c:v>
                      </c:pt>
                      <c:pt idx="43">
                        <c:v>54876</c:v>
                      </c:pt>
                      <c:pt idx="44">
                        <c:v>55659</c:v>
                      </c:pt>
                      <c:pt idx="45">
                        <c:v>50479</c:v>
                      </c:pt>
                      <c:pt idx="46">
                        <c:v>50089</c:v>
                      </c:pt>
                    </c:numCache>
                  </c:numRef>
                </c:yVal>
                <c:smooth val="0"/>
                <c:extLst>
                  <c:ext xmlns:c16="http://schemas.microsoft.com/office/drawing/2014/chart" uri="{C3380CC4-5D6E-409C-BE32-E72D297353CC}">
                    <c16:uniqueId val="{00000001-24BF-40B8-A8FE-7EF95856F68D}"/>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regdata_230125_1630!$G$61</c15:sqref>
                        </c15:formulaRef>
                      </c:ext>
                    </c:extLst>
                    <c:strCache>
                      <c:ptCount val="1"/>
                      <c:pt idx="0">
                        <c:v>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regdata_230125_1630!$G$62:$G$108</c15:sqref>
                        </c15:formulaRef>
                      </c:ext>
                    </c:extLst>
                    <c:numCache>
                      <c:formatCode>General</c:formatCode>
                      <c:ptCount val="47"/>
                      <c:pt idx="0">
                        <c:v>8208442</c:v>
                      </c:pt>
                      <c:pt idx="1">
                        <c:v>8236179</c:v>
                      </c:pt>
                      <c:pt idx="2">
                        <c:v>8267116</c:v>
                      </c:pt>
                      <c:pt idx="3">
                        <c:v>8284437</c:v>
                      </c:pt>
                      <c:pt idx="4">
                        <c:v>8303010</c:v>
                      </c:pt>
                      <c:pt idx="5">
                        <c:v>8317937</c:v>
                      </c:pt>
                      <c:pt idx="6">
                        <c:v>8323033</c:v>
                      </c:pt>
                      <c:pt idx="7">
                        <c:v>8327484</c:v>
                      </c:pt>
                      <c:pt idx="8">
                        <c:v>8330573</c:v>
                      </c:pt>
                      <c:pt idx="9">
                        <c:v>8342621</c:v>
                      </c:pt>
                      <c:pt idx="10">
                        <c:v>8358139</c:v>
                      </c:pt>
                      <c:pt idx="11">
                        <c:v>8381515</c:v>
                      </c:pt>
                      <c:pt idx="12">
                        <c:v>8414083</c:v>
                      </c:pt>
                      <c:pt idx="13">
                        <c:v>8458888</c:v>
                      </c:pt>
                      <c:pt idx="14">
                        <c:v>8527036</c:v>
                      </c:pt>
                      <c:pt idx="15">
                        <c:v>8590630</c:v>
                      </c:pt>
                      <c:pt idx="16">
                        <c:v>8644119</c:v>
                      </c:pt>
                      <c:pt idx="17">
                        <c:v>8692013</c:v>
                      </c:pt>
                      <c:pt idx="18">
                        <c:v>8745109</c:v>
                      </c:pt>
                      <c:pt idx="19">
                        <c:v>8816381</c:v>
                      </c:pt>
                      <c:pt idx="20">
                        <c:v>8837496</c:v>
                      </c:pt>
                      <c:pt idx="21">
                        <c:v>8844499</c:v>
                      </c:pt>
                      <c:pt idx="22">
                        <c:v>8847625</c:v>
                      </c:pt>
                      <c:pt idx="23">
                        <c:v>8854322</c:v>
                      </c:pt>
                      <c:pt idx="24">
                        <c:v>8861426</c:v>
                      </c:pt>
                      <c:pt idx="25">
                        <c:v>8882792</c:v>
                      </c:pt>
                      <c:pt idx="26">
                        <c:v>8909128</c:v>
                      </c:pt>
                      <c:pt idx="27">
                        <c:v>8940788</c:v>
                      </c:pt>
                      <c:pt idx="28">
                        <c:v>8975670</c:v>
                      </c:pt>
                      <c:pt idx="29">
                        <c:v>9011392</c:v>
                      </c:pt>
                      <c:pt idx="30">
                        <c:v>9047752</c:v>
                      </c:pt>
                      <c:pt idx="31">
                        <c:v>9113257</c:v>
                      </c:pt>
                      <c:pt idx="32">
                        <c:v>9182927</c:v>
                      </c:pt>
                      <c:pt idx="33">
                        <c:v>9256347</c:v>
                      </c:pt>
                      <c:pt idx="34">
                        <c:v>9340682</c:v>
                      </c:pt>
                      <c:pt idx="35">
                        <c:v>9415570</c:v>
                      </c:pt>
                      <c:pt idx="36">
                        <c:v>9482855</c:v>
                      </c:pt>
                      <c:pt idx="37">
                        <c:v>9555893</c:v>
                      </c:pt>
                      <c:pt idx="38">
                        <c:v>9644864</c:v>
                      </c:pt>
                      <c:pt idx="39">
                        <c:v>9747355</c:v>
                      </c:pt>
                      <c:pt idx="40">
                        <c:v>9851017</c:v>
                      </c:pt>
                      <c:pt idx="41">
                        <c:v>9995153</c:v>
                      </c:pt>
                      <c:pt idx="42">
                        <c:v>10120242</c:v>
                      </c:pt>
                      <c:pt idx="43">
                        <c:v>10230185</c:v>
                      </c:pt>
                      <c:pt idx="44">
                        <c:v>10327589</c:v>
                      </c:pt>
                      <c:pt idx="45">
                        <c:v>10379295</c:v>
                      </c:pt>
                      <c:pt idx="46">
                        <c:v>10452326</c:v>
                      </c:pt>
                    </c:numCache>
                  </c:numRef>
                </c:yVal>
                <c:smooth val="0"/>
                <c:extLst xmlns:c15="http://schemas.microsoft.com/office/drawing/2012/chart">
                  <c:ext xmlns:c16="http://schemas.microsoft.com/office/drawing/2014/chart" uri="{C3380CC4-5D6E-409C-BE32-E72D297353CC}">
                    <c16:uniqueId val="{00000002-24BF-40B8-A8FE-7EF95856F68D}"/>
                  </c:ext>
                </c:extLst>
              </c15:ser>
            </c15:filteredScatterSeries>
          </c:ext>
        </c:extLst>
      </c:scatterChart>
      <c:valAx>
        <c:axId val="8558099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5808319"/>
        <c:crosses val="autoZero"/>
        <c:crossBetween val="midCat"/>
      </c:valAx>
      <c:valAx>
        <c:axId val="855808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Population growth</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58099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1"/>
          <c:tx>
            <c:strRef>
              <c:f>regdata_230125_1630!$G$61</c:f>
              <c:strCache>
                <c:ptCount val="1"/>
                <c:pt idx="0">
                  <c:v>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regdata_230125_1630!$E$62:$E$108</c:f>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f>regdata_230125_1630!$G$62:$G$108</c:f>
              <c:numCache>
                <c:formatCode>General</c:formatCode>
                <c:ptCount val="47"/>
                <c:pt idx="0">
                  <c:v>8208442</c:v>
                </c:pt>
                <c:pt idx="1">
                  <c:v>8236179</c:v>
                </c:pt>
                <c:pt idx="2">
                  <c:v>8267116</c:v>
                </c:pt>
                <c:pt idx="3">
                  <c:v>8284437</c:v>
                </c:pt>
                <c:pt idx="4">
                  <c:v>8303010</c:v>
                </c:pt>
                <c:pt idx="5">
                  <c:v>8317937</c:v>
                </c:pt>
                <c:pt idx="6">
                  <c:v>8323033</c:v>
                </c:pt>
                <c:pt idx="7">
                  <c:v>8327484</c:v>
                </c:pt>
                <c:pt idx="8">
                  <c:v>8330573</c:v>
                </c:pt>
                <c:pt idx="9">
                  <c:v>8342621</c:v>
                </c:pt>
                <c:pt idx="10">
                  <c:v>8358139</c:v>
                </c:pt>
                <c:pt idx="11">
                  <c:v>8381515</c:v>
                </c:pt>
                <c:pt idx="12">
                  <c:v>8414083</c:v>
                </c:pt>
                <c:pt idx="13">
                  <c:v>8458888</c:v>
                </c:pt>
                <c:pt idx="14">
                  <c:v>8527036</c:v>
                </c:pt>
                <c:pt idx="15">
                  <c:v>8590630</c:v>
                </c:pt>
                <c:pt idx="16">
                  <c:v>8644119</c:v>
                </c:pt>
                <c:pt idx="17">
                  <c:v>8692013</c:v>
                </c:pt>
                <c:pt idx="18">
                  <c:v>8745109</c:v>
                </c:pt>
                <c:pt idx="19">
                  <c:v>8816381</c:v>
                </c:pt>
                <c:pt idx="20">
                  <c:v>8837496</c:v>
                </c:pt>
                <c:pt idx="21">
                  <c:v>8844499</c:v>
                </c:pt>
                <c:pt idx="22">
                  <c:v>8847625</c:v>
                </c:pt>
                <c:pt idx="23">
                  <c:v>8854322</c:v>
                </c:pt>
                <c:pt idx="24">
                  <c:v>8861426</c:v>
                </c:pt>
                <c:pt idx="25">
                  <c:v>8882792</c:v>
                </c:pt>
                <c:pt idx="26">
                  <c:v>8909128</c:v>
                </c:pt>
                <c:pt idx="27">
                  <c:v>8940788</c:v>
                </c:pt>
                <c:pt idx="28">
                  <c:v>8975670</c:v>
                </c:pt>
                <c:pt idx="29">
                  <c:v>9011392</c:v>
                </c:pt>
                <c:pt idx="30">
                  <c:v>9047752</c:v>
                </c:pt>
                <c:pt idx="31">
                  <c:v>9113257</c:v>
                </c:pt>
                <c:pt idx="32">
                  <c:v>9182927</c:v>
                </c:pt>
                <c:pt idx="33">
                  <c:v>9256347</c:v>
                </c:pt>
                <c:pt idx="34">
                  <c:v>9340682</c:v>
                </c:pt>
                <c:pt idx="35">
                  <c:v>9415570</c:v>
                </c:pt>
                <c:pt idx="36">
                  <c:v>9482855</c:v>
                </c:pt>
                <c:pt idx="37">
                  <c:v>9555893</c:v>
                </c:pt>
                <c:pt idx="38">
                  <c:v>9644864</c:v>
                </c:pt>
                <c:pt idx="39">
                  <c:v>9747355</c:v>
                </c:pt>
                <c:pt idx="40">
                  <c:v>9851017</c:v>
                </c:pt>
                <c:pt idx="41">
                  <c:v>9995153</c:v>
                </c:pt>
                <c:pt idx="42">
                  <c:v>10120242</c:v>
                </c:pt>
                <c:pt idx="43">
                  <c:v>10230185</c:v>
                </c:pt>
                <c:pt idx="44">
                  <c:v>10327589</c:v>
                </c:pt>
                <c:pt idx="45">
                  <c:v>10379295</c:v>
                </c:pt>
                <c:pt idx="46">
                  <c:v>10452326</c:v>
                </c:pt>
              </c:numCache>
            </c:numRef>
          </c:yVal>
          <c:smooth val="0"/>
          <c:extLst>
            <c:ext xmlns:c16="http://schemas.microsoft.com/office/drawing/2014/chart" uri="{C3380CC4-5D6E-409C-BE32-E72D297353CC}">
              <c16:uniqueId val="{00000000-8A52-4625-8488-7126F430A3BB}"/>
            </c:ext>
          </c:extLst>
        </c:ser>
        <c:dLbls>
          <c:showLegendKey val="0"/>
          <c:showVal val="0"/>
          <c:showCatName val="0"/>
          <c:showSerName val="0"/>
          <c:showPercent val="0"/>
          <c:showBubbleSize val="0"/>
        </c:dLbls>
        <c:axId val="853453567"/>
        <c:axId val="853446911"/>
        <c:extLst>
          <c:ext xmlns:c15="http://schemas.microsoft.com/office/drawing/2012/chart" uri="{02D57815-91ED-43cb-92C2-25804820EDAC}">
            <c15:filteredScatterSeries>
              <c15:ser>
                <c:idx val="0"/>
                <c:order val="0"/>
                <c:tx>
                  <c:strRef>
                    <c:extLst>
                      <c:ext uri="{02D57815-91ED-43cb-92C2-25804820EDAC}">
                        <c15:formulaRef>
                          <c15:sqref>regdata_230125_1630!$F$61</c15:sqref>
                        </c15:formulaRef>
                      </c:ext>
                    </c:extLst>
                    <c:strCache>
                      <c:ptCount val="1"/>
                      <c:pt idx="0">
                        <c:v>Apart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c:ext uri="{02D57815-91ED-43cb-92C2-25804820EDAC}">
                        <c15:formulaRef>
                          <c15:sqref>regdata_230125_1630!$F$62:$F$108</c15:sqref>
                        </c15:formulaRef>
                      </c:ext>
                    </c:extLst>
                    <c:numCache>
                      <c:formatCode>General</c:formatCode>
                      <c:ptCount val="47"/>
                      <c:pt idx="0">
                        <c:v>74499</c:v>
                      </c:pt>
                      <c:pt idx="1">
                        <c:v>55812</c:v>
                      </c:pt>
                      <c:pt idx="2">
                        <c:v>54878</c:v>
                      </c:pt>
                      <c:pt idx="3">
                        <c:v>53742</c:v>
                      </c:pt>
                      <c:pt idx="4">
                        <c:v>55491</c:v>
                      </c:pt>
                      <c:pt idx="5">
                        <c:v>51438</c:v>
                      </c:pt>
                      <c:pt idx="6">
                        <c:v>51597</c:v>
                      </c:pt>
                      <c:pt idx="7">
                        <c:v>45108</c:v>
                      </c:pt>
                      <c:pt idx="8">
                        <c:v>43364</c:v>
                      </c:pt>
                      <c:pt idx="9">
                        <c:v>34988</c:v>
                      </c:pt>
                      <c:pt idx="10">
                        <c:v>32932</c:v>
                      </c:pt>
                      <c:pt idx="11">
                        <c:v>28791</c:v>
                      </c:pt>
                      <c:pt idx="12">
                        <c:v>30885</c:v>
                      </c:pt>
                      <c:pt idx="13">
                        <c:v>40575</c:v>
                      </c:pt>
                      <c:pt idx="14">
                        <c:v>50404</c:v>
                      </c:pt>
                      <c:pt idx="15">
                        <c:v>58447</c:v>
                      </c:pt>
                      <c:pt idx="16">
                        <c:v>66886</c:v>
                      </c:pt>
                      <c:pt idx="17">
                        <c:v>57319</c:v>
                      </c:pt>
                      <c:pt idx="18">
                        <c:v>35088</c:v>
                      </c:pt>
                      <c:pt idx="19">
                        <c:v>21630</c:v>
                      </c:pt>
                      <c:pt idx="20">
                        <c:v>12678</c:v>
                      </c:pt>
                      <c:pt idx="21">
                        <c:v>13085</c:v>
                      </c:pt>
                      <c:pt idx="22">
                        <c:v>13007</c:v>
                      </c:pt>
                      <c:pt idx="23">
                        <c:v>11459</c:v>
                      </c:pt>
                      <c:pt idx="24">
                        <c:v>11712</c:v>
                      </c:pt>
                      <c:pt idx="25">
                        <c:v>12984</c:v>
                      </c:pt>
                      <c:pt idx="26">
                        <c:v>15411</c:v>
                      </c:pt>
                      <c:pt idx="27">
                        <c:v>19941</c:v>
                      </c:pt>
                      <c:pt idx="28">
                        <c:v>19986</c:v>
                      </c:pt>
                      <c:pt idx="29">
                        <c:v>25283</c:v>
                      </c:pt>
                      <c:pt idx="30">
                        <c:v>23068</c:v>
                      </c:pt>
                      <c:pt idx="31">
                        <c:v>29832</c:v>
                      </c:pt>
                      <c:pt idx="32">
                        <c:v>30527</c:v>
                      </c:pt>
                      <c:pt idx="33">
                        <c:v>32021</c:v>
                      </c:pt>
                      <c:pt idx="34">
                        <c:v>22821</c:v>
                      </c:pt>
                      <c:pt idx="35">
                        <c:v>19500</c:v>
                      </c:pt>
                      <c:pt idx="36">
                        <c:v>20064</c:v>
                      </c:pt>
                      <c:pt idx="37">
                        <c:v>25993</c:v>
                      </c:pt>
                      <c:pt idx="38">
                        <c:v>29225</c:v>
                      </c:pt>
                      <c:pt idx="39">
                        <c:v>29164</c:v>
                      </c:pt>
                      <c:pt idx="40">
                        <c:v>34603</c:v>
                      </c:pt>
                      <c:pt idx="41">
                        <c:v>42441</c:v>
                      </c:pt>
                      <c:pt idx="42">
                        <c:v>48227</c:v>
                      </c:pt>
                      <c:pt idx="43">
                        <c:v>54876</c:v>
                      </c:pt>
                      <c:pt idx="44">
                        <c:v>55659</c:v>
                      </c:pt>
                      <c:pt idx="45">
                        <c:v>50479</c:v>
                      </c:pt>
                      <c:pt idx="46">
                        <c:v>50089</c:v>
                      </c:pt>
                    </c:numCache>
                  </c:numRef>
                </c:yVal>
                <c:smooth val="0"/>
                <c:extLst>
                  <c:ext xmlns:c16="http://schemas.microsoft.com/office/drawing/2014/chart" uri="{C3380CC4-5D6E-409C-BE32-E72D297353CC}">
                    <c16:uniqueId val="{00000001-8A52-4625-8488-7126F430A3BB}"/>
                  </c:ext>
                </c:extLst>
              </c15:ser>
            </c15:filteredScatterSeries>
          </c:ext>
        </c:extLst>
      </c:scatterChart>
      <c:valAx>
        <c:axId val="8534535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3446911"/>
        <c:crosses val="autoZero"/>
        <c:crossBetween val="midCat"/>
      </c:valAx>
      <c:valAx>
        <c:axId val="853446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Population</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34535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4"/>
          <c:tx>
            <c:strRef>
              <c:f>regdata_230125_1630!$J$61</c:f>
              <c:strCache>
                <c:ptCount val="1"/>
                <c:pt idx="0">
                  <c:v>Cbygg_2022</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regdata_230125_1630!$E$62:$E$108</c:f>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f>regdata_230125_1630!$J$62:$J$108</c:f>
              <c:numCache>
                <c:formatCode>General</c:formatCode>
                <c:ptCount val="47"/>
                <c:pt idx="0">
                  <c:v>66.833981145429277</c:v>
                </c:pt>
                <c:pt idx="1">
                  <c:v>68.281496912785698</c:v>
                </c:pt>
                <c:pt idx="2">
                  <c:v>68.532789191321754</c:v>
                </c:pt>
                <c:pt idx="3">
                  <c:v>66.560274938315118</c:v>
                </c:pt>
                <c:pt idx="4">
                  <c:v>67.247645668682722</c:v>
                </c:pt>
                <c:pt idx="5">
                  <c:v>67.255444518351297</c:v>
                </c:pt>
                <c:pt idx="6">
                  <c:v>66.360899899849485</c:v>
                </c:pt>
                <c:pt idx="7">
                  <c:v>65.929527578879927</c:v>
                </c:pt>
                <c:pt idx="8">
                  <c:v>66.104662028373866</c:v>
                </c:pt>
                <c:pt idx="9">
                  <c:v>66.700359426884972</c:v>
                </c:pt>
                <c:pt idx="10">
                  <c:v>66.774755795051448</c:v>
                </c:pt>
                <c:pt idx="11">
                  <c:v>66.478659599299363</c:v>
                </c:pt>
                <c:pt idx="12">
                  <c:v>66.175624216298672</c:v>
                </c:pt>
                <c:pt idx="13">
                  <c:v>67.246838078320479</c:v>
                </c:pt>
                <c:pt idx="14">
                  <c:v>68.760758617540418</c:v>
                </c:pt>
                <c:pt idx="15">
                  <c:v>67.852983096044511</c:v>
                </c:pt>
                <c:pt idx="16">
                  <c:v>64.548928032414594</c:v>
                </c:pt>
                <c:pt idx="17">
                  <c:v>63.583500793999768</c:v>
                </c:pt>
                <c:pt idx="18">
                  <c:v>61.025524062286173</c:v>
                </c:pt>
                <c:pt idx="19">
                  <c:v>60.795996795308341</c:v>
                </c:pt>
                <c:pt idx="20">
                  <c:v>63.075068705228688</c:v>
                </c:pt>
                <c:pt idx="21">
                  <c:v>63.402931845984789</c:v>
                </c:pt>
                <c:pt idx="22">
                  <c:v>63.676981228297805</c:v>
                </c:pt>
                <c:pt idx="23">
                  <c:v>65.437003490484329</c:v>
                </c:pt>
                <c:pt idx="24">
                  <c:v>65.734092104372948</c:v>
                </c:pt>
                <c:pt idx="25">
                  <c:v>67.760733650048536</c:v>
                </c:pt>
                <c:pt idx="26">
                  <c:v>68.747379171802933</c:v>
                </c:pt>
                <c:pt idx="27">
                  <c:v>69.340877774360408</c:v>
                </c:pt>
                <c:pt idx="28">
                  <c:v>69.723896567031886</c:v>
                </c:pt>
                <c:pt idx="29">
                  <c:v>71.651500360523542</c:v>
                </c:pt>
                <c:pt idx="30">
                  <c:v>74.030793098176403</c:v>
                </c:pt>
                <c:pt idx="31">
                  <c:v>76.994426797554752</c:v>
                </c:pt>
                <c:pt idx="32">
                  <c:v>79.951401252534424</c:v>
                </c:pt>
                <c:pt idx="33">
                  <c:v>81.110143137823243</c:v>
                </c:pt>
                <c:pt idx="34">
                  <c:v>82.032474675102677</c:v>
                </c:pt>
                <c:pt idx="35">
                  <c:v>83.091538467531237</c:v>
                </c:pt>
                <c:pt idx="36">
                  <c:v>83.730500025177506</c:v>
                </c:pt>
                <c:pt idx="37">
                  <c:v>84.857804164238047</c:v>
                </c:pt>
                <c:pt idx="38">
                  <c:v>85.980246395325935</c:v>
                </c:pt>
                <c:pt idx="39">
                  <c:v>86.841387898219565</c:v>
                </c:pt>
                <c:pt idx="40">
                  <c:v>88.406461270612269</c:v>
                </c:pt>
                <c:pt idx="41">
                  <c:v>88.99603986168681</c:v>
                </c:pt>
                <c:pt idx="42">
                  <c:v>89.644632782664743</c:v>
                </c:pt>
                <c:pt idx="43">
                  <c:v>90.800030796523572</c:v>
                </c:pt>
                <c:pt idx="44">
                  <c:v>92.338611082001989</c:v>
                </c:pt>
                <c:pt idx="45">
                  <c:v>92.335878292409745</c:v>
                </c:pt>
                <c:pt idx="46">
                  <c:v>95.942084756970232</c:v>
                </c:pt>
              </c:numCache>
            </c:numRef>
          </c:yVal>
          <c:smooth val="0"/>
          <c:extLst>
            <c:ext xmlns:c16="http://schemas.microsoft.com/office/drawing/2014/chart" uri="{C3380CC4-5D6E-409C-BE32-E72D297353CC}">
              <c16:uniqueId val="{00000000-2BF5-4163-96A0-7FE91690C515}"/>
            </c:ext>
          </c:extLst>
        </c:ser>
        <c:dLbls>
          <c:showLegendKey val="0"/>
          <c:showVal val="0"/>
          <c:showCatName val="0"/>
          <c:showSerName val="0"/>
          <c:showPercent val="0"/>
          <c:showBubbleSize val="0"/>
        </c:dLbls>
        <c:axId val="941165519"/>
        <c:axId val="941172175"/>
        <c:extLst>
          <c:ext xmlns:c15="http://schemas.microsoft.com/office/drawing/2012/chart" uri="{02D57815-91ED-43cb-92C2-25804820EDAC}">
            <c15:filteredScatterSeries>
              <c15:ser>
                <c:idx val="0"/>
                <c:order val="0"/>
                <c:tx>
                  <c:strRef>
                    <c:extLst>
                      <c:ext uri="{02D57815-91ED-43cb-92C2-25804820EDAC}">
                        <c15:formulaRef>
                          <c15:sqref>regdata_230125_1630!$F$61</c15:sqref>
                        </c15:formulaRef>
                      </c:ext>
                    </c:extLst>
                    <c:strCache>
                      <c:ptCount val="1"/>
                      <c:pt idx="0">
                        <c:v>Apart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c:ext uri="{02D57815-91ED-43cb-92C2-25804820EDAC}">
                        <c15:formulaRef>
                          <c15:sqref>regdata_230125_1630!$F$62:$F$108</c15:sqref>
                        </c15:formulaRef>
                      </c:ext>
                    </c:extLst>
                    <c:numCache>
                      <c:formatCode>General</c:formatCode>
                      <c:ptCount val="47"/>
                      <c:pt idx="0">
                        <c:v>74499</c:v>
                      </c:pt>
                      <c:pt idx="1">
                        <c:v>55812</c:v>
                      </c:pt>
                      <c:pt idx="2">
                        <c:v>54878</c:v>
                      </c:pt>
                      <c:pt idx="3">
                        <c:v>53742</c:v>
                      </c:pt>
                      <c:pt idx="4">
                        <c:v>55491</c:v>
                      </c:pt>
                      <c:pt idx="5">
                        <c:v>51438</c:v>
                      </c:pt>
                      <c:pt idx="6">
                        <c:v>51597</c:v>
                      </c:pt>
                      <c:pt idx="7">
                        <c:v>45108</c:v>
                      </c:pt>
                      <c:pt idx="8">
                        <c:v>43364</c:v>
                      </c:pt>
                      <c:pt idx="9">
                        <c:v>34988</c:v>
                      </c:pt>
                      <c:pt idx="10">
                        <c:v>32932</c:v>
                      </c:pt>
                      <c:pt idx="11">
                        <c:v>28791</c:v>
                      </c:pt>
                      <c:pt idx="12">
                        <c:v>30885</c:v>
                      </c:pt>
                      <c:pt idx="13">
                        <c:v>40575</c:v>
                      </c:pt>
                      <c:pt idx="14">
                        <c:v>50404</c:v>
                      </c:pt>
                      <c:pt idx="15">
                        <c:v>58447</c:v>
                      </c:pt>
                      <c:pt idx="16">
                        <c:v>66886</c:v>
                      </c:pt>
                      <c:pt idx="17">
                        <c:v>57319</c:v>
                      </c:pt>
                      <c:pt idx="18">
                        <c:v>35088</c:v>
                      </c:pt>
                      <c:pt idx="19">
                        <c:v>21630</c:v>
                      </c:pt>
                      <c:pt idx="20">
                        <c:v>12678</c:v>
                      </c:pt>
                      <c:pt idx="21">
                        <c:v>13085</c:v>
                      </c:pt>
                      <c:pt idx="22">
                        <c:v>13007</c:v>
                      </c:pt>
                      <c:pt idx="23">
                        <c:v>11459</c:v>
                      </c:pt>
                      <c:pt idx="24">
                        <c:v>11712</c:v>
                      </c:pt>
                      <c:pt idx="25">
                        <c:v>12984</c:v>
                      </c:pt>
                      <c:pt idx="26">
                        <c:v>15411</c:v>
                      </c:pt>
                      <c:pt idx="27">
                        <c:v>19941</c:v>
                      </c:pt>
                      <c:pt idx="28">
                        <c:v>19986</c:v>
                      </c:pt>
                      <c:pt idx="29">
                        <c:v>25283</c:v>
                      </c:pt>
                      <c:pt idx="30">
                        <c:v>23068</c:v>
                      </c:pt>
                      <c:pt idx="31">
                        <c:v>29832</c:v>
                      </c:pt>
                      <c:pt idx="32">
                        <c:v>30527</c:v>
                      </c:pt>
                      <c:pt idx="33">
                        <c:v>32021</c:v>
                      </c:pt>
                      <c:pt idx="34">
                        <c:v>22821</c:v>
                      </c:pt>
                      <c:pt idx="35">
                        <c:v>19500</c:v>
                      </c:pt>
                      <c:pt idx="36">
                        <c:v>20064</c:v>
                      </c:pt>
                      <c:pt idx="37">
                        <c:v>25993</c:v>
                      </c:pt>
                      <c:pt idx="38">
                        <c:v>29225</c:v>
                      </c:pt>
                      <c:pt idx="39">
                        <c:v>29164</c:v>
                      </c:pt>
                      <c:pt idx="40">
                        <c:v>34603</c:v>
                      </c:pt>
                      <c:pt idx="41">
                        <c:v>42441</c:v>
                      </c:pt>
                      <c:pt idx="42">
                        <c:v>48227</c:v>
                      </c:pt>
                      <c:pt idx="43">
                        <c:v>54876</c:v>
                      </c:pt>
                      <c:pt idx="44">
                        <c:v>55659</c:v>
                      </c:pt>
                      <c:pt idx="45">
                        <c:v>50479</c:v>
                      </c:pt>
                      <c:pt idx="46">
                        <c:v>50089</c:v>
                      </c:pt>
                    </c:numCache>
                  </c:numRef>
                </c:yVal>
                <c:smooth val="0"/>
                <c:extLst>
                  <c:ext xmlns:c16="http://schemas.microsoft.com/office/drawing/2014/chart" uri="{C3380CC4-5D6E-409C-BE32-E72D297353CC}">
                    <c16:uniqueId val="{00000001-2BF5-4163-96A0-7FE91690C515}"/>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regdata_230125_1630!$G$61</c15:sqref>
                        </c15:formulaRef>
                      </c:ext>
                    </c:extLst>
                    <c:strCache>
                      <c:ptCount val="1"/>
                      <c:pt idx="0">
                        <c:v>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regdata_230125_1630!$G$62:$G$108</c15:sqref>
                        </c15:formulaRef>
                      </c:ext>
                    </c:extLst>
                    <c:numCache>
                      <c:formatCode>General</c:formatCode>
                      <c:ptCount val="47"/>
                      <c:pt idx="0">
                        <c:v>8208442</c:v>
                      </c:pt>
                      <c:pt idx="1">
                        <c:v>8236179</c:v>
                      </c:pt>
                      <c:pt idx="2">
                        <c:v>8267116</c:v>
                      </c:pt>
                      <c:pt idx="3">
                        <c:v>8284437</c:v>
                      </c:pt>
                      <c:pt idx="4">
                        <c:v>8303010</c:v>
                      </c:pt>
                      <c:pt idx="5">
                        <c:v>8317937</c:v>
                      </c:pt>
                      <c:pt idx="6">
                        <c:v>8323033</c:v>
                      </c:pt>
                      <c:pt idx="7">
                        <c:v>8327484</c:v>
                      </c:pt>
                      <c:pt idx="8">
                        <c:v>8330573</c:v>
                      </c:pt>
                      <c:pt idx="9">
                        <c:v>8342621</c:v>
                      </c:pt>
                      <c:pt idx="10">
                        <c:v>8358139</c:v>
                      </c:pt>
                      <c:pt idx="11">
                        <c:v>8381515</c:v>
                      </c:pt>
                      <c:pt idx="12">
                        <c:v>8414083</c:v>
                      </c:pt>
                      <c:pt idx="13">
                        <c:v>8458888</c:v>
                      </c:pt>
                      <c:pt idx="14">
                        <c:v>8527036</c:v>
                      </c:pt>
                      <c:pt idx="15">
                        <c:v>8590630</c:v>
                      </c:pt>
                      <c:pt idx="16">
                        <c:v>8644119</c:v>
                      </c:pt>
                      <c:pt idx="17">
                        <c:v>8692013</c:v>
                      </c:pt>
                      <c:pt idx="18">
                        <c:v>8745109</c:v>
                      </c:pt>
                      <c:pt idx="19">
                        <c:v>8816381</c:v>
                      </c:pt>
                      <c:pt idx="20">
                        <c:v>8837496</c:v>
                      </c:pt>
                      <c:pt idx="21">
                        <c:v>8844499</c:v>
                      </c:pt>
                      <c:pt idx="22">
                        <c:v>8847625</c:v>
                      </c:pt>
                      <c:pt idx="23">
                        <c:v>8854322</c:v>
                      </c:pt>
                      <c:pt idx="24">
                        <c:v>8861426</c:v>
                      </c:pt>
                      <c:pt idx="25">
                        <c:v>8882792</c:v>
                      </c:pt>
                      <c:pt idx="26">
                        <c:v>8909128</c:v>
                      </c:pt>
                      <c:pt idx="27">
                        <c:v>8940788</c:v>
                      </c:pt>
                      <c:pt idx="28">
                        <c:v>8975670</c:v>
                      </c:pt>
                      <c:pt idx="29">
                        <c:v>9011392</c:v>
                      </c:pt>
                      <c:pt idx="30">
                        <c:v>9047752</c:v>
                      </c:pt>
                      <c:pt idx="31">
                        <c:v>9113257</c:v>
                      </c:pt>
                      <c:pt idx="32">
                        <c:v>9182927</c:v>
                      </c:pt>
                      <c:pt idx="33">
                        <c:v>9256347</c:v>
                      </c:pt>
                      <c:pt idx="34">
                        <c:v>9340682</c:v>
                      </c:pt>
                      <c:pt idx="35">
                        <c:v>9415570</c:v>
                      </c:pt>
                      <c:pt idx="36">
                        <c:v>9482855</c:v>
                      </c:pt>
                      <c:pt idx="37">
                        <c:v>9555893</c:v>
                      </c:pt>
                      <c:pt idx="38">
                        <c:v>9644864</c:v>
                      </c:pt>
                      <c:pt idx="39">
                        <c:v>9747355</c:v>
                      </c:pt>
                      <c:pt idx="40">
                        <c:v>9851017</c:v>
                      </c:pt>
                      <c:pt idx="41">
                        <c:v>9995153</c:v>
                      </c:pt>
                      <c:pt idx="42">
                        <c:v>10120242</c:v>
                      </c:pt>
                      <c:pt idx="43">
                        <c:v>10230185</c:v>
                      </c:pt>
                      <c:pt idx="44">
                        <c:v>10327589</c:v>
                      </c:pt>
                      <c:pt idx="45">
                        <c:v>10379295</c:v>
                      </c:pt>
                      <c:pt idx="46">
                        <c:v>10452326</c:v>
                      </c:pt>
                    </c:numCache>
                  </c:numRef>
                </c:yVal>
                <c:smooth val="0"/>
                <c:extLst xmlns:c15="http://schemas.microsoft.com/office/drawing/2012/chart">
                  <c:ext xmlns:c16="http://schemas.microsoft.com/office/drawing/2014/chart" uri="{C3380CC4-5D6E-409C-BE32-E72D297353CC}">
                    <c16:uniqueId val="{00000002-2BF5-4163-96A0-7FE91690C515}"/>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regdata_230125_1630!$H$61</c15:sqref>
                        </c15:formulaRef>
                      </c:ext>
                    </c:extLst>
                    <c:strCache>
                      <c:ptCount val="1"/>
                      <c:pt idx="0">
                        <c:v>dPdt</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regdata_230125_1630!$H$62:$H$108</c15:sqref>
                        </c15:formulaRef>
                      </c:ext>
                    </c:extLst>
                    <c:numCache>
                      <c:formatCode>General</c:formatCode>
                      <c:ptCount val="47"/>
                      <c:pt idx="0">
                        <c:v>31751</c:v>
                      </c:pt>
                      <c:pt idx="1">
                        <c:v>27737</c:v>
                      </c:pt>
                      <c:pt idx="2">
                        <c:v>30937</c:v>
                      </c:pt>
                      <c:pt idx="3">
                        <c:v>17321</c:v>
                      </c:pt>
                      <c:pt idx="4">
                        <c:v>18573</c:v>
                      </c:pt>
                      <c:pt idx="5">
                        <c:v>14927</c:v>
                      </c:pt>
                      <c:pt idx="6">
                        <c:v>5096</c:v>
                      </c:pt>
                      <c:pt idx="7">
                        <c:v>4451</c:v>
                      </c:pt>
                      <c:pt idx="8">
                        <c:v>3089</c:v>
                      </c:pt>
                      <c:pt idx="9">
                        <c:v>12048</c:v>
                      </c:pt>
                      <c:pt idx="10">
                        <c:v>15518</c:v>
                      </c:pt>
                      <c:pt idx="11">
                        <c:v>23376</c:v>
                      </c:pt>
                      <c:pt idx="12">
                        <c:v>32568</c:v>
                      </c:pt>
                      <c:pt idx="13">
                        <c:v>44805</c:v>
                      </c:pt>
                      <c:pt idx="14">
                        <c:v>68148</c:v>
                      </c:pt>
                      <c:pt idx="15">
                        <c:v>63594</c:v>
                      </c:pt>
                      <c:pt idx="16">
                        <c:v>53489</c:v>
                      </c:pt>
                      <c:pt idx="17">
                        <c:v>47894</c:v>
                      </c:pt>
                      <c:pt idx="18">
                        <c:v>53096</c:v>
                      </c:pt>
                      <c:pt idx="19">
                        <c:v>71272</c:v>
                      </c:pt>
                      <c:pt idx="20">
                        <c:v>21115</c:v>
                      </c:pt>
                      <c:pt idx="21">
                        <c:v>7003</c:v>
                      </c:pt>
                      <c:pt idx="22">
                        <c:v>3126</c:v>
                      </c:pt>
                      <c:pt idx="23">
                        <c:v>6697</c:v>
                      </c:pt>
                      <c:pt idx="24">
                        <c:v>7104</c:v>
                      </c:pt>
                      <c:pt idx="25">
                        <c:v>21366</c:v>
                      </c:pt>
                      <c:pt idx="26">
                        <c:v>26336</c:v>
                      </c:pt>
                      <c:pt idx="27">
                        <c:v>31660</c:v>
                      </c:pt>
                      <c:pt idx="28">
                        <c:v>34882</c:v>
                      </c:pt>
                      <c:pt idx="29">
                        <c:v>35722</c:v>
                      </c:pt>
                      <c:pt idx="30">
                        <c:v>36360</c:v>
                      </c:pt>
                      <c:pt idx="31">
                        <c:v>65505</c:v>
                      </c:pt>
                      <c:pt idx="32">
                        <c:v>69670</c:v>
                      </c:pt>
                      <c:pt idx="33">
                        <c:v>73420</c:v>
                      </c:pt>
                      <c:pt idx="34">
                        <c:v>84335</c:v>
                      </c:pt>
                      <c:pt idx="35">
                        <c:v>74888</c:v>
                      </c:pt>
                      <c:pt idx="36">
                        <c:v>67285</c:v>
                      </c:pt>
                      <c:pt idx="37">
                        <c:v>73038</c:v>
                      </c:pt>
                      <c:pt idx="38">
                        <c:v>88971</c:v>
                      </c:pt>
                      <c:pt idx="39">
                        <c:v>102491</c:v>
                      </c:pt>
                      <c:pt idx="40">
                        <c:v>103662</c:v>
                      </c:pt>
                      <c:pt idx="41">
                        <c:v>144136</c:v>
                      </c:pt>
                      <c:pt idx="42">
                        <c:v>125089</c:v>
                      </c:pt>
                      <c:pt idx="43">
                        <c:v>109943</c:v>
                      </c:pt>
                      <c:pt idx="44">
                        <c:v>97404</c:v>
                      </c:pt>
                      <c:pt idx="45">
                        <c:v>51706</c:v>
                      </c:pt>
                      <c:pt idx="46">
                        <c:v>73031</c:v>
                      </c:pt>
                    </c:numCache>
                  </c:numRef>
                </c:yVal>
                <c:smooth val="0"/>
                <c:extLst xmlns:c15="http://schemas.microsoft.com/office/drawing/2012/chart">
                  <c:ext xmlns:c16="http://schemas.microsoft.com/office/drawing/2014/chart" uri="{C3380CC4-5D6E-409C-BE32-E72D297353CC}">
                    <c16:uniqueId val="{00000003-2BF5-4163-96A0-7FE91690C515}"/>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regdata_230125_1630!$I$61</c15:sqref>
                        </c15:formulaRef>
                      </c:ext>
                    </c:extLst>
                    <c:strCache>
                      <c:ptCount val="1"/>
                      <c:pt idx="0">
                        <c:v>BNP_2022</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regdata_230125_1630!$E$62:$E$108</c15:sqref>
                        </c15:formulaRef>
                      </c:ext>
                    </c:extLst>
                    <c:numCache>
                      <c:formatCode>General</c:formatCode>
                      <c:ptCount val="4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numCache>
                  </c:numRef>
                </c:xVal>
                <c:yVal>
                  <c:numRef>
                    <c:extLst xmlns:c15="http://schemas.microsoft.com/office/drawing/2012/chart">
                      <c:ext xmlns:c15="http://schemas.microsoft.com/office/drawing/2012/chart" uri="{02D57815-91ED-43cb-92C2-25804820EDAC}">
                        <c15:formulaRef>
                          <c15:sqref>regdata_230125_1630!$I$62:$I$108</c15:sqref>
                        </c15:formulaRef>
                      </c:ext>
                    </c:extLst>
                    <c:numCache>
                      <c:formatCode>General</c:formatCode>
                      <c:ptCount val="47"/>
                      <c:pt idx="0">
                        <c:v>2216.1386322779999</c:v>
                      </c:pt>
                      <c:pt idx="1">
                        <c:v>2242.8587615690003</c:v>
                      </c:pt>
                      <c:pt idx="2">
                        <c:v>2210.2250929360002</c:v>
                      </c:pt>
                      <c:pt idx="3">
                        <c:v>2246.2903236400002</c:v>
                      </c:pt>
                      <c:pt idx="4">
                        <c:v>2331.6223877299999</c:v>
                      </c:pt>
                      <c:pt idx="5">
                        <c:v>2371.5939729050001</c:v>
                      </c:pt>
                      <c:pt idx="6">
                        <c:v>2366.0697633310001</c:v>
                      </c:pt>
                      <c:pt idx="7">
                        <c:v>2399.1141273900002</c:v>
                      </c:pt>
                      <c:pt idx="8">
                        <c:v>2448.4913500090006</c:v>
                      </c:pt>
                      <c:pt idx="9">
                        <c:v>2554.9386191079998</c:v>
                      </c:pt>
                      <c:pt idx="10">
                        <c:v>2614.3766926830003</c:v>
                      </c:pt>
                      <c:pt idx="11">
                        <c:v>2692.0527293230002</c:v>
                      </c:pt>
                      <c:pt idx="12">
                        <c:v>2780.9552322609998</c:v>
                      </c:pt>
                      <c:pt idx="13">
                        <c:v>2849.5769778330005</c:v>
                      </c:pt>
                      <c:pt idx="14">
                        <c:v>2925.3134875189999</c:v>
                      </c:pt>
                      <c:pt idx="15">
                        <c:v>2947.2714490380004</c:v>
                      </c:pt>
                      <c:pt idx="16">
                        <c:v>2914.7659743529998</c:v>
                      </c:pt>
                      <c:pt idx="17">
                        <c:v>2887.499833802</c:v>
                      </c:pt>
                      <c:pt idx="18">
                        <c:v>2834.6993579790001</c:v>
                      </c:pt>
                      <c:pt idx="19">
                        <c:v>2946.1022727529999</c:v>
                      </c:pt>
                      <c:pt idx="20">
                        <c:v>3062.0370809850001</c:v>
                      </c:pt>
                      <c:pt idx="21">
                        <c:v>3110.4006218300001</c:v>
                      </c:pt>
                      <c:pt idx="22">
                        <c:v>3205.9063000710003</c:v>
                      </c:pt>
                      <c:pt idx="23">
                        <c:v>3344.1397333690002</c:v>
                      </c:pt>
                      <c:pt idx="24">
                        <c:v>3486.1715058670002</c:v>
                      </c:pt>
                      <c:pt idx="25">
                        <c:v>3652.3346020950003</c:v>
                      </c:pt>
                      <c:pt idx="26">
                        <c:v>3705.2751416760002</c:v>
                      </c:pt>
                      <c:pt idx="27">
                        <c:v>3786.6771116750006</c:v>
                      </c:pt>
                      <c:pt idx="28">
                        <c:v>3874.1421806220005</c:v>
                      </c:pt>
                      <c:pt idx="29">
                        <c:v>4042.1581541910004</c:v>
                      </c:pt>
                      <c:pt idx="30">
                        <c:v>4157.7155024650001</c:v>
                      </c:pt>
                      <c:pt idx="31">
                        <c:v>4351.5803612709997</c:v>
                      </c:pt>
                      <c:pt idx="32">
                        <c:v>4501.2408606560002</c:v>
                      </c:pt>
                      <c:pt idx="33">
                        <c:v>4480.96010329</c:v>
                      </c:pt>
                      <c:pt idx="34">
                        <c:v>4286.4958190790003</c:v>
                      </c:pt>
                      <c:pt idx="35">
                        <c:v>4541.632637105</c:v>
                      </c:pt>
                      <c:pt idx="36">
                        <c:v>4686.7529341650006</c:v>
                      </c:pt>
                      <c:pt idx="37">
                        <c:v>4659.1805525159998</c:v>
                      </c:pt>
                      <c:pt idx="38">
                        <c:v>4714.5211676790004</c:v>
                      </c:pt>
                      <c:pt idx="39">
                        <c:v>4839.8236299629998</c:v>
                      </c:pt>
                      <c:pt idx="40">
                        <c:v>5057.0969410700009</c:v>
                      </c:pt>
                      <c:pt idx="41">
                        <c:v>5161.8088439470002</c:v>
                      </c:pt>
                      <c:pt idx="42">
                        <c:v>5294.3601991980004</c:v>
                      </c:pt>
                      <c:pt idx="43">
                        <c:v>5397.6014326160002</c:v>
                      </c:pt>
                      <c:pt idx="44">
                        <c:v>5504.8083695550004</c:v>
                      </c:pt>
                      <c:pt idx="45">
                        <c:v>5621.1446190666102</c:v>
                      </c:pt>
                      <c:pt idx="46">
                        <c:v>5906.0156206621496</c:v>
                      </c:pt>
                    </c:numCache>
                  </c:numRef>
                </c:yVal>
                <c:smooth val="0"/>
                <c:extLst xmlns:c15="http://schemas.microsoft.com/office/drawing/2012/chart">
                  <c:ext xmlns:c16="http://schemas.microsoft.com/office/drawing/2014/chart" uri="{C3380CC4-5D6E-409C-BE32-E72D297353CC}">
                    <c16:uniqueId val="{00000004-2BF5-4163-96A0-7FE91690C515}"/>
                  </c:ext>
                </c:extLst>
              </c15:ser>
            </c15:filteredScatterSeries>
          </c:ext>
        </c:extLst>
      </c:scatterChart>
      <c:valAx>
        <c:axId val="94116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Year</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172175"/>
        <c:crosses val="autoZero"/>
        <c:crossBetween val="midCat"/>
      </c:valAx>
      <c:valAx>
        <c:axId val="941172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Real building cost index</a:t>
                </a:r>
                <a:r>
                  <a:rPr lang="en-US" sz="2000" b="1" baseline="0"/>
                  <a:t> </a:t>
                </a:r>
                <a:endParaRPr lang="en-US" sz="2000" b="1"/>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1655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Sheet2!$C$30</c:f>
              <c:strCache>
                <c:ptCount val="1"/>
                <c:pt idx="0">
                  <c:v>Us</c:v>
                </c:pt>
              </c:strCache>
            </c:strRef>
          </c:tx>
          <c:spPr>
            <a:ln w="38100" cap="rnd">
              <a:solidFill>
                <a:srgbClr val="0070C0"/>
              </a:solidFill>
              <a:round/>
            </a:ln>
            <a:effectLst/>
          </c:spPr>
          <c:marker>
            <c:symbol val="circle"/>
            <c:size val="5"/>
            <c:spPr>
              <a:solidFill>
                <a:schemeClr val="accent1"/>
              </a:solidFill>
              <a:ln w="38100">
                <a:solidFill>
                  <a:srgbClr val="0070C0"/>
                </a:solidFill>
              </a:ln>
              <a:effectLst/>
            </c:spPr>
          </c:marker>
          <c:xVal>
            <c:numRef>
              <c:f>Sheet2!$B$31:$B$50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Sheet2!$C$31:$C$50</c:f>
              <c:numCache>
                <c:formatCode>General</c:formatCode>
                <c:ptCount val="20"/>
                <c:pt idx="0">
                  <c:v>-13.862943611198906</c:v>
                </c:pt>
                <c:pt idx="1">
                  <c:v>0</c:v>
                </c:pt>
                <c:pt idx="2">
                  <c:v>8.1093021621632886</c:v>
                </c:pt>
                <c:pt idx="3">
                  <c:v>13.862943611198906</c:v>
                </c:pt>
                <c:pt idx="4">
                  <c:v>18.325814637483102</c:v>
                </c:pt>
                <c:pt idx="5">
                  <c:v>21.972245773362197</c:v>
                </c:pt>
                <c:pt idx="6">
                  <c:v>25.055259369907361</c:v>
                </c:pt>
                <c:pt idx="7">
                  <c:v>27.725887222397812</c:v>
                </c:pt>
                <c:pt idx="8">
                  <c:v>30.081547935525485</c:v>
                </c:pt>
                <c:pt idx="9">
                  <c:v>32.188758248682007</c:v>
                </c:pt>
                <c:pt idx="10">
                  <c:v>34.094961844768505</c:v>
                </c:pt>
                <c:pt idx="11">
                  <c:v>35.835189384561097</c:v>
                </c:pt>
                <c:pt idx="12">
                  <c:v>37.436043538031825</c:v>
                </c:pt>
                <c:pt idx="13">
                  <c:v>38.918202981106262</c:v>
                </c:pt>
                <c:pt idx="14">
                  <c:v>40.298060410845295</c:v>
                </c:pt>
                <c:pt idx="15">
                  <c:v>41.588830833596717</c:v>
                </c:pt>
                <c:pt idx="16">
                  <c:v>42.801323269925419</c:v>
                </c:pt>
                <c:pt idx="17">
                  <c:v>43.944491546724393</c:v>
                </c:pt>
                <c:pt idx="18">
                  <c:v>45.025835972129904</c:v>
                </c:pt>
                <c:pt idx="19">
                  <c:v>46.051701859880922</c:v>
                </c:pt>
              </c:numCache>
            </c:numRef>
          </c:yVal>
          <c:smooth val="0"/>
          <c:extLst>
            <c:ext xmlns:c16="http://schemas.microsoft.com/office/drawing/2014/chart" uri="{C3380CC4-5D6E-409C-BE32-E72D297353CC}">
              <c16:uniqueId val="{00000000-D99E-4A8D-B445-4C9FC1427518}"/>
            </c:ext>
          </c:extLst>
        </c:ser>
        <c:dLbls>
          <c:showLegendKey val="0"/>
          <c:showVal val="0"/>
          <c:showCatName val="0"/>
          <c:showSerName val="0"/>
          <c:showPercent val="0"/>
          <c:showBubbleSize val="0"/>
        </c:dLbls>
        <c:axId val="860617823"/>
        <c:axId val="860635583"/>
      </c:scatterChart>
      <c:valAx>
        <c:axId val="8606178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0635583"/>
        <c:crosses val="autoZero"/>
        <c:crossBetween val="midCat"/>
      </c:valAx>
      <c:valAx>
        <c:axId val="860635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Utility of 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06178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Sheet2!$C$5</c:f>
              <c:strCache>
                <c:ptCount val="1"/>
                <c:pt idx="0">
                  <c:v>UF</c:v>
                </c:pt>
              </c:strCache>
            </c:strRef>
          </c:tx>
          <c:spPr>
            <a:ln w="38100" cap="rnd">
              <a:solidFill>
                <a:sysClr val="windowText" lastClr="000000"/>
              </a:solidFill>
              <a:round/>
            </a:ln>
            <a:effectLst/>
          </c:spPr>
          <c:marker>
            <c:symbol val="circle"/>
            <c:size val="5"/>
            <c:spPr>
              <a:solidFill>
                <a:schemeClr val="accent1"/>
              </a:solidFill>
              <a:ln w="38100">
                <a:solidFill>
                  <a:sysClr val="windowText" lastClr="000000"/>
                </a:solidFill>
              </a:ln>
              <a:effectLst/>
            </c:spPr>
          </c:marker>
          <c:xVal>
            <c:numRef>
              <c:f>Sheet2!$B$6:$B$25</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Sheet2!$C$6:$C$25</c:f>
              <c:numCache>
                <c:formatCode>General</c:formatCode>
                <c:ptCount val="20"/>
                <c:pt idx="0">
                  <c:v>19.5</c:v>
                </c:pt>
                <c:pt idx="1">
                  <c:v>38</c:v>
                </c:pt>
                <c:pt idx="2">
                  <c:v>55.5</c:v>
                </c:pt>
                <c:pt idx="3">
                  <c:v>72</c:v>
                </c:pt>
                <c:pt idx="4">
                  <c:v>87.5</c:v>
                </c:pt>
                <c:pt idx="5">
                  <c:v>102</c:v>
                </c:pt>
                <c:pt idx="6">
                  <c:v>115.5</c:v>
                </c:pt>
                <c:pt idx="7">
                  <c:v>128</c:v>
                </c:pt>
                <c:pt idx="8">
                  <c:v>139.5</c:v>
                </c:pt>
                <c:pt idx="9">
                  <c:v>150</c:v>
                </c:pt>
                <c:pt idx="10">
                  <c:v>159.5</c:v>
                </c:pt>
                <c:pt idx="11">
                  <c:v>168</c:v>
                </c:pt>
                <c:pt idx="12">
                  <c:v>175.5</c:v>
                </c:pt>
                <c:pt idx="13">
                  <c:v>182</c:v>
                </c:pt>
                <c:pt idx="14">
                  <c:v>187.5</c:v>
                </c:pt>
                <c:pt idx="15">
                  <c:v>192</c:v>
                </c:pt>
                <c:pt idx="16">
                  <c:v>195.5</c:v>
                </c:pt>
                <c:pt idx="17">
                  <c:v>198</c:v>
                </c:pt>
                <c:pt idx="18">
                  <c:v>199.5</c:v>
                </c:pt>
                <c:pt idx="19">
                  <c:v>200</c:v>
                </c:pt>
              </c:numCache>
            </c:numRef>
          </c:yVal>
          <c:smooth val="0"/>
          <c:extLst>
            <c:ext xmlns:c16="http://schemas.microsoft.com/office/drawing/2014/chart" uri="{C3380CC4-5D6E-409C-BE32-E72D297353CC}">
              <c16:uniqueId val="{00000000-DF3A-42AD-8B47-5FEF9E882A1D}"/>
            </c:ext>
          </c:extLst>
        </c:ser>
        <c:dLbls>
          <c:showLegendKey val="0"/>
          <c:showVal val="0"/>
          <c:showCatName val="0"/>
          <c:showSerName val="0"/>
          <c:showPercent val="0"/>
          <c:showBubbleSize val="0"/>
        </c:dLbls>
        <c:axId val="860634623"/>
        <c:axId val="860620703"/>
      </c:scatterChart>
      <c:valAx>
        <c:axId val="8606346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F</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0620703"/>
        <c:crosses val="autoZero"/>
        <c:crossBetween val="midCat"/>
      </c:valAx>
      <c:valAx>
        <c:axId val="860620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Utility of F</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0634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C6900-0F27-4F49-8502-354A9AAA9FDC}"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284F1-8891-44ED-B9DD-962CA8E0F444}" type="slidenum">
              <a:rPr lang="en-US" smtClean="0"/>
              <a:t>‹#›</a:t>
            </a:fld>
            <a:endParaRPr lang="en-US"/>
          </a:p>
        </p:txBody>
      </p:sp>
    </p:spTree>
    <p:extLst>
      <p:ext uri="{BB962C8B-B14F-4D97-AF65-F5344CB8AC3E}">
        <p14:creationId xmlns:p14="http://schemas.microsoft.com/office/powerpoint/2010/main" val="184057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1DBD-DAB5-7AFD-F276-111F26B0C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BE20B9-B03F-6B48-C16D-BE29875A1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25B99-6865-EB1F-D941-97A3FB2EAD80}"/>
              </a:ext>
            </a:extLst>
          </p:cNvPr>
          <p:cNvSpPr>
            <a:spLocks noGrp="1"/>
          </p:cNvSpPr>
          <p:nvPr>
            <p:ph type="dt" sz="half" idx="10"/>
          </p:nvPr>
        </p:nvSpPr>
        <p:spPr/>
        <p:txBody>
          <a:bodyPr/>
          <a:lstStyle/>
          <a:p>
            <a:fld id="{06DF2A39-0730-474B-8302-AE7E5A6E99AB}" type="datetime1">
              <a:rPr lang="en-US" smtClean="0"/>
              <a:t>6/24/2023</a:t>
            </a:fld>
            <a:endParaRPr lang="en-US"/>
          </a:p>
        </p:txBody>
      </p:sp>
      <p:sp>
        <p:nvSpPr>
          <p:cNvPr id="5" name="Footer Placeholder 4">
            <a:extLst>
              <a:ext uri="{FF2B5EF4-FFF2-40B4-BE49-F238E27FC236}">
                <a16:creationId xmlns:a16="http://schemas.microsoft.com/office/drawing/2014/main" id="{A07D591F-26D8-B78E-6A79-24EE1FFE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11B14-4F94-A187-CB0C-9F0672D8A5A9}"/>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97116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33F0-189F-5B87-5D47-61566A16F7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BDEF0A-7635-BF2A-9F76-EE07D0151E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1DA8E-85C9-88D8-4A3D-A567299B182C}"/>
              </a:ext>
            </a:extLst>
          </p:cNvPr>
          <p:cNvSpPr>
            <a:spLocks noGrp="1"/>
          </p:cNvSpPr>
          <p:nvPr>
            <p:ph type="dt" sz="half" idx="10"/>
          </p:nvPr>
        </p:nvSpPr>
        <p:spPr/>
        <p:txBody>
          <a:bodyPr/>
          <a:lstStyle/>
          <a:p>
            <a:fld id="{C02B9F34-51AD-429F-BCC6-A5C9BF91D9E8}" type="datetime1">
              <a:rPr lang="en-US" smtClean="0"/>
              <a:t>6/24/2023</a:t>
            </a:fld>
            <a:endParaRPr lang="en-US"/>
          </a:p>
        </p:txBody>
      </p:sp>
      <p:sp>
        <p:nvSpPr>
          <p:cNvPr id="5" name="Footer Placeholder 4">
            <a:extLst>
              <a:ext uri="{FF2B5EF4-FFF2-40B4-BE49-F238E27FC236}">
                <a16:creationId xmlns:a16="http://schemas.microsoft.com/office/drawing/2014/main" id="{2677B2D6-2106-FB05-22FF-D94C95337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441D5-216E-2FBC-3DF6-4B84DD792DAB}"/>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02494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BDCE2-263C-4518-C0FB-C8AA839BA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84C89-6F90-A1FF-D7C9-A434437FD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C576-96D0-37B7-5496-B7F3EB17140D}"/>
              </a:ext>
            </a:extLst>
          </p:cNvPr>
          <p:cNvSpPr>
            <a:spLocks noGrp="1"/>
          </p:cNvSpPr>
          <p:nvPr>
            <p:ph type="dt" sz="half" idx="10"/>
          </p:nvPr>
        </p:nvSpPr>
        <p:spPr/>
        <p:txBody>
          <a:bodyPr/>
          <a:lstStyle/>
          <a:p>
            <a:fld id="{CA59CE81-A0F4-4A1D-BD4A-8EC44F886892}" type="datetime1">
              <a:rPr lang="en-US" smtClean="0"/>
              <a:t>6/24/2023</a:t>
            </a:fld>
            <a:endParaRPr lang="en-US"/>
          </a:p>
        </p:txBody>
      </p:sp>
      <p:sp>
        <p:nvSpPr>
          <p:cNvPr id="5" name="Footer Placeholder 4">
            <a:extLst>
              <a:ext uri="{FF2B5EF4-FFF2-40B4-BE49-F238E27FC236}">
                <a16:creationId xmlns:a16="http://schemas.microsoft.com/office/drawing/2014/main" id="{C07D6417-69F4-4EE4-0F64-6AE2DF1DE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E4D40-E8C6-4195-F5CD-72D9B0CAB770}"/>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14272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0C21-4BB4-4E23-8E84-B17A5154D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4B5130B0-D739-46B3-B09F-E27C97FD4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1E4A770C-6EE2-492C-B513-BBABC0A159C6}"/>
              </a:ext>
            </a:extLst>
          </p:cNvPr>
          <p:cNvSpPr>
            <a:spLocks noGrp="1"/>
          </p:cNvSpPr>
          <p:nvPr>
            <p:ph type="dt" sz="half" idx="10"/>
          </p:nvPr>
        </p:nvSpPr>
        <p:spPr/>
        <p:txBody>
          <a:bodyPr/>
          <a:lstStyle/>
          <a:p>
            <a:fld id="{037ABEB3-B168-4941-8E90-E7BC5BCDD1B7}" type="datetime1">
              <a:rPr lang="en-US" smtClean="0"/>
              <a:t>6/24/2023</a:t>
            </a:fld>
            <a:endParaRPr lang="en-SE"/>
          </a:p>
        </p:txBody>
      </p:sp>
      <p:sp>
        <p:nvSpPr>
          <p:cNvPr id="5" name="Footer Placeholder 4">
            <a:extLst>
              <a:ext uri="{FF2B5EF4-FFF2-40B4-BE49-F238E27FC236}">
                <a16:creationId xmlns:a16="http://schemas.microsoft.com/office/drawing/2014/main" id="{405114C5-8ED7-4450-9179-DB9C5EAD22E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4906BBE-FE2B-43A0-A17A-3B904AFEB973}"/>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93605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9047-868E-4BC6-9E6D-CFB26266221A}"/>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134AC579-DDC9-4DD9-BB53-AC195F80E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DCF40DC-B36D-4181-A55D-390596377F14}"/>
              </a:ext>
            </a:extLst>
          </p:cNvPr>
          <p:cNvSpPr>
            <a:spLocks noGrp="1"/>
          </p:cNvSpPr>
          <p:nvPr>
            <p:ph type="dt" sz="half" idx="10"/>
          </p:nvPr>
        </p:nvSpPr>
        <p:spPr/>
        <p:txBody>
          <a:bodyPr/>
          <a:lstStyle/>
          <a:p>
            <a:fld id="{67CA1BCB-8639-4E9D-B8AA-4D914274FFAB}" type="datetime1">
              <a:rPr lang="en-US" smtClean="0"/>
              <a:t>6/24/2023</a:t>
            </a:fld>
            <a:endParaRPr lang="en-SE"/>
          </a:p>
        </p:txBody>
      </p:sp>
      <p:sp>
        <p:nvSpPr>
          <p:cNvPr id="5" name="Footer Placeholder 4">
            <a:extLst>
              <a:ext uri="{FF2B5EF4-FFF2-40B4-BE49-F238E27FC236}">
                <a16:creationId xmlns:a16="http://schemas.microsoft.com/office/drawing/2014/main" id="{82F32978-7D2C-46F7-9D10-7C23605E951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27A2C1D-6EFF-4BD2-998D-DDCB3C915BC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27162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3819-4648-4359-88C3-7DAF577EB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CBC3A3A1-00D8-4AD6-91E7-2194D6F98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C8B18-30D0-4ADF-9C83-602DB5395213}"/>
              </a:ext>
            </a:extLst>
          </p:cNvPr>
          <p:cNvSpPr>
            <a:spLocks noGrp="1"/>
          </p:cNvSpPr>
          <p:nvPr>
            <p:ph type="dt" sz="half" idx="10"/>
          </p:nvPr>
        </p:nvSpPr>
        <p:spPr/>
        <p:txBody>
          <a:bodyPr/>
          <a:lstStyle/>
          <a:p>
            <a:fld id="{84932D8F-4EAD-4DD9-989C-D27B8DD9792F}" type="datetime1">
              <a:rPr lang="en-US" smtClean="0"/>
              <a:t>6/24/2023</a:t>
            </a:fld>
            <a:endParaRPr lang="en-SE"/>
          </a:p>
        </p:txBody>
      </p:sp>
      <p:sp>
        <p:nvSpPr>
          <p:cNvPr id="5" name="Footer Placeholder 4">
            <a:extLst>
              <a:ext uri="{FF2B5EF4-FFF2-40B4-BE49-F238E27FC236}">
                <a16:creationId xmlns:a16="http://schemas.microsoft.com/office/drawing/2014/main" id="{2C2137C5-E79E-4899-B907-7A3E9521C29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356943B-C4CD-4C8A-B712-01FBE4017D9A}"/>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587972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6003-D56C-4F39-98AC-4FA14F37D40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3DA1D0A0-C3D8-4683-A362-1E057BF2D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F1D729CB-823C-4F0B-A7CB-66D354569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1C9DBC6-BDCA-4862-B4DC-43FF6B1B639C}"/>
              </a:ext>
            </a:extLst>
          </p:cNvPr>
          <p:cNvSpPr>
            <a:spLocks noGrp="1"/>
          </p:cNvSpPr>
          <p:nvPr>
            <p:ph type="dt" sz="half" idx="10"/>
          </p:nvPr>
        </p:nvSpPr>
        <p:spPr/>
        <p:txBody>
          <a:bodyPr/>
          <a:lstStyle/>
          <a:p>
            <a:fld id="{D87B1522-608B-4995-B8F6-E3F701B14636}" type="datetime1">
              <a:rPr lang="en-US" smtClean="0"/>
              <a:t>6/24/2023</a:t>
            </a:fld>
            <a:endParaRPr lang="en-SE"/>
          </a:p>
        </p:txBody>
      </p:sp>
      <p:sp>
        <p:nvSpPr>
          <p:cNvPr id="6" name="Footer Placeholder 5">
            <a:extLst>
              <a:ext uri="{FF2B5EF4-FFF2-40B4-BE49-F238E27FC236}">
                <a16:creationId xmlns:a16="http://schemas.microsoft.com/office/drawing/2014/main" id="{9FAE4086-E179-4BC0-AF23-A98A59A77EB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EBB8D43-B10D-49ED-AB61-2B2ED6E07D5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01541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F827-5C94-4B7D-8071-E848A6027FAF}"/>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BC193DD9-F700-4CA7-A4AE-FA84F128C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A0E99-CE85-4798-B0C3-32CBAF82A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BEFF23DC-D966-4FBC-95B6-1ED90F4AA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6C583-02A7-4678-ACFB-2FE7A9416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720D2E1A-C56C-46CE-A353-FC2AA639A0DF}"/>
              </a:ext>
            </a:extLst>
          </p:cNvPr>
          <p:cNvSpPr>
            <a:spLocks noGrp="1"/>
          </p:cNvSpPr>
          <p:nvPr>
            <p:ph type="dt" sz="half" idx="10"/>
          </p:nvPr>
        </p:nvSpPr>
        <p:spPr/>
        <p:txBody>
          <a:bodyPr/>
          <a:lstStyle/>
          <a:p>
            <a:fld id="{342B6676-1EA5-49BF-B2F3-8052EB7B90E8}" type="datetime1">
              <a:rPr lang="en-US" smtClean="0"/>
              <a:t>6/24/2023</a:t>
            </a:fld>
            <a:endParaRPr lang="en-SE"/>
          </a:p>
        </p:txBody>
      </p:sp>
      <p:sp>
        <p:nvSpPr>
          <p:cNvPr id="8" name="Footer Placeholder 7">
            <a:extLst>
              <a:ext uri="{FF2B5EF4-FFF2-40B4-BE49-F238E27FC236}">
                <a16:creationId xmlns:a16="http://schemas.microsoft.com/office/drawing/2014/main" id="{EB36E09F-04AE-45B2-A28F-4484506151E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C9D4664-DBFF-485C-A46C-D7BDC4C6023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33031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B19-DD92-4571-A769-192A698B8F06}"/>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C3BC4850-8E0A-431E-A0FA-C0FB6D642BCE}"/>
              </a:ext>
            </a:extLst>
          </p:cNvPr>
          <p:cNvSpPr>
            <a:spLocks noGrp="1"/>
          </p:cNvSpPr>
          <p:nvPr>
            <p:ph type="dt" sz="half" idx="10"/>
          </p:nvPr>
        </p:nvSpPr>
        <p:spPr/>
        <p:txBody>
          <a:bodyPr/>
          <a:lstStyle/>
          <a:p>
            <a:fld id="{CB1EF170-A43B-4F51-B535-DB455D2C6601}" type="datetime1">
              <a:rPr lang="en-US" smtClean="0"/>
              <a:t>6/24/2023</a:t>
            </a:fld>
            <a:endParaRPr lang="en-SE"/>
          </a:p>
        </p:txBody>
      </p:sp>
      <p:sp>
        <p:nvSpPr>
          <p:cNvPr id="4" name="Footer Placeholder 3">
            <a:extLst>
              <a:ext uri="{FF2B5EF4-FFF2-40B4-BE49-F238E27FC236}">
                <a16:creationId xmlns:a16="http://schemas.microsoft.com/office/drawing/2014/main" id="{744CA691-64CD-400B-A697-DD8D02C16B9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46E1AF5-3AC2-4D1D-BC33-B9A9316DA12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99772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7C44A-A335-4F56-9B90-AA79A8771F66}"/>
              </a:ext>
            </a:extLst>
          </p:cNvPr>
          <p:cNvSpPr>
            <a:spLocks noGrp="1"/>
          </p:cNvSpPr>
          <p:nvPr>
            <p:ph type="dt" sz="half" idx="10"/>
          </p:nvPr>
        </p:nvSpPr>
        <p:spPr/>
        <p:txBody>
          <a:bodyPr/>
          <a:lstStyle/>
          <a:p>
            <a:fld id="{68A17519-CB1F-4FA0-9B59-B8582F7880C2}" type="datetime1">
              <a:rPr lang="en-US" smtClean="0"/>
              <a:t>6/24/2023</a:t>
            </a:fld>
            <a:endParaRPr lang="en-SE"/>
          </a:p>
        </p:txBody>
      </p:sp>
      <p:sp>
        <p:nvSpPr>
          <p:cNvPr id="3" name="Footer Placeholder 2">
            <a:extLst>
              <a:ext uri="{FF2B5EF4-FFF2-40B4-BE49-F238E27FC236}">
                <a16:creationId xmlns:a16="http://schemas.microsoft.com/office/drawing/2014/main" id="{D3B08C24-F40D-4653-9B1B-523BABB485FB}"/>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48D9247-6B1E-49C5-B2F7-29A467347A15}"/>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97381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8C7A-E2C4-4CA3-A023-93A6630D7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88DE2DC1-2B92-4297-8628-126413459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938070E4-4236-4F63-A43C-57AC351D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6AFF2-FA21-489D-B734-3A73AA815269}"/>
              </a:ext>
            </a:extLst>
          </p:cNvPr>
          <p:cNvSpPr>
            <a:spLocks noGrp="1"/>
          </p:cNvSpPr>
          <p:nvPr>
            <p:ph type="dt" sz="half" idx="10"/>
          </p:nvPr>
        </p:nvSpPr>
        <p:spPr/>
        <p:txBody>
          <a:bodyPr/>
          <a:lstStyle/>
          <a:p>
            <a:fld id="{95EBAA01-9DF7-496D-B1B3-CA043F6E640B}" type="datetime1">
              <a:rPr lang="en-US" smtClean="0"/>
              <a:t>6/24/2023</a:t>
            </a:fld>
            <a:endParaRPr lang="en-SE"/>
          </a:p>
        </p:txBody>
      </p:sp>
      <p:sp>
        <p:nvSpPr>
          <p:cNvPr id="6" name="Footer Placeholder 5">
            <a:extLst>
              <a:ext uri="{FF2B5EF4-FFF2-40B4-BE49-F238E27FC236}">
                <a16:creationId xmlns:a16="http://schemas.microsoft.com/office/drawing/2014/main" id="{0C566A01-C1DE-4C45-B753-D543262B56B8}"/>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8713B3B-D392-4780-B0A8-546EC24B36E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18660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B055-DB3F-46BC-F09A-61A10A92B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DDE2-774D-27E4-F7A8-777F866AC5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559BE-736B-F695-C5F8-D68416D980ED}"/>
              </a:ext>
            </a:extLst>
          </p:cNvPr>
          <p:cNvSpPr>
            <a:spLocks noGrp="1"/>
          </p:cNvSpPr>
          <p:nvPr>
            <p:ph type="dt" sz="half" idx="10"/>
          </p:nvPr>
        </p:nvSpPr>
        <p:spPr/>
        <p:txBody>
          <a:bodyPr/>
          <a:lstStyle/>
          <a:p>
            <a:fld id="{2569573D-02D7-4ABC-92F3-0D9B882C4914}" type="datetime1">
              <a:rPr lang="en-US" smtClean="0"/>
              <a:t>6/24/2023</a:t>
            </a:fld>
            <a:endParaRPr lang="en-US"/>
          </a:p>
        </p:txBody>
      </p:sp>
      <p:sp>
        <p:nvSpPr>
          <p:cNvPr id="5" name="Footer Placeholder 4">
            <a:extLst>
              <a:ext uri="{FF2B5EF4-FFF2-40B4-BE49-F238E27FC236}">
                <a16:creationId xmlns:a16="http://schemas.microsoft.com/office/drawing/2014/main" id="{9F16E535-FC1D-56F9-E31A-96357F02A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6D0AC-802E-4413-F05D-0A66657A083D}"/>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446493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46D9-B570-46B2-8862-538AC879A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7BB7F84C-00AB-4CD4-BB47-FDFA974BD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56B4429-F873-468A-9BFC-6601C01B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FDEA9-DE2B-4CD4-BE49-729AC8F3BD59}"/>
              </a:ext>
            </a:extLst>
          </p:cNvPr>
          <p:cNvSpPr>
            <a:spLocks noGrp="1"/>
          </p:cNvSpPr>
          <p:nvPr>
            <p:ph type="dt" sz="half" idx="10"/>
          </p:nvPr>
        </p:nvSpPr>
        <p:spPr/>
        <p:txBody>
          <a:bodyPr/>
          <a:lstStyle/>
          <a:p>
            <a:fld id="{FB909096-0143-4686-BD94-A677A87A5BC6}" type="datetime1">
              <a:rPr lang="en-US" smtClean="0"/>
              <a:t>6/24/2023</a:t>
            </a:fld>
            <a:endParaRPr lang="en-SE"/>
          </a:p>
        </p:txBody>
      </p:sp>
      <p:sp>
        <p:nvSpPr>
          <p:cNvPr id="6" name="Footer Placeholder 5">
            <a:extLst>
              <a:ext uri="{FF2B5EF4-FFF2-40B4-BE49-F238E27FC236}">
                <a16:creationId xmlns:a16="http://schemas.microsoft.com/office/drawing/2014/main" id="{AE9CFA2A-7892-4B7E-8BCC-0556851552E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40273FF-8B96-4D45-924E-CF8F9FDA6E31}"/>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04604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E3DC-59A2-459D-832D-F23B1AAB3743}"/>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6E3F782E-14D4-434A-910F-6BC308D34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44EC8DE-9BEF-42A7-957D-F7A203DEEFBD}"/>
              </a:ext>
            </a:extLst>
          </p:cNvPr>
          <p:cNvSpPr>
            <a:spLocks noGrp="1"/>
          </p:cNvSpPr>
          <p:nvPr>
            <p:ph type="dt" sz="half" idx="10"/>
          </p:nvPr>
        </p:nvSpPr>
        <p:spPr/>
        <p:txBody>
          <a:bodyPr/>
          <a:lstStyle/>
          <a:p>
            <a:fld id="{0F794A44-E9A1-4AD8-865B-F237C18C3F74}" type="datetime1">
              <a:rPr lang="en-US" smtClean="0"/>
              <a:t>6/24/2023</a:t>
            </a:fld>
            <a:endParaRPr lang="en-SE"/>
          </a:p>
        </p:txBody>
      </p:sp>
      <p:sp>
        <p:nvSpPr>
          <p:cNvPr id="5" name="Footer Placeholder 4">
            <a:extLst>
              <a:ext uri="{FF2B5EF4-FFF2-40B4-BE49-F238E27FC236}">
                <a16:creationId xmlns:a16="http://schemas.microsoft.com/office/drawing/2014/main" id="{7B760394-3E38-4B89-B708-FA2B4A3EC26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7EC59DC-996D-4958-A531-A5BCF0A777F6}"/>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185862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F2CC0-E1E2-4A2A-8121-57C473ED29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01A0497D-77D9-4EB0-830B-F758C5744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4B83CEC-4EB6-4716-B879-97C2A0BB1B55}"/>
              </a:ext>
            </a:extLst>
          </p:cNvPr>
          <p:cNvSpPr>
            <a:spLocks noGrp="1"/>
          </p:cNvSpPr>
          <p:nvPr>
            <p:ph type="dt" sz="half" idx="10"/>
          </p:nvPr>
        </p:nvSpPr>
        <p:spPr/>
        <p:txBody>
          <a:bodyPr/>
          <a:lstStyle/>
          <a:p>
            <a:fld id="{C40837F9-B87E-4021-A067-3E06A0E03C38}" type="datetime1">
              <a:rPr lang="en-US" smtClean="0"/>
              <a:t>6/24/2023</a:t>
            </a:fld>
            <a:endParaRPr lang="en-SE"/>
          </a:p>
        </p:txBody>
      </p:sp>
      <p:sp>
        <p:nvSpPr>
          <p:cNvPr id="5" name="Footer Placeholder 4">
            <a:extLst>
              <a:ext uri="{FF2B5EF4-FFF2-40B4-BE49-F238E27FC236}">
                <a16:creationId xmlns:a16="http://schemas.microsoft.com/office/drawing/2014/main" id="{765BB2D1-A22F-4FC7-B0E8-E2399B21F5F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8282C13-0F6E-48A8-B933-7B4CED7ECF7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23457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6601-BE12-980F-D056-065CCCEA0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0F2E12-B4A6-0204-1363-85733A287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054E4-E789-3A33-DD32-9A49A20C0D3B}"/>
              </a:ext>
            </a:extLst>
          </p:cNvPr>
          <p:cNvSpPr>
            <a:spLocks noGrp="1"/>
          </p:cNvSpPr>
          <p:nvPr>
            <p:ph type="dt" sz="half" idx="10"/>
          </p:nvPr>
        </p:nvSpPr>
        <p:spPr/>
        <p:txBody>
          <a:bodyPr/>
          <a:lstStyle/>
          <a:p>
            <a:fld id="{B5276316-F146-4655-A4DA-B1F892A0FC55}" type="datetime1">
              <a:rPr lang="en-US" smtClean="0"/>
              <a:t>6/24/2023</a:t>
            </a:fld>
            <a:endParaRPr lang="en-US"/>
          </a:p>
        </p:txBody>
      </p:sp>
      <p:sp>
        <p:nvSpPr>
          <p:cNvPr id="5" name="Footer Placeholder 4">
            <a:extLst>
              <a:ext uri="{FF2B5EF4-FFF2-40B4-BE49-F238E27FC236}">
                <a16:creationId xmlns:a16="http://schemas.microsoft.com/office/drawing/2014/main" id="{01896149-56DD-98F2-1E10-CB8387CAB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A189E-1A29-94BC-17A6-17E571CCB4FB}"/>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65662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22BC-E840-11A7-40C6-D4AEBF5C1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7A9F0-B98C-AE58-B362-5932CD42CC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58CED-0952-0A7E-CE18-8EFE95E64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4717E8-5B99-7A70-CBD9-34AAE83A7315}"/>
              </a:ext>
            </a:extLst>
          </p:cNvPr>
          <p:cNvSpPr>
            <a:spLocks noGrp="1"/>
          </p:cNvSpPr>
          <p:nvPr>
            <p:ph type="dt" sz="half" idx="10"/>
          </p:nvPr>
        </p:nvSpPr>
        <p:spPr/>
        <p:txBody>
          <a:bodyPr/>
          <a:lstStyle/>
          <a:p>
            <a:fld id="{65952F33-E9BD-4F25-880B-36CB2E4F7324}" type="datetime1">
              <a:rPr lang="en-US" smtClean="0"/>
              <a:t>6/24/2023</a:t>
            </a:fld>
            <a:endParaRPr lang="en-US"/>
          </a:p>
        </p:txBody>
      </p:sp>
      <p:sp>
        <p:nvSpPr>
          <p:cNvPr id="6" name="Footer Placeholder 5">
            <a:extLst>
              <a:ext uri="{FF2B5EF4-FFF2-40B4-BE49-F238E27FC236}">
                <a16:creationId xmlns:a16="http://schemas.microsoft.com/office/drawing/2014/main" id="{86292127-2161-8FC4-89FA-1F928CF03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A6EAB-C0CC-CFD3-0519-76426D2CC704}"/>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53435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FC3-E5D0-CAB5-FD33-71BFBD7135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982E26-95B4-57CE-3356-FE8960631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0269C-9470-338B-FD12-54D8EF2F11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9AD33-0491-0F1B-640B-AED13408A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C2B8B-E59A-1A67-CABC-85224E1F04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3C0FFF-F904-A2C4-1BF8-6D9B3E87FDA1}"/>
              </a:ext>
            </a:extLst>
          </p:cNvPr>
          <p:cNvSpPr>
            <a:spLocks noGrp="1"/>
          </p:cNvSpPr>
          <p:nvPr>
            <p:ph type="dt" sz="half" idx="10"/>
          </p:nvPr>
        </p:nvSpPr>
        <p:spPr/>
        <p:txBody>
          <a:bodyPr/>
          <a:lstStyle/>
          <a:p>
            <a:fld id="{FC5D76D0-1BAA-4A51-9D4B-9E86333AA34F}" type="datetime1">
              <a:rPr lang="en-US" smtClean="0"/>
              <a:t>6/24/2023</a:t>
            </a:fld>
            <a:endParaRPr lang="en-US"/>
          </a:p>
        </p:txBody>
      </p:sp>
      <p:sp>
        <p:nvSpPr>
          <p:cNvPr id="8" name="Footer Placeholder 7">
            <a:extLst>
              <a:ext uri="{FF2B5EF4-FFF2-40B4-BE49-F238E27FC236}">
                <a16:creationId xmlns:a16="http://schemas.microsoft.com/office/drawing/2014/main" id="{C51FA081-293A-5DFF-59E2-4F6AB453FC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B9BF5-92B7-3370-5719-8E4AF1A8673F}"/>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423961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EE23-6660-8A74-CEFB-5B6961961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8DD8D-945C-534F-D37C-C79D28F368A7}"/>
              </a:ext>
            </a:extLst>
          </p:cNvPr>
          <p:cNvSpPr>
            <a:spLocks noGrp="1"/>
          </p:cNvSpPr>
          <p:nvPr>
            <p:ph type="dt" sz="half" idx="10"/>
          </p:nvPr>
        </p:nvSpPr>
        <p:spPr/>
        <p:txBody>
          <a:bodyPr/>
          <a:lstStyle/>
          <a:p>
            <a:fld id="{C2251EFB-2B20-4671-9AF6-7AFC7ACF702A}" type="datetime1">
              <a:rPr lang="en-US" smtClean="0"/>
              <a:t>6/24/2023</a:t>
            </a:fld>
            <a:endParaRPr lang="en-US"/>
          </a:p>
        </p:txBody>
      </p:sp>
      <p:sp>
        <p:nvSpPr>
          <p:cNvPr id="4" name="Footer Placeholder 3">
            <a:extLst>
              <a:ext uri="{FF2B5EF4-FFF2-40B4-BE49-F238E27FC236}">
                <a16:creationId xmlns:a16="http://schemas.microsoft.com/office/drawing/2014/main" id="{EB56B868-3CEA-B08C-A5CF-29937873B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41DF0-65A3-82FD-79E0-BF687676F3A3}"/>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95040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66269-EC38-3DFF-F212-A4A3FEFCB87C}"/>
              </a:ext>
            </a:extLst>
          </p:cNvPr>
          <p:cNvSpPr>
            <a:spLocks noGrp="1"/>
          </p:cNvSpPr>
          <p:nvPr>
            <p:ph type="dt" sz="half" idx="10"/>
          </p:nvPr>
        </p:nvSpPr>
        <p:spPr/>
        <p:txBody>
          <a:bodyPr/>
          <a:lstStyle/>
          <a:p>
            <a:fld id="{D24C4697-081C-4C8E-B621-1627641EDC3B}" type="datetime1">
              <a:rPr lang="en-US" smtClean="0"/>
              <a:t>6/24/2023</a:t>
            </a:fld>
            <a:endParaRPr lang="en-US"/>
          </a:p>
        </p:txBody>
      </p:sp>
      <p:sp>
        <p:nvSpPr>
          <p:cNvPr id="3" name="Footer Placeholder 2">
            <a:extLst>
              <a:ext uri="{FF2B5EF4-FFF2-40B4-BE49-F238E27FC236}">
                <a16:creationId xmlns:a16="http://schemas.microsoft.com/office/drawing/2014/main" id="{B3A1848B-DF56-7594-5909-36179B653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B45D6A-3F89-8F8B-65FC-246D435A5E9D}"/>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325762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F50F-C9C4-9DD9-1D10-C987CA966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8331EA-74B8-E56B-79EC-D000C2EE0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0FD330-F780-72CF-5AB9-452AAFBE1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598DF-1918-2E06-DBAF-7B8A16B45710}"/>
              </a:ext>
            </a:extLst>
          </p:cNvPr>
          <p:cNvSpPr>
            <a:spLocks noGrp="1"/>
          </p:cNvSpPr>
          <p:nvPr>
            <p:ph type="dt" sz="half" idx="10"/>
          </p:nvPr>
        </p:nvSpPr>
        <p:spPr/>
        <p:txBody>
          <a:bodyPr/>
          <a:lstStyle/>
          <a:p>
            <a:fld id="{E8C3222C-E121-4CDB-848C-32B6FF153388}" type="datetime1">
              <a:rPr lang="en-US" smtClean="0"/>
              <a:t>6/24/2023</a:t>
            </a:fld>
            <a:endParaRPr lang="en-US"/>
          </a:p>
        </p:txBody>
      </p:sp>
      <p:sp>
        <p:nvSpPr>
          <p:cNvPr id="6" name="Footer Placeholder 5">
            <a:extLst>
              <a:ext uri="{FF2B5EF4-FFF2-40B4-BE49-F238E27FC236}">
                <a16:creationId xmlns:a16="http://schemas.microsoft.com/office/drawing/2014/main" id="{CDB7B81C-E59E-2909-39A7-012BA55B79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0B991-B7AC-256F-6814-C9A1051AEB49}"/>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28809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37EF-ADC4-69FD-1F1E-648D4D3E4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3DF26-AA24-5910-B9B0-4B6C88562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1EAC6-3B5E-41EC-4458-62AA01B0B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E59B2-3A52-E93D-ACE0-001C7D6E2420}"/>
              </a:ext>
            </a:extLst>
          </p:cNvPr>
          <p:cNvSpPr>
            <a:spLocks noGrp="1"/>
          </p:cNvSpPr>
          <p:nvPr>
            <p:ph type="dt" sz="half" idx="10"/>
          </p:nvPr>
        </p:nvSpPr>
        <p:spPr/>
        <p:txBody>
          <a:bodyPr/>
          <a:lstStyle/>
          <a:p>
            <a:fld id="{E06CCE40-44EF-416C-8C58-0EB21DFE9BC4}" type="datetime1">
              <a:rPr lang="en-US" smtClean="0"/>
              <a:t>6/24/2023</a:t>
            </a:fld>
            <a:endParaRPr lang="en-US"/>
          </a:p>
        </p:txBody>
      </p:sp>
      <p:sp>
        <p:nvSpPr>
          <p:cNvPr id="6" name="Footer Placeholder 5">
            <a:extLst>
              <a:ext uri="{FF2B5EF4-FFF2-40B4-BE49-F238E27FC236}">
                <a16:creationId xmlns:a16="http://schemas.microsoft.com/office/drawing/2014/main" id="{E7458546-DAB7-0A35-5DA1-0408A088A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19686-3665-2C53-E906-56D8E354172E}"/>
              </a:ext>
            </a:extLst>
          </p:cNvPr>
          <p:cNvSpPr>
            <a:spLocks noGrp="1"/>
          </p:cNvSpPr>
          <p:nvPr>
            <p:ph type="sldNum" sz="quarter" idx="12"/>
          </p:nvPr>
        </p:nvSpPr>
        <p:spPr/>
        <p:txBody>
          <a:bodyPr/>
          <a:lstStyle/>
          <a:p>
            <a:fld id="{0F1E885B-4ECB-4D39-A663-222ACBC24857}" type="slidenum">
              <a:rPr lang="en-US" smtClean="0"/>
              <a:t>‹#›</a:t>
            </a:fld>
            <a:endParaRPr lang="en-US"/>
          </a:p>
        </p:txBody>
      </p:sp>
    </p:spTree>
    <p:extLst>
      <p:ext uri="{BB962C8B-B14F-4D97-AF65-F5344CB8AC3E}">
        <p14:creationId xmlns:p14="http://schemas.microsoft.com/office/powerpoint/2010/main" val="23376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D94FD-D02E-3739-D76D-DBFBCFDD7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FD0FB-475F-F1D2-3602-56352E394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A3CEC-0B8A-8969-9CAC-93E834D91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3BDF8-09C9-4BD8-B6A1-F29D0E8EF54A}" type="datetime1">
              <a:rPr lang="en-US" smtClean="0"/>
              <a:t>6/24/2023</a:t>
            </a:fld>
            <a:endParaRPr lang="en-US"/>
          </a:p>
        </p:txBody>
      </p:sp>
      <p:sp>
        <p:nvSpPr>
          <p:cNvPr id="5" name="Footer Placeholder 4">
            <a:extLst>
              <a:ext uri="{FF2B5EF4-FFF2-40B4-BE49-F238E27FC236}">
                <a16:creationId xmlns:a16="http://schemas.microsoft.com/office/drawing/2014/main" id="{B89826DA-145A-8005-6D9B-8910F9197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9045E1-92C2-D957-E339-223318FBA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E885B-4ECB-4D39-A663-222ACBC24857}" type="slidenum">
              <a:rPr lang="en-US" smtClean="0"/>
              <a:t>‹#›</a:t>
            </a:fld>
            <a:endParaRPr lang="en-US"/>
          </a:p>
        </p:txBody>
      </p:sp>
    </p:spTree>
    <p:extLst>
      <p:ext uri="{BB962C8B-B14F-4D97-AF65-F5344CB8AC3E}">
        <p14:creationId xmlns:p14="http://schemas.microsoft.com/office/powerpoint/2010/main" val="185838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4A3A-5A0B-40EF-AA4C-9E5115F05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117FDCCE-5583-4A0C-B932-F89A33253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5F06E95-AFFC-41F6-955C-814CDB78E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BB470-B25E-402B-B5E5-959709462677}" type="datetime1">
              <a:rPr lang="en-US" smtClean="0"/>
              <a:t>6/24/2023</a:t>
            </a:fld>
            <a:endParaRPr lang="en-SE"/>
          </a:p>
        </p:txBody>
      </p:sp>
      <p:sp>
        <p:nvSpPr>
          <p:cNvPr id="5" name="Footer Placeholder 4">
            <a:extLst>
              <a:ext uri="{FF2B5EF4-FFF2-40B4-BE49-F238E27FC236}">
                <a16:creationId xmlns:a16="http://schemas.microsoft.com/office/drawing/2014/main" id="{646808B1-C1F8-4878-A728-5AF94B47E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3C385A8A-97D8-4895-845B-3BEBA2170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E044-96F3-49BB-8843-B9D1910E0975}" type="slidenum">
              <a:rPr lang="en-SE" smtClean="0"/>
              <a:t>‹#›</a:t>
            </a:fld>
            <a:endParaRPr lang="en-SE"/>
          </a:p>
        </p:txBody>
      </p:sp>
    </p:spTree>
    <p:extLst>
      <p:ext uri="{BB962C8B-B14F-4D97-AF65-F5344CB8AC3E}">
        <p14:creationId xmlns:p14="http://schemas.microsoft.com/office/powerpoint/2010/main" val="3914749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8.wmf"/><Relationship Id="rId4" Type="http://schemas.openxmlformats.org/officeDocument/2006/relationships/oleObject" Target="../embeddings/oleObject14.bin"/><Relationship Id="rId9"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10.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12.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14.w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16.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1.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lohmander.com/PL_SAMS_5_2_1988.pdf" TargetMode="External"/><Relationship Id="rId13" Type="http://schemas.openxmlformats.org/officeDocument/2006/relationships/hyperlink" Target="https://doi.org/10.1016/j.jpolmod.2006.10.001" TargetMode="External"/><Relationship Id="rId3" Type="http://schemas.openxmlformats.org/officeDocument/2006/relationships/hyperlink" Target="https://doi.org/10.1007/s11146-020-09764-7" TargetMode="External"/><Relationship Id="rId7" Type="http://schemas.openxmlformats.org/officeDocument/2006/relationships/hyperlink" Target="https://doi.org/10.1007/s11146-021-09823-7" TargetMode="External"/><Relationship Id="rId12" Type="http://schemas.openxmlformats.org/officeDocument/2006/relationships/hyperlink" Target="https://www.scb.se/en/" TargetMode="External"/><Relationship Id="rId2" Type="http://schemas.openxmlformats.org/officeDocument/2006/relationships/hyperlink" Target="https://doi.org/10.1007/s11146-010-9274-z" TargetMode="External"/><Relationship Id="rId1" Type="http://schemas.openxmlformats.org/officeDocument/2006/relationships/slideLayout" Target="../slideLayouts/slideLayout7.xml"/><Relationship Id="rId6" Type="http://schemas.openxmlformats.org/officeDocument/2006/relationships/hyperlink" Target="https://doi.org/10.1007/s11146-021-09880-y" TargetMode="External"/><Relationship Id="rId11" Type="http://schemas.openxmlformats.org/officeDocument/2006/relationships/hyperlink" Target="https://doi.org/10.1080/10835547.1999.12090986" TargetMode="External"/><Relationship Id="rId5" Type="http://schemas.openxmlformats.org/officeDocument/2006/relationships/hyperlink" Target="https://doi.org/10.1007/BF01097938" TargetMode="External"/><Relationship Id="rId10" Type="http://schemas.openxmlformats.org/officeDocument/2006/relationships/hyperlink" Target="https://doi.org/10.1007/s11146-011-9299-y" TargetMode="External"/><Relationship Id="rId4" Type="http://schemas.openxmlformats.org/officeDocument/2006/relationships/hyperlink" Target="https://doi.org/10.1023/A:1007729227419" TargetMode="External"/><Relationship Id="rId9" Type="http://schemas.openxmlformats.org/officeDocument/2006/relationships/hyperlink" Target="https://doi.org/10.1007/978-3-319-66514-6_5" TargetMode="External"/><Relationship Id="rId14" Type="http://schemas.openxmlformats.org/officeDocument/2006/relationships/hyperlink" Target="https://doi.org/10.1080/10835547.2002.12091070"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lohmander.com/Information/Ref.htm" TargetMode="External"/><Relationship Id="rId2" Type="http://schemas.openxmlformats.org/officeDocument/2006/relationships/hyperlink" Target="mailto:Peter@Lohmander.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971D-BF5E-B6FD-EF6D-892755BFACF5}"/>
              </a:ext>
            </a:extLst>
          </p:cNvPr>
          <p:cNvSpPr>
            <a:spLocks noGrp="1"/>
          </p:cNvSpPr>
          <p:nvPr>
            <p:ph type="ctrTitle"/>
          </p:nvPr>
        </p:nvSpPr>
        <p:spPr>
          <a:xfrm>
            <a:off x="681810" y="452760"/>
            <a:ext cx="8052511" cy="3814439"/>
          </a:xfrm>
        </p:spPr>
        <p:txBody>
          <a:bodyPr>
            <a:noAutofit/>
          </a:bodyPr>
          <a:lstStyle/>
          <a:p>
            <a:pPr algn="l">
              <a:lnSpc>
                <a:spcPct val="107000"/>
              </a:lnSpc>
              <a:spcAft>
                <a:spcPts val="800"/>
              </a:spcAft>
            </a:pPr>
            <a:r>
              <a:rPr lang="en-US" sz="2800" b="1" kern="100" dirty="0">
                <a:solidFill>
                  <a:srgbClr val="FF0000"/>
                </a:solidFill>
                <a:effectLst/>
                <a:latin typeface="Caveat"/>
                <a:ea typeface="Calibri" panose="020F0502020204030204" pitchFamily="34" charset="0"/>
                <a:cs typeface="Arial" panose="020B0604020202020204" pitchFamily="34" charset="0"/>
              </a:rPr>
              <a:t>The production of apartments as a function of GNP, building costs and population changes:</a:t>
            </a:r>
            <a:br>
              <a:rPr lang="en-US" sz="2800" b="1" kern="100" dirty="0">
                <a:solidFill>
                  <a:srgbClr val="FF0000"/>
                </a:solidFill>
                <a:effectLst/>
                <a:latin typeface="Caveat"/>
                <a:ea typeface="Calibri" panose="020F0502020204030204" pitchFamily="34" charset="0"/>
                <a:cs typeface="Arial" panose="020B0604020202020204" pitchFamily="34" charset="0"/>
              </a:rPr>
            </a:br>
            <a:r>
              <a:rPr lang="en-US" sz="2800" b="1" i="1" kern="100" dirty="0">
                <a:solidFill>
                  <a:srgbClr val="FF0000"/>
                </a:solidFill>
                <a:effectLst/>
                <a:latin typeface="Caveat"/>
                <a:ea typeface="Calibri" panose="020F0502020204030204" pitchFamily="34" charset="0"/>
                <a:cs typeface="Arial" panose="020B0604020202020204" pitchFamily="34" charset="0"/>
              </a:rPr>
              <a:t>Statistical analysis and predictions until 2050, based on official Swedish data, from 1975 to 2021.</a:t>
            </a:r>
            <a:br>
              <a:rPr lang="en-US" sz="2800" b="1" i="1" kern="100" dirty="0">
                <a:solidFill>
                  <a:srgbClr val="FF0000"/>
                </a:solidFill>
                <a:effectLst/>
                <a:latin typeface="Caveat"/>
                <a:ea typeface="Calibri" panose="020F0502020204030204" pitchFamily="34" charset="0"/>
                <a:cs typeface="Arial" panose="020B0604020202020204" pitchFamily="34" charset="0"/>
              </a:rPr>
            </a:br>
            <a:r>
              <a:rPr lang="en-US" sz="2800" b="1" i="1" kern="100" dirty="0">
                <a:effectLst/>
                <a:latin typeface="Caveat"/>
                <a:ea typeface="Calibri" panose="020F0502020204030204" pitchFamily="34" charset="0"/>
                <a:cs typeface="Arial" panose="020B0604020202020204" pitchFamily="34" charset="0"/>
              </a:rPr>
              <a:t>   </a:t>
            </a:r>
            <a:r>
              <a:rPr lang="en-US" sz="2800" b="1" i="1" dirty="0">
                <a:solidFill>
                  <a:srgbClr val="7030A0"/>
                </a:solidFill>
                <a:latin typeface="Caveat"/>
                <a:cs typeface="Aharoni" panose="02010803020104030203" pitchFamily="2" charset="-79"/>
              </a:rPr>
              <a:t> </a:t>
            </a:r>
            <a:br>
              <a:rPr lang="en-US" sz="2800" b="1" i="1" dirty="0">
                <a:solidFill>
                  <a:srgbClr val="FF0000"/>
                </a:solidFill>
                <a:latin typeface="Caveat"/>
              </a:rPr>
            </a:br>
            <a:r>
              <a:rPr lang="en-US" sz="2800" b="1" dirty="0">
                <a:solidFill>
                  <a:srgbClr val="002060"/>
                </a:solidFill>
                <a:latin typeface="Caveat"/>
                <a:cs typeface="Aharoni" panose="02010803020104030203" pitchFamily="2" charset="-79"/>
              </a:rPr>
              <a:t>by</a:t>
            </a:r>
            <a:br>
              <a:rPr lang="en-US" sz="2800" b="1" i="1" dirty="0">
                <a:solidFill>
                  <a:srgbClr val="FF0000"/>
                </a:solidFill>
                <a:latin typeface="Caveat"/>
                <a:cs typeface="Aharoni" panose="02010803020104030203" pitchFamily="2" charset="-79"/>
              </a:rPr>
            </a:br>
            <a:r>
              <a:rPr lang="en-US" sz="2800" b="1" dirty="0">
                <a:solidFill>
                  <a:srgbClr val="002060"/>
                </a:solidFill>
                <a:latin typeface="Caveat"/>
                <a:cs typeface="Aharoni" panose="02010803020104030203" pitchFamily="2" charset="-79"/>
              </a:rPr>
              <a:t>Peter Lohmander</a:t>
            </a:r>
            <a:br>
              <a:rPr lang="en-US" sz="2800" b="1" dirty="0">
                <a:solidFill>
                  <a:srgbClr val="002060"/>
                </a:solidFill>
                <a:latin typeface="Caveat"/>
                <a:cs typeface="Aharoni" panose="02010803020104030203" pitchFamily="2" charset="-79"/>
              </a:rPr>
            </a:br>
            <a:endParaRPr lang="en-US" sz="2000" dirty="0">
              <a:latin typeface="Caveat"/>
            </a:endParaRPr>
          </a:p>
        </p:txBody>
      </p:sp>
      <p:sp>
        <p:nvSpPr>
          <p:cNvPr id="3" name="Subtitle 2">
            <a:extLst>
              <a:ext uri="{FF2B5EF4-FFF2-40B4-BE49-F238E27FC236}">
                <a16:creationId xmlns:a16="http://schemas.microsoft.com/office/drawing/2014/main" id="{40B280D8-0E41-9594-B5EA-20A7FD2E9AF2}"/>
              </a:ext>
            </a:extLst>
          </p:cNvPr>
          <p:cNvSpPr>
            <a:spLocks noGrp="1"/>
          </p:cNvSpPr>
          <p:nvPr>
            <p:ph type="subTitle" idx="1"/>
          </p:nvPr>
        </p:nvSpPr>
        <p:spPr>
          <a:xfrm>
            <a:off x="681810" y="4527700"/>
            <a:ext cx="9144000" cy="2041775"/>
          </a:xfrm>
        </p:spPr>
        <p:txBody>
          <a:bodyPr>
            <a:normAutofit fontScale="62500" lnSpcReduction="20000"/>
          </a:bodyPr>
          <a:lstStyle/>
          <a:p>
            <a:pPr algn="l"/>
            <a:r>
              <a:rPr lang="en-US" sz="2900" i="1" dirty="0">
                <a:solidFill>
                  <a:srgbClr val="002060"/>
                </a:solidFill>
                <a:effectLst/>
                <a:latin typeface="Caveat"/>
              </a:rPr>
              <a:t>Eighth International Webinar on </a:t>
            </a:r>
          </a:p>
          <a:p>
            <a:pPr algn="l"/>
            <a:r>
              <a:rPr lang="en-US" sz="2900" b="1" i="0" dirty="0">
                <a:solidFill>
                  <a:srgbClr val="002060"/>
                </a:solidFill>
                <a:effectLst/>
                <a:latin typeface="Caveat"/>
              </a:rPr>
              <a:t>“Recent Trends in Statistical Theory and Applications-2023 (WSTA-2023)</a:t>
            </a:r>
            <a:endParaRPr lang="en-US" sz="2900" b="1" i="1" dirty="0">
              <a:solidFill>
                <a:srgbClr val="002060"/>
              </a:solidFill>
            </a:endParaRPr>
          </a:p>
          <a:p>
            <a:pPr algn="l"/>
            <a:r>
              <a:rPr lang="en-US" sz="2900" dirty="0">
                <a:solidFill>
                  <a:srgbClr val="002060"/>
                </a:solidFill>
              </a:rPr>
              <a:t>June 29 – July 02, 2023, Invited Talk.</a:t>
            </a:r>
          </a:p>
          <a:p>
            <a:pPr algn="l"/>
            <a:r>
              <a:rPr lang="en-US" sz="2900" i="0" dirty="0">
                <a:solidFill>
                  <a:srgbClr val="002060"/>
                </a:solidFill>
                <a:effectLst/>
                <a:latin typeface="Caveat"/>
              </a:rPr>
              <a:t>Organized by the Department of Statistics, School of Physical and Mathematical Sciences, University of Kerala, Trivandrum in association with Indian Society for Probability and Statistics (ISPS) and Kerala Statistical Association (KSA).</a:t>
            </a:r>
          </a:p>
          <a:p>
            <a:pPr algn="l"/>
            <a:r>
              <a:rPr lang="en-US" sz="2900" dirty="0">
                <a:solidFill>
                  <a:srgbClr val="002060"/>
                </a:solidFill>
                <a:latin typeface="Caveat"/>
              </a:rPr>
              <a:t>Version 230624_1906</a:t>
            </a:r>
            <a:endParaRPr lang="en-US" sz="2900" dirty="0">
              <a:solidFill>
                <a:srgbClr val="002060"/>
              </a:solidFill>
            </a:endParaRPr>
          </a:p>
          <a:p>
            <a:endParaRPr lang="en-US" dirty="0"/>
          </a:p>
        </p:txBody>
      </p:sp>
      <p:pic>
        <p:nvPicPr>
          <p:cNvPr id="4" name="Picture 3">
            <a:extLst>
              <a:ext uri="{FF2B5EF4-FFF2-40B4-BE49-F238E27FC236}">
                <a16:creationId xmlns:a16="http://schemas.microsoft.com/office/drawing/2014/main" id="{C856760B-4EF6-1A2F-BBE1-F05C3FCE7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7" name="TextBox 6">
            <a:extLst>
              <a:ext uri="{FF2B5EF4-FFF2-40B4-BE49-F238E27FC236}">
                <a16:creationId xmlns:a16="http://schemas.microsoft.com/office/drawing/2014/main" id="{9C5EEC2B-8C40-8BAC-7C6E-696772353B1E}"/>
              </a:ext>
            </a:extLst>
          </p:cNvPr>
          <p:cNvSpPr txBox="1"/>
          <p:nvPr/>
        </p:nvSpPr>
        <p:spPr>
          <a:xfrm>
            <a:off x="9180945" y="4216847"/>
            <a:ext cx="2943947" cy="830997"/>
          </a:xfrm>
          <a:prstGeom prst="rect">
            <a:avLst/>
          </a:prstGeom>
          <a:noFill/>
        </p:spPr>
        <p:txBody>
          <a:bodyPr wrap="none" rtlCol="0">
            <a:spAutoFit/>
          </a:bodyPr>
          <a:lstStyle/>
          <a:p>
            <a:r>
              <a:rPr lang="en-US" dirty="0">
                <a:latin typeface="Caveat"/>
              </a:rPr>
              <a:t>Peter Lohmander</a:t>
            </a:r>
            <a:br>
              <a:rPr lang="en-US" dirty="0">
                <a:latin typeface="Caveat"/>
              </a:rPr>
            </a:br>
            <a:r>
              <a:rPr lang="en-US" dirty="0">
                <a:latin typeface="Caveat"/>
              </a:rPr>
              <a:t>Prof Dr</a:t>
            </a:r>
          </a:p>
          <a:p>
            <a:r>
              <a:rPr lang="en-US" sz="1200" i="1" dirty="0">
                <a:latin typeface="Caveat"/>
              </a:rPr>
              <a:t>Peter Lohmander Optimal Solutions, Sweden</a:t>
            </a:r>
          </a:p>
        </p:txBody>
      </p:sp>
      <p:sp>
        <p:nvSpPr>
          <p:cNvPr id="5" name="Slide Number Placeholder 4">
            <a:extLst>
              <a:ext uri="{FF2B5EF4-FFF2-40B4-BE49-F238E27FC236}">
                <a16:creationId xmlns:a16="http://schemas.microsoft.com/office/drawing/2014/main" id="{FD96BEFE-4AFE-B7E7-65CC-667811C6F954}"/>
              </a:ext>
            </a:extLst>
          </p:cNvPr>
          <p:cNvSpPr>
            <a:spLocks noGrp="1"/>
          </p:cNvSpPr>
          <p:nvPr>
            <p:ph type="sldNum" sz="quarter" idx="12"/>
          </p:nvPr>
        </p:nvSpPr>
        <p:spPr/>
        <p:txBody>
          <a:bodyPr/>
          <a:lstStyle/>
          <a:p>
            <a:fld id="{0F1E885B-4ECB-4D39-A663-222ACBC24857}" type="slidenum">
              <a:rPr lang="en-US" smtClean="0"/>
              <a:t>1</a:t>
            </a:fld>
            <a:endParaRPr lang="en-US" dirty="0"/>
          </a:p>
        </p:txBody>
      </p:sp>
    </p:spTree>
    <p:extLst>
      <p:ext uri="{BB962C8B-B14F-4D97-AF65-F5344CB8AC3E}">
        <p14:creationId xmlns:p14="http://schemas.microsoft.com/office/powerpoint/2010/main" val="144364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BBD3-0E14-71CF-7460-2E0B0806257D}"/>
              </a:ext>
            </a:extLst>
          </p:cNvPr>
          <p:cNvSpPr>
            <a:spLocks noGrp="1"/>
          </p:cNvSpPr>
          <p:nvPr>
            <p:ph type="sldNum" sz="quarter" idx="12"/>
          </p:nvPr>
        </p:nvSpPr>
        <p:spPr/>
        <p:txBody>
          <a:bodyPr/>
          <a:lstStyle/>
          <a:p>
            <a:fld id="{0F1E885B-4ECB-4D39-A663-222ACBC24857}" type="slidenum">
              <a:rPr lang="en-US" smtClean="0"/>
              <a:t>10</a:t>
            </a:fld>
            <a:endParaRPr lang="en-US"/>
          </a:p>
        </p:txBody>
      </p:sp>
      <p:sp>
        <p:nvSpPr>
          <p:cNvPr id="4" name="TextBox 3">
            <a:extLst>
              <a:ext uri="{FF2B5EF4-FFF2-40B4-BE49-F238E27FC236}">
                <a16:creationId xmlns:a16="http://schemas.microsoft.com/office/drawing/2014/main" id="{275C2E1D-C7B6-977E-44E2-B64C583F6CF8}"/>
              </a:ext>
            </a:extLst>
          </p:cNvPr>
          <p:cNvSpPr txBox="1"/>
          <p:nvPr/>
        </p:nvSpPr>
        <p:spPr>
          <a:xfrm>
            <a:off x="911179" y="461300"/>
            <a:ext cx="10067801" cy="4536627"/>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Generation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some</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hypotheses</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(via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constrained</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nonlinear</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optimization</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concerning</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how</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number</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constructed</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apartments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should</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be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affected</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by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changes</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some</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explaining</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variables</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endParaRPr lang="en-US" sz="2800" b="1" i="1" dirty="0">
              <a:solidFill>
                <a:srgbClr val="00B0F0"/>
              </a:solidFill>
            </a:endParaRPr>
          </a:p>
          <a:p>
            <a:r>
              <a:rPr lang="en-US" sz="2800" b="1" dirty="0"/>
              <a:t>In the general utility optimization problem, </a:t>
            </a:r>
          </a:p>
          <a:p>
            <a:r>
              <a:rPr lang="en-US" sz="2800" b="1" dirty="0"/>
              <a:t>we simultaneously consider investments in living space, </a:t>
            </a:r>
            <a:r>
              <a:rPr lang="en-US" sz="4400" b="1" dirty="0">
                <a:solidFill>
                  <a:srgbClr val="FF0000"/>
                </a:solidFill>
              </a:rPr>
              <a:t>S</a:t>
            </a:r>
            <a:r>
              <a:rPr lang="en-US" sz="2800" b="1" dirty="0"/>
              <a:t>, </a:t>
            </a:r>
          </a:p>
          <a:p>
            <a:r>
              <a:rPr lang="en-US" sz="2800" b="1" dirty="0"/>
              <a:t>investments in other fundamental investments, </a:t>
            </a:r>
            <a:r>
              <a:rPr lang="en-US" sz="4400" b="1" dirty="0">
                <a:solidFill>
                  <a:srgbClr val="FF0000"/>
                </a:solidFill>
              </a:rPr>
              <a:t>F</a:t>
            </a:r>
            <a:r>
              <a:rPr lang="en-US" sz="2800" b="1" dirty="0"/>
              <a:t>, </a:t>
            </a:r>
          </a:p>
          <a:p>
            <a:r>
              <a:rPr lang="en-US" sz="2800" b="1" dirty="0"/>
              <a:t>and the total budget, </a:t>
            </a:r>
            <a:r>
              <a:rPr lang="en-US" sz="4400" b="1" dirty="0">
                <a:solidFill>
                  <a:srgbClr val="FF0000"/>
                </a:solidFill>
              </a:rPr>
              <a:t>B</a:t>
            </a:r>
            <a:r>
              <a:rPr lang="en-US" sz="2800" b="1" dirty="0"/>
              <a:t>. </a:t>
            </a:r>
          </a:p>
        </p:txBody>
      </p:sp>
    </p:spTree>
    <p:extLst>
      <p:ext uri="{BB962C8B-B14F-4D97-AF65-F5344CB8AC3E}">
        <p14:creationId xmlns:p14="http://schemas.microsoft.com/office/powerpoint/2010/main" val="345441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1D17BF-0DF5-D3EC-D49E-990A29DFA43A}"/>
              </a:ext>
            </a:extLst>
          </p:cNvPr>
          <p:cNvGraphicFramePr/>
          <p:nvPr>
            <p:extLst>
              <p:ext uri="{D42A27DB-BD31-4B8C-83A1-F6EECF244321}">
                <p14:modId xmlns:p14="http://schemas.microsoft.com/office/powerpoint/2010/main" val="944857485"/>
              </p:ext>
            </p:extLst>
          </p:nvPr>
        </p:nvGraphicFramePr>
        <p:xfrm>
          <a:off x="2272682" y="514905"/>
          <a:ext cx="7954393" cy="51490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FDB2985-6C1E-B94B-CA65-EBD4934D4D08}"/>
              </a:ext>
            </a:extLst>
          </p:cNvPr>
          <p:cNvSpPr txBox="1"/>
          <p:nvPr/>
        </p:nvSpPr>
        <p:spPr>
          <a:xfrm>
            <a:off x="2272682" y="5541330"/>
            <a:ext cx="6094520" cy="107087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Assumed functional form of the utility of S as a function of S. The parameters are found in Table 1.</a:t>
            </a:r>
          </a:p>
        </p:txBody>
      </p:sp>
      <p:sp>
        <p:nvSpPr>
          <p:cNvPr id="2" name="Slide Number Placeholder 1">
            <a:extLst>
              <a:ext uri="{FF2B5EF4-FFF2-40B4-BE49-F238E27FC236}">
                <a16:creationId xmlns:a16="http://schemas.microsoft.com/office/drawing/2014/main" id="{59D74903-E9A5-FE4D-8A3E-891D68B7ACCE}"/>
              </a:ext>
            </a:extLst>
          </p:cNvPr>
          <p:cNvSpPr>
            <a:spLocks noGrp="1"/>
          </p:cNvSpPr>
          <p:nvPr>
            <p:ph type="sldNum" sz="quarter" idx="12"/>
          </p:nvPr>
        </p:nvSpPr>
        <p:spPr/>
        <p:txBody>
          <a:bodyPr/>
          <a:lstStyle/>
          <a:p>
            <a:fld id="{0F1E885B-4ECB-4D39-A663-222ACBC24857}" type="slidenum">
              <a:rPr lang="en-US" smtClean="0"/>
              <a:t>11</a:t>
            </a:fld>
            <a:endParaRPr lang="en-US"/>
          </a:p>
        </p:txBody>
      </p:sp>
    </p:spTree>
    <p:extLst>
      <p:ext uri="{BB962C8B-B14F-4D97-AF65-F5344CB8AC3E}">
        <p14:creationId xmlns:p14="http://schemas.microsoft.com/office/powerpoint/2010/main" val="71802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CD12837-6DD7-FC4B-DC69-5BC4DC15BFAE}"/>
              </a:ext>
            </a:extLst>
          </p:cNvPr>
          <p:cNvGraphicFramePr/>
          <p:nvPr>
            <p:extLst>
              <p:ext uri="{D42A27DB-BD31-4B8C-83A1-F6EECF244321}">
                <p14:modId xmlns:p14="http://schemas.microsoft.com/office/powerpoint/2010/main" val="3250274362"/>
              </p:ext>
            </p:extLst>
          </p:nvPr>
        </p:nvGraphicFramePr>
        <p:xfrm>
          <a:off x="1944210" y="443883"/>
          <a:ext cx="8123068" cy="51046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42B116E-CD77-59A8-1C39-DBD76AEDA725}"/>
              </a:ext>
            </a:extLst>
          </p:cNvPr>
          <p:cNvSpPr txBox="1"/>
          <p:nvPr/>
        </p:nvSpPr>
        <p:spPr>
          <a:xfrm>
            <a:off x="1944210" y="5548544"/>
            <a:ext cx="6094520" cy="107087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Assumed functional form of the utility of F as a function of F. The parameters are found in Table 1.</a:t>
            </a:r>
          </a:p>
        </p:txBody>
      </p:sp>
      <p:sp>
        <p:nvSpPr>
          <p:cNvPr id="2" name="Slide Number Placeholder 1">
            <a:extLst>
              <a:ext uri="{FF2B5EF4-FFF2-40B4-BE49-F238E27FC236}">
                <a16:creationId xmlns:a16="http://schemas.microsoft.com/office/drawing/2014/main" id="{5E63EF08-F8FC-C857-24E9-E9548A3D4B60}"/>
              </a:ext>
            </a:extLst>
          </p:cNvPr>
          <p:cNvSpPr>
            <a:spLocks noGrp="1"/>
          </p:cNvSpPr>
          <p:nvPr>
            <p:ph type="sldNum" sz="quarter" idx="12"/>
          </p:nvPr>
        </p:nvSpPr>
        <p:spPr/>
        <p:txBody>
          <a:bodyPr/>
          <a:lstStyle/>
          <a:p>
            <a:fld id="{0F1E885B-4ECB-4D39-A663-222ACBC24857}" type="slidenum">
              <a:rPr lang="en-US" smtClean="0"/>
              <a:t>12</a:t>
            </a:fld>
            <a:endParaRPr lang="en-US"/>
          </a:p>
        </p:txBody>
      </p:sp>
    </p:spTree>
    <p:extLst>
      <p:ext uri="{BB962C8B-B14F-4D97-AF65-F5344CB8AC3E}">
        <p14:creationId xmlns:p14="http://schemas.microsoft.com/office/powerpoint/2010/main" val="82654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1E9014-E684-2E24-BA58-1F1C9C30EC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1988" y="58351"/>
            <a:ext cx="8008102" cy="6799649"/>
          </a:xfrm>
          <a:prstGeom prst="rect">
            <a:avLst/>
          </a:prstGeom>
          <a:noFill/>
          <a:ln>
            <a:noFill/>
          </a:ln>
        </p:spPr>
      </p:pic>
      <p:sp>
        <p:nvSpPr>
          <p:cNvPr id="6" name="TextBox 5">
            <a:extLst>
              <a:ext uri="{FF2B5EF4-FFF2-40B4-BE49-F238E27FC236}">
                <a16:creationId xmlns:a16="http://schemas.microsoft.com/office/drawing/2014/main" id="{1836B57A-D229-4374-61A9-FB534B18ACD6}"/>
              </a:ext>
            </a:extLst>
          </p:cNvPr>
          <p:cNvSpPr txBox="1"/>
          <p:nvPr/>
        </p:nvSpPr>
        <p:spPr>
          <a:xfrm>
            <a:off x="410591" y="4396110"/>
            <a:ext cx="3593238" cy="1572418"/>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utility, U, of F and 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as a function of F and 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parameters are found in Table 1.</a:t>
            </a:r>
          </a:p>
        </p:txBody>
      </p:sp>
      <p:sp>
        <p:nvSpPr>
          <p:cNvPr id="2" name="Slide Number Placeholder 1">
            <a:extLst>
              <a:ext uri="{FF2B5EF4-FFF2-40B4-BE49-F238E27FC236}">
                <a16:creationId xmlns:a16="http://schemas.microsoft.com/office/drawing/2014/main" id="{22CB5079-333D-EBD3-4018-0F22926AAEF4}"/>
              </a:ext>
            </a:extLst>
          </p:cNvPr>
          <p:cNvSpPr>
            <a:spLocks noGrp="1"/>
          </p:cNvSpPr>
          <p:nvPr>
            <p:ph type="sldNum" sz="quarter" idx="12"/>
          </p:nvPr>
        </p:nvSpPr>
        <p:spPr/>
        <p:txBody>
          <a:bodyPr/>
          <a:lstStyle/>
          <a:p>
            <a:fld id="{0F1E885B-4ECB-4D39-A663-222ACBC24857}" type="slidenum">
              <a:rPr lang="en-US" smtClean="0"/>
              <a:t>13</a:t>
            </a:fld>
            <a:endParaRPr lang="en-US"/>
          </a:p>
        </p:txBody>
      </p:sp>
    </p:spTree>
    <p:extLst>
      <p:ext uri="{BB962C8B-B14F-4D97-AF65-F5344CB8AC3E}">
        <p14:creationId xmlns:p14="http://schemas.microsoft.com/office/powerpoint/2010/main" val="235856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A894DC-25DF-1764-D6E0-D07C5DC65B5A}"/>
              </a:ext>
            </a:extLst>
          </p:cNvPr>
          <p:cNvSpPr>
            <a:spLocks noGrp="1"/>
          </p:cNvSpPr>
          <p:nvPr>
            <p:ph type="sldNum" sz="quarter" idx="12"/>
          </p:nvPr>
        </p:nvSpPr>
        <p:spPr/>
        <p:txBody>
          <a:bodyPr/>
          <a:lstStyle/>
          <a:p>
            <a:fld id="{0F1E885B-4ECB-4D39-A663-222ACBC24857}" type="slidenum">
              <a:rPr lang="en-US" smtClean="0"/>
              <a:t>14</a:t>
            </a:fld>
            <a:endParaRPr lang="en-US"/>
          </a:p>
        </p:txBody>
      </p:sp>
      <p:graphicFrame>
        <p:nvGraphicFramePr>
          <p:cNvPr id="4" name="Object 3">
            <a:extLst>
              <a:ext uri="{FF2B5EF4-FFF2-40B4-BE49-F238E27FC236}">
                <a16:creationId xmlns:a16="http://schemas.microsoft.com/office/drawing/2014/main" id="{7E7C5EAD-D41A-AE0E-C529-6B93623A28F7}"/>
              </a:ext>
            </a:extLst>
          </p:cNvPr>
          <p:cNvGraphicFramePr>
            <a:graphicFrameLocks noChangeAspect="1"/>
          </p:cNvGraphicFramePr>
          <p:nvPr>
            <p:extLst>
              <p:ext uri="{D42A27DB-BD31-4B8C-83A1-F6EECF244321}">
                <p14:modId xmlns:p14="http://schemas.microsoft.com/office/powerpoint/2010/main" val="2065561712"/>
              </p:ext>
            </p:extLst>
          </p:nvPr>
        </p:nvGraphicFramePr>
        <p:xfrm>
          <a:off x="791821" y="566875"/>
          <a:ext cx="10342237" cy="1983443"/>
        </p:xfrm>
        <a:graphic>
          <a:graphicData uri="http://schemas.openxmlformats.org/presentationml/2006/ole">
            <mc:AlternateContent xmlns:mc="http://schemas.openxmlformats.org/markup-compatibility/2006">
              <mc:Choice xmlns:v="urn:schemas-microsoft-com:vml" Requires="v">
                <p:oleObj name="Equation" r:id="rId2" imgW="2082800" imgH="393700" progId="Equation.DSMT4">
                  <p:embed/>
                </p:oleObj>
              </mc:Choice>
              <mc:Fallback>
                <p:oleObj name="Equation" r:id="rId2" imgW="20828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21" y="566875"/>
                        <a:ext cx="10342237" cy="1983443"/>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9FAFDDDC-0A62-1F6E-46E3-C677869396CC}"/>
              </a:ext>
            </a:extLst>
          </p:cNvPr>
          <p:cNvSpPr>
            <a:spLocks noChangeArrowheads="1"/>
          </p:cNvSpPr>
          <p:nvPr/>
        </p:nvSpPr>
        <p:spPr bwMode="auto">
          <a:xfrm>
            <a:off x="1033153" y="3136106"/>
            <a:ext cx="17156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9ED29E41-7753-44FE-B86B-65D7929AE4A3}"/>
              </a:ext>
            </a:extLst>
          </p:cNvPr>
          <p:cNvGraphicFramePr>
            <a:graphicFrameLocks noChangeAspect="1"/>
          </p:cNvGraphicFramePr>
          <p:nvPr>
            <p:extLst>
              <p:ext uri="{D42A27DB-BD31-4B8C-83A1-F6EECF244321}">
                <p14:modId xmlns:p14="http://schemas.microsoft.com/office/powerpoint/2010/main" val="812426181"/>
              </p:ext>
            </p:extLst>
          </p:nvPr>
        </p:nvGraphicFramePr>
        <p:xfrm>
          <a:off x="922451" y="4786374"/>
          <a:ext cx="4395225" cy="1044410"/>
        </p:xfrm>
        <a:graphic>
          <a:graphicData uri="http://schemas.openxmlformats.org/presentationml/2006/ole">
            <mc:AlternateContent xmlns:mc="http://schemas.openxmlformats.org/markup-compatibility/2006">
              <mc:Choice xmlns:v="urn:schemas-microsoft-com:vml" Requires="v">
                <p:oleObj name="Equation" r:id="rId4" imgW="965200" imgH="228600" progId="Equation.DSMT4">
                  <p:embed/>
                </p:oleObj>
              </mc:Choice>
              <mc:Fallback>
                <p:oleObj name="Equation" r:id="rId4" imgW="9652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51" y="4786374"/>
                        <a:ext cx="4395225" cy="104441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B9DFA845-FF6F-D215-7285-00B7C29DC694}"/>
              </a:ext>
            </a:extLst>
          </p:cNvPr>
          <p:cNvSpPr txBox="1"/>
          <p:nvPr/>
        </p:nvSpPr>
        <p:spPr>
          <a:xfrm>
            <a:off x="791821" y="3614360"/>
            <a:ext cx="635943" cy="523220"/>
          </a:xfrm>
          <a:prstGeom prst="rect">
            <a:avLst/>
          </a:prstGeom>
          <a:noFill/>
        </p:spPr>
        <p:txBody>
          <a:bodyPr wrap="none" rtlCol="0">
            <a:spAutoFit/>
          </a:bodyPr>
          <a:lstStyle/>
          <a:p>
            <a:r>
              <a:rPr lang="sv-SE" sz="2800" b="1" dirty="0"/>
              <a:t>s.t.</a:t>
            </a:r>
            <a:endParaRPr lang="en-US" sz="2800" b="1" dirty="0"/>
          </a:p>
        </p:txBody>
      </p:sp>
      <p:sp>
        <p:nvSpPr>
          <p:cNvPr id="10" name="Right Brace 9">
            <a:extLst>
              <a:ext uri="{FF2B5EF4-FFF2-40B4-BE49-F238E27FC236}">
                <a16:creationId xmlns:a16="http://schemas.microsoft.com/office/drawing/2014/main" id="{2E8EB815-1E7C-9AD0-CC36-92D26E29E73D}"/>
              </a:ext>
            </a:extLst>
          </p:cNvPr>
          <p:cNvSpPr/>
          <p:nvPr/>
        </p:nvSpPr>
        <p:spPr>
          <a:xfrm rot="5400000">
            <a:off x="5165766" y="1094665"/>
            <a:ext cx="415636" cy="3598223"/>
          </a:xfrm>
          <a:prstGeom prst="rightBrace">
            <a:avLst/>
          </a:prstGeom>
          <a:noFill/>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1" name="Right Brace 10">
            <a:extLst>
              <a:ext uri="{FF2B5EF4-FFF2-40B4-BE49-F238E27FC236}">
                <a16:creationId xmlns:a16="http://schemas.microsoft.com/office/drawing/2014/main" id="{8484FE6D-3AFA-36F6-2AA6-505EAB53358B}"/>
              </a:ext>
            </a:extLst>
          </p:cNvPr>
          <p:cNvSpPr/>
          <p:nvPr/>
        </p:nvSpPr>
        <p:spPr>
          <a:xfrm rot="5400000">
            <a:off x="9258571" y="1363616"/>
            <a:ext cx="415636" cy="3060320"/>
          </a:xfrm>
          <a:prstGeom prst="rightBrace">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388946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B7CD19-808E-78E7-106E-EEE11B411CB9}"/>
              </a:ext>
            </a:extLst>
          </p:cNvPr>
          <p:cNvSpPr>
            <a:spLocks noGrp="1"/>
          </p:cNvSpPr>
          <p:nvPr>
            <p:ph type="sldNum" sz="quarter" idx="12"/>
          </p:nvPr>
        </p:nvSpPr>
        <p:spPr/>
        <p:txBody>
          <a:bodyPr/>
          <a:lstStyle/>
          <a:p>
            <a:fld id="{0F1E885B-4ECB-4D39-A663-222ACBC24857}" type="slidenum">
              <a:rPr lang="en-US" smtClean="0"/>
              <a:t>15</a:t>
            </a:fld>
            <a:endParaRPr lang="en-US"/>
          </a:p>
        </p:txBody>
      </p:sp>
      <p:graphicFrame>
        <p:nvGraphicFramePr>
          <p:cNvPr id="4" name="Object 3">
            <a:extLst>
              <a:ext uri="{FF2B5EF4-FFF2-40B4-BE49-F238E27FC236}">
                <a16:creationId xmlns:a16="http://schemas.microsoft.com/office/drawing/2014/main" id="{3E093FE2-4BA6-7AF1-B3D3-CC29E2FDF141}"/>
              </a:ext>
            </a:extLst>
          </p:cNvPr>
          <p:cNvGraphicFramePr>
            <a:graphicFrameLocks noChangeAspect="1"/>
          </p:cNvGraphicFramePr>
          <p:nvPr>
            <p:extLst>
              <p:ext uri="{D42A27DB-BD31-4B8C-83A1-F6EECF244321}">
                <p14:modId xmlns:p14="http://schemas.microsoft.com/office/powerpoint/2010/main" val="1136606719"/>
              </p:ext>
            </p:extLst>
          </p:nvPr>
        </p:nvGraphicFramePr>
        <p:xfrm>
          <a:off x="725570" y="570016"/>
          <a:ext cx="10315881" cy="1330035"/>
        </p:xfrm>
        <a:graphic>
          <a:graphicData uri="http://schemas.openxmlformats.org/presentationml/2006/ole">
            <mc:AlternateContent xmlns:mc="http://schemas.openxmlformats.org/markup-compatibility/2006">
              <mc:Choice xmlns:v="urn:schemas-microsoft-com:vml" Requires="v">
                <p:oleObj name="Equation" r:id="rId2" imgW="3035300" imgH="393700" progId="Equation.DSMT4">
                  <p:embed/>
                </p:oleObj>
              </mc:Choice>
              <mc:Fallback>
                <p:oleObj name="Equation" r:id="rId2" imgW="30353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70" y="570016"/>
                        <a:ext cx="10315881" cy="1330035"/>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B5B6A3EF-647D-B347-E027-821C63DEF940}"/>
              </a:ext>
            </a:extLst>
          </p:cNvPr>
          <p:cNvSpPr>
            <a:spLocks noChangeArrowheads="1"/>
          </p:cNvSpPr>
          <p:nvPr/>
        </p:nvSpPr>
        <p:spPr bwMode="auto">
          <a:xfrm>
            <a:off x="725569" y="2256537"/>
            <a:ext cx="153176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E1B19C32-99D8-BD98-24F1-0A723DA99594}"/>
              </a:ext>
            </a:extLst>
          </p:cNvPr>
          <p:cNvSpPr txBox="1"/>
          <p:nvPr/>
        </p:nvSpPr>
        <p:spPr>
          <a:xfrm>
            <a:off x="756247" y="2302256"/>
            <a:ext cx="9728859" cy="4154984"/>
          </a:xfrm>
          <a:prstGeom prst="rect">
            <a:avLst/>
          </a:prstGeom>
          <a:noFill/>
        </p:spPr>
        <p:txBody>
          <a:bodyPr wrap="square">
            <a:spAutoFit/>
          </a:bodyPr>
          <a:lstStyle/>
          <a:p>
            <a:r>
              <a:rPr lang="en-US" sz="2400" b="1" i="1" dirty="0">
                <a:solidFill>
                  <a:srgbClr val="7030A0"/>
                </a:solidFill>
              </a:rPr>
              <a:t>In the optimization, we only consider interior solutions, where S &gt; 0, F &gt; 0 and the marginal value of B, the “shadow price of the budget”, are strictly positive. </a:t>
            </a:r>
          </a:p>
          <a:p>
            <a:endParaRPr lang="en-US" sz="2400" b="1" i="1" dirty="0">
              <a:solidFill>
                <a:srgbClr val="7030A0"/>
              </a:solidFill>
            </a:endParaRPr>
          </a:p>
          <a:p>
            <a:r>
              <a:rPr lang="en-US" sz="2400" b="1" i="1" dirty="0">
                <a:solidFill>
                  <a:srgbClr val="7030A0"/>
                </a:solidFill>
              </a:rPr>
              <a:t>Then, according to the </a:t>
            </a:r>
            <a:r>
              <a:rPr lang="en-US" sz="2400" b="1" i="1" dirty="0" err="1">
                <a:solidFill>
                  <a:srgbClr val="7030A0"/>
                </a:solidFill>
              </a:rPr>
              <a:t>Karush</a:t>
            </a:r>
            <a:r>
              <a:rPr lang="en-US" sz="2400" b="1" i="1" dirty="0">
                <a:solidFill>
                  <a:srgbClr val="7030A0"/>
                </a:solidFill>
              </a:rPr>
              <a:t>- Kuhn- Tucker- conditions, the following three simultaneous equations must be satisfied by the optimal solution. </a:t>
            </a:r>
          </a:p>
          <a:p>
            <a:endParaRPr lang="en-US" sz="2400" b="1" i="1" dirty="0">
              <a:solidFill>
                <a:srgbClr val="7030A0"/>
              </a:solidFill>
            </a:endParaRPr>
          </a:p>
          <a:p>
            <a:r>
              <a:rPr lang="en-US" sz="2400" b="1" i="1" dirty="0">
                <a:solidFill>
                  <a:srgbClr val="7030A0"/>
                </a:solidFill>
              </a:rPr>
              <a:t>In the later part of the analysis, we will find that the optimal values of S, F and the shadow price, really are strictly positive, when they are determined from the three simultaneous equations, which confirms that the initial assumptions were correct. </a:t>
            </a:r>
          </a:p>
        </p:txBody>
      </p:sp>
    </p:spTree>
    <p:extLst>
      <p:ext uri="{BB962C8B-B14F-4D97-AF65-F5344CB8AC3E}">
        <p14:creationId xmlns:p14="http://schemas.microsoft.com/office/powerpoint/2010/main" val="279859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B7CD19-808E-78E7-106E-EEE11B411C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3E093FE2-4BA6-7AF1-B3D3-CC29E2FDF141}"/>
              </a:ext>
            </a:extLst>
          </p:cNvPr>
          <p:cNvGraphicFramePr>
            <a:graphicFrameLocks noChangeAspect="1"/>
          </p:cNvGraphicFramePr>
          <p:nvPr/>
        </p:nvGraphicFramePr>
        <p:xfrm>
          <a:off x="725570" y="570016"/>
          <a:ext cx="10315881" cy="1330035"/>
        </p:xfrm>
        <a:graphic>
          <a:graphicData uri="http://schemas.openxmlformats.org/presentationml/2006/ole">
            <mc:AlternateContent xmlns:mc="http://schemas.openxmlformats.org/markup-compatibility/2006">
              <mc:Choice xmlns:v="urn:schemas-microsoft-com:vml" Requires="v">
                <p:oleObj name="Equation" r:id="rId2" imgW="3035300" imgH="393700" progId="Equation.DSMT4">
                  <p:embed/>
                </p:oleObj>
              </mc:Choice>
              <mc:Fallback>
                <p:oleObj name="Equation" r:id="rId2" imgW="3035300" imgH="393700" progId="Equation.DSMT4">
                  <p:embed/>
                  <p:pic>
                    <p:nvPicPr>
                      <p:cNvPr id="4" name="Object 3">
                        <a:extLst>
                          <a:ext uri="{FF2B5EF4-FFF2-40B4-BE49-F238E27FC236}">
                            <a16:creationId xmlns:a16="http://schemas.microsoft.com/office/drawing/2014/main" id="{3E093FE2-4BA6-7AF1-B3D3-CC29E2FDF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70" y="570016"/>
                        <a:ext cx="10315881" cy="1330035"/>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B5B6A3EF-647D-B347-E027-821C63DEF940}"/>
              </a:ext>
            </a:extLst>
          </p:cNvPr>
          <p:cNvSpPr>
            <a:spLocks noChangeArrowheads="1"/>
          </p:cNvSpPr>
          <p:nvPr/>
        </p:nvSpPr>
        <p:spPr bwMode="auto">
          <a:xfrm>
            <a:off x="725569" y="2256537"/>
            <a:ext cx="153176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Object 5">
            <a:extLst>
              <a:ext uri="{FF2B5EF4-FFF2-40B4-BE49-F238E27FC236}">
                <a16:creationId xmlns:a16="http://schemas.microsoft.com/office/drawing/2014/main" id="{071E234D-2F92-BF42-F82B-3771839297CF}"/>
              </a:ext>
            </a:extLst>
          </p:cNvPr>
          <p:cNvGraphicFramePr>
            <a:graphicFrameLocks noChangeAspect="1"/>
          </p:cNvGraphicFramePr>
          <p:nvPr/>
        </p:nvGraphicFramePr>
        <p:xfrm>
          <a:off x="630568" y="3031485"/>
          <a:ext cx="9543124" cy="3324865"/>
        </p:xfrm>
        <a:graphic>
          <a:graphicData uri="http://schemas.openxmlformats.org/presentationml/2006/ole">
            <mc:AlternateContent xmlns:mc="http://schemas.openxmlformats.org/markup-compatibility/2006">
              <mc:Choice xmlns:v="urn:schemas-microsoft-com:vml" Requires="v">
                <p:oleObj name="Equation" r:id="rId4" imgW="3581400" imgH="1244600" progId="Equation.DSMT4">
                  <p:embed/>
                </p:oleObj>
              </mc:Choice>
              <mc:Fallback>
                <p:oleObj name="Equation" r:id="rId4" imgW="3581400" imgH="1244600" progId="Equation.DSMT4">
                  <p:embed/>
                  <p:pic>
                    <p:nvPicPr>
                      <p:cNvPr id="6" name="Object 5">
                        <a:extLst>
                          <a:ext uri="{FF2B5EF4-FFF2-40B4-BE49-F238E27FC236}">
                            <a16:creationId xmlns:a16="http://schemas.microsoft.com/office/drawing/2014/main" id="{071E234D-2F92-BF42-F82B-377183929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68" y="3031485"/>
                        <a:ext cx="9543124" cy="3324865"/>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4E2A3E2F-F73D-29F3-E679-29C9F340CE73}"/>
              </a:ext>
            </a:extLst>
          </p:cNvPr>
          <p:cNvSpPr txBox="1"/>
          <p:nvPr/>
        </p:nvSpPr>
        <p:spPr>
          <a:xfrm>
            <a:off x="630568" y="2143140"/>
            <a:ext cx="76820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err="1">
                <a:ln>
                  <a:noFill/>
                </a:ln>
                <a:solidFill>
                  <a:srgbClr val="00B0F0"/>
                </a:solidFill>
                <a:effectLst/>
                <a:uLnTx/>
                <a:uFillTx/>
                <a:latin typeface="Calibri" panose="020F0502020204030204"/>
                <a:ea typeface="+mn-ea"/>
                <a:cs typeface="+mn-cs"/>
              </a:rPr>
              <a:t>These</a:t>
            </a:r>
            <a:r>
              <a:rPr kumimoji="0" lang="sv-SE" sz="2800" b="1" i="1"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B0F0"/>
                </a:solidFill>
                <a:effectLst/>
                <a:uLnTx/>
                <a:uFillTx/>
                <a:latin typeface="Calibri" panose="020F0502020204030204"/>
                <a:ea typeface="+mn-ea"/>
                <a:cs typeface="+mn-cs"/>
              </a:rPr>
              <a:t>equations</a:t>
            </a:r>
            <a:r>
              <a:rPr kumimoji="0" lang="sv-SE" sz="2800" b="1" i="1"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B0F0"/>
                </a:solidFill>
                <a:effectLst/>
                <a:uLnTx/>
                <a:uFillTx/>
                <a:latin typeface="Calibri" panose="020F0502020204030204"/>
                <a:ea typeface="+mn-ea"/>
                <a:cs typeface="+mn-cs"/>
              </a:rPr>
              <a:t>give</a:t>
            </a:r>
            <a:r>
              <a:rPr kumimoji="0" lang="sv-SE" sz="2800" b="1" i="1" u="none" strike="noStrike" kern="1200" cap="none" spc="0" normalizeH="0" baseline="0" noProof="0" dirty="0">
                <a:ln>
                  <a:noFill/>
                </a:ln>
                <a:solidFill>
                  <a:srgbClr val="00B0F0"/>
                </a:solidFill>
                <a:effectLst/>
                <a:uLnTx/>
                <a:uFillTx/>
                <a:latin typeface="Calibri" panose="020F0502020204030204"/>
                <a:ea typeface="+mn-ea"/>
                <a:cs typeface="+mn-cs"/>
              </a:rPr>
              <a:t> the </a:t>
            </a:r>
            <a:r>
              <a:rPr kumimoji="0" lang="sv-SE" sz="2800" b="1" i="1" u="none" strike="noStrike" kern="1200" cap="none" spc="0" normalizeH="0" baseline="0" noProof="0" dirty="0" err="1">
                <a:ln>
                  <a:noFill/>
                </a:ln>
                <a:solidFill>
                  <a:srgbClr val="00B0F0"/>
                </a:solidFill>
                <a:effectLst/>
                <a:uLnTx/>
                <a:uFillTx/>
                <a:latin typeface="Calibri" panose="020F0502020204030204"/>
                <a:ea typeface="+mn-ea"/>
                <a:cs typeface="+mn-cs"/>
              </a:rPr>
              <a:t>interior</a:t>
            </a:r>
            <a:r>
              <a:rPr kumimoji="0" lang="sv-SE" sz="2800" b="1" i="1" u="none" strike="noStrike" kern="1200" cap="none" spc="0" normalizeH="0" baseline="0" noProof="0" dirty="0">
                <a:ln>
                  <a:noFill/>
                </a:ln>
                <a:solidFill>
                  <a:srgbClr val="00B0F0"/>
                </a:solidFill>
                <a:effectLst/>
                <a:uLnTx/>
                <a:uFillTx/>
                <a:latin typeface="Calibri" panose="020F0502020204030204"/>
                <a:ea typeface="+mn-ea"/>
                <a:cs typeface="+mn-cs"/>
              </a:rPr>
              <a:t> optimal solution:</a:t>
            </a:r>
            <a:endParaRPr kumimoji="0" lang="en-US" sz="2800" b="1" i="1"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87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9588-C6E7-E6AA-CC7A-390CB4630545}"/>
              </a:ext>
            </a:extLst>
          </p:cNvPr>
          <p:cNvSpPr>
            <a:spLocks noGrp="1"/>
          </p:cNvSpPr>
          <p:nvPr>
            <p:ph type="sldNum" sz="quarter" idx="12"/>
          </p:nvPr>
        </p:nvSpPr>
        <p:spPr/>
        <p:txBody>
          <a:bodyPr/>
          <a:lstStyle/>
          <a:p>
            <a:fld id="{0F1E885B-4ECB-4D39-A663-222ACBC24857}" type="slidenum">
              <a:rPr lang="en-US" smtClean="0"/>
              <a:t>17</a:t>
            </a:fld>
            <a:endParaRPr lang="en-US"/>
          </a:p>
        </p:txBody>
      </p:sp>
      <p:graphicFrame>
        <p:nvGraphicFramePr>
          <p:cNvPr id="3" name="Object 2">
            <a:extLst>
              <a:ext uri="{FF2B5EF4-FFF2-40B4-BE49-F238E27FC236}">
                <a16:creationId xmlns:a16="http://schemas.microsoft.com/office/drawing/2014/main" id="{866F19F9-0F64-AF8D-72C3-62C67D9517E7}"/>
              </a:ext>
            </a:extLst>
          </p:cNvPr>
          <p:cNvGraphicFramePr>
            <a:graphicFrameLocks noChangeAspect="1"/>
          </p:cNvGraphicFramePr>
          <p:nvPr>
            <p:extLst>
              <p:ext uri="{D42A27DB-BD31-4B8C-83A1-F6EECF244321}">
                <p14:modId xmlns:p14="http://schemas.microsoft.com/office/powerpoint/2010/main" val="309626249"/>
              </p:ext>
            </p:extLst>
          </p:nvPr>
        </p:nvGraphicFramePr>
        <p:xfrm>
          <a:off x="295552" y="501650"/>
          <a:ext cx="6330385" cy="2205533"/>
        </p:xfrm>
        <a:graphic>
          <a:graphicData uri="http://schemas.openxmlformats.org/presentationml/2006/ole">
            <mc:AlternateContent xmlns:mc="http://schemas.openxmlformats.org/markup-compatibility/2006">
              <mc:Choice xmlns:v="urn:schemas-microsoft-com:vml" Requires="v">
                <p:oleObj name="Equation" r:id="rId2" imgW="3581400" imgH="1244600" progId="Equation.DSMT4">
                  <p:embed/>
                </p:oleObj>
              </mc:Choice>
              <mc:Fallback>
                <p:oleObj name="Equation" r:id="rId2" imgW="3581400" imgH="1244600" progId="Equation.DSMT4">
                  <p:embed/>
                  <p:pic>
                    <p:nvPicPr>
                      <p:cNvPr id="6" name="Object 5">
                        <a:extLst>
                          <a:ext uri="{FF2B5EF4-FFF2-40B4-BE49-F238E27FC236}">
                            <a16:creationId xmlns:a16="http://schemas.microsoft.com/office/drawing/2014/main" id="{071E234D-2F92-BF42-F82B-377183929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52" y="501650"/>
                        <a:ext cx="6330385" cy="2205533"/>
                      </a:xfrm>
                      <a:prstGeom prst="rect">
                        <a:avLst/>
                      </a:prstGeom>
                      <a:noFill/>
                    </p:spPr>
                  </p:pic>
                </p:oleObj>
              </mc:Fallback>
            </mc:AlternateContent>
          </a:graphicData>
        </a:graphic>
      </p:graphicFrame>
      <p:sp>
        <p:nvSpPr>
          <p:cNvPr id="4" name="Rectangle 2">
            <a:extLst>
              <a:ext uri="{FF2B5EF4-FFF2-40B4-BE49-F238E27FC236}">
                <a16:creationId xmlns:a16="http://schemas.microsoft.com/office/drawing/2014/main" id="{9F53E406-E415-5302-0F06-4F40E2313DF3}"/>
              </a:ext>
            </a:extLst>
          </p:cNvPr>
          <p:cNvSpPr>
            <a:spLocks noChangeArrowheads="1"/>
          </p:cNvSpPr>
          <p:nvPr/>
        </p:nvSpPr>
        <p:spPr bwMode="auto">
          <a:xfrm>
            <a:off x="8253351" y="2444534"/>
            <a:ext cx="22174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276F205-4D67-4F91-3B55-9D0F5ED68DE7}"/>
              </a:ext>
            </a:extLst>
          </p:cNvPr>
          <p:cNvGraphicFramePr>
            <a:graphicFrameLocks noChangeAspect="1"/>
          </p:cNvGraphicFramePr>
          <p:nvPr>
            <p:extLst>
              <p:ext uri="{D42A27DB-BD31-4B8C-83A1-F6EECF244321}">
                <p14:modId xmlns:p14="http://schemas.microsoft.com/office/powerpoint/2010/main" val="2129142694"/>
              </p:ext>
            </p:extLst>
          </p:nvPr>
        </p:nvGraphicFramePr>
        <p:xfrm>
          <a:off x="8610599" y="1125216"/>
          <a:ext cx="2611583" cy="1382603"/>
        </p:xfrm>
        <a:graphic>
          <a:graphicData uri="http://schemas.openxmlformats.org/presentationml/2006/ole">
            <mc:AlternateContent xmlns:mc="http://schemas.openxmlformats.org/markup-compatibility/2006">
              <mc:Choice xmlns:v="urn:schemas-microsoft-com:vml" Requires="v">
                <p:oleObj name="Equation" r:id="rId4" imgW="812447" imgH="431613" progId="Equation.DSMT4">
                  <p:embed/>
                </p:oleObj>
              </mc:Choice>
              <mc:Fallback>
                <p:oleObj name="Equation" r:id="rId4" imgW="812447"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599" y="1125216"/>
                        <a:ext cx="2611583" cy="1382603"/>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D359CDD1-E8A1-A9E5-EA25-09DD787C87D7}"/>
              </a:ext>
            </a:extLst>
          </p:cNvPr>
          <p:cNvSpPr>
            <a:spLocks noChangeArrowheads="1"/>
          </p:cNvSpPr>
          <p:nvPr/>
        </p:nvSpPr>
        <p:spPr bwMode="auto">
          <a:xfrm>
            <a:off x="7411191" y="4120737"/>
            <a:ext cx="23619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F24DCA9B-2065-E97B-3BC0-943CFB492DFF}"/>
              </a:ext>
            </a:extLst>
          </p:cNvPr>
          <p:cNvGraphicFramePr>
            <a:graphicFrameLocks noChangeAspect="1"/>
          </p:cNvGraphicFramePr>
          <p:nvPr>
            <p:extLst>
              <p:ext uri="{D42A27DB-BD31-4B8C-83A1-F6EECF244321}">
                <p14:modId xmlns:p14="http://schemas.microsoft.com/office/powerpoint/2010/main" val="3116502912"/>
              </p:ext>
            </p:extLst>
          </p:nvPr>
        </p:nvGraphicFramePr>
        <p:xfrm>
          <a:off x="2566060" y="3429000"/>
          <a:ext cx="2017816" cy="1490080"/>
        </p:xfrm>
        <a:graphic>
          <a:graphicData uri="http://schemas.openxmlformats.org/presentationml/2006/ole">
            <mc:AlternateContent xmlns:mc="http://schemas.openxmlformats.org/markup-compatibility/2006">
              <mc:Choice xmlns:v="urn:schemas-microsoft-com:vml" Requires="v">
                <p:oleObj name="Equation" r:id="rId6" imgW="622300" imgH="457200" progId="Equation.DSMT4">
                  <p:embed/>
                </p:oleObj>
              </mc:Choice>
              <mc:Fallback>
                <p:oleObj name="Equation" r:id="rId6" imgW="6223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060" y="3429000"/>
                        <a:ext cx="2017816" cy="1490080"/>
                      </a:xfrm>
                      <a:prstGeom prst="rect">
                        <a:avLst/>
                      </a:prstGeom>
                      <a:noFill/>
                    </p:spPr>
                  </p:pic>
                </p:oleObj>
              </mc:Fallback>
            </mc:AlternateContent>
          </a:graphicData>
        </a:graphic>
      </p:graphicFrame>
      <p:cxnSp>
        <p:nvCxnSpPr>
          <p:cNvPr id="9" name="Straight Arrow Connector 8">
            <a:extLst>
              <a:ext uri="{FF2B5EF4-FFF2-40B4-BE49-F238E27FC236}">
                <a16:creationId xmlns:a16="http://schemas.microsoft.com/office/drawing/2014/main" id="{64A5E1A4-3600-7D05-B865-765BDDBBD164}"/>
              </a:ext>
            </a:extLst>
          </p:cNvPr>
          <p:cNvCxnSpPr>
            <a:cxnSpLocks/>
          </p:cNvCxnSpPr>
          <p:nvPr/>
        </p:nvCxnSpPr>
        <p:spPr>
          <a:xfrm>
            <a:off x="6721681" y="926275"/>
            <a:ext cx="1674174" cy="7837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01650E-7EC5-907F-5E10-B20DA45C81F9}"/>
              </a:ext>
            </a:extLst>
          </p:cNvPr>
          <p:cNvCxnSpPr>
            <a:cxnSpLocks/>
          </p:cNvCxnSpPr>
          <p:nvPr/>
        </p:nvCxnSpPr>
        <p:spPr>
          <a:xfrm flipH="1">
            <a:off x="4572000" y="1816517"/>
            <a:ext cx="1413164" cy="15530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F8898CEA-2EBD-B02D-A02F-F6A8579570E5}"/>
              </a:ext>
            </a:extLst>
          </p:cNvPr>
          <p:cNvSpPr>
            <a:spLocks noChangeArrowheads="1"/>
          </p:cNvSpPr>
          <p:nvPr/>
        </p:nvSpPr>
        <p:spPr bwMode="auto">
          <a:xfrm>
            <a:off x="1757547" y="4641860"/>
            <a:ext cx="21814164" cy="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B1B0AA5C-86C8-7CCE-979B-F99914029DAC}"/>
              </a:ext>
            </a:extLst>
          </p:cNvPr>
          <p:cNvGraphicFramePr>
            <a:graphicFrameLocks noChangeAspect="1"/>
          </p:cNvGraphicFramePr>
          <p:nvPr>
            <p:extLst>
              <p:ext uri="{D42A27DB-BD31-4B8C-83A1-F6EECF244321}">
                <p14:modId xmlns:p14="http://schemas.microsoft.com/office/powerpoint/2010/main" val="223354970"/>
              </p:ext>
            </p:extLst>
          </p:nvPr>
        </p:nvGraphicFramePr>
        <p:xfrm>
          <a:off x="5961383" y="4186192"/>
          <a:ext cx="4473070" cy="1592684"/>
        </p:xfrm>
        <a:graphic>
          <a:graphicData uri="http://schemas.openxmlformats.org/presentationml/2006/ole">
            <mc:AlternateContent xmlns:mc="http://schemas.openxmlformats.org/markup-compatibility/2006">
              <mc:Choice xmlns:v="urn:schemas-microsoft-com:vml" Requires="v">
                <p:oleObj name="Equation" r:id="rId8" imgW="1256755" imgH="444307" progId="Equation.DSMT4">
                  <p:embed/>
                </p:oleObj>
              </mc:Choice>
              <mc:Fallback>
                <p:oleObj name="Equation" r:id="rId8" imgW="1256755" imgH="444307"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1383" y="4186192"/>
                        <a:ext cx="4473070" cy="1592684"/>
                      </a:xfrm>
                      <a:prstGeom prst="rect">
                        <a:avLst/>
                      </a:prstGeom>
                      <a:noFill/>
                    </p:spPr>
                  </p:pic>
                </p:oleObj>
              </mc:Fallback>
            </mc:AlternateContent>
          </a:graphicData>
        </a:graphic>
      </p:graphicFrame>
      <p:cxnSp>
        <p:nvCxnSpPr>
          <p:cNvPr id="22" name="Straight Arrow Connector 21">
            <a:extLst>
              <a:ext uri="{FF2B5EF4-FFF2-40B4-BE49-F238E27FC236}">
                <a16:creationId xmlns:a16="http://schemas.microsoft.com/office/drawing/2014/main" id="{22128A0C-872F-917F-8B25-8CC156FC1822}"/>
              </a:ext>
            </a:extLst>
          </p:cNvPr>
          <p:cNvCxnSpPr>
            <a:cxnSpLocks/>
          </p:cNvCxnSpPr>
          <p:nvPr/>
        </p:nvCxnSpPr>
        <p:spPr>
          <a:xfrm flipH="1">
            <a:off x="8395855" y="2761513"/>
            <a:ext cx="676893" cy="140494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5CBC90-8347-C25A-1BBF-B0BC8A105F9A}"/>
              </a:ext>
            </a:extLst>
          </p:cNvPr>
          <p:cNvCxnSpPr>
            <a:cxnSpLocks/>
          </p:cNvCxnSpPr>
          <p:nvPr/>
        </p:nvCxnSpPr>
        <p:spPr>
          <a:xfrm>
            <a:off x="4934183" y="4186192"/>
            <a:ext cx="878789" cy="34156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66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9588-C6E7-E6AA-CC7A-390CB4630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866F19F9-0F64-AF8D-72C3-62C67D9517E7}"/>
              </a:ext>
            </a:extLst>
          </p:cNvPr>
          <p:cNvGraphicFramePr>
            <a:graphicFrameLocks noChangeAspect="1"/>
          </p:cNvGraphicFramePr>
          <p:nvPr>
            <p:extLst>
              <p:ext uri="{D42A27DB-BD31-4B8C-83A1-F6EECF244321}">
                <p14:modId xmlns:p14="http://schemas.microsoft.com/office/powerpoint/2010/main" val="3737491995"/>
              </p:ext>
            </p:extLst>
          </p:nvPr>
        </p:nvGraphicFramePr>
        <p:xfrm>
          <a:off x="295552" y="118754"/>
          <a:ext cx="7429387" cy="2588430"/>
        </p:xfrm>
        <a:graphic>
          <a:graphicData uri="http://schemas.openxmlformats.org/presentationml/2006/ole">
            <mc:AlternateContent xmlns:mc="http://schemas.openxmlformats.org/markup-compatibility/2006">
              <mc:Choice xmlns:v="urn:schemas-microsoft-com:vml" Requires="v">
                <p:oleObj name="Equation" r:id="rId2" imgW="3581400" imgH="1244600" progId="Equation.DSMT4">
                  <p:embed/>
                </p:oleObj>
              </mc:Choice>
              <mc:Fallback>
                <p:oleObj name="Equation" r:id="rId2" imgW="3581400" imgH="1244600" progId="Equation.DSMT4">
                  <p:embed/>
                  <p:pic>
                    <p:nvPicPr>
                      <p:cNvPr id="3" name="Object 2">
                        <a:extLst>
                          <a:ext uri="{FF2B5EF4-FFF2-40B4-BE49-F238E27FC236}">
                            <a16:creationId xmlns:a16="http://schemas.microsoft.com/office/drawing/2014/main" id="{866F19F9-0F64-AF8D-72C3-62C67D951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52" y="118754"/>
                        <a:ext cx="7429387" cy="2588430"/>
                      </a:xfrm>
                      <a:prstGeom prst="rect">
                        <a:avLst/>
                      </a:prstGeom>
                      <a:noFill/>
                    </p:spPr>
                  </p:pic>
                </p:oleObj>
              </mc:Fallback>
            </mc:AlternateContent>
          </a:graphicData>
        </a:graphic>
      </p:graphicFrame>
      <p:sp>
        <p:nvSpPr>
          <p:cNvPr id="4" name="Rectangle 2">
            <a:extLst>
              <a:ext uri="{FF2B5EF4-FFF2-40B4-BE49-F238E27FC236}">
                <a16:creationId xmlns:a16="http://schemas.microsoft.com/office/drawing/2014/main" id="{9F53E406-E415-5302-0F06-4F40E2313DF3}"/>
              </a:ext>
            </a:extLst>
          </p:cNvPr>
          <p:cNvSpPr>
            <a:spLocks noChangeArrowheads="1"/>
          </p:cNvSpPr>
          <p:nvPr/>
        </p:nvSpPr>
        <p:spPr bwMode="auto">
          <a:xfrm>
            <a:off x="8253351" y="2444534"/>
            <a:ext cx="22174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D359CDD1-E8A1-A9E5-EA25-09DD787C87D7}"/>
              </a:ext>
            </a:extLst>
          </p:cNvPr>
          <p:cNvSpPr>
            <a:spLocks noChangeArrowheads="1"/>
          </p:cNvSpPr>
          <p:nvPr/>
        </p:nvSpPr>
        <p:spPr bwMode="auto">
          <a:xfrm>
            <a:off x="7411191" y="4120737"/>
            <a:ext cx="23619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
            <a:extLst>
              <a:ext uri="{FF2B5EF4-FFF2-40B4-BE49-F238E27FC236}">
                <a16:creationId xmlns:a16="http://schemas.microsoft.com/office/drawing/2014/main" id="{F8898CEA-2EBD-B02D-A02F-F6A8579570E5}"/>
              </a:ext>
            </a:extLst>
          </p:cNvPr>
          <p:cNvSpPr>
            <a:spLocks noChangeArrowheads="1"/>
          </p:cNvSpPr>
          <p:nvPr/>
        </p:nvSpPr>
        <p:spPr bwMode="auto">
          <a:xfrm>
            <a:off x="1757547" y="4641860"/>
            <a:ext cx="21814164" cy="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5" name="Object 14">
            <a:extLst>
              <a:ext uri="{FF2B5EF4-FFF2-40B4-BE49-F238E27FC236}">
                <a16:creationId xmlns:a16="http://schemas.microsoft.com/office/drawing/2014/main" id="{B1B0AA5C-86C8-7CCE-979B-F99914029DAC}"/>
              </a:ext>
            </a:extLst>
          </p:cNvPr>
          <p:cNvGraphicFramePr>
            <a:graphicFrameLocks noChangeAspect="1"/>
          </p:cNvGraphicFramePr>
          <p:nvPr>
            <p:extLst>
              <p:ext uri="{D42A27DB-BD31-4B8C-83A1-F6EECF244321}">
                <p14:modId xmlns:p14="http://schemas.microsoft.com/office/powerpoint/2010/main" val="1623976754"/>
              </p:ext>
            </p:extLst>
          </p:nvPr>
        </p:nvGraphicFramePr>
        <p:xfrm>
          <a:off x="6288972" y="2712719"/>
          <a:ext cx="4473070" cy="1592684"/>
        </p:xfrm>
        <a:graphic>
          <a:graphicData uri="http://schemas.openxmlformats.org/presentationml/2006/ole">
            <mc:AlternateContent xmlns:mc="http://schemas.openxmlformats.org/markup-compatibility/2006">
              <mc:Choice xmlns:v="urn:schemas-microsoft-com:vml" Requires="v">
                <p:oleObj name="Equation" r:id="rId4" imgW="1256755" imgH="444307" progId="Equation.DSMT4">
                  <p:embed/>
                </p:oleObj>
              </mc:Choice>
              <mc:Fallback>
                <p:oleObj name="Equation" r:id="rId4" imgW="1256755" imgH="444307" progId="Equation.DSMT4">
                  <p:embed/>
                  <p:pic>
                    <p:nvPicPr>
                      <p:cNvPr id="15" name="Object 14">
                        <a:extLst>
                          <a:ext uri="{FF2B5EF4-FFF2-40B4-BE49-F238E27FC236}">
                            <a16:creationId xmlns:a16="http://schemas.microsoft.com/office/drawing/2014/main" id="{B1B0AA5C-86C8-7CCE-979B-F99914029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972" y="2712719"/>
                        <a:ext cx="4473070" cy="1592684"/>
                      </a:xfrm>
                      <a:prstGeom prst="rect">
                        <a:avLst/>
                      </a:prstGeom>
                      <a:noFill/>
                    </p:spPr>
                  </p:pic>
                </p:oleObj>
              </mc:Fallback>
            </mc:AlternateContent>
          </a:graphicData>
        </a:graphic>
      </p:graphicFrame>
      <p:cxnSp>
        <p:nvCxnSpPr>
          <p:cNvPr id="22" name="Straight Arrow Connector 21">
            <a:extLst>
              <a:ext uri="{FF2B5EF4-FFF2-40B4-BE49-F238E27FC236}">
                <a16:creationId xmlns:a16="http://schemas.microsoft.com/office/drawing/2014/main" id="{22128A0C-872F-917F-8B25-8CC156FC1822}"/>
              </a:ext>
            </a:extLst>
          </p:cNvPr>
          <p:cNvCxnSpPr>
            <a:cxnSpLocks/>
          </p:cNvCxnSpPr>
          <p:nvPr/>
        </p:nvCxnSpPr>
        <p:spPr>
          <a:xfrm flipH="1">
            <a:off x="6387850" y="4173294"/>
            <a:ext cx="508741" cy="743619"/>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5CBC90-8347-C25A-1BBF-B0BC8A105F9A}"/>
              </a:ext>
            </a:extLst>
          </p:cNvPr>
          <p:cNvCxnSpPr>
            <a:cxnSpLocks/>
          </p:cNvCxnSpPr>
          <p:nvPr/>
        </p:nvCxnSpPr>
        <p:spPr>
          <a:xfrm flipH="1">
            <a:off x="2840999" y="2490253"/>
            <a:ext cx="4154470" cy="205485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E8F2660D-4EE2-A07D-6DE1-06814069B5FD}"/>
              </a:ext>
            </a:extLst>
          </p:cNvPr>
          <p:cNvSpPr>
            <a:spLocks noChangeArrowheads="1"/>
          </p:cNvSpPr>
          <p:nvPr/>
        </p:nvSpPr>
        <p:spPr bwMode="auto">
          <a:xfrm>
            <a:off x="415635" y="4894054"/>
            <a:ext cx="147437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FF6E47F7-F958-B577-406C-6259AD36A34C}"/>
              </a:ext>
            </a:extLst>
          </p:cNvPr>
          <p:cNvGraphicFramePr>
            <a:graphicFrameLocks noChangeAspect="1"/>
          </p:cNvGraphicFramePr>
          <p:nvPr>
            <p:extLst>
              <p:ext uri="{D42A27DB-BD31-4B8C-83A1-F6EECF244321}">
                <p14:modId xmlns:p14="http://schemas.microsoft.com/office/powerpoint/2010/main" val="3212463817"/>
              </p:ext>
            </p:extLst>
          </p:nvPr>
        </p:nvGraphicFramePr>
        <p:xfrm>
          <a:off x="415636" y="4894055"/>
          <a:ext cx="5972214" cy="1409750"/>
        </p:xfrm>
        <a:graphic>
          <a:graphicData uri="http://schemas.openxmlformats.org/presentationml/2006/ole">
            <mc:AlternateContent xmlns:mc="http://schemas.openxmlformats.org/markup-compatibility/2006">
              <mc:Choice xmlns:v="urn:schemas-microsoft-com:vml" Requires="v">
                <p:oleObj name="Equation" r:id="rId6" imgW="2222500" imgH="508000" progId="Equation.DSMT4">
                  <p:embed/>
                </p:oleObj>
              </mc:Choice>
              <mc:Fallback>
                <p:oleObj name="Equation" r:id="rId6" imgW="2222500" imgH="508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36" y="4894055"/>
                        <a:ext cx="5972214" cy="1409750"/>
                      </a:xfrm>
                      <a:prstGeom prst="rect">
                        <a:avLst/>
                      </a:prstGeom>
                      <a:noFill/>
                    </p:spPr>
                  </p:pic>
                </p:oleObj>
              </mc:Fallback>
            </mc:AlternateContent>
          </a:graphicData>
        </a:graphic>
      </p:graphicFrame>
    </p:spTree>
    <p:extLst>
      <p:ext uri="{BB962C8B-B14F-4D97-AF65-F5344CB8AC3E}">
        <p14:creationId xmlns:p14="http://schemas.microsoft.com/office/powerpoint/2010/main" val="331688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9588-C6E7-E6AA-CC7A-390CB4630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9F53E406-E415-5302-0F06-4F40E2313DF3}"/>
              </a:ext>
            </a:extLst>
          </p:cNvPr>
          <p:cNvSpPr>
            <a:spLocks noChangeArrowheads="1"/>
          </p:cNvSpPr>
          <p:nvPr/>
        </p:nvSpPr>
        <p:spPr bwMode="auto">
          <a:xfrm>
            <a:off x="8253351" y="2444534"/>
            <a:ext cx="22174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D359CDD1-E8A1-A9E5-EA25-09DD787C87D7}"/>
              </a:ext>
            </a:extLst>
          </p:cNvPr>
          <p:cNvSpPr>
            <a:spLocks noChangeArrowheads="1"/>
          </p:cNvSpPr>
          <p:nvPr/>
        </p:nvSpPr>
        <p:spPr bwMode="auto">
          <a:xfrm>
            <a:off x="7411191" y="4120737"/>
            <a:ext cx="23619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
            <a:extLst>
              <a:ext uri="{FF2B5EF4-FFF2-40B4-BE49-F238E27FC236}">
                <a16:creationId xmlns:a16="http://schemas.microsoft.com/office/drawing/2014/main" id="{F8898CEA-2EBD-B02D-A02F-F6A8579570E5}"/>
              </a:ext>
            </a:extLst>
          </p:cNvPr>
          <p:cNvSpPr>
            <a:spLocks noChangeArrowheads="1"/>
          </p:cNvSpPr>
          <p:nvPr/>
        </p:nvSpPr>
        <p:spPr bwMode="auto">
          <a:xfrm>
            <a:off x="1757547" y="4641860"/>
            <a:ext cx="21814164" cy="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
            <a:extLst>
              <a:ext uri="{FF2B5EF4-FFF2-40B4-BE49-F238E27FC236}">
                <a16:creationId xmlns:a16="http://schemas.microsoft.com/office/drawing/2014/main" id="{E8F2660D-4EE2-A07D-6DE1-06814069B5FD}"/>
              </a:ext>
            </a:extLst>
          </p:cNvPr>
          <p:cNvSpPr>
            <a:spLocks noChangeArrowheads="1"/>
          </p:cNvSpPr>
          <p:nvPr/>
        </p:nvSpPr>
        <p:spPr bwMode="auto">
          <a:xfrm>
            <a:off x="415635" y="4894054"/>
            <a:ext cx="147437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8" name="Object 17">
            <a:extLst>
              <a:ext uri="{FF2B5EF4-FFF2-40B4-BE49-F238E27FC236}">
                <a16:creationId xmlns:a16="http://schemas.microsoft.com/office/drawing/2014/main" id="{FF6E47F7-F958-B577-406C-6259AD36A34C}"/>
              </a:ext>
            </a:extLst>
          </p:cNvPr>
          <p:cNvGraphicFramePr>
            <a:graphicFrameLocks noChangeAspect="1"/>
          </p:cNvGraphicFramePr>
          <p:nvPr>
            <p:extLst>
              <p:ext uri="{D42A27DB-BD31-4B8C-83A1-F6EECF244321}">
                <p14:modId xmlns:p14="http://schemas.microsoft.com/office/powerpoint/2010/main" val="3108545842"/>
              </p:ext>
            </p:extLst>
          </p:nvPr>
        </p:nvGraphicFramePr>
        <p:xfrm>
          <a:off x="748145" y="554196"/>
          <a:ext cx="6773700" cy="1598942"/>
        </p:xfrm>
        <a:graphic>
          <a:graphicData uri="http://schemas.openxmlformats.org/presentationml/2006/ole">
            <mc:AlternateContent xmlns:mc="http://schemas.openxmlformats.org/markup-compatibility/2006">
              <mc:Choice xmlns:v="urn:schemas-microsoft-com:vml" Requires="v">
                <p:oleObj name="Equation" r:id="rId2" imgW="2222500" imgH="508000" progId="Equation.DSMT4">
                  <p:embed/>
                </p:oleObj>
              </mc:Choice>
              <mc:Fallback>
                <p:oleObj name="Equation" r:id="rId2" imgW="2222500" imgH="508000" progId="Equation.DSMT4">
                  <p:embed/>
                  <p:pic>
                    <p:nvPicPr>
                      <p:cNvPr id="18" name="Object 17">
                        <a:extLst>
                          <a:ext uri="{FF2B5EF4-FFF2-40B4-BE49-F238E27FC236}">
                            <a16:creationId xmlns:a16="http://schemas.microsoft.com/office/drawing/2014/main" id="{FF6E47F7-F958-B577-406C-6259AD36A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554196"/>
                        <a:ext cx="6773700" cy="1598942"/>
                      </a:xfrm>
                      <a:prstGeom prst="rect">
                        <a:avLst/>
                      </a:prstGeom>
                      <a:noFill/>
                    </p:spPr>
                  </p:pic>
                </p:oleObj>
              </mc:Fallback>
            </mc:AlternateContent>
          </a:graphicData>
        </a:graphic>
      </p:graphicFrame>
      <p:sp>
        <p:nvSpPr>
          <p:cNvPr id="5" name="Rectangle 2">
            <a:extLst>
              <a:ext uri="{FF2B5EF4-FFF2-40B4-BE49-F238E27FC236}">
                <a16:creationId xmlns:a16="http://schemas.microsoft.com/office/drawing/2014/main" id="{27092008-163D-18A2-5258-CA0C5DB8DCA2}"/>
              </a:ext>
            </a:extLst>
          </p:cNvPr>
          <p:cNvSpPr>
            <a:spLocks noChangeArrowheads="1"/>
          </p:cNvSpPr>
          <p:nvPr/>
        </p:nvSpPr>
        <p:spPr bwMode="auto">
          <a:xfrm>
            <a:off x="676892" y="2432131"/>
            <a:ext cx="33886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65AAF6B-4008-D00B-BBE4-BF89DC05D854}"/>
              </a:ext>
            </a:extLst>
          </p:cNvPr>
          <p:cNvGraphicFramePr>
            <a:graphicFrameLocks noChangeAspect="1"/>
          </p:cNvGraphicFramePr>
          <p:nvPr>
            <p:extLst>
              <p:ext uri="{D42A27DB-BD31-4B8C-83A1-F6EECF244321}">
                <p14:modId xmlns:p14="http://schemas.microsoft.com/office/powerpoint/2010/main" val="1163800031"/>
              </p:ext>
            </p:extLst>
          </p:nvPr>
        </p:nvGraphicFramePr>
        <p:xfrm>
          <a:off x="748144" y="2467393"/>
          <a:ext cx="5011388" cy="1500224"/>
        </p:xfrm>
        <a:graphic>
          <a:graphicData uri="http://schemas.openxmlformats.org/presentationml/2006/ole">
            <mc:AlternateContent xmlns:mc="http://schemas.openxmlformats.org/markup-compatibility/2006">
              <mc:Choice xmlns:v="urn:schemas-microsoft-com:vml" Requires="v">
                <p:oleObj name="Equation" r:id="rId4" imgW="1497950" imgH="444307" progId="Equation.DSMT4">
                  <p:embed/>
                </p:oleObj>
              </mc:Choice>
              <mc:Fallback>
                <p:oleObj name="Equation" r:id="rId4" imgW="1497950" imgH="444307"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144" y="2467393"/>
                        <a:ext cx="5011388" cy="150022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85A88CB8-FE9F-7ED7-5697-377C0DEDA6CC}"/>
              </a:ext>
            </a:extLst>
          </p:cNvPr>
          <p:cNvSpPr>
            <a:spLocks noChangeArrowheads="1"/>
          </p:cNvSpPr>
          <p:nvPr/>
        </p:nvSpPr>
        <p:spPr bwMode="auto">
          <a:xfrm>
            <a:off x="748145" y="4641859"/>
            <a:ext cx="21770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74763731-3952-7B34-ECFB-06405E553494}"/>
              </a:ext>
            </a:extLst>
          </p:cNvPr>
          <p:cNvGraphicFramePr>
            <a:graphicFrameLocks noChangeAspect="1"/>
          </p:cNvGraphicFramePr>
          <p:nvPr>
            <p:extLst>
              <p:ext uri="{D42A27DB-BD31-4B8C-83A1-F6EECF244321}">
                <p14:modId xmlns:p14="http://schemas.microsoft.com/office/powerpoint/2010/main" val="2886117390"/>
              </p:ext>
            </p:extLst>
          </p:nvPr>
        </p:nvGraphicFramePr>
        <p:xfrm>
          <a:off x="687693" y="4380151"/>
          <a:ext cx="8715973" cy="1661944"/>
        </p:xfrm>
        <a:graphic>
          <a:graphicData uri="http://schemas.openxmlformats.org/presentationml/2006/ole">
            <mc:AlternateContent xmlns:mc="http://schemas.openxmlformats.org/markup-compatibility/2006">
              <mc:Choice xmlns:v="urn:schemas-microsoft-com:vml" Requires="v">
                <p:oleObj name="Equation" r:id="rId6" imgW="2247900" imgH="431800" progId="Equation.DSMT4">
                  <p:embed/>
                </p:oleObj>
              </mc:Choice>
              <mc:Fallback>
                <p:oleObj name="Equation" r:id="rId6" imgW="2247900" imgH="431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93" y="4380151"/>
                        <a:ext cx="8715973" cy="1661944"/>
                      </a:xfrm>
                      <a:prstGeom prst="rect">
                        <a:avLst/>
                      </a:prstGeom>
                      <a:noFill/>
                    </p:spPr>
                  </p:pic>
                </p:oleObj>
              </mc:Fallback>
            </mc:AlternateContent>
          </a:graphicData>
        </a:graphic>
      </p:graphicFrame>
    </p:spTree>
    <p:extLst>
      <p:ext uri="{BB962C8B-B14F-4D97-AF65-F5344CB8AC3E}">
        <p14:creationId xmlns:p14="http://schemas.microsoft.com/office/powerpoint/2010/main" val="348218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C1C8-81F4-3E6F-C994-0B88D6BFAC69}"/>
              </a:ext>
            </a:extLst>
          </p:cNvPr>
          <p:cNvSpPr>
            <a:spLocks noGrp="1"/>
          </p:cNvSpPr>
          <p:nvPr>
            <p:ph type="title"/>
          </p:nvPr>
        </p:nvSpPr>
        <p:spPr/>
        <p:txBody>
          <a:bodyPr/>
          <a:lstStyle/>
          <a:p>
            <a:r>
              <a:rPr lang="en-US" sz="4400" b="1" i="1" dirty="0">
                <a:solidFill>
                  <a:srgbClr val="FF0000"/>
                </a:solidFill>
              </a:rPr>
              <a:t>Abstract</a:t>
            </a:r>
            <a:endParaRPr lang="en-US" dirty="0"/>
          </a:p>
        </p:txBody>
      </p:sp>
      <p:sp>
        <p:nvSpPr>
          <p:cNvPr id="3" name="Content Placeholder 2">
            <a:extLst>
              <a:ext uri="{FF2B5EF4-FFF2-40B4-BE49-F238E27FC236}">
                <a16:creationId xmlns:a16="http://schemas.microsoft.com/office/drawing/2014/main" id="{B3B9D426-7446-C75F-5F0C-1A01893E1641}"/>
              </a:ext>
            </a:extLst>
          </p:cNvPr>
          <p:cNvSpPr>
            <a:spLocks noGrp="1"/>
          </p:cNvSpPr>
          <p:nvPr>
            <p:ph idx="1"/>
          </p:nvPr>
        </p:nvSpPr>
        <p:spPr>
          <a:xfrm>
            <a:off x="838200" y="1411550"/>
            <a:ext cx="10515600" cy="5308846"/>
          </a:xfrm>
        </p:spPr>
        <p:txBody>
          <a:bodyPr>
            <a:normAutofit fontScale="85000" lnSpcReduction="1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production of new apartments in Sweden, has varied strongly during the period from 1975 to 2021. A new statistical function, which explains these production changes, has been developed. This function is designed, based on a set of hypotheses, of how the production level should be affected by different explaining factors; the GNP, the size of the population, the growth of the population, and the cost of construction.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following hypotheses could not be rejected: The apartment production is a strictly increasing and strictly convex function of GNP, and a strictly increasing function of the size of the population, and of the growth of the population. The apartment production is a strictly decreasing function of the cost of construction.</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parameters of the statistical function have been estimated with high precision, via multiple regression analysis. It was not possible to detect heteroscedasticity via residual analysis. Furthermore, no indications that nonlinear transformations would improve the selected model were found. The apartment production model contains a strongly significant negative time trend.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 estimated function is used to predict the future apartment production, until year 2050. The predictions are based on assumed growth levels of GNP and the population, and on alternative future time trends of the construction cost index.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If the real construction cost index will continue to grow with the same average trend as from year 1993 to 2021, then the future apartment construction level will stay almost constant, at 40 000 apartments per year, until year 2050. If the future real construction cost index will stay constant at the 2022 level, then the production of new apartments will grow to almost 90 000 apartments per year, in year 2050. If the real construction cost index can be decreased to the 1993 level, then the production of new apartments will grow to almost 130 000 apartments per year, in year 2050.</a:t>
            </a:r>
          </a:p>
          <a:p>
            <a:endParaRPr lang="en-US" dirty="0"/>
          </a:p>
        </p:txBody>
      </p:sp>
      <p:sp>
        <p:nvSpPr>
          <p:cNvPr id="4" name="Slide Number Placeholder 3">
            <a:extLst>
              <a:ext uri="{FF2B5EF4-FFF2-40B4-BE49-F238E27FC236}">
                <a16:creationId xmlns:a16="http://schemas.microsoft.com/office/drawing/2014/main" id="{4038D40D-B3DB-E937-B2EB-37BDF29E10B5}"/>
              </a:ext>
            </a:extLst>
          </p:cNvPr>
          <p:cNvSpPr>
            <a:spLocks noGrp="1"/>
          </p:cNvSpPr>
          <p:nvPr>
            <p:ph type="sldNum" sz="quarter" idx="12"/>
          </p:nvPr>
        </p:nvSpPr>
        <p:spPr/>
        <p:txBody>
          <a:bodyPr/>
          <a:lstStyle/>
          <a:p>
            <a:fld id="{0F1E885B-4ECB-4D39-A663-222ACBC24857}" type="slidenum">
              <a:rPr lang="en-US" smtClean="0"/>
              <a:t>2</a:t>
            </a:fld>
            <a:endParaRPr lang="en-US"/>
          </a:p>
        </p:txBody>
      </p:sp>
    </p:spTree>
    <p:extLst>
      <p:ext uri="{BB962C8B-B14F-4D97-AF65-F5344CB8AC3E}">
        <p14:creationId xmlns:p14="http://schemas.microsoft.com/office/powerpoint/2010/main" val="330277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9588-C6E7-E6AA-CC7A-390CB4630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9F53E406-E415-5302-0F06-4F40E2313DF3}"/>
              </a:ext>
            </a:extLst>
          </p:cNvPr>
          <p:cNvSpPr>
            <a:spLocks noChangeArrowheads="1"/>
          </p:cNvSpPr>
          <p:nvPr/>
        </p:nvSpPr>
        <p:spPr bwMode="auto">
          <a:xfrm>
            <a:off x="8253351" y="2444534"/>
            <a:ext cx="22174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D359CDD1-E8A1-A9E5-EA25-09DD787C87D7}"/>
              </a:ext>
            </a:extLst>
          </p:cNvPr>
          <p:cNvSpPr>
            <a:spLocks noChangeArrowheads="1"/>
          </p:cNvSpPr>
          <p:nvPr/>
        </p:nvSpPr>
        <p:spPr bwMode="auto">
          <a:xfrm>
            <a:off x="7411191" y="4120737"/>
            <a:ext cx="23619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
            <a:extLst>
              <a:ext uri="{FF2B5EF4-FFF2-40B4-BE49-F238E27FC236}">
                <a16:creationId xmlns:a16="http://schemas.microsoft.com/office/drawing/2014/main" id="{F8898CEA-2EBD-B02D-A02F-F6A8579570E5}"/>
              </a:ext>
            </a:extLst>
          </p:cNvPr>
          <p:cNvSpPr>
            <a:spLocks noChangeArrowheads="1"/>
          </p:cNvSpPr>
          <p:nvPr/>
        </p:nvSpPr>
        <p:spPr bwMode="auto">
          <a:xfrm>
            <a:off x="1757547" y="4641860"/>
            <a:ext cx="21814164" cy="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
            <a:extLst>
              <a:ext uri="{FF2B5EF4-FFF2-40B4-BE49-F238E27FC236}">
                <a16:creationId xmlns:a16="http://schemas.microsoft.com/office/drawing/2014/main" id="{E8F2660D-4EE2-A07D-6DE1-06814069B5FD}"/>
              </a:ext>
            </a:extLst>
          </p:cNvPr>
          <p:cNvSpPr>
            <a:spLocks noChangeArrowheads="1"/>
          </p:cNvSpPr>
          <p:nvPr/>
        </p:nvSpPr>
        <p:spPr bwMode="auto">
          <a:xfrm>
            <a:off x="1389412" y="9581632"/>
            <a:ext cx="38114135" cy="14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27092008-163D-18A2-5258-CA0C5DB8DCA2}"/>
              </a:ext>
            </a:extLst>
          </p:cNvPr>
          <p:cNvSpPr>
            <a:spLocks noChangeArrowheads="1"/>
          </p:cNvSpPr>
          <p:nvPr/>
        </p:nvSpPr>
        <p:spPr bwMode="auto">
          <a:xfrm>
            <a:off x="676892" y="2432131"/>
            <a:ext cx="33886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85A88CB8-FE9F-7ED7-5697-377C0DEDA6CC}"/>
              </a:ext>
            </a:extLst>
          </p:cNvPr>
          <p:cNvSpPr>
            <a:spLocks noChangeArrowheads="1"/>
          </p:cNvSpPr>
          <p:nvPr/>
        </p:nvSpPr>
        <p:spPr bwMode="auto">
          <a:xfrm>
            <a:off x="748145" y="4641859"/>
            <a:ext cx="21770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id="{74763731-3952-7B34-ECFB-06405E553494}"/>
              </a:ext>
            </a:extLst>
          </p:cNvPr>
          <p:cNvGraphicFramePr>
            <a:graphicFrameLocks noChangeAspect="1"/>
          </p:cNvGraphicFramePr>
          <p:nvPr>
            <p:extLst>
              <p:ext uri="{D42A27DB-BD31-4B8C-83A1-F6EECF244321}">
                <p14:modId xmlns:p14="http://schemas.microsoft.com/office/powerpoint/2010/main" val="4159333629"/>
              </p:ext>
            </p:extLst>
          </p:nvPr>
        </p:nvGraphicFramePr>
        <p:xfrm>
          <a:off x="676892" y="419719"/>
          <a:ext cx="8715973" cy="1661944"/>
        </p:xfrm>
        <a:graphic>
          <a:graphicData uri="http://schemas.openxmlformats.org/presentationml/2006/ole">
            <mc:AlternateContent xmlns:mc="http://schemas.openxmlformats.org/markup-compatibility/2006">
              <mc:Choice xmlns:v="urn:schemas-microsoft-com:vml" Requires="v">
                <p:oleObj name="Equation" r:id="rId2" imgW="2247900" imgH="431800" progId="Equation.DSMT4">
                  <p:embed/>
                </p:oleObj>
              </mc:Choice>
              <mc:Fallback>
                <p:oleObj name="Equation" r:id="rId2" imgW="2247900" imgH="431800" progId="Equation.DSMT4">
                  <p:embed/>
                  <p:pic>
                    <p:nvPicPr>
                      <p:cNvPr id="9" name="Object 8">
                        <a:extLst>
                          <a:ext uri="{FF2B5EF4-FFF2-40B4-BE49-F238E27FC236}">
                            <a16:creationId xmlns:a16="http://schemas.microsoft.com/office/drawing/2014/main" id="{74763731-3952-7B34-ECFB-06405E553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92" y="419719"/>
                        <a:ext cx="8715973" cy="1661944"/>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37426497-BD49-5E3A-25A7-77B72802C364}"/>
              </a:ext>
            </a:extLst>
          </p:cNvPr>
          <p:cNvSpPr>
            <a:spLocks noChangeArrowheads="1"/>
          </p:cNvSpPr>
          <p:nvPr/>
        </p:nvSpPr>
        <p:spPr bwMode="auto">
          <a:xfrm>
            <a:off x="748145" y="2386274"/>
            <a:ext cx="45537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59F5CE15-1C6F-133A-C8ED-55C370ABE3B4}"/>
              </a:ext>
            </a:extLst>
          </p:cNvPr>
          <p:cNvGraphicFramePr>
            <a:graphicFrameLocks noChangeAspect="1"/>
          </p:cNvGraphicFramePr>
          <p:nvPr>
            <p:extLst>
              <p:ext uri="{D42A27DB-BD31-4B8C-83A1-F6EECF244321}">
                <p14:modId xmlns:p14="http://schemas.microsoft.com/office/powerpoint/2010/main" val="3522924380"/>
              </p:ext>
            </p:extLst>
          </p:nvPr>
        </p:nvGraphicFramePr>
        <p:xfrm>
          <a:off x="748145" y="2386275"/>
          <a:ext cx="7719950" cy="1600911"/>
        </p:xfrm>
        <a:graphic>
          <a:graphicData uri="http://schemas.openxmlformats.org/presentationml/2006/ole">
            <mc:AlternateContent xmlns:mc="http://schemas.openxmlformats.org/markup-compatibility/2006">
              <mc:Choice xmlns:v="urn:schemas-microsoft-com:vml" Requires="v">
                <p:oleObj name="Equation" r:id="rId4" imgW="2057400" imgH="431800" progId="Equation.DSMT4">
                  <p:embed/>
                </p:oleObj>
              </mc:Choice>
              <mc:Fallback>
                <p:oleObj name="Equation" r:id="rId4" imgW="20574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145" y="2386275"/>
                        <a:ext cx="7719950" cy="1600911"/>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FEC46508-FE20-8988-ADA0-91E2DC7C8498}"/>
              </a:ext>
            </a:extLst>
          </p:cNvPr>
          <p:cNvSpPr>
            <a:spLocks noChangeArrowheads="1"/>
          </p:cNvSpPr>
          <p:nvPr/>
        </p:nvSpPr>
        <p:spPr bwMode="auto">
          <a:xfrm>
            <a:off x="973776" y="4687577"/>
            <a:ext cx="3151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72C5871E-B8F3-A213-9FD9-A345CA7FBC73}"/>
              </a:ext>
            </a:extLst>
          </p:cNvPr>
          <p:cNvGraphicFramePr>
            <a:graphicFrameLocks noChangeAspect="1"/>
          </p:cNvGraphicFramePr>
          <p:nvPr>
            <p:extLst>
              <p:ext uri="{D42A27DB-BD31-4B8C-83A1-F6EECF244321}">
                <p14:modId xmlns:p14="http://schemas.microsoft.com/office/powerpoint/2010/main" val="2991426713"/>
              </p:ext>
            </p:extLst>
          </p:nvPr>
        </p:nvGraphicFramePr>
        <p:xfrm>
          <a:off x="748145" y="4401290"/>
          <a:ext cx="7602653" cy="1582593"/>
        </p:xfrm>
        <a:graphic>
          <a:graphicData uri="http://schemas.openxmlformats.org/presentationml/2006/ole">
            <mc:AlternateContent xmlns:mc="http://schemas.openxmlformats.org/markup-compatibility/2006">
              <mc:Choice xmlns:v="urn:schemas-microsoft-com:vml" Requires="v">
                <p:oleObj name="Equation" r:id="rId6" imgW="2336800" imgH="482600" progId="Equation.DSMT4">
                  <p:embed/>
                </p:oleObj>
              </mc:Choice>
              <mc:Fallback>
                <p:oleObj name="Equation" r:id="rId6" imgW="2336800" imgH="482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145" y="4401290"/>
                        <a:ext cx="7602653" cy="1582593"/>
                      </a:xfrm>
                      <a:prstGeom prst="rect">
                        <a:avLst/>
                      </a:prstGeom>
                      <a:noFill/>
                    </p:spPr>
                  </p:pic>
                </p:oleObj>
              </mc:Fallback>
            </mc:AlternateContent>
          </a:graphicData>
        </a:graphic>
      </p:graphicFrame>
    </p:spTree>
    <p:extLst>
      <p:ext uri="{BB962C8B-B14F-4D97-AF65-F5344CB8AC3E}">
        <p14:creationId xmlns:p14="http://schemas.microsoft.com/office/powerpoint/2010/main" val="60911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599588-C6E7-E6AA-CC7A-390CB4630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9F53E406-E415-5302-0F06-4F40E2313DF3}"/>
              </a:ext>
            </a:extLst>
          </p:cNvPr>
          <p:cNvSpPr>
            <a:spLocks noChangeArrowheads="1"/>
          </p:cNvSpPr>
          <p:nvPr/>
        </p:nvSpPr>
        <p:spPr bwMode="auto">
          <a:xfrm>
            <a:off x="8253351" y="2444534"/>
            <a:ext cx="22174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D359CDD1-E8A1-A9E5-EA25-09DD787C87D7}"/>
              </a:ext>
            </a:extLst>
          </p:cNvPr>
          <p:cNvSpPr>
            <a:spLocks noChangeArrowheads="1"/>
          </p:cNvSpPr>
          <p:nvPr/>
        </p:nvSpPr>
        <p:spPr bwMode="auto">
          <a:xfrm>
            <a:off x="7411191" y="4120737"/>
            <a:ext cx="236191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
            <a:extLst>
              <a:ext uri="{FF2B5EF4-FFF2-40B4-BE49-F238E27FC236}">
                <a16:creationId xmlns:a16="http://schemas.microsoft.com/office/drawing/2014/main" id="{F8898CEA-2EBD-B02D-A02F-F6A8579570E5}"/>
              </a:ext>
            </a:extLst>
          </p:cNvPr>
          <p:cNvSpPr>
            <a:spLocks noChangeArrowheads="1"/>
          </p:cNvSpPr>
          <p:nvPr/>
        </p:nvSpPr>
        <p:spPr bwMode="auto">
          <a:xfrm>
            <a:off x="1757547" y="4641860"/>
            <a:ext cx="21814164" cy="8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2">
            <a:extLst>
              <a:ext uri="{FF2B5EF4-FFF2-40B4-BE49-F238E27FC236}">
                <a16:creationId xmlns:a16="http://schemas.microsoft.com/office/drawing/2014/main" id="{E8F2660D-4EE2-A07D-6DE1-06814069B5FD}"/>
              </a:ext>
            </a:extLst>
          </p:cNvPr>
          <p:cNvSpPr>
            <a:spLocks noChangeArrowheads="1"/>
          </p:cNvSpPr>
          <p:nvPr/>
        </p:nvSpPr>
        <p:spPr bwMode="auto">
          <a:xfrm>
            <a:off x="1389412" y="9581632"/>
            <a:ext cx="38114135" cy="14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27092008-163D-18A2-5258-CA0C5DB8DCA2}"/>
              </a:ext>
            </a:extLst>
          </p:cNvPr>
          <p:cNvSpPr>
            <a:spLocks noChangeArrowheads="1"/>
          </p:cNvSpPr>
          <p:nvPr/>
        </p:nvSpPr>
        <p:spPr bwMode="auto">
          <a:xfrm>
            <a:off x="676892" y="2432131"/>
            <a:ext cx="33886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85A88CB8-FE9F-7ED7-5697-377C0DEDA6CC}"/>
              </a:ext>
            </a:extLst>
          </p:cNvPr>
          <p:cNvSpPr>
            <a:spLocks noChangeArrowheads="1"/>
          </p:cNvSpPr>
          <p:nvPr/>
        </p:nvSpPr>
        <p:spPr bwMode="auto">
          <a:xfrm>
            <a:off x="748145" y="4641859"/>
            <a:ext cx="217700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7426497-BD49-5E3A-25A7-77B72802C364}"/>
              </a:ext>
            </a:extLst>
          </p:cNvPr>
          <p:cNvSpPr>
            <a:spLocks noChangeArrowheads="1"/>
          </p:cNvSpPr>
          <p:nvPr/>
        </p:nvSpPr>
        <p:spPr bwMode="auto">
          <a:xfrm>
            <a:off x="748145" y="2434923"/>
            <a:ext cx="455370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4">
            <a:extLst>
              <a:ext uri="{FF2B5EF4-FFF2-40B4-BE49-F238E27FC236}">
                <a16:creationId xmlns:a16="http://schemas.microsoft.com/office/drawing/2014/main" id="{FEC46508-FE20-8988-ADA0-91E2DC7C8498}"/>
              </a:ext>
            </a:extLst>
          </p:cNvPr>
          <p:cNvSpPr>
            <a:spLocks noChangeArrowheads="1"/>
          </p:cNvSpPr>
          <p:nvPr/>
        </p:nvSpPr>
        <p:spPr bwMode="auto">
          <a:xfrm>
            <a:off x="973776" y="4722566"/>
            <a:ext cx="3151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2" name="Object 11">
            <a:extLst>
              <a:ext uri="{FF2B5EF4-FFF2-40B4-BE49-F238E27FC236}">
                <a16:creationId xmlns:a16="http://schemas.microsoft.com/office/drawing/2014/main" id="{72C5871E-B8F3-A213-9FD9-A345CA7FBC73}"/>
              </a:ext>
            </a:extLst>
          </p:cNvPr>
          <p:cNvGraphicFramePr>
            <a:graphicFrameLocks noChangeAspect="1"/>
          </p:cNvGraphicFramePr>
          <p:nvPr>
            <p:extLst>
              <p:ext uri="{D42A27DB-BD31-4B8C-83A1-F6EECF244321}">
                <p14:modId xmlns:p14="http://schemas.microsoft.com/office/powerpoint/2010/main" val="152727378"/>
              </p:ext>
            </p:extLst>
          </p:nvPr>
        </p:nvGraphicFramePr>
        <p:xfrm>
          <a:off x="486888" y="490114"/>
          <a:ext cx="7602653" cy="1582593"/>
        </p:xfrm>
        <a:graphic>
          <a:graphicData uri="http://schemas.openxmlformats.org/presentationml/2006/ole">
            <mc:AlternateContent xmlns:mc="http://schemas.openxmlformats.org/markup-compatibility/2006">
              <mc:Choice xmlns:v="urn:schemas-microsoft-com:vml" Requires="v">
                <p:oleObj name="Equation" r:id="rId2" imgW="2336800" imgH="482600" progId="Equation.DSMT4">
                  <p:embed/>
                </p:oleObj>
              </mc:Choice>
              <mc:Fallback>
                <p:oleObj name="Equation" r:id="rId2" imgW="2336800" imgH="482600" progId="Equation.DSMT4">
                  <p:embed/>
                  <p:pic>
                    <p:nvPicPr>
                      <p:cNvPr id="12" name="Object 11">
                        <a:extLst>
                          <a:ext uri="{FF2B5EF4-FFF2-40B4-BE49-F238E27FC236}">
                            <a16:creationId xmlns:a16="http://schemas.microsoft.com/office/drawing/2014/main" id="{72C5871E-B8F3-A213-9FD9-A345CA7FB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8" y="490114"/>
                        <a:ext cx="7602653" cy="1582593"/>
                      </a:xfrm>
                      <a:prstGeom prst="rect">
                        <a:avLst/>
                      </a:prstGeom>
                      <a:noFill/>
                    </p:spPr>
                  </p:pic>
                </p:oleObj>
              </mc:Fallback>
            </mc:AlternateContent>
          </a:graphicData>
        </a:graphic>
      </p:graphicFrame>
      <p:sp>
        <p:nvSpPr>
          <p:cNvPr id="7" name="Rectangle 2">
            <a:extLst>
              <a:ext uri="{FF2B5EF4-FFF2-40B4-BE49-F238E27FC236}">
                <a16:creationId xmlns:a16="http://schemas.microsoft.com/office/drawing/2014/main" id="{5D6E88DC-9942-7F17-E293-3E31E75FEAAF}"/>
              </a:ext>
            </a:extLst>
          </p:cNvPr>
          <p:cNvSpPr>
            <a:spLocks noChangeArrowheads="1"/>
          </p:cNvSpPr>
          <p:nvPr/>
        </p:nvSpPr>
        <p:spPr bwMode="auto">
          <a:xfrm>
            <a:off x="486888" y="2405412"/>
            <a:ext cx="405474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F4D37753-B24A-9A39-9A88-D18CC4627467}"/>
              </a:ext>
            </a:extLst>
          </p:cNvPr>
          <p:cNvGraphicFramePr>
            <a:graphicFrameLocks noChangeAspect="1"/>
          </p:cNvGraphicFramePr>
          <p:nvPr>
            <p:extLst>
              <p:ext uri="{D42A27DB-BD31-4B8C-83A1-F6EECF244321}">
                <p14:modId xmlns:p14="http://schemas.microsoft.com/office/powerpoint/2010/main" val="734410282"/>
              </p:ext>
            </p:extLst>
          </p:nvPr>
        </p:nvGraphicFramePr>
        <p:xfrm>
          <a:off x="486889" y="2405413"/>
          <a:ext cx="7602652" cy="1615564"/>
        </p:xfrm>
        <a:graphic>
          <a:graphicData uri="http://schemas.openxmlformats.org/presentationml/2006/ole">
            <mc:AlternateContent xmlns:mc="http://schemas.openxmlformats.org/markup-compatibility/2006">
              <mc:Choice xmlns:v="urn:schemas-microsoft-com:vml" Requires="v">
                <p:oleObj name="Equation" r:id="rId4" imgW="2286000" imgH="482600" progId="Equation.DSMT4">
                  <p:embed/>
                </p:oleObj>
              </mc:Choice>
              <mc:Fallback>
                <p:oleObj name="Equation" r:id="rId4" imgW="2286000" imgH="482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9" y="2405413"/>
                        <a:ext cx="7602652" cy="1615564"/>
                      </a:xfrm>
                      <a:prstGeom prst="rect">
                        <a:avLst/>
                      </a:prstGeom>
                      <a:noFill/>
                    </p:spPr>
                  </p:pic>
                </p:oleObj>
              </mc:Fallback>
            </mc:AlternateContent>
          </a:graphicData>
        </a:graphic>
      </p:graphicFrame>
      <p:sp>
        <p:nvSpPr>
          <p:cNvPr id="15" name="Rectangle 4">
            <a:extLst>
              <a:ext uri="{FF2B5EF4-FFF2-40B4-BE49-F238E27FC236}">
                <a16:creationId xmlns:a16="http://schemas.microsoft.com/office/drawing/2014/main" id="{19C03A8B-856B-18F9-2689-F30F1E6E8FD8}"/>
              </a:ext>
            </a:extLst>
          </p:cNvPr>
          <p:cNvSpPr>
            <a:spLocks noChangeArrowheads="1"/>
          </p:cNvSpPr>
          <p:nvPr/>
        </p:nvSpPr>
        <p:spPr bwMode="auto">
          <a:xfrm>
            <a:off x="486887" y="4514918"/>
            <a:ext cx="307918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FB852856-D0DB-F099-9076-35134AF7EB44}"/>
              </a:ext>
            </a:extLst>
          </p:cNvPr>
          <p:cNvGraphicFramePr>
            <a:graphicFrameLocks noChangeAspect="1"/>
          </p:cNvGraphicFramePr>
          <p:nvPr>
            <p:extLst>
              <p:ext uri="{D42A27DB-BD31-4B8C-83A1-F6EECF244321}">
                <p14:modId xmlns:p14="http://schemas.microsoft.com/office/powerpoint/2010/main" val="2862618652"/>
              </p:ext>
            </p:extLst>
          </p:nvPr>
        </p:nvGraphicFramePr>
        <p:xfrm>
          <a:off x="486888" y="4480546"/>
          <a:ext cx="7766463" cy="1448408"/>
        </p:xfrm>
        <a:graphic>
          <a:graphicData uri="http://schemas.openxmlformats.org/presentationml/2006/ole">
            <mc:AlternateContent xmlns:mc="http://schemas.openxmlformats.org/markup-compatibility/2006">
              <mc:Choice xmlns:v="urn:schemas-microsoft-com:vml" Requires="v">
                <p:oleObj name="Equation" r:id="rId6" imgW="2959100" imgH="558800" progId="Equation.DSMT4">
                  <p:embed/>
                </p:oleObj>
              </mc:Choice>
              <mc:Fallback>
                <p:oleObj name="Equation" r:id="rId6" imgW="2959100" imgH="558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88" y="4480546"/>
                        <a:ext cx="7766463" cy="1448408"/>
                      </a:xfrm>
                      <a:prstGeom prst="rect">
                        <a:avLst/>
                      </a:prstGeom>
                      <a:noFill/>
                    </p:spPr>
                  </p:pic>
                </p:oleObj>
              </mc:Fallback>
            </mc:AlternateContent>
          </a:graphicData>
        </a:graphic>
      </p:graphicFrame>
    </p:spTree>
    <p:extLst>
      <p:ext uri="{BB962C8B-B14F-4D97-AF65-F5344CB8AC3E}">
        <p14:creationId xmlns:p14="http://schemas.microsoft.com/office/powerpoint/2010/main" val="402785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90F756-2C9E-9CF3-11B0-F4A5BCB03DA8}"/>
              </a:ext>
            </a:extLst>
          </p:cNvPr>
          <p:cNvSpPr>
            <a:spLocks noGrp="1"/>
          </p:cNvSpPr>
          <p:nvPr>
            <p:ph type="sldNum" sz="quarter" idx="12"/>
          </p:nvPr>
        </p:nvSpPr>
        <p:spPr/>
        <p:txBody>
          <a:bodyPr/>
          <a:lstStyle/>
          <a:p>
            <a:fld id="{0F1E885B-4ECB-4D39-A663-222ACBC24857}" type="slidenum">
              <a:rPr lang="en-US" smtClean="0"/>
              <a:t>22</a:t>
            </a:fld>
            <a:endParaRPr lang="en-US"/>
          </a:p>
        </p:txBody>
      </p:sp>
      <p:sp>
        <p:nvSpPr>
          <p:cNvPr id="6" name="TextBox 5">
            <a:extLst>
              <a:ext uri="{FF2B5EF4-FFF2-40B4-BE49-F238E27FC236}">
                <a16:creationId xmlns:a16="http://schemas.microsoft.com/office/drawing/2014/main" id="{5FF4701C-559C-82FC-F9B1-8C09455BB76E}"/>
              </a:ext>
            </a:extLst>
          </p:cNvPr>
          <p:cNvSpPr txBox="1"/>
          <p:nvPr/>
        </p:nvSpPr>
        <p:spPr>
          <a:xfrm>
            <a:off x="838200" y="2383928"/>
            <a:ext cx="9880270" cy="4154984"/>
          </a:xfrm>
          <a:prstGeom prst="rect">
            <a:avLst/>
          </a:prstGeom>
          <a:noFill/>
        </p:spPr>
        <p:txBody>
          <a:bodyPr wrap="square">
            <a:spAutoFit/>
          </a:bodyPr>
          <a:lstStyle/>
          <a:p>
            <a:r>
              <a:rPr lang="en-US" sz="2400" b="1" i="1" dirty="0">
                <a:solidFill>
                  <a:srgbClr val="00B0F0"/>
                </a:solidFill>
              </a:rPr>
              <a:t>Two different real solutions of F, denoted F1 and F2, are found. </a:t>
            </a:r>
          </a:p>
          <a:p>
            <a:endParaRPr lang="en-US" sz="2400" b="1" i="1" dirty="0">
              <a:solidFill>
                <a:srgbClr val="00B0F0"/>
              </a:solidFill>
            </a:endParaRPr>
          </a:p>
          <a:p>
            <a:r>
              <a:rPr lang="en-US" sz="2400" b="1" i="1" dirty="0">
                <a:solidFill>
                  <a:srgbClr val="00B0F0"/>
                </a:solidFill>
              </a:rPr>
              <a:t>F1 is the solution when the negative sign is selected before the square root expression and F2 is obtained if the positive sign is used. </a:t>
            </a:r>
          </a:p>
          <a:p>
            <a:endParaRPr lang="en-US" sz="2400" b="1" i="1" dirty="0">
              <a:solidFill>
                <a:srgbClr val="00B0F0"/>
              </a:solidFill>
            </a:endParaRPr>
          </a:p>
          <a:p>
            <a:r>
              <a:rPr lang="en-US" sz="2400" b="1" i="1" dirty="0">
                <a:solidFill>
                  <a:srgbClr val="00B0F0"/>
                </a:solidFill>
              </a:rPr>
              <a:t>One of these F- values, F1, will satisfy the budget constraint. </a:t>
            </a:r>
          </a:p>
          <a:p>
            <a:endParaRPr lang="en-US" sz="2400" b="1" i="1" dirty="0">
              <a:solidFill>
                <a:srgbClr val="00B0F0"/>
              </a:solidFill>
            </a:endParaRPr>
          </a:p>
          <a:p>
            <a:r>
              <a:rPr lang="en-US" sz="2400" b="1" i="1" dirty="0">
                <a:solidFill>
                  <a:srgbClr val="00B0F0"/>
                </a:solidFill>
              </a:rPr>
              <a:t>F1 contributes to the maximization of the utility function. </a:t>
            </a:r>
          </a:p>
          <a:p>
            <a:endParaRPr lang="en-US" sz="2400" b="1" i="1" dirty="0">
              <a:solidFill>
                <a:srgbClr val="00B0F0"/>
              </a:solidFill>
            </a:endParaRPr>
          </a:p>
          <a:p>
            <a:r>
              <a:rPr lang="en-US" sz="2400" b="1" i="1" dirty="0">
                <a:solidFill>
                  <a:srgbClr val="00B0F0"/>
                </a:solidFill>
              </a:rPr>
              <a:t>F2 does not satisfy the budget constraint and can be shown to lead to an unfeasible minimum. </a:t>
            </a:r>
          </a:p>
        </p:txBody>
      </p:sp>
      <p:graphicFrame>
        <p:nvGraphicFramePr>
          <p:cNvPr id="7" name="Object 6">
            <a:extLst>
              <a:ext uri="{FF2B5EF4-FFF2-40B4-BE49-F238E27FC236}">
                <a16:creationId xmlns:a16="http://schemas.microsoft.com/office/drawing/2014/main" id="{F1E7EA9E-4C0F-68E6-05A4-02D8D401F3B8}"/>
              </a:ext>
            </a:extLst>
          </p:cNvPr>
          <p:cNvGraphicFramePr>
            <a:graphicFrameLocks noChangeAspect="1"/>
          </p:cNvGraphicFramePr>
          <p:nvPr>
            <p:extLst>
              <p:ext uri="{D42A27DB-BD31-4B8C-83A1-F6EECF244321}">
                <p14:modId xmlns:p14="http://schemas.microsoft.com/office/powerpoint/2010/main" val="2164547089"/>
              </p:ext>
            </p:extLst>
          </p:nvPr>
        </p:nvGraphicFramePr>
        <p:xfrm>
          <a:off x="844137" y="621066"/>
          <a:ext cx="7766463" cy="1448408"/>
        </p:xfrm>
        <a:graphic>
          <a:graphicData uri="http://schemas.openxmlformats.org/presentationml/2006/ole">
            <mc:AlternateContent xmlns:mc="http://schemas.openxmlformats.org/markup-compatibility/2006">
              <mc:Choice xmlns:v="urn:schemas-microsoft-com:vml" Requires="v">
                <p:oleObj name="Equation" r:id="rId2" imgW="2959100" imgH="558800" progId="Equation.DSMT4">
                  <p:embed/>
                </p:oleObj>
              </mc:Choice>
              <mc:Fallback>
                <p:oleObj name="Equation" r:id="rId2" imgW="2959100" imgH="558800" progId="Equation.DSMT4">
                  <p:embed/>
                  <p:pic>
                    <p:nvPicPr>
                      <p:cNvPr id="16" name="Object 15">
                        <a:extLst>
                          <a:ext uri="{FF2B5EF4-FFF2-40B4-BE49-F238E27FC236}">
                            <a16:creationId xmlns:a16="http://schemas.microsoft.com/office/drawing/2014/main" id="{FB852856-D0DB-F099-9076-35134AF7E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37" y="621066"/>
                        <a:ext cx="7766463" cy="1448408"/>
                      </a:xfrm>
                      <a:prstGeom prst="rect">
                        <a:avLst/>
                      </a:prstGeom>
                      <a:noFill/>
                    </p:spPr>
                  </p:pic>
                </p:oleObj>
              </mc:Fallback>
            </mc:AlternateContent>
          </a:graphicData>
        </a:graphic>
      </p:graphicFrame>
    </p:spTree>
    <p:extLst>
      <p:ext uri="{BB962C8B-B14F-4D97-AF65-F5344CB8AC3E}">
        <p14:creationId xmlns:p14="http://schemas.microsoft.com/office/powerpoint/2010/main" val="279910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2A618-2C14-BC1F-DF54-76906202C1E2}"/>
              </a:ext>
            </a:extLst>
          </p:cNvPr>
          <p:cNvSpPr>
            <a:spLocks noGrp="1"/>
          </p:cNvSpPr>
          <p:nvPr>
            <p:ph type="sldNum" sz="quarter" idx="12"/>
          </p:nvPr>
        </p:nvSpPr>
        <p:spPr/>
        <p:txBody>
          <a:bodyPr/>
          <a:lstStyle/>
          <a:p>
            <a:fld id="{0F1E885B-4ECB-4D39-A663-222ACBC24857}" type="slidenum">
              <a:rPr lang="en-US" smtClean="0"/>
              <a:t>23</a:t>
            </a:fld>
            <a:endParaRPr lang="en-US"/>
          </a:p>
        </p:txBody>
      </p:sp>
      <p:sp>
        <p:nvSpPr>
          <p:cNvPr id="7" name="TextBox 6">
            <a:extLst>
              <a:ext uri="{FF2B5EF4-FFF2-40B4-BE49-F238E27FC236}">
                <a16:creationId xmlns:a16="http://schemas.microsoft.com/office/drawing/2014/main" id="{BC4A685C-5560-3F7B-AB3F-71187AC06921}"/>
              </a:ext>
            </a:extLst>
          </p:cNvPr>
          <p:cNvSpPr txBox="1"/>
          <p:nvPr/>
        </p:nvSpPr>
        <p:spPr>
          <a:xfrm>
            <a:off x="1199408" y="1282534"/>
            <a:ext cx="9393382" cy="4154984"/>
          </a:xfrm>
          <a:prstGeom prst="rect">
            <a:avLst/>
          </a:prstGeom>
          <a:noFill/>
        </p:spPr>
        <p:txBody>
          <a:bodyPr wrap="square">
            <a:spAutoFit/>
          </a:bodyPr>
          <a:lstStyle/>
          <a:p>
            <a:r>
              <a:rPr lang="en-US" sz="2400" b="1" dirty="0">
                <a:solidFill>
                  <a:srgbClr val="00B050"/>
                </a:solidFill>
              </a:rPr>
              <a:t>The optimization problem contains a strictly concave objective function and a linear constraint. </a:t>
            </a:r>
          </a:p>
          <a:p>
            <a:endParaRPr lang="en-US" sz="2400" b="1" dirty="0">
              <a:solidFill>
                <a:srgbClr val="00B050"/>
              </a:solidFill>
            </a:endParaRPr>
          </a:p>
          <a:p>
            <a:r>
              <a:rPr lang="en-US" sz="2400" b="1" dirty="0">
                <a:solidFill>
                  <a:srgbClr val="00B050"/>
                </a:solidFill>
              </a:rPr>
              <a:t>If the first order optimum conditions are satisfied and the solution is feasible, the solution is a unique and feasible maximum.</a:t>
            </a:r>
          </a:p>
          <a:p>
            <a:endParaRPr lang="en-US" sz="2400" b="1" dirty="0">
              <a:solidFill>
                <a:srgbClr val="00B050"/>
              </a:solidFill>
            </a:endParaRPr>
          </a:p>
          <a:p>
            <a:r>
              <a:rPr lang="en-US" sz="2400" b="1" dirty="0">
                <a:solidFill>
                  <a:srgbClr val="00B050"/>
                </a:solidFill>
              </a:rPr>
              <a:t>The optimal value of S can now be found via F = F1 and the parameters.</a:t>
            </a:r>
          </a:p>
          <a:p>
            <a:endParaRPr lang="en-US" sz="2400" b="1" dirty="0">
              <a:solidFill>
                <a:srgbClr val="00B050"/>
              </a:solidFill>
            </a:endParaRPr>
          </a:p>
          <a:p>
            <a:r>
              <a:rPr lang="en-US" sz="2400" b="1" dirty="0">
                <a:solidFill>
                  <a:srgbClr val="00B050"/>
                </a:solidFill>
              </a:rPr>
              <a:t>Then, the shadow price of the budget, can be derived. </a:t>
            </a:r>
          </a:p>
          <a:p>
            <a:endParaRPr lang="en-US" sz="2400" b="1" dirty="0">
              <a:solidFill>
                <a:srgbClr val="00B050"/>
              </a:solidFill>
            </a:endParaRPr>
          </a:p>
          <a:p>
            <a:r>
              <a:rPr lang="en-US" sz="2400" b="1" dirty="0">
                <a:solidFill>
                  <a:srgbClr val="00B050"/>
                </a:solidFill>
              </a:rPr>
              <a:t>Finally, the optimal value of U is found via the parameters, F1 and S. </a:t>
            </a:r>
          </a:p>
        </p:txBody>
      </p:sp>
    </p:spTree>
    <p:extLst>
      <p:ext uri="{BB962C8B-B14F-4D97-AF65-F5344CB8AC3E}">
        <p14:creationId xmlns:p14="http://schemas.microsoft.com/office/powerpoint/2010/main" val="196790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D3B4EC-B2DE-3FDF-B16E-25234E1F852D}"/>
              </a:ext>
            </a:extLst>
          </p:cNvPr>
          <p:cNvPicPr>
            <a:picLocks noChangeAspect="1"/>
          </p:cNvPicPr>
          <p:nvPr/>
        </p:nvPicPr>
        <p:blipFill>
          <a:blip r:embed="rId2"/>
          <a:stretch>
            <a:fillRect/>
          </a:stretch>
        </p:blipFill>
        <p:spPr>
          <a:xfrm>
            <a:off x="665825" y="731834"/>
            <a:ext cx="10966433" cy="5447023"/>
          </a:xfrm>
          <a:prstGeom prst="rect">
            <a:avLst/>
          </a:prstGeom>
        </p:spPr>
      </p:pic>
      <p:sp>
        <p:nvSpPr>
          <p:cNvPr id="2" name="Slide Number Placeholder 1">
            <a:extLst>
              <a:ext uri="{FF2B5EF4-FFF2-40B4-BE49-F238E27FC236}">
                <a16:creationId xmlns:a16="http://schemas.microsoft.com/office/drawing/2014/main" id="{D337BCC9-AF21-9EF7-4B3E-961A8D5C7D71}"/>
              </a:ext>
            </a:extLst>
          </p:cNvPr>
          <p:cNvSpPr>
            <a:spLocks noGrp="1"/>
          </p:cNvSpPr>
          <p:nvPr>
            <p:ph type="sldNum" sz="quarter" idx="12"/>
          </p:nvPr>
        </p:nvSpPr>
        <p:spPr/>
        <p:txBody>
          <a:bodyPr/>
          <a:lstStyle/>
          <a:p>
            <a:fld id="{0F1E885B-4ECB-4D39-A663-222ACBC24857}" type="slidenum">
              <a:rPr lang="en-US" smtClean="0"/>
              <a:t>24</a:t>
            </a:fld>
            <a:endParaRPr lang="en-US"/>
          </a:p>
        </p:txBody>
      </p:sp>
    </p:spTree>
    <p:extLst>
      <p:ext uri="{BB962C8B-B14F-4D97-AF65-F5344CB8AC3E}">
        <p14:creationId xmlns:p14="http://schemas.microsoft.com/office/powerpoint/2010/main" val="69521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D8E90-31C9-3CFD-1ECE-9F54F5DB8653}"/>
              </a:ext>
            </a:extLst>
          </p:cNvPr>
          <p:cNvPicPr>
            <a:picLocks noChangeAspect="1"/>
          </p:cNvPicPr>
          <p:nvPr/>
        </p:nvPicPr>
        <p:blipFill>
          <a:blip r:embed="rId2"/>
          <a:stretch>
            <a:fillRect/>
          </a:stretch>
        </p:blipFill>
        <p:spPr>
          <a:xfrm>
            <a:off x="859650" y="594804"/>
            <a:ext cx="10743334" cy="5814874"/>
          </a:xfrm>
          <a:prstGeom prst="rect">
            <a:avLst/>
          </a:prstGeom>
        </p:spPr>
      </p:pic>
      <p:sp>
        <p:nvSpPr>
          <p:cNvPr id="2" name="Slide Number Placeholder 1">
            <a:extLst>
              <a:ext uri="{FF2B5EF4-FFF2-40B4-BE49-F238E27FC236}">
                <a16:creationId xmlns:a16="http://schemas.microsoft.com/office/drawing/2014/main" id="{E8FDDECD-BD57-C25A-9155-4B0CBACE27E0}"/>
              </a:ext>
            </a:extLst>
          </p:cNvPr>
          <p:cNvSpPr>
            <a:spLocks noGrp="1"/>
          </p:cNvSpPr>
          <p:nvPr>
            <p:ph type="sldNum" sz="quarter" idx="12"/>
          </p:nvPr>
        </p:nvSpPr>
        <p:spPr/>
        <p:txBody>
          <a:bodyPr/>
          <a:lstStyle/>
          <a:p>
            <a:fld id="{0F1E885B-4ECB-4D39-A663-222ACBC24857}" type="slidenum">
              <a:rPr lang="en-US" smtClean="0"/>
              <a:t>25</a:t>
            </a:fld>
            <a:endParaRPr lang="en-US"/>
          </a:p>
        </p:txBody>
      </p:sp>
    </p:spTree>
    <p:extLst>
      <p:ext uri="{BB962C8B-B14F-4D97-AF65-F5344CB8AC3E}">
        <p14:creationId xmlns:p14="http://schemas.microsoft.com/office/powerpoint/2010/main" val="253704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8252D5-1269-384B-F5B5-5DA88A64BB06}"/>
              </a:ext>
            </a:extLst>
          </p:cNvPr>
          <p:cNvSpPr txBox="1"/>
          <p:nvPr/>
        </p:nvSpPr>
        <p:spPr>
          <a:xfrm>
            <a:off x="368826" y="5049658"/>
            <a:ext cx="6094520" cy="166359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Optimal decisions for alternative levels of the budget B. The optimization problem is defined in equations (1) and (2). All parameters, except for B, have the numerical values defined in the computer code in the numerical example, in Table 1. </a:t>
            </a:r>
          </a:p>
        </p:txBody>
      </p:sp>
      <p:pic>
        <p:nvPicPr>
          <p:cNvPr id="5" name="Picture 4">
            <a:extLst>
              <a:ext uri="{FF2B5EF4-FFF2-40B4-BE49-F238E27FC236}">
                <a16:creationId xmlns:a16="http://schemas.microsoft.com/office/drawing/2014/main" id="{CEDA18C5-E860-F733-15B9-819FB854C283}"/>
              </a:ext>
            </a:extLst>
          </p:cNvPr>
          <p:cNvPicPr>
            <a:picLocks noChangeAspect="1"/>
          </p:cNvPicPr>
          <p:nvPr/>
        </p:nvPicPr>
        <p:blipFill>
          <a:blip r:embed="rId2"/>
          <a:stretch>
            <a:fillRect/>
          </a:stretch>
        </p:blipFill>
        <p:spPr>
          <a:xfrm>
            <a:off x="368826" y="144745"/>
            <a:ext cx="7999601" cy="4738940"/>
          </a:xfrm>
          <a:prstGeom prst="rect">
            <a:avLst/>
          </a:prstGeom>
        </p:spPr>
      </p:pic>
      <p:sp>
        <p:nvSpPr>
          <p:cNvPr id="2" name="Slide Number Placeholder 1">
            <a:extLst>
              <a:ext uri="{FF2B5EF4-FFF2-40B4-BE49-F238E27FC236}">
                <a16:creationId xmlns:a16="http://schemas.microsoft.com/office/drawing/2014/main" id="{196C03A2-1025-5D17-189C-98AF06733557}"/>
              </a:ext>
            </a:extLst>
          </p:cNvPr>
          <p:cNvSpPr>
            <a:spLocks noGrp="1"/>
          </p:cNvSpPr>
          <p:nvPr>
            <p:ph type="sldNum" sz="quarter" idx="12"/>
          </p:nvPr>
        </p:nvSpPr>
        <p:spPr/>
        <p:txBody>
          <a:bodyPr/>
          <a:lstStyle/>
          <a:p>
            <a:fld id="{0F1E885B-4ECB-4D39-A663-222ACBC24857}" type="slidenum">
              <a:rPr lang="en-US" smtClean="0"/>
              <a:t>26</a:t>
            </a:fld>
            <a:endParaRPr lang="en-US"/>
          </a:p>
        </p:txBody>
      </p:sp>
      <p:cxnSp>
        <p:nvCxnSpPr>
          <p:cNvPr id="6" name="Straight Arrow Connector 5">
            <a:extLst>
              <a:ext uri="{FF2B5EF4-FFF2-40B4-BE49-F238E27FC236}">
                <a16:creationId xmlns:a16="http://schemas.microsoft.com/office/drawing/2014/main" id="{00021F7F-723A-9B70-894E-7B957398D625}"/>
              </a:ext>
            </a:extLst>
          </p:cNvPr>
          <p:cNvCxnSpPr>
            <a:cxnSpLocks/>
          </p:cNvCxnSpPr>
          <p:nvPr/>
        </p:nvCxnSpPr>
        <p:spPr>
          <a:xfrm flipH="1" flipV="1">
            <a:off x="6463346" y="1727237"/>
            <a:ext cx="2489530" cy="23170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4A2F4D7-5196-94FD-5D3B-2CC345CE6A96}"/>
              </a:ext>
            </a:extLst>
          </p:cNvPr>
          <p:cNvCxnSpPr>
            <a:cxnSpLocks/>
            <a:stCxn id="17" idx="1"/>
          </p:cNvCxnSpPr>
          <p:nvPr/>
        </p:nvCxnSpPr>
        <p:spPr>
          <a:xfrm flipH="1" flipV="1">
            <a:off x="4845132" y="2778826"/>
            <a:ext cx="4107744" cy="16994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4844B75-D819-45F1-4946-20A82866EABE}"/>
              </a:ext>
            </a:extLst>
          </p:cNvPr>
          <p:cNvCxnSpPr>
            <a:cxnSpLocks/>
          </p:cNvCxnSpPr>
          <p:nvPr/>
        </p:nvCxnSpPr>
        <p:spPr>
          <a:xfrm flipH="1" flipV="1">
            <a:off x="3016332" y="3314679"/>
            <a:ext cx="5936544" cy="14829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C029DB-68CC-555E-8F66-E5B9515175AD}"/>
              </a:ext>
            </a:extLst>
          </p:cNvPr>
          <p:cNvSpPr txBox="1"/>
          <p:nvPr/>
        </p:nvSpPr>
        <p:spPr>
          <a:xfrm>
            <a:off x="9118769" y="2808895"/>
            <a:ext cx="2271776" cy="3477875"/>
          </a:xfrm>
          <a:prstGeom prst="rect">
            <a:avLst/>
          </a:prstGeom>
          <a:noFill/>
        </p:spPr>
        <p:txBody>
          <a:bodyPr wrap="none" rtlCol="0">
            <a:spAutoFit/>
          </a:bodyPr>
          <a:lstStyle/>
          <a:p>
            <a:r>
              <a:rPr lang="sv-SE" sz="4400" b="1" dirty="0" err="1">
                <a:solidFill>
                  <a:srgbClr val="FF0000"/>
                </a:solidFill>
              </a:rPr>
              <a:t>S_opt</a:t>
            </a:r>
            <a:r>
              <a:rPr lang="sv-SE" sz="4400" b="1" dirty="0">
                <a:solidFill>
                  <a:srgbClr val="FF0000"/>
                </a:solidFill>
              </a:rPr>
              <a:t>(B)</a:t>
            </a:r>
          </a:p>
          <a:p>
            <a:r>
              <a:rPr lang="sv-SE" sz="4400" b="1" dirty="0">
                <a:solidFill>
                  <a:srgbClr val="FF0000"/>
                </a:solidFill>
              </a:rPr>
              <a:t>is a</a:t>
            </a:r>
          </a:p>
          <a:p>
            <a:r>
              <a:rPr lang="sv-SE" sz="4400" b="1" dirty="0" err="1">
                <a:solidFill>
                  <a:srgbClr val="FF0000"/>
                </a:solidFill>
              </a:rPr>
              <a:t>strictly</a:t>
            </a:r>
            <a:endParaRPr lang="sv-SE" sz="4400" b="1" dirty="0">
              <a:solidFill>
                <a:srgbClr val="FF0000"/>
              </a:solidFill>
            </a:endParaRPr>
          </a:p>
          <a:p>
            <a:r>
              <a:rPr lang="sv-SE" sz="4400" b="1" dirty="0" err="1">
                <a:solidFill>
                  <a:srgbClr val="FF0000"/>
                </a:solidFill>
              </a:rPr>
              <a:t>convex</a:t>
            </a:r>
            <a:r>
              <a:rPr lang="sv-SE" sz="4400" b="1" dirty="0">
                <a:solidFill>
                  <a:srgbClr val="FF0000"/>
                </a:solidFill>
              </a:rPr>
              <a:t> </a:t>
            </a:r>
          </a:p>
          <a:p>
            <a:r>
              <a:rPr lang="sv-SE" sz="4400" b="1" dirty="0" err="1">
                <a:solidFill>
                  <a:srgbClr val="FF0000"/>
                </a:solidFill>
              </a:rPr>
              <a:t>function</a:t>
            </a:r>
            <a:r>
              <a:rPr lang="sv-SE" sz="4400" b="1" dirty="0">
                <a:solidFill>
                  <a:srgbClr val="FF0000"/>
                </a:solidFill>
              </a:rPr>
              <a:t> </a:t>
            </a:r>
            <a:endParaRPr lang="en-US" sz="4400" b="1" dirty="0">
              <a:solidFill>
                <a:srgbClr val="FF0000"/>
              </a:solidFill>
            </a:endParaRPr>
          </a:p>
        </p:txBody>
      </p:sp>
      <p:sp>
        <p:nvSpPr>
          <p:cNvPr id="17" name="Rectangle 16">
            <a:extLst>
              <a:ext uri="{FF2B5EF4-FFF2-40B4-BE49-F238E27FC236}">
                <a16:creationId xmlns:a16="http://schemas.microsoft.com/office/drawing/2014/main" id="{50DE78D0-315C-291F-B37C-19731F51A42F}"/>
              </a:ext>
            </a:extLst>
          </p:cNvPr>
          <p:cNvSpPr/>
          <p:nvPr/>
        </p:nvSpPr>
        <p:spPr>
          <a:xfrm>
            <a:off x="8952876" y="2739315"/>
            <a:ext cx="2400924" cy="34778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4B43C38-2709-59CE-3B57-0F6F51A81A6C}"/>
              </a:ext>
            </a:extLst>
          </p:cNvPr>
          <p:cNvSpPr txBox="1"/>
          <p:nvPr/>
        </p:nvSpPr>
        <p:spPr>
          <a:xfrm>
            <a:off x="9002904" y="478950"/>
            <a:ext cx="2503506" cy="1754326"/>
          </a:xfrm>
          <a:prstGeom prst="rect">
            <a:avLst/>
          </a:prstGeom>
          <a:noFill/>
        </p:spPr>
        <p:txBody>
          <a:bodyPr wrap="none" rtlCol="0">
            <a:spAutoFit/>
          </a:bodyPr>
          <a:lstStyle/>
          <a:p>
            <a:r>
              <a:rPr lang="sv-SE" b="1" i="1" dirty="0"/>
              <a:t>(</a:t>
            </a:r>
            <a:r>
              <a:rPr lang="sv-SE" b="1" i="1" dirty="0" err="1"/>
              <a:t>This</a:t>
            </a:r>
            <a:r>
              <a:rPr lang="sv-SE" b="1" i="1" dirty="0"/>
              <a:t> </a:t>
            </a:r>
            <a:r>
              <a:rPr lang="sv-SE" b="1" i="1" dirty="0" err="1"/>
              <a:t>can</a:t>
            </a:r>
            <a:r>
              <a:rPr lang="sv-SE" b="1" i="1" dirty="0"/>
              <a:t> </a:t>
            </a:r>
            <a:r>
              <a:rPr lang="sv-SE" b="1" i="1" dirty="0" err="1"/>
              <a:t>also</a:t>
            </a:r>
            <a:r>
              <a:rPr lang="sv-SE" b="1" i="1" dirty="0"/>
              <a:t> be </a:t>
            </a:r>
          </a:p>
          <a:p>
            <a:r>
              <a:rPr lang="sv-SE" b="1" i="1" dirty="0" err="1"/>
              <a:t>shown</a:t>
            </a:r>
            <a:r>
              <a:rPr lang="sv-SE" b="1" i="1" dirty="0"/>
              <a:t> </a:t>
            </a:r>
            <a:r>
              <a:rPr lang="sv-SE" b="1" i="1" dirty="0" err="1"/>
              <a:t>with</a:t>
            </a:r>
            <a:r>
              <a:rPr lang="sv-SE" b="1" i="1" dirty="0"/>
              <a:t> </a:t>
            </a:r>
            <a:r>
              <a:rPr lang="sv-SE" b="1" i="1" dirty="0" err="1"/>
              <a:t>more</a:t>
            </a:r>
            <a:endParaRPr lang="sv-SE" b="1" i="1" dirty="0"/>
          </a:p>
          <a:p>
            <a:r>
              <a:rPr lang="sv-SE" b="1" i="1" dirty="0"/>
              <a:t>general </a:t>
            </a:r>
            <a:r>
              <a:rPr lang="sv-SE" b="1" i="1" dirty="0" err="1"/>
              <a:t>functional</a:t>
            </a:r>
            <a:r>
              <a:rPr lang="sv-SE" b="1" i="1" dirty="0"/>
              <a:t> </a:t>
            </a:r>
          </a:p>
          <a:p>
            <a:r>
              <a:rPr lang="sv-SE" b="1" i="1" dirty="0"/>
              <a:t>forms. </a:t>
            </a:r>
            <a:r>
              <a:rPr lang="sv-SE" b="1" i="1" dirty="0" err="1"/>
              <a:t>Then</a:t>
            </a:r>
            <a:r>
              <a:rPr lang="sv-SE" b="1" i="1" dirty="0"/>
              <a:t>, </a:t>
            </a:r>
            <a:r>
              <a:rPr lang="sv-SE" b="1" i="1" dirty="0" err="1"/>
              <a:t>however</a:t>
            </a:r>
            <a:r>
              <a:rPr lang="sv-SE" b="1" i="1" dirty="0"/>
              <a:t>,</a:t>
            </a:r>
          </a:p>
          <a:p>
            <a:r>
              <a:rPr lang="sv-SE" b="1" i="1" dirty="0"/>
              <a:t>the </a:t>
            </a:r>
            <a:r>
              <a:rPr lang="sv-SE" b="1" i="1" dirty="0" err="1"/>
              <a:t>procedure</a:t>
            </a:r>
            <a:r>
              <a:rPr lang="sv-SE" b="1" i="1" dirty="0"/>
              <a:t> </a:t>
            </a:r>
            <a:r>
              <a:rPr lang="sv-SE" b="1" i="1" dirty="0" err="1"/>
              <a:t>may</a:t>
            </a:r>
            <a:r>
              <a:rPr lang="sv-SE" b="1" i="1" dirty="0"/>
              <a:t> be</a:t>
            </a:r>
          </a:p>
          <a:p>
            <a:r>
              <a:rPr lang="sv-SE" b="1" i="1" dirty="0" err="1"/>
              <a:t>more</a:t>
            </a:r>
            <a:r>
              <a:rPr lang="sv-SE" b="1" i="1" dirty="0"/>
              <a:t> </a:t>
            </a:r>
            <a:r>
              <a:rPr lang="sv-SE" b="1" i="1" dirty="0" err="1"/>
              <a:t>difficult</a:t>
            </a:r>
            <a:r>
              <a:rPr lang="sv-SE" b="1" i="1" dirty="0"/>
              <a:t> to </a:t>
            </a:r>
            <a:r>
              <a:rPr lang="sv-SE" b="1" i="1" dirty="0" err="1"/>
              <a:t>follow</a:t>
            </a:r>
            <a:r>
              <a:rPr lang="sv-SE" b="1" i="1" dirty="0"/>
              <a:t>.)</a:t>
            </a:r>
            <a:endParaRPr lang="en-US" b="1" i="1" dirty="0"/>
          </a:p>
        </p:txBody>
      </p:sp>
    </p:spTree>
    <p:extLst>
      <p:ext uri="{BB962C8B-B14F-4D97-AF65-F5344CB8AC3E}">
        <p14:creationId xmlns:p14="http://schemas.microsoft.com/office/powerpoint/2010/main" val="53662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AB8C4B-B6C9-3D2F-255D-094B2AE40DAB}"/>
              </a:ext>
            </a:extLst>
          </p:cNvPr>
          <p:cNvPicPr>
            <a:picLocks noChangeAspect="1"/>
          </p:cNvPicPr>
          <p:nvPr/>
        </p:nvPicPr>
        <p:blipFill>
          <a:blip r:embed="rId2"/>
          <a:stretch>
            <a:fillRect/>
          </a:stretch>
        </p:blipFill>
        <p:spPr>
          <a:xfrm>
            <a:off x="1428952" y="443313"/>
            <a:ext cx="9545540" cy="4634714"/>
          </a:xfrm>
          <a:prstGeom prst="rect">
            <a:avLst/>
          </a:prstGeom>
        </p:spPr>
      </p:pic>
      <p:pic>
        <p:nvPicPr>
          <p:cNvPr id="8" name="Picture 7">
            <a:extLst>
              <a:ext uri="{FF2B5EF4-FFF2-40B4-BE49-F238E27FC236}">
                <a16:creationId xmlns:a16="http://schemas.microsoft.com/office/drawing/2014/main" id="{1B7F3509-0930-E737-F07A-912C0FD919FD}"/>
              </a:ext>
            </a:extLst>
          </p:cNvPr>
          <p:cNvPicPr>
            <a:picLocks noChangeAspect="1"/>
          </p:cNvPicPr>
          <p:nvPr/>
        </p:nvPicPr>
        <p:blipFill>
          <a:blip r:embed="rId3"/>
          <a:stretch>
            <a:fillRect/>
          </a:stretch>
        </p:blipFill>
        <p:spPr>
          <a:xfrm>
            <a:off x="1428952" y="5252065"/>
            <a:ext cx="8413892" cy="1388431"/>
          </a:xfrm>
          <a:prstGeom prst="rect">
            <a:avLst/>
          </a:prstGeom>
        </p:spPr>
      </p:pic>
      <p:sp>
        <p:nvSpPr>
          <p:cNvPr id="3" name="Slide Number Placeholder 2">
            <a:extLst>
              <a:ext uri="{FF2B5EF4-FFF2-40B4-BE49-F238E27FC236}">
                <a16:creationId xmlns:a16="http://schemas.microsoft.com/office/drawing/2014/main" id="{1FFF106B-0A91-7791-E113-9AF54A7FEBB7}"/>
              </a:ext>
            </a:extLst>
          </p:cNvPr>
          <p:cNvSpPr>
            <a:spLocks noGrp="1"/>
          </p:cNvSpPr>
          <p:nvPr>
            <p:ph type="sldNum" sz="quarter" idx="12"/>
          </p:nvPr>
        </p:nvSpPr>
        <p:spPr/>
        <p:txBody>
          <a:bodyPr/>
          <a:lstStyle/>
          <a:p>
            <a:fld id="{0F1E885B-4ECB-4D39-A663-222ACBC24857}" type="slidenum">
              <a:rPr lang="en-US" smtClean="0"/>
              <a:t>27</a:t>
            </a:fld>
            <a:endParaRPr lang="en-US"/>
          </a:p>
        </p:txBody>
      </p:sp>
    </p:spTree>
    <p:extLst>
      <p:ext uri="{BB962C8B-B14F-4D97-AF65-F5344CB8AC3E}">
        <p14:creationId xmlns:p14="http://schemas.microsoft.com/office/powerpoint/2010/main" val="45502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752BEE-552A-3668-5606-3D3F548318E7}"/>
              </a:ext>
            </a:extLst>
          </p:cNvPr>
          <p:cNvPicPr>
            <a:picLocks noChangeAspect="1"/>
          </p:cNvPicPr>
          <p:nvPr/>
        </p:nvPicPr>
        <p:blipFill>
          <a:blip r:embed="rId2"/>
          <a:stretch>
            <a:fillRect/>
          </a:stretch>
        </p:blipFill>
        <p:spPr>
          <a:xfrm>
            <a:off x="931293" y="337351"/>
            <a:ext cx="8787292" cy="4474346"/>
          </a:xfrm>
          <a:prstGeom prst="rect">
            <a:avLst/>
          </a:prstGeom>
        </p:spPr>
      </p:pic>
      <p:sp>
        <p:nvSpPr>
          <p:cNvPr id="4" name="TextBox 3">
            <a:extLst>
              <a:ext uri="{FF2B5EF4-FFF2-40B4-BE49-F238E27FC236}">
                <a16:creationId xmlns:a16="http://schemas.microsoft.com/office/drawing/2014/main" id="{0620C638-6710-B38B-C595-6131C5C6EC8C}"/>
              </a:ext>
            </a:extLst>
          </p:cNvPr>
          <p:cNvSpPr txBox="1"/>
          <p:nvPr/>
        </p:nvSpPr>
        <p:spPr>
          <a:xfrm>
            <a:off x="931293" y="4963584"/>
            <a:ext cx="10633229" cy="166359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optimal objective function value, U, for alternative levels of the budget B. The optimization problem is defined in equations (1) and (2). All parameters, except for B, have the numerical values defined in the computer code in the numerical example, in Table 1. We observe that the optimal objective function value is a strictly increasing and strictly concave function of B.  </a:t>
            </a:r>
          </a:p>
        </p:txBody>
      </p:sp>
      <p:sp>
        <p:nvSpPr>
          <p:cNvPr id="3" name="Slide Number Placeholder 2">
            <a:extLst>
              <a:ext uri="{FF2B5EF4-FFF2-40B4-BE49-F238E27FC236}">
                <a16:creationId xmlns:a16="http://schemas.microsoft.com/office/drawing/2014/main" id="{01121763-DCFF-7B71-38C8-D86DD07B2545}"/>
              </a:ext>
            </a:extLst>
          </p:cNvPr>
          <p:cNvSpPr>
            <a:spLocks noGrp="1"/>
          </p:cNvSpPr>
          <p:nvPr>
            <p:ph type="sldNum" sz="quarter" idx="12"/>
          </p:nvPr>
        </p:nvSpPr>
        <p:spPr/>
        <p:txBody>
          <a:bodyPr/>
          <a:lstStyle/>
          <a:p>
            <a:fld id="{0F1E885B-4ECB-4D39-A663-222ACBC24857}" type="slidenum">
              <a:rPr lang="en-US" smtClean="0"/>
              <a:t>28</a:t>
            </a:fld>
            <a:endParaRPr lang="en-US"/>
          </a:p>
        </p:txBody>
      </p:sp>
    </p:spTree>
    <p:extLst>
      <p:ext uri="{BB962C8B-B14F-4D97-AF65-F5344CB8AC3E}">
        <p14:creationId xmlns:p14="http://schemas.microsoft.com/office/powerpoint/2010/main" val="2948351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CFF507-1410-5C87-77FC-12D48E4E9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8F23C1F-774F-5A43-947C-8A28BC361D4B}"/>
              </a:ext>
            </a:extLst>
          </p:cNvPr>
          <p:cNvSpPr txBox="1"/>
          <p:nvPr/>
        </p:nvSpPr>
        <p:spPr>
          <a:xfrm>
            <a:off x="748145" y="501650"/>
            <a:ext cx="1050966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H1. The apartment production is a strictly increasing and strictly convex function of GNP.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If the number of apartments, A, increases, then the living space, S, increases.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 the statistical analysis, we may consider the gross national product, GNP, to be proportional to the budget, 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 case the investment process really maximizes the utility of the people in the country: The optimal production of apartments, A, should be a strictly increasing and strictly convex function of the gross national product, the GNP.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exact and relevant level of convexity of the relationship between the apartment construction level and the GNP level is not known. </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We assume that the GNP should be raised to 1.5 to reflect how it influences the apartment construction level.</a:t>
            </a:r>
          </a:p>
        </p:txBody>
      </p:sp>
    </p:spTree>
    <p:extLst>
      <p:ext uri="{BB962C8B-B14F-4D97-AF65-F5344CB8AC3E}">
        <p14:creationId xmlns:p14="http://schemas.microsoft.com/office/powerpoint/2010/main" val="1172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1D80D-DAFD-C635-4B05-3C6F2234A848}"/>
              </a:ext>
            </a:extLst>
          </p:cNvPr>
          <p:cNvSpPr>
            <a:spLocks noGrp="1"/>
          </p:cNvSpPr>
          <p:nvPr>
            <p:ph idx="1"/>
          </p:nvPr>
        </p:nvSpPr>
        <p:spPr/>
        <p:txBody>
          <a:bodyPr/>
          <a:lstStyle/>
          <a:p>
            <a:r>
              <a:rPr lang="sv-SE" dirty="0" err="1"/>
              <a:t>Empirical</a:t>
            </a:r>
            <a:r>
              <a:rPr lang="sv-SE" dirty="0"/>
              <a:t> </a:t>
            </a:r>
            <a:r>
              <a:rPr lang="sv-SE" dirty="0" err="1"/>
              <a:t>background</a:t>
            </a:r>
            <a:r>
              <a:rPr lang="sv-SE" dirty="0"/>
              <a:t> from Sweden.</a:t>
            </a:r>
          </a:p>
          <a:p>
            <a:endParaRPr lang="sv-SE" dirty="0"/>
          </a:p>
          <a:p>
            <a:r>
              <a:rPr lang="sv-SE" dirty="0"/>
              <a:t>Generation </a:t>
            </a:r>
            <a:r>
              <a:rPr lang="sv-SE" dirty="0" err="1"/>
              <a:t>of</a:t>
            </a:r>
            <a:r>
              <a:rPr lang="sv-SE" dirty="0"/>
              <a:t> </a:t>
            </a:r>
            <a:r>
              <a:rPr lang="sv-SE" dirty="0" err="1"/>
              <a:t>some</a:t>
            </a:r>
            <a:r>
              <a:rPr lang="sv-SE" dirty="0"/>
              <a:t> </a:t>
            </a:r>
            <a:r>
              <a:rPr lang="sv-SE" dirty="0" err="1"/>
              <a:t>hypotheses</a:t>
            </a:r>
            <a:r>
              <a:rPr lang="sv-SE" dirty="0"/>
              <a:t> (via </a:t>
            </a:r>
            <a:r>
              <a:rPr lang="sv-SE" dirty="0" err="1"/>
              <a:t>constrained</a:t>
            </a:r>
            <a:r>
              <a:rPr lang="sv-SE" dirty="0"/>
              <a:t> </a:t>
            </a:r>
            <a:r>
              <a:rPr lang="sv-SE" dirty="0" err="1"/>
              <a:t>nonlinear</a:t>
            </a:r>
            <a:r>
              <a:rPr lang="sv-SE" dirty="0"/>
              <a:t> </a:t>
            </a:r>
            <a:r>
              <a:rPr lang="sv-SE" dirty="0" err="1"/>
              <a:t>optimization</a:t>
            </a:r>
            <a:r>
              <a:rPr lang="sv-SE" dirty="0"/>
              <a:t>) </a:t>
            </a:r>
            <a:r>
              <a:rPr lang="sv-SE" dirty="0" err="1"/>
              <a:t>concerning</a:t>
            </a:r>
            <a:r>
              <a:rPr lang="sv-SE" dirty="0"/>
              <a:t> </a:t>
            </a:r>
            <a:r>
              <a:rPr lang="sv-SE" dirty="0" err="1"/>
              <a:t>how</a:t>
            </a:r>
            <a:r>
              <a:rPr lang="sv-SE" dirty="0"/>
              <a:t> the </a:t>
            </a:r>
            <a:r>
              <a:rPr lang="sv-SE" dirty="0" err="1"/>
              <a:t>number</a:t>
            </a:r>
            <a:r>
              <a:rPr lang="sv-SE" dirty="0"/>
              <a:t> </a:t>
            </a:r>
            <a:r>
              <a:rPr lang="sv-SE" dirty="0" err="1"/>
              <a:t>of</a:t>
            </a:r>
            <a:r>
              <a:rPr lang="sv-SE" dirty="0"/>
              <a:t> </a:t>
            </a:r>
            <a:r>
              <a:rPr lang="sv-SE" dirty="0" err="1"/>
              <a:t>constructed</a:t>
            </a:r>
            <a:r>
              <a:rPr lang="sv-SE" dirty="0"/>
              <a:t> apartments </a:t>
            </a:r>
            <a:r>
              <a:rPr lang="sv-SE" dirty="0" err="1"/>
              <a:t>should</a:t>
            </a:r>
            <a:r>
              <a:rPr lang="sv-SE" dirty="0"/>
              <a:t> be </a:t>
            </a:r>
            <a:r>
              <a:rPr lang="sv-SE" dirty="0" err="1"/>
              <a:t>affected</a:t>
            </a:r>
            <a:r>
              <a:rPr lang="sv-SE" dirty="0"/>
              <a:t> by </a:t>
            </a:r>
            <a:r>
              <a:rPr lang="sv-SE" dirty="0" err="1"/>
              <a:t>changes</a:t>
            </a:r>
            <a:r>
              <a:rPr lang="sv-SE" dirty="0"/>
              <a:t> </a:t>
            </a:r>
            <a:r>
              <a:rPr lang="sv-SE" dirty="0" err="1"/>
              <a:t>of</a:t>
            </a:r>
            <a:r>
              <a:rPr lang="sv-SE" dirty="0"/>
              <a:t> </a:t>
            </a:r>
            <a:r>
              <a:rPr lang="sv-SE" dirty="0" err="1"/>
              <a:t>some</a:t>
            </a:r>
            <a:r>
              <a:rPr lang="sv-SE" dirty="0"/>
              <a:t> </a:t>
            </a:r>
            <a:r>
              <a:rPr lang="sv-SE" dirty="0" err="1"/>
              <a:t>explaining</a:t>
            </a:r>
            <a:r>
              <a:rPr lang="sv-SE" dirty="0"/>
              <a:t> </a:t>
            </a:r>
            <a:r>
              <a:rPr lang="sv-SE" dirty="0" err="1"/>
              <a:t>variables</a:t>
            </a:r>
            <a:r>
              <a:rPr lang="sv-SE" dirty="0"/>
              <a:t>.</a:t>
            </a:r>
          </a:p>
          <a:p>
            <a:endParaRPr lang="sv-SE" dirty="0"/>
          </a:p>
          <a:p>
            <a:r>
              <a:rPr lang="sv-SE" dirty="0" err="1"/>
              <a:t>Statistical</a:t>
            </a:r>
            <a:r>
              <a:rPr lang="sv-SE" dirty="0"/>
              <a:t> tests </a:t>
            </a:r>
            <a:r>
              <a:rPr lang="sv-SE" dirty="0" err="1"/>
              <a:t>of</a:t>
            </a:r>
            <a:r>
              <a:rPr lang="sv-SE" dirty="0"/>
              <a:t> </a:t>
            </a:r>
            <a:r>
              <a:rPr lang="sv-SE" dirty="0" err="1"/>
              <a:t>hypotheses</a:t>
            </a:r>
            <a:r>
              <a:rPr lang="sv-SE" dirty="0"/>
              <a:t>.</a:t>
            </a:r>
          </a:p>
          <a:p>
            <a:endParaRPr lang="sv-SE" dirty="0"/>
          </a:p>
          <a:p>
            <a:r>
              <a:rPr lang="sv-SE" dirty="0" err="1"/>
              <a:t>Conditional</a:t>
            </a:r>
            <a:r>
              <a:rPr lang="sv-SE" dirty="0"/>
              <a:t> </a:t>
            </a:r>
            <a:r>
              <a:rPr lang="sv-SE" dirty="0" err="1"/>
              <a:t>predictions</a:t>
            </a:r>
            <a:r>
              <a:rPr lang="sv-SE" dirty="0"/>
              <a:t> </a:t>
            </a:r>
            <a:r>
              <a:rPr lang="sv-SE" dirty="0" err="1"/>
              <a:t>of</a:t>
            </a:r>
            <a:r>
              <a:rPr lang="sv-SE" dirty="0"/>
              <a:t> </a:t>
            </a:r>
            <a:r>
              <a:rPr lang="sv-SE" dirty="0" err="1"/>
              <a:t>future</a:t>
            </a:r>
            <a:r>
              <a:rPr lang="sv-SE" dirty="0"/>
              <a:t> </a:t>
            </a:r>
            <a:r>
              <a:rPr lang="sv-SE" dirty="0" err="1"/>
              <a:t>numbers</a:t>
            </a:r>
            <a:r>
              <a:rPr lang="sv-SE" dirty="0"/>
              <a:t> </a:t>
            </a:r>
            <a:r>
              <a:rPr lang="sv-SE" dirty="0" err="1"/>
              <a:t>of</a:t>
            </a:r>
            <a:r>
              <a:rPr lang="sv-SE" dirty="0"/>
              <a:t> </a:t>
            </a:r>
            <a:r>
              <a:rPr lang="sv-SE" dirty="0" err="1"/>
              <a:t>constructed</a:t>
            </a:r>
            <a:r>
              <a:rPr lang="sv-SE" dirty="0"/>
              <a:t> apartments.</a:t>
            </a:r>
          </a:p>
          <a:p>
            <a:endParaRPr lang="sv-SE" dirty="0"/>
          </a:p>
          <a:p>
            <a:endParaRPr lang="en-US" dirty="0"/>
          </a:p>
        </p:txBody>
      </p:sp>
      <p:sp>
        <p:nvSpPr>
          <p:cNvPr id="4" name="Title 1">
            <a:extLst>
              <a:ext uri="{FF2B5EF4-FFF2-40B4-BE49-F238E27FC236}">
                <a16:creationId xmlns:a16="http://schemas.microsoft.com/office/drawing/2014/main" id="{E869A3A4-D676-280A-B3EB-E65DAFF5235A}"/>
              </a:ext>
            </a:extLst>
          </p:cNvPr>
          <p:cNvSpPr>
            <a:spLocks noGrp="1"/>
          </p:cNvSpPr>
          <p:nvPr>
            <p:ph type="title"/>
          </p:nvPr>
        </p:nvSpPr>
        <p:spPr>
          <a:xfrm>
            <a:off x="838200" y="365125"/>
            <a:ext cx="10515600" cy="1325563"/>
          </a:xfrm>
        </p:spPr>
        <p:txBody>
          <a:bodyPr/>
          <a:lstStyle/>
          <a:p>
            <a:r>
              <a:rPr lang="sv-SE" b="1" dirty="0" err="1">
                <a:solidFill>
                  <a:srgbClr val="FF0000"/>
                </a:solidFill>
              </a:rPr>
              <a:t>Contents</a:t>
            </a:r>
            <a:r>
              <a:rPr lang="sv-SE" b="1" dirty="0">
                <a:solidFill>
                  <a:srgbClr val="FF0000"/>
                </a:solidFill>
              </a:rPr>
              <a:t>:</a:t>
            </a:r>
            <a:endParaRPr lang="en-US" b="1" dirty="0">
              <a:solidFill>
                <a:srgbClr val="FF0000"/>
              </a:solidFill>
            </a:endParaRPr>
          </a:p>
        </p:txBody>
      </p:sp>
      <p:sp>
        <p:nvSpPr>
          <p:cNvPr id="2" name="Slide Number Placeholder 1">
            <a:extLst>
              <a:ext uri="{FF2B5EF4-FFF2-40B4-BE49-F238E27FC236}">
                <a16:creationId xmlns:a16="http://schemas.microsoft.com/office/drawing/2014/main" id="{B1259D37-E88F-5335-9B39-5DE09D01C593}"/>
              </a:ext>
            </a:extLst>
          </p:cNvPr>
          <p:cNvSpPr>
            <a:spLocks noGrp="1"/>
          </p:cNvSpPr>
          <p:nvPr>
            <p:ph type="sldNum" sz="quarter" idx="12"/>
          </p:nvPr>
        </p:nvSpPr>
        <p:spPr/>
        <p:txBody>
          <a:bodyPr/>
          <a:lstStyle/>
          <a:p>
            <a:fld id="{0F1E885B-4ECB-4D39-A663-222ACBC24857}" type="slidenum">
              <a:rPr lang="en-US" smtClean="0"/>
              <a:t>3</a:t>
            </a:fld>
            <a:endParaRPr lang="en-US"/>
          </a:p>
        </p:txBody>
      </p:sp>
    </p:spTree>
    <p:extLst>
      <p:ext uri="{BB962C8B-B14F-4D97-AF65-F5344CB8AC3E}">
        <p14:creationId xmlns:p14="http://schemas.microsoft.com/office/powerpoint/2010/main" val="262180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C3D7A-A592-FF03-BFB0-A5F904819838}"/>
              </a:ext>
            </a:extLst>
          </p:cNvPr>
          <p:cNvPicPr>
            <a:picLocks noChangeAspect="1"/>
          </p:cNvPicPr>
          <p:nvPr/>
        </p:nvPicPr>
        <p:blipFill>
          <a:blip r:embed="rId2"/>
          <a:stretch>
            <a:fillRect/>
          </a:stretch>
        </p:blipFill>
        <p:spPr>
          <a:xfrm>
            <a:off x="820230" y="1392094"/>
            <a:ext cx="11371770" cy="3340223"/>
          </a:xfrm>
          <a:prstGeom prst="rect">
            <a:avLst/>
          </a:prstGeom>
        </p:spPr>
      </p:pic>
      <p:sp>
        <p:nvSpPr>
          <p:cNvPr id="3" name="Slide Number Placeholder 2">
            <a:extLst>
              <a:ext uri="{FF2B5EF4-FFF2-40B4-BE49-F238E27FC236}">
                <a16:creationId xmlns:a16="http://schemas.microsoft.com/office/drawing/2014/main" id="{49CFF507-1410-5C87-77FC-12D48E4E9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63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BB740-ABF7-053E-2512-47244E642B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E13E627-06C8-FAB0-97BC-DF3A7FD1CF99}"/>
              </a:ext>
            </a:extLst>
          </p:cNvPr>
          <p:cNvSpPr txBox="1"/>
          <p:nvPr/>
        </p:nvSpPr>
        <p:spPr>
          <a:xfrm>
            <a:off x="2225963" y="2598003"/>
            <a:ext cx="96150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err="1">
                <a:ln>
                  <a:noFill/>
                </a:ln>
                <a:solidFill>
                  <a:srgbClr val="FF0000"/>
                </a:solidFill>
                <a:effectLst/>
                <a:uLnTx/>
                <a:uFillTx/>
                <a:latin typeface="Calibri" panose="020F0502020204030204"/>
                <a:ea typeface="+mn-ea"/>
                <a:cs typeface="+mn-cs"/>
              </a:rPr>
              <a:t>Statistical</a:t>
            </a:r>
            <a:r>
              <a:rPr kumimoji="0" lang="sv-SE" sz="4800" b="1" i="0" u="none" strike="noStrike" kern="1200" cap="none" spc="0" normalizeH="0" baseline="0" noProof="0" dirty="0">
                <a:ln>
                  <a:noFill/>
                </a:ln>
                <a:solidFill>
                  <a:srgbClr val="FF0000"/>
                </a:solidFill>
                <a:effectLst/>
                <a:uLnTx/>
                <a:uFillTx/>
                <a:latin typeface="Calibri" panose="020F0502020204030204"/>
                <a:ea typeface="+mn-ea"/>
                <a:cs typeface="+mn-cs"/>
              </a:rPr>
              <a:t> tests </a:t>
            </a:r>
            <a:r>
              <a:rPr kumimoji="0" lang="sv-SE" sz="4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4800" b="1" i="0" u="none" strike="noStrike" kern="1200" cap="none" spc="0" normalizeH="0" baseline="0" noProof="0" dirty="0" err="1">
                <a:ln>
                  <a:noFill/>
                </a:ln>
                <a:solidFill>
                  <a:srgbClr val="FF0000"/>
                </a:solidFill>
                <a:effectLst/>
                <a:uLnTx/>
                <a:uFillTx/>
                <a:latin typeface="Calibri" panose="020F0502020204030204"/>
                <a:ea typeface="+mn-ea"/>
                <a:cs typeface="+mn-cs"/>
              </a:rPr>
              <a:t>hypotheses</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88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434EB-FFEF-F2DF-985E-86EA9C8CD64E}"/>
              </a:ext>
            </a:extLst>
          </p:cNvPr>
          <p:cNvPicPr>
            <a:picLocks noChangeAspect="1"/>
          </p:cNvPicPr>
          <p:nvPr/>
        </p:nvPicPr>
        <p:blipFill>
          <a:blip r:embed="rId2"/>
          <a:stretch>
            <a:fillRect/>
          </a:stretch>
        </p:blipFill>
        <p:spPr>
          <a:xfrm>
            <a:off x="597633" y="923278"/>
            <a:ext cx="10996733" cy="4119238"/>
          </a:xfrm>
          <a:prstGeom prst="rect">
            <a:avLst/>
          </a:prstGeom>
        </p:spPr>
      </p:pic>
      <p:sp>
        <p:nvSpPr>
          <p:cNvPr id="3" name="Slide Number Placeholder 2">
            <a:extLst>
              <a:ext uri="{FF2B5EF4-FFF2-40B4-BE49-F238E27FC236}">
                <a16:creationId xmlns:a16="http://schemas.microsoft.com/office/drawing/2014/main" id="{FD66C551-8617-7CC1-532D-DCFAB382BCA0}"/>
              </a:ext>
            </a:extLst>
          </p:cNvPr>
          <p:cNvSpPr>
            <a:spLocks noGrp="1"/>
          </p:cNvSpPr>
          <p:nvPr>
            <p:ph type="sldNum" sz="quarter" idx="12"/>
          </p:nvPr>
        </p:nvSpPr>
        <p:spPr/>
        <p:txBody>
          <a:bodyPr/>
          <a:lstStyle/>
          <a:p>
            <a:fld id="{0F1E885B-4ECB-4D39-A663-222ACBC24857}" type="slidenum">
              <a:rPr lang="en-US" smtClean="0"/>
              <a:t>32</a:t>
            </a:fld>
            <a:endParaRPr lang="en-US"/>
          </a:p>
        </p:txBody>
      </p:sp>
    </p:spTree>
    <p:extLst>
      <p:ext uri="{BB962C8B-B14F-4D97-AF65-F5344CB8AC3E}">
        <p14:creationId xmlns:p14="http://schemas.microsoft.com/office/powerpoint/2010/main" val="824948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1EE42-A077-CA67-3858-18BC137B9F31}"/>
              </a:ext>
            </a:extLst>
          </p:cNvPr>
          <p:cNvSpPr>
            <a:spLocks noGrp="1"/>
          </p:cNvSpPr>
          <p:nvPr>
            <p:ph type="sldNum" sz="quarter" idx="12"/>
          </p:nvPr>
        </p:nvSpPr>
        <p:spPr/>
        <p:txBody>
          <a:bodyPr/>
          <a:lstStyle/>
          <a:p>
            <a:fld id="{0F1E885B-4ECB-4D39-A663-222ACBC24857}" type="slidenum">
              <a:rPr lang="en-US" smtClean="0"/>
              <a:t>33</a:t>
            </a:fld>
            <a:endParaRPr lang="en-US"/>
          </a:p>
        </p:txBody>
      </p:sp>
      <p:sp>
        <p:nvSpPr>
          <p:cNvPr id="3" name="Rectangle 2">
            <a:extLst>
              <a:ext uri="{FF2B5EF4-FFF2-40B4-BE49-F238E27FC236}">
                <a16:creationId xmlns:a16="http://schemas.microsoft.com/office/drawing/2014/main" id="{11A3A5EC-7AA7-7893-E440-9B6B2403742A}"/>
              </a:ext>
            </a:extLst>
          </p:cNvPr>
          <p:cNvSpPr>
            <a:spLocks noChangeArrowheads="1"/>
          </p:cNvSpPr>
          <p:nvPr/>
        </p:nvSpPr>
        <p:spPr bwMode="auto">
          <a:xfrm>
            <a:off x="190005" y="2434441"/>
            <a:ext cx="151708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E2220931-DA54-90DB-947F-F1BAFDD314F8}"/>
              </a:ext>
            </a:extLst>
          </p:cNvPr>
          <p:cNvGraphicFramePr>
            <a:graphicFrameLocks noChangeAspect="1"/>
          </p:cNvGraphicFramePr>
          <p:nvPr>
            <p:extLst>
              <p:ext uri="{D42A27DB-BD31-4B8C-83A1-F6EECF244321}">
                <p14:modId xmlns:p14="http://schemas.microsoft.com/office/powerpoint/2010/main" val="4199777033"/>
              </p:ext>
            </p:extLst>
          </p:nvPr>
        </p:nvGraphicFramePr>
        <p:xfrm>
          <a:off x="403761" y="2563316"/>
          <a:ext cx="11067803" cy="1236626"/>
        </p:xfrm>
        <a:graphic>
          <a:graphicData uri="http://schemas.openxmlformats.org/presentationml/2006/ole">
            <mc:AlternateContent xmlns:mc="http://schemas.openxmlformats.org/markup-compatibility/2006">
              <mc:Choice xmlns:v="urn:schemas-microsoft-com:vml" Requires="v">
                <p:oleObj name="Equation" r:id="rId2" imgW="3530600" imgH="393700" progId="Equation.DSMT4">
                  <p:embed/>
                </p:oleObj>
              </mc:Choice>
              <mc:Fallback>
                <p:oleObj name="Equation" r:id="rId2" imgW="35306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1" y="2563316"/>
                        <a:ext cx="11067803" cy="123662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998312E7-31C6-6DD4-F1FC-24F46EA04DC1}"/>
              </a:ext>
            </a:extLst>
          </p:cNvPr>
          <p:cNvSpPr txBox="1"/>
          <p:nvPr/>
        </p:nvSpPr>
        <p:spPr>
          <a:xfrm>
            <a:off x="403761" y="1341911"/>
            <a:ext cx="4286992" cy="584775"/>
          </a:xfrm>
          <a:prstGeom prst="rect">
            <a:avLst/>
          </a:prstGeom>
          <a:noFill/>
        </p:spPr>
        <p:txBody>
          <a:bodyPr wrap="square" rtlCol="0">
            <a:spAutoFit/>
          </a:bodyPr>
          <a:lstStyle/>
          <a:p>
            <a:r>
              <a:rPr lang="sv-SE" sz="3200" b="1" i="1" dirty="0">
                <a:solidFill>
                  <a:srgbClr val="FF0000"/>
                </a:solidFill>
              </a:rPr>
              <a:t>Regression </a:t>
            </a:r>
            <a:r>
              <a:rPr lang="sv-SE" sz="3200" b="1" i="1" dirty="0" err="1">
                <a:solidFill>
                  <a:srgbClr val="FF0000"/>
                </a:solidFill>
              </a:rPr>
              <a:t>function</a:t>
            </a:r>
            <a:r>
              <a:rPr lang="sv-SE" sz="3200" b="1" i="1" dirty="0">
                <a:solidFill>
                  <a:srgbClr val="FF0000"/>
                </a:solidFill>
              </a:rPr>
              <a:t>:</a:t>
            </a:r>
            <a:endParaRPr lang="en-US" sz="3200" b="1" i="1" dirty="0">
              <a:solidFill>
                <a:srgbClr val="FF0000"/>
              </a:solidFill>
            </a:endParaRPr>
          </a:p>
        </p:txBody>
      </p:sp>
    </p:spTree>
    <p:extLst>
      <p:ext uri="{BB962C8B-B14F-4D97-AF65-F5344CB8AC3E}">
        <p14:creationId xmlns:p14="http://schemas.microsoft.com/office/powerpoint/2010/main" val="1945382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9D4995-5E61-DA8E-63A5-A354E8A9F61C}"/>
              </a:ext>
            </a:extLst>
          </p:cNvPr>
          <p:cNvSpPr txBox="1"/>
          <p:nvPr/>
        </p:nvSpPr>
        <p:spPr>
          <a:xfrm>
            <a:off x="2061839" y="808737"/>
            <a:ext cx="2776491" cy="646331"/>
          </a:xfrm>
          <a:prstGeom prst="rect">
            <a:avLst/>
          </a:prstGeom>
          <a:noFill/>
        </p:spPr>
        <p:txBody>
          <a:bodyPr wrap="square">
            <a:spAutoFit/>
          </a:bodyPr>
          <a:lstStyle/>
          <a:p>
            <a:r>
              <a:rPr lang="en-US" sz="1800" b="1" u="sng" dirty="0">
                <a:effectLst/>
                <a:latin typeface="Calibri" panose="020F0502020204030204" pitchFamily="34" charset="0"/>
                <a:ea typeface="Calibri" panose="020F0502020204030204" pitchFamily="34" charset="0"/>
                <a:cs typeface="Arial" panose="020B0604020202020204" pitchFamily="34" charset="0"/>
              </a:rPr>
              <a:t>Table 5.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Regression statistics part 1.</a:t>
            </a:r>
          </a:p>
        </p:txBody>
      </p:sp>
      <p:pic>
        <p:nvPicPr>
          <p:cNvPr id="6" name="Picture 5">
            <a:extLst>
              <a:ext uri="{FF2B5EF4-FFF2-40B4-BE49-F238E27FC236}">
                <a16:creationId xmlns:a16="http://schemas.microsoft.com/office/drawing/2014/main" id="{D23DF41B-8847-C156-48C5-C5DE9D2E0E96}"/>
              </a:ext>
            </a:extLst>
          </p:cNvPr>
          <p:cNvPicPr>
            <a:picLocks noChangeAspect="1"/>
          </p:cNvPicPr>
          <p:nvPr/>
        </p:nvPicPr>
        <p:blipFill>
          <a:blip r:embed="rId2"/>
          <a:stretch>
            <a:fillRect/>
          </a:stretch>
        </p:blipFill>
        <p:spPr>
          <a:xfrm>
            <a:off x="2061839" y="1780716"/>
            <a:ext cx="6316980" cy="3296567"/>
          </a:xfrm>
          <a:prstGeom prst="rect">
            <a:avLst/>
          </a:prstGeom>
        </p:spPr>
      </p:pic>
      <p:sp>
        <p:nvSpPr>
          <p:cNvPr id="2" name="Slide Number Placeholder 1">
            <a:extLst>
              <a:ext uri="{FF2B5EF4-FFF2-40B4-BE49-F238E27FC236}">
                <a16:creationId xmlns:a16="http://schemas.microsoft.com/office/drawing/2014/main" id="{70D4A1F4-F598-772E-6BCF-3E7D8EDDFD84}"/>
              </a:ext>
            </a:extLst>
          </p:cNvPr>
          <p:cNvSpPr>
            <a:spLocks noGrp="1"/>
          </p:cNvSpPr>
          <p:nvPr>
            <p:ph type="sldNum" sz="quarter" idx="12"/>
          </p:nvPr>
        </p:nvSpPr>
        <p:spPr/>
        <p:txBody>
          <a:bodyPr/>
          <a:lstStyle/>
          <a:p>
            <a:fld id="{0F1E885B-4ECB-4D39-A663-222ACBC24857}" type="slidenum">
              <a:rPr lang="en-US" smtClean="0"/>
              <a:t>34</a:t>
            </a:fld>
            <a:endParaRPr lang="en-US"/>
          </a:p>
        </p:txBody>
      </p:sp>
    </p:spTree>
    <p:extLst>
      <p:ext uri="{BB962C8B-B14F-4D97-AF65-F5344CB8AC3E}">
        <p14:creationId xmlns:p14="http://schemas.microsoft.com/office/powerpoint/2010/main" val="8164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79816-2A66-7A0A-3D4A-B9DDF146CD0A}"/>
              </a:ext>
            </a:extLst>
          </p:cNvPr>
          <p:cNvSpPr txBox="1"/>
          <p:nvPr/>
        </p:nvSpPr>
        <p:spPr>
          <a:xfrm>
            <a:off x="440607" y="817615"/>
            <a:ext cx="2936290" cy="646331"/>
          </a:xfrm>
          <a:prstGeom prst="rect">
            <a:avLst/>
          </a:prstGeom>
          <a:noFill/>
        </p:spPr>
        <p:txBody>
          <a:bodyPr wrap="square">
            <a:spAutoFit/>
          </a:bodyPr>
          <a:lstStyle/>
          <a:p>
            <a:r>
              <a:rPr lang="en-US" sz="1800" b="1" u="sng" dirty="0">
                <a:effectLst/>
                <a:latin typeface="Calibri" panose="020F0502020204030204" pitchFamily="34" charset="0"/>
                <a:ea typeface="Calibri" panose="020F0502020204030204" pitchFamily="34" charset="0"/>
                <a:cs typeface="Arial" panose="020B0604020202020204" pitchFamily="34" charset="0"/>
              </a:rPr>
              <a:t>Table 6.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Regression statistics part 2.</a:t>
            </a:r>
          </a:p>
        </p:txBody>
      </p:sp>
      <p:pic>
        <p:nvPicPr>
          <p:cNvPr id="4" name="Picture 3">
            <a:extLst>
              <a:ext uri="{FF2B5EF4-FFF2-40B4-BE49-F238E27FC236}">
                <a16:creationId xmlns:a16="http://schemas.microsoft.com/office/drawing/2014/main" id="{D5148E56-6806-6888-8575-4B8C0682153E}"/>
              </a:ext>
            </a:extLst>
          </p:cNvPr>
          <p:cNvPicPr>
            <a:picLocks noChangeAspect="1"/>
          </p:cNvPicPr>
          <p:nvPr/>
        </p:nvPicPr>
        <p:blipFill>
          <a:blip r:embed="rId2"/>
          <a:stretch>
            <a:fillRect/>
          </a:stretch>
        </p:blipFill>
        <p:spPr>
          <a:xfrm>
            <a:off x="440607" y="1901560"/>
            <a:ext cx="11071718" cy="1722268"/>
          </a:xfrm>
          <a:prstGeom prst="rect">
            <a:avLst/>
          </a:prstGeom>
        </p:spPr>
      </p:pic>
      <p:sp>
        <p:nvSpPr>
          <p:cNvPr id="2" name="Slide Number Placeholder 1">
            <a:extLst>
              <a:ext uri="{FF2B5EF4-FFF2-40B4-BE49-F238E27FC236}">
                <a16:creationId xmlns:a16="http://schemas.microsoft.com/office/drawing/2014/main" id="{44897DD3-3C1A-FF36-E7E4-028B0E7D77E4}"/>
              </a:ext>
            </a:extLst>
          </p:cNvPr>
          <p:cNvSpPr>
            <a:spLocks noGrp="1"/>
          </p:cNvSpPr>
          <p:nvPr>
            <p:ph type="sldNum" sz="quarter" idx="12"/>
          </p:nvPr>
        </p:nvSpPr>
        <p:spPr/>
        <p:txBody>
          <a:bodyPr/>
          <a:lstStyle/>
          <a:p>
            <a:fld id="{0F1E885B-4ECB-4D39-A663-222ACBC24857}" type="slidenum">
              <a:rPr lang="en-US" smtClean="0"/>
              <a:t>35</a:t>
            </a:fld>
            <a:endParaRPr lang="en-US"/>
          </a:p>
        </p:txBody>
      </p:sp>
    </p:spTree>
    <p:extLst>
      <p:ext uri="{BB962C8B-B14F-4D97-AF65-F5344CB8AC3E}">
        <p14:creationId xmlns:p14="http://schemas.microsoft.com/office/powerpoint/2010/main" val="2790356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9A7FF-A1BB-3F53-C531-A32BD3D2C300}"/>
              </a:ext>
            </a:extLst>
          </p:cNvPr>
          <p:cNvSpPr txBox="1"/>
          <p:nvPr/>
        </p:nvSpPr>
        <p:spPr>
          <a:xfrm>
            <a:off x="454981" y="924148"/>
            <a:ext cx="2740980" cy="646331"/>
          </a:xfrm>
          <a:prstGeom prst="rect">
            <a:avLst/>
          </a:prstGeom>
          <a:noFill/>
        </p:spPr>
        <p:txBody>
          <a:bodyPr wrap="square">
            <a:spAutoFit/>
          </a:bodyPr>
          <a:lstStyle/>
          <a:p>
            <a:r>
              <a:rPr lang="en-US" sz="1800" b="1" u="sng" dirty="0">
                <a:effectLst/>
                <a:latin typeface="Calibri" panose="020F0502020204030204" pitchFamily="34" charset="0"/>
                <a:ea typeface="Calibri" panose="020F0502020204030204" pitchFamily="34" charset="0"/>
                <a:cs typeface="Arial" panose="020B0604020202020204" pitchFamily="34" charset="0"/>
              </a:rPr>
              <a:t>Table 7.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Regression statistics part 3.</a:t>
            </a:r>
          </a:p>
        </p:txBody>
      </p:sp>
      <p:pic>
        <p:nvPicPr>
          <p:cNvPr id="4" name="Picture 3">
            <a:extLst>
              <a:ext uri="{FF2B5EF4-FFF2-40B4-BE49-F238E27FC236}">
                <a16:creationId xmlns:a16="http://schemas.microsoft.com/office/drawing/2014/main" id="{18832E7C-5A87-F55D-C913-EF1A83AAFD65}"/>
              </a:ext>
            </a:extLst>
          </p:cNvPr>
          <p:cNvPicPr>
            <a:picLocks noChangeAspect="1"/>
          </p:cNvPicPr>
          <p:nvPr/>
        </p:nvPicPr>
        <p:blipFill>
          <a:blip r:embed="rId2"/>
          <a:stretch>
            <a:fillRect/>
          </a:stretch>
        </p:blipFill>
        <p:spPr>
          <a:xfrm>
            <a:off x="454981" y="1864517"/>
            <a:ext cx="11147252" cy="2796259"/>
          </a:xfrm>
          <a:prstGeom prst="rect">
            <a:avLst/>
          </a:prstGeom>
        </p:spPr>
      </p:pic>
      <p:sp>
        <p:nvSpPr>
          <p:cNvPr id="2" name="Slide Number Placeholder 1">
            <a:extLst>
              <a:ext uri="{FF2B5EF4-FFF2-40B4-BE49-F238E27FC236}">
                <a16:creationId xmlns:a16="http://schemas.microsoft.com/office/drawing/2014/main" id="{7C7683AE-4401-940B-3E88-EA2823D64AD9}"/>
              </a:ext>
            </a:extLst>
          </p:cNvPr>
          <p:cNvSpPr>
            <a:spLocks noGrp="1"/>
          </p:cNvSpPr>
          <p:nvPr>
            <p:ph type="sldNum" sz="quarter" idx="12"/>
          </p:nvPr>
        </p:nvSpPr>
        <p:spPr/>
        <p:txBody>
          <a:bodyPr/>
          <a:lstStyle/>
          <a:p>
            <a:fld id="{0F1E885B-4ECB-4D39-A663-222ACBC24857}" type="slidenum">
              <a:rPr lang="en-US" smtClean="0"/>
              <a:t>36</a:t>
            </a:fld>
            <a:endParaRPr lang="en-US"/>
          </a:p>
        </p:txBody>
      </p:sp>
    </p:spTree>
    <p:extLst>
      <p:ext uri="{BB962C8B-B14F-4D97-AF65-F5344CB8AC3E}">
        <p14:creationId xmlns:p14="http://schemas.microsoft.com/office/powerpoint/2010/main" val="503064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A5FC72-CFF4-EF3F-2405-AEA810BAC08E}"/>
              </a:ext>
            </a:extLst>
          </p:cNvPr>
          <p:cNvSpPr>
            <a:spLocks noGrp="1"/>
          </p:cNvSpPr>
          <p:nvPr>
            <p:ph type="sldNum" sz="quarter" idx="12"/>
          </p:nvPr>
        </p:nvSpPr>
        <p:spPr/>
        <p:txBody>
          <a:bodyPr/>
          <a:lstStyle/>
          <a:p>
            <a:fld id="{0F1E885B-4ECB-4D39-A663-222ACBC24857}" type="slidenum">
              <a:rPr lang="en-US" smtClean="0"/>
              <a:t>37</a:t>
            </a:fld>
            <a:endParaRPr lang="en-US"/>
          </a:p>
        </p:txBody>
      </p:sp>
      <p:sp>
        <p:nvSpPr>
          <p:cNvPr id="3" name="Rectangle 2">
            <a:extLst>
              <a:ext uri="{FF2B5EF4-FFF2-40B4-BE49-F238E27FC236}">
                <a16:creationId xmlns:a16="http://schemas.microsoft.com/office/drawing/2014/main" id="{716F975F-B139-4428-25FA-D6DB7AA0F913}"/>
              </a:ext>
            </a:extLst>
          </p:cNvPr>
          <p:cNvSpPr>
            <a:spLocks noChangeArrowheads="1"/>
          </p:cNvSpPr>
          <p:nvPr/>
        </p:nvSpPr>
        <p:spPr bwMode="auto">
          <a:xfrm>
            <a:off x="1156106" y="3313214"/>
            <a:ext cx="116002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027D750-2FFF-F99D-CAF9-F03FD03C5C8E}"/>
              </a:ext>
            </a:extLst>
          </p:cNvPr>
          <p:cNvGraphicFramePr>
            <a:graphicFrameLocks noChangeAspect="1"/>
          </p:cNvGraphicFramePr>
          <p:nvPr>
            <p:extLst>
              <p:ext uri="{D42A27DB-BD31-4B8C-83A1-F6EECF244321}">
                <p14:modId xmlns:p14="http://schemas.microsoft.com/office/powerpoint/2010/main" val="2931539230"/>
              </p:ext>
            </p:extLst>
          </p:nvPr>
        </p:nvGraphicFramePr>
        <p:xfrm>
          <a:off x="446302" y="3095306"/>
          <a:ext cx="10800620" cy="807523"/>
        </p:xfrm>
        <a:graphic>
          <a:graphicData uri="http://schemas.openxmlformats.org/presentationml/2006/ole">
            <mc:AlternateContent xmlns:mc="http://schemas.openxmlformats.org/markup-compatibility/2006">
              <mc:Choice xmlns:v="urn:schemas-microsoft-com:vml" Requires="v">
                <p:oleObj name="Equation" r:id="rId2" imgW="5270500" imgH="393700" progId="Equation.DSMT4">
                  <p:embed/>
                </p:oleObj>
              </mc:Choice>
              <mc:Fallback>
                <p:oleObj name="Equation" r:id="rId2" imgW="5270500" imgH="3937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02" y="3095306"/>
                        <a:ext cx="10800620" cy="807523"/>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F4E050C7-40C5-28CE-CEE2-3B01BC7B7C91}"/>
              </a:ext>
            </a:extLst>
          </p:cNvPr>
          <p:cNvSpPr txBox="1"/>
          <p:nvPr/>
        </p:nvSpPr>
        <p:spPr>
          <a:xfrm>
            <a:off x="446302" y="1583915"/>
            <a:ext cx="89470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1" u="none" strike="noStrike" kern="1200" cap="none" spc="0" normalizeH="0" baseline="0" noProof="0" dirty="0">
                <a:ln>
                  <a:noFill/>
                </a:ln>
                <a:solidFill>
                  <a:srgbClr val="00B050"/>
                </a:solidFill>
                <a:effectLst/>
                <a:uLnTx/>
                <a:uFillTx/>
                <a:latin typeface="Calibri" panose="020F0502020204030204"/>
                <a:ea typeface="+mn-ea"/>
                <a:cs typeface="+mn-cs"/>
              </a:rPr>
              <a:t>Regression </a:t>
            </a:r>
            <a:r>
              <a:rPr kumimoji="0" lang="sv-SE" sz="3200" b="1" i="1" u="none" strike="noStrike" kern="1200" cap="none" spc="0" normalizeH="0" baseline="0" noProof="0" dirty="0" err="1">
                <a:ln>
                  <a:noFill/>
                </a:ln>
                <a:solidFill>
                  <a:srgbClr val="00B050"/>
                </a:solidFill>
                <a:effectLst/>
                <a:uLnTx/>
                <a:uFillTx/>
                <a:latin typeface="Calibri" panose="020F0502020204030204"/>
                <a:ea typeface="+mn-ea"/>
                <a:cs typeface="+mn-cs"/>
              </a:rPr>
              <a:t>function</a:t>
            </a:r>
            <a:r>
              <a:rPr lang="sv-SE" sz="3200" b="1" i="1" dirty="0">
                <a:solidFill>
                  <a:srgbClr val="00B050"/>
                </a:solidFill>
                <a:latin typeface="Calibri" panose="020F0502020204030204"/>
              </a:rPr>
              <a:t> </a:t>
            </a:r>
            <a:r>
              <a:rPr lang="sv-SE" sz="3200" b="1" i="1" dirty="0" err="1">
                <a:solidFill>
                  <a:srgbClr val="00B050"/>
                </a:solidFill>
                <a:latin typeface="Calibri" panose="020F0502020204030204"/>
              </a:rPr>
              <a:t>with</a:t>
            </a:r>
            <a:r>
              <a:rPr lang="sv-SE" sz="3200" b="1" i="1" dirty="0">
                <a:solidFill>
                  <a:srgbClr val="00B050"/>
                </a:solidFill>
                <a:latin typeface="Calibri" panose="020F0502020204030204"/>
              </a:rPr>
              <a:t> </a:t>
            </a:r>
            <a:r>
              <a:rPr lang="sv-SE" sz="3200" b="1" i="1" dirty="0" err="1">
                <a:solidFill>
                  <a:srgbClr val="00B050"/>
                </a:solidFill>
                <a:latin typeface="Calibri" panose="020F0502020204030204"/>
              </a:rPr>
              <a:t>optimized</a:t>
            </a:r>
            <a:r>
              <a:rPr lang="sv-SE" sz="3200" b="1" i="1" dirty="0">
                <a:solidFill>
                  <a:srgbClr val="00B050"/>
                </a:solidFill>
                <a:latin typeface="Calibri" panose="020F0502020204030204"/>
              </a:rPr>
              <a:t> parameters:</a:t>
            </a:r>
            <a:endParaRPr kumimoji="0" lang="en-US" sz="3200" b="1"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60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C2BC5-3E79-0A91-3FF8-D9F684B58578}"/>
              </a:ext>
            </a:extLst>
          </p:cNvPr>
          <p:cNvPicPr>
            <a:picLocks noChangeAspect="1"/>
          </p:cNvPicPr>
          <p:nvPr/>
        </p:nvPicPr>
        <p:blipFill>
          <a:blip r:embed="rId2"/>
          <a:stretch>
            <a:fillRect/>
          </a:stretch>
        </p:blipFill>
        <p:spPr>
          <a:xfrm>
            <a:off x="854475" y="213064"/>
            <a:ext cx="9721778" cy="4818061"/>
          </a:xfrm>
          <a:prstGeom prst="rect">
            <a:avLst/>
          </a:prstGeom>
        </p:spPr>
      </p:pic>
      <p:sp>
        <p:nvSpPr>
          <p:cNvPr id="4" name="TextBox 3">
            <a:extLst>
              <a:ext uri="{FF2B5EF4-FFF2-40B4-BE49-F238E27FC236}">
                <a16:creationId xmlns:a16="http://schemas.microsoft.com/office/drawing/2014/main" id="{B9B8CEED-4399-5EC1-73C5-423C6FA3FF7F}"/>
              </a:ext>
            </a:extLst>
          </p:cNvPr>
          <p:cNvSpPr txBox="1"/>
          <p:nvPr/>
        </p:nvSpPr>
        <p:spPr>
          <a:xfrm>
            <a:off x="854475" y="5199801"/>
            <a:ext cx="10091692"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number of produced apartments, A, during the years 1975 to 2021: True values (Apart, blue) and predictions (Predicted Apart, red) according to the estimated function, for different values of the factor G</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1.5</a:t>
            </a:r>
            <a:r>
              <a:rPr lang="en-US" sz="1800" dirty="0">
                <a:effectLst/>
                <a:latin typeface="Calibri" panose="020F0502020204030204" pitchFamily="34" charset="0"/>
                <a:ea typeface="Calibri" panose="020F0502020204030204" pitchFamily="34" charset="0"/>
                <a:cs typeface="Arial" panose="020B0604020202020204" pitchFamily="34" charset="0"/>
              </a:rPr>
              <a:t>, the GNP raised to 1.5.</a:t>
            </a:r>
          </a:p>
        </p:txBody>
      </p:sp>
      <p:sp>
        <p:nvSpPr>
          <p:cNvPr id="3" name="Slide Number Placeholder 2">
            <a:extLst>
              <a:ext uri="{FF2B5EF4-FFF2-40B4-BE49-F238E27FC236}">
                <a16:creationId xmlns:a16="http://schemas.microsoft.com/office/drawing/2014/main" id="{250109D1-9B5A-6CA9-0F09-57B92C24913F}"/>
              </a:ext>
            </a:extLst>
          </p:cNvPr>
          <p:cNvSpPr>
            <a:spLocks noGrp="1"/>
          </p:cNvSpPr>
          <p:nvPr>
            <p:ph type="sldNum" sz="quarter" idx="12"/>
          </p:nvPr>
        </p:nvSpPr>
        <p:spPr/>
        <p:txBody>
          <a:bodyPr/>
          <a:lstStyle/>
          <a:p>
            <a:fld id="{0F1E885B-4ECB-4D39-A663-222ACBC24857}" type="slidenum">
              <a:rPr lang="en-US" smtClean="0"/>
              <a:t>38</a:t>
            </a:fld>
            <a:endParaRPr lang="en-US"/>
          </a:p>
        </p:txBody>
      </p:sp>
    </p:spTree>
    <p:extLst>
      <p:ext uri="{BB962C8B-B14F-4D97-AF65-F5344CB8AC3E}">
        <p14:creationId xmlns:p14="http://schemas.microsoft.com/office/powerpoint/2010/main" val="111185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926E7B-F21F-CB25-316C-D1E7F35C0B9E}"/>
              </a:ext>
            </a:extLst>
          </p:cNvPr>
          <p:cNvPicPr>
            <a:picLocks noChangeAspect="1"/>
          </p:cNvPicPr>
          <p:nvPr/>
        </p:nvPicPr>
        <p:blipFill>
          <a:blip r:embed="rId2"/>
          <a:stretch>
            <a:fillRect/>
          </a:stretch>
        </p:blipFill>
        <p:spPr>
          <a:xfrm>
            <a:off x="635507" y="257452"/>
            <a:ext cx="10756754" cy="5069149"/>
          </a:xfrm>
          <a:prstGeom prst="rect">
            <a:avLst/>
          </a:prstGeom>
        </p:spPr>
      </p:pic>
      <p:sp>
        <p:nvSpPr>
          <p:cNvPr id="4" name="TextBox 3">
            <a:extLst>
              <a:ext uri="{FF2B5EF4-FFF2-40B4-BE49-F238E27FC236}">
                <a16:creationId xmlns:a16="http://schemas.microsoft.com/office/drawing/2014/main" id="{06E31DCC-8A05-21BE-0B1F-EDC0D0EEBD46}"/>
              </a:ext>
            </a:extLst>
          </p:cNvPr>
          <p:cNvSpPr txBox="1"/>
          <p:nvPr/>
        </p:nvSpPr>
        <p:spPr>
          <a:xfrm>
            <a:off x="635507" y="5591857"/>
            <a:ext cx="6094520" cy="77450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A2.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residuals for different values of G</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1.5</a:t>
            </a: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2B80A8E5-2457-ABCE-B9F8-D77FB80D25CC}"/>
              </a:ext>
            </a:extLst>
          </p:cNvPr>
          <p:cNvSpPr>
            <a:spLocks noGrp="1"/>
          </p:cNvSpPr>
          <p:nvPr>
            <p:ph type="sldNum" sz="quarter" idx="12"/>
          </p:nvPr>
        </p:nvSpPr>
        <p:spPr/>
        <p:txBody>
          <a:bodyPr/>
          <a:lstStyle/>
          <a:p>
            <a:fld id="{0F1E885B-4ECB-4D39-A663-222ACBC24857}" type="slidenum">
              <a:rPr lang="en-US" smtClean="0"/>
              <a:t>39</a:t>
            </a:fld>
            <a:endParaRPr lang="en-US"/>
          </a:p>
        </p:txBody>
      </p:sp>
    </p:spTree>
    <p:extLst>
      <p:ext uri="{BB962C8B-B14F-4D97-AF65-F5344CB8AC3E}">
        <p14:creationId xmlns:p14="http://schemas.microsoft.com/office/powerpoint/2010/main" val="410028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A83C64-59FB-CC76-81F6-B00B7FCCDCCE}"/>
              </a:ext>
            </a:extLst>
          </p:cNvPr>
          <p:cNvSpPr>
            <a:spLocks noGrp="1"/>
          </p:cNvSpPr>
          <p:nvPr>
            <p:ph type="sldNum" sz="quarter" idx="12"/>
          </p:nvPr>
        </p:nvSpPr>
        <p:spPr/>
        <p:txBody>
          <a:bodyPr/>
          <a:lstStyle/>
          <a:p>
            <a:fld id="{0F1E885B-4ECB-4D39-A663-222ACBC24857}" type="slidenum">
              <a:rPr lang="en-US" smtClean="0"/>
              <a:t>4</a:t>
            </a:fld>
            <a:endParaRPr lang="en-US"/>
          </a:p>
        </p:txBody>
      </p:sp>
      <p:pic>
        <p:nvPicPr>
          <p:cNvPr id="6" name="Picture 5">
            <a:extLst>
              <a:ext uri="{FF2B5EF4-FFF2-40B4-BE49-F238E27FC236}">
                <a16:creationId xmlns:a16="http://schemas.microsoft.com/office/drawing/2014/main" id="{1383CA8E-1F07-3BF0-071F-D65F799A1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951" y="0"/>
            <a:ext cx="10231049" cy="6858000"/>
          </a:xfrm>
          <a:prstGeom prst="rect">
            <a:avLst/>
          </a:prstGeom>
        </p:spPr>
      </p:pic>
      <p:sp>
        <p:nvSpPr>
          <p:cNvPr id="9" name="Title 1">
            <a:extLst>
              <a:ext uri="{FF2B5EF4-FFF2-40B4-BE49-F238E27FC236}">
                <a16:creationId xmlns:a16="http://schemas.microsoft.com/office/drawing/2014/main" id="{F7602B31-D459-FA66-1072-CE5D179AC2AC}"/>
              </a:ext>
            </a:extLst>
          </p:cNvPr>
          <p:cNvSpPr>
            <a:spLocks noGrp="1"/>
          </p:cNvSpPr>
          <p:nvPr>
            <p:ph type="title"/>
          </p:nvPr>
        </p:nvSpPr>
        <p:spPr>
          <a:xfrm>
            <a:off x="-224643" y="235100"/>
            <a:ext cx="2455416" cy="1055302"/>
          </a:xfrm>
        </p:spPr>
        <p:txBody>
          <a:bodyPr>
            <a:normAutofit/>
          </a:bodyPr>
          <a:lstStyle/>
          <a:p>
            <a:pPr algn="ct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Empirical</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background</a:t>
            </a:r>
            <a:endParaRPr lang="en-US" sz="2400" b="1" dirty="0">
              <a:solidFill>
                <a:srgbClr val="FF0000"/>
              </a:solidFill>
            </a:endParaRPr>
          </a:p>
        </p:txBody>
      </p:sp>
      <p:sp>
        <p:nvSpPr>
          <p:cNvPr id="10" name="TextBox 9">
            <a:extLst>
              <a:ext uri="{FF2B5EF4-FFF2-40B4-BE49-F238E27FC236}">
                <a16:creationId xmlns:a16="http://schemas.microsoft.com/office/drawing/2014/main" id="{B5283B79-8FBB-FE99-098F-88AB48B7C318}"/>
              </a:ext>
            </a:extLst>
          </p:cNvPr>
          <p:cNvSpPr txBox="1"/>
          <p:nvPr/>
        </p:nvSpPr>
        <p:spPr>
          <a:xfrm>
            <a:off x="6394910" y="1429308"/>
            <a:ext cx="1363130" cy="523220"/>
          </a:xfrm>
          <a:prstGeom prst="rect">
            <a:avLst/>
          </a:prstGeom>
          <a:noFill/>
        </p:spPr>
        <p:txBody>
          <a:bodyPr wrap="none" rtlCol="0">
            <a:spAutoFit/>
          </a:bodyPr>
          <a:lstStyle/>
          <a:p>
            <a:r>
              <a:rPr lang="sv-SE" sz="2800" b="1" dirty="0">
                <a:solidFill>
                  <a:srgbClr val="FF0000"/>
                </a:solidFill>
              </a:rPr>
              <a:t>Sweden</a:t>
            </a:r>
            <a:endParaRPr lang="en-US" sz="2800" b="1" dirty="0">
              <a:solidFill>
                <a:srgbClr val="FF0000"/>
              </a:solidFill>
            </a:endParaRPr>
          </a:p>
        </p:txBody>
      </p:sp>
      <p:cxnSp>
        <p:nvCxnSpPr>
          <p:cNvPr id="12" name="Straight Arrow Connector 11">
            <a:extLst>
              <a:ext uri="{FF2B5EF4-FFF2-40B4-BE49-F238E27FC236}">
                <a16:creationId xmlns:a16="http://schemas.microsoft.com/office/drawing/2014/main" id="{F06D73D1-AF10-A49C-E2D0-01F02BB1BF97}"/>
              </a:ext>
            </a:extLst>
          </p:cNvPr>
          <p:cNvCxnSpPr>
            <a:cxnSpLocks/>
          </p:cNvCxnSpPr>
          <p:nvPr/>
        </p:nvCxnSpPr>
        <p:spPr>
          <a:xfrm>
            <a:off x="7083290" y="1952528"/>
            <a:ext cx="202200" cy="4705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00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779932-32FA-8019-8AF6-0D060BB64572}"/>
              </a:ext>
            </a:extLst>
          </p:cNvPr>
          <p:cNvPicPr>
            <a:picLocks noChangeAspect="1"/>
          </p:cNvPicPr>
          <p:nvPr/>
        </p:nvPicPr>
        <p:blipFill>
          <a:blip r:embed="rId2"/>
          <a:stretch>
            <a:fillRect/>
          </a:stretch>
        </p:blipFill>
        <p:spPr>
          <a:xfrm>
            <a:off x="645409" y="266331"/>
            <a:ext cx="9821364" cy="4521612"/>
          </a:xfrm>
          <a:prstGeom prst="rect">
            <a:avLst/>
          </a:prstGeom>
        </p:spPr>
      </p:pic>
      <p:sp>
        <p:nvSpPr>
          <p:cNvPr id="4" name="TextBox 3">
            <a:extLst>
              <a:ext uri="{FF2B5EF4-FFF2-40B4-BE49-F238E27FC236}">
                <a16:creationId xmlns:a16="http://schemas.microsoft.com/office/drawing/2014/main" id="{1D7EAB8F-CCAB-C623-F02E-E8531972C27D}"/>
              </a:ext>
            </a:extLst>
          </p:cNvPr>
          <p:cNvSpPr txBox="1"/>
          <p:nvPr/>
        </p:nvSpPr>
        <p:spPr>
          <a:xfrm>
            <a:off x="645408" y="4928072"/>
            <a:ext cx="10167593"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number of produced apartments, A, during the years 1975 to 2021: True values (Apart, blue) and predictions (Predicted Apart, red) according to the estimated function, for different values of the factor P, the size of the population.</a:t>
            </a:r>
          </a:p>
        </p:txBody>
      </p:sp>
      <p:sp>
        <p:nvSpPr>
          <p:cNvPr id="3" name="Slide Number Placeholder 2">
            <a:extLst>
              <a:ext uri="{FF2B5EF4-FFF2-40B4-BE49-F238E27FC236}">
                <a16:creationId xmlns:a16="http://schemas.microsoft.com/office/drawing/2014/main" id="{7B67738C-304F-149C-664E-A8E55ADDA4BF}"/>
              </a:ext>
            </a:extLst>
          </p:cNvPr>
          <p:cNvSpPr>
            <a:spLocks noGrp="1"/>
          </p:cNvSpPr>
          <p:nvPr>
            <p:ph type="sldNum" sz="quarter" idx="12"/>
          </p:nvPr>
        </p:nvSpPr>
        <p:spPr/>
        <p:txBody>
          <a:bodyPr/>
          <a:lstStyle/>
          <a:p>
            <a:fld id="{0F1E885B-4ECB-4D39-A663-222ACBC24857}" type="slidenum">
              <a:rPr lang="en-US" smtClean="0"/>
              <a:t>40</a:t>
            </a:fld>
            <a:endParaRPr lang="en-US"/>
          </a:p>
        </p:txBody>
      </p:sp>
    </p:spTree>
    <p:extLst>
      <p:ext uri="{BB962C8B-B14F-4D97-AF65-F5344CB8AC3E}">
        <p14:creationId xmlns:p14="http://schemas.microsoft.com/office/powerpoint/2010/main" val="413330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F5D1B1-D878-EBB2-EBBF-B235E8B667CF}"/>
              </a:ext>
            </a:extLst>
          </p:cNvPr>
          <p:cNvPicPr>
            <a:picLocks noChangeAspect="1"/>
          </p:cNvPicPr>
          <p:nvPr/>
        </p:nvPicPr>
        <p:blipFill>
          <a:blip r:embed="rId2"/>
          <a:stretch>
            <a:fillRect/>
          </a:stretch>
        </p:blipFill>
        <p:spPr>
          <a:xfrm>
            <a:off x="550416" y="287143"/>
            <a:ext cx="10533347" cy="5184295"/>
          </a:xfrm>
          <a:prstGeom prst="rect">
            <a:avLst/>
          </a:prstGeom>
        </p:spPr>
      </p:pic>
      <p:sp>
        <p:nvSpPr>
          <p:cNvPr id="4" name="TextBox 3">
            <a:extLst>
              <a:ext uri="{FF2B5EF4-FFF2-40B4-BE49-F238E27FC236}">
                <a16:creationId xmlns:a16="http://schemas.microsoft.com/office/drawing/2014/main" id="{0BC12971-0A41-E02D-4580-46F0A4ABFD5B}"/>
              </a:ext>
            </a:extLst>
          </p:cNvPr>
          <p:cNvSpPr txBox="1"/>
          <p:nvPr/>
        </p:nvSpPr>
        <p:spPr>
          <a:xfrm>
            <a:off x="550416" y="5662880"/>
            <a:ext cx="6094520" cy="77450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A3.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residuals for different values of P.</a:t>
            </a:r>
          </a:p>
        </p:txBody>
      </p:sp>
      <p:sp>
        <p:nvSpPr>
          <p:cNvPr id="3" name="Slide Number Placeholder 2">
            <a:extLst>
              <a:ext uri="{FF2B5EF4-FFF2-40B4-BE49-F238E27FC236}">
                <a16:creationId xmlns:a16="http://schemas.microsoft.com/office/drawing/2014/main" id="{B5E1D677-53BA-81B1-2BBA-539C07C669E7}"/>
              </a:ext>
            </a:extLst>
          </p:cNvPr>
          <p:cNvSpPr>
            <a:spLocks noGrp="1"/>
          </p:cNvSpPr>
          <p:nvPr>
            <p:ph type="sldNum" sz="quarter" idx="12"/>
          </p:nvPr>
        </p:nvSpPr>
        <p:spPr/>
        <p:txBody>
          <a:bodyPr/>
          <a:lstStyle/>
          <a:p>
            <a:fld id="{0F1E885B-4ECB-4D39-A663-222ACBC24857}" type="slidenum">
              <a:rPr lang="en-US" smtClean="0"/>
              <a:t>41</a:t>
            </a:fld>
            <a:endParaRPr lang="en-US"/>
          </a:p>
        </p:txBody>
      </p:sp>
    </p:spTree>
    <p:extLst>
      <p:ext uri="{BB962C8B-B14F-4D97-AF65-F5344CB8AC3E}">
        <p14:creationId xmlns:p14="http://schemas.microsoft.com/office/powerpoint/2010/main" val="3922713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F5EB3-85C1-A22B-7A77-9D40697A5C1B}"/>
              </a:ext>
            </a:extLst>
          </p:cNvPr>
          <p:cNvPicPr>
            <a:picLocks noChangeAspect="1"/>
          </p:cNvPicPr>
          <p:nvPr/>
        </p:nvPicPr>
        <p:blipFill>
          <a:blip r:embed="rId2"/>
          <a:stretch>
            <a:fillRect/>
          </a:stretch>
        </p:blipFill>
        <p:spPr>
          <a:xfrm>
            <a:off x="693416" y="392095"/>
            <a:ext cx="10096738" cy="4765831"/>
          </a:xfrm>
          <a:prstGeom prst="rect">
            <a:avLst/>
          </a:prstGeom>
        </p:spPr>
      </p:pic>
      <p:sp>
        <p:nvSpPr>
          <p:cNvPr id="4" name="TextBox 3">
            <a:extLst>
              <a:ext uri="{FF2B5EF4-FFF2-40B4-BE49-F238E27FC236}">
                <a16:creationId xmlns:a16="http://schemas.microsoft.com/office/drawing/2014/main" id="{69A2B2A7-A98C-2589-FC8D-0C6AB1A99EBD}"/>
              </a:ext>
            </a:extLst>
          </p:cNvPr>
          <p:cNvSpPr txBox="1"/>
          <p:nvPr/>
        </p:nvSpPr>
        <p:spPr>
          <a:xfrm>
            <a:off x="693416" y="5262024"/>
            <a:ext cx="10624352"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number of produced apartments, A, during the years 1975 to 2021: True values (Apart, blue) and predictions (Predicted Apart, red) according to the estimated function, for different values of the factor </a:t>
            </a:r>
            <a:r>
              <a:rPr lang="en-US" sz="1800" dirty="0" err="1">
                <a:effectLst/>
                <a:latin typeface="Calibri" panose="020F0502020204030204" pitchFamily="34" charset="0"/>
                <a:ea typeface="Calibri" panose="020F0502020204030204" pitchFamily="34" charset="0"/>
                <a:cs typeface="Arial" panose="020B0604020202020204" pitchFamily="34" charset="0"/>
              </a:rPr>
              <a:t>dP</a:t>
            </a:r>
            <a:r>
              <a:rPr lang="en-US" sz="1800" dirty="0">
                <a:effectLst/>
                <a:latin typeface="Calibri" panose="020F0502020204030204" pitchFamily="34" charset="0"/>
                <a:ea typeface="Calibri" panose="020F0502020204030204" pitchFamily="34" charset="0"/>
                <a:cs typeface="Arial" panose="020B0604020202020204" pitchFamily="34" charset="0"/>
              </a:rPr>
              <a:t>/dt, an approximation of P(t)-P(t-1), the growth of the population.</a:t>
            </a:r>
          </a:p>
        </p:txBody>
      </p:sp>
      <p:sp>
        <p:nvSpPr>
          <p:cNvPr id="3" name="Slide Number Placeholder 2">
            <a:extLst>
              <a:ext uri="{FF2B5EF4-FFF2-40B4-BE49-F238E27FC236}">
                <a16:creationId xmlns:a16="http://schemas.microsoft.com/office/drawing/2014/main" id="{BB60D462-B6A0-79DF-CC01-7846478DD91C}"/>
              </a:ext>
            </a:extLst>
          </p:cNvPr>
          <p:cNvSpPr>
            <a:spLocks noGrp="1"/>
          </p:cNvSpPr>
          <p:nvPr>
            <p:ph type="sldNum" sz="quarter" idx="12"/>
          </p:nvPr>
        </p:nvSpPr>
        <p:spPr/>
        <p:txBody>
          <a:bodyPr/>
          <a:lstStyle/>
          <a:p>
            <a:fld id="{0F1E885B-4ECB-4D39-A663-222ACBC24857}" type="slidenum">
              <a:rPr lang="en-US" smtClean="0"/>
              <a:t>42</a:t>
            </a:fld>
            <a:endParaRPr lang="en-US"/>
          </a:p>
        </p:txBody>
      </p:sp>
    </p:spTree>
    <p:extLst>
      <p:ext uri="{BB962C8B-B14F-4D97-AF65-F5344CB8AC3E}">
        <p14:creationId xmlns:p14="http://schemas.microsoft.com/office/powerpoint/2010/main" val="1907310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1265EF-58A7-0635-EFD3-4A67781310E5}"/>
              </a:ext>
            </a:extLst>
          </p:cNvPr>
          <p:cNvPicPr>
            <a:picLocks noChangeAspect="1"/>
          </p:cNvPicPr>
          <p:nvPr/>
        </p:nvPicPr>
        <p:blipFill>
          <a:blip r:embed="rId2"/>
          <a:stretch>
            <a:fillRect/>
          </a:stretch>
        </p:blipFill>
        <p:spPr>
          <a:xfrm>
            <a:off x="573865" y="257453"/>
            <a:ext cx="11044270" cy="4847208"/>
          </a:xfrm>
          <a:prstGeom prst="rect">
            <a:avLst/>
          </a:prstGeom>
        </p:spPr>
      </p:pic>
      <p:sp>
        <p:nvSpPr>
          <p:cNvPr id="4" name="TextBox 3">
            <a:extLst>
              <a:ext uri="{FF2B5EF4-FFF2-40B4-BE49-F238E27FC236}">
                <a16:creationId xmlns:a16="http://schemas.microsoft.com/office/drawing/2014/main" id="{0F63B64C-F59F-6720-C207-77949F4550CD}"/>
              </a:ext>
            </a:extLst>
          </p:cNvPr>
          <p:cNvSpPr txBox="1"/>
          <p:nvPr/>
        </p:nvSpPr>
        <p:spPr>
          <a:xfrm>
            <a:off x="573865" y="5440938"/>
            <a:ext cx="6094520" cy="77450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A4.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residuals for different values of </a:t>
            </a:r>
            <a:r>
              <a:rPr lang="en-US" sz="1800" dirty="0" err="1">
                <a:effectLst/>
                <a:latin typeface="Calibri" panose="020F0502020204030204" pitchFamily="34" charset="0"/>
                <a:ea typeface="Calibri" panose="020F0502020204030204" pitchFamily="34" charset="0"/>
                <a:cs typeface="Arial" panose="020B0604020202020204" pitchFamily="34" charset="0"/>
              </a:rPr>
              <a:t>dP</a:t>
            </a:r>
            <a:r>
              <a:rPr lang="en-US" sz="1800" dirty="0">
                <a:effectLst/>
                <a:latin typeface="Calibri" panose="020F0502020204030204" pitchFamily="34" charset="0"/>
                <a:ea typeface="Calibri" panose="020F0502020204030204" pitchFamily="34" charset="0"/>
                <a:cs typeface="Arial" panose="020B0604020202020204" pitchFamily="34" charset="0"/>
              </a:rPr>
              <a:t>/dt.</a:t>
            </a:r>
          </a:p>
        </p:txBody>
      </p:sp>
      <p:sp>
        <p:nvSpPr>
          <p:cNvPr id="3" name="Slide Number Placeholder 2">
            <a:extLst>
              <a:ext uri="{FF2B5EF4-FFF2-40B4-BE49-F238E27FC236}">
                <a16:creationId xmlns:a16="http://schemas.microsoft.com/office/drawing/2014/main" id="{0D595546-F6B7-92B3-2660-6DF37E0B0DEA}"/>
              </a:ext>
            </a:extLst>
          </p:cNvPr>
          <p:cNvSpPr>
            <a:spLocks noGrp="1"/>
          </p:cNvSpPr>
          <p:nvPr>
            <p:ph type="sldNum" sz="quarter" idx="12"/>
          </p:nvPr>
        </p:nvSpPr>
        <p:spPr/>
        <p:txBody>
          <a:bodyPr/>
          <a:lstStyle/>
          <a:p>
            <a:fld id="{0F1E885B-4ECB-4D39-A663-222ACBC24857}" type="slidenum">
              <a:rPr lang="en-US" smtClean="0"/>
              <a:t>43</a:t>
            </a:fld>
            <a:endParaRPr lang="en-US"/>
          </a:p>
        </p:txBody>
      </p:sp>
    </p:spTree>
    <p:extLst>
      <p:ext uri="{BB962C8B-B14F-4D97-AF65-F5344CB8AC3E}">
        <p14:creationId xmlns:p14="http://schemas.microsoft.com/office/powerpoint/2010/main" val="2577613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5999E-53BE-DD88-AF8B-119A707BAF4F}"/>
              </a:ext>
            </a:extLst>
          </p:cNvPr>
          <p:cNvPicPr>
            <a:picLocks noChangeAspect="1"/>
          </p:cNvPicPr>
          <p:nvPr/>
        </p:nvPicPr>
        <p:blipFill>
          <a:blip r:embed="rId2"/>
          <a:stretch>
            <a:fillRect/>
          </a:stretch>
        </p:blipFill>
        <p:spPr>
          <a:xfrm>
            <a:off x="687281" y="180532"/>
            <a:ext cx="10338785" cy="4915161"/>
          </a:xfrm>
          <a:prstGeom prst="rect">
            <a:avLst/>
          </a:prstGeom>
        </p:spPr>
      </p:pic>
      <p:sp>
        <p:nvSpPr>
          <p:cNvPr id="4" name="TextBox 3">
            <a:extLst>
              <a:ext uri="{FF2B5EF4-FFF2-40B4-BE49-F238E27FC236}">
                <a16:creationId xmlns:a16="http://schemas.microsoft.com/office/drawing/2014/main" id="{00A7524D-28B7-CFFE-9A06-C2621157751E}"/>
              </a:ext>
            </a:extLst>
          </p:cNvPr>
          <p:cNvSpPr txBox="1"/>
          <p:nvPr/>
        </p:nvSpPr>
        <p:spPr>
          <a:xfrm>
            <a:off x="687280" y="5194403"/>
            <a:ext cx="10782669"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number of produced apartments, A, during the years 1975 to 2021: True values (Apart, blue) and predictions (Predicted Apart, red) according to the estimated function, for different values of the factor C, the real building cost index.</a:t>
            </a:r>
          </a:p>
        </p:txBody>
      </p:sp>
      <p:sp>
        <p:nvSpPr>
          <p:cNvPr id="3" name="Slide Number Placeholder 2">
            <a:extLst>
              <a:ext uri="{FF2B5EF4-FFF2-40B4-BE49-F238E27FC236}">
                <a16:creationId xmlns:a16="http://schemas.microsoft.com/office/drawing/2014/main" id="{10EDCFCB-AF06-78F6-8B1D-1C4A32443929}"/>
              </a:ext>
            </a:extLst>
          </p:cNvPr>
          <p:cNvSpPr>
            <a:spLocks noGrp="1"/>
          </p:cNvSpPr>
          <p:nvPr>
            <p:ph type="sldNum" sz="quarter" idx="12"/>
          </p:nvPr>
        </p:nvSpPr>
        <p:spPr/>
        <p:txBody>
          <a:bodyPr/>
          <a:lstStyle/>
          <a:p>
            <a:fld id="{0F1E885B-4ECB-4D39-A663-222ACBC24857}" type="slidenum">
              <a:rPr lang="en-US" smtClean="0"/>
              <a:t>44</a:t>
            </a:fld>
            <a:endParaRPr lang="en-US"/>
          </a:p>
        </p:txBody>
      </p:sp>
    </p:spTree>
    <p:extLst>
      <p:ext uri="{BB962C8B-B14F-4D97-AF65-F5344CB8AC3E}">
        <p14:creationId xmlns:p14="http://schemas.microsoft.com/office/powerpoint/2010/main" val="257561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097D93-49D6-B328-9B5E-1BF60B1E781A}"/>
              </a:ext>
            </a:extLst>
          </p:cNvPr>
          <p:cNvPicPr>
            <a:picLocks noChangeAspect="1"/>
          </p:cNvPicPr>
          <p:nvPr/>
        </p:nvPicPr>
        <p:blipFill>
          <a:blip r:embed="rId2"/>
          <a:stretch>
            <a:fillRect/>
          </a:stretch>
        </p:blipFill>
        <p:spPr>
          <a:xfrm>
            <a:off x="474536" y="470517"/>
            <a:ext cx="10781963" cy="4554243"/>
          </a:xfrm>
          <a:prstGeom prst="rect">
            <a:avLst/>
          </a:prstGeom>
        </p:spPr>
      </p:pic>
      <p:sp>
        <p:nvSpPr>
          <p:cNvPr id="4" name="TextBox 3">
            <a:extLst>
              <a:ext uri="{FF2B5EF4-FFF2-40B4-BE49-F238E27FC236}">
                <a16:creationId xmlns:a16="http://schemas.microsoft.com/office/drawing/2014/main" id="{685577AE-695F-9E17-3B4E-C69CC9C1DA77}"/>
              </a:ext>
            </a:extLst>
          </p:cNvPr>
          <p:cNvSpPr txBox="1"/>
          <p:nvPr/>
        </p:nvSpPr>
        <p:spPr>
          <a:xfrm>
            <a:off x="474536" y="5245628"/>
            <a:ext cx="6094520" cy="77450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A5.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residuals for different values of C.</a:t>
            </a:r>
          </a:p>
        </p:txBody>
      </p:sp>
      <p:sp>
        <p:nvSpPr>
          <p:cNvPr id="3" name="Slide Number Placeholder 2">
            <a:extLst>
              <a:ext uri="{FF2B5EF4-FFF2-40B4-BE49-F238E27FC236}">
                <a16:creationId xmlns:a16="http://schemas.microsoft.com/office/drawing/2014/main" id="{0D2E4C3D-555E-F96C-6B76-2117867470D3}"/>
              </a:ext>
            </a:extLst>
          </p:cNvPr>
          <p:cNvSpPr>
            <a:spLocks noGrp="1"/>
          </p:cNvSpPr>
          <p:nvPr>
            <p:ph type="sldNum" sz="quarter" idx="12"/>
          </p:nvPr>
        </p:nvSpPr>
        <p:spPr/>
        <p:txBody>
          <a:bodyPr/>
          <a:lstStyle/>
          <a:p>
            <a:fld id="{0F1E885B-4ECB-4D39-A663-222ACBC24857}" type="slidenum">
              <a:rPr lang="en-US" smtClean="0"/>
              <a:t>45</a:t>
            </a:fld>
            <a:endParaRPr lang="en-US"/>
          </a:p>
        </p:txBody>
      </p:sp>
    </p:spTree>
    <p:extLst>
      <p:ext uri="{BB962C8B-B14F-4D97-AF65-F5344CB8AC3E}">
        <p14:creationId xmlns:p14="http://schemas.microsoft.com/office/powerpoint/2010/main" val="1246243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D7397-435C-1D3F-00D9-E9C365F178C6}"/>
              </a:ext>
            </a:extLst>
          </p:cNvPr>
          <p:cNvPicPr>
            <a:picLocks noChangeAspect="1"/>
          </p:cNvPicPr>
          <p:nvPr/>
        </p:nvPicPr>
        <p:blipFill>
          <a:blip r:embed="rId2"/>
          <a:stretch>
            <a:fillRect/>
          </a:stretch>
        </p:blipFill>
        <p:spPr>
          <a:xfrm>
            <a:off x="784792" y="244523"/>
            <a:ext cx="9282486" cy="4717330"/>
          </a:xfrm>
          <a:prstGeom prst="rect">
            <a:avLst/>
          </a:prstGeom>
        </p:spPr>
      </p:pic>
      <p:sp>
        <p:nvSpPr>
          <p:cNvPr id="4" name="TextBox 3">
            <a:extLst>
              <a:ext uri="{FF2B5EF4-FFF2-40B4-BE49-F238E27FC236}">
                <a16:creationId xmlns:a16="http://schemas.microsoft.com/office/drawing/2014/main" id="{85FD596A-2B8B-DE0C-8FA0-1D7D86A18F4D}"/>
              </a:ext>
            </a:extLst>
          </p:cNvPr>
          <p:cNvSpPr txBox="1"/>
          <p:nvPr/>
        </p:nvSpPr>
        <p:spPr>
          <a:xfrm>
            <a:off x="784792" y="5129556"/>
            <a:ext cx="10694035" cy="107087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number of produced apartments, A, during the years 1975 to 2021: True values (Apart, blue) and predictions (Predicted Apart, red) according to the estimated function, for different values of the factor t-1975.</a:t>
            </a:r>
          </a:p>
        </p:txBody>
      </p:sp>
      <p:sp>
        <p:nvSpPr>
          <p:cNvPr id="3" name="Slide Number Placeholder 2">
            <a:extLst>
              <a:ext uri="{FF2B5EF4-FFF2-40B4-BE49-F238E27FC236}">
                <a16:creationId xmlns:a16="http://schemas.microsoft.com/office/drawing/2014/main" id="{C3B4EE7E-7C71-CA24-685B-F958ADE77018}"/>
              </a:ext>
            </a:extLst>
          </p:cNvPr>
          <p:cNvSpPr>
            <a:spLocks noGrp="1"/>
          </p:cNvSpPr>
          <p:nvPr>
            <p:ph type="sldNum" sz="quarter" idx="12"/>
          </p:nvPr>
        </p:nvSpPr>
        <p:spPr/>
        <p:txBody>
          <a:bodyPr/>
          <a:lstStyle/>
          <a:p>
            <a:fld id="{0F1E885B-4ECB-4D39-A663-222ACBC24857}" type="slidenum">
              <a:rPr lang="en-US" smtClean="0"/>
              <a:t>46</a:t>
            </a:fld>
            <a:endParaRPr lang="en-US"/>
          </a:p>
        </p:txBody>
      </p:sp>
    </p:spTree>
    <p:extLst>
      <p:ext uri="{BB962C8B-B14F-4D97-AF65-F5344CB8AC3E}">
        <p14:creationId xmlns:p14="http://schemas.microsoft.com/office/powerpoint/2010/main" val="3564112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F10B73-D4E3-525E-B118-3CABAF913E46}"/>
              </a:ext>
            </a:extLst>
          </p:cNvPr>
          <p:cNvPicPr>
            <a:picLocks noChangeAspect="1"/>
          </p:cNvPicPr>
          <p:nvPr/>
        </p:nvPicPr>
        <p:blipFill>
          <a:blip r:embed="rId2"/>
          <a:stretch>
            <a:fillRect/>
          </a:stretch>
        </p:blipFill>
        <p:spPr>
          <a:xfrm>
            <a:off x="607110" y="310719"/>
            <a:ext cx="11255896" cy="4918229"/>
          </a:xfrm>
          <a:prstGeom prst="rect">
            <a:avLst/>
          </a:prstGeom>
        </p:spPr>
      </p:pic>
      <p:sp>
        <p:nvSpPr>
          <p:cNvPr id="4" name="TextBox 3">
            <a:extLst>
              <a:ext uri="{FF2B5EF4-FFF2-40B4-BE49-F238E27FC236}">
                <a16:creationId xmlns:a16="http://schemas.microsoft.com/office/drawing/2014/main" id="{63B91E23-5936-B304-986B-70AE4830062F}"/>
              </a:ext>
            </a:extLst>
          </p:cNvPr>
          <p:cNvSpPr txBox="1"/>
          <p:nvPr/>
        </p:nvSpPr>
        <p:spPr>
          <a:xfrm>
            <a:off x="607110" y="5378794"/>
            <a:ext cx="6094520" cy="774507"/>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A6.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residuals for different values of t-1975.</a:t>
            </a:r>
          </a:p>
        </p:txBody>
      </p:sp>
      <p:sp>
        <p:nvSpPr>
          <p:cNvPr id="3" name="Slide Number Placeholder 2">
            <a:extLst>
              <a:ext uri="{FF2B5EF4-FFF2-40B4-BE49-F238E27FC236}">
                <a16:creationId xmlns:a16="http://schemas.microsoft.com/office/drawing/2014/main" id="{A7F7698E-E163-8269-360F-8E703AF6BF80}"/>
              </a:ext>
            </a:extLst>
          </p:cNvPr>
          <p:cNvSpPr>
            <a:spLocks noGrp="1"/>
          </p:cNvSpPr>
          <p:nvPr>
            <p:ph type="sldNum" sz="quarter" idx="12"/>
          </p:nvPr>
        </p:nvSpPr>
        <p:spPr/>
        <p:txBody>
          <a:bodyPr/>
          <a:lstStyle/>
          <a:p>
            <a:fld id="{0F1E885B-4ECB-4D39-A663-222ACBC24857}" type="slidenum">
              <a:rPr lang="en-US" smtClean="0"/>
              <a:t>47</a:t>
            </a:fld>
            <a:endParaRPr lang="en-US"/>
          </a:p>
        </p:txBody>
      </p:sp>
    </p:spTree>
    <p:extLst>
      <p:ext uri="{BB962C8B-B14F-4D97-AF65-F5344CB8AC3E}">
        <p14:creationId xmlns:p14="http://schemas.microsoft.com/office/powerpoint/2010/main" val="2662796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883A2-21E6-543A-5713-6983C4F6F927}"/>
              </a:ext>
            </a:extLst>
          </p:cNvPr>
          <p:cNvSpPr txBox="1"/>
          <p:nvPr/>
        </p:nvSpPr>
        <p:spPr>
          <a:xfrm>
            <a:off x="444833" y="494899"/>
            <a:ext cx="10694221" cy="5794663"/>
          </a:xfrm>
          <a:prstGeom prst="rect">
            <a:avLst/>
          </a:prstGeom>
          <a:noFill/>
        </p:spPr>
        <p:txBody>
          <a:bodyPr wrap="square">
            <a:spAutoFit/>
          </a:bodyPr>
          <a:lstStyle/>
          <a:p>
            <a:pPr>
              <a:lnSpc>
                <a:spcPct val="107000"/>
              </a:lnSpc>
              <a:spcAft>
                <a:spcPts val="800"/>
              </a:spcAft>
            </a:pP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Conditional</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predictions</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future</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numbers</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0000"/>
                </a:solidFill>
                <a:effectLst/>
                <a:uLnTx/>
                <a:uFillTx/>
                <a:latin typeface="Calibri" panose="020F0502020204030204"/>
                <a:ea typeface="+mn-ea"/>
                <a:cs typeface="+mn-cs"/>
              </a:rPr>
              <a:t>constructed</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apartments:</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Arial" panose="020B0604020202020204" pitchFamily="34" charset="0"/>
              </a:rPr>
              <a:t>The estimated function is used to predict the future apartment production, until year 2050. The predictions are based on assumed growth levels of GNP and the population, and on alternative levels of the cost of construction. </a:t>
            </a:r>
          </a:p>
          <a:p>
            <a:pPr>
              <a:lnSpc>
                <a:spcPct val="107000"/>
              </a:lnSpc>
              <a:spcAft>
                <a:spcPts val="8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Arial" panose="020B0604020202020204" pitchFamily="34" charset="0"/>
              </a:rPr>
              <a:t>In Figure 17, we find the GNP prediction, based on the assumption that the derivative of GNP with respect to time will be the same as the average value of the derivative during the time period 1975 to 2021. </a:t>
            </a:r>
          </a:p>
          <a:p>
            <a:pPr>
              <a:lnSpc>
                <a:spcPct val="107000"/>
              </a:lnSpc>
              <a:spcAft>
                <a:spcPts val="8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Arial" panose="020B0604020202020204" pitchFamily="34" charset="0"/>
              </a:rPr>
              <a:t>In Figure 18, the population prediction is illustrated. The hypothesis is that the derivative of P with respect to time will be the same as the average value of the derivative during the time period 1975 to 2021. </a:t>
            </a:r>
          </a:p>
        </p:txBody>
      </p:sp>
      <p:sp>
        <p:nvSpPr>
          <p:cNvPr id="2" name="Slide Number Placeholder 1">
            <a:extLst>
              <a:ext uri="{FF2B5EF4-FFF2-40B4-BE49-F238E27FC236}">
                <a16:creationId xmlns:a16="http://schemas.microsoft.com/office/drawing/2014/main" id="{80F4D0F7-113D-C3A0-D260-CA00998A9FA2}"/>
              </a:ext>
            </a:extLst>
          </p:cNvPr>
          <p:cNvSpPr>
            <a:spLocks noGrp="1"/>
          </p:cNvSpPr>
          <p:nvPr>
            <p:ph type="sldNum" sz="quarter" idx="12"/>
          </p:nvPr>
        </p:nvSpPr>
        <p:spPr/>
        <p:txBody>
          <a:bodyPr/>
          <a:lstStyle/>
          <a:p>
            <a:fld id="{0F1E885B-4ECB-4D39-A663-222ACBC24857}" type="slidenum">
              <a:rPr lang="en-US" smtClean="0"/>
              <a:t>48</a:t>
            </a:fld>
            <a:endParaRPr lang="en-US"/>
          </a:p>
        </p:txBody>
      </p:sp>
    </p:spTree>
    <p:extLst>
      <p:ext uri="{BB962C8B-B14F-4D97-AF65-F5344CB8AC3E}">
        <p14:creationId xmlns:p14="http://schemas.microsoft.com/office/powerpoint/2010/main" val="3569141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767F27-9A5F-1196-624D-4251981568D6}"/>
              </a:ext>
            </a:extLst>
          </p:cNvPr>
          <p:cNvPicPr>
            <a:picLocks noChangeAspect="1"/>
          </p:cNvPicPr>
          <p:nvPr/>
        </p:nvPicPr>
        <p:blipFill>
          <a:blip r:embed="rId2"/>
          <a:stretch>
            <a:fillRect/>
          </a:stretch>
        </p:blipFill>
        <p:spPr>
          <a:xfrm>
            <a:off x="1325612" y="290099"/>
            <a:ext cx="8732787" cy="4514093"/>
          </a:xfrm>
          <a:prstGeom prst="rect">
            <a:avLst/>
          </a:prstGeom>
        </p:spPr>
      </p:pic>
      <p:sp>
        <p:nvSpPr>
          <p:cNvPr id="4" name="TextBox 3">
            <a:extLst>
              <a:ext uri="{FF2B5EF4-FFF2-40B4-BE49-F238E27FC236}">
                <a16:creationId xmlns:a16="http://schemas.microsoft.com/office/drawing/2014/main" id="{EF8C7327-7BE8-BA13-B377-B84E57338743}"/>
              </a:ext>
            </a:extLst>
          </p:cNvPr>
          <p:cNvSpPr txBox="1"/>
          <p:nvPr/>
        </p:nvSpPr>
        <p:spPr>
          <a:xfrm>
            <a:off x="1275185" y="4984203"/>
            <a:ext cx="9727087"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future time path of GNP, G, from year 2021 to 2050, under the assumption that the derivative of GNP with respect to time will be the same as the average value of the derivative during the time period 1975 to 2021.</a:t>
            </a:r>
          </a:p>
        </p:txBody>
      </p:sp>
      <p:sp>
        <p:nvSpPr>
          <p:cNvPr id="3" name="Slide Number Placeholder 2">
            <a:extLst>
              <a:ext uri="{FF2B5EF4-FFF2-40B4-BE49-F238E27FC236}">
                <a16:creationId xmlns:a16="http://schemas.microsoft.com/office/drawing/2014/main" id="{A9DC8AEB-C601-1FF2-B5F3-DD196464ED69}"/>
              </a:ext>
            </a:extLst>
          </p:cNvPr>
          <p:cNvSpPr>
            <a:spLocks noGrp="1"/>
          </p:cNvSpPr>
          <p:nvPr>
            <p:ph type="sldNum" sz="quarter" idx="12"/>
          </p:nvPr>
        </p:nvSpPr>
        <p:spPr/>
        <p:txBody>
          <a:bodyPr/>
          <a:lstStyle/>
          <a:p>
            <a:fld id="{0F1E885B-4ECB-4D39-A663-222ACBC24857}" type="slidenum">
              <a:rPr lang="en-US" smtClean="0"/>
              <a:t>49</a:t>
            </a:fld>
            <a:endParaRPr lang="en-US"/>
          </a:p>
        </p:txBody>
      </p:sp>
    </p:spTree>
    <p:extLst>
      <p:ext uri="{BB962C8B-B14F-4D97-AF65-F5344CB8AC3E}">
        <p14:creationId xmlns:p14="http://schemas.microsoft.com/office/powerpoint/2010/main" val="4197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5BE5FEA-9FC2-3586-CB97-7E926C06EFA0}"/>
              </a:ext>
            </a:extLst>
          </p:cNvPr>
          <p:cNvGraphicFramePr/>
          <p:nvPr>
            <p:extLst>
              <p:ext uri="{D42A27DB-BD31-4B8C-83A1-F6EECF244321}">
                <p14:modId xmlns:p14="http://schemas.microsoft.com/office/powerpoint/2010/main" val="2603872966"/>
              </p:ext>
            </p:extLst>
          </p:nvPr>
        </p:nvGraphicFramePr>
        <p:xfrm>
          <a:off x="1225119" y="390617"/>
          <a:ext cx="9357064" cy="5184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3AC90A6-1524-EB3F-19DE-FF3DBB0CDBAA}"/>
              </a:ext>
            </a:extLst>
          </p:cNvPr>
          <p:cNvSpPr txBox="1"/>
          <p:nvPr/>
        </p:nvSpPr>
        <p:spPr>
          <a:xfrm>
            <a:off x="1225119" y="5479186"/>
            <a:ext cx="6094520" cy="107087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Number of apartments finished in Sweden, A(t), from year 1975 to 2021. Source: Statistics Sweden (2023).</a:t>
            </a:r>
          </a:p>
        </p:txBody>
      </p:sp>
      <p:sp>
        <p:nvSpPr>
          <p:cNvPr id="2" name="Slide Number Placeholder 1">
            <a:extLst>
              <a:ext uri="{FF2B5EF4-FFF2-40B4-BE49-F238E27FC236}">
                <a16:creationId xmlns:a16="http://schemas.microsoft.com/office/drawing/2014/main" id="{653CD219-D9EE-86DE-2D22-BACB8BEDACE4}"/>
              </a:ext>
            </a:extLst>
          </p:cNvPr>
          <p:cNvSpPr>
            <a:spLocks noGrp="1"/>
          </p:cNvSpPr>
          <p:nvPr>
            <p:ph type="sldNum" sz="quarter" idx="12"/>
          </p:nvPr>
        </p:nvSpPr>
        <p:spPr/>
        <p:txBody>
          <a:bodyPr/>
          <a:lstStyle/>
          <a:p>
            <a:fld id="{0F1E885B-4ECB-4D39-A663-222ACBC24857}" type="slidenum">
              <a:rPr lang="en-US" smtClean="0"/>
              <a:t>5</a:t>
            </a:fld>
            <a:endParaRPr lang="en-US"/>
          </a:p>
        </p:txBody>
      </p:sp>
    </p:spTree>
    <p:extLst>
      <p:ext uri="{BB962C8B-B14F-4D97-AF65-F5344CB8AC3E}">
        <p14:creationId xmlns:p14="http://schemas.microsoft.com/office/powerpoint/2010/main" val="392938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2EC37C-1E26-C7E5-DA7F-8195C200294F}"/>
              </a:ext>
            </a:extLst>
          </p:cNvPr>
          <p:cNvPicPr>
            <a:picLocks noChangeAspect="1"/>
          </p:cNvPicPr>
          <p:nvPr/>
        </p:nvPicPr>
        <p:blipFill>
          <a:blip r:embed="rId2"/>
          <a:stretch>
            <a:fillRect/>
          </a:stretch>
        </p:blipFill>
        <p:spPr>
          <a:xfrm>
            <a:off x="1502545" y="304689"/>
            <a:ext cx="8527470" cy="4544960"/>
          </a:xfrm>
          <a:prstGeom prst="rect">
            <a:avLst/>
          </a:prstGeom>
        </p:spPr>
      </p:pic>
      <p:sp>
        <p:nvSpPr>
          <p:cNvPr id="4" name="TextBox 3">
            <a:extLst>
              <a:ext uri="{FF2B5EF4-FFF2-40B4-BE49-F238E27FC236}">
                <a16:creationId xmlns:a16="http://schemas.microsoft.com/office/drawing/2014/main" id="{0ED5B9DA-1996-96AB-2F48-F7CBF6E23E20}"/>
              </a:ext>
            </a:extLst>
          </p:cNvPr>
          <p:cNvSpPr txBox="1"/>
          <p:nvPr/>
        </p:nvSpPr>
        <p:spPr>
          <a:xfrm>
            <a:off x="1502545" y="4978636"/>
            <a:ext cx="10082814"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future time path of the population, P, from year 2021 to 2050, under the assumption that the derivative of P with respect to time will be the same as the average value of the derivative during the time period 1975 to 2021.</a:t>
            </a:r>
          </a:p>
        </p:txBody>
      </p:sp>
      <p:sp>
        <p:nvSpPr>
          <p:cNvPr id="3" name="Slide Number Placeholder 2">
            <a:extLst>
              <a:ext uri="{FF2B5EF4-FFF2-40B4-BE49-F238E27FC236}">
                <a16:creationId xmlns:a16="http://schemas.microsoft.com/office/drawing/2014/main" id="{01816657-0066-DB0E-38C9-6309216F2B85}"/>
              </a:ext>
            </a:extLst>
          </p:cNvPr>
          <p:cNvSpPr>
            <a:spLocks noGrp="1"/>
          </p:cNvSpPr>
          <p:nvPr>
            <p:ph type="sldNum" sz="quarter" idx="12"/>
          </p:nvPr>
        </p:nvSpPr>
        <p:spPr/>
        <p:txBody>
          <a:bodyPr/>
          <a:lstStyle/>
          <a:p>
            <a:fld id="{0F1E885B-4ECB-4D39-A663-222ACBC24857}" type="slidenum">
              <a:rPr lang="en-US" smtClean="0"/>
              <a:t>50</a:t>
            </a:fld>
            <a:endParaRPr lang="en-US"/>
          </a:p>
        </p:txBody>
      </p:sp>
    </p:spTree>
    <p:extLst>
      <p:ext uri="{BB962C8B-B14F-4D97-AF65-F5344CB8AC3E}">
        <p14:creationId xmlns:p14="http://schemas.microsoft.com/office/powerpoint/2010/main" val="2171431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D872C-3231-F05C-737B-FC4C0300FF28}"/>
              </a:ext>
            </a:extLst>
          </p:cNvPr>
          <p:cNvPicPr>
            <a:picLocks noChangeAspect="1"/>
          </p:cNvPicPr>
          <p:nvPr/>
        </p:nvPicPr>
        <p:blipFill>
          <a:blip r:embed="rId2"/>
          <a:stretch>
            <a:fillRect/>
          </a:stretch>
        </p:blipFill>
        <p:spPr>
          <a:xfrm>
            <a:off x="595738" y="807868"/>
            <a:ext cx="7037562" cy="4443994"/>
          </a:xfrm>
          <a:prstGeom prst="rect">
            <a:avLst/>
          </a:prstGeom>
        </p:spPr>
      </p:pic>
      <p:sp>
        <p:nvSpPr>
          <p:cNvPr id="4" name="TextBox 3">
            <a:extLst>
              <a:ext uri="{FF2B5EF4-FFF2-40B4-BE49-F238E27FC236}">
                <a16:creationId xmlns:a16="http://schemas.microsoft.com/office/drawing/2014/main" id="{C21F74C5-EB1A-FD59-51F8-5B20540D0B26}"/>
              </a:ext>
            </a:extLst>
          </p:cNvPr>
          <p:cNvSpPr txBox="1"/>
          <p:nvPr/>
        </p:nvSpPr>
        <p:spPr>
          <a:xfrm>
            <a:off x="8054266" y="807868"/>
            <a:ext cx="3903956" cy="5037598"/>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19.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future time paths of C from year 2021 to 2050, under four alternative assumptions:</a:t>
            </a:r>
          </a:p>
          <a:p>
            <a:pPr>
              <a:lnSpc>
                <a:spcPct val="107000"/>
              </a:lnSpc>
              <a:spcAft>
                <a:spcPts val="800"/>
              </a:spcAft>
            </a:pPr>
            <a:r>
              <a:rPr lang="en-US" sz="1800" b="1"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c_dc_low</a:t>
            </a:r>
            <a:r>
              <a:rPr lang="en-US" sz="1800" dirty="0">
                <a:effectLst/>
                <a:latin typeface="Calibri" panose="020F0502020204030204" pitchFamily="34" charset="0"/>
                <a:ea typeface="Calibri" panose="020F0502020204030204" pitchFamily="34" charset="0"/>
                <a:cs typeface="Arial" panose="020B0604020202020204" pitchFamily="34" charset="0"/>
              </a:rPr>
              <a:t> (green): C decreases. The trend is (-1) x the trend during the time period 1993 to 2021. </a:t>
            </a:r>
          </a:p>
          <a:p>
            <a:pPr>
              <a:lnSpc>
                <a:spcPct val="107000"/>
              </a:lnSpc>
              <a:spcAft>
                <a:spcPts val="800"/>
              </a:spcAft>
            </a:pPr>
            <a:r>
              <a:rPr lang="en-US" sz="1800" b="1" dirty="0" err="1">
                <a:effectLst/>
                <a:latin typeface="Calibri" panose="020F0502020204030204" pitchFamily="34" charset="0"/>
                <a:ea typeface="Calibri" panose="020F0502020204030204" pitchFamily="34" charset="0"/>
                <a:cs typeface="Arial" panose="020B0604020202020204" pitchFamily="34" charset="0"/>
              </a:rPr>
              <a:t>c_Case</a:t>
            </a:r>
            <a:r>
              <a:rPr lang="en-US" sz="1800" b="1" dirty="0">
                <a:effectLst/>
                <a:latin typeface="Calibri" panose="020F0502020204030204" pitchFamily="34" charset="0"/>
                <a:ea typeface="Calibri" panose="020F0502020204030204" pitchFamily="34" charset="0"/>
                <a:cs typeface="Arial" panose="020B0604020202020204" pitchFamily="34" charset="0"/>
              </a:rPr>
              <a:t> 0</a:t>
            </a:r>
            <a:r>
              <a:rPr lang="en-US" sz="1800" dirty="0">
                <a:effectLst/>
                <a:latin typeface="Calibri" panose="020F0502020204030204" pitchFamily="34" charset="0"/>
                <a:ea typeface="Calibri" panose="020F0502020204030204" pitchFamily="34" charset="0"/>
                <a:cs typeface="Arial" panose="020B0604020202020204" pitchFamily="34" charset="0"/>
              </a:rPr>
              <a:t> (black): C increases according to the trend during the time period 1993 to 2021. </a:t>
            </a:r>
          </a:p>
          <a:p>
            <a:pPr>
              <a:lnSpc>
                <a:spcPct val="107000"/>
              </a:lnSpc>
              <a:spcAft>
                <a:spcPts val="800"/>
              </a:spcAft>
            </a:pPr>
            <a:r>
              <a:rPr lang="en-US" sz="18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c_dc_high</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(red): C increases according to 2 x the trend during the time period 1993 to 2021. </a:t>
            </a:r>
          </a:p>
          <a:p>
            <a:pPr>
              <a:lnSpc>
                <a:spcPct val="107000"/>
              </a:lnSpc>
              <a:spcAft>
                <a:spcPts val="800"/>
              </a:spcAft>
            </a:pPr>
            <a:r>
              <a:rPr lang="en-US" sz="1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c_dc_zero</a:t>
            </a:r>
            <a:r>
              <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(blue): C stays constant at the level of 2021. </a:t>
            </a:r>
          </a:p>
        </p:txBody>
      </p:sp>
      <p:sp>
        <p:nvSpPr>
          <p:cNvPr id="3" name="Slide Number Placeholder 2">
            <a:extLst>
              <a:ext uri="{FF2B5EF4-FFF2-40B4-BE49-F238E27FC236}">
                <a16:creationId xmlns:a16="http://schemas.microsoft.com/office/drawing/2014/main" id="{D68E4D07-5C6C-9349-4ED4-22CC733F3631}"/>
              </a:ext>
            </a:extLst>
          </p:cNvPr>
          <p:cNvSpPr>
            <a:spLocks noGrp="1"/>
          </p:cNvSpPr>
          <p:nvPr>
            <p:ph type="sldNum" sz="quarter" idx="12"/>
          </p:nvPr>
        </p:nvSpPr>
        <p:spPr/>
        <p:txBody>
          <a:bodyPr/>
          <a:lstStyle/>
          <a:p>
            <a:fld id="{0F1E885B-4ECB-4D39-A663-222ACBC24857}" type="slidenum">
              <a:rPr lang="en-US" smtClean="0"/>
              <a:t>51</a:t>
            </a:fld>
            <a:endParaRPr lang="en-US"/>
          </a:p>
        </p:txBody>
      </p:sp>
    </p:spTree>
    <p:extLst>
      <p:ext uri="{BB962C8B-B14F-4D97-AF65-F5344CB8AC3E}">
        <p14:creationId xmlns:p14="http://schemas.microsoft.com/office/powerpoint/2010/main" val="3194755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512DC2-5756-4C45-DE4A-9E1C629EDB43}"/>
              </a:ext>
            </a:extLst>
          </p:cNvPr>
          <p:cNvPicPr>
            <a:picLocks noChangeAspect="1"/>
          </p:cNvPicPr>
          <p:nvPr/>
        </p:nvPicPr>
        <p:blipFill>
          <a:blip r:embed="rId2"/>
          <a:stretch>
            <a:fillRect/>
          </a:stretch>
        </p:blipFill>
        <p:spPr>
          <a:xfrm>
            <a:off x="199764" y="520123"/>
            <a:ext cx="6840228" cy="4557744"/>
          </a:xfrm>
          <a:prstGeom prst="rect">
            <a:avLst/>
          </a:prstGeom>
        </p:spPr>
      </p:pic>
      <p:sp>
        <p:nvSpPr>
          <p:cNvPr id="4" name="TextBox 3">
            <a:extLst>
              <a:ext uri="{FF2B5EF4-FFF2-40B4-BE49-F238E27FC236}">
                <a16:creationId xmlns:a16="http://schemas.microsoft.com/office/drawing/2014/main" id="{9F5B3561-AF2C-9C2F-29D1-05467D951D3C}"/>
              </a:ext>
            </a:extLst>
          </p:cNvPr>
          <p:cNvSpPr txBox="1"/>
          <p:nvPr/>
        </p:nvSpPr>
        <p:spPr>
          <a:xfrm>
            <a:off x="7563773" y="424666"/>
            <a:ext cx="4321205" cy="533396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future time paths of A from year 2021 to 2050, under four alternative assumptions. Compare Figure 19, where the alternative assumptions are illustrated.</a:t>
            </a:r>
          </a:p>
          <a:p>
            <a:pPr>
              <a:lnSpc>
                <a:spcPct val="107000"/>
              </a:lnSpc>
              <a:spcAft>
                <a:spcPts val="800"/>
              </a:spcAft>
            </a:pPr>
            <a:r>
              <a:rPr lang="en-US" sz="1800" b="1"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c_dc_low</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(green): C decreases. The trend is (-1) x the trend during the time period 1993 to 2021. </a:t>
            </a:r>
          </a:p>
          <a:p>
            <a:pPr>
              <a:lnSpc>
                <a:spcPct val="107000"/>
              </a:lnSpc>
              <a:spcAft>
                <a:spcPts val="800"/>
              </a:spcAft>
            </a:pPr>
            <a:r>
              <a:rPr lang="en-US" sz="1800" b="1" dirty="0" err="1">
                <a:effectLst/>
                <a:latin typeface="Calibri" panose="020F0502020204030204" pitchFamily="34" charset="0"/>
                <a:ea typeface="Calibri" panose="020F0502020204030204" pitchFamily="34" charset="0"/>
                <a:cs typeface="Arial" panose="020B0604020202020204" pitchFamily="34" charset="0"/>
              </a:rPr>
              <a:t>c_Case</a:t>
            </a:r>
            <a:r>
              <a:rPr lang="en-US" sz="1800" b="1" dirty="0">
                <a:effectLst/>
                <a:latin typeface="Calibri" panose="020F0502020204030204" pitchFamily="34" charset="0"/>
                <a:ea typeface="Calibri" panose="020F0502020204030204" pitchFamily="34" charset="0"/>
                <a:cs typeface="Arial" panose="020B0604020202020204" pitchFamily="34" charset="0"/>
              </a:rPr>
              <a:t> 0</a:t>
            </a:r>
            <a:r>
              <a:rPr lang="en-US" sz="1800" dirty="0">
                <a:effectLst/>
                <a:latin typeface="Calibri" panose="020F0502020204030204" pitchFamily="34" charset="0"/>
                <a:ea typeface="Calibri" panose="020F0502020204030204" pitchFamily="34" charset="0"/>
                <a:cs typeface="Arial" panose="020B0604020202020204" pitchFamily="34" charset="0"/>
              </a:rPr>
              <a:t> (black): C increases according to the trend during the time period 1993 to 2021. </a:t>
            </a:r>
          </a:p>
          <a:p>
            <a:pPr>
              <a:lnSpc>
                <a:spcPct val="107000"/>
              </a:lnSpc>
              <a:spcAft>
                <a:spcPts val="800"/>
              </a:spcAft>
            </a:pPr>
            <a:r>
              <a:rPr lang="en-US" sz="18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c_dc_high</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(red): C increases according to 2 x the trend during the time period 1993 to 2021. </a:t>
            </a:r>
          </a:p>
          <a:p>
            <a:pPr>
              <a:lnSpc>
                <a:spcPct val="107000"/>
              </a:lnSpc>
              <a:spcAft>
                <a:spcPts val="800"/>
              </a:spcAft>
            </a:pPr>
            <a:r>
              <a:rPr lang="en-US" sz="1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c_dc_zero</a:t>
            </a:r>
            <a:r>
              <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(blue): C stays constant at the level of 2021. </a:t>
            </a:r>
          </a:p>
        </p:txBody>
      </p:sp>
      <p:sp>
        <p:nvSpPr>
          <p:cNvPr id="3" name="Slide Number Placeholder 2">
            <a:extLst>
              <a:ext uri="{FF2B5EF4-FFF2-40B4-BE49-F238E27FC236}">
                <a16:creationId xmlns:a16="http://schemas.microsoft.com/office/drawing/2014/main" id="{854017AB-E4F5-C896-1BA4-E5DF87D2B828}"/>
              </a:ext>
            </a:extLst>
          </p:cNvPr>
          <p:cNvSpPr>
            <a:spLocks noGrp="1"/>
          </p:cNvSpPr>
          <p:nvPr>
            <p:ph type="sldNum" sz="quarter" idx="12"/>
          </p:nvPr>
        </p:nvSpPr>
        <p:spPr/>
        <p:txBody>
          <a:bodyPr/>
          <a:lstStyle/>
          <a:p>
            <a:fld id="{0F1E885B-4ECB-4D39-A663-222ACBC24857}" type="slidenum">
              <a:rPr lang="en-US" smtClean="0"/>
              <a:t>52</a:t>
            </a:fld>
            <a:endParaRPr lang="en-US"/>
          </a:p>
        </p:txBody>
      </p:sp>
    </p:spTree>
    <p:extLst>
      <p:ext uri="{BB962C8B-B14F-4D97-AF65-F5344CB8AC3E}">
        <p14:creationId xmlns:p14="http://schemas.microsoft.com/office/powerpoint/2010/main" val="1877753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679429-3C49-D1F6-F234-56BDA5952731}"/>
              </a:ext>
            </a:extLst>
          </p:cNvPr>
          <p:cNvSpPr>
            <a:spLocks noGrp="1"/>
          </p:cNvSpPr>
          <p:nvPr>
            <p:ph type="sldNum" sz="quarter" idx="12"/>
          </p:nvPr>
        </p:nvSpPr>
        <p:spPr/>
        <p:txBody>
          <a:bodyPr/>
          <a:lstStyle/>
          <a:p>
            <a:fld id="{0F1E885B-4ECB-4D39-A663-222ACBC24857}" type="slidenum">
              <a:rPr lang="en-US" smtClean="0"/>
              <a:t>53</a:t>
            </a:fld>
            <a:endParaRPr lang="en-US"/>
          </a:p>
        </p:txBody>
      </p:sp>
      <p:sp>
        <p:nvSpPr>
          <p:cNvPr id="4" name="TextBox 3">
            <a:extLst>
              <a:ext uri="{FF2B5EF4-FFF2-40B4-BE49-F238E27FC236}">
                <a16:creationId xmlns:a16="http://schemas.microsoft.com/office/drawing/2014/main" id="{099F14AE-B69D-853A-2E22-0A7CA0D7EACE}"/>
              </a:ext>
            </a:extLst>
          </p:cNvPr>
          <p:cNvSpPr txBox="1"/>
          <p:nvPr/>
        </p:nvSpPr>
        <p:spPr>
          <a:xfrm>
            <a:off x="838200" y="581891"/>
            <a:ext cx="10395857" cy="5812425"/>
          </a:xfrm>
          <a:prstGeom prst="rect">
            <a:avLst/>
          </a:prstGeom>
          <a:noFill/>
        </p:spPr>
        <p:txBody>
          <a:bodyPr wrap="square">
            <a:spAutoFit/>
          </a:bodyPr>
          <a:lstStyle/>
          <a:p>
            <a:pPr>
              <a:lnSpc>
                <a:spcPct val="107000"/>
              </a:lnSpc>
              <a:spcAft>
                <a:spcPts val="800"/>
              </a:spcAft>
            </a:pPr>
            <a:r>
              <a:rPr lang="en-US" sz="2400" b="1" u="sng" dirty="0">
                <a:effectLst/>
                <a:latin typeface="Calibri" panose="020F0502020204030204" pitchFamily="34" charset="0"/>
                <a:ea typeface="Calibri" panose="020F0502020204030204" pitchFamily="34" charset="0"/>
                <a:cs typeface="Arial" panose="020B0604020202020204" pitchFamily="34" charset="0"/>
              </a:rPr>
              <a:t>Summary of the prediction results:</a:t>
            </a:r>
          </a:p>
          <a:p>
            <a:pPr>
              <a:lnSpc>
                <a:spcPct val="107000"/>
              </a:lnSpc>
              <a:spcAft>
                <a:spcPts val="8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b="1" dirty="0">
                <a:effectLst/>
                <a:latin typeface="Calibri" panose="020F0502020204030204" pitchFamily="34" charset="0"/>
                <a:ea typeface="Calibri" panose="020F0502020204030204" pitchFamily="34" charset="0"/>
                <a:cs typeface="Arial" panose="020B0604020202020204" pitchFamily="34" charset="0"/>
              </a:rPr>
              <a:t>If the real construction cost index will grow with the same average time trend as from year 1993 to 2021, then the future apartment construction will stay almost constant, at 40 000 apartments per year, until year 2050. </a:t>
            </a:r>
          </a:p>
          <a:p>
            <a:pPr marL="342900" lvl="0" indent="-342900">
              <a:lnSpc>
                <a:spcPct val="107000"/>
              </a:lnSpc>
              <a:buFont typeface="Calibri" panose="020F0502020204030204" pitchFamily="34" charset="0"/>
              <a:buChar char="-"/>
            </a:pPr>
            <a:r>
              <a:rPr lang="en-US"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If the future real construction cost index stays constant at the 2022 level, then the production of new apartments will grow to almost 90 000 apartments per year, in year 2050.</a:t>
            </a:r>
          </a:p>
          <a:p>
            <a:pPr marL="342900" lvl="0" indent="-342900">
              <a:lnSpc>
                <a:spcPct val="107000"/>
              </a:lnSpc>
              <a:buFont typeface="Calibri" panose="020F0502020204030204" pitchFamily="34" charset="0"/>
              <a:buChar char="-"/>
            </a:pPr>
            <a:r>
              <a:rPr lang="en-U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If the real construction cost index can be decreased to the 1993 level, then the production of new apartments will grow to almost 130 000 apartments per year, in year 2050.</a:t>
            </a:r>
          </a:p>
          <a:p>
            <a:pPr marL="342900" lvl="0" indent="-342900">
              <a:lnSpc>
                <a:spcPct val="107000"/>
              </a:lnSpc>
              <a:spcAft>
                <a:spcPts val="800"/>
              </a:spcAft>
              <a:buFont typeface="Calibri" panose="020F0502020204030204" pitchFamily="34" charset="0"/>
              <a:buChar char="-"/>
            </a:pPr>
            <a: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If the future real construction cost index will grow two times more rapidly than the average level from 1993 to 2021, then the production of apartments will stop completely in 2050.</a:t>
            </a:r>
          </a:p>
        </p:txBody>
      </p:sp>
    </p:spTree>
    <p:extLst>
      <p:ext uri="{BB962C8B-B14F-4D97-AF65-F5344CB8AC3E}">
        <p14:creationId xmlns:p14="http://schemas.microsoft.com/office/powerpoint/2010/main" val="3504798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D8383-618E-F102-A641-B02C12A7B436}"/>
              </a:ext>
            </a:extLst>
          </p:cNvPr>
          <p:cNvSpPr>
            <a:spLocks noGrp="1"/>
          </p:cNvSpPr>
          <p:nvPr>
            <p:ph type="sldNum" sz="quarter" idx="12"/>
          </p:nvPr>
        </p:nvSpPr>
        <p:spPr/>
        <p:txBody>
          <a:bodyPr/>
          <a:lstStyle/>
          <a:p>
            <a:fld id="{0F1E885B-4ECB-4D39-A663-222ACBC24857}" type="slidenum">
              <a:rPr lang="en-US" smtClean="0"/>
              <a:t>54</a:t>
            </a:fld>
            <a:endParaRPr lang="en-US"/>
          </a:p>
        </p:txBody>
      </p:sp>
      <p:sp>
        <p:nvSpPr>
          <p:cNvPr id="4" name="TextBox 3">
            <a:extLst>
              <a:ext uri="{FF2B5EF4-FFF2-40B4-BE49-F238E27FC236}">
                <a16:creationId xmlns:a16="http://schemas.microsoft.com/office/drawing/2014/main" id="{4DB85FC2-80A4-5B10-649A-3EBD66F355E3}"/>
              </a:ext>
            </a:extLst>
          </p:cNvPr>
          <p:cNvSpPr txBox="1"/>
          <p:nvPr/>
        </p:nvSpPr>
        <p:spPr>
          <a:xfrm>
            <a:off x="697676" y="317603"/>
            <a:ext cx="10548256" cy="6222794"/>
          </a:xfrm>
          <a:prstGeom prst="rect">
            <a:avLst/>
          </a:prstGeom>
          <a:noFill/>
        </p:spPr>
        <p:txBody>
          <a:bodyPr wrap="square">
            <a:spAutoFit/>
          </a:bodyPr>
          <a:lstStyle/>
          <a:p>
            <a:pPr lvl="0">
              <a:lnSpc>
                <a:spcPct val="107000"/>
              </a:lnSpc>
            </a:pPr>
            <a:r>
              <a:rPr lang="en-US" sz="2400" b="1" u="sng" dirty="0">
                <a:effectLst/>
                <a:latin typeface="Calibri" panose="020F0502020204030204" pitchFamily="34" charset="0"/>
                <a:ea typeface="Calibri" panose="020F0502020204030204" pitchFamily="34" charset="0"/>
                <a:cs typeface="Arial" panose="020B0604020202020204" pitchFamily="34" charset="0"/>
              </a:rPr>
              <a:t>Discussion (part):</a:t>
            </a:r>
          </a:p>
          <a:p>
            <a:pPr>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Arial" panose="020B0604020202020204" pitchFamily="34" charset="0"/>
              </a:rPr>
              <a:t>The signs of third derivatives of functions sometimes turn out to be of fundamental importance to optimal decision making. This is particularly relevant and true in multi period models, when stochastic processes and adaptive decisions are optimized, as reported by Lohmander (1988). </a:t>
            </a:r>
          </a:p>
          <a:p>
            <a:pPr>
              <a:lnSpc>
                <a:spcPct val="107000"/>
              </a:lnSpc>
              <a:spcAft>
                <a:spcPts val="800"/>
              </a:spcAft>
            </a:pP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The author encourages future research in the construction area to be directed towards multi period optimization and sequential decision making under risk. </a:t>
            </a:r>
          </a:p>
          <a:p>
            <a:pPr>
              <a:lnSpc>
                <a:spcPct val="107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Lohmander (2018) describes alternative adaptive stochastic dynamic optimization methods that may be useful in this context. </a:t>
            </a:r>
            <a:r>
              <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In this research, it is important to explicitly handle risk in predictions of future demand, prices, GNP, immigration, and other factors of relevance.</a:t>
            </a:r>
          </a:p>
        </p:txBody>
      </p:sp>
    </p:spTree>
    <p:extLst>
      <p:ext uri="{BB962C8B-B14F-4D97-AF65-F5344CB8AC3E}">
        <p14:creationId xmlns:p14="http://schemas.microsoft.com/office/powerpoint/2010/main" val="3392331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48FDFE-8B2E-CDCA-CDA0-F4C17DD857A9}"/>
              </a:ext>
            </a:extLst>
          </p:cNvPr>
          <p:cNvSpPr>
            <a:spLocks noGrp="1"/>
          </p:cNvSpPr>
          <p:nvPr>
            <p:ph type="sldNum" sz="quarter" idx="12"/>
          </p:nvPr>
        </p:nvSpPr>
        <p:spPr/>
        <p:txBody>
          <a:bodyPr/>
          <a:lstStyle/>
          <a:p>
            <a:fld id="{0F1E885B-4ECB-4D39-A663-222ACBC24857}" type="slidenum">
              <a:rPr lang="en-US" smtClean="0"/>
              <a:t>55</a:t>
            </a:fld>
            <a:endParaRPr lang="en-US"/>
          </a:p>
        </p:txBody>
      </p:sp>
      <p:sp>
        <p:nvSpPr>
          <p:cNvPr id="4" name="TextBox 3">
            <a:extLst>
              <a:ext uri="{FF2B5EF4-FFF2-40B4-BE49-F238E27FC236}">
                <a16:creationId xmlns:a16="http://schemas.microsoft.com/office/drawing/2014/main" id="{8F2B9248-0475-5267-D519-93C57A2C964D}"/>
              </a:ext>
            </a:extLst>
          </p:cNvPr>
          <p:cNvSpPr txBox="1"/>
          <p:nvPr/>
        </p:nvSpPr>
        <p:spPr>
          <a:xfrm>
            <a:off x="686789" y="595507"/>
            <a:ext cx="10818421" cy="5077352"/>
          </a:xfrm>
          <a:prstGeom prst="rect">
            <a:avLst/>
          </a:prstGeom>
          <a:noFill/>
        </p:spPr>
        <p:txBody>
          <a:bodyPr wrap="square">
            <a:spAutoFit/>
          </a:bodyPr>
          <a:lstStyle/>
          <a:p>
            <a:pPr lvl="0">
              <a:lnSpc>
                <a:spcPct val="107000"/>
              </a:lnSpc>
            </a:pPr>
            <a:r>
              <a:rPr lang="en-US" sz="1100" b="1" dirty="0">
                <a:effectLst/>
                <a:latin typeface="Calibri" panose="020F0502020204030204" pitchFamily="34" charset="0"/>
                <a:ea typeface="Calibri" panose="020F0502020204030204" pitchFamily="34" charset="0"/>
                <a:cs typeface="Arial" panose="020B0604020202020204" pitchFamily="34" charset="0"/>
              </a:rPr>
              <a:t>References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Barr, J. (2012). Skyscraper Height,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45, 723–753.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https://doi.org/10.1007/s11146-010-9274-z</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Barr, J., Luo, J. (2021). Growing Skylines: The Economic Determinants of Skyscrapers in China,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63, 210–248.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https://doi.org/10.1007/s11146-020-09764-7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Dipasquale</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 (1999). Why Don't We Know More About Housing Supply?, The Journal of Real Estate Finance and Economics</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18, 9–23.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https://doi.org/10.1023/A:1007729227419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Gat, D. (1995). Optimal development of a building site,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11, 77–84.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https://doi.org/10.1007/BF01097938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Guthrie, G. (2022). Land Hoarding and Urban Development,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https://doi.org/10.1007/s11146-021-09880-y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Koblyakova</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Fleishman, L. &amp; Furman, O. (2022). Accuracy of Households’ Dwelling Valuations, Housing Demand and Mortgage Decisions: Israeli Case,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65, 48–74.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https://doi.org/10.1007/s11146-021-09823-7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Lohmander, P. (1988). Continuous extraction under risk, Systems Analysis- Modelling – Simulation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Vol. 5, No. 2, 131-151.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http://www.Lohmander.com/PL_SAMS_5_2_1988.pdf</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Lohmander, P. (2018). Applications and Mathematical Modeling in Operations Research, In: Cao BY. (ed) Fuzzy Information and Engineering and Decision. IWDS 2016. Advances in Intelligent Systems and Computing, vol 646. Springer, Cham, Print ISBN 978-3-319-66513-9, Online ISBN 978-3-319-66514-6, eBook Package: Engineering,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https://doi.org/10.1007/978-3-319-66514-6_5</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Ott, S.H.,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Hughen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W.K. &amp; Read, D.C. (2012). Optimal Phasing and Inventory Decisions for Large-Scale Residential Development Projects, J Real Estate </a:t>
            </a: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Finan</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Econ</a:t>
            </a:r>
            <a:r>
              <a:rPr lang="en-US" sz="10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45, 888–918. </a:t>
            </a: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https://doi.org/10.1007/s11146-011-9299-y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err="1">
                <a:effectLst/>
                <a:latin typeface="Calibri" panose="020F0502020204030204" pitchFamily="34" charset="0"/>
                <a:ea typeface="Calibri" panose="020F0502020204030204" pitchFamily="34" charset="0"/>
                <a:cs typeface="Arial" panose="020B0604020202020204" pitchFamily="34" charset="0"/>
              </a:rPr>
              <a:t>Pyhrr</a:t>
            </a:r>
            <a:r>
              <a:rPr lang="en-US" sz="1100" dirty="0">
                <a:effectLst/>
                <a:latin typeface="Calibri" panose="020F0502020204030204" pitchFamily="34" charset="0"/>
                <a:ea typeface="Calibri" panose="020F0502020204030204" pitchFamily="34" charset="0"/>
                <a:cs typeface="Arial" panose="020B0604020202020204" pitchFamily="34" charset="0"/>
              </a:rPr>
              <a:t>, S., </a:t>
            </a:r>
            <a:r>
              <a:rPr lang="en-US" sz="1100" dirty="0" err="1">
                <a:effectLst/>
                <a:latin typeface="Calibri" panose="020F0502020204030204" pitchFamily="34" charset="0"/>
                <a:ea typeface="Calibri" panose="020F0502020204030204" pitchFamily="34" charset="0"/>
                <a:cs typeface="Arial" panose="020B0604020202020204" pitchFamily="34" charset="0"/>
              </a:rPr>
              <a:t>Roulac</a:t>
            </a:r>
            <a:r>
              <a:rPr lang="en-US" sz="1100" dirty="0">
                <a:effectLst/>
                <a:latin typeface="Calibri" panose="020F0502020204030204" pitchFamily="34" charset="0"/>
                <a:ea typeface="Calibri" panose="020F0502020204030204" pitchFamily="34" charset="0"/>
                <a:cs typeface="Arial" panose="020B0604020202020204" pitchFamily="34" charset="0"/>
              </a:rPr>
              <a:t>, S. &amp; Born, W. (1999). Real Estate Cycles and Their Strategic Implications for Investors and Portfolio Managers in the Global Economy, Journal of Real Estate Research, 18:1, 7-68, DOI: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1"/>
              </a:rPr>
              <a:t>10.1080/10835547.1999.12090986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Statistics Sweden (2023).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2"/>
              </a:rPr>
              <a:t>https://www.scb.se/en/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err="1">
                <a:solidFill>
                  <a:srgbClr val="2E2E2E"/>
                </a:solidFill>
                <a:effectLst/>
                <a:latin typeface="Calibri" panose="020F0502020204030204" pitchFamily="34" charset="0"/>
                <a:ea typeface="Times New Roman" panose="02020603050405020304" pitchFamily="18" charset="0"/>
                <a:cs typeface="Calibri" panose="020F0502020204030204" pitchFamily="34" charset="0"/>
              </a:rPr>
              <a:t>Wigren</a:t>
            </a:r>
            <a:r>
              <a:rPr lang="en-US" sz="1000" dirty="0">
                <a:solidFill>
                  <a:srgbClr val="2E2E2E"/>
                </a:solidFill>
                <a:effectLst/>
                <a:latin typeface="Calibri" panose="020F0502020204030204" pitchFamily="34" charset="0"/>
                <a:ea typeface="Times New Roman" panose="02020603050405020304" pitchFamily="18" charset="0"/>
                <a:cs typeface="Calibri" panose="020F0502020204030204" pitchFamily="34" charset="0"/>
              </a:rPr>
              <a:t>, R., </a:t>
            </a:r>
            <a:r>
              <a:rPr lang="en-US" sz="1000" dirty="0" err="1">
                <a:solidFill>
                  <a:srgbClr val="2E2E2E"/>
                </a:solidFill>
                <a:effectLst/>
                <a:latin typeface="Calibri" panose="020F0502020204030204" pitchFamily="34" charset="0"/>
                <a:ea typeface="Times New Roman" panose="02020603050405020304" pitchFamily="18" charset="0"/>
                <a:cs typeface="Calibri" panose="020F0502020204030204" pitchFamily="34" charset="0"/>
              </a:rPr>
              <a:t>Wilhelmsson</a:t>
            </a:r>
            <a:r>
              <a:rPr lang="en-US" sz="1000" dirty="0">
                <a:solidFill>
                  <a:srgbClr val="2E2E2E"/>
                </a:solidFill>
                <a:effectLst/>
                <a:latin typeface="Calibri" panose="020F0502020204030204" pitchFamily="34" charset="0"/>
                <a:ea typeface="Times New Roman" panose="02020603050405020304" pitchFamily="18" charset="0"/>
                <a:cs typeface="Calibri" panose="020F0502020204030204" pitchFamily="34" charset="0"/>
              </a:rPr>
              <a:t>, M. (2007). Construction investments and economic growth in Western Europe, Journal of Policy Modeling, Volume 29, Issue 3, 439-451. ISSN 0161-8938. </a:t>
            </a:r>
            <a:r>
              <a:rPr lang="en-US" sz="1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3"/>
              </a:rPr>
              <a:t>https://doi.org/10.1016/j.jpolmod.2006.10.001</a:t>
            </a:r>
            <a:r>
              <a:rPr lang="en-US" sz="1000" dirty="0">
                <a:solidFill>
                  <a:srgbClr val="2E2E2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Witkiewicz</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W. (2002). The Use of the HP-filter in Constructing Real Estate Cycle Indicators, Journal of Real Estate Research, 23:1-2, 65-88. DOI: </a:t>
            </a:r>
            <a:r>
              <a:rPr lang="en-US" sz="10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14"/>
              </a:rPr>
              <a:t>10.1080/10835547.2002.12091070</a:t>
            </a:r>
            <a:r>
              <a:rPr lang="en-US"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1459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971D-BF5E-B6FD-EF6D-892755BFACF5}"/>
              </a:ext>
            </a:extLst>
          </p:cNvPr>
          <p:cNvSpPr>
            <a:spLocks noGrp="1"/>
          </p:cNvSpPr>
          <p:nvPr>
            <p:ph type="ctrTitle"/>
          </p:nvPr>
        </p:nvSpPr>
        <p:spPr>
          <a:xfrm>
            <a:off x="681810" y="452760"/>
            <a:ext cx="8052511" cy="3814439"/>
          </a:xfrm>
        </p:spPr>
        <p:txBody>
          <a:bodyPr>
            <a:noAutofit/>
          </a:bodyPr>
          <a:lstStyle/>
          <a:p>
            <a:pPr algn="l">
              <a:lnSpc>
                <a:spcPct val="107000"/>
              </a:lnSpc>
              <a:spcAft>
                <a:spcPts val="800"/>
              </a:spcAft>
            </a:pPr>
            <a:r>
              <a:rPr lang="en-US" sz="2800" b="1" kern="100" dirty="0">
                <a:solidFill>
                  <a:srgbClr val="FF0000"/>
                </a:solidFill>
                <a:effectLst/>
                <a:latin typeface="Caveat"/>
                <a:ea typeface="Calibri" panose="020F0502020204030204" pitchFamily="34" charset="0"/>
                <a:cs typeface="Arial" panose="020B0604020202020204" pitchFamily="34" charset="0"/>
              </a:rPr>
              <a:t>The production of apartments as a function of GNP, building costs and population changes:</a:t>
            </a:r>
            <a:br>
              <a:rPr lang="en-US" sz="2800" b="1" kern="100" dirty="0">
                <a:solidFill>
                  <a:srgbClr val="FF0000"/>
                </a:solidFill>
                <a:effectLst/>
                <a:latin typeface="Caveat"/>
                <a:ea typeface="Calibri" panose="020F0502020204030204" pitchFamily="34" charset="0"/>
                <a:cs typeface="Arial" panose="020B0604020202020204" pitchFamily="34" charset="0"/>
              </a:rPr>
            </a:br>
            <a:r>
              <a:rPr lang="en-US" sz="2800" b="1" i="1" kern="100" dirty="0">
                <a:solidFill>
                  <a:srgbClr val="FF0000"/>
                </a:solidFill>
                <a:effectLst/>
                <a:latin typeface="Caveat"/>
                <a:ea typeface="Calibri" panose="020F0502020204030204" pitchFamily="34" charset="0"/>
                <a:cs typeface="Arial" panose="020B0604020202020204" pitchFamily="34" charset="0"/>
              </a:rPr>
              <a:t>Statistical analysis and predictions until 2050, based on official Swedish data, from 1975 to 2021.</a:t>
            </a:r>
            <a:br>
              <a:rPr lang="en-US" sz="2800" b="1" i="1" kern="100" dirty="0">
                <a:solidFill>
                  <a:srgbClr val="FF0000"/>
                </a:solidFill>
                <a:effectLst/>
                <a:latin typeface="Caveat"/>
                <a:ea typeface="Calibri" panose="020F0502020204030204" pitchFamily="34" charset="0"/>
                <a:cs typeface="Arial" panose="020B0604020202020204" pitchFamily="34" charset="0"/>
              </a:rPr>
            </a:br>
            <a:r>
              <a:rPr lang="en-US" sz="2800" b="1" i="1" kern="100" dirty="0">
                <a:effectLst/>
                <a:latin typeface="Caveat"/>
                <a:ea typeface="Calibri" panose="020F0502020204030204" pitchFamily="34" charset="0"/>
                <a:cs typeface="Arial" panose="020B0604020202020204" pitchFamily="34" charset="0"/>
              </a:rPr>
              <a:t>   </a:t>
            </a:r>
            <a:r>
              <a:rPr lang="en-US" sz="2800" b="1" i="1" dirty="0">
                <a:solidFill>
                  <a:srgbClr val="7030A0"/>
                </a:solidFill>
                <a:latin typeface="Caveat"/>
                <a:cs typeface="Aharoni" panose="02010803020104030203" pitchFamily="2" charset="-79"/>
              </a:rPr>
              <a:t> </a:t>
            </a:r>
            <a:br>
              <a:rPr lang="en-US" sz="2800" b="1" i="1" dirty="0">
                <a:solidFill>
                  <a:srgbClr val="FF0000"/>
                </a:solidFill>
                <a:latin typeface="Caveat"/>
              </a:rPr>
            </a:br>
            <a:r>
              <a:rPr lang="en-US" sz="2800" b="1" dirty="0">
                <a:solidFill>
                  <a:srgbClr val="002060"/>
                </a:solidFill>
                <a:latin typeface="Caveat"/>
                <a:cs typeface="Aharoni" panose="02010803020104030203" pitchFamily="2" charset="-79"/>
              </a:rPr>
              <a:t>by</a:t>
            </a:r>
            <a:br>
              <a:rPr lang="en-US" sz="2800" b="1" i="1" dirty="0">
                <a:solidFill>
                  <a:srgbClr val="FF0000"/>
                </a:solidFill>
                <a:latin typeface="Caveat"/>
                <a:cs typeface="Aharoni" panose="02010803020104030203" pitchFamily="2" charset="-79"/>
              </a:rPr>
            </a:br>
            <a:r>
              <a:rPr lang="en-US" sz="2800" b="1" dirty="0">
                <a:solidFill>
                  <a:srgbClr val="002060"/>
                </a:solidFill>
                <a:latin typeface="Caveat"/>
                <a:cs typeface="Aharoni" panose="02010803020104030203" pitchFamily="2" charset="-79"/>
              </a:rPr>
              <a:t>Peter Lohmander</a:t>
            </a:r>
            <a:br>
              <a:rPr lang="en-US" sz="2800" b="1" dirty="0">
                <a:solidFill>
                  <a:srgbClr val="002060"/>
                </a:solidFill>
                <a:latin typeface="Caveat"/>
                <a:cs typeface="Aharoni" panose="02010803020104030203" pitchFamily="2" charset="-79"/>
              </a:rPr>
            </a:br>
            <a:endParaRPr lang="en-US" sz="2000" dirty="0">
              <a:latin typeface="Caveat"/>
            </a:endParaRPr>
          </a:p>
        </p:txBody>
      </p:sp>
      <p:sp>
        <p:nvSpPr>
          <p:cNvPr id="3" name="Subtitle 2">
            <a:extLst>
              <a:ext uri="{FF2B5EF4-FFF2-40B4-BE49-F238E27FC236}">
                <a16:creationId xmlns:a16="http://schemas.microsoft.com/office/drawing/2014/main" id="{40B280D8-0E41-9594-B5EA-20A7FD2E9AF2}"/>
              </a:ext>
            </a:extLst>
          </p:cNvPr>
          <p:cNvSpPr>
            <a:spLocks noGrp="1"/>
          </p:cNvSpPr>
          <p:nvPr>
            <p:ph type="subTitle" idx="1"/>
          </p:nvPr>
        </p:nvSpPr>
        <p:spPr>
          <a:xfrm>
            <a:off x="681810" y="4527701"/>
            <a:ext cx="9144000" cy="1655762"/>
          </a:xfrm>
        </p:spPr>
        <p:txBody>
          <a:bodyPr>
            <a:normAutofit fontScale="62500" lnSpcReduction="20000"/>
          </a:bodyPr>
          <a:lstStyle/>
          <a:p>
            <a:pPr algn="l"/>
            <a:r>
              <a:rPr lang="en-US" sz="2900" i="1" dirty="0">
                <a:solidFill>
                  <a:srgbClr val="002060"/>
                </a:solidFill>
                <a:effectLst/>
                <a:latin typeface="Caveat"/>
              </a:rPr>
              <a:t>Eighth International Webinar on </a:t>
            </a:r>
          </a:p>
          <a:p>
            <a:pPr algn="l"/>
            <a:r>
              <a:rPr lang="en-US" sz="2900" b="1" i="0" dirty="0">
                <a:solidFill>
                  <a:srgbClr val="002060"/>
                </a:solidFill>
                <a:effectLst/>
                <a:latin typeface="Caveat"/>
              </a:rPr>
              <a:t>“Recent Trends in Statistical Theory and Applications-2023 (WSTA-2023)</a:t>
            </a:r>
            <a:endParaRPr lang="en-US" sz="2900" b="1" i="1" dirty="0">
              <a:solidFill>
                <a:srgbClr val="002060"/>
              </a:solidFill>
            </a:endParaRPr>
          </a:p>
          <a:p>
            <a:pPr algn="l"/>
            <a:r>
              <a:rPr lang="en-US" sz="2900" dirty="0">
                <a:solidFill>
                  <a:srgbClr val="002060"/>
                </a:solidFill>
              </a:rPr>
              <a:t>June 29 – July 02, 2023, Invited Talk.</a:t>
            </a:r>
          </a:p>
          <a:p>
            <a:pPr algn="l"/>
            <a:r>
              <a:rPr lang="en-US" sz="2900" i="0" dirty="0">
                <a:solidFill>
                  <a:srgbClr val="002060"/>
                </a:solidFill>
                <a:effectLst/>
                <a:latin typeface="Caveat"/>
              </a:rPr>
              <a:t>Organized by the Department of Statistics, School of Physical and Mathematical Sciences, University of Kerala, Trivandrum in association with Indian Society for Probability and Statistics (ISPS) and Kerala Statistical Association (KSA).</a:t>
            </a:r>
            <a:endParaRPr lang="en-US" sz="2900" dirty="0">
              <a:solidFill>
                <a:srgbClr val="002060"/>
              </a:solidFill>
            </a:endParaRPr>
          </a:p>
          <a:p>
            <a:endParaRPr lang="en-US" dirty="0"/>
          </a:p>
        </p:txBody>
      </p:sp>
      <p:pic>
        <p:nvPicPr>
          <p:cNvPr id="4" name="Picture 3">
            <a:extLst>
              <a:ext uri="{FF2B5EF4-FFF2-40B4-BE49-F238E27FC236}">
                <a16:creationId xmlns:a16="http://schemas.microsoft.com/office/drawing/2014/main" id="{C856760B-4EF6-1A2F-BBE1-F05C3FCE7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498" y="1216153"/>
            <a:ext cx="2546575" cy="2784491"/>
          </a:xfrm>
          <a:prstGeom prst="rect">
            <a:avLst/>
          </a:prstGeom>
        </p:spPr>
      </p:pic>
      <p:sp>
        <p:nvSpPr>
          <p:cNvPr id="7" name="TextBox 6">
            <a:extLst>
              <a:ext uri="{FF2B5EF4-FFF2-40B4-BE49-F238E27FC236}">
                <a16:creationId xmlns:a16="http://schemas.microsoft.com/office/drawing/2014/main" id="{9C5EEC2B-8C40-8BAC-7C6E-696772353B1E}"/>
              </a:ext>
            </a:extLst>
          </p:cNvPr>
          <p:cNvSpPr txBox="1"/>
          <p:nvPr/>
        </p:nvSpPr>
        <p:spPr>
          <a:xfrm>
            <a:off x="9180945" y="4216847"/>
            <a:ext cx="294394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veat"/>
                <a:ea typeface="+mn-ea"/>
                <a:cs typeface="+mn-cs"/>
              </a:rPr>
              <a:t>Peter Lohmander</a:t>
            </a:r>
            <a:br>
              <a:rPr kumimoji="0" lang="en-US" sz="1800" b="0" i="0" u="none" strike="noStrike" kern="1200" cap="none" spc="0" normalizeH="0" baseline="0" noProof="0" dirty="0">
                <a:ln>
                  <a:noFill/>
                </a:ln>
                <a:solidFill>
                  <a:prstClr val="black"/>
                </a:solidFill>
                <a:effectLst/>
                <a:uLnTx/>
                <a:uFillTx/>
                <a:latin typeface="Caveat"/>
                <a:ea typeface="+mn-ea"/>
                <a:cs typeface="+mn-cs"/>
              </a:rPr>
            </a:br>
            <a:r>
              <a:rPr kumimoji="0" lang="en-US" sz="1800" b="0" i="0" u="none" strike="noStrike" kern="1200" cap="none" spc="0" normalizeH="0" baseline="0" noProof="0" dirty="0">
                <a:ln>
                  <a:noFill/>
                </a:ln>
                <a:solidFill>
                  <a:prstClr val="black"/>
                </a:solidFill>
                <a:effectLst/>
                <a:uLnTx/>
                <a:uFillTx/>
                <a:latin typeface="Caveat"/>
                <a:ea typeface="+mn-ea"/>
                <a:cs typeface="+mn-cs"/>
              </a:rPr>
              <a:t>Prof Dr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veat"/>
                <a:ea typeface="+mn-ea"/>
                <a:cs typeface="+mn-cs"/>
              </a:rPr>
              <a:t>Peter Lohmander Optimal Solutions, Sweden</a:t>
            </a:r>
          </a:p>
        </p:txBody>
      </p:sp>
      <p:sp>
        <p:nvSpPr>
          <p:cNvPr id="5" name="Slide Number Placeholder 4">
            <a:extLst>
              <a:ext uri="{FF2B5EF4-FFF2-40B4-BE49-F238E27FC236}">
                <a16:creationId xmlns:a16="http://schemas.microsoft.com/office/drawing/2014/main" id="{FD96BEFE-4AFE-B7E7-65CC-667811C6F9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885B-4ECB-4D39-A663-222ACBC248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489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53B3-30DD-4B79-BE7D-33469EDBB797}"/>
              </a:ext>
            </a:extLst>
          </p:cNvPr>
          <p:cNvSpPr>
            <a:spLocks noGrp="1"/>
          </p:cNvSpPr>
          <p:nvPr>
            <p:ph type="title"/>
          </p:nvPr>
        </p:nvSpPr>
        <p:spPr>
          <a:xfrm>
            <a:off x="787940" y="1303506"/>
            <a:ext cx="10126493" cy="3151762"/>
          </a:xfrm>
        </p:spPr>
        <p:txBody>
          <a:bodyPr>
            <a:noAutofit/>
          </a:bodyPr>
          <a:lstStyle/>
          <a:p>
            <a:pPr algn="ctr"/>
            <a:r>
              <a:rPr lang="en-US" sz="6000" b="1" i="1" dirty="0">
                <a:solidFill>
                  <a:srgbClr val="0070C0"/>
                </a:solidFill>
                <a:latin typeface="Algerian" panose="04020705040A02060702" pitchFamily="82" charset="0"/>
              </a:rPr>
              <a:t>Thank you very much for your time and a most interesting conference!</a:t>
            </a:r>
            <a:endParaRPr lang="en-SE" sz="6000" b="1" i="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BBCA432F-C6C1-4C8E-A96D-7EB267DF8126}"/>
              </a:ext>
            </a:extLst>
          </p:cNvPr>
          <p:cNvSpPr>
            <a:spLocks noGrp="1"/>
          </p:cNvSpPr>
          <p:nvPr>
            <p:ph idx="1"/>
          </p:nvPr>
        </p:nvSpPr>
        <p:spPr>
          <a:xfrm>
            <a:off x="3531140" y="4970833"/>
            <a:ext cx="7628105" cy="1254767"/>
          </a:xfrm>
        </p:spPr>
        <p:txBody>
          <a:bodyPr>
            <a:normAutofit fontScale="92500" lnSpcReduction="20000"/>
          </a:bodyPr>
          <a:lstStyle/>
          <a:p>
            <a:pPr marL="0" indent="0">
              <a:buNone/>
            </a:pPr>
            <a:r>
              <a:rPr lang="en-US" dirty="0"/>
              <a:t>Professor Dr Peter Lohmander</a:t>
            </a:r>
          </a:p>
          <a:p>
            <a:pPr marL="0" indent="0">
              <a:buNone/>
            </a:pPr>
            <a:r>
              <a:rPr lang="en-US" dirty="0">
                <a:hlinkClick r:id="rId2"/>
              </a:rPr>
              <a:t>Peter@Lohmander.com</a:t>
            </a:r>
            <a:endParaRPr lang="en-US" dirty="0"/>
          </a:p>
          <a:p>
            <a:pPr marL="0" indent="0">
              <a:buNone/>
            </a:pPr>
            <a:r>
              <a:rPr lang="en-US" dirty="0">
                <a:hlinkClick r:id="rId3"/>
              </a:rPr>
              <a:t>http://www.lohmander.com/Information/Ref.htm</a:t>
            </a:r>
            <a:endParaRPr lang="en-US" dirty="0"/>
          </a:p>
          <a:p>
            <a:endParaRPr lang="en-SE" dirty="0"/>
          </a:p>
        </p:txBody>
      </p:sp>
      <p:sp>
        <p:nvSpPr>
          <p:cNvPr id="4" name="Slide Number Placeholder 3">
            <a:extLst>
              <a:ext uri="{FF2B5EF4-FFF2-40B4-BE49-F238E27FC236}">
                <a16:creationId xmlns:a16="http://schemas.microsoft.com/office/drawing/2014/main" id="{DCD4EC6E-6DD6-4641-BD93-A9DC519493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1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112684-21B6-405A-E1ED-DB1550FDBEAC}"/>
              </a:ext>
            </a:extLst>
          </p:cNvPr>
          <p:cNvGraphicFramePr/>
          <p:nvPr>
            <p:extLst>
              <p:ext uri="{D42A27DB-BD31-4B8C-83A1-F6EECF244321}">
                <p14:modId xmlns:p14="http://schemas.microsoft.com/office/powerpoint/2010/main" val="3647786750"/>
              </p:ext>
            </p:extLst>
          </p:nvPr>
        </p:nvGraphicFramePr>
        <p:xfrm>
          <a:off x="1296139" y="292964"/>
          <a:ext cx="9046346" cy="50780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54FE66B-A247-5CE9-DF54-648C7BBE958A}"/>
              </a:ext>
            </a:extLst>
          </p:cNvPr>
          <p:cNvSpPr txBox="1"/>
          <p:nvPr/>
        </p:nvSpPr>
        <p:spPr>
          <a:xfrm>
            <a:off x="1296139" y="5277738"/>
            <a:ext cx="6094520"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Real Gross National Product in Sweden, G(t), from year 1975 to 2021. Unit: Billion SEK, real prices in the price level of 2022. Source: Statistics Sweden (2023).</a:t>
            </a:r>
          </a:p>
        </p:txBody>
      </p:sp>
      <p:sp>
        <p:nvSpPr>
          <p:cNvPr id="2" name="Slide Number Placeholder 1">
            <a:extLst>
              <a:ext uri="{FF2B5EF4-FFF2-40B4-BE49-F238E27FC236}">
                <a16:creationId xmlns:a16="http://schemas.microsoft.com/office/drawing/2014/main" id="{C529F87D-815F-A4CA-0A3E-4ED22563946B}"/>
              </a:ext>
            </a:extLst>
          </p:cNvPr>
          <p:cNvSpPr>
            <a:spLocks noGrp="1"/>
          </p:cNvSpPr>
          <p:nvPr>
            <p:ph type="sldNum" sz="quarter" idx="12"/>
          </p:nvPr>
        </p:nvSpPr>
        <p:spPr/>
        <p:txBody>
          <a:bodyPr/>
          <a:lstStyle/>
          <a:p>
            <a:fld id="{0F1E885B-4ECB-4D39-A663-222ACBC24857}" type="slidenum">
              <a:rPr lang="en-US" smtClean="0"/>
              <a:t>6</a:t>
            </a:fld>
            <a:endParaRPr lang="en-US"/>
          </a:p>
        </p:txBody>
      </p:sp>
    </p:spTree>
    <p:extLst>
      <p:ext uri="{BB962C8B-B14F-4D97-AF65-F5344CB8AC3E}">
        <p14:creationId xmlns:p14="http://schemas.microsoft.com/office/powerpoint/2010/main" val="383549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A59E424-0DB2-6F98-0949-ED4618279030}"/>
              </a:ext>
            </a:extLst>
          </p:cNvPr>
          <p:cNvGraphicFramePr/>
          <p:nvPr>
            <p:extLst>
              <p:ext uri="{D42A27DB-BD31-4B8C-83A1-F6EECF244321}">
                <p14:modId xmlns:p14="http://schemas.microsoft.com/office/powerpoint/2010/main" val="4025537838"/>
              </p:ext>
            </p:extLst>
          </p:nvPr>
        </p:nvGraphicFramePr>
        <p:xfrm>
          <a:off x="1606859" y="319597"/>
          <a:ext cx="8806648" cy="51401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4719FD7-B32B-F891-D281-DB18C2ADBF5F}"/>
              </a:ext>
            </a:extLst>
          </p:cNvPr>
          <p:cNvSpPr txBox="1"/>
          <p:nvPr/>
        </p:nvSpPr>
        <p:spPr>
          <a:xfrm>
            <a:off x="1606859" y="5277738"/>
            <a:ext cx="6094520"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Population growth per year in Sweden, P(t)-P(t-1), from year 1975 to 2021. Compare Figure 4, where P(t) is found. Source: Statistics Sweden (2023).</a:t>
            </a:r>
          </a:p>
        </p:txBody>
      </p:sp>
      <p:sp>
        <p:nvSpPr>
          <p:cNvPr id="2" name="Slide Number Placeholder 1">
            <a:extLst>
              <a:ext uri="{FF2B5EF4-FFF2-40B4-BE49-F238E27FC236}">
                <a16:creationId xmlns:a16="http://schemas.microsoft.com/office/drawing/2014/main" id="{8614E1C9-34C6-30A1-F6BE-25EB5008D89A}"/>
              </a:ext>
            </a:extLst>
          </p:cNvPr>
          <p:cNvSpPr>
            <a:spLocks noGrp="1"/>
          </p:cNvSpPr>
          <p:nvPr>
            <p:ph type="sldNum" sz="quarter" idx="12"/>
          </p:nvPr>
        </p:nvSpPr>
        <p:spPr/>
        <p:txBody>
          <a:bodyPr/>
          <a:lstStyle/>
          <a:p>
            <a:fld id="{0F1E885B-4ECB-4D39-A663-222ACBC24857}" type="slidenum">
              <a:rPr lang="en-US" smtClean="0"/>
              <a:t>7</a:t>
            </a:fld>
            <a:endParaRPr lang="en-US"/>
          </a:p>
        </p:txBody>
      </p:sp>
    </p:spTree>
    <p:extLst>
      <p:ext uri="{BB962C8B-B14F-4D97-AF65-F5344CB8AC3E}">
        <p14:creationId xmlns:p14="http://schemas.microsoft.com/office/powerpoint/2010/main" val="106541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AEA939C-738B-DF9F-1468-B78DBE77CAB6}"/>
              </a:ext>
            </a:extLst>
          </p:cNvPr>
          <p:cNvGraphicFramePr/>
          <p:nvPr>
            <p:extLst>
              <p:ext uri="{D42A27DB-BD31-4B8C-83A1-F6EECF244321}">
                <p14:modId xmlns:p14="http://schemas.microsoft.com/office/powerpoint/2010/main" val="3884993976"/>
              </p:ext>
            </p:extLst>
          </p:nvPr>
        </p:nvGraphicFramePr>
        <p:xfrm>
          <a:off x="1899820" y="541537"/>
          <a:ext cx="8380521" cy="49626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AA26D41-4885-BB47-A2D4-07CD6AEA9722}"/>
              </a:ext>
            </a:extLst>
          </p:cNvPr>
          <p:cNvSpPr txBox="1"/>
          <p:nvPr/>
        </p:nvSpPr>
        <p:spPr>
          <a:xfrm>
            <a:off x="1899820" y="5504154"/>
            <a:ext cx="6094520" cy="1070871"/>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Population in Sweden, P(t), from year 1975 to 2021. Source: Statistics Sweden (2023).</a:t>
            </a:r>
          </a:p>
        </p:txBody>
      </p:sp>
      <p:sp>
        <p:nvSpPr>
          <p:cNvPr id="2" name="Slide Number Placeholder 1">
            <a:extLst>
              <a:ext uri="{FF2B5EF4-FFF2-40B4-BE49-F238E27FC236}">
                <a16:creationId xmlns:a16="http://schemas.microsoft.com/office/drawing/2014/main" id="{E8C7BC95-FFDE-C753-7F15-A8EFA86A6752}"/>
              </a:ext>
            </a:extLst>
          </p:cNvPr>
          <p:cNvSpPr>
            <a:spLocks noGrp="1"/>
          </p:cNvSpPr>
          <p:nvPr>
            <p:ph type="sldNum" sz="quarter" idx="12"/>
          </p:nvPr>
        </p:nvSpPr>
        <p:spPr/>
        <p:txBody>
          <a:bodyPr/>
          <a:lstStyle/>
          <a:p>
            <a:fld id="{0F1E885B-4ECB-4D39-A663-222ACBC24857}" type="slidenum">
              <a:rPr lang="en-US" smtClean="0"/>
              <a:t>8</a:t>
            </a:fld>
            <a:endParaRPr lang="en-US"/>
          </a:p>
        </p:txBody>
      </p:sp>
    </p:spTree>
    <p:extLst>
      <p:ext uri="{BB962C8B-B14F-4D97-AF65-F5344CB8AC3E}">
        <p14:creationId xmlns:p14="http://schemas.microsoft.com/office/powerpoint/2010/main" val="358317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3F78171-FD96-4D59-5180-75DECFFA03AA}"/>
              </a:ext>
            </a:extLst>
          </p:cNvPr>
          <p:cNvGraphicFramePr/>
          <p:nvPr>
            <p:extLst>
              <p:ext uri="{D42A27DB-BD31-4B8C-83A1-F6EECF244321}">
                <p14:modId xmlns:p14="http://schemas.microsoft.com/office/powerpoint/2010/main" val="4255898891"/>
              </p:ext>
            </p:extLst>
          </p:nvPr>
        </p:nvGraphicFramePr>
        <p:xfrm>
          <a:off x="1429306" y="328474"/>
          <a:ext cx="9312676" cy="48560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607412E-9445-31A9-14A5-F074AEC69EBC}"/>
              </a:ext>
            </a:extLst>
          </p:cNvPr>
          <p:cNvSpPr txBox="1"/>
          <p:nvPr/>
        </p:nvSpPr>
        <p:spPr>
          <a:xfrm>
            <a:off x="1429305" y="5304371"/>
            <a:ext cx="6094520" cy="1367234"/>
          </a:xfrm>
          <a:prstGeom prst="rect">
            <a:avLst/>
          </a:prstGeom>
          <a:noFill/>
        </p:spPr>
        <p:txBody>
          <a:bodyPr wrap="square">
            <a:spAutoFit/>
          </a:bodyPr>
          <a:lstStyle/>
          <a:p>
            <a:pPr>
              <a:lnSpc>
                <a:spcPct val="107000"/>
              </a:lnSpc>
              <a:spcAft>
                <a:spcPts val="8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Figure 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Real building cost index in Sweden, C(t), from year 1975 to 2021. The index takes the value 100 in year 2022. Source: Statistics Sweden (2023).</a:t>
            </a:r>
          </a:p>
        </p:txBody>
      </p:sp>
      <p:sp>
        <p:nvSpPr>
          <p:cNvPr id="2" name="Slide Number Placeholder 1">
            <a:extLst>
              <a:ext uri="{FF2B5EF4-FFF2-40B4-BE49-F238E27FC236}">
                <a16:creationId xmlns:a16="http://schemas.microsoft.com/office/drawing/2014/main" id="{D3D1E16C-5A8E-B2D9-3EFF-4DD8471E8B6C}"/>
              </a:ext>
            </a:extLst>
          </p:cNvPr>
          <p:cNvSpPr>
            <a:spLocks noGrp="1"/>
          </p:cNvSpPr>
          <p:nvPr>
            <p:ph type="sldNum" sz="quarter" idx="12"/>
          </p:nvPr>
        </p:nvSpPr>
        <p:spPr/>
        <p:txBody>
          <a:bodyPr/>
          <a:lstStyle/>
          <a:p>
            <a:fld id="{0F1E885B-4ECB-4D39-A663-222ACBC24857}" type="slidenum">
              <a:rPr lang="en-US" smtClean="0"/>
              <a:t>9</a:t>
            </a:fld>
            <a:endParaRPr lang="en-US"/>
          </a:p>
        </p:txBody>
      </p:sp>
    </p:spTree>
    <p:extLst>
      <p:ext uri="{BB962C8B-B14F-4D97-AF65-F5344CB8AC3E}">
        <p14:creationId xmlns:p14="http://schemas.microsoft.com/office/powerpoint/2010/main" val="128589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209</TotalTime>
  <Words>3301</Words>
  <Application>Microsoft Office PowerPoint</Application>
  <PresentationFormat>Widescreen</PresentationFormat>
  <Paragraphs>260</Paragraphs>
  <Slides>57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5" baseType="lpstr">
      <vt:lpstr>Algerian</vt:lpstr>
      <vt:lpstr>Arial</vt:lpstr>
      <vt:lpstr>Calibri</vt:lpstr>
      <vt:lpstr>Calibri Light</vt:lpstr>
      <vt:lpstr>Caveat</vt:lpstr>
      <vt:lpstr>Office Theme</vt:lpstr>
      <vt:lpstr>1_Office Theme</vt:lpstr>
      <vt:lpstr>Equation</vt:lpstr>
      <vt:lpstr>The production of apartments as a function of GNP, building costs and population changes: Statistical analysis and predictions until 2050, based on official Swedish data, from 1975 to 2021.      by Peter Lohmander </vt:lpstr>
      <vt:lpstr>Abstract</vt:lpstr>
      <vt:lpstr>Contents:</vt:lpstr>
      <vt:lpstr>Empirical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production of apartments as a function of GNP, building costs and population changes: Statistical analysis and predictions until 2050, based on official Swedish data, from 1975 to 2021.      by Peter Lohmander </vt:lpstr>
      <vt:lpstr>Thank you very much for your time and a most interesting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production of apartments as a function of GNP, building costs and population changes: Statistical analysis and predictions until 2050,based on official Swedish data, from 1975 to 2021.      by Peter Lohmander</dc:title>
  <dc:creator>Peter Lohmander</dc:creator>
  <cp:lastModifiedBy>Peter Lohmander</cp:lastModifiedBy>
  <cp:revision>46</cp:revision>
  <dcterms:created xsi:type="dcterms:W3CDTF">2023-06-24T10:40:30Z</dcterms:created>
  <dcterms:modified xsi:type="dcterms:W3CDTF">2023-06-24T17:06:55Z</dcterms:modified>
</cp:coreProperties>
</file>