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Lst>
  <p:notesMasterIdLst>
    <p:notesMasterId r:id="rId66"/>
  </p:notesMasterIdLst>
  <p:sldIdLst>
    <p:sldId id="256" r:id="rId7"/>
    <p:sldId id="595" r:id="rId8"/>
    <p:sldId id="613" r:id="rId9"/>
    <p:sldId id="633" r:id="rId10"/>
    <p:sldId id="614" r:id="rId11"/>
    <p:sldId id="596" r:id="rId12"/>
    <p:sldId id="622" r:id="rId13"/>
    <p:sldId id="615" r:id="rId14"/>
    <p:sldId id="597" r:id="rId15"/>
    <p:sldId id="598" r:id="rId16"/>
    <p:sldId id="599" r:id="rId17"/>
    <p:sldId id="600" r:id="rId18"/>
    <p:sldId id="601" r:id="rId19"/>
    <p:sldId id="606" r:id="rId20"/>
    <p:sldId id="602" r:id="rId21"/>
    <p:sldId id="603" r:id="rId22"/>
    <p:sldId id="604" r:id="rId23"/>
    <p:sldId id="605" r:id="rId24"/>
    <p:sldId id="607" r:id="rId25"/>
    <p:sldId id="608" r:id="rId26"/>
    <p:sldId id="609" r:id="rId27"/>
    <p:sldId id="610" r:id="rId28"/>
    <p:sldId id="611" r:id="rId29"/>
    <p:sldId id="626" r:id="rId30"/>
    <p:sldId id="612" r:id="rId31"/>
    <p:sldId id="627" r:id="rId32"/>
    <p:sldId id="628" r:id="rId33"/>
    <p:sldId id="616" r:id="rId34"/>
    <p:sldId id="617" r:id="rId35"/>
    <p:sldId id="618" r:id="rId36"/>
    <p:sldId id="619" r:id="rId37"/>
    <p:sldId id="625" r:id="rId38"/>
    <p:sldId id="620" r:id="rId39"/>
    <p:sldId id="631" r:id="rId40"/>
    <p:sldId id="621" r:id="rId41"/>
    <p:sldId id="629" r:id="rId42"/>
    <p:sldId id="630" r:id="rId43"/>
    <p:sldId id="632" r:id="rId44"/>
    <p:sldId id="565" r:id="rId45"/>
    <p:sldId id="570" r:id="rId46"/>
    <p:sldId id="571" r:id="rId47"/>
    <p:sldId id="566" r:id="rId48"/>
    <p:sldId id="582" r:id="rId49"/>
    <p:sldId id="568" r:id="rId50"/>
    <p:sldId id="569" r:id="rId51"/>
    <p:sldId id="567" r:id="rId52"/>
    <p:sldId id="572" r:id="rId53"/>
    <p:sldId id="573" r:id="rId54"/>
    <p:sldId id="577" r:id="rId55"/>
    <p:sldId id="583" r:id="rId56"/>
    <p:sldId id="578" r:id="rId57"/>
    <p:sldId id="579" r:id="rId58"/>
    <p:sldId id="580" r:id="rId59"/>
    <p:sldId id="581" r:id="rId60"/>
    <p:sldId id="634" r:id="rId61"/>
    <p:sldId id="556" r:id="rId62"/>
    <p:sldId id="557" r:id="rId63"/>
    <p:sldId id="635" r:id="rId64"/>
    <p:sldId id="594" r:id="rId65"/>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3200"/>
    <a:srgbClr val="90FB25"/>
    <a:srgbClr val="FF9900"/>
    <a:srgbClr val="D0D006"/>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5" d="100"/>
          <a:sy n="75" d="100"/>
        </p:scale>
        <p:origin x="-540"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9F044D-E9A0-4E43-8837-3AD4D834CF25}" type="datetimeFigureOut">
              <a:rPr lang="sv-SE" smtClean="0"/>
              <a:t>2014-09-25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3B3E71-8619-419C-829D-81361AE97C8F}" type="slidenum">
              <a:rPr lang="sv-SE" smtClean="0"/>
              <a:t>‹#›</a:t>
            </a:fld>
            <a:endParaRPr lang="sv-SE"/>
          </a:p>
        </p:txBody>
      </p:sp>
    </p:spTree>
    <p:extLst>
      <p:ext uri="{BB962C8B-B14F-4D97-AF65-F5344CB8AC3E}">
        <p14:creationId xmlns:p14="http://schemas.microsoft.com/office/powerpoint/2010/main" val="341160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smtClean="0"/>
              <a:t>Klicka här för att ändra format</a:t>
            </a:r>
            <a:endParaRPr lang="sv-SE"/>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ECED491B-AF72-4D86-B21E-67FC90CB535E}" type="datetime1">
              <a:rPr lang="sv-SE" smtClean="0"/>
              <a:t>2014-09-25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F7C3FE0-6EB4-418C-82E7-2F09A4F41151}" type="slidenum">
              <a:rPr lang="sv-SE" smtClean="0"/>
              <a:t>‹#›</a:t>
            </a:fld>
            <a:endParaRPr lang="sv-SE"/>
          </a:p>
        </p:txBody>
      </p:sp>
    </p:spTree>
    <p:extLst>
      <p:ext uri="{BB962C8B-B14F-4D97-AF65-F5344CB8AC3E}">
        <p14:creationId xmlns:p14="http://schemas.microsoft.com/office/powerpoint/2010/main" val="3703702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21C50FC4-8EAA-40D3-B7CF-5702B1D739EF}" type="datetime1">
              <a:rPr lang="sv-SE" smtClean="0"/>
              <a:t>2014-09-25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F7C3FE0-6EB4-418C-82E7-2F09A4F41151}" type="slidenum">
              <a:rPr lang="sv-SE" smtClean="0"/>
              <a:t>‹#›</a:t>
            </a:fld>
            <a:endParaRPr lang="sv-SE"/>
          </a:p>
        </p:txBody>
      </p:sp>
    </p:spTree>
    <p:extLst>
      <p:ext uri="{BB962C8B-B14F-4D97-AF65-F5344CB8AC3E}">
        <p14:creationId xmlns:p14="http://schemas.microsoft.com/office/powerpoint/2010/main" val="2946577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38FBF395-88E5-47A7-8542-877239F18C32}" type="datetime1">
              <a:rPr lang="sv-SE" smtClean="0"/>
              <a:t>2014-09-25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F7C3FE0-6EB4-418C-82E7-2F09A4F41151}" type="slidenum">
              <a:rPr lang="sv-SE" smtClean="0"/>
              <a:t>‹#›</a:t>
            </a:fld>
            <a:endParaRPr lang="sv-SE"/>
          </a:p>
        </p:txBody>
      </p:sp>
    </p:spTree>
    <p:extLst>
      <p:ext uri="{BB962C8B-B14F-4D97-AF65-F5344CB8AC3E}">
        <p14:creationId xmlns:p14="http://schemas.microsoft.com/office/powerpoint/2010/main" val="2317398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smtClean="0"/>
              <a:t>Klicka här för att ändra format</a:t>
            </a:r>
            <a:endParaRPr lang="sv-SE"/>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ECED491B-AF72-4D86-B21E-67FC90CB535E}" type="datetime1">
              <a:rPr lang="sv-SE" smtClean="0">
                <a:solidFill>
                  <a:prstClr val="black">
                    <a:tint val="75000"/>
                  </a:prstClr>
                </a:solidFill>
              </a:rPr>
              <a:pPr/>
              <a:t>2014-09-25</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7809114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A6D2AAC3-1D5D-4C63-8313-AFFA2A1EB24D}" type="datetime1">
              <a:rPr lang="sv-SE" smtClean="0">
                <a:solidFill>
                  <a:prstClr val="black">
                    <a:tint val="75000"/>
                  </a:prstClr>
                </a:solidFill>
              </a:rPr>
              <a:pPr/>
              <a:t>2014-09-25</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6262050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smtClean="0"/>
              <a:t>Klicka här för att ändra format</a:t>
            </a:r>
            <a:endParaRPr lang="sv-SE"/>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4ADE34C7-9513-4CE0-B439-96B92D774B1B}" type="datetime1">
              <a:rPr lang="sv-SE" smtClean="0">
                <a:solidFill>
                  <a:prstClr val="black">
                    <a:tint val="75000"/>
                  </a:prstClr>
                </a:solidFill>
              </a:rPr>
              <a:pPr/>
              <a:t>2014-09-25</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890963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838200" y="1825625"/>
            <a:ext cx="5181600" cy="43513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6172200" y="1825625"/>
            <a:ext cx="5181600" cy="43513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876929C6-A6FC-498A-A296-0582F21E6294}" type="datetime1">
              <a:rPr lang="sv-SE" smtClean="0">
                <a:solidFill>
                  <a:prstClr val="black">
                    <a:tint val="75000"/>
                  </a:prstClr>
                </a:solidFill>
              </a:rPr>
              <a:pPr/>
              <a:t>2014-09-25</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9231269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smtClean="0"/>
              <a:t>Klicka här för att ändra format</a:t>
            </a:r>
            <a:endParaRPr lang="sv-SE"/>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FB3E7FAE-AA71-4C59-869D-C0ACC13911BD}" type="datetime1">
              <a:rPr lang="sv-SE" smtClean="0">
                <a:solidFill>
                  <a:prstClr val="black">
                    <a:tint val="75000"/>
                  </a:prstClr>
                </a:solidFill>
              </a:rPr>
              <a:pPr/>
              <a:t>2014-09-25</a:t>
            </a:fld>
            <a:endParaRPr lang="sv-SE">
              <a:solidFill>
                <a:prstClr val="black">
                  <a:tint val="75000"/>
                </a:prstClr>
              </a:solidFill>
            </a:endParaRPr>
          </a:p>
        </p:txBody>
      </p:sp>
      <p:sp>
        <p:nvSpPr>
          <p:cNvPr id="8" name="Platshållare för sidfot 7"/>
          <p:cNvSpPr>
            <a:spLocks noGrp="1"/>
          </p:cNvSpPr>
          <p:nvPr>
            <p:ph type="ftr" sz="quarter" idx="11"/>
          </p:nvPr>
        </p:nvSpPr>
        <p:spPr/>
        <p:txBody>
          <a:bodyPr/>
          <a:lstStyle/>
          <a:p>
            <a:endParaRPr lang="sv-SE">
              <a:solidFill>
                <a:prstClr val="black">
                  <a:tint val="75000"/>
                </a:prstClr>
              </a:solidFill>
            </a:endParaRPr>
          </a:p>
        </p:txBody>
      </p:sp>
      <p:sp>
        <p:nvSpPr>
          <p:cNvPr id="9" name="Platshållare för bildnummer 8"/>
          <p:cNvSpPr>
            <a:spLocks noGrp="1"/>
          </p:cNvSpPr>
          <p:nvPr>
            <p:ph type="sldNum" sz="quarter" idx="12"/>
          </p:nvPr>
        </p:nvSpPr>
        <p:spPr/>
        <p:txBody>
          <a:body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1391657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E9DC8937-9845-4681-A57B-EA1A6A66E7C5}" type="datetime1">
              <a:rPr lang="sv-SE" smtClean="0">
                <a:solidFill>
                  <a:prstClr val="black">
                    <a:tint val="75000"/>
                  </a:prstClr>
                </a:solidFill>
              </a:rPr>
              <a:pPr/>
              <a:t>2014-09-25</a:t>
            </a:fld>
            <a:endParaRPr lang="sv-SE">
              <a:solidFill>
                <a:prstClr val="black">
                  <a:tint val="75000"/>
                </a:prstClr>
              </a:solidFill>
            </a:endParaRPr>
          </a:p>
        </p:txBody>
      </p:sp>
      <p:sp>
        <p:nvSpPr>
          <p:cNvPr id="4" name="Platshållare för sidfot 3"/>
          <p:cNvSpPr>
            <a:spLocks noGrp="1"/>
          </p:cNvSpPr>
          <p:nvPr>
            <p:ph type="ftr" sz="quarter" idx="11"/>
          </p:nvPr>
        </p:nvSpPr>
        <p:spPr/>
        <p:txBody>
          <a:bodyPr/>
          <a:lstStyle/>
          <a:p>
            <a:endParaRPr lang="sv-SE">
              <a:solidFill>
                <a:prstClr val="black">
                  <a:tint val="75000"/>
                </a:prstClr>
              </a:solidFill>
            </a:endParaRPr>
          </a:p>
        </p:txBody>
      </p:sp>
      <p:sp>
        <p:nvSpPr>
          <p:cNvPr id="5" name="Platshållare för bildnummer 4"/>
          <p:cNvSpPr>
            <a:spLocks noGrp="1"/>
          </p:cNvSpPr>
          <p:nvPr>
            <p:ph type="sldNum" sz="quarter" idx="12"/>
          </p:nvPr>
        </p:nvSpPr>
        <p:spPr/>
        <p:txBody>
          <a:body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7352955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511F8532-B481-49C4-AE6E-888673EA4F63}" type="datetime1">
              <a:rPr lang="sv-SE" smtClean="0">
                <a:solidFill>
                  <a:prstClr val="black">
                    <a:tint val="75000"/>
                  </a:prstClr>
                </a:solidFill>
              </a:rPr>
              <a:pPr/>
              <a:t>2014-09-25</a:t>
            </a:fld>
            <a:endParaRPr lang="sv-SE">
              <a:solidFill>
                <a:prstClr val="black">
                  <a:tint val="75000"/>
                </a:prstClr>
              </a:solidFill>
            </a:endParaRPr>
          </a:p>
        </p:txBody>
      </p:sp>
      <p:sp>
        <p:nvSpPr>
          <p:cNvPr id="3" name="Platshållare för sidfot 2"/>
          <p:cNvSpPr>
            <a:spLocks noGrp="1"/>
          </p:cNvSpPr>
          <p:nvPr>
            <p:ph type="ftr" sz="quarter" idx="11"/>
          </p:nvPr>
        </p:nvSpPr>
        <p:spPr/>
        <p:txBody>
          <a:bodyPr/>
          <a:lstStyle/>
          <a:p>
            <a:endParaRPr lang="sv-SE">
              <a:solidFill>
                <a:prstClr val="black">
                  <a:tint val="75000"/>
                </a:prstClr>
              </a:solidFill>
            </a:endParaRPr>
          </a:p>
        </p:txBody>
      </p:sp>
      <p:sp>
        <p:nvSpPr>
          <p:cNvPr id="4" name="Platshållare för bildnummer 3"/>
          <p:cNvSpPr>
            <a:spLocks noGrp="1"/>
          </p:cNvSpPr>
          <p:nvPr>
            <p:ph type="sldNum" sz="quarter" idx="12"/>
          </p:nvPr>
        </p:nvSpPr>
        <p:spPr/>
        <p:txBody>
          <a:body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6775483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EFD2E878-72ED-4780-88E6-5376DF6CC71F}" type="datetime1">
              <a:rPr lang="sv-SE" smtClean="0">
                <a:solidFill>
                  <a:prstClr val="black">
                    <a:tint val="75000"/>
                  </a:prstClr>
                </a:solidFill>
              </a:rPr>
              <a:pPr/>
              <a:t>2014-09-25</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4248503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A6D2AAC3-1D5D-4C63-8313-AFFA2A1EB24D}" type="datetime1">
              <a:rPr lang="sv-SE" smtClean="0"/>
              <a:t>2014-09-25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F7C3FE0-6EB4-418C-82E7-2F09A4F41151}" type="slidenum">
              <a:rPr lang="sv-SE" smtClean="0"/>
              <a:t>‹#›</a:t>
            </a:fld>
            <a:endParaRPr lang="sv-SE"/>
          </a:p>
        </p:txBody>
      </p:sp>
    </p:spTree>
    <p:extLst>
      <p:ext uri="{BB962C8B-B14F-4D97-AF65-F5344CB8AC3E}">
        <p14:creationId xmlns:p14="http://schemas.microsoft.com/office/powerpoint/2010/main" val="35000998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4C3B4CBA-9B07-4EB2-8094-EDD3B100A261}" type="datetime1">
              <a:rPr lang="sv-SE" smtClean="0">
                <a:solidFill>
                  <a:prstClr val="black">
                    <a:tint val="75000"/>
                  </a:prstClr>
                </a:solidFill>
              </a:rPr>
              <a:pPr/>
              <a:t>2014-09-25</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000613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21C50FC4-8EAA-40D3-B7CF-5702B1D739EF}" type="datetime1">
              <a:rPr lang="sv-SE" smtClean="0">
                <a:solidFill>
                  <a:prstClr val="black">
                    <a:tint val="75000"/>
                  </a:prstClr>
                </a:solidFill>
              </a:rPr>
              <a:pPr/>
              <a:t>2014-09-25</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40649024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38FBF395-88E5-47A7-8542-877239F18C32}" type="datetime1">
              <a:rPr lang="sv-SE" smtClean="0">
                <a:solidFill>
                  <a:prstClr val="black">
                    <a:tint val="75000"/>
                  </a:prstClr>
                </a:solidFill>
              </a:rPr>
              <a:pPr/>
              <a:t>2014-09-25</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988093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smtClean="0"/>
              <a:t>Klicka här för att ändra format</a:t>
            </a:r>
            <a:endParaRPr lang="sv-SE"/>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ECED491B-AF72-4D86-B21E-67FC90CB535E}" type="datetime1">
              <a:rPr lang="sv-SE" smtClean="0">
                <a:solidFill>
                  <a:prstClr val="black">
                    <a:tint val="75000"/>
                  </a:prstClr>
                </a:solidFill>
              </a:rPr>
              <a:pPr/>
              <a:t>2014-09-25</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6603708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A6D2AAC3-1D5D-4C63-8313-AFFA2A1EB24D}" type="datetime1">
              <a:rPr lang="sv-SE" smtClean="0">
                <a:solidFill>
                  <a:prstClr val="black">
                    <a:tint val="75000"/>
                  </a:prstClr>
                </a:solidFill>
              </a:rPr>
              <a:pPr/>
              <a:t>2014-09-25</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0709925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smtClean="0"/>
              <a:t>Klicka här för att ändra format</a:t>
            </a:r>
            <a:endParaRPr lang="sv-SE"/>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4ADE34C7-9513-4CE0-B439-96B92D774B1B}" type="datetime1">
              <a:rPr lang="sv-SE" smtClean="0">
                <a:solidFill>
                  <a:prstClr val="black">
                    <a:tint val="75000"/>
                  </a:prstClr>
                </a:solidFill>
              </a:rPr>
              <a:pPr/>
              <a:t>2014-09-25</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9048799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838200" y="1825625"/>
            <a:ext cx="5181600" cy="43513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6172200" y="1825625"/>
            <a:ext cx="5181600" cy="43513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876929C6-A6FC-498A-A296-0582F21E6294}" type="datetime1">
              <a:rPr lang="sv-SE" smtClean="0">
                <a:solidFill>
                  <a:prstClr val="black">
                    <a:tint val="75000"/>
                  </a:prstClr>
                </a:solidFill>
              </a:rPr>
              <a:pPr/>
              <a:t>2014-09-25</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931470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smtClean="0"/>
              <a:t>Klicka här för att ändra format</a:t>
            </a:r>
            <a:endParaRPr lang="sv-SE"/>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FB3E7FAE-AA71-4C59-869D-C0ACC13911BD}" type="datetime1">
              <a:rPr lang="sv-SE" smtClean="0">
                <a:solidFill>
                  <a:prstClr val="black">
                    <a:tint val="75000"/>
                  </a:prstClr>
                </a:solidFill>
              </a:rPr>
              <a:pPr/>
              <a:t>2014-09-25</a:t>
            </a:fld>
            <a:endParaRPr lang="sv-SE">
              <a:solidFill>
                <a:prstClr val="black">
                  <a:tint val="75000"/>
                </a:prstClr>
              </a:solidFill>
            </a:endParaRPr>
          </a:p>
        </p:txBody>
      </p:sp>
      <p:sp>
        <p:nvSpPr>
          <p:cNvPr id="8" name="Platshållare för sidfot 7"/>
          <p:cNvSpPr>
            <a:spLocks noGrp="1"/>
          </p:cNvSpPr>
          <p:nvPr>
            <p:ph type="ftr" sz="quarter" idx="11"/>
          </p:nvPr>
        </p:nvSpPr>
        <p:spPr/>
        <p:txBody>
          <a:bodyPr/>
          <a:lstStyle/>
          <a:p>
            <a:endParaRPr lang="sv-SE">
              <a:solidFill>
                <a:prstClr val="black">
                  <a:tint val="75000"/>
                </a:prstClr>
              </a:solidFill>
            </a:endParaRPr>
          </a:p>
        </p:txBody>
      </p:sp>
      <p:sp>
        <p:nvSpPr>
          <p:cNvPr id="9" name="Platshållare för bildnummer 8"/>
          <p:cNvSpPr>
            <a:spLocks noGrp="1"/>
          </p:cNvSpPr>
          <p:nvPr>
            <p:ph type="sldNum" sz="quarter" idx="12"/>
          </p:nvPr>
        </p:nvSpPr>
        <p:spPr/>
        <p:txBody>
          <a:body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2354792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E9DC8937-9845-4681-A57B-EA1A6A66E7C5}" type="datetime1">
              <a:rPr lang="sv-SE" smtClean="0">
                <a:solidFill>
                  <a:prstClr val="black">
                    <a:tint val="75000"/>
                  </a:prstClr>
                </a:solidFill>
              </a:rPr>
              <a:pPr/>
              <a:t>2014-09-25</a:t>
            </a:fld>
            <a:endParaRPr lang="sv-SE">
              <a:solidFill>
                <a:prstClr val="black">
                  <a:tint val="75000"/>
                </a:prstClr>
              </a:solidFill>
            </a:endParaRPr>
          </a:p>
        </p:txBody>
      </p:sp>
      <p:sp>
        <p:nvSpPr>
          <p:cNvPr id="4" name="Platshållare för sidfot 3"/>
          <p:cNvSpPr>
            <a:spLocks noGrp="1"/>
          </p:cNvSpPr>
          <p:nvPr>
            <p:ph type="ftr" sz="quarter" idx="11"/>
          </p:nvPr>
        </p:nvSpPr>
        <p:spPr/>
        <p:txBody>
          <a:bodyPr/>
          <a:lstStyle/>
          <a:p>
            <a:endParaRPr lang="sv-SE">
              <a:solidFill>
                <a:prstClr val="black">
                  <a:tint val="75000"/>
                </a:prstClr>
              </a:solidFill>
            </a:endParaRPr>
          </a:p>
        </p:txBody>
      </p:sp>
      <p:sp>
        <p:nvSpPr>
          <p:cNvPr id="5" name="Platshållare för bildnummer 4"/>
          <p:cNvSpPr>
            <a:spLocks noGrp="1"/>
          </p:cNvSpPr>
          <p:nvPr>
            <p:ph type="sldNum" sz="quarter" idx="12"/>
          </p:nvPr>
        </p:nvSpPr>
        <p:spPr/>
        <p:txBody>
          <a:body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133110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511F8532-B481-49C4-AE6E-888673EA4F63}" type="datetime1">
              <a:rPr lang="sv-SE" smtClean="0">
                <a:solidFill>
                  <a:prstClr val="black">
                    <a:tint val="75000"/>
                  </a:prstClr>
                </a:solidFill>
              </a:rPr>
              <a:pPr/>
              <a:t>2014-09-25</a:t>
            </a:fld>
            <a:endParaRPr lang="sv-SE">
              <a:solidFill>
                <a:prstClr val="black">
                  <a:tint val="75000"/>
                </a:prstClr>
              </a:solidFill>
            </a:endParaRPr>
          </a:p>
        </p:txBody>
      </p:sp>
      <p:sp>
        <p:nvSpPr>
          <p:cNvPr id="3" name="Platshållare för sidfot 2"/>
          <p:cNvSpPr>
            <a:spLocks noGrp="1"/>
          </p:cNvSpPr>
          <p:nvPr>
            <p:ph type="ftr" sz="quarter" idx="11"/>
          </p:nvPr>
        </p:nvSpPr>
        <p:spPr/>
        <p:txBody>
          <a:bodyPr/>
          <a:lstStyle/>
          <a:p>
            <a:endParaRPr lang="sv-SE">
              <a:solidFill>
                <a:prstClr val="black">
                  <a:tint val="75000"/>
                </a:prstClr>
              </a:solidFill>
            </a:endParaRPr>
          </a:p>
        </p:txBody>
      </p:sp>
      <p:sp>
        <p:nvSpPr>
          <p:cNvPr id="4" name="Platshållare för bildnummer 3"/>
          <p:cNvSpPr>
            <a:spLocks noGrp="1"/>
          </p:cNvSpPr>
          <p:nvPr>
            <p:ph type="sldNum" sz="quarter" idx="12"/>
          </p:nvPr>
        </p:nvSpPr>
        <p:spPr/>
        <p:txBody>
          <a:body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57127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smtClean="0"/>
              <a:t>Klicka här för att ändra format</a:t>
            </a:r>
            <a:endParaRPr lang="sv-SE"/>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4ADE34C7-9513-4CE0-B439-96B92D774B1B}" type="datetime1">
              <a:rPr lang="sv-SE" smtClean="0"/>
              <a:t>2014-09-25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F7C3FE0-6EB4-418C-82E7-2F09A4F41151}" type="slidenum">
              <a:rPr lang="sv-SE" smtClean="0"/>
              <a:t>‹#›</a:t>
            </a:fld>
            <a:endParaRPr lang="sv-SE"/>
          </a:p>
        </p:txBody>
      </p:sp>
    </p:spTree>
    <p:extLst>
      <p:ext uri="{BB962C8B-B14F-4D97-AF65-F5344CB8AC3E}">
        <p14:creationId xmlns:p14="http://schemas.microsoft.com/office/powerpoint/2010/main" val="21605668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EFD2E878-72ED-4780-88E6-5376DF6CC71F}" type="datetime1">
              <a:rPr lang="sv-SE" smtClean="0">
                <a:solidFill>
                  <a:prstClr val="black">
                    <a:tint val="75000"/>
                  </a:prstClr>
                </a:solidFill>
              </a:rPr>
              <a:pPr/>
              <a:t>2014-09-25</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5760516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4C3B4CBA-9B07-4EB2-8094-EDD3B100A261}" type="datetime1">
              <a:rPr lang="sv-SE" smtClean="0">
                <a:solidFill>
                  <a:prstClr val="black">
                    <a:tint val="75000"/>
                  </a:prstClr>
                </a:solidFill>
              </a:rPr>
              <a:pPr/>
              <a:t>2014-09-25</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40744045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21C50FC4-8EAA-40D3-B7CF-5702B1D739EF}" type="datetime1">
              <a:rPr lang="sv-SE" smtClean="0">
                <a:solidFill>
                  <a:prstClr val="black">
                    <a:tint val="75000"/>
                  </a:prstClr>
                </a:solidFill>
              </a:rPr>
              <a:pPr/>
              <a:t>2014-09-25</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7448303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38FBF395-88E5-47A7-8542-877239F18C32}" type="datetime1">
              <a:rPr lang="sv-SE" smtClean="0">
                <a:solidFill>
                  <a:prstClr val="black">
                    <a:tint val="75000"/>
                  </a:prstClr>
                </a:solidFill>
              </a:rPr>
              <a:pPr/>
              <a:t>2014-09-25</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5687925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smtClean="0"/>
              <a:t>Klicka här för att ändra format</a:t>
            </a:r>
            <a:endParaRPr lang="sv-SE"/>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ECED491B-AF72-4D86-B21E-67FC90CB535E}" type="datetime1">
              <a:rPr lang="sv-SE" smtClean="0">
                <a:solidFill>
                  <a:prstClr val="black">
                    <a:tint val="75000"/>
                  </a:prstClr>
                </a:solidFill>
              </a:rPr>
              <a:pPr/>
              <a:t>2014-09-25</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1856698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A6D2AAC3-1D5D-4C63-8313-AFFA2A1EB24D}" type="datetime1">
              <a:rPr lang="sv-SE" smtClean="0">
                <a:solidFill>
                  <a:prstClr val="black">
                    <a:tint val="75000"/>
                  </a:prstClr>
                </a:solidFill>
              </a:rPr>
              <a:pPr/>
              <a:t>2014-09-25</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6642065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smtClean="0"/>
              <a:t>Klicka här för att ändra format</a:t>
            </a:r>
            <a:endParaRPr lang="sv-SE"/>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4ADE34C7-9513-4CE0-B439-96B92D774B1B}" type="datetime1">
              <a:rPr lang="sv-SE" smtClean="0">
                <a:solidFill>
                  <a:prstClr val="black">
                    <a:tint val="75000"/>
                  </a:prstClr>
                </a:solidFill>
              </a:rPr>
              <a:pPr/>
              <a:t>2014-09-25</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5479595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838200" y="1825625"/>
            <a:ext cx="5181600" cy="43513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6172200" y="1825625"/>
            <a:ext cx="5181600" cy="43513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876929C6-A6FC-498A-A296-0582F21E6294}" type="datetime1">
              <a:rPr lang="sv-SE" smtClean="0">
                <a:solidFill>
                  <a:prstClr val="black">
                    <a:tint val="75000"/>
                  </a:prstClr>
                </a:solidFill>
              </a:rPr>
              <a:pPr/>
              <a:t>2014-09-25</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8511756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smtClean="0"/>
              <a:t>Klicka här för att ändra format</a:t>
            </a:r>
            <a:endParaRPr lang="sv-SE"/>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FB3E7FAE-AA71-4C59-869D-C0ACC13911BD}" type="datetime1">
              <a:rPr lang="sv-SE" smtClean="0">
                <a:solidFill>
                  <a:prstClr val="black">
                    <a:tint val="75000"/>
                  </a:prstClr>
                </a:solidFill>
              </a:rPr>
              <a:pPr/>
              <a:t>2014-09-25</a:t>
            </a:fld>
            <a:endParaRPr lang="sv-SE">
              <a:solidFill>
                <a:prstClr val="black">
                  <a:tint val="75000"/>
                </a:prstClr>
              </a:solidFill>
            </a:endParaRPr>
          </a:p>
        </p:txBody>
      </p:sp>
      <p:sp>
        <p:nvSpPr>
          <p:cNvPr id="8" name="Platshållare för sidfot 7"/>
          <p:cNvSpPr>
            <a:spLocks noGrp="1"/>
          </p:cNvSpPr>
          <p:nvPr>
            <p:ph type="ftr" sz="quarter" idx="11"/>
          </p:nvPr>
        </p:nvSpPr>
        <p:spPr/>
        <p:txBody>
          <a:bodyPr/>
          <a:lstStyle/>
          <a:p>
            <a:endParaRPr lang="sv-SE">
              <a:solidFill>
                <a:prstClr val="black">
                  <a:tint val="75000"/>
                </a:prstClr>
              </a:solidFill>
            </a:endParaRPr>
          </a:p>
        </p:txBody>
      </p:sp>
      <p:sp>
        <p:nvSpPr>
          <p:cNvPr id="9" name="Platshållare för bildnummer 8"/>
          <p:cNvSpPr>
            <a:spLocks noGrp="1"/>
          </p:cNvSpPr>
          <p:nvPr>
            <p:ph type="sldNum" sz="quarter" idx="12"/>
          </p:nvPr>
        </p:nvSpPr>
        <p:spPr/>
        <p:txBody>
          <a:body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2567663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E9DC8937-9845-4681-A57B-EA1A6A66E7C5}" type="datetime1">
              <a:rPr lang="sv-SE" smtClean="0">
                <a:solidFill>
                  <a:prstClr val="black">
                    <a:tint val="75000"/>
                  </a:prstClr>
                </a:solidFill>
              </a:rPr>
              <a:pPr/>
              <a:t>2014-09-25</a:t>
            </a:fld>
            <a:endParaRPr lang="sv-SE">
              <a:solidFill>
                <a:prstClr val="black">
                  <a:tint val="75000"/>
                </a:prstClr>
              </a:solidFill>
            </a:endParaRPr>
          </a:p>
        </p:txBody>
      </p:sp>
      <p:sp>
        <p:nvSpPr>
          <p:cNvPr id="4" name="Platshållare för sidfot 3"/>
          <p:cNvSpPr>
            <a:spLocks noGrp="1"/>
          </p:cNvSpPr>
          <p:nvPr>
            <p:ph type="ftr" sz="quarter" idx="11"/>
          </p:nvPr>
        </p:nvSpPr>
        <p:spPr/>
        <p:txBody>
          <a:bodyPr/>
          <a:lstStyle/>
          <a:p>
            <a:endParaRPr lang="sv-SE">
              <a:solidFill>
                <a:prstClr val="black">
                  <a:tint val="75000"/>
                </a:prstClr>
              </a:solidFill>
            </a:endParaRPr>
          </a:p>
        </p:txBody>
      </p:sp>
      <p:sp>
        <p:nvSpPr>
          <p:cNvPr id="5" name="Platshållare för bildnummer 4"/>
          <p:cNvSpPr>
            <a:spLocks noGrp="1"/>
          </p:cNvSpPr>
          <p:nvPr>
            <p:ph type="sldNum" sz="quarter" idx="12"/>
          </p:nvPr>
        </p:nvSpPr>
        <p:spPr/>
        <p:txBody>
          <a:body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064734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838200" y="1825625"/>
            <a:ext cx="5181600" cy="43513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6172200" y="1825625"/>
            <a:ext cx="5181600" cy="43513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876929C6-A6FC-498A-A296-0582F21E6294}" type="datetime1">
              <a:rPr lang="sv-SE" smtClean="0"/>
              <a:t>2014-09-25</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CF7C3FE0-6EB4-418C-82E7-2F09A4F41151}" type="slidenum">
              <a:rPr lang="sv-SE" smtClean="0"/>
              <a:t>‹#›</a:t>
            </a:fld>
            <a:endParaRPr lang="sv-SE"/>
          </a:p>
        </p:txBody>
      </p:sp>
    </p:spTree>
    <p:extLst>
      <p:ext uri="{BB962C8B-B14F-4D97-AF65-F5344CB8AC3E}">
        <p14:creationId xmlns:p14="http://schemas.microsoft.com/office/powerpoint/2010/main" val="34728225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511F8532-B481-49C4-AE6E-888673EA4F63}" type="datetime1">
              <a:rPr lang="sv-SE" smtClean="0">
                <a:solidFill>
                  <a:prstClr val="black">
                    <a:tint val="75000"/>
                  </a:prstClr>
                </a:solidFill>
              </a:rPr>
              <a:pPr/>
              <a:t>2014-09-25</a:t>
            </a:fld>
            <a:endParaRPr lang="sv-SE">
              <a:solidFill>
                <a:prstClr val="black">
                  <a:tint val="75000"/>
                </a:prstClr>
              </a:solidFill>
            </a:endParaRPr>
          </a:p>
        </p:txBody>
      </p:sp>
      <p:sp>
        <p:nvSpPr>
          <p:cNvPr id="3" name="Platshållare för sidfot 2"/>
          <p:cNvSpPr>
            <a:spLocks noGrp="1"/>
          </p:cNvSpPr>
          <p:nvPr>
            <p:ph type="ftr" sz="quarter" idx="11"/>
          </p:nvPr>
        </p:nvSpPr>
        <p:spPr/>
        <p:txBody>
          <a:bodyPr/>
          <a:lstStyle/>
          <a:p>
            <a:endParaRPr lang="sv-SE">
              <a:solidFill>
                <a:prstClr val="black">
                  <a:tint val="75000"/>
                </a:prstClr>
              </a:solidFill>
            </a:endParaRPr>
          </a:p>
        </p:txBody>
      </p:sp>
      <p:sp>
        <p:nvSpPr>
          <p:cNvPr id="4" name="Platshållare för bildnummer 3"/>
          <p:cNvSpPr>
            <a:spLocks noGrp="1"/>
          </p:cNvSpPr>
          <p:nvPr>
            <p:ph type="sldNum" sz="quarter" idx="12"/>
          </p:nvPr>
        </p:nvSpPr>
        <p:spPr/>
        <p:txBody>
          <a:body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9119095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EFD2E878-72ED-4780-88E6-5376DF6CC71F}" type="datetime1">
              <a:rPr lang="sv-SE" smtClean="0">
                <a:solidFill>
                  <a:prstClr val="black">
                    <a:tint val="75000"/>
                  </a:prstClr>
                </a:solidFill>
              </a:rPr>
              <a:pPr/>
              <a:t>2014-09-25</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2054611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4C3B4CBA-9B07-4EB2-8094-EDD3B100A261}" type="datetime1">
              <a:rPr lang="sv-SE" smtClean="0">
                <a:solidFill>
                  <a:prstClr val="black">
                    <a:tint val="75000"/>
                  </a:prstClr>
                </a:solidFill>
              </a:rPr>
              <a:pPr/>
              <a:t>2014-09-25</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0535596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21C50FC4-8EAA-40D3-B7CF-5702B1D739EF}" type="datetime1">
              <a:rPr lang="sv-SE" smtClean="0">
                <a:solidFill>
                  <a:prstClr val="black">
                    <a:tint val="75000"/>
                  </a:prstClr>
                </a:solidFill>
              </a:rPr>
              <a:pPr/>
              <a:t>2014-09-25</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1481374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38FBF395-88E5-47A7-8542-877239F18C32}" type="datetime1">
              <a:rPr lang="sv-SE" smtClean="0">
                <a:solidFill>
                  <a:prstClr val="black">
                    <a:tint val="75000"/>
                  </a:prstClr>
                </a:solidFill>
              </a:rPr>
              <a:pPr/>
              <a:t>2014-09-25</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5133240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smtClean="0"/>
              <a:t>Klicka här för att ändra format</a:t>
            </a:r>
            <a:endParaRPr lang="sv-SE"/>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ECED491B-AF72-4D86-B21E-67FC90CB535E}" type="datetime1">
              <a:rPr lang="sv-SE" smtClean="0">
                <a:solidFill>
                  <a:prstClr val="black">
                    <a:tint val="75000"/>
                  </a:prstClr>
                </a:solidFill>
              </a:rPr>
              <a:pPr/>
              <a:t>2014-09-25</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8838211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A6D2AAC3-1D5D-4C63-8313-AFFA2A1EB24D}" type="datetime1">
              <a:rPr lang="sv-SE" smtClean="0">
                <a:solidFill>
                  <a:prstClr val="black">
                    <a:tint val="75000"/>
                  </a:prstClr>
                </a:solidFill>
              </a:rPr>
              <a:pPr/>
              <a:t>2014-09-25</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9732032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smtClean="0"/>
              <a:t>Klicka här för att ändra format</a:t>
            </a:r>
            <a:endParaRPr lang="sv-SE"/>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4ADE34C7-9513-4CE0-B439-96B92D774B1B}" type="datetime1">
              <a:rPr lang="sv-SE" smtClean="0">
                <a:solidFill>
                  <a:prstClr val="black">
                    <a:tint val="75000"/>
                  </a:prstClr>
                </a:solidFill>
              </a:rPr>
              <a:pPr/>
              <a:t>2014-09-25</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4156255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838200" y="1825625"/>
            <a:ext cx="5181600" cy="43513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6172200" y="1825625"/>
            <a:ext cx="5181600" cy="43513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876929C6-A6FC-498A-A296-0582F21E6294}" type="datetime1">
              <a:rPr lang="sv-SE" smtClean="0">
                <a:solidFill>
                  <a:prstClr val="black">
                    <a:tint val="75000"/>
                  </a:prstClr>
                </a:solidFill>
              </a:rPr>
              <a:pPr/>
              <a:t>2014-09-25</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6762370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smtClean="0"/>
              <a:t>Klicka här för att ändra format</a:t>
            </a:r>
            <a:endParaRPr lang="sv-SE"/>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FB3E7FAE-AA71-4C59-869D-C0ACC13911BD}" type="datetime1">
              <a:rPr lang="sv-SE" smtClean="0">
                <a:solidFill>
                  <a:prstClr val="black">
                    <a:tint val="75000"/>
                  </a:prstClr>
                </a:solidFill>
              </a:rPr>
              <a:pPr/>
              <a:t>2014-09-25</a:t>
            </a:fld>
            <a:endParaRPr lang="sv-SE">
              <a:solidFill>
                <a:prstClr val="black">
                  <a:tint val="75000"/>
                </a:prstClr>
              </a:solidFill>
            </a:endParaRPr>
          </a:p>
        </p:txBody>
      </p:sp>
      <p:sp>
        <p:nvSpPr>
          <p:cNvPr id="8" name="Platshållare för sidfot 7"/>
          <p:cNvSpPr>
            <a:spLocks noGrp="1"/>
          </p:cNvSpPr>
          <p:nvPr>
            <p:ph type="ftr" sz="quarter" idx="11"/>
          </p:nvPr>
        </p:nvSpPr>
        <p:spPr/>
        <p:txBody>
          <a:bodyPr/>
          <a:lstStyle/>
          <a:p>
            <a:endParaRPr lang="sv-SE">
              <a:solidFill>
                <a:prstClr val="black">
                  <a:tint val="75000"/>
                </a:prstClr>
              </a:solidFill>
            </a:endParaRPr>
          </a:p>
        </p:txBody>
      </p:sp>
      <p:sp>
        <p:nvSpPr>
          <p:cNvPr id="9" name="Platshållare för bildnummer 8"/>
          <p:cNvSpPr>
            <a:spLocks noGrp="1"/>
          </p:cNvSpPr>
          <p:nvPr>
            <p:ph type="sldNum" sz="quarter" idx="12"/>
          </p:nvPr>
        </p:nvSpPr>
        <p:spPr/>
        <p:txBody>
          <a:body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798963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smtClean="0"/>
              <a:t>Klicka här för att ändra format</a:t>
            </a:r>
            <a:endParaRPr lang="sv-SE"/>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FB3E7FAE-AA71-4C59-869D-C0ACC13911BD}" type="datetime1">
              <a:rPr lang="sv-SE" smtClean="0"/>
              <a:t>2014-09-25</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CF7C3FE0-6EB4-418C-82E7-2F09A4F41151}" type="slidenum">
              <a:rPr lang="sv-SE" smtClean="0"/>
              <a:t>‹#›</a:t>
            </a:fld>
            <a:endParaRPr lang="sv-SE"/>
          </a:p>
        </p:txBody>
      </p:sp>
    </p:spTree>
    <p:extLst>
      <p:ext uri="{BB962C8B-B14F-4D97-AF65-F5344CB8AC3E}">
        <p14:creationId xmlns:p14="http://schemas.microsoft.com/office/powerpoint/2010/main" val="33436444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E9DC8937-9845-4681-A57B-EA1A6A66E7C5}" type="datetime1">
              <a:rPr lang="sv-SE" smtClean="0">
                <a:solidFill>
                  <a:prstClr val="black">
                    <a:tint val="75000"/>
                  </a:prstClr>
                </a:solidFill>
              </a:rPr>
              <a:pPr/>
              <a:t>2014-09-25</a:t>
            </a:fld>
            <a:endParaRPr lang="sv-SE">
              <a:solidFill>
                <a:prstClr val="black">
                  <a:tint val="75000"/>
                </a:prstClr>
              </a:solidFill>
            </a:endParaRPr>
          </a:p>
        </p:txBody>
      </p:sp>
      <p:sp>
        <p:nvSpPr>
          <p:cNvPr id="4" name="Platshållare för sidfot 3"/>
          <p:cNvSpPr>
            <a:spLocks noGrp="1"/>
          </p:cNvSpPr>
          <p:nvPr>
            <p:ph type="ftr" sz="quarter" idx="11"/>
          </p:nvPr>
        </p:nvSpPr>
        <p:spPr/>
        <p:txBody>
          <a:bodyPr/>
          <a:lstStyle/>
          <a:p>
            <a:endParaRPr lang="sv-SE">
              <a:solidFill>
                <a:prstClr val="black">
                  <a:tint val="75000"/>
                </a:prstClr>
              </a:solidFill>
            </a:endParaRPr>
          </a:p>
        </p:txBody>
      </p:sp>
      <p:sp>
        <p:nvSpPr>
          <p:cNvPr id="5" name="Platshållare för bildnummer 4"/>
          <p:cNvSpPr>
            <a:spLocks noGrp="1"/>
          </p:cNvSpPr>
          <p:nvPr>
            <p:ph type="sldNum" sz="quarter" idx="12"/>
          </p:nvPr>
        </p:nvSpPr>
        <p:spPr/>
        <p:txBody>
          <a:body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5719257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511F8532-B481-49C4-AE6E-888673EA4F63}" type="datetime1">
              <a:rPr lang="sv-SE" smtClean="0">
                <a:solidFill>
                  <a:prstClr val="black">
                    <a:tint val="75000"/>
                  </a:prstClr>
                </a:solidFill>
              </a:rPr>
              <a:pPr/>
              <a:t>2014-09-25</a:t>
            </a:fld>
            <a:endParaRPr lang="sv-SE">
              <a:solidFill>
                <a:prstClr val="black">
                  <a:tint val="75000"/>
                </a:prstClr>
              </a:solidFill>
            </a:endParaRPr>
          </a:p>
        </p:txBody>
      </p:sp>
      <p:sp>
        <p:nvSpPr>
          <p:cNvPr id="3" name="Platshållare för sidfot 2"/>
          <p:cNvSpPr>
            <a:spLocks noGrp="1"/>
          </p:cNvSpPr>
          <p:nvPr>
            <p:ph type="ftr" sz="quarter" idx="11"/>
          </p:nvPr>
        </p:nvSpPr>
        <p:spPr/>
        <p:txBody>
          <a:bodyPr/>
          <a:lstStyle/>
          <a:p>
            <a:endParaRPr lang="sv-SE">
              <a:solidFill>
                <a:prstClr val="black">
                  <a:tint val="75000"/>
                </a:prstClr>
              </a:solidFill>
            </a:endParaRPr>
          </a:p>
        </p:txBody>
      </p:sp>
      <p:sp>
        <p:nvSpPr>
          <p:cNvPr id="4" name="Platshållare för bildnummer 3"/>
          <p:cNvSpPr>
            <a:spLocks noGrp="1"/>
          </p:cNvSpPr>
          <p:nvPr>
            <p:ph type="sldNum" sz="quarter" idx="12"/>
          </p:nvPr>
        </p:nvSpPr>
        <p:spPr/>
        <p:txBody>
          <a:body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3208702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EFD2E878-72ED-4780-88E6-5376DF6CC71F}" type="datetime1">
              <a:rPr lang="sv-SE" smtClean="0">
                <a:solidFill>
                  <a:prstClr val="black">
                    <a:tint val="75000"/>
                  </a:prstClr>
                </a:solidFill>
              </a:rPr>
              <a:pPr/>
              <a:t>2014-09-25</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9417483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4C3B4CBA-9B07-4EB2-8094-EDD3B100A261}" type="datetime1">
              <a:rPr lang="sv-SE" smtClean="0">
                <a:solidFill>
                  <a:prstClr val="black">
                    <a:tint val="75000"/>
                  </a:prstClr>
                </a:solidFill>
              </a:rPr>
              <a:pPr/>
              <a:t>2014-09-25</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88601034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21C50FC4-8EAA-40D3-B7CF-5702B1D739EF}" type="datetime1">
              <a:rPr lang="sv-SE" smtClean="0">
                <a:solidFill>
                  <a:prstClr val="black">
                    <a:tint val="75000"/>
                  </a:prstClr>
                </a:solidFill>
              </a:rPr>
              <a:pPr/>
              <a:t>2014-09-25</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6449049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38FBF395-88E5-47A7-8542-877239F18C32}" type="datetime1">
              <a:rPr lang="sv-SE" smtClean="0">
                <a:solidFill>
                  <a:prstClr val="black">
                    <a:tint val="75000"/>
                  </a:prstClr>
                </a:solidFill>
              </a:rPr>
              <a:pPr/>
              <a:t>2014-09-25</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4504756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smtClean="0"/>
              <a:t>Klicka här för att ändra format</a:t>
            </a:r>
            <a:endParaRPr lang="sv-SE"/>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ECED491B-AF72-4D86-B21E-67FC90CB535E}" type="datetime1">
              <a:rPr lang="sv-SE" smtClean="0">
                <a:solidFill>
                  <a:prstClr val="black">
                    <a:tint val="75000"/>
                  </a:prstClr>
                </a:solidFill>
              </a:rPr>
              <a:pPr/>
              <a:t>2014-09-25</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14653800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A6D2AAC3-1D5D-4C63-8313-AFFA2A1EB24D}" type="datetime1">
              <a:rPr lang="sv-SE" smtClean="0">
                <a:solidFill>
                  <a:prstClr val="black">
                    <a:tint val="75000"/>
                  </a:prstClr>
                </a:solidFill>
              </a:rPr>
              <a:pPr/>
              <a:t>2014-09-25</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75459232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smtClean="0"/>
              <a:t>Klicka här för att ändra format</a:t>
            </a:r>
            <a:endParaRPr lang="sv-SE"/>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4ADE34C7-9513-4CE0-B439-96B92D774B1B}" type="datetime1">
              <a:rPr lang="sv-SE" smtClean="0">
                <a:solidFill>
                  <a:prstClr val="black">
                    <a:tint val="75000"/>
                  </a:prstClr>
                </a:solidFill>
              </a:rPr>
              <a:pPr/>
              <a:t>2014-09-25</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71604585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838200" y="1825625"/>
            <a:ext cx="5181600" cy="43513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6172200" y="1825625"/>
            <a:ext cx="5181600" cy="43513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876929C6-A6FC-498A-A296-0582F21E6294}" type="datetime1">
              <a:rPr lang="sv-SE" smtClean="0">
                <a:solidFill>
                  <a:prstClr val="black">
                    <a:tint val="75000"/>
                  </a:prstClr>
                </a:solidFill>
              </a:rPr>
              <a:pPr/>
              <a:t>2014-09-25</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90189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E9DC8937-9845-4681-A57B-EA1A6A66E7C5}" type="datetime1">
              <a:rPr lang="sv-SE" smtClean="0"/>
              <a:t>2014-09-25</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CF7C3FE0-6EB4-418C-82E7-2F09A4F41151}" type="slidenum">
              <a:rPr lang="sv-SE" smtClean="0"/>
              <a:t>‹#›</a:t>
            </a:fld>
            <a:endParaRPr lang="sv-SE"/>
          </a:p>
        </p:txBody>
      </p:sp>
    </p:spTree>
    <p:extLst>
      <p:ext uri="{BB962C8B-B14F-4D97-AF65-F5344CB8AC3E}">
        <p14:creationId xmlns:p14="http://schemas.microsoft.com/office/powerpoint/2010/main" val="59680323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smtClean="0"/>
              <a:t>Klicka här för att ändra format</a:t>
            </a:r>
            <a:endParaRPr lang="sv-SE"/>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FB3E7FAE-AA71-4C59-869D-C0ACC13911BD}" type="datetime1">
              <a:rPr lang="sv-SE" smtClean="0">
                <a:solidFill>
                  <a:prstClr val="black">
                    <a:tint val="75000"/>
                  </a:prstClr>
                </a:solidFill>
              </a:rPr>
              <a:pPr/>
              <a:t>2014-09-25</a:t>
            </a:fld>
            <a:endParaRPr lang="sv-SE">
              <a:solidFill>
                <a:prstClr val="black">
                  <a:tint val="75000"/>
                </a:prstClr>
              </a:solidFill>
            </a:endParaRPr>
          </a:p>
        </p:txBody>
      </p:sp>
      <p:sp>
        <p:nvSpPr>
          <p:cNvPr id="8" name="Platshållare för sidfot 7"/>
          <p:cNvSpPr>
            <a:spLocks noGrp="1"/>
          </p:cNvSpPr>
          <p:nvPr>
            <p:ph type="ftr" sz="quarter" idx="11"/>
          </p:nvPr>
        </p:nvSpPr>
        <p:spPr/>
        <p:txBody>
          <a:bodyPr/>
          <a:lstStyle/>
          <a:p>
            <a:endParaRPr lang="sv-SE">
              <a:solidFill>
                <a:prstClr val="black">
                  <a:tint val="75000"/>
                </a:prstClr>
              </a:solidFill>
            </a:endParaRPr>
          </a:p>
        </p:txBody>
      </p:sp>
      <p:sp>
        <p:nvSpPr>
          <p:cNvPr id="9" name="Platshållare för bildnummer 8"/>
          <p:cNvSpPr>
            <a:spLocks noGrp="1"/>
          </p:cNvSpPr>
          <p:nvPr>
            <p:ph type="sldNum" sz="quarter" idx="12"/>
          </p:nvPr>
        </p:nvSpPr>
        <p:spPr/>
        <p:txBody>
          <a:body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57223878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E9DC8937-9845-4681-A57B-EA1A6A66E7C5}" type="datetime1">
              <a:rPr lang="sv-SE" smtClean="0">
                <a:solidFill>
                  <a:prstClr val="black">
                    <a:tint val="75000"/>
                  </a:prstClr>
                </a:solidFill>
              </a:rPr>
              <a:pPr/>
              <a:t>2014-09-25</a:t>
            </a:fld>
            <a:endParaRPr lang="sv-SE">
              <a:solidFill>
                <a:prstClr val="black">
                  <a:tint val="75000"/>
                </a:prstClr>
              </a:solidFill>
            </a:endParaRPr>
          </a:p>
        </p:txBody>
      </p:sp>
      <p:sp>
        <p:nvSpPr>
          <p:cNvPr id="4" name="Platshållare för sidfot 3"/>
          <p:cNvSpPr>
            <a:spLocks noGrp="1"/>
          </p:cNvSpPr>
          <p:nvPr>
            <p:ph type="ftr" sz="quarter" idx="11"/>
          </p:nvPr>
        </p:nvSpPr>
        <p:spPr/>
        <p:txBody>
          <a:bodyPr/>
          <a:lstStyle/>
          <a:p>
            <a:endParaRPr lang="sv-SE">
              <a:solidFill>
                <a:prstClr val="black">
                  <a:tint val="75000"/>
                </a:prstClr>
              </a:solidFill>
            </a:endParaRPr>
          </a:p>
        </p:txBody>
      </p:sp>
      <p:sp>
        <p:nvSpPr>
          <p:cNvPr id="5" name="Platshållare för bildnummer 4"/>
          <p:cNvSpPr>
            <a:spLocks noGrp="1"/>
          </p:cNvSpPr>
          <p:nvPr>
            <p:ph type="sldNum" sz="quarter" idx="12"/>
          </p:nvPr>
        </p:nvSpPr>
        <p:spPr/>
        <p:txBody>
          <a:body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416617477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511F8532-B481-49C4-AE6E-888673EA4F63}" type="datetime1">
              <a:rPr lang="sv-SE" smtClean="0">
                <a:solidFill>
                  <a:prstClr val="black">
                    <a:tint val="75000"/>
                  </a:prstClr>
                </a:solidFill>
              </a:rPr>
              <a:pPr/>
              <a:t>2014-09-25</a:t>
            </a:fld>
            <a:endParaRPr lang="sv-SE">
              <a:solidFill>
                <a:prstClr val="black">
                  <a:tint val="75000"/>
                </a:prstClr>
              </a:solidFill>
            </a:endParaRPr>
          </a:p>
        </p:txBody>
      </p:sp>
      <p:sp>
        <p:nvSpPr>
          <p:cNvPr id="3" name="Platshållare för sidfot 2"/>
          <p:cNvSpPr>
            <a:spLocks noGrp="1"/>
          </p:cNvSpPr>
          <p:nvPr>
            <p:ph type="ftr" sz="quarter" idx="11"/>
          </p:nvPr>
        </p:nvSpPr>
        <p:spPr/>
        <p:txBody>
          <a:bodyPr/>
          <a:lstStyle/>
          <a:p>
            <a:endParaRPr lang="sv-SE">
              <a:solidFill>
                <a:prstClr val="black">
                  <a:tint val="75000"/>
                </a:prstClr>
              </a:solidFill>
            </a:endParaRPr>
          </a:p>
        </p:txBody>
      </p:sp>
      <p:sp>
        <p:nvSpPr>
          <p:cNvPr id="4" name="Platshållare för bildnummer 3"/>
          <p:cNvSpPr>
            <a:spLocks noGrp="1"/>
          </p:cNvSpPr>
          <p:nvPr>
            <p:ph type="sldNum" sz="quarter" idx="12"/>
          </p:nvPr>
        </p:nvSpPr>
        <p:spPr/>
        <p:txBody>
          <a:body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58332436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EFD2E878-72ED-4780-88E6-5376DF6CC71F}" type="datetime1">
              <a:rPr lang="sv-SE" smtClean="0">
                <a:solidFill>
                  <a:prstClr val="black">
                    <a:tint val="75000"/>
                  </a:prstClr>
                </a:solidFill>
              </a:rPr>
              <a:pPr/>
              <a:t>2014-09-25</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98342995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4C3B4CBA-9B07-4EB2-8094-EDD3B100A261}" type="datetime1">
              <a:rPr lang="sv-SE" smtClean="0">
                <a:solidFill>
                  <a:prstClr val="black">
                    <a:tint val="75000"/>
                  </a:prstClr>
                </a:solidFill>
              </a:rPr>
              <a:pPr/>
              <a:t>2014-09-25</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62235754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21C50FC4-8EAA-40D3-B7CF-5702B1D739EF}" type="datetime1">
              <a:rPr lang="sv-SE" smtClean="0">
                <a:solidFill>
                  <a:prstClr val="black">
                    <a:tint val="75000"/>
                  </a:prstClr>
                </a:solidFill>
              </a:rPr>
              <a:pPr/>
              <a:t>2014-09-25</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98889731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38FBF395-88E5-47A7-8542-877239F18C32}" type="datetime1">
              <a:rPr lang="sv-SE" smtClean="0">
                <a:solidFill>
                  <a:prstClr val="black">
                    <a:tint val="75000"/>
                  </a:prstClr>
                </a:solidFill>
              </a:rPr>
              <a:pPr/>
              <a:t>2014-09-25</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185136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511F8532-B481-49C4-AE6E-888673EA4F63}" type="datetime1">
              <a:rPr lang="sv-SE" smtClean="0"/>
              <a:t>2014-09-25</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CF7C3FE0-6EB4-418C-82E7-2F09A4F41151}" type="slidenum">
              <a:rPr lang="sv-SE" smtClean="0"/>
              <a:t>‹#›</a:t>
            </a:fld>
            <a:endParaRPr lang="sv-SE"/>
          </a:p>
        </p:txBody>
      </p:sp>
    </p:spTree>
    <p:extLst>
      <p:ext uri="{BB962C8B-B14F-4D97-AF65-F5344CB8AC3E}">
        <p14:creationId xmlns:p14="http://schemas.microsoft.com/office/powerpoint/2010/main" val="3018811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EFD2E878-72ED-4780-88E6-5376DF6CC71F}" type="datetime1">
              <a:rPr lang="sv-SE" smtClean="0"/>
              <a:t>2014-09-25</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CF7C3FE0-6EB4-418C-82E7-2F09A4F41151}" type="slidenum">
              <a:rPr lang="sv-SE" smtClean="0"/>
              <a:t>‹#›</a:t>
            </a:fld>
            <a:endParaRPr lang="sv-SE"/>
          </a:p>
        </p:txBody>
      </p:sp>
    </p:spTree>
    <p:extLst>
      <p:ext uri="{BB962C8B-B14F-4D97-AF65-F5344CB8AC3E}">
        <p14:creationId xmlns:p14="http://schemas.microsoft.com/office/powerpoint/2010/main" val="2828184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4C3B4CBA-9B07-4EB2-8094-EDD3B100A261}" type="datetime1">
              <a:rPr lang="sv-SE" smtClean="0"/>
              <a:t>2014-09-25</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CF7C3FE0-6EB4-418C-82E7-2F09A4F41151}" type="slidenum">
              <a:rPr lang="sv-SE" smtClean="0"/>
              <a:t>‹#›</a:t>
            </a:fld>
            <a:endParaRPr lang="sv-SE"/>
          </a:p>
        </p:txBody>
      </p:sp>
    </p:spTree>
    <p:extLst>
      <p:ext uri="{BB962C8B-B14F-4D97-AF65-F5344CB8AC3E}">
        <p14:creationId xmlns:p14="http://schemas.microsoft.com/office/powerpoint/2010/main" val="3844479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B99E67-FA8A-4D8A-B569-56C0E195BEB3}" type="datetime1">
              <a:rPr lang="sv-SE" smtClean="0"/>
              <a:t>2014-09-25</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7C3FE0-6EB4-418C-82E7-2F09A4F41151}" type="slidenum">
              <a:rPr lang="sv-SE" smtClean="0"/>
              <a:t>‹#›</a:t>
            </a:fld>
            <a:endParaRPr lang="sv-SE"/>
          </a:p>
        </p:txBody>
      </p:sp>
    </p:spTree>
    <p:extLst>
      <p:ext uri="{BB962C8B-B14F-4D97-AF65-F5344CB8AC3E}">
        <p14:creationId xmlns:p14="http://schemas.microsoft.com/office/powerpoint/2010/main" val="7120111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B99E67-FA8A-4D8A-B569-56C0E195BEB3}" type="datetime1">
              <a:rPr lang="sv-SE" smtClean="0">
                <a:solidFill>
                  <a:prstClr val="black">
                    <a:tint val="75000"/>
                  </a:prstClr>
                </a:solidFill>
              </a:rPr>
              <a:pPr/>
              <a:t>2014-09-25</a:t>
            </a:fld>
            <a:endParaRPr lang="sv-SE">
              <a:solidFill>
                <a:prstClr val="black">
                  <a:tint val="75000"/>
                </a:prstClr>
              </a:solidFill>
            </a:endParaRPr>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solidFill>
                <a:prstClr val="black">
                  <a:tint val="75000"/>
                </a:prstClr>
              </a:solidFill>
            </a:endParaRPr>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6232710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B99E67-FA8A-4D8A-B569-56C0E195BEB3}" type="datetime1">
              <a:rPr lang="sv-SE" smtClean="0">
                <a:solidFill>
                  <a:prstClr val="black">
                    <a:tint val="75000"/>
                  </a:prstClr>
                </a:solidFill>
              </a:rPr>
              <a:pPr/>
              <a:t>2014-09-25</a:t>
            </a:fld>
            <a:endParaRPr lang="sv-SE">
              <a:solidFill>
                <a:prstClr val="black">
                  <a:tint val="75000"/>
                </a:prstClr>
              </a:solidFill>
            </a:endParaRPr>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solidFill>
                <a:prstClr val="black">
                  <a:tint val="75000"/>
                </a:prstClr>
              </a:solidFill>
            </a:endParaRPr>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6517736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B99E67-FA8A-4D8A-B569-56C0E195BEB3}" type="datetime1">
              <a:rPr lang="sv-SE" smtClean="0">
                <a:solidFill>
                  <a:prstClr val="black">
                    <a:tint val="75000"/>
                  </a:prstClr>
                </a:solidFill>
              </a:rPr>
              <a:pPr/>
              <a:t>2014-09-25</a:t>
            </a:fld>
            <a:endParaRPr lang="sv-SE">
              <a:solidFill>
                <a:prstClr val="black">
                  <a:tint val="75000"/>
                </a:prstClr>
              </a:solidFill>
            </a:endParaRPr>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solidFill>
                <a:prstClr val="black">
                  <a:tint val="75000"/>
                </a:prstClr>
              </a:solidFill>
            </a:endParaRPr>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26568818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B99E67-FA8A-4D8A-B569-56C0E195BEB3}" type="datetime1">
              <a:rPr lang="sv-SE" smtClean="0">
                <a:solidFill>
                  <a:prstClr val="black">
                    <a:tint val="75000"/>
                  </a:prstClr>
                </a:solidFill>
              </a:rPr>
              <a:pPr/>
              <a:t>2014-09-25</a:t>
            </a:fld>
            <a:endParaRPr lang="sv-SE">
              <a:solidFill>
                <a:prstClr val="black">
                  <a:tint val="75000"/>
                </a:prstClr>
              </a:solidFill>
            </a:endParaRPr>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solidFill>
                <a:prstClr val="black">
                  <a:tint val="75000"/>
                </a:prstClr>
              </a:solidFill>
            </a:endParaRPr>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8317256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B99E67-FA8A-4D8A-B569-56C0E195BEB3}" type="datetime1">
              <a:rPr lang="sv-SE" smtClean="0">
                <a:solidFill>
                  <a:prstClr val="black">
                    <a:tint val="75000"/>
                  </a:prstClr>
                </a:solidFill>
              </a:rPr>
              <a:pPr/>
              <a:t>2014-09-25</a:t>
            </a:fld>
            <a:endParaRPr lang="sv-SE">
              <a:solidFill>
                <a:prstClr val="black">
                  <a:tint val="75000"/>
                </a:prstClr>
              </a:solidFill>
            </a:endParaRPr>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solidFill>
                <a:prstClr val="black">
                  <a:tint val="75000"/>
                </a:prstClr>
              </a:solidFill>
            </a:endParaRPr>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10437034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Peter@Lohmander.com" TargetMode="External"/><Relationship Id="rId2" Type="http://schemas.openxmlformats.org/officeDocument/2006/relationships/hyperlink" Target="http://www.lohmander.com/" TargetMode="Externa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hyperlink" Target="http://www.lohmander.com/PL_Om_Utb_140408.pdf" TargetMode="External"/><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3" Type="http://schemas.openxmlformats.org/officeDocument/2006/relationships/hyperlink" Target="http://www.oecd.org/publishing" TargetMode="External"/><Relationship Id="rId2" Type="http://schemas.openxmlformats.org/officeDocument/2006/relationships/hyperlink" Target="http://www.svd.se/nyheter/inrikes/nytt-pisa-fiasko-for-sverige_3421224.svd" TargetMode="External"/><Relationship Id="rId1" Type="http://schemas.openxmlformats.org/officeDocument/2006/relationships/slideLayout" Target="../slideLayouts/slideLayout35.xml"/><Relationship Id="rId5" Type="http://schemas.openxmlformats.org/officeDocument/2006/relationships/hyperlink" Target="http://www.oecd.org/pisa/keyfindings/pisa-2012-results-overview.pdf" TargetMode="External"/><Relationship Id="rId4" Type="http://schemas.openxmlformats.org/officeDocument/2006/relationships/hyperlink" Target="http://asiasociety.org/files/lwtw-teachersummit.pdf"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46.xml"/></Relationships>
</file>

<file path=ppt/slides/_rels/slide3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ekuriren.se/ledareasikter/debatt/1.2373481-svensk-utbildning-kan-forbattras" TargetMode="External"/><Relationship Id="rId7" Type="http://schemas.openxmlformats.org/officeDocument/2006/relationships/hyperlink" Target="http://www.vk.se/1203117/kontrollerade-med-bra-villkor" TargetMode="External"/><Relationship Id="rId2" Type="http://schemas.openxmlformats.org/officeDocument/2006/relationships/hyperlink" Target="http://www.lohmander.com/PL_Om_Utb_140408.pdf" TargetMode="External"/><Relationship Id="rId1" Type="http://schemas.openxmlformats.org/officeDocument/2006/relationships/slideLayout" Target="../slideLayouts/slideLayout2.xml"/><Relationship Id="rId6" Type="http://schemas.openxmlformats.org/officeDocument/2006/relationships/hyperlink" Target="http://www.lohmander.com/PL_VK_140602.pdf" TargetMode="External"/><Relationship Id="rId5" Type="http://schemas.openxmlformats.org/officeDocument/2006/relationships/hyperlink" Target="http://www.lohmander.com/PL_EK_140527.pdf" TargetMode="External"/><Relationship Id="rId4" Type="http://schemas.openxmlformats.org/officeDocument/2006/relationships/hyperlink" Target="http://www.lohmander.com/PL_EK_debatt_140527.pdf"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www.vk.se/986281/replik-ge-universitetslararna-makt-over-utbildningen" TargetMode="External"/><Relationship Id="rId2" Type="http://schemas.openxmlformats.org/officeDocument/2006/relationships/hyperlink" Target="http://www.lohmander.com/PL_VK_130925.pdf" TargetMode="External"/><Relationship Id="rId1" Type="http://schemas.openxmlformats.org/officeDocument/2006/relationships/slideLayout" Target="../slideLayouts/slideLayout2.xml"/><Relationship Id="rId5" Type="http://schemas.openxmlformats.org/officeDocument/2006/relationships/hyperlink" Target="http://www.lohmander.com/PL_SULF_Kronika_8_2013_Vi_missar_malen.pdf" TargetMode="External"/><Relationship Id="rId4" Type="http://schemas.openxmlformats.org/officeDocument/2006/relationships/hyperlink" Target="http://www.sulf.se/Universitetslararen/Arkiv/2013/Nummer-8-13/Vi-missar-malen/"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mailto:Peter@Lohmander.com" TargetMode="External"/><Relationship Id="rId2" Type="http://schemas.openxmlformats.org/officeDocument/2006/relationships/hyperlink" Target="http://www.lohmander.com/" TargetMode="External"/><Relationship Id="rId1" Type="http://schemas.openxmlformats.org/officeDocument/2006/relationships/slideLayout" Target="../slideLayouts/slideLayout12.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0" y="0"/>
            <a:ext cx="12192001" cy="2616200"/>
          </a:xfrm>
          <a:gradFill>
            <a:gsLst>
              <a:gs pos="98000">
                <a:srgbClr val="C2DAEF"/>
              </a:gs>
              <a:gs pos="100000">
                <a:schemeClr val="accent1">
                  <a:lumMod val="45000"/>
                  <a:lumOff val="55000"/>
                </a:schemeClr>
              </a:gs>
              <a:gs pos="97000">
                <a:srgbClr val="FFFF00"/>
              </a:gs>
            </a:gsLst>
            <a:lin ang="5400000" scaled="1"/>
          </a:gradFill>
        </p:spPr>
        <p:txBody>
          <a:bodyPr>
            <a:normAutofit/>
          </a:bodyPr>
          <a:lstStyle/>
          <a:p>
            <a:r>
              <a:rPr lang="en-US" sz="4400" b="1" dirty="0" smtClean="0">
                <a:solidFill>
                  <a:srgbClr val="423200"/>
                </a:solidFill>
                <a:latin typeface="Times-Bold"/>
              </a:rPr>
              <a:t/>
            </a:r>
            <a:br>
              <a:rPr lang="en-US" sz="4400" b="1" dirty="0" smtClean="0">
                <a:solidFill>
                  <a:srgbClr val="423200"/>
                </a:solidFill>
                <a:latin typeface="Times-Bold"/>
              </a:rPr>
            </a:br>
            <a:r>
              <a:rPr lang="sv-SE" sz="4400" b="1" dirty="0">
                <a:solidFill>
                  <a:srgbClr val="423200"/>
                </a:solidFill>
                <a:latin typeface="Times-Bold"/>
              </a:rPr>
              <a:t>Svensk utbildning och lärarnas villkor </a:t>
            </a:r>
            <a:r>
              <a:rPr lang="sv-SE" sz="4400" b="1" dirty="0" smtClean="0">
                <a:solidFill>
                  <a:srgbClr val="423200"/>
                </a:solidFill>
                <a:latin typeface="Times-Bold"/>
              </a:rPr>
              <a:t/>
            </a:r>
            <a:br>
              <a:rPr lang="sv-SE" sz="4400" b="1" dirty="0" smtClean="0">
                <a:solidFill>
                  <a:srgbClr val="423200"/>
                </a:solidFill>
                <a:latin typeface="Times-Bold"/>
              </a:rPr>
            </a:br>
            <a:r>
              <a:rPr lang="sv-SE" sz="4400" b="1" dirty="0" smtClean="0">
                <a:solidFill>
                  <a:srgbClr val="423200"/>
                </a:solidFill>
                <a:latin typeface="Times-Bold"/>
              </a:rPr>
              <a:t>måste </a:t>
            </a:r>
            <a:r>
              <a:rPr lang="sv-SE" sz="4400" b="1" dirty="0">
                <a:solidFill>
                  <a:srgbClr val="423200"/>
                </a:solidFill>
                <a:latin typeface="Times-Bold"/>
              </a:rPr>
              <a:t>förbättras</a:t>
            </a:r>
            <a:r>
              <a:rPr lang="sv-SE" sz="4400" b="1" dirty="0" smtClean="0">
                <a:solidFill>
                  <a:srgbClr val="423200"/>
                </a:solidFill>
                <a:latin typeface="Times-Bold"/>
              </a:rPr>
              <a:t/>
            </a:r>
            <a:br>
              <a:rPr lang="sv-SE" sz="4400" b="1" dirty="0" smtClean="0">
                <a:solidFill>
                  <a:srgbClr val="423200"/>
                </a:solidFill>
                <a:latin typeface="Times-Bold"/>
              </a:rPr>
            </a:br>
            <a:endParaRPr lang="sv-SE" sz="4400" b="1" dirty="0">
              <a:solidFill>
                <a:srgbClr val="423200"/>
              </a:solidFill>
              <a:latin typeface="Times New Roman" panose="02020603050405020304" pitchFamily="18" charset="0"/>
              <a:cs typeface="Times New Roman" panose="02020603050405020304" pitchFamily="18" charset="0"/>
            </a:endParaRPr>
          </a:p>
        </p:txBody>
      </p:sp>
      <p:sp>
        <p:nvSpPr>
          <p:cNvPr id="3" name="Underrubrik 2"/>
          <p:cNvSpPr>
            <a:spLocks noGrp="1"/>
          </p:cNvSpPr>
          <p:nvPr>
            <p:ph type="subTitle" idx="1"/>
          </p:nvPr>
        </p:nvSpPr>
        <p:spPr>
          <a:xfrm>
            <a:off x="0" y="2982541"/>
            <a:ext cx="6908800" cy="3532981"/>
          </a:xfrm>
        </p:spPr>
        <p:txBody>
          <a:bodyPr>
            <a:normAutofit lnSpcReduction="10000"/>
          </a:bodyPr>
          <a:lstStyle/>
          <a:p>
            <a:r>
              <a:rPr lang="en-GB" sz="2600" b="1" dirty="0" smtClean="0">
                <a:effectLst/>
                <a:latin typeface="Times New Roman" panose="02020603050405020304" pitchFamily="18" charset="0"/>
                <a:ea typeface="Times New Roman" panose="02020603050405020304" pitchFamily="18" charset="0"/>
              </a:rPr>
              <a:t>Professor Dr Peter Lohmander</a:t>
            </a:r>
          </a:p>
          <a:p>
            <a:r>
              <a:rPr lang="sv-SE" sz="2200" dirty="0">
                <a:latin typeface="Times New Roman" panose="02020603050405020304" pitchFamily="18" charset="0"/>
                <a:cs typeface="Times New Roman" panose="02020603050405020304" pitchFamily="18" charset="0"/>
              </a:rPr>
              <a:t>Ledamot i SULFs </a:t>
            </a:r>
            <a:r>
              <a:rPr lang="sv-SE" sz="2200" dirty="0" smtClean="0">
                <a:latin typeface="Times New Roman" panose="02020603050405020304" pitchFamily="18" charset="0"/>
                <a:cs typeface="Times New Roman" panose="02020603050405020304" pitchFamily="18" charset="0"/>
              </a:rPr>
              <a:t>förbundsstyrelse</a:t>
            </a:r>
          </a:p>
          <a:p>
            <a:r>
              <a:rPr lang="sv-SE" sz="2200" dirty="0" smtClean="0">
                <a:effectLst/>
                <a:latin typeface="Times New Roman" panose="02020603050405020304" pitchFamily="18" charset="0"/>
                <a:ea typeface="Times New Roman" panose="02020603050405020304" pitchFamily="18" charset="0"/>
              </a:rPr>
              <a:t>Ledamot i Professorsföreningens styrelse i Umeå</a:t>
            </a:r>
            <a:r>
              <a:rPr lang="en-GB" sz="2200" dirty="0" smtClean="0">
                <a:effectLst/>
                <a:latin typeface="Times New Roman" panose="02020603050405020304" pitchFamily="18" charset="0"/>
                <a:ea typeface="Times New Roman" panose="02020603050405020304" pitchFamily="18" charset="0"/>
              </a:rPr>
              <a:t> </a:t>
            </a:r>
          </a:p>
          <a:p>
            <a:r>
              <a:rPr lang="en-GB" sz="2200" dirty="0" smtClean="0">
                <a:solidFill>
                  <a:srgbClr val="423200"/>
                </a:solidFill>
                <a:effectLst/>
                <a:latin typeface="Times New Roman" panose="02020603050405020304" pitchFamily="18" charset="0"/>
                <a:ea typeface="Times New Roman" panose="02020603050405020304" pitchFamily="18" charset="0"/>
              </a:rPr>
              <a:t>SLU, Sweden, </a:t>
            </a:r>
            <a:r>
              <a:rPr lang="en-GB" sz="2200" u="sng" dirty="0" smtClean="0">
                <a:solidFill>
                  <a:srgbClr val="423200"/>
                </a:solidFill>
                <a:effectLst/>
                <a:latin typeface="Times New Roman" panose="02020603050405020304" pitchFamily="18" charset="0"/>
                <a:ea typeface="Times New Roman" panose="02020603050405020304" pitchFamily="18" charset="0"/>
                <a:hlinkClick r:id="rId2"/>
              </a:rPr>
              <a:t>http://www.Lohmander.com</a:t>
            </a:r>
            <a:r>
              <a:rPr lang="en-GB" sz="2200" dirty="0" smtClean="0">
                <a:solidFill>
                  <a:srgbClr val="423200"/>
                </a:solidFill>
                <a:effectLst/>
                <a:latin typeface="Times New Roman" panose="02020603050405020304" pitchFamily="18" charset="0"/>
                <a:ea typeface="Times New Roman" panose="02020603050405020304" pitchFamily="18" charset="0"/>
              </a:rPr>
              <a:t> </a:t>
            </a:r>
          </a:p>
          <a:p>
            <a:r>
              <a:rPr lang="en-GB" sz="2200" dirty="0" smtClean="0">
                <a:solidFill>
                  <a:srgbClr val="423200"/>
                </a:solidFill>
                <a:latin typeface="Times New Roman" panose="02020603050405020304" pitchFamily="18" charset="0"/>
                <a:ea typeface="Times New Roman" panose="02020603050405020304" pitchFamily="18" charset="0"/>
                <a:hlinkClick r:id="rId3"/>
              </a:rPr>
              <a:t>Peter@Lohmander.com</a:t>
            </a:r>
            <a:r>
              <a:rPr lang="en-GB" sz="2200" dirty="0" smtClean="0">
                <a:solidFill>
                  <a:srgbClr val="423200"/>
                </a:solidFill>
                <a:latin typeface="Times New Roman" panose="02020603050405020304" pitchFamily="18" charset="0"/>
                <a:ea typeface="Times New Roman" panose="02020603050405020304" pitchFamily="18" charset="0"/>
              </a:rPr>
              <a:t> </a:t>
            </a:r>
            <a:endParaRPr lang="sv-SE" sz="2200" dirty="0" smtClean="0">
              <a:solidFill>
                <a:srgbClr val="423200"/>
              </a:solidFill>
              <a:effectLst/>
              <a:latin typeface="Times New Roman" panose="02020603050405020304" pitchFamily="18" charset="0"/>
              <a:ea typeface="Times New Roman" panose="02020603050405020304" pitchFamily="18" charset="0"/>
            </a:endParaRPr>
          </a:p>
          <a:p>
            <a:r>
              <a:rPr lang="sv-SE" b="1" dirty="0">
                <a:solidFill>
                  <a:srgbClr val="FF0000"/>
                </a:solidFill>
                <a:latin typeface="Times New Roman" panose="02020603050405020304" pitchFamily="18" charset="0"/>
                <a:cs typeface="Times New Roman" panose="02020603050405020304" pitchFamily="18" charset="0"/>
              </a:rPr>
              <a:t>SULF-dagen vid Mälardalens Högskola </a:t>
            </a:r>
            <a:br>
              <a:rPr lang="sv-SE" b="1" dirty="0">
                <a:solidFill>
                  <a:srgbClr val="FF0000"/>
                </a:solidFill>
                <a:latin typeface="Times New Roman" panose="02020603050405020304" pitchFamily="18" charset="0"/>
                <a:cs typeface="Times New Roman" panose="02020603050405020304" pitchFamily="18" charset="0"/>
              </a:rPr>
            </a:br>
            <a:r>
              <a:rPr lang="sv-SE" b="1" dirty="0">
                <a:solidFill>
                  <a:srgbClr val="FF0000"/>
                </a:solidFill>
                <a:latin typeface="Times New Roman" panose="02020603050405020304" pitchFamily="18" charset="0"/>
                <a:cs typeface="Times New Roman" panose="02020603050405020304" pitchFamily="18" charset="0"/>
              </a:rPr>
              <a:t>Onsdagen den 1 oktober 2014</a:t>
            </a:r>
            <a:r>
              <a:rPr lang="en-GB" dirty="0" smtClean="0">
                <a:solidFill>
                  <a:srgbClr val="4232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sv-SE" dirty="0" smtClean="0">
              <a:solidFill>
                <a:srgbClr val="4232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lang="sv-SE" sz="1900" dirty="0" smtClean="0">
                <a:effectLst/>
                <a:latin typeface="Times New Roman" panose="02020603050405020304" pitchFamily="18" charset="0"/>
                <a:ea typeface="Times New Roman" panose="02020603050405020304" pitchFamily="18" charset="0"/>
                <a:cs typeface="Times New Roman" panose="02020603050405020304" pitchFamily="18" charset="0"/>
              </a:rPr>
              <a:t>Västerås:    1</a:t>
            </a:r>
            <a:r>
              <a:rPr lang="sv-SE" sz="1900" dirty="0" smtClean="0">
                <a:latin typeface="Times New Roman" panose="02020603050405020304" pitchFamily="18" charset="0"/>
                <a:cs typeface="Times New Roman" panose="02020603050405020304" pitchFamily="18" charset="0"/>
              </a:rPr>
              <a:t>0:00-11:00 (Alfa)</a:t>
            </a:r>
          </a:p>
          <a:p>
            <a:r>
              <a:rPr lang="sv-SE" sz="1900" dirty="0" smtClean="0">
                <a:latin typeface="Times New Roman" panose="02020603050405020304" pitchFamily="18" charset="0"/>
                <a:cs typeface="Times New Roman" panose="02020603050405020304" pitchFamily="18" charset="0"/>
              </a:rPr>
              <a:t>Eskilstuna:   14:00-15:00 (E208)</a:t>
            </a:r>
          </a:p>
          <a:p>
            <a:endParaRPr lang="sv-SE" dirty="0" smtClean="0">
              <a:effectLst/>
              <a:latin typeface="Times New Roman" panose="02020603050405020304" pitchFamily="18" charset="0"/>
              <a:ea typeface="Times New Roman" panose="02020603050405020304" pitchFamily="18" charset="0"/>
            </a:endParaRPr>
          </a:p>
          <a:p>
            <a:endParaRPr lang="sv-SE" dirty="0"/>
          </a:p>
        </p:txBody>
      </p:sp>
      <p:sp>
        <p:nvSpPr>
          <p:cNvPr id="5" name="Platshållare för bildnummer 4"/>
          <p:cNvSpPr>
            <a:spLocks noGrp="1"/>
          </p:cNvSpPr>
          <p:nvPr>
            <p:ph type="sldNum" sz="quarter" idx="12"/>
          </p:nvPr>
        </p:nvSpPr>
        <p:spPr/>
        <p:txBody>
          <a:bodyPr/>
          <a:lstStyle/>
          <a:p>
            <a:fld id="{CF7C3FE0-6EB4-418C-82E7-2F09A4F41151}" type="slidenum">
              <a:rPr lang="sv-SE" smtClean="0"/>
              <a:t>1</a:t>
            </a:fld>
            <a:endParaRPr lang="sv-SE"/>
          </a:p>
        </p:txBody>
      </p:sp>
      <p:pic>
        <p:nvPicPr>
          <p:cNvPr id="1026" name="Picture 2" descr="C:\Users\Lohmander_Peter\Desktop\Qingdao pictures Lohmander Peter September 2014\49.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908800" y="2557359"/>
            <a:ext cx="5283200" cy="4300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92025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10</a:t>
            </a:fld>
            <a:endParaRPr lang="sv-SE"/>
          </a:p>
        </p:txBody>
      </p:sp>
      <p:pic>
        <p:nvPicPr>
          <p:cNvPr id="7170" name="Picture 2" descr="C:\Users\Lohmander_Peter\Desktop\Qingdao pictures Lohmander Peter September 2014\63.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168400" y="0"/>
            <a:ext cx="9499600" cy="6826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10523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11</a:t>
            </a:fld>
            <a:endParaRPr lang="sv-SE"/>
          </a:p>
        </p:txBody>
      </p:sp>
      <p:pic>
        <p:nvPicPr>
          <p:cNvPr id="8194" name="Picture 2" descr="C:\Users\Lohmander_Peter\Desktop\Qingdao pictures Lohmander Peter September 2014\51.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752600" y="0"/>
            <a:ext cx="8597900" cy="6898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57783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12</a:t>
            </a:fld>
            <a:endParaRPr lang="sv-SE"/>
          </a:p>
        </p:txBody>
      </p:sp>
      <p:pic>
        <p:nvPicPr>
          <p:cNvPr id="9218" name="Picture 2" descr="C:\Users\Lohmander_Peter\Desktop\Qingdao pictures Lohmander Peter September 2014\56.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425700" y="0"/>
            <a:ext cx="752133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3657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13</a:t>
            </a:fld>
            <a:endParaRPr lang="sv-SE"/>
          </a:p>
        </p:txBody>
      </p:sp>
      <p:pic>
        <p:nvPicPr>
          <p:cNvPr id="10242" name="Picture 2" descr="C:\Users\Lohmander_Peter\Desktop\Qingdao pictures Lohmander Peter September 2014\54.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701800" y="-1"/>
            <a:ext cx="8325159"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5078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14</a:t>
            </a:fld>
            <a:endParaRPr lang="sv-SE"/>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1300"/>
            <a:ext cx="12176801" cy="629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77614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15</a:t>
            </a:fld>
            <a:endParaRPr lang="sv-SE"/>
          </a:p>
        </p:txBody>
      </p:sp>
      <p:pic>
        <p:nvPicPr>
          <p:cNvPr id="11266" name="Picture 2" descr="C:\Users\Lohmander_Peter\Desktop\Qingdao pictures Lohmander Peter September 2014\25.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52559" y="0"/>
            <a:ext cx="114538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98127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16</a:t>
            </a:fld>
            <a:endParaRPr lang="sv-SE"/>
          </a:p>
        </p:txBody>
      </p:sp>
      <p:pic>
        <p:nvPicPr>
          <p:cNvPr id="13314" name="Picture 2" descr="C:\Users\Lohmander_Peter\Desktop\Qingdao pictures Lohmander Peter September 2014\26.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77647" y="0"/>
            <a:ext cx="1157154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6627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17</a:t>
            </a:fld>
            <a:endParaRPr lang="sv-SE"/>
          </a:p>
        </p:txBody>
      </p:sp>
      <p:pic>
        <p:nvPicPr>
          <p:cNvPr id="14338" name="Picture 2" descr="C:\Users\Lohmander_Peter\Desktop\Qingdao pictures Lohmander Peter September 2014\27.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1"/>
            <a:ext cx="12293600" cy="6892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84895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18</a:t>
            </a:fld>
            <a:endParaRPr lang="sv-SE"/>
          </a:p>
        </p:txBody>
      </p:sp>
      <p:pic>
        <p:nvPicPr>
          <p:cNvPr id="15362" name="Picture 2" descr="C:\Users\Lohmander_Peter\Desktop\Qingdao pictures Lohmander Peter September 2014\28.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77800" y="0"/>
            <a:ext cx="1176969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8008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19</a:t>
            </a:fld>
            <a:endParaRPr lang="sv-SE"/>
          </a:p>
        </p:txBody>
      </p:sp>
      <p:pic>
        <p:nvPicPr>
          <p:cNvPr id="16386" name="Picture 2" descr="C:\Users\Lohmander_Peter\Desktop\Qingdao pictures Lohmander Peter September 2014\29.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12224024" cy="674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39139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2</a:t>
            </a:fld>
            <a:endParaRPr lang="sv-SE"/>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5480" y="311784"/>
            <a:ext cx="7903219" cy="6215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89369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20</a:t>
            </a:fld>
            <a:endParaRPr lang="sv-SE"/>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7972"/>
            <a:ext cx="12192000" cy="5845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0169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21</a:t>
            </a:fld>
            <a:endParaRPr lang="sv-SE"/>
          </a:p>
        </p:txBody>
      </p:sp>
      <p:pic>
        <p:nvPicPr>
          <p:cNvPr id="1026" name="Picture 2" descr="C:\Users\Lohmander_Peter\Desktop\Qingdao pictures Lohmander Peter September 2014\64.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1141412"/>
            <a:ext cx="12192000" cy="4200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18155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22</a:t>
            </a:fld>
            <a:endParaRPr lang="sv-SE"/>
          </a:p>
        </p:txBody>
      </p:sp>
      <p:pic>
        <p:nvPicPr>
          <p:cNvPr id="19458" name="Picture 2" descr="C:\Users\Lohmander_Peter\Desktop\Qingdao pictures Lohmander Peter September 2014\32.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58800" y="250640"/>
            <a:ext cx="11150600" cy="6406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48057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23</a:t>
            </a:fld>
            <a:endParaRPr lang="sv-SE"/>
          </a:p>
        </p:txBody>
      </p:sp>
      <p:pic>
        <p:nvPicPr>
          <p:cNvPr id="20482" name="Picture 2" descr="C:\Users\Lohmander_Peter\Desktop\Qingdao pictures Lohmander Peter September 2014\34.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38162" y="512674"/>
            <a:ext cx="11218226" cy="586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43284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24</a:t>
            </a:fld>
            <a:endParaRPr lang="sv-SE"/>
          </a:p>
        </p:txBody>
      </p:sp>
      <p:sp>
        <p:nvSpPr>
          <p:cNvPr id="3" name="textruta 2"/>
          <p:cNvSpPr txBox="1"/>
          <p:nvPr/>
        </p:nvSpPr>
        <p:spPr>
          <a:xfrm>
            <a:off x="939800" y="191492"/>
            <a:ext cx="10337800" cy="7448193"/>
          </a:xfrm>
          <a:prstGeom prst="rect">
            <a:avLst/>
          </a:prstGeom>
          <a:noFill/>
        </p:spPr>
        <p:txBody>
          <a:bodyPr wrap="square" rtlCol="0">
            <a:spAutoFit/>
          </a:bodyPr>
          <a:lstStyle/>
          <a:p>
            <a:r>
              <a:rPr lang="sv-SE" sz="4000" b="1" i="1" dirty="0" smtClean="0">
                <a:solidFill>
                  <a:srgbClr val="FF0000"/>
                </a:solidFill>
                <a:latin typeface="Times New Roman" panose="02020603050405020304" pitchFamily="18" charset="0"/>
                <a:cs typeface="Times New Roman" panose="02020603050405020304" pitchFamily="18" charset="0"/>
              </a:rPr>
              <a:t>Vad sade de världsledande ekonomerna?</a:t>
            </a:r>
          </a:p>
          <a:p>
            <a:endParaRPr lang="sv-SE" sz="2400" b="1" dirty="0">
              <a:latin typeface="Times New Roman" panose="02020603050405020304" pitchFamily="18" charset="0"/>
              <a:cs typeface="Times New Roman" panose="02020603050405020304" pitchFamily="18" charset="0"/>
            </a:endParaRPr>
          </a:p>
          <a:p>
            <a:r>
              <a:rPr lang="sv-SE" sz="2400" b="1" dirty="0" smtClean="0">
                <a:latin typeface="Times New Roman" panose="02020603050405020304" pitchFamily="18" charset="0"/>
                <a:cs typeface="Times New Roman" panose="02020603050405020304" pitchFamily="18" charset="0"/>
              </a:rPr>
              <a:t>Asiens utbildningsresultat har nått mycket höga nivåer. Studenter</a:t>
            </a:r>
          </a:p>
          <a:p>
            <a:r>
              <a:rPr lang="sv-SE" sz="2400" b="1" dirty="0" smtClean="0">
                <a:latin typeface="Times New Roman" panose="02020603050405020304" pitchFamily="18" charset="0"/>
                <a:cs typeface="Times New Roman" panose="02020603050405020304" pitchFamily="18" charset="0"/>
              </a:rPr>
              <a:t>från Asien uppnår vanligen de i särklass bästa resultaten vid universitet i Europa och USA.</a:t>
            </a:r>
          </a:p>
          <a:p>
            <a:endParaRPr lang="sv-SE" sz="2400" b="1" dirty="0">
              <a:latin typeface="Times New Roman" panose="02020603050405020304" pitchFamily="18" charset="0"/>
              <a:cs typeface="Times New Roman" panose="02020603050405020304" pitchFamily="18" charset="0"/>
            </a:endParaRPr>
          </a:p>
          <a:p>
            <a:r>
              <a:rPr lang="sv-SE" sz="2400" b="1" dirty="0" smtClean="0">
                <a:latin typeface="Times New Roman" panose="02020603050405020304" pitchFamily="18" charset="0"/>
                <a:cs typeface="Times New Roman" panose="02020603050405020304" pitchFamily="18" charset="0"/>
              </a:rPr>
              <a:t>Asiens GDP växer mycket snabbt i jämförelse med Europas GDP.</a:t>
            </a:r>
          </a:p>
          <a:p>
            <a:endParaRPr lang="sv-SE" sz="2400" b="1" dirty="0" smtClean="0">
              <a:latin typeface="Times New Roman" panose="02020603050405020304" pitchFamily="18" charset="0"/>
              <a:cs typeface="Times New Roman" panose="02020603050405020304" pitchFamily="18" charset="0"/>
            </a:endParaRPr>
          </a:p>
          <a:p>
            <a:r>
              <a:rPr lang="sv-SE" sz="2400" b="1" dirty="0" smtClean="0">
                <a:latin typeface="Times New Roman" panose="02020603050405020304" pitchFamily="18" charset="0"/>
                <a:cs typeface="Times New Roman" panose="02020603050405020304" pitchFamily="18" charset="0"/>
              </a:rPr>
              <a:t>Världens mest högteknologiska företag finns i Kina.</a:t>
            </a:r>
            <a:endParaRPr lang="sv-SE" sz="2400" b="1" dirty="0">
              <a:latin typeface="Times New Roman" panose="02020603050405020304" pitchFamily="18" charset="0"/>
              <a:cs typeface="Times New Roman" panose="02020603050405020304" pitchFamily="18" charset="0"/>
            </a:endParaRPr>
          </a:p>
          <a:p>
            <a:endParaRPr lang="sv-SE" sz="2400" b="1" dirty="0" smtClean="0">
              <a:latin typeface="Times New Roman" panose="02020603050405020304" pitchFamily="18" charset="0"/>
              <a:cs typeface="Times New Roman" panose="02020603050405020304" pitchFamily="18" charset="0"/>
            </a:endParaRPr>
          </a:p>
          <a:p>
            <a:r>
              <a:rPr lang="sv-SE" sz="2400" b="1" dirty="0" smtClean="0">
                <a:latin typeface="Times New Roman" panose="02020603050405020304" pitchFamily="18" charset="0"/>
                <a:cs typeface="Times New Roman" panose="02020603050405020304" pitchFamily="18" charset="0"/>
              </a:rPr>
              <a:t>Kina bör satsa på världsledande högteknologisk industri.</a:t>
            </a:r>
          </a:p>
          <a:p>
            <a:endParaRPr lang="sv-SE" sz="2400" b="1" dirty="0">
              <a:latin typeface="Times New Roman" panose="02020603050405020304" pitchFamily="18" charset="0"/>
              <a:cs typeface="Times New Roman" panose="02020603050405020304" pitchFamily="18" charset="0"/>
            </a:endParaRPr>
          </a:p>
          <a:p>
            <a:pPr algn="r"/>
            <a:r>
              <a:rPr lang="sv-SE" sz="3600" b="1" u="sng" dirty="0" smtClean="0">
                <a:solidFill>
                  <a:schemeClr val="accent1">
                    <a:lumMod val="75000"/>
                  </a:schemeClr>
                </a:solidFill>
                <a:latin typeface="Times New Roman" panose="02020603050405020304" pitchFamily="18" charset="0"/>
                <a:cs typeface="Times New Roman" panose="02020603050405020304" pitchFamily="18" charset="0"/>
              </a:rPr>
              <a:t>Frågor:</a:t>
            </a:r>
          </a:p>
          <a:p>
            <a:pPr algn="r"/>
            <a:r>
              <a:rPr lang="sv-SE" sz="3600" b="1" dirty="0" smtClean="0">
                <a:solidFill>
                  <a:schemeClr val="accent1">
                    <a:lumMod val="75000"/>
                  </a:schemeClr>
                </a:solidFill>
                <a:latin typeface="Times New Roman" panose="02020603050405020304" pitchFamily="18" charset="0"/>
                <a:cs typeface="Times New Roman" panose="02020603050405020304" pitchFamily="18" charset="0"/>
              </a:rPr>
              <a:t>Varför ska inte Sverige hänga med?</a:t>
            </a:r>
          </a:p>
          <a:p>
            <a:pPr algn="r"/>
            <a:r>
              <a:rPr lang="sv-SE" sz="3600" b="1" dirty="0" smtClean="0">
                <a:solidFill>
                  <a:schemeClr val="accent1">
                    <a:lumMod val="75000"/>
                  </a:schemeClr>
                </a:solidFill>
                <a:latin typeface="Times New Roman" panose="02020603050405020304" pitchFamily="18" charset="0"/>
                <a:cs typeface="Times New Roman" panose="02020603050405020304" pitchFamily="18" charset="0"/>
              </a:rPr>
              <a:t>Vill vi i Sverige helt ge upp?</a:t>
            </a:r>
          </a:p>
          <a:p>
            <a:endParaRPr lang="sv-SE" dirty="0" smtClean="0"/>
          </a:p>
          <a:p>
            <a:endParaRPr lang="sv-SE" dirty="0"/>
          </a:p>
          <a:p>
            <a:endParaRPr lang="sv-SE" dirty="0"/>
          </a:p>
        </p:txBody>
      </p:sp>
    </p:spTree>
    <p:extLst>
      <p:ext uri="{BB962C8B-B14F-4D97-AF65-F5344CB8AC3E}">
        <p14:creationId xmlns:p14="http://schemas.microsoft.com/office/powerpoint/2010/main" val="1574561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77000">
              <a:srgbClr val="FF7A00"/>
            </a:gs>
            <a:gs pos="82000">
              <a:srgbClr val="FF0300"/>
            </a:gs>
            <a:gs pos="100000">
              <a:srgbClr val="4D0808"/>
            </a:gs>
          </a:gsLst>
          <a:lin ang="8100000" scaled="0"/>
        </a:gradFill>
        <a:effectLst/>
      </p:bgPr>
    </p:bg>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25</a:t>
            </a:fld>
            <a:endParaRPr lang="sv-SE"/>
          </a:p>
        </p:txBody>
      </p:sp>
      <p:sp>
        <p:nvSpPr>
          <p:cNvPr id="3" name="Rektangel 2"/>
          <p:cNvSpPr/>
          <p:nvPr/>
        </p:nvSpPr>
        <p:spPr>
          <a:xfrm>
            <a:off x="2091800" y="1456035"/>
            <a:ext cx="7972182" cy="4247317"/>
          </a:xfrm>
          <a:prstGeom prst="rect">
            <a:avLst/>
          </a:prstGeom>
          <a:noFill/>
        </p:spPr>
        <p:txBody>
          <a:bodyPr wrap="none" lIns="91440" tIns="45720" rIns="91440" bIns="45720">
            <a:spAutoFit/>
          </a:bodyPr>
          <a:lstStyle/>
          <a:p>
            <a:pPr algn="ctr"/>
            <a:r>
              <a:rPr lang="sv-SE" sz="5400" b="1" i="1" cap="none" spc="0" dirty="0" smtClean="0">
                <a:ln w="10541" cmpd="sng">
                  <a:solidFill>
                    <a:schemeClr val="accent1">
                      <a:shade val="88000"/>
                      <a:satMod val="110000"/>
                    </a:schemeClr>
                  </a:solidFill>
                  <a:prstDash val="solid"/>
                </a:ln>
                <a:effectLst/>
              </a:rPr>
              <a:t>Vad säger OECD </a:t>
            </a:r>
          </a:p>
          <a:p>
            <a:pPr algn="ctr"/>
            <a:r>
              <a:rPr lang="sv-SE" sz="5400" b="1" i="1" cap="none" spc="0" dirty="0" smtClean="0">
                <a:ln w="10541" cmpd="sng">
                  <a:solidFill>
                    <a:schemeClr val="accent1">
                      <a:shade val="88000"/>
                      <a:satMod val="110000"/>
                    </a:schemeClr>
                  </a:solidFill>
                  <a:prstDash val="solid"/>
                </a:ln>
                <a:effectLst/>
              </a:rPr>
              <a:t>om hur elevernas </a:t>
            </a:r>
          </a:p>
          <a:p>
            <a:pPr algn="ctr"/>
            <a:r>
              <a:rPr lang="sv-SE" sz="5400" b="1" i="1" cap="none" spc="0" dirty="0" smtClean="0">
                <a:ln w="10541" cmpd="sng">
                  <a:solidFill>
                    <a:schemeClr val="accent1">
                      <a:shade val="88000"/>
                      <a:satMod val="110000"/>
                    </a:schemeClr>
                  </a:solidFill>
                  <a:prstDash val="solid"/>
                </a:ln>
                <a:effectLst/>
              </a:rPr>
              <a:t>kunskaper och färdigheter </a:t>
            </a:r>
          </a:p>
          <a:p>
            <a:pPr algn="ctr"/>
            <a:r>
              <a:rPr lang="sv-SE" sz="5400" b="1" i="1" cap="none" spc="0" dirty="0" smtClean="0">
                <a:ln w="10541" cmpd="sng">
                  <a:solidFill>
                    <a:schemeClr val="accent1">
                      <a:shade val="88000"/>
                      <a:satMod val="110000"/>
                    </a:schemeClr>
                  </a:solidFill>
                  <a:prstDash val="solid"/>
                </a:ln>
                <a:effectLst/>
              </a:rPr>
              <a:t>är och utvecklas </a:t>
            </a:r>
          </a:p>
          <a:p>
            <a:pPr algn="ctr"/>
            <a:r>
              <a:rPr lang="sv-SE" sz="5400" b="1" i="1" cap="none" spc="0" dirty="0" smtClean="0">
                <a:ln w="10541" cmpd="sng">
                  <a:solidFill>
                    <a:schemeClr val="accent1">
                      <a:shade val="88000"/>
                      <a:satMod val="110000"/>
                    </a:schemeClr>
                  </a:solidFill>
                  <a:prstDash val="solid"/>
                </a:ln>
                <a:effectLst/>
              </a:rPr>
              <a:t>i Sverige och andra länder?</a:t>
            </a:r>
            <a:endParaRPr lang="sv-SE" sz="5400" b="1" i="1" cap="none" spc="0" dirty="0">
              <a:ln w="10541" cmpd="sng">
                <a:solidFill>
                  <a:schemeClr val="accent1">
                    <a:shade val="88000"/>
                    <a:satMod val="110000"/>
                  </a:schemeClr>
                </a:solidFill>
                <a:prstDash val="solid"/>
              </a:ln>
              <a:effectLst/>
            </a:endParaRPr>
          </a:p>
        </p:txBody>
      </p:sp>
    </p:spTree>
    <p:extLst>
      <p:ext uri="{BB962C8B-B14F-4D97-AF65-F5344CB8AC3E}">
        <p14:creationId xmlns:p14="http://schemas.microsoft.com/office/powerpoint/2010/main" val="32436898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marL="0" indent="0">
              <a:buNone/>
            </a:pPr>
            <a:r>
              <a:rPr lang="sv-SE" b="1" dirty="0" smtClean="0"/>
              <a:t>Lohmander</a:t>
            </a:r>
            <a:r>
              <a:rPr lang="sv-SE" b="1" dirty="0"/>
              <a:t>, P., OECDs perspektiv på högkvalitativa lärartjänster och resultat, </a:t>
            </a:r>
            <a:br>
              <a:rPr lang="sv-SE" b="1" dirty="0"/>
            </a:br>
            <a:r>
              <a:rPr lang="sv-SE" b="1" dirty="0"/>
              <a:t>- samt kommentarer gällande utbildningar och lärartjänster på olika </a:t>
            </a:r>
            <a:br>
              <a:rPr lang="sv-SE" b="1" dirty="0"/>
            </a:br>
            <a:r>
              <a:rPr lang="sv-SE" b="1" dirty="0"/>
              <a:t>formella nivåer i Sverige, PETER LOHMANDER OPTIMAL SOLUTIONS, 140408 </a:t>
            </a:r>
            <a:br>
              <a:rPr lang="sv-SE" b="1" dirty="0"/>
            </a:br>
            <a:r>
              <a:rPr lang="sv-SE" b="1" dirty="0">
                <a:hlinkClick r:id="rId2"/>
              </a:rPr>
              <a:t>http://www.Lohmander.com/PL_Om_Utb_140408.pdf</a:t>
            </a:r>
            <a:r>
              <a:rPr lang="sv-SE" b="1" dirty="0"/>
              <a:t/>
            </a:r>
            <a:br>
              <a:rPr lang="sv-SE" b="1" dirty="0"/>
            </a:br>
            <a:endParaRPr lang="sv-SE" dirty="0"/>
          </a:p>
        </p:txBody>
      </p:sp>
      <p:sp>
        <p:nvSpPr>
          <p:cNvPr id="4" name="Platshållare för bildnummer 3"/>
          <p:cNvSpPr>
            <a:spLocks noGrp="1"/>
          </p:cNvSpPr>
          <p:nvPr>
            <p:ph type="sldNum" sz="quarter" idx="12"/>
          </p:nvPr>
        </p:nvSpPr>
        <p:spPr/>
        <p:txBody>
          <a:bodyPr/>
          <a:lstStyle/>
          <a:p>
            <a:fld id="{CF7C3FE0-6EB4-418C-82E7-2F09A4F41151}" type="slidenum">
              <a:rPr lang="sv-SE" smtClean="0">
                <a:solidFill>
                  <a:prstClr val="black">
                    <a:tint val="75000"/>
                  </a:prstClr>
                </a:solidFill>
              </a:rPr>
              <a:pPr/>
              <a:t>26</a:t>
            </a:fld>
            <a:endParaRPr lang="sv-SE">
              <a:solidFill>
                <a:prstClr val="black">
                  <a:tint val="75000"/>
                </a:prstClr>
              </a:solidFill>
            </a:endParaRPr>
          </a:p>
        </p:txBody>
      </p:sp>
    </p:spTree>
    <p:extLst>
      <p:ext uri="{BB962C8B-B14F-4D97-AF65-F5344CB8AC3E}">
        <p14:creationId xmlns:p14="http://schemas.microsoft.com/office/powerpoint/2010/main" val="18764668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838200" y="673100"/>
            <a:ext cx="10515600" cy="5313363"/>
          </a:xfrm>
        </p:spPr>
        <p:txBody>
          <a:bodyPr>
            <a:normAutofit/>
          </a:bodyPr>
          <a:lstStyle/>
          <a:p>
            <a:pPr marL="0" indent="0">
              <a:buNone/>
            </a:pPr>
            <a:r>
              <a:rPr lang="sv-SE" dirty="0" err="1"/>
              <a:t>Anon</a:t>
            </a:r>
            <a:r>
              <a:rPr lang="sv-SE" dirty="0"/>
              <a:t>, Nytt Pisa-fiasko för Sverige, Svenska Dagbladet, 2014-04-01, </a:t>
            </a:r>
            <a:r>
              <a:rPr lang="sv-SE" sz="2400" u="sng" dirty="0">
                <a:hlinkClick r:id="rId2"/>
              </a:rPr>
              <a:t>http://www.svd.se/nyheter/inrikes/nytt-pisa-fiasko-for-sverige_3421224.svd</a:t>
            </a:r>
            <a:r>
              <a:rPr lang="sv-SE" sz="2400" dirty="0"/>
              <a:t>  </a:t>
            </a:r>
          </a:p>
          <a:p>
            <a:pPr marL="0" indent="0">
              <a:buNone/>
            </a:pPr>
            <a:r>
              <a:rPr lang="sv-SE" dirty="0"/>
              <a:t> </a:t>
            </a:r>
          </a:p>
          <a:p>
            <a:pPr marL="0" indent="0">
              <a:buNone/>
            </a:pPr>
            <a:r>
              <a:rPr lang="en-US" dirty="0"/>
              <a:t>OECD (2011), “Building a High-Quality Teaching Profession Lessons from around the world”, Background Report for the International Summit on the Teaching Profession, OECD PUBLISHING, 2, rue André-Pascal, 75775 PARIS CEDEX 16, OECD,  2011, </a:t>
            </a:r>
            <a:r>
              <a:rPr lang="en-US" sz="2400" u="sng" dirty="0">
                <a:hlinkClick r:id="rId3"/>
              </a:rPr>
              <a:t>www.oecd.org/publishing</a:t>
            </a:r>
            <a:r>
              <a:rPr lang="en-US" dirty="0"/>
              <a:t> </a:t>
            </a:r>
            <a:endParaRPr lang="sv-SE" dirty="0"/>
          </a:p>
          <a:p>
            <a:pPr marL="0" indent="0">
              <a:buNone/>
            </a:pPr>
            <a:r>
              <a:rPr lang="sv-SE" dirty="0"/>
              <a:t>Direktlänk: </a:t>
            </a:r>
            <a:r>
              <a:rPr lang="sv-SE" sz="2400" u="sng" dirty="0">
                <a:hlinkClick r:id="rId4"/>
              </a:rPr>
              <a:t>http://asiasociety.org/files/lwtw-teachersummit.pdf</a:t>
            </a:r>
            <a:endParaRPr lang="sv-SE" sz="2400" dirty="0"/>
          </a:p>
          <a:p>
            <a:pPr marL="0" indent="0">
              <a:buNone/>
            </a:pPr>
            <a:r>
              <a:rPr lang="sv-SE" dirty="0"/>
              <a:t> </a:t>
            </a:r>
          </a:p>
          <a:p>
            <a:pPr marL="0" indent="0">
              <a:buNone/>
            </a:pPr>
            <a:r>
              <a:rPr lang="en-US" dirty="0"/>
              <a:t>OECD (2013), PISA 2012 Results in Focus: - What 15-year-olds know and what they can do with what they know, </a:t>
            </a:r>
            <a:r>
              <a:rPr lang="en-US" sz="2400" u="sng" dirty="0">
                <a:hlinkClick r:id="rId5"/>
              </a:rPr>
              <a:t>http://www.oecd.org/pisa/keyfindings/pisa-2012-results-overview.pdf</a:t>
            </a:r>
            <a:r>
              <a:rPr lang="en-US" sz="2400" dirty="0"/>
              <a:t> </a:t>
            </a:r>
            <a:endParaRPr lang="sv-SE" sz="2400" dirty="0"/>
          </a:p>
          <a:p>
            <a:endParaRPr lang="sv-SE" dirty="0"/>
          </a:p>
        </p:txBody>
      </p:sp>
      <p:sp>
        <p:nvSpPr>
          <p:cNvPr id="4" name="Platshållare för bildnummer 3"/>
          <p:cNvSpPr>
            <a:spLocks noGrp="1"/>
          </p:cNvSpPr>
          <p:nvPr>
            <p:ph type="sldNum" sz="quarter" idx="12"/>
          </p:nvPr>
        </p:nvSpPr>
        <p:spPr/>
        <p:txBody>
          <a:bodyPr/>
          <a:lstStyle/>
          <a:p>
            <a:fld id="{CF7C3FE0-6EB4-418C-82E7-2F09A4F41151}" type="slidenum">
              <a:rPr lang="sv-SE" smtClean="0">
                <a:solidFill>
                  <a:prstClr val="black">
                    <a:tint val="75000"/>
                  </a:prstClr>
                </a:solidFill>
              </a:rPr>
              <a:pPr/>
              <a:t>27</a:t>
            </a:fld>
            <a:endParaRPr lang="sv-SE">
              <a:solidFill>
                <a:prstClr val="black">
                  <a:tint val="75000"/>
                </a:prstClr>
              </a:solidFill>
            </a:endParaRPr>
          </a:p>
        </p:txBody>
      </p:sp>
    </p:spTree>
    <p:extLst>
      <p:ext uri="{BB962C8B-B14F-4D97-AF65-F5344CB8AC3E}">
        <p14:creationId xmlns:p14="http://schemas.microsoft.com/office/powerpoint/2010/main" val="14065326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838200" y="1825625"/>
            <a:ext cx="2565400" cy="4181475"/>
          </a:xfrm>
        </p:spPr>
        <p:txBody>
          <a:bodyPr/>
          <a:lstStyle/>
          <a:p>
            <a:pPr marL="0" indent="0">
              <a:buNone/>
            </a:pPr>
            <a:r>
              <a:rPr lang="sv-SE" b="1" u="sng" dirty="0"/>
              <a:t>Tabell A1. </a:t>
            </a:r>
            <a:endParaRPr lang="sv-SE" dirty="0"/>
          </a:p>
          <a:p>
            <a:pPr marL="0" indent="0">
              <a:buNone/>
            </a:pPr>
            <a:r>
              <a:rPr lang="sv-SE" dirty="0"/>
              <a:t>Källa: OECD (2013). </a:t>
            </a:r>
          </a:p>
          <a:p>
            <a:pPr marL="0" indent="0">
              <a:buNone/>
            </a:pPr>
            <a:r>
              <a:rPr lang="sv-SE" dirty="0"/>
              <a:t>Definitioner och fler detaljer framgår av OECD (2013).</a:t>
            </a:r>
          </a:p>
          <a:p>
            <a:endParaRPr lang="sv-SE" dirty="0"/>
          </a:p>
        </p:txBody>
      </p:sp>
      <p:sp>
        <p:nvSpPr>
          <p:cNvPr id="4" name="Platshållare för bildnummer 3"/>
          <p:cNvSpPr>
            <a:spLocks noGrp="1"/>
          </p:cNvSpPr>
          <p:nvPr>
            <p:ph type="sldNum" sz="quarter" idx="12"/>
          </p:nvPr>
        </p:nvSpPr>
        <p:spPr/>
        <p:txBody>
          <a:bodyPr/>
          <a:lstStyle/>
          <a:p>
            <a:fld id="{CF7C3FE0-6EB4-418C-82E7-2F09A4F41151}" type="slidenum">
              <a:rPr lang="sv-SE" smtClean="0"/>
              <a:t>28</a:t>
            </a:fld>
            <a:endParaRPr lang="sv-SE"/>
          </a:p>
        </p:txBody>
      </p:sp>
      <p:pic>
        <p:nvPicPr>
          <p:cNvPr id="5" name="Bildobjekt 4"/>
          <p:cNvPicPr/>
          <p:nvPr/>
        </p:nvPicPr>
        <p:blipFill>
          <a:blip r:embed="rId2">
            <a:extLst>
              <a:ext uri="{28A0092B-C50C-407E-A947-70E740481C1C}">
                <a14:useLocalDpi xmlns:a14="http://schemas.microsoft.com/office/drawing/2010/main" val="0"/>
              </a:ext>
            </a:extLst>
          </a:blip>
          <a:srcRect/>
          <a:stretch>
            <a:fillRect/>
          </a:stretch>
        </p:blipFill>
        <p:spPr bwMode="auto">
          <a:xfrm>
            <a:off x="5243195" y="384492"/>
            <a:ext cx="5515610" cy="6154420"/>
          </a:xfrm>
          <a:prstGeom prst="rect">
            <a:avLst/>
          </a:prstGeom>
          <a:noFill/>
          <a:ln>
            <a:noFill/>
          </a:ln>
        </p:spPr>
      </p:pic>
    </p:spTree>
    <p:extLst>
      <p:ext uri="{BB962C8B-B14F-4D97-AF65-F5344CB8AC3E}">
        <p14:creationId xmlns:p14="http://schemas.microsoft.com/office/powerpoint/2010/main" val="16284347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838200" y="825500"/>
            <a:ext cx="10515600" cy="5122863"/>
          </a:xfrm>
        </p:spPr>
        <p:txBody>
          <a:bodyPr>
            <a:normAutofit lnSpcReduction="10000"/>
          </a:bodyPr>
          <a:lstStyle/>
          <a:p>
            <a:pPr marL="0" indent="0">
              <a:buNone/>
            </a:pPr>
            <a:r>
              <a:rPr lang="sv-SE" b="1" dirty="0" smtClean="0">
                <a:latin typeface="Times New Roman" panose="02020603050405020304" pitchFamily="18" charset="0"/>
                <a:cs typeface="Times New Roman" panose="02020603050405020304" pitchFamily="18" charset="0"/>
              </a:rPr>
              <a:t>Det är inte bra att Sverige har lågt värde i kolumnen:</a:t>
            </a:r>
          </a:p>
          <a:p>
            <a:pPr marL="0" indent="0">
              <a:buNone/>
            </a:pPr>
            <a:r>
              <a:rPr lang="sv-SE" b="1" dirty="0" smtClean="0">
                <a:latin typeface="Times New Roman" panose="02020603050405020304" pitchFamily="18" charset="0"/>
                <a:cs typeface="Times New Roman" panose="02020603050405020304" pitchFamily="18" charset="0"/>
              </a:rPr>
              <a:t>”MEAN SCORE i Matematik i Pisa 2012”. </a:t>
            </a:r>
          </a:p>
          <a:p>
            <a:pPr marL="0" indent="0">
              <a:buNone/>
            </a:pPr>
            <a:r>
              <a:rPr lang="sv-SE" b="1" dirty="0" smtClean="0">
                <a:latin typeface="Times New Roman" panose="02020603050405020304" pitchFamily="18" charset="0"/>
                <a:cs typeface="Times New Roman" panose="02020603050405020304" pitchFamily="18" charset="0"/>
              </a:rPr>
              <a:t>(Sverige: 478, Finland: 519, Shanghai-China: 613)</a:t>
            </a:r>
          </a:p>
          <a:p>
            <a:pPr marL="0" indent="0">
              <a:buNone/>
            </a:pPr>
            <a:endParaRPr lang="sv-SE" b="1" dirty="0">
              <a:latin typeface="Times New Roman" panose="02020603050405020304" pitchFamily="18" charset="0"/>
              <a:cs typeface="Times New Roman" panose="02020603050405020304" pitchFamily="18" charset="0"/>
            </a:endParaRPr>
          </a:p>
          <a:p>
            <a:pPr marL="0" indent="0">
              <a:buNone/>
            </a:pPr>
            <a:r>
              <a:rPr lang="sv-SE" b="1" dirty="0" smtClean="0">
                <a:solidFill>
                  <a:srgbClr val="0070C0"/>
                </a:solidFill>
                <a:latin typeface="Times New Roman" panose="02020603050405020304" pitchFamily="18" charset="0"/>
                <a:cs typeface="Times New Roman" panose="02020603050405020304" pitchFamily="18" charset="0"/>
              </a:rPr>
              <a:t>Ett </a:t>
            </a:r>
            <a:r>
              <a:rPr lang="sv-SE" sz="4000" b="1" i="1" dirty="0" smtClean="0">
                <a:latin typeface="Times New Roman" panose="02020603050405020304" pitchFamily="18" charset="0"/>
                <a:cs typeface="Times New Roman" panose="02020603050405020304" pitchFamily="18" charset="0"/>
              </a:rPr>
              <a:t>MYCKET ALLVARLIGARE PROBLEM </a:t>
            </a:r>
            <a:r>
              <a:rPr lang="sv-SE" b="1" dirty="0" smtClean="0">
                <a:solidFill>
                  <a:srgbClr val="0070C0"/>
                </a:solidFill>
                <a:latin typeface="Times New Roman" panose="02020603050405020304" pitchFamily="18" charset="0"/>
                <a:cs typeface="Times New Roman" panose="02020603050405020304" pitchFamily="18" charset="0"/>
              </a:rPr>
              <a:t>med hänsyn till svensk forskning och utveckling är att Sverige har lågt värde i kolumnen:</a:t>
            </a:r>
          </a:p>
          <a:p>
            <a:pPr marL="0" indent="0">
              <a:buNone/>
            </a:pPr>
            <a:r>
              <a:rPr lang="sv-SE" b="1" dirty="0" smtClean="0">
                <a:solidFill>
                  <a:srgbClr val="0070C0"/>
                </a:solidFill>
                <a:latin typeface="Times New Roman" panose="02020603050405020304" pitchFamily="18" charset="0"/>
                <a:cs typeface="Times New Roman" panose="02020603050405020304" pitchFamily="18" charset="0"/>
              </a:rPr>
              <a:t>”</a:t>
            </a:r>
            <a:r>
              <a:rPr lang="sv-SE" sz="4000" b="1" i="1" dirty="0" err="1" smtClean="0">
                <a:latin typeface="Times New Roman" panose="02020603050405020304" pitchFamily="18" charset="0"/>
                <a:cs typeface="Times New Roman" panose="02020603050405020304" pitchFamily="18" charset="0"/>
              </a:rPr>
              <a:t>Share</a:t>
            </a:r>
            <a:r>
              <a:rPr lang="sv-SE" sz="4000" b="1" i="1" dirty="0" smtClean="0">
                <a:latin typeface="Times New Roman" panose="02020603050405020304" pitchFamily="18" charset="0"/>
                <a:cs typeface="Times New Roman" panose="02020603050405020304" pitchFamily="18" charset="0"/>
              </a:rPr>
              <a:t> </a:t>
            </a:r>
            <a:r>
              <a:rPr lang="sv-SE" sz="4000" b="1" i="1" dirty="0" err="1" smtClean="0">
                <a:latin typeface="Times New Roman" panose="02020603050405020304" pitchFamily="18" charset="0"/>
                <a:cs typeface="Times New Roman" panose="02020603050405020304" pitchFamily="18" charset="0"/>
              </a:rPr>
              <a:t>of</a:t>
            </a:r>
            <a:r>
              <a:rPr lang="sv-SE" sz="4000" b="1" i="1" dirty="0" smtClean="0">
                <a:latin typeface="Times New Roman" panose="02020603050405020304" pitchFamily="18" charset="0"/>
                <a:cs typeface="Times New Roman" panose="02020603050405020304" pitchFamily="18" charset="0"/>
              </a:rPr>
              <a:t> </a:t>
            </a:r>
            <a:r>
              <a:rPr lang="sv-SE" sz="4000" b="1" i="1" dirty="0" err="1" smtClean="0">
                <a:latin typeface="Times New Roman" panose="02020603050405020304" pitchFamily="18" charset="0"/>
                <a:cs typeface="Times New Roman" panose="02020603050405020304" pitchFamily="18" charset="0"/>
              </a:rPr>
              <a:t>top</a:t>
            </a:r>
            <a:r>
              <a:rPr lang="sv-SE" sz="4000" b="1" i="1" dirty="0" smtClean="0">
                <a:latin typeface="Times New Roman" panose="02020603050405020304" pitchFamily="18" charset="0"/>
                <a:cs typeface="Times New Roman" panose="02020603050405020304" pitchFamily="18" charset="0"/>
              </a:rPr>
              <a:t> </a:t>
            </a:r>
            <a:r>
              <a:rPr lang="sv-SE" sz="4000" b="1" i="1" dirty="0" err="1" smtClean="0">
                <a:latin typeface="Times New Roman" panose="02020603050405020304" pitchFamily="18" charset="0"/>
                <a:cs typeface="Times New Roman" panose="02020603050405020304" pitchFamily="18" charset="0"/>
              </a:rPr>
              <a:t>performers</a:t>
            </a:r>
            <a:r>
              <a:rPr lang="sv-SE" sz="4000" b="1" i="1" dirty="0" smtClean="0">
                <a:latin typeface="Times New Roman" panose="02020603050405020304" pitchFamily="18" charset="0"/>
                <a:cs typeface="Times New Roman" panose="02020603050405020304" pitchFamily="18" charset="0"/>
              </a:rPr>
              <a:t> i Matematik </a:t>
            </a:r>
            <a:r>
              <a:rPr lang="sv-SE" b="1" dirty="0" smtClean="0">
                <a:solidFill>
                  <a:srgbClr val="0070C0"/>
                </a:solidFill>
                <a:latin typeface="Times New Roman" panose="02020603050405020304" pitchFamily="18" charset="0"/>
                <a:cs typeface="Times New Roman" panose="02020603050405020304" pitchFamily="18" charset="0"/>
              </a:rPr>
              <a:t>i Pisa 2012”.</a:t>
            </a:r>
          </a:p>
          <a:p>
            <a:pPr marL="0" indent="0">
              <a:buNone/>
            </a:pPr>
            <a:r>
              <a:rPr lang="sv-SE" b="1" dirty="0" smtClean="0">
                <a:solidFill>
                  <a:srgbClr val="0070C0"/>
                </a:solidFill>
                <a:latin typeface="Times New Roman" panose="02020603050405020304" pitchFamily="18" charset="0"/>
                <a:cs typeface="Times New Roman" panose="02020603050405020304" pitchFamily="18" charset="0"/>
              </a:rPr>
              <a:t>(</a:t>
            </a:r>
            <a:r>
              <a:rPr lang="sv-SE" b="1" dirty="0" smtClean="0">
                <a:solidFill>
                  <a:srgbClr val="FF0000"/>
                </a:solidFill>
                <a:latin typeface="Times New Roman" panose="02020603050405020304" pitchFamily="18" charset="0"/>
                <a:cs typeface="Times New Roman" panose="02020603050405020304" pitchFamily="18" charset="0"/>
              </a:rPr>
              <a:t>Sverige: </a:t>
            </a:r>
            <a:r>
              <a:rPr lang="sv-SE" sz="3600" b="1" dirty="0" smtClean="0">
                <a:latin typeface="Times New Roman" panose="02020603050405020304" pitchFamily="18" charset="0"/>
                <a:cs typeface="Times New Roman" panose="02020603050405020304" pitchFamily="18" charset="0"/>
              </a:rPr>
              <a:t>8.0</a:t>
            </a:r>
            <a:r>
              <a:rPr lang="sv-SE" b="1" dirty="0" smtClean="0">
                <a:solidFill>
                  <a:srgbClr val="FF0000"/>
                </a:solidFill>
                <a:latin typeface="Times New Roman" panose="02020603050405020304" pitchFamily="18" charset="0"/>
                <a:cs typeface="Times New Roman" panose="02020603050405020304" pitchFamily="18" charset="0"/>
              </a:rPr>
              <a:t>, Finland: </a:t>
            </a:r>
            <a:r>
              <a:rPr lang="sv-SE" sz="4800" b="1" dirty="0" smtClean="0">
                <a:latin typeface="Times New Roman" panose="02020603050405020304" pitchFamily="18" charset="0"/>
                <a:cs typeface="Times New Roman" panose="02020603050405020304" pitchFamily="18" charset="0"/>
              </a:rPr>
              <a:t>15.3</a:t>
            </a:r>
            <a:r>
              <a:rPr lang="sv-SE" b="1" dirty="0" smtClean="0">
                <a:solidFill>
                  <a:srgbClr val="FF0000"/>
                </a:solidFill>
                <a:latin typeface="Times New Roman" panose="02020603050405020304" pitchFamily="18" charset="0"/>
                <a:cs typeface="Times New Roman" panose="02020603050405020304" pitchFamily="18" charset="0"/>
              </a:rPr>
              <a:t>, Shanghai-China: </a:t>
            </a:r>
            <a:r>
              <a:rPr lang="sv-SE" sz="8000" b="1" dirty="0" smtClean="0">
                <a:latin typeface="Times New Roman" panose="02020603050405020304" pitchFamily="18" charset="0"/>
                <a:cs typeface="Times New Roman" panose="02020603050405020304" pitchFamily="18" charset="0"/>
              </a:rPr>
              <a:t>55.4</a:t>
            </a:r>
            <a:r>
              <a:rPr lang="sv-SE" b="1" dirty="0" smtClean="0">
                <a:solidFill>
                  <a:srgbClr val="0070C0"/>
                </a:solidFill>
                <a:latin typeface="Times New Roman" panose="02020603050405020304" pitchFamily="18" charset="0"/>
                <a:cs typeface="Times New Roman" panose="02020603050405020304" pitchFamily="18" charset="0"/>
              </a:rPr>
              <a:t>) </a:t>
            </a:r>
            <a:endParaRPr lang="sv-SE" b="1" dirty="0">
              <a:solidFill>
                <a:srgbClr val="0070C0"/>
              </a:solidFill>
              <a:latin typeface="Times New Roman" panose="02020603050405020304" pitchFamily="18" charset="0"/>
              <a:cs typeface="Times New Roman" panose="02020603050405020304" pitchFamily="18" charset="0"/>
            </a:endParaRPr>
          </a:p>
        </p:txBody>
      </p:sp>
      <p:sp>
        <p:nvSpPr>
          <p:cNvPr id="4" name="Platshållare för bildnummer 3"/>
          <p:cNvSpPr>
            <a:spLocks noGrp="1"/>
          </p:cNvSpPr>
          <p:nvPr>
            <p:ph type="sldNum" sz="quarter" idx="12"/>
          </p:nvPr>
        </p:nvSpPr>
        <p:spPr/>
        <p:txBody>
          <a:bodyPr/>
          <a:lstStyle/>
          <a:p>
            <a:fld id="{CF7C3FE0-6EB4-418C-82E7-2F09A4F41151}" type="slidenum">
              <a:rPr lang="sv-SE" smtClean="0"/>
              <a:t>29</a:t>
            </a:fld>
            <a:endParaRPr lang="sv-SE"/>
          </a:p>
        </p:txBody>
      </p:sp>
    </p:spTree>
    <p:extLst>
      <p:ext uri="{BB962C8B-B14F-4D97-AF65-F5344CB8AC3E}">
        <p14:creationId xmlns:p14="http://schemas.microsoft.com/office/powerpoint/2010/main" val="7613808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b="1" dirty="0" smtClean="0">
                <a:solidFill>
                  <a:srgbClr val="FF0000"/>
                </a:solidFill>
              </a:rPr>
              <a:t>SULF-dagen vid Mälardalens Högskola </a:t>
            </a:r>
            <a:br>
              <a:rPr lang="sv-SE" b="1" dirty="0" smtClean="0">
                <a:solidFill>
                  <a:srgbClr val="FF0000"/>
                </a:solidFill>
              </a:rPr>
            </a:br>
            <a:r>
              <a:rPr lang="sv-SE" b="1" dirty="0" smtClean="0">
                <a:solidFill>
                  <a:srgbClr val="FF0000"/>
                </a:solidFill>
              </a:rPr>
              <a:t>Onsdagen den 1 oktober 2014</a:t>
            </a:r>
            <a:endParaRPr lang="sv-SE" b="1" dirty="0">
              <a:solidFill>
                <a:srgbClr val="FF0000"/>
              </a:solidFill>
            </a:endParaRPr>
          </a:p>
        </p:txBody>
      </p:sp>
      <p:sp>
        <p:nvSpPr>
          <p:cNvPr id="3" name="Platshållare för innehåll 2"/>
          <p:cNvSpPr>
            <a:spLocks noGrp="1"/>
          </p:cNvSpPr>
          <p:nvPr>
            <p:ph idx="1"/>
          </p:nvPr>
        </p:nvSpPr>
        <p:spPr/>
        <p:txBody>
          <a:bodyPr>
            <a:normAutofit fontScale="62500" lnSpcReduction="20000"/>
          </a:bodyPr>
          <a:lstStyle/>
          <a:p>
            <a:pPr marL="0" indent="0">
              <a:buNone/>
            </a:pPr>
            <a:r>
              <a:rPr lang="sv-SE" b="1" u="sng" dirty="0">
                <a:latin typeface="Times New Roman" panose="02020603050405020304" pitchFamily="18" charset="0"/>
                <a:cs typeface="Times New Roman" panose="02020603050405020304" pitchFamily="18" charset="0"/>
              </a:rPr>
              <a:t>Västerås:</a:t>
            </a:r>
          </a:p>
          <a:p>
            <a:r>
              <a:rPr lang="sv-SE" b="1" dirty="0">
                <a:latin typeface="Times New Roman" panose="02020603050405020304" pitchFamily="18" charset="0"/>
                <a:cs typeface="Times New Roman" panose="02020603050405020304" pitchFamily="18" charset="0"/>
              </a:rPr>
              <a:t>09:30-10:00: SULF bjuder på kaffe/bullar (Utanför ALFA i länken)</a:t>
            </a:r>
          </a:p>
          <a:p>
            <a:r>
              <a:rPr lang="sv-SE" b="1" dirty="0">
                <a:latin typeface="Times New Roman" panose="02020603050405020304" pitchFamily="18" charset="0"/>
                <a:cs typeface="Times New Roman" panose="02020603050405020304" pitchFamily="18" charset="0"/>
              </a:rPr>
              <a:t>10:00-11:00: Öppen föreläsning Professor Peter Lohmander, Ledamot i SULFs förbundsstyrelse,</a:t>
            </a:r>
          </a:p>
          <a:p>
            <a:r>
              <a:rPr lang="sv-SE" b="1" dirty="0">
                <a:latin typeface="Times New Roman" panose="02020603050405020304" pitchFamily="18" charset="0"/>
                <a:cs typeface="Times New Roman" panose="02020603050405020304" pitchFamily="18" charset="0"/>
              </a:rPr>
              <a:t>"Svensk utbildning och lärarnas villkor måste förbättras".</a:t>
            </a:r>
          </a:p>
          <a:p>
            <a:r>
              <a:rPr lang="sv-SE" b="1" dirty="0">
                <a:latin typeface="Times New Roman" panose="02020603050405020304" pitchFamily="18" charset="0"/>
                <a:cs typeface="Times New Roman" panose="02020603050405020304" pitchFamily="18" charset="0"/>
              </a:rPr>
              <a:t>11:00-12:00: Träffa representanter från SULF Centralt, men även lokalt vid Mälardalens högskola.</a:t>
            </a:r>
          </a:p>
          <a:p>
            <a:r>
              <a:rPr lang="sv-SE" b="1" dirty="0">
                <a:latin typeface="Times New Roman" panose="02020603050405020304" pitchFamily="18" charset="0"/>
                <a:cs typeface="Times New Roman" panose="02020603050405020304" pitchFamily="18" charset="0"/>
              </a:rPr>
              <a:t>Öppen diskussion om framtidens högskola</a:t>
            </a:r>
            <a:r>
              <a:rPr lang="sv-SE" b="1" dirty="0" smtClean="0">
                <a:latin typeface="Times New Roman" panose="02020603050405020304" pitchFamily="18" charset="0"/>
                <a:cs typeface="Times New Roman" panose="02020603050405020304" pitchFamily="18" charset="0"/>
              </a:rPr>
              <a:t>.</a:t>
            </a:r>
          </a:p>
          <a:p>
            <a:endParaRPr lang="sv-SE" dirty="0">
              <a:latin typeface="Times New Roman" panose="02020603050405020304" pitchFamily="18" charset="0"/>
              <a:cs typeface="Times New Roman" panose="02020603050405020304" pitchFamily="18" charset="0"/>
            </a:endParaRPr>
          </a:p>
          <a:p>
            <a:pPr marL="0" indent="0">
              <a:buNone/>
            </a:pPr>
            <a:r>
              <a:rPr lang="sv-SE" b="1" u="sng" dirty="0">
                <a:latin typeface="Times New Roman" panose="02020603050405020304" pitchFamily="18" charset="0"/>
                <a:cs typeface="Times New Roman" panose="02020603050405020304" pitchFamily="18" charset="0"/>
              </a:rPr>
              <a:t>Eskilstuna:</a:t>
            </a:r>
          </a:p>
          <a:p>
            <a:r>
              <a:rPr lang="sv-SE" b="1" dirty="0">
                <a:latin typeface="Times New Roman" panose="02020603050405020304" pitchFamily="18" charset="0"/>
                <a:cs typeface="Times New Roman" panose="02020603050405020304" pitchFamily="18" charset="0"/>
              </a:rPr>
              <a:t>13:30-14:00: SULF bjuder på kaffe/bullar (Utanför E208)</a:t>
            </a:r>
          </a:p>
          <a:p>
            <a:r>
              <a:rPr lang="sv-SE" b="1" dirty="0">
                <a:latin typeface="Times New Roman" panose="02020603050405020304" pitchFamily="18" charset="0"/>
                <a:cs typeface="Times New Roman" panose="02020603050405020304" pitchFamily="18" charset="0"/>
              </a:rPr>
              <a:t>14:00-15:00: Öppen föreläsning Professor Peter Lohmander, Ledamot i SULF förbundsstyrelse,</a:t>
            </a:r>
          </a:p>
          <a:p>
            <a:r>
              <a:rPr lang="sv-SE" b="1" dirty="0">
                <a:latin typeface="Times New Roman" panose="02020603050405020304" pitchFamily="18" charset="0"/>
                <a:cs typeface="Times New Roman" panose="02020603050405020304" pitchFamily="18" charset="0"/>
              </a:rPr>
              <a:t>"Svensk utbildning och lärarnas villkor måste förbättras".</a:t>
            </a:r>
          </a:p>
          <a:p>
            <a:r>
              <a:rPr lang="sv-SE" b="1" dirty="0">
                <a:latin typeface="Times New Roman" panose="02020603050405020304" pitchFamily="18" charset="0"/>
                <a:cs typeface="Times New Roman" panose="02020603050405020304" pitchFamily="18" charset="0"/>
              </a:rPr>
              <a:t>15:00-16:00: Träffa representanter från SULF Centralt, men även lokalt vid Mälardalens högskola.</a:t>
            </a:r>
          </a:p>
          <a:p>
            <a:r>
              <a:rPr lang="sv-SE" b="1" dirty="0">
                <a:latin typeface="Times New Roman" panose="02020603050405020304" pitchFamily="18" charset="0"/>
                <a:cs typeface="Times New Roman" panose="02020603050405020304" pitchFamily="18" charset="0"/>
              </a:rPr>
              <a:t>Öppen diskussion om framtidens högskola.</a:t>
            </a:r>
          </a:p>
        </p:txBody>
      </p:sp>
      <p:sp>
        <p:nvSpPr>
          <p:cNvPr id="4" name="Platshållare för bildnummer 3"/>
          <p:cNvSpPr>
            <a:spLocks noGrp="1"/>
          </p:cNvSpPr>
          <p:nvPr>
            <p:ph type="sldNum" sz="quarter" idx="12"/>
          </p:nvPr>
        </p:nvSpPr>
        <p:spPr/>
        <p:txBody>
          <a:bodyPr/>
          <a:lstStyle/>
          <a:p>
            <a:fld id="{CF7C3FE0-6EB4-418C-82E7-2F09A4F41151}" type="slidenum">
              <a:rPr lang="sv-SE" smtClean="0"/>
              <a:t>3</a:t>
            </a:fld>
            <a:endParaRPr lang="sv-SE"/>
          </a:p>
        </p:txBody>
      </p:sp>
    </p:spTree>
    <p:extLst>
      <p:ext uri="{BB962C8B-B14F-4D97-AF65-F5344CB8AC3E}">
        <p14:creationId xmlns:p14="http://schemas.microsoft.com/office/powerpoint/2010/main" val="21690723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838200" y="619125"/>
            <a:ext cx="10515600" cy="1325563"/>
          </a:xfrm>
        </p:spPr>
        <p:txBody>
          <a:bodyPr>
            <a:normAutofit fontScale="90000"/>
          </a:bodyPr>
          <a:lstStyle/>
          <a:p>
            <a:r>
              <a:rPr lang="sv-SE" b="1" i="1" dirty="0" smtClean="0">
                <a:solidFill>
                  <a:srgbClr val="FF0000"/>
                </a:solidFill>
                <a:latin typeface="Times New Roman" panose="02020603050405020304" pitchFamily="18" charset="0"/>
                <a:cs typeface="Times New Roman" panose="02020603050405020304" pitchFamily="18" charset="0"/>
              </a:rPr>
              <a:t>Varför är det så viktigt för forskningen och utvecklingen att ha stor andel ”</a:t>
            </a:r>
            <a:r>
              <a:rPr lang="sv-SE" b="1" i="1" dirty="0" err="1" smtClean="0">
                <a:solidFill>
                  <a:srgbClr val="FF0000"/>
                </a:solidFill>
                <a:latin typeface="Times New Roman" panose="02020603050405020304" pitchFamily="18" charset="0"/>
                <a:cs typeface="Times New Roman" panose="02020603050405020304" pitchFamily="18" charset="0"/>
              </a:rPr>
              <a:t>top</a:t>
            </a:r>
            <a:r>
              <a:rPr lang="sv-SE" b="1" i="1" dirty="0" smtClean="0">
                <a:solidFill>
                  <a:srgbClr val="FF0000"/>
                </a:solidFill>
                <a:latin typeface="Times New Roman" panose="02020603050405020304" pitchFamily="18" charset="0"/>
                <a:cs typeface="Times New Roman" panose="02020603050405020304" pitchFamily="18" charset="0"/>
              </a:rPr>
              <a:t> </a:t>
            </a:r>
            <a:r>
              <a:rPr lang="sv-SE" b="1" i="1" dirty="0" err="1" smtClean="0">
                <a:solidFill>
                  <a:srgbClr val="FF0000"/>
                </a:solidFill>
                <a:latin typeface="Times New Roman" panose="02020603050405020304" pitchFamily="18" charset="0"/>
                <a:cs typeface="Times New Roman" panose="02020603050405020304" pitchFamily="18" charset="0"/>
              </a:rPr>
              <a:t>performers</a:t>
            </a:r>
            <a:r>
              <a:rPr lang="sv-SE" b="1" i="1" dirty="0" smtClean="0">
                <a:solidFill>
                  <a:srgbClr val="FF0000"/>
                </a:solidFill>
                <a:latin typeface="Times New Roman" panose="02020603050405020304" pitchFamily="18" charset="0"/>
                <a:cs typeface="Times New Roman" panose="02020603050405020304" pitchFamily="18" charset="0"/>
              </a:rPr>
              <a:t>” i just ämnet matematik?</a:t>
            </a:r>
            <a:endParaRPr lang="sv-SE" b="1" i="1" dirty="0">
              <a:solidFill>
                <a:srgbClr val="FF0000"/>
              </a:solidFill>
              <a:latin typeface="Times New Roman" panose="02020603050405020304" pitchFamily="18" charset="0"/>
              <a:cs typeface="Times New Roman" panose="02020603050405020304" pitchFamily="18" charset="0"/>
            </a:endParaRPr>
          </a:p>
        </p:txBody>
      </p:sp>
      <p:sp>
        <p:nvSpPr>
          <p:cNvPr id="3" name="Platshållare för innehåll 2"/>
          <p:cNvSpPr>
            <a:spLocks noGrp="1"/>
          </p:cNvSpPr>
          <p:nvPr>
            <p:ph idx="1"/>
          </p:nvPr>
        </p:nvSpPr>
        <p:spPr>
          <a:xfrm>
            <a:off x="774700" y="2316162"/>
            <a:ext cx="10515600" cy="4351338"/>
          </a:xfrm>
        </p:spPr>
        <p:txBody>
          <a:bodyPr>
            <a:normAutofit/>
          </a:bodyPr>
          <a:lstStyle/>
          <a:p>
            <a:r>
              <a:rPr lang="sv-SE" dirty="0" smtClean="0"/>
              <a:t>Praktiskt taget all forskning och utveckling inom områden som är avgörande för naturvetenskapliga, tekniska och ekonomiska </a:t>
            </a:r>
            <a:r>
              <a:rPr lang="sv-SE" dirty="0"/>
              <a:t>genombrott bygger till stor del på matematiska </a:t>
            </a:r>
            <a:r>
              <a:rPr lang="sv-SE" dirty="0" smtClean="0"/>
              <a:t>modeller och analyser.</a:t>
            </a:r>
          </a:p>
          <a:p>
            <a:r>
              <a:rPr lang="sv-SE" dirty="0" smtClean="0"/>
              <a:t>Detta är avgörande för länders utveckling och konkurrenskraft.  </a:t>
            </a:r>
          </a:p>
          <a:p>
            <a:r>
              <a:rPr lang="sv-SE" dirty="0" smtClean="0"/>
              <a:t>Utan mycket goda kunskaper och färdigheter i matematik, långt utöver ”medelkompetens”, förstår man inte teknologin fullständigt. </a:t>
            </a:r>
          </a:p>
          <a:p>
            <a:r>
              <a:rPr lang="sv-SE" dirty="0" smtClean="0"/>
              <a:t>Det går inte att på djupet lära sig teknologin och det är omöjligt att bidra till ny kunskap utan mycket goda kunskaper och färdigheter i matematik. </a:t>
            </a:r>
          </a:p>
          <a:p>
            <a:endParaRPr lang="sv-SE" dirty="0"/>
          </a:p>
        </p:txBody>
      </p:sp>
      <p:sp>
        <p:nvSpPr>
          <p:cNvPr id="4" name="Platshållare för bildnummer 3"/>
          <p:cNvSpPr>
            <a:spLocks noGrp="1"/>
          </p:cNvSpPr>
          <p:nvPr>
            <p:ph type="sldNum" sz="quarter" idx="12"/>
          </p:nvPr>
        </p:nvSpPr>
        <p:spPr/>
        <p:txBody>
          <a:bodyPr/>
          <a:lstStyle/>
          <a:p>
            <a:fld id="{CF7C3FE0-6EB4-418C-82E7-2F09A4F41151}" type="slidenum">
              <a:rPr lang="sv-SE" smtClean="0"/>
              <a:t>30</a:t>
            </a:fld>
            <a:endParaRPr lang="sv-SE"/>
          </a:p>
        </p:txBody>
      </p:sp>
    </p:spTree>
    <p:extLst>
      <p:ext uri="{BB962C8B-B14F-4D97-AF65-F5344CB8AC3E}">
        <p14:creationId xmlns:p14="http://schemas.microsoft.com/office/powerpoint/2010/main" val="18204573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838200" y="1127125"/>
            <a:ext cx="10515600" cy="4351338"/>
          </a:xfrm>
        </p:spPr>
        <p:txBody>
          <a:bodyPr/>
          <a:lstStyle/>
          <a:p>
            <a:pPr marL="0" indent="0">
              <a:buNone/>
            </a:pPr>
            <a:endParaRPr lang="sv-SE" dirty="0" smtClean="0"/>
          </a:p>
          <a:p>
            <a:pPr marL="0" indent="0">
              <a:buNone/>
            </a:pPr>
            <a:r>
              <a:rPr lang="sv-SE" b="1" dirty="0" smtClean="0">
                <a:latin typeface="Times New Roman" panose="02020603050405020304" pitchFamily="18" charset="0"/>
                <a:cs typeface="Times New Roman" panose="02020603050405020304" pitchFamily="18" charset="0"/>
              </a:rPr>
              <a:t>Sverige har också hög </a:t>
            </a:r>
            <a:r>
              <a:rPr lang="sv-SE" b="1" dirty="0" smtClean="0">
                <a:solidFill>
                  <a:srgbClr val="FF0000"/>
                </a:solidFill>
                <a:latin typeface="Times New Roman" panose="02020603050405020304" pitchFamily="18" charset="0"/>
                <a:cs typeface="Times New Roman" panose="02020603050405020304" pitchFamily="18" charset="0"/>
              </a:rPr>
              <a:t>andel ”</a:t>
            </a:r>
            <a:r>
              <a:rPr lang="sv-SE" b="1" dirty="0" err="1" smtClean="0">
                <a:solidFill>
                  <a:srgbClr val="FF0000"/>
                </a:solidFill>
                <a:latin typeface="Times New Roman" panose="02020603050405020304" pitchFamily="18" charset="0"/>
                <a:cs typeface="Times New Roman" panose="02020603050405020304" pitchFamily="18" charset="0"/>
              </a:rPr>
              <a:t>low</a:t>
            </a:r>
            <a:r>
              <a:rPr lang="sv-SE" b="1" dirty="0" smtClean="0">
                <a:solidFill>
                  <a:srgbClr val="FF0000"/>
                </a:solidFill>
                <a:latin typeface="Times New Roman" panose="02020603050405020304" pitchFamily="18" charset="0"/>
                <a:cs typeface="Times New Roman" panose="02020603050405020304" pitchFamily="18" charset="0"/>
              </a:rPr>
              <a:t> </a:t>
            </a:r>
            <a:r>
              <a:rPr lang="sv-SE" b="1" dirty="0" err="1" smtClean="0">
                <a:solidFill>
                  <a:srgbClr val="FF0000"/>
                </a:solidFill>
                <a:latin typeface="Times New Roman" panose="02020603050405020304" pitchFamily="18" charset="0"/>
                <a:cs typeface="Times New Roman" panose="02020603050405020304" pitchFamily="18" charset="0"/>
              </a:rPr>
              <a:t>achievers</a:t>
            </a:r>
            <a:r>
              <a:rPr lang="sv-SE" b="1" dirty="0" smtClean="0">
                <a:solidFill>
                  <a:srgbClr val="FF0000"/>
                </a:solidFill>
                <a:latin typeface="Times New Roman" panose="02020603050405020304" pitchFamily="18" charset="0"/>
                <a:cs typeface="Times New Roman" panose="02020603050405020304" pitchFamily="18" charset="0"/>
              </a:rPr>
              <a:t>”</a:t>
            </a:r>
            <a:r>
              <a:rPr lang="sv-SE" b="1" dirty="0" smtClean="0">
                <a:latin typeface="Times New Roman" panose="02020603050405020304" pitchFamily="18" charset="0"/>
                <a:cs typeface="Times New Roman" panose="02020603050405020304" pitchFamily="18" charset="0"/>
              </a:rPr>
              <a:t> in matematik.</a:t>
            </a:r>
          </a:p>
          <a:p>
            <a:pPr marL="0" indent="0">
              <a:buNone/>
            </a:pPr>
            <a:r>
              <a:rPr lang="sv-SE" b="1" dirty="0" smtClean="0">
                <a:latin typeface="Times New Roman" panose="02020603050405020304" pitchFamily="18" charset="0"/>
                <a:cs typeface="Times New Roman" panose="02020603050405020304" pitchFamily="18" charset="0"/>
              </a:rPr>
              <a:t>(Sverige: </a:t>
            </a:r>
            <a:r>
              <a:rPr lang="sv-SE" sz="4800" b="1" dirty="0" smtClean="0">
                <a:solidFill>
                  <a:srgbClr val="FF0000"/>
                </a:solidFill>
                <a:latin typeface="Times New Roman" panose="02020603050405020304" pitchFamily="18" charset="0"/>
                <a:cs typeface="Times New Roman" panose="02020603050405020304" pitchFamily="18" charset="0"/>
              </a:rPr>
              <a:t>27.1</a:t>
            </a:r>
            <a:r>
              <a:rPr lang="sv-SE" b="1" dirty="0" smtClean="0">
                <a:latin typeface="Times New Roman" panose="02020603050405020304" pitchFamily="18" charset="0"/>
                <a:cs typeface="Times New Roman" panose="02020603050405020304" pitchFamily="18" charset="0"/>
              </a:rPr>
              <a:t>, Finland: </a:t>
            </a:r>
            <a:r>
              <a:rPr lang="sv-SE" sz="3600" b="1" dirty="0" smtClean="0">
                <a:solidFill>
                  <a:srgbClr val="FF0000"/>
                </a:solidFill>
                <a:latin typeface="Times New Roman" panose="02020603050405020304" pitchFamily="18" charset="0"/>
                <a:cs typeface="Times New Roman" panose="02020603050405020304" pitchFamily="18" charset="0"/>
              </a:rPr>
              <a:t>12.3</a:t>
            </a:r>
            <a:r>
              <a:rPr lang="sv-SE" b="1" dirty="0" smtClean="0">
                <a:latin typeface="Times New Roman" panose="02020603050405020304" pitchFamily="18" charset="0"/>
                <a:cs typeface="Times New Roman" panose="02020603050405020304" pitchFamily="18" charset="0"/>
              </a:rPr>
              <a:t>, Shanghai-China: </a:t>
            </a:r>
            <a:r>
              <a:rPr lang="sv-SE" b="1" dirty="0" smtClean="0">
                <a:solidFill>
                  <a:srgbClr val="FF0000"/>
                </a:solidFill>
                <a:latin typeface="Times New Roman" panose="02020603050405020304" pitchFamily="18" charset="0"/>
                <a:cs typeface="Times New Roman" panose="02020603050405020304" pitchFamily="18" charset="0"/>
              </a:rPr>
              <a:t>3.8</a:t>
            </a:r>
            <a:r>
              <a:rPr lang="sv-SE" b="1" dirty="0" smtClean="0">
                <a:latin typeface="Times New Roman" panose="02020603050405020304" pitchFamily="18" charset="0"/>
                <a:cs typeface="Times New Roman" panose="02020603050405020304" pitchFamily="18" charset="0"/>
              </a:rPr>
              <a:t>)</a:t>
            </a:r>
            <a:endParaRPr lang="sv-SE" b="1" dirty="0">
              <a:latin typeface="Times New Roman" panose="02020603050405020304" pitchFamily="18" charset="0"/>
              <a:cs typeface="Times New Roman" panose="02020603050405020304" pitchFamily="18" charset="0"/>
            </a:endParaRPr>
          </a:p>
          <a:p>
            <a:pPr marL="0" indent="0">
              <a:buNone/>
            </a:pPr>
            <a:endParaRPr lang="sv-SE" b="1" dirty="0" smtClean="0">
              <a:latin typeface="Times New Roman" panose="02020603050405020304" pitchFamily="18" charset="0"/>
              <a:cs typeface="Times New Roman" panose="02020603050405020304" pitchFamily="18" charset="0"/>
            </a:endParaRPr>
          </a:p>
          <a:p>
            <a:pPr marL="0" indent="0">
              <a:buNone/>
            </a:pPr>
            <a:endParaRPr lang="sv-SE" b="1" dirty="0" smtClean="0">
              <a:latin typeface="Times New Roman" panose="02020603050405020304" pitchFamily="18" charset="0"/>
              <a:cs typeface="Times New Roman" panose="02020603050405020304" pitchFamily="18" charset="0"/>
            </a:endParaRPr>
          </a:p>
          <a:p>
            <a:pPr marL="0" indent="0">
              <a:buNone/>
            </a:pPr>
            <a:r>
              <a:rPr lang="sv-SE" b="1" i="1" dirty="0" smtClean="0">
                <a:latin typeface="Times New Roman" panose="02020603050405020304" pitchFamily="18" charset="0"/>
                <a:cs typeface="Times New Roman" panose="02020603050405020304" pitchFamily="18" charset="0"/>
              </a:rPr>
              <a:t>Dessutom har Sverige </a:t>
            </a:r>
          </a:p>
          <a:p>
            <a:pPr marL="0" indent="0">
              <a:buNone/>
            </a:pPr>
            <a:r>
              <a:rPr lang="sv-SE" sz="4400" b="1" i="1" dirty="0" smtClean="0">
                <a:solidFill>
                  <a:srgbClr val="FF0000"/>
                </a:solidFill>
                <a:latin typeface="Times New Roman" panose="02020603050405020304" pitchFamily="18" charset="0"/>
                <a:cs typeface="Times New Roman" panose="02020603050405020304" pitchFamily="18" charset="0"/>
              </a:rPr>
              <a:t>3.3% sänkning av medelresultaten per år.</a:t>
            </a:r>
            <a:endParaRPr lang="sv-SE" b="1" i="1" dirty="0">
              <a:solidFill>
                <a:srgbClr val="FF0000"/>
              </a:solidFill>
              <a:latin typeface="Times New Roman" panose="02020603050405020304" pitchFamily="18" charset="0"/>
              <a:cs typeface="Times New Roman" panose="02020603050405020304" pitchFamily="18" charset="0"/>
            </a:endParaRPr>
          </a:p>
        </p:txBody>
      </p:sp>
      <p:sp>
        <p:nvSpPr>
          <p:cNvPr id="4" name="Platshållare för bildnummer 3"/>
          <p:cNvSpPr>
            <a:spLocks noGrp="1"/>
          </p:cNvSpPr>
          <p:nvPr>
            <p:ph type="sldNum" sz="quarter" idx="12"/>
          </p:nvPr>
        </p:nvSpPr>
        <p:spPr/>
        <p:txBody>
          <a:bodyPr/>
          <a:lstStyle/>
          <a:p>
            <a:fld id="{CF7C3FE0-6EB4-418C-82E7-2F09A4F41151}" type="slidenum">
              <a:rPr lang="sv-SE" smtClean="0"/>
              <a:t>31</a:t>
            </a:fld>
            <a:endParaRPr lang="sv-SE"/>
          </a:p>
        </p:txBody>
      </p:sp>
    </p:spTree>
    <p:extLst>
      <p:ext uri="{BB962C8B-B14F-4D97-AF65-F5344CB8AC3E}">
        <p14:creationId xmlns:p14="http://schemas.microsoft.com/office/powerpoint/2010/main" val="36922712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82"/>
            </a:gs>
            <a:gs pos="7000">
              <a:srgbClr val="66008F"/>
            </a:gs>
            <a:gs pos="12000">
              <a:srgbClr val="BA0066"/>
            </a:gs>
            <a:gs pos="89999">
              <a:srgbClr val="FF0000"/>
            </a:gs>
            <a:gs pos="100000">
              <a:srgbClr val="FF8200"/>
            </a:gs>
          </a:gsLst>
          <a:lin ang="10800000" scaled="1"/>
          <a:tileRect/>
        </a:gra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87400" y="1533525"/>
            <a:ext cx="10515600" cy="1325563"/>
          </a:xfrm>
        </p:spPr>
        <p:txBody>
          <a:bodyPr/>
          <a:lstStyle/>
          <a:p>
            <a:pPr algn="ctr"/>
            <a:r>
              <a:rPr lang="sv-SE" b="1" dirty="0" smtClean="0">
                <a:latin typeface="Times New Roman" panose="02020603050405020304" pitchFamily="18" charset="0"/>
                <a:cs typeface="Times New Roman" panose="02020603050405020304" pitchFamily="18" charset="0"/>
              </a:rPr>
              <a:t>Sveriges lärare har också dåliga löner.</a:t>
            </a:r>
            <a:endParaRPr lang="sv-SE" b="1" dirty="0">
              <a:latin typeface="Times New Roman" panose="02020603050405020304" pitchFamily="18" charset="0"/>
              <a:cs typeface="Times New Roman" panose="02020603050405020304" pitchFamily="18" charset="0"/>
            </a:endParaRPr>
          </a:p>
        </p:txBody>
      </p:sp>
      <p:sp>
        <p:nvSpPr>
          <p:cNvPr id="4" name="Platshållare för bildnummer 3"/>
          <p:cNvSpPr>
            <a:spLocks noGrp="1"/>
          </p:cNvSpPr>
          <p:nvPr>
            <p:ph type="sldNum" sz="quarter" idx="12"/>
          </p:nvPr>
        </p:nvSpPr>
        <p:spPr/>
        <p:txBody>
          <a:bodyPr/>
          <a:lstStyle/>
          <a:p>
            <a:fld id="{CF7C3FE0-6EB4-418C-82E7-2F09A4F41151}" type="slidenum">
              <a:rPr lang="sv-SE" smtClean="0">
                <a:solidFill>
                  <a:prstClr val="black">
                    <a:tint val="75000"/>
                  </a:prstClr>
                </a:solidFill>
              </a:rPr>
              <a:pPr/>
              <a:t>32</a:t>
            </a:fld>
            <a:endParaRPr lang="sv-SE">
              <a:solidFill>
                <a:prstClr val="black">
                  <a:tint val="75000"/>
                </a:prstClr>
              </a:solidFill>
            </a:endParaRPr>
          </a:p>
        </p:txBody>
      </p:sp>
    </p:spTree>
    <p:extLst>
      <p:ext uri="{BB962C8B-B14F-4D97-AF65-F5344CB8AC3E}">
        <p14:creationId xmlns:p14="http://schemas.microsoft.com/office/powerpoint/2010/main" val="11244884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838200" y="1825625"/>
            <a:ext cx="3009900" cy="4351338"/>
          </a:xfrm>
        </p:spPr>
        <p:txBody>
          <a:bodyPr/>
          <a:lstStyle/>
          <a:p>
            <a:endParaRPr lang="sv-SE" dirty="0"/>
          </a:p>
        </p:txBody>
      </p:sp>
      <p:sp>
        <p:nvSpPr>
          <p:cNvPr id="4" name="Platshållare för bildnummer 3"/>
          <p:cNvSpPr>
            <a:spLocks noGrp="1"/>
          </p:cNvSpPr>
          <p:nvPr>
            <p:ph type="sldNum" sz="quarter" idx="12"/>
          </p:nvPr>
        </p:nvSpPr>
        <p:spPr/>
        <p:txBody>
          <a:bodyPr/>
          <a:lstStyle/>
          <a:p>
            <a:fld id="{CF7C3FE0-6EB4-418C-82E7-2F09A4F41151}" type="slidenum">
              <a:rPr lang="sv-SE" smtClean="0"/>
              <a:t>33</a:t>
            </a:fld>
            <a:endParaRPr lang="sv-SE"/>
          </a:p>
        </p:txBody>
      </p:sp>
      <p:pic>
        <p:nvPicPr>
          <p:cNvPr id="5" name="Bildobjekt 4"/>
          <p:cNvPicPr/>
          <p:nvPr/>
        </p:nvPicPr>
        <p:blipFill>
          <a:blip r:embed="rId2">
            <a:extLst>
              <a:ext uri="{28A0092B-C50C-407E-A947-70E740481C1C}">
                <a14:useLocalDpi xmlns:a14="http://schemas.microsoft.com/office/drawing/2010/main" val="0"/>
              </a:ext>
            </a:extLst>
          </a:blip>
          <a:srcRect/>
          <a:stretch>
            <a:fillRect/>
          </a:stretch>
        </p:blipFill>
        <p:spPr bwMode="auto">
          <a:xfrm>
            <a:off x="749300" y="177800"/>
            <a:ext cx="10807700" cy="6680200"/>
          </a:xfrm>
          <a:prstGeom prst="rect">
            <a:avLst/>
          </a:prstGeom>
          <a:noFill/>
          <a:ln>
            <a:noFill/>
          </a:ln>
        </p:spPr>
      </p:pic>
      <p:sp>
        <p:nvSpPr>
          <p:cNvPr id="6" name="Upp 5"/>
          <p:cNvSpPr/>
          <p:nvPr/>
        </p:nvSpPr>
        <p:spPr>
          <a:xfrm>
            <a:off x="4902200" y="5435600"/>
            <a:ext cx="203200" cy="35560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0000"/>
              </a:solidFill>
            </a:endParaRPr>
          </a:p>
        </p:txBody>
      </p:sp>
      <p:sp>
        <p:nvSpPr>
          <p:cNvPr id="7" name="Upp 6"/>
          <p:cNvSpPr/>
          <p:nvPr/>
        </p:nvSpPr>
        <p:spPr>
          <a:xfrm>
            <a:off x="6153150" y="5511800"/>
            <a:ext cx="260350" cy="27940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Upp 7"/>
          <p:cNvSpPr/>
          <p:nvPr/>
        </p:nvSpPr>
        <p:spPr>
          <a:xfrm>
            <a:off x="9537700" y="6356349"/>
            <a:ext cx="292100" cy="365125"/>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Upp 8"/>
          <p:cNvSpPr/>
          <p:nvPr/>
        </p:nvSpPr>
        <p:spPr>
          <a:xfrm>
            <a:off x="8782050" y="6242050"/>
            <a:ext cx="292100" cy="365125"/>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7483134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80000">
              <a:srgbClr val="FF7A00"/>
            </a:gs>
            <a:gs pos="88000">
              <a:srgbClr val="FF0300"/>
            </a:gs>
            <a:gs pos="100000">
              <a:srgbClr val="4D0808"/>
            </a:gs>
          </a:gsLst>
          <a:lin ang="8100000" scaled="1"/>
        </a:gradFill>
        <a:effectLst/>
      </p:bgPr>
    </p:bg>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normAutofit/>
          </a:bodyPr>
          <a:lstStyle/>
          <a:p>
            <a:pPr marL="0" indent="0" algn="ctr">
              <a:buNone/>
            </a:pPr>
            <a:r>
              <a:rPr lang="sv-SE" sz="4800" b="1" dirty="0" smtClean="0">
                <a:latin typeface="Times New Roman" panose="02020603050405020304" pitchFamily="18" charset="0"/>
                <a:cs typeface="Times New Roman" panose="02020603050405020304" pitchFamily="18" charset="0"/>
              </a:rPr>
              <a:t>Kanske Sverige anställer lärare och bestämmer deras löner på fel sätt? </a:t>
            </a:r>
            <a:endParaRPr lang="sv-SE" sz="4800" b="1" dirty="0">
              <a:latin typeface="Times New Roman" panose="02020603050405020304" pitchFamily="18" charset="0"/>
              <a:cs typeface="Times New Roman" panose="02020603050405020304" pitchFamily="18" charset="0"/>
            </a:endParaRPr>
          </a:p>
        </p:txBody>
      </p:sp>
      <p:sp>
        <p:nvSpPr>
          <p:cNvPr id="4" name="Platshållare för bildnummer 3"/>
          <p:cNvSpPr>
            <a:spLocks noGrp="1"/>
          </p:cNvSpPr>
          <p:nvPr>
            <p:ph type="sldNum" sz="quarter" idx="12"/>
          </p:nvPr>
        </p:nvSpPr>
        <p:spPr/>
        <p:txBody>
          <a:bodyPr/>
          <a:lstStyle/>
          <a:p>
            <a:fld id="{CF7C3FE0-6EB4-418C-82E7-2F09A4F41151}" type="slidenum">
              <a:rPr lang="sv-SE" smtClean="0"/>
              <a:t>34</a:t>
            </a:fld>
            <a:endParaRPr lang="sv-SE"/>
          </a:p>
        </p:txBody>
      </p:sp>
    </p:spTree>
    <p:extLst>
      <p:ext uri="{BB962C8B-B14F-4D97-AF65-F5344CB8AC3E}">
        <p14:creationId xmlns:p14="http://schemas.microsoft.com/office/powerpoint/2010/main" val="7214663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838200" y="1127125"/>
            <a:ext cx="10515600" cy="4351338"/>
          </a:xfrm>
        </p:spPr>
        <p:txBody>
          <a:bodyPr/>
          <a:lstStyle/>
          <a:p>
            <a:pPr marL="0" indent="0">
              <a:buNone/>
            </a:pPr>
            <a:r>
              <a:rPr lang="sv-SE" b="1" dirty="0" smtClean="0">
                <a:solidFill>
                  <a:srgbClr val="0070C0"/>
                </a:solidFill>
              </a:rPr>
              <a:t>När nya lärare anställs så kan kanske undervisningen kan påverkas.</a:t>
            </a:r>
          </a:p>
          <a:p>
            <a:pPr marL="0" indent="0">
              <a:buNone/>
            </a:pPr>
            <a:r>
              <a:rPr lang="sv-SE" b="1" i="1" dirty="0" smtClean="0">
                <a:solidFill>
                  <a:srgbClr val="FF0000"/>
                </a:solidFill>
              </a:rPr>
              <a:t>Har det någon betydelse för undervisningens kvalitet vem som bestämmer vilka som blir anställda som lärare?</a:t>
            </a:r>
          </a:p>
          <a:p>
            <a:endParaRPr lang="sv-SE" dirty="0" smtClean="0"/>
          </a:p>
          <a:p>
            <a:pPr marL="0" indent="0">
              <a:buNone/>
            </a:pPr>
            <a:r>
              <a:rPr lang="sv-SE" b="1" dirty="0" smtClean="0">
                <a:solidFill>
                  <a:srgbClr val="0070C0"/>
                </a:solidFill>
              </a:rPr>
              <a:t>När lärare får ingångslön och löneökningar så kanske detta påverkar lärares motivation och undervisning.   </a:t>
            </a:r>
          </a:p>
          <a:p>
            <a:pPr marL="0" indent="0">
              <a:buNone/>
            </a:pPr>
            <a:r>
              <a:rPr lang="sv-SE" b="1" i="1" dirty="0" smtClean="0">
                <a:solidFill>
                  <a:srgbClr val="FF0000"/>
                </a:solidFill>
              </a:rPr>
              <a:t>Har det någon betydelse för undervisningens kvalitet vem som bestämmer lärares löner och löneökningar?</a:t>
            </a:r>
            <a:endParaRPr lang="sv-SE" b="1" i="1" dirty="0">
              <a:solidFill>
                <a:srgbClr val="FF0000"/>
              </a:solidFill>
            </a:endParaRPr>
          </a:p>
        </p:txBody>
      </p:sp>
      <p:sp>
        <p:nvSpPr>
          <p:cNvPr id="4" name="Platshållare för bildnummer 3"/>
          <p:cNvSpPr>
            <a:spLocks noGrp="1"/>
          </p:cNvSpPr>
          <p:nvPr>
            <p:ph type="sldNum" sz="quarter" idx="12"/>
          </p:nvPr>
        </p:nvSpPr>
        <p:spPr/>
        <p:txBody>
          <a:bodyPr/>
          <a:lstStyle/>
          <a:p>
            <a:fld id="{CF7C3FE0-6EB4-418C-82E7-2F09A4F41151}" type="slidenum">
              <a:rPr lang="sv-SE" smtClean="0"/>
              <a:t>35</a:t>
            </a:fld>
            <a:endParaRPr lang="sv-SE"/>
          </a:p>
        </p:txBody>
      </p:sp>
    </p:spTree>
    <p:extLst>
      <p:ext uri="{BB962C8B-B14F-4D97-AF65-F5344CB8AC3E}">
        <p14:creationId xmlns:p14="http://schemas.microsoft.com/office/powerpoint/2010/main" val="9670542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F7C3FE0-6EB4-418C-82E7-2F09A4F41151}" type="slidenum">
              <a:rPr lang="sv-SE" smtClean="0">
                <a:solidFill>
                  <a:prstClr val="black">
                    <a:tint val="75000"/>
                  </a:prstClr>
                </a:solidFill>
              </a:rPr>
              <a:pPr/>
              <a:t>36</a:t>
            </a:fld>
            <a:endParaRPr lang="sv-SE">
              <a:solidFill>
                <a:prstClr val="black">
                  <a:tint val="75000"/>
                </a:prstClr>
              </a:solidFill>
            </a:endParaRPr>
          </a:p>
        </p:txBody>
      </p:sp>
      <p:pic>
        <p:nvPicPr>
          <p:cNvPr id="5" name="Bildobjekt 4"/>
          <p:cNvPicPr>
            <a:picLocks noChangeAspect="1"/>
          </p:cNvPicPr>
          <p:nvPr/>
        </p:nvPicPr>
        <p:blipFill>
          <a:blip r:embed="rId2"/>
          <a:stretch>
            <a:fillRect/>
          </a:stretch>
        </p:blipFill>
        <p:spPr>
          <a:xfrm>
            <a:off x="660400" y="301677"/>
            <a:ext cx="10924394" cy="6237235"/>
          </a:xfrm>
          <a:prstGeom prst="rect">
            <a:avLst/>
          </a:prstGeom>
        </p:spPr>
      </p:pic>
    </p:spTree>
    <p:extLst>
      <p:ext uri="{BB962C8B-B14F-4D97-AF65-F5344CB8AC3E}">
        <p14:creationId xmlns:p14="http://schemas.microsoft.com/office/powerpoint/2010/main" val="31649453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F7C3FE0-6EB4-418C-82E7-2F09A4F41151}" type="slidenum">
              <a:rPr lang="sv-SE" smtClean="0">
                <a:solidFill>
                  <a:prstClr val="black">
                    <a:tint val="75000"/>
                  </a:prstClr>
                </a:solidFill>
              </a:rPr>
              <a:pPr/>
              <a:t>37</a:t>
            </a:fld>
            <a:endParaRPr lang="sv-SE">
              <a:solidFill>
                <a:prstClr val="black">
                  <a:tint val="75000"/>
                </a:prstClr>
              </a:solidFill>
            </a:endParaRPr>
          </a:p>
        </p:txBody>
      </p:sp>
      <p:pic>
        <p:nvPicPr>
          <p:cNvPr id="5" name="Bildobjekt 4"/>
          <p:cNvPicPr>
            <a:picLocks noChangeAspect="1"/>
          </p:cNvPicPr>
          <p:nvPr/>
        </p:nvPicPr>
        <p:blipFill>
          <a:blip r:embed="rId2"/>
          <a:stretch>
            <a:fillRect/>
          </a:stretch>
        </p:blipFill>
        <p:spPr>
          <a:xfrm>
            <a:off x="336316" y="428625"/>
            <a:ext cx="11855684" cy="5507079"/>
          </a:xfrm>
          <a:prstGeom prst="rect">
            <a:avLst/>
          </a:prstGeom>
        </p:spPr>
      </p:pic>
      <p:sp>
        <p:nvSpPr>
          <p:cNvPr id="2" name="Rektangel 1"/>
          <p:cNvSpPr/>
          <p:nvPr/>
        </p:nvSpPr>
        <p:spPr>
          <a:xfrm>
            <a:off x="791611" y="6352143"/>
            <a:ext cx="3344377" cy="369332"/>
          </a:xfrm>
          <a:prstGeom prst="rect">
            <a:avLst/>
          </a:prstGeom>
        </p:spPr>
        <p:txBody>
          <a:bodyPr wrap="none">
            <a:spAutoFit/>
          </a:bodyPr>
          <a:lstStyle/>
          <a:p>
            <a:r>
              <a:rPr lang="sv-SE" b="1" dirty="0">
                <a:solidFill>
                  <a:srgbClr val="FF0000"/>
                </a:solidFill>
              </a:rPr>
              <a:t>Definitioner: Se Föregående sida.</a:t>
            </a:r>
          </a:p>
        </p:txBody>
      </p:sp>
    </p:spTree>
    <p:extLst>
      <p:ext uri="{BB962C8B-B14F-4D97-AF65-F5344CB8AC3E}">
        <p14:creationId xmlns:p14="http://schemas.microsoft.com/office/powerpoint/2010/main" val="30554600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78000">
              <a:srgbClr val="FF7A00"/>
            </a:gs>
            <a:gs pos="85000">
              <a:srgbClr val="FF0300"/>
            </a:gs>
            <a:gs pos="100000">
              <a:srgbClr val="4D0808"/>
            </a:gs>
          </a:gsLst>
          <a:lin ang="8100000" scaled="1"/>
        </a:gra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812800" y="2562225"/>
            <a:ext cx="10515600" cy="1325563"/>
          </a:xfrm>
        </p:spPr>
        <p:txBody>
          <a:bodyPr>
            <a:normAutofit fontScale="90000"/>
          </a:bodyPr>
          <a:lstStyle/>
          <a:p>
            <a:pPr algn="ctr"/>
            <a:r>
              <a:rPr lang="sv-SE" b="1" dirty="0" smtClean="0">
                <a:latin typeface="Times New Roman" panose="02020603050405020304" pitchFamily="18" charset="0"/>
                <a:cs typeface="Times New Roman" panose="02020603050405020304" pitchFamily="18" charset="0"/>
              </a:rPr>
              <a:t>Detta var allvarligt.</a:t>
            </a:r>
            <a:br>
              <a:rPr lang="sv-SE" b="1" dirty="0" smtClean="0">
                <a:latin typeface="Times New Roman" panose="02020603050405020304" pitchFamily="18" charset="0"/>
                <a:cs typeface="Times New Roman" panose="02020603050405020304" pitchFamily="18" charset="0"/>
              </a:rPr>
            </a:br>
            <a:r>
              <a:rPr lang="sv-SE" b="1" dirty="0" smtClean="0">
                <a:latin typeface="Times New Roman" panose="02020603050405020304" pitchFamily="18" charset="0"/>
                <a:cs typeface="Times New Roman" panose="02020603050405020304" pitchFamily="18" charset="0"/>
              </a:rPr>
              <a:t/>
            </a:r>
            <a:br>
              <a:rPr lang="sv-SE" b="1" dirty="0" smtClean="0">
                <a:latin typeface="Times New Roman" panose="02020603050405020304" pitchFamily="18" charset="0"/>
                <a:cs typeface="Times New Roman" panose="02020603050405020304" pitchFamily="18" charset="0"/>
              </a:rPr>
            </a:br>
            <a:r>
              <a:rPr lang="sv-SE" b="1" dirty="0" smtClean="0">
                <a:latin typeface="Times New Roman" panose="02020603050405020304" pitchFamily="18" charset="0"/>
                <a:cs typeface="Times New Roman" panose="02020603050405020304" pitchFamily="18" charset="0"/>
              </a:rPr>
              <a:t>Hur är läget för Sveriges universitetslärare?</a:t>
            </a:r>
            <a:br>
              <a:rPr lang="sv-SE" b="1" dirty="0" smtClean="0">
                <a:latin typeface="Times New Roman" panose="02020603050405020304" pitchFamily="18" charset="0"/>
                <a:cs typeface="Times New Roman" panose="02020603050405020304" pitchFamily="18" charset="0"/>
              </a:rPr>
            </a:br>
            <a:r>
              <a:rPr lang="sv-SE" b="1" dirty="0" smtClean="0">
                <a:latin typeface="Times New Roman" panose="02020603050405020304" pitchFamily="18" charset="0"/>
                <a:cs typeface="Times New Roman" panose="02020603050405020304" pitchFamily="18" charset="0"/>
              </a:rPr>
              <a:t/>
            </a:r>
            <a:br>
              <a:rPr lang="sv-SE" b="1" dirty="0" smtClean="0">
                <a:latin typeface="Times New Roman" panose="02020603050405020304" pitchFamily="18" charset="0"/>
                <a:cs typeface="Times New Roman" panose="02020603050405020304" pitchFamily="18" charset="0"/>
              </a:rPr>
            </a:br>
            <a:r>
              <a:rPr lang="sv-SE" b="1" dirty="0" smtClean="0">
                <a:latin typeface="Times New Roman" panose="02020603050405020304" pitchFamily="18" charset="0"/>
                <a:cs typeface="Times New Roman" panose="02020603050405020304" pitchFamily="18" charset="0"/>
              </a:rPr>
              <a:t>Har de ekonomiska och organisatoriska förutsättningar för att ge bästa möjliga undervisning?</a:t>
            </a:r>
            <a:br>
              <a:rPr lang="sv-SE" b="1" dirty="0" smtClean="0">
                <a:latin typeface="Times New Roman" panose="02020603050405020304" pitchFamily="18" charset="0"/>
                <a:cs typeface="Times New Roman" panose="02020603050405020304" pitchFamily="18" charset="0"/>
              </a:rPr>
            </a:br>
            <a:r>
              <a:rPr lang="sv-SE" b="1" dirty="0">
                <a:latin typeface="Times New Roman" panose="02020603050405020304" pitchFamily="18" charset="0"/>
                <a:cs typeface="Times New Roman" panose="02020603050405020304" pitchFamily="18" charset="0"/>
              </a:rPr>
              <a:t/>
            </a:r>
            <a:br>
              <a:rPr lang="sv-SE" b="1" dirty="0">
                <a:latin typeface="Times New Roman" panose="02020603050405020304" pitchFamily="18" charset="0"/>
                <a:cs typeface="Times New Roman" panose="02020603050405020304" pitchFamily="18" charset="0"/>
              </a:rPr>
            </a:br>
            <a:r>
              <a:rPr lang="sv-SE" b="1" dirty="0" smtClean="0">
                <a:latin typeface="Times New Roman" panose="02020603050405020304" pitchFamily="18" charset="0"/>
                <a:cs typeface="Times New Roman" panose="02020603050405020304" pitchFamily="18" charset="0"/>
              </a:rPr>
              <a:t>Kan Sverige använda samma resurser på ett bättre sätt?</a:t>
            </a:r>
            <a:endParaRPr lang="sv-SE" b="1" dirty="0">
              <a:latin typeface="Times New Roman" panose="02020603050405020304" pitchFamily="18" charset="0"/>
              <a:cs typeface="Times New Roman" panose="02020603050405020304" pitchFamily="18" charset="0"/>
            </a:endParaRPr>
          </a:p>
        </p:txBody>
      </p:sp>
      <p:sp>
        <p:nvSpPr>
          <p:cNvPr id="4" name="Platshållare för bildnummer 3"/>
          <p:cNvSpPr>
            <a:spLocks noGrp="1"/>
          </p:cNvSpPr>
          <p:nvPr>
            <p:ph type="sldNum" sz="quarter" idx="12"/>
          </p:nvPr>
        </p:nvSpPr>
        <p:spPr/>
        <p:txBody>
          <a:bodyPr/>
          <a:lstStyle/>
          <a:p>
            <a:fld id="{CF7C3FE0-6EB4-418C-82E7-2F09A4F41151}" type="slidenum">
              <a:rPr lang="sv-SE" smtClean="0">
                <a:solidFill>
                  <a:prstClr val="black">
                    <a:tint val="75000"/>
                  </a:prstClr>
                </a:solidFill>
              </a:rPr>
              <a:pPr/>
              <a:t>38</a:t>
            </a:fld>
            <a:endParaRPr lang="sv-SE">
              <a:solidFill>
                <a:prstClr val="black">
                  <a:tint val="75000"/>
                </a:prstClr>
              </a:solidFill>
            </a:endParaRPr>
          </a:p>
        </p:txBody>
      </p:sp>
    </p:spTree>
    <p:extLst>
      <p:ext uri="{BB962C8B-B14F-4D97-AF65-F5344CB8AC3E}">
        <p14:creationId xmlns:p14="http://schemas.microsoft.com/office/powerpoint/2010/main" val="29400021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u="sng" dirty="0" smtClean="0">
                <a:solidFill>
                  <a:srgbClr val="FF0000"/>
                </a:solidFill>
                <a:latin typeface="Times New Roman" panose="02020603050405020304" pitchFamily="18" charset="0"/>
                <a:cs typeface="Times New Roman" panose="02020603050405020304" pitchFamily="18" charset="0"/>
              </a:rPr>
              <a:t>Observationer i Sverige: </a:t>
            </a:r>
            <a:r>
              <a:rPr lang="sv-SE" b="1" dirty="0" smtClean="0">
                <a:solidFill>
                  <a:srgbClr val="FF0000"/>
                </a:solidFill>
                <a:latin typeface="Times New Roman" panose="02020603050405020304" pitchFamily="18" charset="0"/>
                <a:cs typeface="Times New Roman" panose="02020603050405020304" pitchFamily="18" charset="0"/>
              </a:rPr>
              <a:t/>
            </a:r>
            <a:br>
              <a:rPr lang="sv-SE" b="1" dirty="0" smtClean="0">
                <a:solidFill>
                  <a:srgbClr val="FF0000"/>
                </a:solidFill>
                <a:latin typeface="Times New Roman" panose="02020603050405020304" pitchFamily="18" charset="0"/>
                <a:cs typeface="Times New Roman" panose="02020603050405020304" pitchFamily="18" charset="0"/>
              </a:rPr>
            </a:br>
            <a:r>
              <a:rPr lang="sv-SE" b="1" dirty="0" smtClean="0">
                <a:solidFill>
                  <a:srgbClr val="FF0000"/>
                </a:solidFill>
                <a:latin typeface="Times New Roman" panose="02020603050405020304" pitchFamily="18" charset="0"/>
                <a:cs typeface="Times New Roman" panose="02020603050405020304" pitchFamily="18" charset="0"/>
              </a:rPr>
              <a:t>Inget förtroende och inga fasta resurser</a:t>
            </a:r>
            <a:endParaRPr lang="sv-SE" b="1" dirty="0">
              <a:solidFill>
                <a:srgbClr val="FF0000"/>
              </a:solidFill>
              <a:latin typeface="Times New Roman" panose="02020603050405020304" pitchFamily="18" charset="0"/>
              <a:cs typeface="Times New Roman" panose="02020603050405020304" pitchFamily="18" charset="0"/>
            </a:endParaRPr>
          </a:p>
        </p:txBody>
      </p:sp>
      <p:sp>
        <p:nvSpPr>
          <p:cNvPr id="3" name="Platshållare för innehåll 2"/>
          <p:cNvSpPr>
            <a:spLocks noGrp="1"/>
          </p:cNvSpPr>
          <p:nvPr>
            <p:ph idx="1"/>
          </p:nvPr>
        </p:nvSpPr>
        <p:spPr/>
        <p:txBody>
          <a:bodyPr>
            <a:normAutofit lnSpcReduction="10000"/>
          </a:bodyPr>
          <a:lstStyle/>
          <a:p>
            <a:r>
              <a:rPr lang="sv-SE" dirty="0" smtClean="0"/>
              <a:t>Det finns mycket få personer som har så många och så grundliga kompetensbedömningar som universitetslärare innan de anställs.</a:t>
            </a:r>
          </a:p>
          <a:p>
            <a:endParaRPr lang="sv-SE" dirty="0"/>
          </a:p>
          <a:p>
            <a:r>
              <a:rPr lang="sv-SE" dirty="0" smtClean="0"/>
              <a:t>Ändå misstror systemet svenska universitetslärare så totalt att de ständigt ska behöva använda en mycket stor del av sin tid för att be om pengar för att få fortsätta arbeta.</a:t>
            </a:r>
          </a:p>
          <a:p>
            <a:endParaRPr lang="sv-SE" dirty="0"/>
          </a:p>
          <a:p>
            <a:r>
              <a:rPr lang="sv-SE" dirty="0" smtClean="0"/>
              <a:t>Detta gör arbete vid universitet i Sverige mycket mindre attraktivt, det skapar psykosociala problem, det försämrar forskning och utbildning och det medför att högt kvalificerade forskare lämnar Sverige. </a:t>
            </a:r>
          </a:p>
          <a:p>
            <a:endParaRPr lang="sv-SE" dirty="0"/>
          </a:p>
          <a:p>
            <a:endParaRPr lang="sv-SE" dirty="0" smtClean="0"/>
          </a:p>
          <a:p>
            <a:endParaRPr lang="sv-SE" dirty="0"/>
          </a:p>
        </p:txBody>
      </p:sp>
      <p:sp>
        <p:nvSpPr>
          <p:cNvPr id="4" name="Platshållare för bildnummer 3"/>
          <p:cNvSpPr>
            <a:spLocks noGrp="1"/>
          </p:cNvSpPr>
          <p:nvPr>
            <p:ph type="sldNum" sz="quarter" idx="12"/>
          </p:nvPr>
        </p:nvSpPr>
        <p:spPr/>
        <p:txBody>
          <a:bodyPr/>
          <a:lstStyle/>
          <a:p>
            <a:fld id="{CF7C3FE0-6EB4-418C-82E7-2F09A4F41151}" type="slidenum">
              <a:rPr lang="sv-SE" smtClean="0"/>
              <a:t>39</a:t>
            </a:fld>
            <a:endParaRPr lang="sv-SE"/>
          </a:p>
        </p:txBody>
      </p:sp>
    </p:spTree>
    <p:extLst>
      <p:ext uri="{BB962C8B-B14F-4D97-AF65-F5344CB8AC3E}">
        <p14:creationId xmlns:p14="http://schemas.microsoft.com/office/powerpoint/2010/main" val="38604496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200"/>
            </a:gs>
            <a:gs pos="80000">
              <a:srgbClr val="FF7A00"/>
            </a:gs>
            <a:gs pos="88000">
              <a:srgbClr val="FF0300"/>
            </a:gs>
            <a:gs pos="100000">
              <a:srgbClr val="4D0808"/>
            </a:gs>
          </a:gsLst>
          <a:lin ang="8100000" scaled="1"/>
          <a:tileRect/>
        </a:gra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838200" y="1203325"/>
            <a:ext cx="10515600" cy="1325563"/>
          </a:xfrm>
        </p:spPr>
        <p:txBody>
          <a:bodyPr>
            <a:normAutofit fontScale="90000"/>
          </a:bodyPr>
          <a:lstStyle/>
          <a:p>
            <a:pPr algn="ctr"/>
            <a:r>
              <a:rPr lang="sv-SE" b="1" i="1" dirty="0" smtClean="0">
                <a:latin typeface="Times New Roman" panose="02020603050405020304" pitchFamily="18" charset="0"/>
                <a:cs typeface="Times New Roman" panose="02020603050405020304" pitchFamily="18" charset="0"/>
              </a:rPr>
              <a:t>Sverige kan </a:t>
            </a:r>
            <a:r>
              <a:rPr lang="sv-SE" b="1" u="sng" dirty="0" smtClean="0">
                <a:latin typeface="Times New Roman" panose="02020603050405020304" pitchFamily="18" charset="0"/>
                <a:cs typeface="Times New Roman" panose="02020603050405020304" pitchFamily="18" charset="0"/>
              </a:rPr>
              <a:t>gratis</a:t>
            </a:r>
            <a:r>
              <a:rPr lang="sv-SE" b="1" i="1" dirty="0" smtClean="0">
                <a:latin typeface="Times New Roman" panose="02020603050405020304" pitchFamily="18" charset="0"/>
                <a:cs typeface="Times New Roman" panose="02020603050405020304" pitchFamily="18" charset="0"/>
              </a:rPr>
              <a:t> få mycket bättre undervisning och forskning samt villkor för universitetslärare!</a:t>
            </a:r>
            <a:r>
              <a:rPr lang="sv-SE" b="1" i="1" dirty="0" smtClean="0">
                <a:solidFill>
                  <a:srgbClr val="FF0000"/>
                </a:solidFill>
                <a:latin typeface="Times New Roman" panose="02020603050405020304" pitchFamily="18" charset="0"/>
                <a:cs typeface="Times New Roman" panose="02020603050405020304" pitchFamily="18" charset="0"/>
              </a:rPr>
              <a:t/>
            </a:r>
            <a:br>
              <a:rPr lang="sv-SE" b="1" i="1" dirty="0" smtClean="0">
                <a:solidFill>
                  <a:srgbClr val="FF0000"/>
                </a:solidFill>
                <a:latin typeface="Times New Roman" panose="02020603050405020304" pitchFamily="18" charset="0"/>
                <a:cs typeface="Times New Roman" panose="02020603050405020304" pitchFamily="18" charset="0"/>
              </a:rPr>
            </a:br>
            <a:r>
              <a:rPr lang="sv-SE" b="1" i="1" dirty="0" smtClean="0">
                <a:solidFill>
                  <a:srgbClr val="FF0000"/>
                </a:solidFill>
                <a:latin typeface="Times New Roman" panose="02020603050405020304" pitchFamily="18" charset="0"/>
                <a:cs typeface="Times New Roman" panose="02020603050405020304" pitchFamily="18" charset="0"/>
              </a:rPr>
              <a:t/>
            </a:r>
            <a:br>
              <a:rPr lang="sv-SE" b="1" i="1" dirty="0" smtClean="0">
                <a:solidFill>
                  <a:srgbClr val="FF0000"/>
                </a:solidFill>
                <a:latin typeface="Times New Roman" panose="02020603050405020304" pitchFamily="18" charset="0"/>
                <a:cs typeface="Times New Roman" panose="02020603050405020304" pitchFamily="18" charset="0"/>
              </a:rPr>
            </a:br>
            <a:r>
              <a:rPr lang="sv-SE" b="1" i="1" dirty="0" smtClean="0">
                <a:solidFill>
                  <a:srgbClr val="0070C0"/>
                </a:solidFill>
                <a:latin typeface="Times New Roman" panose="02020603050405020304" pitchFamily="18" charset="0"/>
                <a:cs typeface="Times New Roman" panose="02020603050405020304" pitchFamily="18" charset="0"/>
              </a:rPr>
              <a:t>Detta låter otroligt men är sant!</a:t>
            </a:r>
            <a:br>
              <a:rPr lang="sv-SE" b="1" i="1" dirty="0" smtClean="0">
                <a:solidFill>
                  <a:srgbClr val="0070C0"/>
                </a:solidFill>
                <a:latin typeface="Times New Roman" panose="02020603050405020304" pitchFamily="18" charset="0"/>
                <a:cs typeface="Times New Roman" panose="02020603050405020304" pitchFamily="18" charset="0"/>
              </a:rPr>
            </a:br>
            <a:r>
              <a:rPr lang="sv-SE" b="1" i="1" dirty="0" smtClean="0">
                <a:solidFill>
                  <a:srgbClr val="0070C0"/>
                </a:solidFill>
                <a:latin typeface="Times New Roman" panose="02020603050405020304" pitchFamily="18" charset="0"/>
                <a:cs typeface="Times New Roman" panose="02020603050405020304" pitchFamily="18" charset="0"/>
              </a:rPr>
              <a:t>Detta ska strax bevisas!</a:t>
            </a:r>
            <a:endParaRPr lang="sv-SE" b="1" i="1" dirty="0">
              <a:solidFill>
                <a:srgbClr val="0070C0"/>
              </a:solidFill>
              <a:latin typeface="Times New Roman" panose="02020603050405020304" pitchFamily="18" charset="0"/>
              <a:cs typeface="Times New Roman" panose="02020603050405020304" pitchFamily="18" charset="0"/>
            </a:endParaRPr>
          </a:p>
        </p:txBody>
      </p:sp>
      <p:sp>
        <p:nvSpPr>
          <p:cNvPr id="3" name="Platshållare för innehåll 2"/>
          <p:cNvSpPr>
            <a:spLocks noGrp="1"/>
          </p:cNvSpPr>
          <p:nvPr>
            <p:ph idx="1"/>
          </p:nvPr>
        </p:nvSpPr>
        <p:spPr>
          <a:xfrm>
            <a:off x="838200" y="3873500"/>
            <a:ext cx="10515600" cy="2303462"/>
          </a:xfrm>
        </p:spPr>
        <p:txBody>
          <a:bodyPr/>
          <a:lstStyle/>
          <a:p>
            <a:r>
              <a:rPr lang="sv-SE" dirty="0" smtClean="0"/>
              <a:t>Det måste inte kosta mer för samhället att förbättra villkoren för svenska universitetslärare väldigt mycket.</a:t>
            </a:r>
          </a:p>
          <a:p>
            <a:r>
              <a:rPr lang="sv-SE" dirty="0" smtClean="0"/>
              <a:t>Detta skulle också ge mycket stora förbättringar inom både forskning och undervisning!</a:t>
            </a:r>
          </a:p>
          <a:p>
            <a:endParaRPr lang="sv-SE" dirty="0"/>
          </a:p>
          <a:p>
            <a:endParaRPr lang="sv-SE" dirty="0"/>
          </a:p>
        </p:txBody>
      </p:sp>
      <p:sp>
        <p:nvSpPr>
          <p:cNvPr id="4" name="Platshållare för bildnummer 3"/>
          <p:cNvSpPr>
            <a:spLocks noGrp="1"/>
          </p:cNvSpPr>
          <p:nvPr>
            <p:ph type="sldNum" sz="quarter" idx="12"/>
          </p:nvPr>
        </p:nvSpPr>
        <p:spPr/>
        <p:txBody>
          <a:bodyPr/>
          <a:lstStyle/>
          <a:p>
            <a:fld id="{CF7C3FE0-6EB4-418C-82E7-2F09A4F41151}" type="slidenum">
              <a:rPr lang="sv-SE" smtClean="0">
                <a:solidFill>
                  <a:prstClr val="black">
                    <a:tint val="75000"/>
                  </a:prstClr>
                </a:solidFill>
              </a:rPr>
              <a:pPr/>
              <a:t>4</a:t>
            </a:fld>
            <a:endParaRPr lang="sv-SE">
              <a:solidFill>
                <a:prstClr val="black">
                  <a:tint val="75000"/>
                </a:prstClr>
              </a:solidFill>
            </a:endParaRPr>
          </a:p>
        </p:txBody>
      </p:sp>
    </p:spTree>
    <p:extLst>
      <p:ext uri="{BB962C8B-B14F-4D97-AF65-F5344CB8AC3E}">
        <p14:creationId xmlns:p14="http://schemas.microsoft.com/office/powerpoint/2010/main" val="20270468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83000">
              <a:srgbClr val="FF7A00"/>
            </a:gs>
            <a:gs pos="91000">
              <a:srgbClr val="FF0300"/>
            </a:gs>
            <a:gs pos="100000">
              <a:srgbClr val="4D0808"/>
            </a:gs>
          </a:gsLst>
          <a:lin ang="8100000" scaled="1"/>
        </a:gra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838200" y="424502"/>
            <a:ext cx="10515600" cy="1325563"/>
          </a:xfrm>
        </p:spPr>
        <p:txBody>
          <a:bodyPr>
            <a:noAutofit/>
          </a:bodyPr>
          <a:lstStyle/>
          <a:p>
            <a:r>
              <a:rPr lang="sv-SE" sz="3200" b="1" dirty="0" smtClean="0">
                <a:latin typeface="Times New Roman" panose="02020603050405020304" pitchFamily="18" charset="0"/>
                <a:cs typeface="Times New Roman" panose="02020603050405020304" pitchFamily="18" charset="0"/>
              </a:rPr>
              <a:t>Osäkerheten för universitetslärare i Sverige är total, även för tillsvidareanställda och kvalificerad universitetslärare med flera decenniers anställningstid.</a:t>
            </a:r>
            <a:endParaRPr lang="sv-SE" sz="3200" b="1" dirty="0">
              <a:latin typeface="Times New Roman" panose="02020603050405020304" pitchFamily="18" charset="0"/>
              <a:cs typeface="Times New Roman" panose="02020603050405020304" pitchFamily="18" charset="0"/>
            </a:endParaRPr>
          </a:p>
        </p:txBody>
      </p:sp>
      <p:sp>
        <p:nvSpPr>
          <p:cNvPr id="3" name="Platshållare för innehåll 2"/>
          <p:cNvSpPr>
            <a:spLocks noGrp="1"/>
          </p:cNvSpPr>
          <p:nvPr>
            <p:ph idx="1"/>
          </p:nvPr>
        </p:nvSpPr>
        <p:spPr>
          <a:xfrm>
            <a:off x="838200" y="1995054"/>
            <a:ext cx="10515600" cy="4494645"/>
          </a:xfrm>
        </p:spPr>
        <p:txBody>
          <a:bodyPr>
            <a:normAutofit fontScale="77500" lnSpcReduction="20000"/>
          </a:bodyPr>
          <a:lstStyle/>
          <a:p>
            <a:pPr marL="0" indent="0">
              <a:buNone/>
            </a:pPr>
            <a:r>
              <a:rPr lang="sv-SE" b="1" dirty="0" smtClean="0">
                <a:latin typeface="Times New Roman" panose="02020603050405020304" pitchFamily="18" charset="0"/>
                <a:cs typeface="Times New Roman" panose="02020603050405020304" pitchFamily="18" charset="0"/>
              </a:rPr>
              <a:t>Tillsvidareanställda universitetslärare i Sverige kan bli uppsagda efter flera decenniers kvalificerat arbete. </a:t>
            </a:r>
            <a:endParaRPr lang="sv-SE" dirty="0">
              <a:latin typeface="Times New Roman" panose="02020603050405020304" pitchFamily="18" charset="0"/>
              <a:cs typeface="Times New Roman" panose="02020603050405020304" pitchFamily="18" charset="0"/>
            </a:endParaRPr>
          </a:p>
          <a:p>
            <a:pPr marL="0" indent="0">
              <a:buNone/>
            </a:pPr>
            <a:r>
              <a:rPr lang="sv-SE" b="1" dirty="0" smtClean="0">
                <a:latin typeface="Times New Roman" panose="02020603050405020304" pitchFamily="18" charset="0"/>
                <a:cs typeface="Times New Roman" panose="02020603050405020304" pitchFamily="18" charset="0"/>
              </a:rPr>
              <a:t>Det enda som krävs om arbetsgivaren av något skäl vill bli av med en person är: </a:t>
            </a:r>
          </a:p>
          <a:p>
            <a:pPr marL="0" indent="0">
              <a:buNone/>
            </a:pPr>
            <a:r>
              <a:rPr lang="sv-SE" b="1" dirty="0" smtClean="0">
                <a:latin typeface="Times New Roman" panose="02020603050405020304" pitchFamily="18" charset="0"/>
                <a:cs typeface="Times New Roman" panose="02020603050405020304" pitchFamily="18" charset="0"/>
              </a:rPr>
              <a:t>”arbetsbrist” </a:t>
            </a:r>
          </a:p>
          <a:p>
            <a:pPr marL="0" indent="0">
              <a:buNone/>
            </a:pPr>
            <a:r>
              <a:rPr lang="sv-SE" b="1" dirty="0" smtClean="0">
                <a:latin typeface="Times New Roman" panose="02020603050405020304" pitchFamily="18" charset="0"/>
                <a:cs typeface="Times New Roman" panose="02020603050405020304" pitchFamily="18" charset="0"/>
              </a:rPr>
              <a:t>vilket anses vara detsamma som</a:t>
            </a:r>
          </a:p>
          <a:p>
            <a:pPr marL="0" indent="0">
              <a:buNone/>
            </a:pPr>
            <a:r>
              <a:rPr lang="sv-SE" b="1" dirty="0" smtClean="0">
                <a:latin typeface="Times New Roman" panose="02020603050405020304" pitchFamily="18" charset="0"/>
                <a:cs typeface="Times New Roman" panose="02020603050405020304" pitchFamily="18" charset="0"/>
              </a:rPr>
              <a:t>”resursbrist”</a:t>
            </a:r>
          </a:p>
          <a:p>
            <a:pPr marL="0" indent="0">
              <a:buNone/>
            </a:pPr>
            <a:r>
              <a:rPr lang="sv-SE" b="1" dirty="0" smtClean="0">
                <a:latin typeface="Times New Roman" panose="02020603050405020304" pitchFamily="18" charset="0"/>
                <a:cs typeface="Times New Roman" panose="02020603050405020304" pitchFamily="18" charset="0"/>
              </a:rPr>
              <a:t>vilket anses vara detsamma som att arbetsgivaren bestämt sig för att flytta pengar från någonting till någonting annat.</a:t>
            </a:r>
          </a:p>
          <a:p>
            <a:pPr marL="0" indent="0">
              <a:buNone/>
            </a:pPr>
            <a:endParaRPr lang="sv-SE" b="1" dirty="0">
              <a:latin typeface="Times New Roman" panose="02020603050405020304" pitchFamily="18" charset="0"/>
              <a:cs typeface="Times New Roman" panose="02020603050405020304" pitchFamily="18" charset="0"/>
            </a:endParaRPr>
          </a:p>
          <a:p>
            <a:pPr marL="0" indent="0">
              <a:buNone/>
            </a:pPr>
            <a:r>
              <a:rPr lang="sv-SE" b="1" dirty="0" smtClean="0">
                <a:latin typeface="Times New Roman" panose="02020603050405020304" pitchFamily="18" charset="0"/>
                <a:cs typeface="Times New Roman" panose="02020603050405020304" pitchFamily="18" charset="0"/>
              </a:rPr>
              <a:t>De så kallade turordningsreglerna betyder ingenting eftersom turordningskretsar arrangeras precis hur som helst, även med ”enmanskretsar”. </a:t>
            </a:r>
          </a:p>
          <a:p>
            <a:pPr marL="0" indent="0">
              <a:buNone/>
            </a:pPr>
            <a:r>
              <a:rPr lang="sv-SE" b="1" dirty="0">
                <a:latin typeface="Times New Roman" panose="02020603050405020304" pitchFamily="18" charset="0"/>
                <a:cs typeface="Times New Roman" panose="02020603050405020304" pitchFamily="18" charset="0"/>
              </a:rPr>
              <a:t>Det är inte endast universitetslärare utan tillsvidareanställning som lever i osäkerhet</a:t>
            </a:r>
            <a:r>
              <a:rPr lang="sv-SE" b="1" dirty="0" smtClean="0">
                <a:latin typeface="Times New Roman" panose="02020603050405020304" pitchFamily="18" charset="0"/>
                <a:cs typeface="Times New Roman" panose="02020603050405020304" pitchFamily="18" charset="0"/>
              </a:rPr>
              <a:t>.</a:t>
            </a:r>
            <a:endParaRPr lang="sv-SE" dirty="0"/>
          </a:p>
        </p:txBody>
      </p:sp>
      <p:sp>
        <p:nvSpPr>
          <p:cNvPr id="4" name="Platshållare för bildnummer 3"/>
          <p:cNvSpPr>
            <a:spLocks noGrp="1"/>
          </p:cNvSpPr>
          <p:nvPr>
            <p:ph type="sldNum" sz="quarter" idx="12"/>
          </p:nvPr>
        </p:nvSpPr>
        <p:spPr/>
        <p:txBody>
          <a:bodyPr/>
          <a:lstStyle/>
          <a:p>
            <a:fld id="{CF7C3FE0-6EB4-418C-82E7-2F09A4F41151}" type="slidenum">
              <a:rPr lang="sv-SE" smtClean="0"/>
              <a:t>40</a:t>
            </a:fld>
            <a:endParaRPr lang="sv-SE"/>
          </a:p>
        </p:txBody>
      </p:sp>
    </p:spTree>
    <p:extLst>
      <p:ext uri="{BB962C8B-B14F-4D97-AF65-F5344CB8AC3E}">
        <p14:creationId xmlns:p14="http://schemas.microsoft.com/office/powerpoint/2010/main" val="8737585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800100" y="1028700"/>
            <a:ext cx="10515600" cy="4965699"/>
          </a:xfrm>
        </p:spPr>
        <p:txBody>
          <a:bodyPr>
            <a:normAutofit fontScale="85000" lnSpcReduction="20000"/>
          </a:bodyPr>
          <a:lstStyle/>
          <a:p>
            <a:pPr marL="0" indent="0">
              <a:buNone/>
            </a:pPr>
            <a:r>
              <a:rPr lang="sv-SE" sz="5100" b="1" dirty="0" smtClean="0">
                <a:solidFill>
                  <a:srgbClr val="FF0000"/>
                </a:solidFill>
                <a:latin typeface="Times New Roman" panose="02020603050405020304" pitchFamily="18" charset="0"/>
                <a:cs typeface="Times New Roman" panose="02020603050405020304" pitchFamily="18" charset="0"/>
              </a:rPr>
              <a:t>ARBETSFÖRHÅLLANDEN KAN VARA HUR ORÄTTVISA SOM HELST!</a:t>
            </a:r>
          </a:p>
          <a:p>
            <a:endParaRPr lang="sv-SE" dirty="0"/>
          </a:p>
          <a:p>
            <a:r>
              <a:rPr lang="sv-SE" dirty="0" smtClean="0"/>
              <a:t>Arbetstiden och fördelningen av kurser på lärare kan vid svenska universitet fördelas precis hur som helst.</a:t>
            </a:r>
          </a:p>
          <a:p>
            <a:r>
              <a:rPr lang="sv-SE" dirty="0" smtClean="0"/>
              <a:t>Arbetsgivaren kan bestämma ett en lärare ska undervisa många gånger fler timmar än en annan lärare. </a:t>
            </a:r>
          </a:p>
          <a:p>
            <a:r>
              <a:rPr lang="sv-SE" dirty="0" smtClean="0"/>
              <a:t>Arbetsgivare kan omfördela intressanta kurser som en lärare har utvecklat under tio år till en annan lärare med mycket lägre kompetens. Arbetsgivaren kanske hellre vill ha en lärare med lägre lön. Arbetsgivaren kanske vill ha en lärare som går med på vad som helst. När detta har skett kan senare, kanske nästa år, den förste läraren sägas upp på grund av ”arbetsbrist”.</a:t>
            </a:r>
          </a:p>
          <a:p>
            <a:r>
              <a:rPr lang="sv-SE" dirty="0" smtClean="0"/>
              <a:t>Den enskilde universitetsläraren har ingen säkerhet alls. Arbetsgivaren bestämmer i praktiken allt.</a:t>
            </a:r>
          </a:p>
          <a:p>
            <a:pPr marL="0" indent="0">
              <a:buNone/>
            </a:pPr>
            <a:endParaRPr lang="sv-SE" dirty="0"/>
          </a:p>
        </p:txBody>
      </p:sp>
      <p:sp>
        <p:nvSpPr>
          <p:cNvPr id="4" name="Platshållare för bildnummer 3"/>
          <p:cNvSpPr>
            <a:spLocks noGrp="1"/>
          </p:cNvSpPr>
          <p:nvPr>
            <p:ph type="sldNum" sz="quarter" idx="12"/>
          </p:nvPr>
        </p:nvSpPr>
        <p:spPr>
          <a:xfrm>
            <a:off x="8674100" y="6330950"/>
            <a:ext cx="2743200" cy="365125"/>
          </a:xfrm>
        </p:spPr>
        <p:txBody>
          <a:bodyPr/>
          <a:lstStyle/>
          <a:p>
            <a:fld id="{CF7C3FE0-6EB4-418C-82E7-2F09A4F41151}" type="slidenum">
              <a:rPr lang="sv-SE" smtClean="0"/>
              <a:t>41</a:t>
            </a:fld>
            <a:endParaRPr lang="sv-SE"/>
          </a:p>
        </p:txBody>
      </p:sp>
    </p:spTree>
    <p:extLst>
      <p:ext uri="{BB962C8B-B14F-4D97-AF65-F5344CB8AC3E}">
        <p14:creationId xmlns:p14="http://schemas.microsoft.com/office/powerpoint/2010/main" val="22318971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dirty="0" smtClean="0">
                <a:solidFill>
                  <a:srgbClr val="FF0000"/>
                </a:solidFill>
                <a:latin typeface="Times New Roman" panose="02020603050405020304" pitchFamily="18" charset="0"/>
                <a:cs typeface="Times New Roman" panose="02020603050405020304" pitchFamily="18" charset="0"/>
              </a:rPr>
              <a:t>Effekter av osäkerheten</a:t>
            </a:r>
            <a:endParaRPr lang="sv-SE" b="1" dirty="0">
              <a:solidFill>
                <a:srgbClr val="FF0000"/>
              </a:solidFill>
              <a:latin typeface="Times New Roman" panose="02020603050405020304" pitchFamily="18" charset="0"/>
              <a:cs typeface="Times New Roman" panose="02020603050405020304" pitchFamily="18" charset="0"/>
            </a:endParaRPr>
          </a:p>
        </p:txBody>
      </p:sp>
      <p:sp>
        <p:nvSpPr>
          <p:cNvPr id="3" name="Platshållare för innehåll 2"/>
          <p:cNvSpPr>
            <a:spLocks noGrp="1"/>
          </p:cNvSpPr>
          <p:nvPr>
            <p:ph idx="1"/>
          </p:nvPr>
        </p:nvSpPr>
        <p:spPr/>
        <p:txBody>
          <a:bodyPr/>
          <a:lstStyle/>
          <a:p>
            <a:r>
              <a:rPr lang="sv-SE" dirty="0" smtClean="0"/>
              <a:t>Alla måste ständigt fokusera på att skriva många olika ansökningar. </a:t>
            </a:r>
          </a:p>
          <a:p>
            <a:r>
              <a:rPr lang="sv-SE" dirty="0" smtClean="0"/>
              <a:t>Ingenting garanterar att man får pengar till lön nästa år. </a:t>
            </a:r>
          </a:p>
          <a:p>
            <a:r>
              <a:rPr lang="sv-SE" dirty="0" smtClean="0"/>
              <a:t>Man måste prioritera ”säkra kort” med enkla analyser som är möjliga att förklara på ett enkelt sätt för olika instanser.</a:t>
            </a:r>
          </a:p>
          <a:p>
            <a:r>
              <a:rPr lang="sv-SE" dirty="0" smtClean="0"/>
              <a:t>Det är farligt att satsa långsiktigt, på att lära sig ny metodik inom ett svårt forskningsområde, som kanske kan ge mycket viktiga resultat först om fem eller sex år.</a:t>
            </a:r>
          </a:p>
          <a:p>
            <a:endParaRPr lang="sv-SE" dirty="0"/>
          </a:p>
          <a:p>
            <a:endParaRPr lang="sv-SE" dirty="0" smtClean="0"/>
          </a:p>
          <a:p>
            <a:endParaRPr lang="sv-SE" dirty="0"/>
          </a:p>
        </p:txBody>
      </p:sp>
      <p:sp>
        <p:nvSpPr>
          <p:cNvPr id="4" name="Platshållare för bildnummer 3"/>
          <p:cNvSpPr>
            <a:spLocks noGrp="1"/>
          </p:cNvSpPr>
          <p:nvPr>
            <p:ph type="sldNum" sz="quarter" idx="12"/>
          </p:nvPr>
        </p:nvSpPr>
        <p:spPr/>
        <p:txBody>
          <a:bodyPr/>
          <a:lstStyle/>
          <a:p>
            <a:fld id="{CF7C3FE0-6EB4-418C-82E7-2F09A4F41151}" type="slidenum">
              <a:rPr lang="sv-SE" smtClean="0"/>
              <a:t>42</a:t>
            </a:fld>
            <a:endParaRPr lang="sv-SE"/>
          </a:p>
        </p:txBody>
      </p:sp>
    </p:spTree>
    <p:extLst>
      <p:ext uri="{BB962C8B-B14F-4D97-AF65-F5344CB8AC3E}">
        <p14:creationId xmlns:p14="http://schemas.microsoft.com/office/powerpoint/2010/main" val="41705569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dirty="0" smtClean="0">
                <a:solidFill>
                  <a:srgbClr val="FF0000"/>
                </a:solidFill>
                <a:latin typeface="Times New Roman" panose="02020603050405020304" pitchFamily="18" charset="0"/>
                <a:cs typeface="Times New Roman" panose="02020603050405020304" pitchFamily="18" charset="0"/>
              </a:rPr>
              <a:t>FÖRDRÖJNING</a:t>
            </a:r>
            <a:endParaRPr lang="sv-SE" b="1" dirty="0">
              <a:solidFill>
                <a:srgbClr val="FF0000"/>
              </a:solidFill>
              <a:latin typeface="Times New Roman" panose="02020603050405020304" pitchFamily="18" charset="0"/>
              <a:cs typeface="Times New Roman" panose="02020603050405020304" pitchFamily="18" charset="0"/>
            </a:endParaRPr>
          </a:p>
        </p:txBody>
      </p:sp>
      <p:sp>
        <p:nvSpPr>
          <p:cNvPr id="3" name="Platshållare för innehåll 2"/>
          <p:cNvSpPr>
            <a:spLocks noGrp="1"/>
          </p:cNvSpPr>
          <p:nvPr>
            <p:ph idx="1"/>
          </p:nvPr>
        </p:nvSpPr>
        <p:spPr/>
        <p:txBody>
          <a:bodyPr>
            <a:normAutofit/>
          </a:bodyPr>
          <a:lstStyle/>
          <a:p>
            <a:r>
              <a:rPr lang="sv-SE" dirty="0" smtClean="0"/>
              <a:t>Eftersom universitetslärare inte har garanterad lön så är det nödvändigt att spara de goda </a:t>
            </a:r>
            <a:r>
              <a:rPr lang="sv-SE" dirty="0" err="1" smtClean="0"/>
              <a:t>ideerna</a:t>
            </a:r>
            <a:r>
              <a:rPr lang="sv-SE" dirty="0" smtClean="0"/>
              <a:t> till kommande ansökningar och inte publicera dessa innan man fått forskningsanslag för dem.</a:t>
            </a:r>
          </a:p>
          <a:p>
            <a:r>
              <a:rPr lang="sv-SE" dirty="0" smtClean="0"/>
              <a:t>Därför medför nuvarande system i Sverige att viktiga </a:t>
            </a:r>
            <a:r>
              <a:rPr lang="sv-SE" dirty="0" err="1" smtClean="0"/>
              <a:t>ideer</a:t>
            </a:r>
            <a:r>
              <a:rPr lang="sv-SE" dirty="0" smtClean="0"/>
              <a:t> normalt fördröjs, kanske många år. I de flesta fall leder en ansökning inte till något anslag och </a:t>
            </a:r>
            <a:r>
              <a:rPr lang="sv-SE" dirty="0" err="1" smtClean="0"/>
              <a:t>ideerna</a:t>
            </a:r>
            <a:r>
              <a:rPr lang="sv-SE" dirty="0" smtClean="0"/>
              <a:t> kommer aldrig i tryck. Detta kan medföra mycket stora kostnader som aldrig utreds eller rapporteras.</a:t>
            </a:r>
          </a:p>
          <a:p>
            <a:r>
              <a:rPr lang="sv-SE" dirty="0" smtClean="0"/>
              <a:t>Om den enskilde universitetsläraren har garanterade lönemedel så är det rationellt att omedelbart sammanställa och publicera intressanta </a:t>
            </a:r>
            <a:r>
              <a:rPr lang="sv-SE" dirty="0" err="1" smtClean="0"/>
              <a:t>ideer</a:t>
            </a:r>
            <a:r>
              <a:rPr lang="sv-SE" dirty="0" smtClean="0"/>
              <a:t>.</a:t>
            </a:r>
          </a:p>
          <a:p>
            <a:endParaRPr lang="sv-SE" dirty="0"/>
          </a:p>
        </p:txBody>
      </p:sp>
      <p:sp>
        <p:nvSpPr>
          <p:cNvPr id="4" name="Platshållare för bildnummer 3"/>
          <p:cNvSpPr>
            <a:spLocks noGrp="1"/>
          </p:cNvSpPr>
          <p:nvPr>
            <p:ph type="sldNum" sz="quarter" idx="12"/>
          </p:nvPr>
        </p:nvSpPr>
        <p:spPr/>
        <p:txBody>
          <a:bodyPr/>
          <a:lstStyle/>
          <a:p>
            <a:fld id="{CF7C3FE0-6EB4-418C-82E7-2F09A4F41151}" type="slidenum">
              <a:rPr lang="sv-SE" smtClean="0"/>
              <a:t>43</a:t>
            </a:fld>
            <a:endParaRPr lang="sv-SE"/>
          </a:p>
        </p:txBody>
      </p:sp>
    </p:spTree>
    <p:extLst>
      <p:ext uri="{BB962C8B-B14F-4D97-AF65-F5344CB8AC3E}">
        <p14:creationId xmlns:p14="http://schemas.microsoft.com/office/powerpoint/2010/main" val="37531072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62000" y="1076325"/>
            <a:ext cx="10515600" cy="4351338"/>
          </a:xfrm>
        </p:spPr>
        <p:txBody>
          <a:bodyPr>
            <a:normAutofit fontScale="92500" lnSpcReduction="10000"/>
          </a:bodyPr>
          <a:lstStyle/>
          <a:p>
            <a:pPr marL="0" indent="0">
              <a:buNone/>
            </a:pPr>
            <a:r>
              <a:rPr lang="sv-SE" sz="4400" b="1" dirty="0" smtClean="0">
                <a:solidFill>
                  <a:srgbClr val="FF0000"/>
                </a:solidFill>
                <a:latin typeface="Times New Roman" panose="02020603050405020304" pitchFamily="18" charset="0"/>
                <a:cs typeface="Times New Roman" panose="02020603050405020304" pitchFamily="18" charset="0"/>
              </a:rPr>
              <a:t>Osäkerhet i undervisningen leder till att alla måste gardera sig i forskningen</a:t>
            </a:r>
          </a:p>
          <a:p>
            <a:endParaRPr lang="sv-SE" dirty="0"/>
          </a:p>
          <a:p>
            <a:r>
              <a:rPr lang="sv-SE" dirty="0" smtClean="0"/>
              <a:t>Universitetsläraren har inte någon garanti gällande hur många timmar undervisning som han/hon ska genomföra nästa år. </a:t>
            </a:r>
          </a:p>
          <a:p>
            <a:r>
              <a:rPr lang="sv-SE" dirty="0" smtClean="0"/>
              <a:t>Därför är det nödvändigt att skriva ännu fler forskningsansökningar som med högsta sannolikhet aldrig ger pengar och aldrig kommer att ge några resultat. </a:t>
            </a:r>
          </a:p>
          <a:p>
            <a:endParaRPr lang="sv-SE" dirty="0" smtClean="0"/>
          </a:p>
          <a:p>
            <a:pPr marL="0" indent="0">
              <a:buNone/>
            </a:pPr>
            <a:r>
              <a:rPr lang="sv-SE" dirty="0" smtClean="0"/>
              <a:t> </a:t>
            </a:r>
            <a:endParaRPr lang="sv-SE" dirty="0"/>
          </a:p>
        </p:txBody>
      </p:sp>
      <p:sp>
        <p:nvSpPr>
          <p:cNvPr id="4" name="Platshållare för bildnummer 3"/>
          <p:cNvSpPr>
            <a:spLocks noGrp="1"/>
          </p:cNvSpPr>
          <p:nvPr>
            <p:ph type="sldNum" sz="quarter" idx="12"/>
          </p:nvPr>
        </p:nvSpPr>
        <p:spPr/>
        <p:txBody>
          <a:bodyPr/>
          <a:lstStyle/>
          <a:p>
            <a:fld id="{CF7C3FE0-6EB4-418C-82E7-2F09A4F41151}" type="slidenum">
              <a:rPr lang="sv-SE" smtClean="0"/>
              <a:t>44</a:t>
            </a:fld>
            <a:endParaRPr lang="sv-SE"/>
          </a:p>
        </p:txBody>
      </p:sp>
    </p:spTree>
    <p:extLst>
      <p:ext uri="{BB962C8B-B14F-4D97-AF65-F5344CB8AC3E}">
        <p14:creationId xmlns:p14="http://schemas.microsoft.com/office/powerpoint/2010/main" val="23051200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49300" y="1177925"/>
            <a:ext cx="10515600" cy="4351338"/>
          </a:xfrm>
        </p:spPr>
        <p:txBody>
          <a:bodyPr>
            <a:normAutofit fontScale="85000" lnSpcReduction="20000"/>
          </a:bodyPr>
          <a:lstStyle/>
          <a:p>
            <a:pPr marL="0" indent="0">
              <a:buNone/>
            </a:pPr>
            <a:r>
              <a:rPr lang="sv-SE" sz="4100" b="1" dirty="0">
                <a:solidFill>
                  <a:srgbClr val="FF0000"/>
                </a:solidFill>
                <a:latin typeface="Times New Roman" panose="02020603050405020304" pitchFamily="18" charset="0"/>
                <a:cs typeface="Times New Roman" panose="02020603050405020304" pitchFamily="18" charset="0"/>
              </a:rPr>
              <a:t>Osäkerhet </a:t>
            </a:r>
            <a:r>
              <a:rPr lang="sv-SE" sz="4100" b="1" dirty="0" smtClean="0">
                <a:solidFill>
                  <a:srgbClr val="FF0000"/>
                </a:solidFill>
                <a:latin typeface="Times New Roman" panose="02020603050405020304" pitchFamily="18" charset="0"/>
                <a:cs typeface="Times New Roman" panose="02020603050405020304" pitchFamily="18" charset="0"/>
              </a:rPr>
              <a:t>om undervisningsförutsättningar för enskilda universitetslärare reducerar  insatser i planering och utveckling.</a:t>
            </a:r>
          </a:p>
          <a:p>
            <a:pPr marL="0" indent="0">
              <a:buNone/>
            </a:pPr>
            <a:r>
              <a:rPr lang="sv-SE" sz="4100" b="1" dirty="0" smtClean="0">
                <a:solidFill>
                  <a:srgbClr val="FF0000"/>
                </a:solidFill>
                <a:latin typeface="Times New Roman" panose="02020603050405020304" pitchFamily="18" charset="0"/>
                <a:cs typeface="Times New Roman" panose="02020603050405020304" pitchFamily="18" charset="0"/>
              </a:rPr>
              <a:t> </a:t>
            </a:r>
            <a:endParaRPr lang="sv-SE" dirty="0" smtClean="0"/>
          </a:p>
          <a:p>
            <a:r>
              <a:rPr lang="sv-SE" dirty="0"/>
              <a:t>Universitetsläraren </a:t>
            </a:r>
            <a:r>
              <a:rPr lang="sv-SE" dirty="0" smtClean="0"/>
              <a:t>vet inte om han/hon ska ge den nu pågående kursen under </a:t>
            </a:r>
            <a:r>
              <a:rPr lang="sv-SE" dirty="0"/>
              <a:t>kommande år. </a:t>
            </a:r>
            <a:endParaRPr lang="sv-SE" dirty="0" smtClean="0"/>
          </a:p>
          <a:p>
            <a:r>
              <a:rPr lang="sv-SE" dirty="0" smtClean="0"/>
              <a:t>Därför är det inte meningsfullt att utveckla bättre övningsmateriel, att förbättra presentationer, att skriva kurskompendier etc.</a:t>
            </a:r>
          </a:p>
          <a:p>
            <a:r>
              <a:rPr lang="sv-SE" dirty="0" smtClean="0"/>
              <a:t>Det är inte heller meningsfullt att försöka arrangera större samordnade övningar med flera ämnesområden om man inte vet ramförutsättningarna i förväg. </a:t>
            </a:r>
          </a:p>
          <a:p>
            <a:pPr marL="0" indent="0">
              <a:buNone/>
            </a:pPr>
            <a:r>
              <a:rPr lang="sv-SE" dirty="0" smtClean="0"/>
              <a:t> </a:t>
            </a:r>
            <a:endParaRPr lang="sv-SE" dirty="0"/>
          </a:p>
        </p:txBody>
      </p:sp>
      <p:sp>
        <p:nvSpPr>
          <p:cNvPr id="4" name="Platshållare för bildnummer 3"/>
          <p:cNvSpPr>
            <a:spLocks noGrp="1"/>
          </p:cNvSpPr>
          <p:nvPr>
            <p:ph type="sldNum" sz="quarter" idx="12"/>
          </p:nvPr>
        </p:nvSpPr>
        <p:spPr/>
        <p:txBody>
          <a:bodyPr/>
          <a:lstStyle/>
          <a:p>
            <a:fld id="{CF7C3FE0-6EB4-418C-82E7-2F09A4F41151}" type="slidenum">
              <a:rPr lang="sv-SE" smtClean="0"/>
              <a:t>45</a:t>
            </a:fld>
            <a:endParaRPr lang="sv-SE" dirty="0"/>
          </a:p>
        </p:txBody>
      </p:sp>
    </p:spTree>
    <p:extLst>
      <p:ext uri="{BB962C8B-B14F-4D97-AF65-F5344CB8AC3E}">
        <p14:creationId xmlns:p14="http://schemas.microsoft.com/office/powerpoint/2010/main" val="309926119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838200" y="1000125"/>
            <a:ext cx="10515600" cy="4351338"/>
          </a:xfrm>
        </p:spPr>
        <p:txBody>
          <a:bodyPr>
            <a:normAutofit fontScale="92500" lnSpcReduction="10000"/>
          </a:bodyPr>
          <a:lstStyle/>
          <a:p>
            <a:pPr marL="0" indent="0">
              <a:buNone/>
            </a:pPr>
            <a:r>
              <a:rPr lang="sv-SE" sz="4300" b="1" dirty="0" smtClean="0">
                <a:solidFill>
                  <a:srgbClr val="FF0000"/>
                </a:solidFill>
                <a:latin typeface="Times New Roman" panose="02020603050405020304" pitchFamily="18" charset="0"/>
                <a:cs typeface="Times New Roman" panose="02020603050405020304" pitchFamily="18" charset="0"/>
              </a:rPr>
              <a:t>Kurser förenklas och alla blir godkända</a:t>
            </a:r>
          </a:p>
          <a:p>
            <a:endParaRPr lang="sv-SE" dirty="0" smtClean="0"/>
          </a:p>
          <a:p>
            <a:r>
              <a:rPr lang="sv-SE" dirty="0" smtClean="0"/>
              <a:t>Man kan inte satsa för mycket tid och mental kraft på undervisningen eftersom den ändå inte ger några garantier för fortsatt lön och anställning.</a:t>
            </a:r>
          </a:p>
          <a:p>
            <a:r>
              <a:rPr lang="sv-SE" dirty="0" smtClean="0"/>
              <a:t>Det gäller därför att ta bort avancerade delar av kursinnehållet som innebär att läraren måste förklara grundligt och några studenter behöver mycket tid för konsultationer. Med enkla kurser och krav så kommer dessutom en stor del av studenterna att klara av första tentamen och det behövs kanske ingen omtentamen. Detta krävs för att få in pengar till den egna lönen med hög säkerhet.</a:t>
            </a:r>
          </a:p>
          <a:p>
            <a:pPr marL="0" indent="0">
              <a:buNone/>
            </a:pPr>
            <a:r>
              <a:rPr lang="sv-SE" dirty="0" smtClean="0"/>
              <a:t> </a:t>
            </a:r>
            <a:endParaRPr lang="sv-SE" dirty="0"/>
          </a:p>
        </p:txBody>
      </p:sp>
      <p:sp>
        <p:nvSpPr>
          <p:cNvPr id="4" name="Platshållare för bildnummer 3"/>
          <p:cNvSpPr>
            <a:spLocks noGrp="1"/>
          </p:cNvSpPr>
          <p:nvPr>
            <p:ph type="sldNum" sz="quarter" idx="12"/>
          </p:nvPr>
        </p:nvSpPr>
        <p:spPr/>
        <p:txBody>
          <a:bodyPr/>
          <a:lstStyle/>
          <a:p>
            <a:fld id="{CF7C3FE0-6EB4-418C-82E7-2F09A4F41151}" type="slidenum">
              <a:rPr lang="sv-SE" smtClean="0"/>
              <a:t>46</a:t>
            </a:fld>
            <a:endParaRPr lang="sv-SE"/>
          </a:p>
        </p:txBody>
      </p:sp>
    </p:spTree>
    <p:extLst>
      <p:ext uri="{BB962C8B-B14F-4D97-AF65-F5344CB8AC3E}">
        <p14:creationId xmlns:p14="http://schemas.microsoft.com/office/powerpoint/2010/main" val="119171744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200"/>
            </a:gs>
            <a:gs pos="80000">
              <a:srgbClr val="FF7A00"/>
            </a:gs>
            <a:gs pos="88000">
              <a:srgbClr val="FF0300"/>
            </a:gs>
            <a:gs pos="100000">
              <a:srgbClr val="4D0808"/>
            </a:gs>
          </a:gsLst>
          <a:lin ang="8100000" scaled="1"/>
          <a:tileRect/>
        </a:gra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838200" y="1203325"/>
            <a:ext cx="10515600" cy="1325563"/>
          </a:xfrm>
        </p:spPr>
        <p:txBody>
          <a:bodyPr>
            <a:normAutofit fontScale="90000"/>
          </a:bodyPr>
          <a:lstStyle/>
          <a:p>
            <a:pPr algn="ctr"/>
            <a:r>
              <a:rPr lang="sv-SE" b="1" i="1" dirty="0" smtClean="0">
                <a:latin typeface="Times New Roman" panose="02020603050405020304" pitchFamily="18" charset="0"/>
                <a:cs typeface="Times New Roman" panose="02020603050405020304" pitchFamily="18" charset="0"/>
              </a:rPr>
              <a:t>Sverige kan </a:t>
            </a:r>
            <a:r>
              <a:rPr lang="sv-SE" b="1" u="sng" dirty="0" smtClean="0">
                <a:latin typeface="Times New Roman" panose="02020603050405020304" pitchFamily="18" charset="0"/>
                <a:cs typeface="Times New Roman" panose="02020603050405020304" pitchFamily="18" charset="0"/>
              </a:rPr>
              <a:t>gratis</a:t>
            </a:r>
            <a:r>
              <a:rPr lang="sv-SE" b="1" i="1" dirty="0" smtClean="0">
                <a:latin typeface="Times New Roman" panose="02020603050405020304" pitchFamily="18" charset="0"/>
                <a:cs typeface="Times New Roman" panose="02020603050405020304" pitchFamily="18" charset="0"/>
              </a:rPr>
              <a:t> få mycket bättre undervisning och forskning samt villkor för universitetslärare!</a:t>
            </a:r>
            <a:r>
              <a:rPr lang="sv-SE" b="1" i="1" dirty="0" smtClean="0">
                <a:solidFill>
                  <a:srgbClr val="FF0000"/>
                </a:solidFill>
                <a:latin typeface="Times New Roman" panose="02020603050405020304" pitchFamily="18" charset="0"/>
                <a:cs typeface="Times New Roman" panose="02020603050405020304" pitchFamily="18" charset="0"/>
              </a:rPr>
              <a:t/>
            </a:r>
            <a:br>
              <a:rPr lang="sv-SE" b="1" i="1" dirty="0" smtClean="0">
                <a:solidFill>
                  <a:srgbClr val="FF0000"/>
                </a:solidFill>
                <a:latin typeface="Times New Roman" panose="02020603050405020304" pitchFamily="18" charset="0"/>
                <a:cs typeface="Times New Roman" panose="02020603050405020304" pitchFamily="18" charset="0"/>
              </a:rPr>
            </a:br>
            <a:r>
              <a:rPr lang="sv-SE" b="1" i="1" dirty="0" smtClean="0">
                <a:solidFill>
                  <a:srgbClr val="FF0000"/>
                </a:solidFill>
                <a:latin typeface="Times New Roman" panose="02020603050405020304" pitchFamily="18" charset="0"/>
                <a:cs typeface="Times New Roman" panose="02020603050405020304" pitchFamily="18" charset="0"/>
              </a:rPr>
              <a:t/>
            </a:r>
            <a:br>
              <a:rPr lang="sv-SE" b="1" i="1" dirty="0" smtClean="0">
                <a:solidFill>
                  <a:srgbClr val="FF0000"/>
                </a:solidFill>
                <a:latin typeface="Times New Roman" panose="02020603050405020304" pitchFamily="18" charset="0"/>
                <a:cs typeface="Times New Roman" panose="02020603050405020304" pitchFamily="18" charset="0"/>
              </a:rPr>
            </a:br>
            <a:r>
              <a:rPr lang="sv-SE" b="1" i="1" dirty="0" smtClean="0">
                <a:solidFill>
                  <a:srgbClr val="0070C0"/>
                </a:solidFill>
                <a:latin typeface="Times New Roman" panose="02020603050405020304" pitchFamily="18" charset="0"/>
                <a:cs typeface="Times New Roman" panose="02020603050405020304" pitchFamily="18" charset="0"/>
              </a:rPr>
              <a:t>Detta låter otroligt men är sant!</a:t>
            </a:r>
            <a:br>
              <a:rPr lang="sv-SE" b="1" i="1" dirty="0" smtClean="0">
                <a:solidFill>
                  <a:srgbClr val="0070C0"/>
                </a:solidFill>
                <a:latin typeface="Times New Roman" panose="02020603050405020304" pitchFamily="18" charset="0"/>
                <a:cs typeface="Times New Roman" panose="02020603050405020304" pitchFamily="18" charset="0"/>
              </a:rPr>
            </a:br>
            <a:r>
              <a:rPr lang="sv-SE" b="1" i="1" dirty="0" smtClean="0">
                <a:solidFill>
                  <a:srgbClr val="0070C0"/>
                </a:solidFill>
                <a:latin typeface="Times New Roman" panose="02020603050405020304" pitchFamily="18" charset="0"/>
                <a:cs typeface="Times New Roman" panose="02020603050405020304" pitchFamily="18" charset="0"/>
              </a:rPr>
              <a:t>Detta ska strax bevisas!</a:t>
            </a:r>
            <a:endParaRPr lang="sv-SE" b="1" i="1" dirty="0">
              <a:solidFill>
                <a:srgbClr val="0070C0"/>
              </a:solidFill>
              <a:latin typeface="Times New Roman" panose="02020603050405020304" pitchFamily="18" charset="0"/>
              <a:cs typeface="Times New Roman" panose="02020603050405020304" pitchFamily="18" charset="0"/>
            </a:endParaRPr>
          </a:p>
        </p:txBody>
      </p:sp>
      <p:sp>
        <p:nvSpPr>
          <p:cNvPr id="3" name="Platshållare för innehåll 2"/>
          <p:cNvSpPr>
            <a:spLocks noGrp="1"/>
          </p:cNvSpPr>
          <p:nvPr>
            <p:ph idx="1"/>
          </p:nvPr>
        </p:nvSpPr>
        <p:spPr>
          <a:xfrm>
            <a:off x="838200" y="3873500"/>
            <a:ext cx="10515600" cy="2303462"/>
          </a:xfrm>
        </p:spPr>
        <p:txBody>
          <a:bodyPr/>
          <a:lstStyle/>
          <a:p>
            <a:r>
              <a:rPr lang="sv-SE" dirty="0" smtClean="0"/>
              <a:t>Det måste inte kosta mer för samhället att förbättra villkoren för svenska universitetslärare väldigt mycket.</a:t>
            </a:r>
          </a:p>
          <a:p>
            <a:r>
              <a:rPr lang="sv-SE" dirty="0" smtClean="0"/>
              <a:t>Detta skulle också ge mycket stora förbättringar inom både forskning och undervisning!</a:t>
            </a:r>
          </a:p>
          <a:p>
            <a:endParaRPr lang="sv-SE" dirty="0"/>
          </a:p>
          <a:p>
            <a:endParaRPr lang="sv-SE" dirty="0"/>
          </a:p>
        </p:txBody>
      </p:sp>
      <p:sp>
        <p:nvSpPr>
          <p:cNvPr id="4" name="Platshållare för bildnummer 3"/>
          <p:cNvSpPr>
            <a:spLocks noGrp="1"/>
          </p:cNvSpPr>
          <p:nvPr>
            <p:ph type="sldNum" sz="quarter" idx="12"/>
          </p:nvPr>
        </p:nvSpPr>
        <p:spPr/>
        <p:txBody>
          <a:bodyPr/>
          <a:lstStyle/>
          <a:p>
            <a:fld id="{CF7C3FE0-6EB4-418C-82E7-2F09A4F41151}" type="slidenum">
              <a:rPr lang="sv-SE" smtClean="0"/>
              <a:t>47</a:t>
            </a:fld>
            <a:endParaRPr lang="sv-SE"/>
          </a:p>
        </p:txBody>
      </p:sp>
    </p:spTree>
    <p:extLst>
      <p:ext uri="{BB962C8B-B14F-4D97-AF65-F5344CB8AC3E}">
        <p14:creationId xmlns:p14="http://schemas.microsoft.com/office/powerpoint/2010/main" val="255542258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838200" y="1073148"/>
            <a:ext cx="10515600" cy="1325563"/>
          </a:xfrm>
        </p:spPr>
        <p:txBody>
          <a:bodyPr>
            <a:normAutofit fontScale="90000"/>
          </a:bodyPr>
          <a:lstStyle/>
          <a:p>
            <a:r>
              <a:rPr lang="sv-SE" b="1" dirty="0" smtClean="0">
                <a:solidFill>
                  <a:srgbClr val="FF0000"/>
                </a:solidFill>
                <a:latin typeface="Times New Roman" panose="02020603050405020304" pitchFamily="18" charset="0"/>
                <a:cs typeface="Times New Roman" panose="02020603050405020304" pitchFamily="18" charset="0"/>
              </a:rPr>
              <a:t>1. Flytta pengar från forskningsråden direkt till fasta universitetslärartjänster!</a:t>
            </a:r>
            <a:br>
              <a:rPr lang="sv-SE" b="1" dirty="0" smtClean="0">
                <a:solidFill>
                  <a:srgbClr val="FF0000"/>
                </a:solidFill>
                <a:latin typeface="Times New Roman" panose="02020603050405020304" pitchFamily="18" charset="0"/>
                <a:cs typeface="Times New Roman" panose="02020603050405020304" pitchFamily="18" charset="0"/>
              </a:rPr>
            </a:br>
            <a:r>
              <a:rPr lang="sv-SE" b="1" dirty="0" smtClean="0">
                <a:solidFill>
                  <a:srgbClr val="FF0000"/>
                </a:solidFill>
                <a:latin typeface="Times New Roman" panose="02020603050405020304" pitchFamily="18" charset="0"/>
                <a:cs typeface="Times New Roman" panose="02020603050405020304" pitchFamily="18" charset="0"/>
              </a:rPr>
              <a:t/>
            </a:r>
            <a:br>
              <a:rPr lang="sv-SE" b="1" dirty="0" smtClean="0">
                <a:solidFill>
                  <a:srgbClr val="FF0000"/>
                </a:solidFill>
                <a:latin typeface="Times New Roman" panose="02020603050405020304" pitchFamily="18" charset="0"/>
                <a:cs typeface="Times New Roman" panose="02020603050405020304" pitchFamily="18" charset="0"/>
              </a:rPr>
            </a:br>
            <a:r>
              <a:rPr lang="sv-SE" b="1" dirty="0" smtClean="0">
                <a:solidFill>
                  <a:srgbClr val="FF0000"/>
                </a:solidFill>
                <a:latin typeface="Times New Roman" panose="02020603050405020304" pitchFamily="18" charset="0"/>
                <a:cs typeface="Times New Roman" panose="02020603050405020304" pitchFamily="18" charset="0"/>
              </a:rPr>
              <a:t>2. Fastställ hur många timmar som en  universitetslärare måste undervisa.</a:t>
            </a:r>
            <a:endParaRPr lang="sv-SE" b="1" dirty="0">
              <a:solidFill>
                <a:srgbClr val="FF0000"/>
              </a:solidFill>
              <a:latin typeface="Times New Roman" panose="02020603050405020304" pitchFamily="18" charset="0"/>
              <a:cs typeface="Times New Roman" panose="02020603050405020304" pitchFamily="18" charset="0"/>
            </a:endParaRPr>
          </a:p>
        </p:txBody>
      </p:sp>
      <p:sp>
        <p:nvSpPr>
          <p:cNvPr id="3" name="Platshållare för innehåll 2"/>
          <p:cNvSpPr>
            <a:spLocks noGrp="1"/>
          </p:cNvSpPr>
          <p:nvPr>
            <p:ph idx="1"/>
          </p:nvPr>
        </p:nvSpPr>
        <p:spPr>
          <a:xfrm>
            <a:off x="838200" y="3378200"/>
            <a:ext cx="10515600" cy="2798762"/>
          </a:xfrm>
        </p:spPr>
        <p:txBody>
          <a:bodyPr>
            <a:normAutofit fontScale="85000" lnSpcReduction="20000"/>
          </a:bodyPr>
          <a:lstStyle/>
          <a:p>
            <a:pPr marL="0" indent="0">
              <a:buNone/>
            </a:pPr>
            <a:r>
              <a:rPr lang="sv-SE" i="1" dirty="0" smtClean="0">
                <a:solidFill>
                  <a:srgbClr val="0070C0"/>
                </a:solidFill>
              </a:rPr>
              <a:t>(Så är det redan, exempelvis i Danmark. Så var det också i Sverige, tidigare.)</a:t>
            </a:r>
            <a:endParaRPr lang="sv-SE" i="1" dirty="0">
              <a:solidFill>
                <a:srgbClr val="0070C0"/>
              </a:solidFill>
            </a:endParaRPr>
          </a:p>
          <a:p>
            <a:endParaRPr lang="sv-SE" dirty="0" smtClean="0"/>
          </a:p>
          <a:p>
            <a:r>
              <a:rPr lang="sv-SE" dirty="0" smtClean="0"/>
              <a:t>Konsekvenser:</a:t>
            </a:r>
          </a:p>
          <a:p>
            <a:r>
              <a:rPr lang="sv-SE" dirty="0" smtClean="0"/>
              <a:t>Enormt stor tidsbesparing för universitetslärarna. Universitetslärare vet att de har lön och behöver inte skriva tio olika ansökningar. Denna tid kan de lägga på forskning och undervisning.</a:t>
            </a:r>
          </a:p>
          <a:p>
            <a:r>
              <a:rPr lang="sv-SE" dirty="0" smtClean="0"/>
              <a:t>Forskningsråden gör mycket stor tidsbesparing. Detta medför stora besparingar för samhället.  </a:t>
            </a:r>
          </a:p>
          <a:p>
            <a:endParaRPr lang="sv-SE" dirty="0"/>
          </a:p>
        </p:txBody>
      </p:sp>
      <p:sp>
        <p:nvSpPr>
          <p:cNvPr id="4" name="Platshållare för bildnummer 3"/>
          <p:cNvSpPr>
            <a:spLocks noGrp="1"/>
          </p:cNvSpPr>
          <p:nvPr>
            <p:ph type="sldNum" sz="quarter" idx="12"/>
          </p:nvPr>
        </p:nvSpPr>
        <p:spPr/>
        <p:txBody>
          <a:bodyPr/>
          <a:lstStyle/>
          <a:p>
            <a:fld id="{CF7C3FE0-6EB4-418C-82E7-2F09A4F41151}" type="slidenum">
              <a:rPr lang="sv-SE" smtClean="0"/>
              <a:t>48</a:t>
            </a:fld>
            <a:endParaRPr lang="sv-SE"/>
          </a:p>
        </p:txBody>
      </p:sp>
    </p:spTree>
    <p:extLst>
      <p:ext uri="{BB962C8B-B14F-4D97-AF65-F5344CB8AC3E}">
        <p14:creationId xmlns:p14="http://schemas.microsoft.com/office/powerpoint/2010/main" val="293171671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r>
              <a:rPr lang="sv-SE" dirty="0" smtClean="0"/>
              <a:t>Universitetslärarna måste inte längre prioritera ”säkra kort” med enkla analyser som är möjliga att förklara på ett enkelt sätt för olika instanser.</a:t>
            </a:r>
          </a:p>
          <a:p>
            <a:r>
              <a:rPr lang="sv-SE" dirty="0" smtClean="0"/>
              <a:t>Det blir meningsfullt att satsa långsiktigt, på att lära sig ny metodik inom ett svårt forskningsområde, som kanske kan ge mycket viktiga resultat först om fem eller sex år.</a:t>
            </a:r>
          </a:p>
          <a:p>
            <a:endParaRPr lang="sv-SE" dirty="0"/>
          </a:p>
          <a:p>
            <a:endParaRPr lang="sv-SE" dirty="0" smtClean="0"/>
          </a:p>
          <a:p>
            <a:endParaRPr lang="sv-SE" dirty="0"/>
          </a:p>
        </p:txBody>
      </p:sp>
      <p:sp>
        <p:nvSpPr>
          <p:cNvPr id="4" name="Platshållare för bildnummer 3"/>
          <p:cNvSpPr>
            <a:spLocks noGrp="1"/>
          </p:cNvSpPr>
          <p:nvPr>
            <p:ph type="sldNum" sz="quarter" idx="12"/>
          </p:nvPr>
        </p:nvSpPr>
        <p:spPr/>
        <p:txBody>
          <a:bodyPr/>
          <a:lstStyle/>
          <a:p>
            <a:fld id="{CF7C3FE0-6EB4-418C-82E7-2F09A4F41151}" type="slidenum">
              <a:rPr lang="sv-SE" smtClean="0"/>
              <a:t>49</a:t>
            </a:fld>
            <a:endParaRPr lang="sv-SE"/>
          </a:p>
        </p:txBody>
      </p:sp>
    </p:spTree>
    <p:extLst>
      <p:ext uri="{BB962C8B-B14F-4D97-AF65-F5344CB8AC3E}">
        <p14:creationId xmlns:p14="http://schemas.microsoft.com/office/powerpoint/2010/main" val="6921900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3399">
                <a:alpha val="0"/>
                <a:lumMod val="0"/>
                <a:lumOff val="100000"/>
              </a:srgbClr>
            </a:gs>
            <a:gs pos="25000">
              <a:srgbClr val="FF6633"/>
            </a:gs>
            <a:gs pos="75000">
              <a:srgbClr val="FFFF00"/>
            </a:gs>
            <a:gs pos="75000">
              <a:srgbClr val="01A78F"/>
            </a:gs>
            <a:gs pos="100000">
              <a:srgbClr val="3366FF"/>
            </a:gs>
          </a:gsLst>
          <a:lin ang="8100000" scaled="1"/>
          <a:tileRect/>
        </a:gra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838200" y="365125"/>
            <a:ext cx="10325100" cy="6022975"/>
          </a:xfrm>
        </p:spPr>
        <p:txBody>
          <a:bodyPr>
            <a:normAutofit/>
          </a:bodyPr>
          <a:lstStyle/>
          <a:p>
            <a:pPr algn="ctr"/>
            <a:r>
              <a:rPr lang="sv-SE" sz="6000" b="1" dirty="0" smtClean="0">
                <a:latin typeface="Times New Roman" panose="02020603050405020304" pitchFamily="18" charset="0"/>
                <a:cs typeface="Times New Roman" panose="02020603050405020304" pitchFamily="18" charset="0"/>
              </a:rPr>
              <a:t>Vad ger vetenskapens </a:t>
            </a:r>
            <a:br>
              <a:rPr lang="sv-SE" sz="6000" b="1" dirty="0" smtClean="0">
                <a:latin typeface="Times New Roman" panose="02020603050405020304" pitchFamily="18" charset="0"/>
                <a:cs typeface="Times New Roman" panose="02020603050405020304" pitchFamily="18" charset="0"/>
              </a:rPr>
            </a:br>
            <a:r>
              <a:rPr lang="sv-SE" sz="6000" b="1" dirty="0" smtClean="0">
                <a:latin typeface="Times New Roman" panose="02020603050405020304" pitchFamily="18" charset="0"/>
                <a:cs typeface="Times New Roman" panose="02020603050405020304" pitchFamily="18" charset="0"/>
              </a:rPr>
              <a:t>främsta företrädare vid den senaste internationella konferensen </a:t>
            </a:r>
            <a:br>
              <a:rPr lang="sv-SE" sz="6000" b="1" dirty="0" smtClean="0">
                <a:latin typeface="Times New Roman" panose="02020603050405020304" pitchFamily="18" charset="0"/>
                <a:cs typeface="Times New Roman" panose="02020603050405020304" pitchFamily="18" charset="0"/>
              </a:rPr>
            </a:br>
            <a:r>
              <a:rPr lang="sv-SE" sz="6000" b="1" dirty="0" smtClean="0">
                <a:latin typeface="Times New Roman" panose="02020603050405020304" pitchFamily="18" charset="0"/>
                <a:cs typeface="Times New Roman" panose="02020603050405020304" pitchFamily="18" charset="0"/>
              </a:rPr>
              <a:t>om kunskaper och ekonomi,</a:t>
            </a:r>
            <a:br>
              <a:rPr lang="sv-SE" sz="6000" b="1" dirty="0" smtClean="0">
                <a:latin typeface="Times New Roman" panose="02020603050405020304" pitchFamily="18" charset="0"/>
                <a:cs typeface="Times New Roman" panose="02020603050405020304" pitchFamily="18" charset="0"/>
              </a:rPr>
            </a:br>
            <a:r>
              <a:rPr lang="sv-SE" sz="6000" b="1" dirty="0" smtClean="0">
                <a:latin typeface="Times New Roman" panose="02020603050405020304" pitchFamily="18" charset="0"/>
                <a:cs typeface="Times New Roman" panose="02020603050405020304" pitchFamily="18" charset="0"/>
              </a:rPr>
              <a:t>för perspektiv </a:t>
            </a:r>
            <a:br>
              <a:rPr lang="sv-SE" sz="6000" b="1" dirty="0" smtClean="0">
                <a:latin typeface="Times New Roman" panose="02020603050405020304" pitchFamily="18" charset="0"/>
                <a:cs typeface="Times New Roman" panose="02020603050405020304" pitchFamily="18" charset="0"/>
              </a:rPr>
            </a:br>
            <a:r>
              <a:rPr lang="sv-SE" sz="6000" b="1" dirty="0" smtClean="0">
                <a:latin typeface="Times New Roman" panose="02020603050405020304" pitchFamily="18" charset="0"/>
                <a:cs typeface="Times New Roman" panose="02020603050405020304" pitchFamily="18" charset="0"/>
              </a:rPr>
              <a:t>och rekommendationer?</a:t>
            </a:r>
            <a:endParaRPr lang="sv-SE" sz="6000" b="1" dirty="0">
              <a:latin typeface="Times New Roman" panose="02020603050405020304" pitchFamily="18" charset="0"/>
              <a:cs typeface="Times New Roman" panose="02020603050405020304" pitchFamily="18" charset="0"/>
            </a:endParaRPr>
          </a:p>
        </p:txBody>
      </p:sp>
      <p:sp>
        <p:nvSpPr>
          <p:cNvPr id="4" name="Platshållare för bildnummer 3"/>
          <p:cNvSpPr>
            <a:spLocks noGrp="1"/>
          </p:cNvSpPr>
          <p:nvPr>
            <p:ph type="sldNum" sz="quarter" idx="12"/>
          </p:nvPr>
        </p:nvSpPr>
        <p:spPr/>
        <p:txBody>
          <a:bodyPr/>
          <a:lstStyle/>
          <a:p>
            <a:fld id="{CF7C3FE0-6EB4-418C-82E7-2F09A4F41151}" type="slidenum">
              <a:rPr lang="sv-SE" smtClean="0"/>
              <a:t>5</a:t>
            </a:fld>
            <a:endParaRPr lang="sv-SE"/>
          </a:p>
        </p:txBody>
      </p:sp>
    </p:spTree>
    <p:extLst>
      <p:ext uri="{BB962C8B-B14F-4D97-AF65-F5344CB8AC3E}">
        <p14:creationId xmlns:p14="http://schemas.microsoft.com/office/powerpoint/2010/main" val="353566387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dirty="0" smtClean="0">
                <a:solidFill>
                  <a:srgbClr val="FF0000"/>
                </a:solidFill>
                <a:latin typeface="Times New Roman" panose="02020603050405020304" pitchFamily="18" charset="0"/>
                <a:cs typeface="Times New Roman" panose="02020603050405020304" pitchFamily="18" charset="0"/>
              </a:rPr>
              <a:t>INGEN FÖRDRÖJNING</a:t>
            </a:r>
            <a:endParaRPr lang="sv-SE" b="1" dirty="0">
              <a:solidFill>
                <a:srgbClr val="FF0000"/>
              </a:solidFill>
              <a:latin typeface="Times New Roman" panose="02020603050405020304" pitchFamily="18" charset="0"/>
              <a:cs typeface="Times New Roman" panose="02020603050405020304" pitchFamily="18" charset="0"/>
            </a:endParaRPr>
          </a:p>
        </p:txBody>
      </p:sp>
      <p:sp>
        <p:nvSpPr>
          <p:cNvPr id="3" name="Platshållare för innehåll 2"/>
          <p:cNvSpPr>
            <a:spLocks noGrp="1"/>
          </p:cNvSpPr>
          <p:nvPr>
            <p:ph idx="1"/>
          </p:nvPr>
        </p:nvSpPr>
        <p:spPr/>
        <p:txBody>
          <a:bodyPr>
            <a:normAutofit/>
          </a:bodyPr>
          <a:lstStyle/>
          <a:p>
            <a:r>
              <a:rPr lang="sv-SE" dirty="0" smtClean="0"/>
              <a:t>Eftersom universitetslärare har garanterad lön så är det inte nödvändigt att spara de goda förslagen till kommande ansökningar och fördröja publicerandet av dessa i väntan på forskningsanslag.</a:t>
            </a:r>
          </a:p>
          <a:p>
            <a:r>
              <a:rPr lang="sv-SE" dirty="0" smtClean="0"/>
              <a:t>Detta kan medföra mycket vinster för samhället.</a:t>
            </a:r>
          </a:p>
          <a:p>
            <a:r>
              <a:rPr lang="sv-SE" dirty="0" smtClean="0"/>
              <a:t>Om den enskilde universitetsläraren har garanterade lönemedel så är det rationellt att omedelbart sammanställa och publicera intressanta förslag.</a:t>
            </a:r>
          </a:p>
          <a:p>
            <a:endParaRPr lang="sv-SE" dirty="0"/>
          </a:p>
        </p:txBody>
      </p:sp>
      <p:sp>
        <p:nvSpPr>
          <p:cNvPr id="4" name="Platshållare för bildnummer 3"/>
          <p:cNvSpPr>
            <a:spLocks noGrp="1"/>
          </p:cNvSpPr>
          <p:nvPr>
            <p:ph type="sldNum" sz="quarter" idx="12"/>
          </p:nvPr>
        </p:nvSpPr>
        <p:spPr/>
        <p:txBody>
          <a:bodyPr/>
          <a:lstStyle/>
          <a:p>
            <a:fld id="{CF7C3FE0-6EB4-418C-82E7-2F09A4F41151}" type="slidenum">
              <a:rPr lang="sv-SE" smtClean="0"/>
              <a:t>50</a:t>
            </a:fld>
            <a:endParaRPr lang="sv-SE"/>
          </a:p>
        </p:txBody>
      </p:sp>
    </p:spTree>
    <p:extLst>
      <p:ext uri="{BB962C8B-B14F-4D97-AF65-F5344CB8AC3E}">
        <p14:creationId xmlns:p14="http://schemas.microsoft.com/office/powerpoint/2010/main" val="9680426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normAutofit/>
          </a:bodyPr>
          <a:lstStyle/>
          <a:p>
            <a:r>
              <a:rPr lang="sv-SE" dirty="0" smtClean="0"/>
              <a:t>Universitetsläraren vet hur många timmar undervisning som han/hon ska genomföra nästa år. </a:t>
            </a:r>
          </a:p>
          <a:p>
            <a:r>
              <a:rPr lang="sv-SE" dirty="0" smtClean="0"/>
              <a:t>Därför måste man inte gardera sin privatekonomi genom att skriva ännu fler forskningsansökningar som med högsta sannolikhet aldrig ger pengar och aldrig kommer att ge några resultat. </a:t>
            </a:r>
          </a:p>
          <a:p>
            <a:endParaRPr lang="sv-SE" dirty="0" smtClean="0"/>
          </a:p>
          <a:p>
            <a:pPr marL="0" indent="0">
              <a:buNone/>
            </a:pPr>
            <a:r>
              <a:rPr lang="sv-SE" dirty="0" smtClean="0"/>
              <a:t> </a:t>
            </a:r>
            <a:endParaRPr lang="sv-SE" dirty="0"/>
          </a:p>
        </p:txBody>
      </p:sp>
      <p:sp>
        <p:nvSpPr>
          <p:cNvPr id="4" name="Platshållare för bildnummer 3"/>
          <p:cNvSpPr>
            <a:spLocks noGrp="1"/>
          </p:cNvSpPr>
          <p:nvPr>
            <p:ph type="sldNum" sz="quarter" idx="12"/>
          </p:nvPr>
        </p:nvSpPr>
        <p:spPr/>
        <p:txBody>
          <a:bodyPr/>
          <a:lstStyle/>
          <a:p>
            <a:fld id="{CF7C3FE0-6EB4-418C-82E7-2F09A4F41151}" type="slidenum">
              <a:rPr lang="sv-SE" smtClean="0"/>
              <a:t>51</a:t>
            </a:fld>
            <a:endParaRPr lang="sv-SE"/>
          </a:p>
        </p:txBody>
      </p:sp>
    </p:spTree>
    <p:extLst>
      <p:ext uri="{BB962C8B-B14F-4D97-AF65-F5344CB8AC3E}">
        <p14:creationId xmlns:p14="http://schemas.microsoft.com/office/powerpoint/2010/main" val="221584290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normAutofit/>
          </a:bodyPr>
          <a:lstStyle/>
          <a:p>
            <a:endParaRPr lang="sv-SE" dirty="0"/>
          </a:p>
          <a:p>
            <a:r>
              <a:rPr lang="sv-SE" dirty="0" smtClean="0"/>
              <a:t>Arbete vid universitet i Sverige blir mycket mer attraktivt.</a:t>
            </a:r>
          </a:p>
          <a:p>
            <a:r>
              <a:rPr lang="sv-SE" dirty="0" smtClean="0"/>
              <a:t>Psykosociala problem minskas kraftigt.</a:t>
            </a:r>
          </a:p>
          <a:p>
            <a:r>
              <a:rPr lang="sv-SE" dirty="0" smtClean="0"/>
              <a:t>Detta förbättrar forskning och utbildning.</a:t>
            </a:r>
          </a:p>
          <a:p>
            <a:r>
              <a:rPr lang="sv-SE" dirty="0" smtClean="0"/>
              <a:t>Högt kvalificerade forskare lämnar inte Sverige. </a:t>
            </a:r>
          </a:p>
          <a:p>
            <a:endParaRPr lang="sv-SE" dirty="0"/>
          </a:p>
          <a:p>
            <a:endParaRPr lang="sv-SE" dirty="0" smtClean="0"/>
          </a:p>
          <a:p>
            <a:endParaRPr lang="sv-SE" dirty="0"/>
          </a:p>
        </p:txBody>
      </p:sp>
      <p:sp>
        <p:nvSpPr>
          <p:cNvPr id="4" name="Platshållare för bildnummer 3"/>
          <p:cNvSpPr>
            <a:spLocks noGrp="1"/>
          </p:cNvSpPr>
          <p:nvPr>
            <p:ph type="sldNum" sz="quarter" idx="12"/>
          </p:nvPr>
        </p:nvSpPr>
        <p:spPr/>
        <p:txBody>
          <a:bodyPr/>
          <a:lstStyle/>
          <a:p>
            <a:fld id="{CF7C3FE0-6EB4-418C-82E7-2F09A4F41151}" type="slidenum">
              <a:rPr lang="sv-SE" smtClean="0"/>
              <a:t>52</a:t>
            </a:fld>
            <a:endParaRPr lang="sv-SE"/>
          </a:p>
        </p:txBody>
      </p:sp>
    </p:spTree>
    <p:extLst>
      <p:ext uri="{BB962C8B-B14F-4D97-AF65-F5344CB8AC3E}">
        <p14:creationId xmlns:p14="http://schemas.microsoft.com/office/powerpoint/2010/main" val="198797943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838200" y="1050925"/>
            <a:ext cx="10515600" cy="4351338"/>
          </a:xfrm>
        </p:spPr>
        <p:txBody>
          <a:bodyPr>
            <a:normAutofit/>
          </a:bodyPr>
          <a:lstStyle/>
          <a:p>
            <a:pPr marL="0" indent="0">
              <a:buNone/>
            </a:pPr>
            <a:endParaRPr lang="sv-SE" dirty="0" smtClean="0"/>
          </a:p>
          <a:p>
            <a:r>
              <a:rPr lang="sv-SE" dirty="0"/>
              <a:t>Universitetsläraren </a:t>
            </a:r>
            <a:r>
              <a:rPr lang="sv-SE" dirty="0" smtClean="0"/>
              <a:t>vet att han/hon ska ge den nu pågående kursen under </a:t>
            </a:r>
            <a:r>
              <a:rPr lang="sv-SE" dirty="0"/>
              <a:t>kommande år. </a:t>
            </a:r>
            <a:endParaRPr lang="sv-SE" dirty="0" smtClean="0"/>
          </a:p>
          <a:p>
            <a:r>
              <a:rPr lang="sv-SE" dirty="0" smtClean="0"/>
              <a:t>Därför är det meningsfullt att utveckla bättre övningsmateriel, att förbättra presentationer, att skriva kurskompendier etc.</a:t>
            </a:r>
          </a:p>
          <a:p>
            <a:r>
              <a:rPr lang="sv-SE" dirty="0" smtClean="0"/>
              <a:t>Det är meningsfullt att försöka arrangera större samordnade övningar med flera ämnesområden eftersom man vet ramförutsättningarna i förväg. </a:t>
            </a:r>
          </a:p>
          <a:p>
            <a:pPr marL="0" indent="0">
              <a:buNone/>
            </a:pPr>
            <a:r>
              <a:rPr lang="sv-SE" dirty="0" smtClean="0"/>
              <a:t> </a:t>
            </a:r>
            <a:endParaRPr lang="sv-SE" dirty="0"/>
          </a:p>
        </p:txBody>
      </p:sp>
      <p:sp>
        <p:nvSpPr>
          <p:cNvPr id="4" name="Platshållare för bildnummer 3"/>
          <p:cNvSpPr>
            <a:spLocks noGrp="1"/>
          </p:cNvSpPr>
          <p:nvPr>
            <p:ph type="sldNum" sz="quarter" idx="12"/>
          </p:nvPr>
        </p:nvSpPr>
        <p:spPr/>
        <p:txBody>
          <a:bodyPr/>
          <a:lstStyle/>
          <a:p>
            <a:fld id="{CF7C3FE0-6EB4-418C-82E7-2F09A4F41151}" type="slidenum">
              <a:rPr lang="sv-SE" smtClean="0"/>
              <a:t>53</a:t>
            </a:fld>
            <a:endParaRPr lang="sv-SE" dirty="0"/>
          </a:p>
        </p:txBody>
      </p:sp>
    </p:spTree>
    <p:extLst>
      <p:ext uri="{BB962C8B-B14F-4D97-AF65-F5344CB8AC3E}">
        <p14:creationId xmlns:p14="http://schemas.microsoft.com/office/powerpoint/2010/main" val="108080421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660400" y="444500"/>
            <a:ext cx="10515600" cy="5911849"/>
          </a:xfrm>
        </p:spPr>
        <p:txBody>
          <a:bodyPr>
            <a:normAutofit/>
          </a:bodyPr>
          <a:lstStyle/>
          <a:p>
            <a:r>
              <a:rPr lang="sv-SE" dirty="0" smtClean="0"/>
              <a:t>Universitetsläraren är motiverad, kan och vill satsa tid och mental kraft på undervisningen. Det är inte längre nödvändigt att försöka bli av med undervisningen så fort som möjligt för att skriva tio nya ansökningar eftersom lön och anställning ändå är säkra.</a:t>
            </a:r>
          </a:p>
          <a:p>
            <a:r>
              <a:rPr lang="sv-SE" dirty="0" smtClean="0"/>
              <a:t>Avancerade delar av kursinnehållet blir attraktiva arbetsuppgifter.</a:t>
            </a:r>
          </a:p>
          <a:p>
            <a:r>
              <a:rPr lang="sv-SE" dirty="0" smtClean="0"/>
              <a:t>Läraren förklarar gärna grundligt även om några studenter behöver mycket tid för konsultationer. Detta är ju en del av långsiktig kompetensutveckling både för lärare och studenter. </a:t>
            </a:r>
          </a:p>
          <a:p>
            <a:r>
              <a:rPr lang="sv-SE" dirty="0" smtClean="0"/>
              <a:t>De mest intresserade och skickliga studenterna kan läraren få intresserade av att bli doktorander, välja karriärer som universitetslärare och även samarbeta med inom kommande forskningsprojekt och doktorandkurser.  </a:t>
            </a:r>
            <a:endParaRPr lang="sv-SE" dirty="0"/>
          </a:p>
        </p:txBody>
      </p:sp>
      <p:sp>
        <p:nvSpPr>
          <p:cNvPr id="4" name="Platshållare för bildnummer 3"/>
          <p:cNvSpPr>
            <a:spLocks noGrp="1"/>
          </p:cNvSpPr>
          <p:nvPr>
            <p:ph type="sldNum" sz="quarter" idx="12"/>
          </p:nvPr>
        </p:nvSpPr>
        <p:spPr/>
        <p:txBody>
          <a:bodyPr/>
          <a:lstStyle/>
          <a:p>
            <a:fld id="{CF7C3FE0-6EB4-418C-82E7-2F09A4F41151}" type="slidenum">
              <a:rPr lang="sv-SE" smtClean="0"/>
              <a:t>54</a:t>
            </a:fld>
            <a:endParaRPr lang="sv-SE"/>
          </a:p>
        </p:txBody>
      </p:sp>
    </p:spTree>
    <p:extLst>
      <p:ext uri="{BB962C8B-B14F-4D97-AF65-F5344CB8AC3E}">
        <p14:creationId xmlns:p14="http://schemas.microsoft.com/office/powerpoint/2010/main" val="232450580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14000">
              <a:srgbClr val="0819FB"/>
            </a:gs>
            <a:gs pos="23000">
              <a:srgbClr val="1A8D48"/>
            </a:gs>
            <a:gs pos="54000">
              <a:srgbClr val="FFFF00"/>
            </a:gs>
            <a:gs pos="83000">
              <a:srgbClr val="EE3F17"/>
            </a:gs>
            <a:gs pos="91000">
              <a:srgbClr val="E81766"/>
            </a:gs>
            <a:gs pos="100000">
              <a:srgbClr val="A603AB"/>
            </a:gs>
          </a:gsLst>
          <a:lin ang="5400000" scaled="0"/>
        </a:gra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838200" y="3197225"/>
            <a:ext cx="10515600" cy="1325563"/>
          </a:xfrm>
        </p:spPr>
        <p:txBody>
          <a:bodyPr>
            <a:normAutofit fontScale="90000"/>
          </a:bodyPr>
          <a:lstStyle/>
          <a:p>
            <a:r>
              <a:rPr lang="sv-SE" b="1" dirty="0" smtClean="0">
                <a:latin typeface="Times New Roman" panose="02020603050405020304" pitchFamily="18" charset="0"/>
                <a:cs typeface="Times New Roman" panose="02020603050405020304" pitchFamily="18" charset="0"/>
              </a:rPr>
              <a:t>Läs gärna texterna på de följande sidorna. </a:t>
            </a:r>
            <a:br>
              <a:rPr lang="sv-SE" b="1" dirty="0" smtClean="0">
                <a:latin typeface="Times New Roman" panose="02020603050405020304" pitchFamily="18" charset="0"/>
                <a:cs typeface="Times New Roman" panose="02020603050405020304" pitchFamily="18" charset="0"/>
              </a:rPr>
            </a:br>
            <a:r>
              <a:rPr lang="sv-SE" b="1" dirty="0" smtClean="0">
                <a:latin typeface="Times New Roman" panose="02020603050405020304" pitchFamily="18" charset="0"/>
                <a:cs typeface="Times New Roman" panose="02020603050405020304" pitchFamily="18" charset="0"/>
              </a:rPr>
              <a:t>De kan klickas fram via länkarna.</a:t>
            </a:r>
            <a:br>
              <a:rPr lang="sv-SE" b="1" dirty="0" smtClean="0">
                <a:latin typeface="Times New Roman" panose="02020603050405020304" pitchFamily="18" charset="0"/>
                <a:cs typeface="Times New Roman" panose="02020603050405020304" pitchFamily="18" charset="0"/>
              </a:rPr>
            </a:br>
            <a:r>
              <a:rPr lang="sv-SE" b="1" dirty="0">
                <a:latin typeface="Times New Roman" panose="02020603050405020304" pitchFamily="18" charset="0"/>
                <a:cs typeface="Times New Roman" panose="02020603050405020304" pitchFamily="18" charset="0"/>
              </a:rPr>
              <a:t/>
            </a:r>
            <a:br>
              <a:rPr lang="sv-SE" b="1" dirty="0">
                <a:latin typeface="Times New Roman" panose="02020603050405020304" pitchFamily="18" charset="0"/>
                <a:cs typeface="Times New Roman" panose="02020603050405020304" pitchFamily="18" charset="0"/>
              </a:rPr>
            </a:br>
            <a:endParaRPr lang="sv-SE" b="1" dirty="0">
              <a:latin typeface="Times New Roman" panose="02020603050405020304" pitchFamily="18" charset="0"/>
              <a:cs typeface="Times New Roman" panose="02020603050405020304" pitchFamily="18" charset="0"/>
            </a:endParaRPr>
          </a:p>
        </p:txBody>
      </p:sp>
      <p:sp>
        <p:nvSpPr>
          <p:cNvPr id="4" name="Platshållare för bildnummer 3"/>
          <p:cNvSpPr>
            <a:spLocks noGrp="1"/>
          </p:cNvSpPr>
          <p:nvPr>
            <p:ph type="sldNum" sz="quarter" idx="12"/>
          </p:nvPr>
        </p:nvSpPr>
        <p:spPr/>
        <p:txBody>
          <a:bodyPr/>
          <a:lstStyle/>
          <a:p>
            <a:fld id="{CF7C3FE0-6EB4-418C-82E7-2F09A4F41151}" type="slidenum">
              <a:rPr lang="sv-SE" smtClean="0"/>
              <a:t>55</a:t>
            </a:fld>
            <a:endParaRPr lang="sv-SE"/>
          </a:p>
        </p:txBody>
      </p:sp>
    </p:spTree>
    <p:extLst>
      <p:ext uri="{BB962C8B-B14F-4D97-AF65-F5344CB8AC3E}">
        <p14:creationId xmlns:p14="http://schemas.microsoft.com/office/powerpoint/2010/main" val="32209769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838200" y="457200"/>
            <a:ext cx="10515600" cy="5719763"/>
          </a:xfrm>
        </p:spPr>
        <p:txBody>
          <a:bodyPr>
            <a:normAutofit fontScale="70000" lnSpcReduction="20000"/>
          </a:bodyPr>
          <a:lstStyle/>
          <a:p>
            <a:pPr marL="0" indent="0">
              <a:buNone/>
            </a:pPr>
            <a:r>
              <a:rPr lang="sv-SE" sz="4000" b="1" dirty="0">
                <a:latin typeface="Times New Roman" panose="02020603050405020304" pitchFamily="18" charset="0"/>
                <a:cs typeface="Times New Roman" panose="02020603050405020304" pitchFamily="18" charset="0"/>
              </a:rPr>
              <a:t>Lohmander, P., OECDs perspektiv på högkvalitativa lärartjänster och resultat</a:t>
            </a:r>
            <a:r>
              <a:rPr lang="sv-SE" sz="4000" b="1" dirty="0" smtClean="0">
                <a:latin typeface="Times New Roman" panose="02020603050405020304" pitchFamily="18" charset="0"/>
                <a:cs typeface="Times New Roman" panose="02020603050405020304" pitchFamily="18" charset="0"/>
              </a:rPr>
              <a:t>, - </a:t>
            </a:r>
            <a:r>
              <a:rPr lang="sv-SE" sz="4000" b="1" dirty="0">
                <a:latin typeface="Times New Roman" panose="02020603050405020304" pitchFamily="18" charset="0"/>
                <a:cs typeface="Times New Roman" panose="02020603050405020304" pitchFamily="18" charset="0"/>
              </a:rPr>
              <a:t>samt kommentarer gällande utbildningar och lärartjänster på </a:t>
            </a:r>
            <a:r>
              <a:rPr lang="sv-SE" sz="4000" b="1" dirty="0" smtClean="0">
                <a:latin typeface="Times New Roman" panose="02020603050405020304" pitchFamily="18" charset="0"/>
                <a:cs typeface="Times New Roman" panose="02020603050405020304" pitchFamily="18" charset="0"/>
              </a:rPr>
              <a:t>olika formella </a:t>
            </a:r>
            <a:r>
              <a:rPr lang="sv-SE" sz="4000" b="1" dirty="0">
                <a:latin typeface="Times New Roman" panose="02020603050405020304" pitchFamily="18" charset="0"/>
                <a:cs typeface="Times New Roman" panose="02020603050405020304" pitchFamily="18" charset="0"/>
              </a:rPr>
              <a:t>nivåer i Sverige, </a:t>
            </a:r>
            <a:r>
              <a:rPr lang="sv-SE" sz="4000" b="1" dirty="0" smtClean="0">
                <a:latin typeface="Times New Roman" panose="02020603050405020304" pitchFamily="18" charset="0"/>
                <a:cs typeface="Times New Roman" panose="02020603050405020304" pitchFamily="18" charset="0"/>
              </a:rPr>
              <a:t>PETER </a:t>
            </a:r>
            <a:r>
              <a:rPr lang="sv-SE" sz="4000" b="1" dirty="0">
                <a:latin typeface="Times New Roman" panose="02020603050405020304" pitchFamily="18" charset="0"/>
                <a:cs typeface="Times New Roman" panose="02020603050405020304" pitchFamily="18" charset="0"/>
              </a:rPr>
              <a:t>LOHMANDER OPTIMAL SOLUTIONS, 140408</a:t>
            </a:r>
          </a:p>
          <a:p>
            <a:pPr marL="0" indent="0">
              <a:buNone/>
            </a:pPr>
            <a:r>
              <a:rPr lang="sv-SE" b="1" dirty="0">
                <a:latin typeface="Times New Roman" panose="02020603050405020304" pitchFamily="18" charset="0"/>
                <a:cs typeface="Times New Roman" panose="02020603050405020304" pitchFamily="18" charset="0"/>
                <a:hlinkClick r:id="rId2"/>
              </a:rPr>
              <a:t>http://</a:t>
            </a:r>
            <a:r>
              <a:rPr lang="sv-SE" b="1" dirty="0" smtClean="0">
                <a:latin typeface="Times New Roman" panose="02020603050405020304" pitchFamily="18" charset="0"/>
                <a:cs typeface="Times New Roman" panose="02020603050405020304" pitchFamily="18" charset="0"/>
                <a:hlinkClick r:id="rId2"/>
              </a:rPr>
              <a:t>www.Lohmander.com/PL_Om_Utb_140408.pdf</a:t>
            </a:r>
            <a:endParaRPr lang="sv-SE" b="1" dirty="0" smtClean="0">
              <a:latin typeface="Times New Roman" panose="02020603050405020304" pitchFamily="18" charset="0"/>
              <a:cs typeface="Times New Roman" panose="02020603050405020304" pitchFamily="18" charset="0"/>
            </a:endParaRPr>
          </a:p>
          <a:p>
            <a:endParaRPr lang="sv-SE" b="1" dirty="0">
              <a:latin typeface="Times New Roman" panose="02020603050405020304" pitchFamily="18" charset="0"/>
              <a:cs typeface="Times New Roman" panose="02020603050405020304" pitchFamily="18" charset="0"/>
            </a:endParaRPr>
          </a:p>
          <a:p>
            <a:pPr marL="0" indent="0">
              <a:buNone/>
            </a:pPr>
            <a:r>
              <a:rPr lang="sv-SE" sz="4000" b="1" dirty="0">
                <a:latin typeface="Times New Roman" panose="02020603050405020304" pitchFamily="18" charset="0"/>
                <a:cs typeface="Times New Roman" panose="02020603050405020304" pitchFamily="18" charset="0"/>
              </a:rPr>
              <a:t>Lohmander, P., Svensk utbildning kan förbättras</a:t>
            </a:r>
            <a:r>
              <a:rPr lang="sv-SE" sz="4000" b="1" dirty="0" smtClean="0">
                <a:latin typeface="Times New Roman" panose="02020603050405020304" pitchFamily="18" charset="0"/>
                <a:cs typeface="Times New Roman" panose="02020603050405020304" pitchFamily="18" charset="0"/>
              </a:rPr>
              <a:t>, Eskilstunakuriren </a:t>
            </a:r>
            <a:r>
              <a:rPr lang="sv-SE" sz="4000" b="1" dirty="0">
                <a:latin typeface="Times New Roman" panose="02020603050405020304" pitchFamily="18" charset="0"/>
                <a:cs typeface="Times New Roman" panose="02020603050405020304" pitchFamily="18" charset="0"/>
              </a:rPr>
              <a:t>Debatt, 140527</a:t>
            </a:r>
          </a:p>
          <a:p>
            <a:pPr marL="0" indent="0">
              <a:buNone/>
            </a:pPr>
            <a:r>
              <a:rPr lang="sv-SE" b="1" dirty="0">
                <a:latin typeface="Times New Roman" panose="02020603050405020304" pitchFamily="18" charset="0"/>
                <a:cs typeface="Times New Roman" panose="02020603050405020304" pitchFamily="18" charset="0"/>
                <a:hlinkClick r:id="rId3"/>
              </a:rPr>
              <a:t>http://</a:t>
            </a:r>
            <a:r>
              <a:rPr lang="sv-SE" b="1" dirty="0" smtClean="0">
                <a:latin typeface="Times New Roman" panose="02020603050405020304" pitchFamily="18" charset="0"/>
                <a:cs typeface="Times New Roman" panose="02020603050405020304" pitchFamily="18" charset="0"/>
                <a:hlinkClick r:id="rId3"/>
              </a:rPr>
              <a:t>ekuriren.se/ledareasikter/debatt/1.2373481-svensk-utbildning-kan-forbattras</a:t>
            </a:r>
            <a:r>
              <a:rPr lang="sv-SE" b="1" dirty="0" smtClean="0">
                <a:latin typeface="Times New Roman" panose="02020603050405020304" pitchFamily="18" charset="0"/>
                <a:cs typeface="Times New Roman" panose="02020603050405020304" pitchFamily="18" charset="0"/>
              </a:rPr>
              <a:t> </a:t>
            </a:r>
            <a:endParaRPr lang="sv-SE" b="1" dirty="0">
              <a:latin typeface="Times New Roman" panose="02020603050405020304" pitchFamily="18" charset="0"/>
              <a:cs typeface="Times New Roman" panose="02020603050405020304" pitchFamily="18" charset="0"/>
            </a:endParaRPr>
          </a:p>
          <a:p>
            <a:pPr marL="0" indent="0">
              <a:buNone/>
            </a:pPr>
            <a:r>
              <a:rPr lang="sv-SE" b="1" dirty="0">
                <a:latin typeface="Times New Roman" panose="02020603050405020304" pitchFamily="18" charset="0"/>
                <a:cs typeface="Times New Roman" panose="02020603050405020304" pitchFamily="18" charset="0"/>
                <a:hlinkClick r:id="rId4"/>
              </a:rPr>
              <a:t>http://</a:t>
            </a:r>
            <a:r>
              <a:rPr lang="sv-SE" b="1" dirty="0" smtClean="0">
                <a:latin typeface="Times New Roman" panose="02020603050405020304" pitchFamily="18" charset="0"/>
                <a:cs typeface="Times New Roman" panose="02020603050405020304" pitchFamily="18" charset="0"/>
                <a:hlinkClick r:id="rId4"/>
              </a:rPr>
              <a:t>www.Lohmander.com/PL_EK_debatt_140527.pdf</a:t>
            </a:r>
            <a:r>
              <a:rPr lang="sv-SE" b="1" dirty="0" smtClean="0">
                <a:latin typeface="Times New Roman" panose="02020603050405020304" pitchFamily="18" charset="0"/>
                <a:cs typeface="Times New Roman" panose="02020603050405020304" pitchFamily="18" charset="0"/>
              </a:rPr>
              <a:t> </a:t>
            </a:r>
            <a:endParaRPr lang="sv-SE" b="1" dirty="0">
              <a:latin typeface="Times New Roman" panose="02020603050405020304" pitchFamily="18" charset="0"/>
              <a:cs typeface="Times New Roman" panose="02020603050405020304" pitchFamily="18" charset="0"/>
            </a:endParaRPr>
          </a:p>
          <a:p>
            <a:pPr marL="0" indent="0">
              <a:buNone/>
            </a:pPr>
            <a:r>
              <a:rPr lang="sv-SE" b="1" dirty="0">
                <a:latin typeface="Times New Roman" panose="02020603050405020304" pitchFamily="18" charset="0"/>
                <a:cs typeface="Times New Roman" panose="02020603050405020304" pitchFamily="18" charset="0"/>
                <a:hlinkClick r:id="rId5"/>
              </a:rPr>
              <a:t>http://</a:t>
            </a:r>
            <a:r>
              <a:rPr lang="sv-SE" b="1" dirty="0" smtClean="0">
                <a:latin typeface="Times New Roman" panose="02020603050405020304" pitchFamily="18" charset="0"/>
                <a:cs typeface="Times New Roman" panose="02020603050405020304" pitchFamily="18" charset="0"/>
                <a:hlinkClick r:id="rId5"/>
              </a:rPr>
              <a:t>www.Lohmander.com/PL_EK_140527.pdf</a:t>
            </a:r>
            <a:r>
              <a:rPr lang="sv-SE" b="1" dirty="0" smtClean="0">
                <a:latin typeface="Times New Roman" panose="02020603050405020304" pitchFamily="18" charset="0"/>
                <a:cs typeface="Times New Roman" panose="02020603050405020304" pitchFamily="18" charset="0"/>
              </a:rPr>
              <a:t> </a:t>
            </a:r>
          </a:p>
          <a:p>
            <a:pPr marL="0" indent="0">
              <a:buNone/>
            </a:pPr>
            <a:endParaRPr lang="sv-SE" b="1" dirty="0">
              <a:latin typeface="Times New Roman" panose="02020603050405020304" pitchFamily="18" charset="0"/>
              <a:cs typeface="Times New Roman" panose="02020603050405020304" pitchFamily="18" charset="0"/>
            </a:endParaRPr>
          </a:p>
          <a:p>
            <a:pPr marL="0" indent="0">
              <a:buNone/>
            </a:pPr>
            <a:r>
              <a:rPr lang="sv-SE" sz="4000" b="1" dirty="0">
                <a:latin typeface="Times New Roman" panose="02020603050405020304" pitchFamily="18" charset="0"/>
                <a:cs typeface="Times New Roman" panose="02020603050405020304" pitchFamily="18" charset="0"/>
              </a:rPr>
              <a:t>Lohmander, P., Kontrollerade med bra villkor</a:t>
            </a:r>
            <a:r>
              <a:rPr lang="sv-SE" sz="4000" b="1" dirty="0" smtClean="0">
                <a:latin typeface="Times New Roman" panose="02020603050405020304" pitchFamily="18" charset="0"/>
                <a:cs typeface="Times New Roman" panose="02020603050405020304" pitchFamily="18" charset="0"/>
              </a:rPr>
              <a:t>, Västerbottenskuriren </a:t>
            </a:r>
            <a:r>
              <a:rPr lang="sv-SE" sz="4000" b="1" dirty="0">
                <a:latin typeface="Times New Roman" panose="02020603050405020304" pitchFamily="18" charset="0"/>
                <a:cs typeface="Times New Roman" panose="02020603050405020304" pitchFamily="18" charset="0"/>
              </a:rPr>
              <a:t>Debatt, 140602</a:t>
            </a:r>
          </a:p>
          <a:p>
            <a:pPr marL="0" indent="0">
              <a:buNone/>
            </a:pPr>
            <a:r>
              <a:rPr lang="sv-SE" b="1" dirty="0">
                <a:latin typeface="Times New Roman" panose="02020603050405020304" pitchFamily="18" charset="0"/>
                <a:cs typeface="Times New Roman" panose="02020603050405020304" pitchFamily="18" charset="0"/>
                <a:hlinkClick r:id="rId6"/>
              </a:rPr>
              <a:t>http://</a:t>
            </a:r>
            <a:r>
              <a:rPr lang="sv-SE" b="1" dirty="0" smtClean="0">
                <a:latin typeface="Times New Roman" panose="02020603050405020304" pitchFamily="18" charset="0"/>
                <a:cs typeface="Times New Roman" panose="02020603050405020304" pitchFamily="18" charset="0"/>
                <a:hlinkClick r:id="rId6"/>
              </a:rPr>
              <a:t>www.Lohmander.com/PL_VK_140602.pdf</a:t>
            </a:r>
            <a:r>
              <a:rPr lang="sv-SE" b="1" dirty="0" smtClean="0">
                <a:latin typeface="Times New Roman" panose="02020603050405020304" pitchFamily="18" charset="0"/>
                <a:cs typeface="Times New Roman" panose="02020603050405020304" pitchFamily="18" charset="0"/>
              </a:rPr>
              <a:t> </a:t>
            </a:r>
            <a:endParaRPr lang="sv-SE" b="1" dirty="0">
              <a:latin typeface="Times New Roman" panose="02020603050405020304" pitchFamily="18" charset="0"/>
              <a:cs typeface="Times New Roman" panose="02020603050405020304" pitchFamily="18" charset="0"/>
            </a:endParaRPr>
          </a:p>
          <a:p>
            <a:pPr marL="0" indent="0">
              <a:buNone/>
            </a:pPr>
            <a:r>
              <a:rPr lang="sv-SE" b="1" dirty="0">
                <a:latin typeface="Times New Roman" panose="02020603050405020304" pitchFamily="18" charset="0"/>
                <a:cs typeface="Times New Roman" panose="02020603050405020304" pitchFamily="18" charset="0"/>
                <a:hlinkClick r:id="rId7"/>
              </a:rPr>
              <a:t>http://</a:t>
            </a:r>
            <a:r>
              <a:rPr lang="sv-SE" b="1" dirty="0" smtClean="0">
                <a:latin typeface="Times New Roman" panose="02020603050405020304" pitchFamily="18" charset="0"/>
                <a:cs typeface="Times New Roman" panose="02020603050405020304" pitchFamily="18" charset="0"/>
                <a:hlinkClick r:id="rId7"/>
              </a:rPr>
              <a:t>www.vk.se/1203117/kontrollerade-med-bra-villkor</a:t>
            </a:r>
            <a:r>
              <a:rPr lang="sv-SE" b="1" dirty="0" smtClean="0">
                <a:latin typeface="Times New Roman" panose="02020603050405020304" pitchFamily="18" charset="0"/>
                <a:cs typeface="Times New Roman" panose="02020603050405020304" pitchFamily="18" charset="0"/>
              </a:rPr>
              <a:t> </a:t>
            </a:r>
            <a:endParaRPr lang="sv-SE" dirty="0">
              <a:latin typeface="Times New Roman" panose="02020603050405020304" pitchFamily="18" charset="0"/>
              <a:cs typeface="Times New Roman" panose="02020603050405020304" pitchFamily="18" charset="0"/>
            </a:endParaRPr>
          </a:p>
        </p:txBody>
      </p:sp>
      <p:sp>
        <p:nvSpPr>
          <p:cNvPr id="4" name="Platshållare för bildnummer 3"/>
          <p:cNvSpPr>
            <a:spLocks noGrp="1"/>
          </p:cNvSpPr>
          <p:nvPr>
            <p:ph type="sldNum" sz="quarter" idx="12"/>
          </p:nvPr>
        </p:nvSpPr>
        <p:spPr/>
        <p:txBody>
          <a:bodyPr/>
          <a:lstStyle/>
          <a:p>
            <a:fld id="{CF7C3FE0-6EB4-418C-82E7-2F09A4F41151}" type="slidenum">
              <a:rPr lang="sv-SE" smtClean="0"/>
              <a:t>56</a:t>
            </a:fld>
            <a:endParaRPr lang="sv-SE"/>
          </a:p>
        </p:txBody>
      </p:sp>
    </p:spTree>
    <p:extLst>
      <p:ext uri="{BB962C8B-B14F-4D97-AF65-F5344CB8AC3E}">
        <p14:creationId xmlns:p14="http://schemas.microsoft.com/office/powerpoint/2010/main" val="192297924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838200" y="800100"/>
            <a:ext cx="10515600" cy="5376863"/>
          </a:xfrm>
        </p:spPr>
        <p:txBody>
          <a:bodyPr>
            <a:normAutofit/>
          </a:bodyPr>
          <a:lstStyle/>
          <a:p>
            <a:pPr marL="0" indent="0">
              <a:buNone/>
            </a:pPr>
            <a:r>
              <a:rPr lang="sv-SE" b="1" dirty="0">
                <a:latin typeface="Times New Roman" panose="02020603050405020304" pitchFamily="18" charset="0"/>
                <a:cs typeface="Times New Roman" panose="02020603050405020304" pitchFamily="18" charset="0"/>
              </a:rPr>
              <a:t>Lohmander, P., Ge universitetslärarna makt över utbildningen</a:t>
            </a:r>
            <a:r>
              <a:rPr lang="sv-SE" b="1" dirty="0" smtClean="0">
                <a:latin typeface="Times New Roman" panose="02020603050405020304" pitchFamily="18" charset="0"/>
                <a:cs typeface="Times New Roman" panose="02020603050405020304" pitchFamily="18" charset="0"/>
              </a:rPr>
              <a:t>, Västerbottenskuriren </a:t>
            </a:r>
            <a:r>
              <a:rPr lang="sv-SE" b="1" dirty="0">
                <a:latin typeface="Times New Roman" panose="02020603050405020304" pitchFamily="18" charset="0"/>
                <a:cs typeface="Times New Roman" panose="02020603050405020304" pitchFamily="18" charset="0"/>
              </a:rPr>
              <a:t>Debatt, 130925</a:t>
            </a:r>
            <a:r>
              <a:rPr lang="sv-SE" b="1" dirty="0" smtClean="0">
                <a:latin typeface="Times New Roman" panose="02020603050405020304" pitchFamily="18" charset="0"/>
                <a:cs typeface="Times New Roman" panose="02020603050405020304" pitchFamily="18" charset="0"/>
              </a:rPr>
              <a:t>,</a:t>
            </a:r>
          </a:p>
          <a:p>
            <a:pPr marL="0" indent="0">
              <a:buNone/>
            </a:pPr>
            <a:r>
              <a:rPr lang="sv-SE" sz="2000" b="1" dirty="0" smtClean="0">
                <a:latin typeface="Times New Roman" panose="02020603050405020304" pitchFamily="18" charset="0"/>
                <a:cs typeface="Times New Roman" panose="02020603050405020304" pitchFamily="18" charset="0"/>
                <a:hlinkClick r:id="rId2"/>
              </a:rPr>
              <a:t>http</a:t>
            </a:r>
            <a:r>
              <a:rPr lang="sv-SE" sz="2000" b="1" dirty="0">
                <a:latin typeface="Times New Roman" panose="02020603050405020304" pitchFamily="18" charset="0"/>
                <a:cs typeface="Times New Roman" panose="02020603050405020304" pitchFamily="18" charset="0"/>
                <a:hlinkClick r:id="rId2"/>
              </a:rPr>
              <a:t>://</a:t>
            </a:r>
            <a:r>
              <a:rPr lang="sv-SE" sz="2000" b="1" dirty="0" smtClean="0">
                <a:latin typeface="Times New Roman" panose="02020603050405020304" pitchFamily="18" charset="0"/>
                <a:cs typeface="Times New Roman" panose="02020603050405020304" pitchFamily="18" charset="0"/>
                <a:hlinkClick r:id="rId2"/>
              </a:rPr>
              <a:t>www.Lohmander.com/PL_VK_130925.pdf</a:t>
            </a:r>
            <a:r>
              <a:rPr lang="sv-SE" sz="2000" b="1" dirty="0" smtClean="0">
                <a:latin typeface="Times New Roman" panose="02020603050405020304" pitchFamily="18" charset="0"/>
                <a:cs typeface="Times New Roman" panose="02020603050405020304" pitchFamily="18" charset="0"/>
              </a:rPr>
              <a:t> </a:t>
            </a:r>
            <a:endParaRPr lang="sv-SE" sz="2000" b="1" dirty="0">
              <a:latin typeface="Times New Roman" panose="02020603050405020304" pitchFamily="18" charset="0"/>
              <a:cs typeface="Times New Roman" panose="02020603050405020304" pitchFamily="18" charset="0"/>
            </a:endParaRPr>
          </a:p>
          <a:p>
            <a:pPr marL="0" indent="0">
              <a:buNone/>
            </a:pPr>
            <a:r>
              <a:rPr lang="sv-SE" sz="2000" b="1" dirty="0" smtClean="0">
                <a:latin typeface="Times New Roman" panose="02020603050405020304" pitchFamily="18" charset="0"/>
                <a:cs typeface="Times New Roman" panose="02020603050405020304" pitchFamily="18" charset="0"/>
                <a:hlinkClick r:id="rId3"/>
              </a:rPr>
              <a:t>http</a:t>
            </a:r>
            <a:r>
              <a:rPr lang="sv-SE" sz="2000" b="1" dirty="0">
                <a:latin typeface="Times New Roman" panose="02020603050405020304" pitchFamily="18" charset="0"/>
                <a:cs typeface="Times New Roman" panose="02020603050405020304" pitchFamily="18" charset="0"/>
                <a:hlinkClick r:id="rId3"/>
              </a:rPr>
              <a:t>://</a:t>
            </a:r>
            <a:r>
              <a:rPr lang="sv-SE" sz="2000" b="1" dirty="0" smtClean="0">
                <a:latin typeface="Times New Roman" panose="02020603050405020304" pitchFamily="18" charset="0"/>
                <a:cs typeface="Times New Roman" panose="02020603050405020304" pitchFamily="18" charset="0"/>
                <a:hlinkClick r:id="rId3"/>
              </a:rPr>
              <a:t>www.vk.se/986281/replik-ge-universitetslararna-makt-over-utbildningen</a:t>
            </a:r>
            <a:r>
              <a:rPr lang="sv-SE" sz="2000" b="1" dirty="0" smtClean="0">
                <a:latin typeface="Times New Roman" panose="02020603050405020304" pitchFamily="18" charset="0"/>
                <a:cs typeface="Times New Roman" panose="02020603050405020304" pitchFamily="18" charset="0"/>
              </a:rPr>
              <a:t> </a:t>
            </a:r>
            <a:endParaRPr lang="sv-SE" sz="2000" b="1" dirty="0">
              <a:latin typeface="Times New Roman" panose="02020603050405020304" pitchFamily="18" charset="0"/>
              <a:cs typeface="Times New Roman" panose="02020603050405020304" pitchFamily="18" charset="0"/>
            </a:endParaRPr>
          </a:p>
          <a:p>
            <a:pPr marL="0" indent="0">
              <a:buNone/>
            </a:pPr>
            <a:endParaRPr lang="sv-SE" sz="2000" b="1" dirty="0" smtClean="0">
              <a:latin typeface="Times New Roman" panose="02020603050405020304" pitchFamily="18" charset="0"/>
              <a:cs typeface="Times New Roman" panose="02020603050405020304" pitchFamily="18" charset="0"/>
            </a:endParaRPr>
          </a:p>
          <a:p>
            <a:pPr marL="0" indent="0">
              <a:buNone/>
            </a:pPr>
            <a:r>
              <a:rPr lang="sv-SE" b="1" dirty="0" smtClean="0">
                <a:latin typeface="Times New Roman" panose="02020603050405020304" pitchFamily="18" charset="0"/>
                <a:cs typeface="Times New Roman" panose="02020603050405020304" pitchFamily="18" charset="0"/>
              </a:rPr>
              <a:t>Lohmander</a:t>
            </a:r>
            <a:r>
              <a:rPr lang="sv-SE" b="1" dirty="0">
                <a:latin typeface="Times New Roman" panose="02020603050405020304" pitchFamily="18" charset="0"/>
                <a:cs typeface="Times New Roman" panose="02020603050405020304" pitchFamily="18" charset="0"/>
              </a:rPr>
              <a:t>, P., Vi missar målen, </a:t>
            </a:r>
            <a:r>
              <a:rPr lang="sv-SE" b="1" dirty="0" smtClean="0">
                <a:latin typeface="Times New Roman" panose="02020603050405020304" pitchFamily="18" charset="0"/>
                <a:cs typeface="Times New Roman" panose="02020603050405020304" pitchFamily="18" charset="0"/>
              </a:rPr>
              <a:t>Krönika, Universitetsläraren</a:t>
            </a:r>
            <a:r>
              <a:rPr lang="sv-SE" b="1" dirty="0">
                <a:latin typeface="Times New Roman" panose="02020603050405020304" pitchFamily="18" charset="0"/>
                <a:cs typeface="Times New Roman" panose="02020603050405020304" pitchFamily="18" charset="0"/>
              </a:rPr>
              <a:t>, SULF, Nr 8, 2013</a:t>
            </a:r>
          </a:p>
          <a:p>
            <a:pPr marL="0" indent="0">
              <a:buNone/>
            </a:pPr>
            <a:r>
              <a:rPr lang="sv-SE" sz="2000" b="1" dirty="0">
                <a:latin typeface="Times New Roman" panose="02020603050405020304" pitchFamily="18" charset="0"/>
                <a:cs typeface="Times New Roman" panose="02020603050405020304" pitchFamily="18" charset="0"/>
                <a:hlinkClick r:id="rId4"/>
              </a:rPr>
              <a:t>http://www.SULF.se/Universitetslararen/Arkiv/2013/Nummer-8-13/Vi-missar-malen</a:t>
            </a:r>
            <a:r>
              <a:rPr lang="sv-SE" sz="2000" b="1" dirty="0" smtClean="0">
                <a:latin typeface="Times New Roman" panose="02020603050405020304" pitchFamily="18" charset="0"/>
                <a:cs typeface="Times New Roman" panose="02020603050405020304" pitchFamily="18" charset="0"/>
                <a:hlinkClick r:id="rId4"/>
              </a:rPr>
              <a:t>/</a:t>
            </a:r>
            <a:r>
              <a:rPr lang="sv-SE" sz="2000" b="1" dirty="0" smtClean="0">
                <a:latin typeface="Times New Roman" panose="02020603050405020304" pitchFamily="18" charset="0"/>
                <a:cs typeface="Times New Roman" panose="02020603050405020304" pitchFamily="18" charset="0"/>
              </a:rPr>
              <a:t> </a:t>
            </a:r>
          </a:p>
          <a:p>
            <a:pPr marL="0" indent="0">
              <a:buNone/>
            </a:pPr>
            <a:r>
              <a:rPr lang="sv-SE" sz="2000" b="1" dirty="0" smtClean="0">
                <a:latin typeface="Times New Roman" panose="02020603050405020304" pitchFamily="18" charset="0"/>
                <a:cs typeface="Times New Roman" panose="02020603050405020304" pitchFamily="18" charset="0"/>
                <a:hlinkClick r:id="rId5"/>
              </a:rPr>
              <a:t>http</a:t>
            </a:r>
            <a:r>
              <a:rPr lang="sv-SE" sz="2000" b="1" dirty="0">
                <a:latin typeface="Times New Roman" panose="02020603050405020304" pitchFamily="18" charset="0"/>
                <a:cs typeface="Times New Roman" panose="02020603050405020304" pitchFamily="18" charset="0"/>
                <a:hlinkClick r:id="rId5"/>
              </a:rPr>
              <a:t>://</a:t>
            </a:r>
            <a:r>
              <a:rPr lang="sv-SE" sz="2000" b="1" dirty="0" smtClean="0">
                <a:latin typeface="Times New Roman" panose="02020603050405020304" pitchFamily="18" charset="0"/>
                <a:cs typeface="Times New Roman" panose="02020603050405020304" pitchFamily="18" charset="0"/>
                <a:hlinkClick r:id="rId5"/>
              </a:rPr>
              <a:t>www.Lohmander.com/PL_SULF_Kronika_8_2013_Vi_missar_malen.pdf</a:t>
            </a:r>
            <a:endParaRPr lang="sv-SE" dirty="0"/>
          </a:p>
        </p:txBody>
      </p:sp>
      <p:sp>
        <p:nvSpPr>
          <p:cNvPr id="4" name="Platshållare för bildnummer 3"/>
          <p:cNvSpPr>
            <a:spLocks noGrp="1"/>
          </p:cNvSpPr>
          <p:nvPr>
            <p:ph type="sldNum" sz="quarter" idx="12"/>
          </p:nvPr>
        </p:nvSpPr>
        <p:spPr/>
        <p:txBody>
          <a:bodyPr/>
          <a:lstStyle/>
          <a:p>
            <a:fld id="{CF7C3FE0-6EB4-418C-82E7-2F09A4F41151}" type="slidenum">
              <a:rPr lang="sv-SE" smtClean="0"/>
              <a:t>57</a:t>
            </a:fld>
            <a:endParaRPr lang="sv-SE"/>
          </a:p>
        </p:txBody>
      </p:sp>
    </p:spTree>
    <p:extLst>
      <p:ext uri="{BB962C8B-B14F-4D97-AF65-F5344CB8AC3E}">
        <p14:creationId xmlns:p14="http://schemas.microsoft.com/office/powerpoint/2010/main" val="399640278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pattFill prst="wdDnDiag">
          <a:fgClr>
            <a:srgbClr val="FFFF00"/>
          </a:fgClr>
          <a:bgClr>
            <a:schemeClr val="bg1"/>
          </a:bgClr>
        </a:pattFill>
        <a:effectLst/>
      </p:bgPr>
    </p:bg>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F7C3FE0-6EB4-418C-82E7-2F09A4F41151}" type="slidenum">
              <a:rPr lang="sv-SE" smtClean="0"/>
              <a:t>58</a:t>
            </a:fld>
            <a:endParaRPr lang="sv-SE"/>
          </a:p>
        </p:txBody>
      </p:sp>
      <p:sp>
        <p:nvSpPr>
          <p:cNvPr id="5" name="Rektangel 4"/>
          <p:cNvSpPr/>
          <p:nvPr/>
        </p:nvSpPr>
        <p:spPr>
          <a:xfrm>
            <a:off x="3048000" y="1351508"/>
            <a:ext cx="6096000" cy="4154984"/>
          </a:xfrm>
          <a:prstGeom prst="rect">
            <a:avLst/>
          </a:prstGeom>
        </p:spPr>
        <p:txBody>
          <a:bodyPr>
            <a:spAutoFit/>
          </a:bodyPr>
          <a:lstStyle/>
          <a:p>
            <a:r>
              <a:rPr lang="sv-SE" sz="4400" b="1" i="1" dirty="0">
                <a:solidFill>
                  <a:prstClr val="black"/>
                </a:solidFill>
                <a:latin typeface="Times New Roman" panose="02020603050405020304" pitchFamily="18" charset="0"/>
                <a:ea typeface="+mj-ea"/>
                <a:cs typeface="Times New Roman" panose="02020603050405020304" pitchFamily="18" charset="0"/>
              </a:rPr>
              <a:t>Frågor och förslag är mycket välkomna!</a:t>
            </a:r>
            <a:br>
              <a:rPr lang="sv-SE" sz="4400" b="1" i="1" dirty="0">
                <a:solidFill>
                  <a:prstClr val="black"/>
                </a:solidFill>
                <a:latin typeface="Times New Roman" panose="02020603050405020304" pitchFamily="18" charset="0"/>
                <a:ea typeface="+mj-ea"/>
                <a:cs typeface="Times New Roman" panose="02020603050405020304" pitchFamily="18" charset="0"/>
              </a:rPr>
            </a:br>
            <a:r>
              <a:rPr lang="sv-SE" sz="4400" b="1" dirty="0">
                <a:solidFill>
                  <a:prstClr val="black"/>
                </a:solidFill>
                <a:latin typeface="Times New Roman" panose="02020603050405020304" pitchFamily="18" charset="0"/>
                <a:ea typeface="+mj-ea"/>
                <a:cs typeface="Times New Roman" panose="02020603050405020304" pitchFamily="18" charset="0"/>
              </a:rPr>
              <a:t/>
            </a:r>
            <a:br>
              <a:rPr lang="sv-SE" sz="4400" b="1" dirty="0">
                <a:solidFill>
                  <a:prstClr val="black"/>
                </a:solidFill>
                <a:latin typeface="Times New Roman" panose="02020603050405020304" pitchFamily="18" charset="0"/>
                <a:ea typeface="+mj-ea"/>
                <a:cs typeface="Times New Roman" panose="02020603050405020304" pitchFamily="18" charset="0"/>
              </a:rPr>
            </a:br>
            <a:r>
              <a:rPr lang="sv-SE" sz="4400" b="1" dirty="0">
                <a:solidFill>
                  <a:srgbClr val="FF0000"/>
                </a:solidFill>
                <a:latin typeface="Times New Roman" panose="02020603050405020304" pitchFamily="18" charset="0"/>
                <a:ea typeface="+mj-ea"/>
                <a:cs typeface="Times New Roman" panose="02020603050405020304" pitchFamily="18" charset="0"/>
              </a:rPr>
              <a:t>Hur ska vi i Sverige och SULF skapa en framgångsrik framtid?</a:t>
            </a:r>
            <a:endParaRPr lang="sv-SE" dirty="0">
              <a:solidFill>
                <a:srgbClr val="FF0000"/>
              </a:solidFill>
            </a:endParaRPr>
          </a:p>
        </p:txBody>
      </p:sp>
    </p:spTree>
    <p:extLst>
      <p:ext uri="{BB962C8B-B14F-4D97-AF65-F5344CB8AC3E}">
        <p14:creationId xmlns:p14="http://schemas.microsoft.com/office/powerpoint/2010/main" val="39710373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alpha val="17000"/>
          </a:schemeClr>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0" y="0"/>
            <a:ext cx="12192001" cy="2616200"/>
          </a:xfrm>
          <a:gradFill>
            <a:gsLst>
              <a:gs pos="98000">
                <a:srgbClr val="C2DAEF"/>
              </a:gs>
              <a:gs pos="100000">
                <a:schemeClr val="accent1">
                  <a:lumMod val="45000"/>
                  <a:lumOff val="55000"/>
                </a:schemeClr>
              </a:gs>
              <a:gs pos="97000">
                <a:srgbClr val="FFFF00"/>
              </a:gs>
            </a:gsLst>
            <a:lin ang="5400000" scaled="1"/>
          </a:gradFill>
        </p:spPr>
        <p:txBody>
          <a:bodyPr>
            <a:normAutofit/>
          </a:bodyPr>
          <a:lstStyle/>
          <a:p>
            <a:r>
              <a:rPr lang="en-US" sz="4400" b="1" dirty="0" smtClean="0">
                <a:solidFill>
                  <a:srgbClr val="423200"/>
                </a:solidFill>
                <a:latin typeface="Times-Bold"/>
              </a:rPr>
              <a:t/>
            </a:r>
            <a:br>
              <a:rPr lang="en-US" sz="4400" b="1" dirty="0" smtClean="0">
                <a:solidFill>
                  <a:srgbClr val="423200"/>
                </a:solidFill>
                <a:latin typeface="Times-Bold"/>
              </a:rPr>
            </a:br>
            <a:r>
              <a:rPr lang="sv-SE" sz="4400" b="1" dirty="0">
                <a:solidFill>
                  <a:srgbClr val="423200"/>
                </a:solidFill>
                <a:latin typeface="Times-Bold"/>
              </a:rPr>
              <a:t>Svensk utbildning och lärarnas villkor </a:t>
            </a:r>
            <a:r>
              <a:rPr lang="sv-SE" sz="4400" b="1" dirty="0" smtClean="0">
                <a:solidFill>
                  <a:srgbClr val="423200"/>
                </a:solidFill>
                <a:latin typeface="Times-Bold"/>
              </a:rPr>
              <a:t/>
            </a:r>
            <a:br>
              <a:rPr lang="sv-SE" sz="4400" b="1" dirty="0" smtClean="0">
                <a:solidFill>
                  <a:srgbClr val="423200"/>
                </a:solidFill>
                <a:latin typeface="Times-Bold"/>
              </a:rPr>
            </a:br>
            <a:r>
              <a:rPr lang="sv-SE" sz="4400" b="1" dirty="0" smtClean="0">
                <a:solidFill>
                  <a:srgbClr val="423200"/>
                </a:solidFill>
                <a:latin typeface="Times-Bold"/>
              </a:rPr>
              <a:t>måste </a:t>
            </a:r>
            <a:r>
              <a:rPr lang="sv-SE" sz="4400" b="1" dirty="0">
                <a:solidFill>
                  <a:srgbClr val="423200"/>
                </a:solidFill>
                <a:latin typeface="Times-Bold"/>
              </a:rPr>
              <a:t>förbättras</a:t>
            </a:r>
            <a:r>
              <a:rPr lang="sv-SE" sz="4400" b="1" dirty="0" smtClean="0">
                <a:solidFill>
                  <a:srgbClr val="423200"/>
                </a:solidFill>
                <a:latin typeface="Times-Bold"/>
              </a:rPr>
              <a:t/>
            </a:r>
            <a:br>
              <a:rPr lang="sv-SE" sz="4400" b="1" dirty="0" smtClean="0">
                <a:solidFill>
                  <a:srgbClr val="423200"/>
                </a:solidFill>
                <a:latin typeface="Times-Bold"/>
              </a:rPr>
            </a:br>
            <a:endParaRPr lang="sv-SE" sz="4400" b="1" dirty="0">
              <a:solidFill>
                <a:srgbClr val="423200"/>
              </a:solidFill>
              <a:latin typeface="Times New Roman" panose="02020603050405020304" pitchFamily="18" charset="0"/>
              <a:cs typeface="Times New Roman" panose="02020603050405020304" pitchFamily="18" charset="0"/>
            </a:endParaRPr>
          </a:p>
        </p:txBody>
      </p:sp>
      <p:sp>
        <p:nvSpPr>
          <p:cNvPr id="3" name="Underrubrik 2"/>
          <p:cNvSpPr>
            <a:spLocks noGrp="1"/>
          </p:cNvSpPr>
          <p:nvPr>
            <p:ph type="subTitle" idx="1"/>
          </p:nvPr>
        </p:nvSpPr>
        <p:spPr>
          <a:xfrm>
            <a:off x="0" y="2982541"/>
            <a:ext cx="6908800" cy="3532981"/>
          </a:xfrm>
        </p:spPr>
        <p:txBody>
          <a:bodyPr>
            <a:normAutofit lnSpcReduction="10000"/>
          </a:bodyPr>
          <a:lstStyle/>
          <a:p>
            <a:r>
              <a:rPr lang="en-GB" sz="2600" b="1" dirty="0" smtClean="0">
                <a:effectLst/>
                <a:latin typeface="Times New Roman" panose="02020603050405020304" pitchFamily="18" charset="0"/>
                <a:ea typeface="Times New Roman" panose="02020603050405020304" pitchFamily="18" charset="0"/>
              </a:rPr>
              <a:t>Professor Dr Peter Lohmander</a:t>
            </a:r>
          </a:p>
          <a:p>
            <a:r>
              <a:rPr lang="sv-SE" sz="2200" dirty="0">
                <a:latin typeface="Times New Roman" panose="02020603050405020304" pitchFamily="18" charset="0"/>
                <a:cs typeface="Times New Roman" panose="02020603050405020304" pitchFamily="18" charset="0"/>
              </a:rPr>
              <a:t>Ledamot i SULFs </a:t>
            </a:r>
            <a:r>
              <a:rPr lang="sv-SE" sz="2200" dirty="0" smtClean="0">
                <a:latin typeface="Times New Roman" panose="02020603050405020304" pitchFamily="18" charset="0"/>
                <a:cs typeface="Times New Roman" panose="02020603050405020304" pitchFamily="18" charset="0"/>
              </a:rPr>
              <a:t>förbundsstyrelse</a:t>
            </a:r>
          </a:p>
          <a:p>
            <a:r>
              <a:rPr lang="sv-SE" sz="2200" dirty="0" smtClean="0">
                <a:effectLst/>
                <a:latin typeface="Times New Roman" panose="02020603050405020304" pitchFamily="18" charset="0"/>
                <a:ea typeface="Times New Roman" panose="02020603050405020304" pitchFamily="18" charset="0"/>
              </a:rPr>
              <a:t>Ledamot i Professorsföreningens styrelse i Umeå</a:t>
            </a:r>
            <a:r>
              <a:rPr lang="en-GB" sz="2200" dirty="0" smtClean="0">
                <a:effectLst/>
                <a:latin typeface="Times New Roman" panose="02020603050405020304" pitchFamily="18" charset="0"/>
                <a:ea typeface="Times New Roman" panose="02020603050405020304" pitchFamily="18" charset="0"/>
              </a:rPr>
              <a:t> </a:t>
            </a:r>
          </a:p>
          <a:p>
            <a:r>
              <a:rPr lang="en-GB" sz="2200" dirty="0" smtClean="0">
                <a:solidFill>
                  <a:srgbClr val="423200"/>
                </a:solidFill>
                <a:effectLst/>
                <a:latin typeface="Times New Roman" panose="02020603050405020304" pitchFamily="18" charset="0"/>
                <a:ea typeface="Times New Roman" panose="02020603050405020304" pitchFamily="18" charset="0"/>
              </a:rPr>
              <a:t>SLU, Sweden, </a:t>
            </a:r>
            <a:r>
              <a:rPr lang="en-GB" sz="2200" u="sng" dirty="0" smtClean="0">
                <a:solidFill>
                  <a:srgbClr val="423200"/>
                </a:solidFill>
                <a:effectLst/>
                <a:latin typeface="Times New Roman" panose="02020603050405020304" pitchFamily="18" charset="0"/>
                <a:ea typeface="Times New Roman" panose="02020603050405020304" pitchFamily="18" charset="0"/>
                <a:hlinkClick r:id="rId2"/>
              </a:rPr>
              <a:t>http://www.Lohmander.com</a:t>
            </a:r>
            <a:r>
              <a:rPr lang="en-GB" sz="2200" dirty="0" smtClean="0">
                <a:solidFill>
                  <a:srgbClr val="423200"/>
                </a:solidFill>
                <a:effectLst/>
                <a:latin typeface="Times New Roman" panose="02020603050405020304" pitchFamily="18" charset="0"/>
                <a:ea typeface="Times New Roman" panose="02020603050405020304" pitchFamily="18" charset="0"/>
              </a:rPr>
              <a:t> </a:t>
            </a:r>
          </a:p>
          <a:p>
            <a:r>
              <a:rPr lang="en-GB" sz="2200" dirty="0" smtClean="0">
                <a:solidFill>
                  <a:srgbClr val="423200"/>
                </a:solidFill>
                <a:latin typeface="Times New Roman" panose="02020603050405020304" pitchFamily="18" charset="0"/>
                <a:ea typeface="Times New Roman" panose="02020603050405020304" pitchFamily="18" charset="0"/>
                <a:hlinkClick r:id="rId3"/>
              </a:rPr>
              <a:t>Peter@Lohmander.com</a:t>
            </a:r>
            <a:r>
              <a:rPr lang="en-GB" sz="2200" dirty="0" smtClean="0">
                <a:solidFill>
                  <a:srgbClr val="423200"/>
                </a:solidFill>
                <a:latin typeface="Times New Roman" panose="02020603050405020304" pitchFamily="18" charset="0"/>
                <a:ea typeface="Times New Roman" panose="02020603050405020304" pitchFamily="18" charset="0"/>
              </a:rPr>
              <a:t> </a:t>
            </a:r>
            <a:endParaRPr lang="sv-SE" sz="2200" dirty="0" smtClean="0">
              <a:solidFill>
                <a:srgbClr val="423200"/>
              </a:solidFill>
              <a:effectLst/>
              <a:latin typeface="Times New Roman" panose="02020603050405020304" pitchFamily="18" charset="0"/>
              <a:ea typeface="Times New Roman" panose="02020603050405020304" pitchFamily="18" charset="0"/>
            </a:endParaRPr>
          </a:p>
          <a:p>
            <a:r>
              <a:rPr lang="sv-SE" b="1" dirty="0">
                <a:solidFill>
                  <a:srgbClr val="FF0000"/>
                </a:solidFill>
                <a:latin typeface="Times New Roman" panose="02020603050405020304" pitchFamily="18" charset="0"/>
                <a:cs typeface="Times New Roman" panose="02020603050405020304" pitchFamily="18" charset="0"/>
              </a:rPr>
              <a:t>SULF-dagen vid Mälardalens Högskola </a:t>
            </a:r>
            <a:br>
              <a:rPr lang="sv-SE" b="1" dirty="0">
                <a:solidFill>
                  <a:srgbClr val="FF0000"/>
                </a:solidFill>
                <a:latin typeface="Times New Roman" panose="02020603050405020304" pitchFamily="18" charset="0"/>
                <a:cs typeface="Times New Roman" panose="02020603050405020304" pitchFamily="18" charset="0"/>
              </a:rPr>
            </a:br>
            <a:r>
              <a:rPr lang="sv-SE" b="1" dirty="0">
                <a:solidFill>
                  <a:srgbClr val="FF0000"/>
                </a:solidFill>
                <a:latin typeface="Times New Roman" panose="02020603050405020304" pitchFamily="18" charset="0"/>
                <a:cs typeface="Times New Roman" panose="02020603050405020304" pitchFamily="18" charset="0"/>
              </a:rPr>
              <a:t>Onsdagen den 1 oktober 2014</a:t>
            </a:r>
            <a:r>
              <a:rPr lang="en-GB" dirty="0" smtClean="0">
                <a:solidFill>
                  <a:srgbClr val="4232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sv-SE" dirty="0" smtClean="0">
              <a:solidFill>
                <a:srgbClr val="4232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lang="sv-SE" sz="1900" dirty="0" smtClean="0">
                <a:effectLst/>
                <a:latin typeface="Times New Roman" panose="02020603050405020304" pitchFamily="18" charset="0"/>
                <a:ea typeface="Times New Roman" panose="02020603050405020304" pitchFamily="18" charset="0"/>
                <a:cs typeface="Times New Roman" panose="02020603050405020304" pitchFamily="18" charset="0"/>
              </a:rPr>
              <a:t>Västerås:    </a:t>
            </a:r>
            <a:r>
              <a:rPr lang="sv-SE" sz="1900" dirty="0" smtClean="0">
                <a:latin typeface="Times New Roman" panose="02020603050405020304" pitchFamily="18" charset="0"/>
                <a:cs typeface="Times New Roman" panose="02020603050405020304" pitchFamily="18" charset="0"/>
              </a:rPr>
              <a:t>10:00-11:00 (Alfa)</a:t>
            </a:r>
          </a:p>
          <a:p>
            <a:r>
              <a:rPr lang="sv-SE" sz="1900" dirty="0" smtClean="0">
                <a:latin typeface="Times New Roman" panose="02020603050405020304" pitchFamily="18" charset="0"/>
                <a:cs typeface="Times New Roman" panose="02020603050405020304" pitchFamily="18" charset="0"/>
              </a:rPr>
              <a:t>Eskilstuna:   14:00-15:00 (E208)</a:t>
            </a:r>
          </a:p>
          <a:p>
            <a:endParaRPr lang="sv-SE" dirty="0" smtClean="0">
              <a:effectLst/>
              <a:latin typeface="Times New Roman" panose="02020603050405020304" pitchFamily="18" charset="0"/>
              <a:ea typeface="Times New Roman" panose="02020603050405020304" pitchFamily="18" charset="0"/>
            </a:endParaRPr>
          </a:p>
          <a:p>
            <a:endParaRPr lang="sv-SE" dirty="0"/>
          </a:p>
        </p:txBody>
      </p:sp>
      <p:sp>
        <p:nvSpPr>
          <p:cNvPr id="5" name="Platshållare för bildnummer 4"/>
          <p:cNvSpPr>
            <a:spLocks noGrp="1"/>
          </p:cNvSpPr>
          <p:nvPr>
            <p:ph type="sldNum" sz="quarter" idx="12"/>
          </p:nvPr>
        </p:nvSpPr>
        <p:spPr/>
        <p:txBody>
          <a:bodyPr/>
          <a:lstStyle/>
          <a:p>
            <a:fld id="{CF7C3FE0-6EB4-418C-82E7-2F09A4F41151}" type="slidenum">
              <a:rPr lang="sv-SE" smtClean="0">
                <a:solidFill>
                  <a:prstClr val="black">
                    <a:tint val="75000"/>
                  </a:prstClr>
                </a:solidFill>
              </a:rPr>
              <a:pPr/>
              <a:t>59</a:t>
            </a:fld>
            <a:endParaRPr lang="sv-SE">
              <a:solidFill>
                <a:prstClr val="black">
                  <a:tint val="75000"/>
                </a:prstClr>
              </a:solidFill>
            </a:endParaRPr>
          </a:p>
        </p:txBody>
      </p:sp>
      <p:pic>
        <p:nvPicPr>
          <p:cNvPr id="1026" name="Picture 2" descr="C:\Users\Lohmander_Peter\Desktop\Qingdao pictures Lohmander Peter September 2014\49.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908800" y="2557359"/>
            <a:ext cx="5283200" cy="4300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00536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6</a:t>
            </a:fld>
            <a:endParaRPr lang="sv-SE"/>
          </a:p>
        </p:txBody>
      </p:sp>
      <p:pic>
        <p:nvPicPr>
          <p:cNvPr id="4098" name="Picture 2" descr="http://www.bitcongress.com/GCKE2014/images/tit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40" y="466838"/>
            <a:ext cx="12178659" cy="2174761"/>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41" y="2641599"/>
            <a:ext cx="12178659" cy="3719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43983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65000">
              <a:srgbClr val="FF7A00">
                <a:alpha val="15000"/>
              </a:srgbClr>
            </a:gs>
            <a:gs pos="88000">
              <a:srgbClr val="FF0300"/>
            </a:gs>
            <a:gs pos="100000">
              <a:srgbClr val="4D0808"/>
            </a:gs>
          </a:gsLst>
          <a:lin ang="8100000" scaled="0"/>
        </a:gradFill>
        <a:effectLst/>
      </p:bgPr>
    </p:bg>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7</a:t>
            </a:fld>
            <a:endParaRPr lang="sv-SE"/>
          </a:p>
        </p:txBody>
      </p:sp>
      <p:sp>
        <p:nvSpPr>
          <p:cNvPr id="3" name="textruta 2"/>
          <p:cNvSpPr txBox="1"/>
          <p:nvPr/>
        </p:nvSpPr>
        <p:spPr>
          <a:xfrm>
            <a:off x="1664184" y="2082800"/>
            <a:ext cx="8717130" cy="2308324"/>
          </a:xfrm>
          <a:prstGeom prst="rect">
            <a:avLst/>
          </a:prstGeom>
          <a:noFill/>
        </p:spPr>
        <p:txBody>
          <a:bodyPr wrap="none" rtlCol="0">
            <a:spAutoFit/>
          </a:bodyPr>
          <a:lstStyle/>
          <a:p>
            <a:pPr algn="ctr"/>
            <a:r>
              <a:rPr lang="sv-SE" sz="3600" b="1" dirty="0" smtClean="0">
                <a:latin typeface="Times New Roman" panose="02020603050405020304" pitchFamily="18" charset="0"/>
                <a:cs typeface="Times New Roman" panose="02020603050405020304" pitchFamily="18" charset="0"/>
              </a:rPr>
              <a:t>Konferensen genomfördes i Qingdao, Kina,</a:t>
            </a:r>
          </a:p>
          <a:p>
            <a:pPr algn="ctr"/>
            <a:r>
              <a:rPr lang="sv-SE" sz="3600" b="1" dirty="0" smtClean="0">
                <a:latin typeface="Times New Roman" panose="02020603050405020304" pitchFamily="18" charset="0"/>
                <a:cs typeface="Times New Roman" panose="02020603050405020304" pitchFamily="18" charset="0"/>
              </a:rPr>
              <a:t>September 21-23, 2014.</a:t>
            </a:r>
          </a:p>
          <a:p>
            <a:pPr algn="ctr"/>
            <a:endParaRPr lang="sv-SE" sz="3600" b="1" dirty="0" smtClean="0">
              <a:latin typeface="Times New Roman" panose="02020603050405020304" pitchFamily="18" charset="0"/>
              <a:cs typeface="Times New Roman" panose="02020603050405020304" pitchFamily="18" charset="0"/>
            </a:endParaRPr>
          </a:p>
          <a:p>
            <a:pPr algn="ctr"/>
            <a:r>
              <a:rPr lang="sv-SE" sz="3600" b="1" dirty="0" smtClean="0">
                <a:latin typeface="Times New Roman" panose="02020603050405020304" pitchFamily="18" charset="0"/>
                <a:cs typeface="Times New Roman" panose="02020603050405020304" pitchFamily="18" charset="0"/>
              </a:rPr>
              <a:t>Låt oss böja med att titta på denna stad.</a:t>
            </a:r>
            <a:endParaRPr lang="sv-SE"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9937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39999">
              <a:srgbClr val="0A128C"/>
            </a:gs>
            <a:gs pos="70000">
              <a:srgbClr val="181CC7"/>
            </a:gs>
            <a:gs pos="88000">
              <a:srgbClr val="7005D4"/>
            </a:gs>
            <a:gs pos="100000">
              <a:srgbClr val="8C3D91"/>
            </a:gs>
          </a:gsLst>
          <a:lin ang="8100000" scaled="0"/>
        </a:gradFill>
        <a:effectLst/>
      </p:bgPr>
    </p:bg>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8</a:t>
            </a:fld>
            <a:endParaRPr lang="sv-SE"/>
          </a:p>
        </p:txBody>
      </p:sp>
      <p:sp>
        <p:nvSpPr>
          <p:cNvPr id="3" name="Rektangel 2"/>
          <p:cNvSpPr/>
          <p:nvPr/>
        </p:nvSpPr>
        <p:spPr>
          <a:xfrm>
            <a:off x="991440" y="617835"/>
            <a:ext cx="10209141" cy="5632311"/>
          </a:xfrm>
          <a:prstGeom prst="rect">
            <a:avLst/>
          </a:prstGeom>
          <a:noFill/>
        </p:spPr>
        <p:txBody>
          <a:bodyPr wrap="none" lIns="91440" tIns="45720" rIns="91440" bIns="45720">
            <a:spAutoFit/>
          </a:bodyPr>
          <a:lstStyle/>
          <a:p>
            <a:pPr algn="ctr"/>
            <a:r>
              <a:rPr lang="sv-SE" sz="7200" b="1" i="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Kina genomgår en </a:t>
            </a:r>
          </a:p>
          <a:p>
            <a:pPr algn="ctr"/>
            <a:r>
              <a:rPr lang="sv-SE" sz="7200" b="1" i="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fantastisk utveckling</a:t>
            </a:r>
          </a:p>
          <a:p>
            <a:pPr algn="ctr"/>
            <a:endParaRPr lang="sv-SE" sz="7200" b="1" i="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r>
              <a:rPr lang="sv-SE" sz="7200" b="1" i="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Samtidigt som Europa </a:t>
            </a:r>
          </a:p>
          <a:p>
            <a:pPr algn="ctr"/>
            <a:r>
              <a:rPr lang="sv-SE" sz="7200" b="1" i="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lever i kris</a:t>
            </a:r>
            <a:endParaRPr lang="sv-SE" sz="7200" b="1" i="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37296431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9</a:t>
            </a:fld>
            <a:endParaRPr lang="sv-SE"/>
          </a:p>
        </p:txBody>
      </p:sp>
      <p:pic>
        <p:nvPicPr>
          <p:cNvPr id="6146" name="Picture 2" descr="C:\Users\Lohmander_Peter\Desktop\Qingdao pictures Lohmander Peter September 2014\59.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152400"/>
            <a:ext cx="12208973" cy="6705600"/>
          </a:xfrm>
          <a:prstGeom prst="rect">
            <a:avLst/>
          </a:prstGeom>
          <a:solidFill>
            <a:schemeClr val="tx1"/>
          </a:solidFill>
        </p:spPr>
      </p:pic>
    </p:spTree>
    <p:extLst>
      <p:ext uri="{BB962C8B-B14F-4D97-AF65-F5344CB8AC3E}">
        <p14:creationId xmlns:p14="http://schemas.microsoft.com/office/powerpoint/2010/main" val="16296445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1883</TotalTime>
  <Words>2070</Words>
  <Application>Microsoft Office PowerPoint</Application>
  <PresentationFormat>Anpassad</PresentationFormat>
  <Paragraphs>267</Paragraphs>
  <Slides>59</Slides>
  <Notes>0</Notes>
  <HiddenSlides>0</HiddenSlides>
  <MMClips>0</MMClips>
  <ScaleCrop>false</ScaleCrop>
  <HeadingPairs>
    <vt:vector size="4" baseType="variant">
      <vt:variant>
        <vt:lpstr>Tema</vt:lpstr>
      </vt:variant>
      <vt:variant>
        <vt:i4>6</vt:i4>
      </vt:variant>
      <vt:variant>
        <vt:lpstr>Bildrubriker</vt:lpstr>
      </vt:variant>
      <vt:variant>
        <vt:i4>59</vt:i4>
      </vt:variant>
    </vt:vector>
  </HeadingPairs>
  <TitlesOfParts>
    <vt:vector size="65" baseType="lpstr">
      <vt:lpstr>Office-tema</vt:lpstr>
      <vt:lpstr>1_Office-tema</vt:lpstr>
      <vt:lpstr>2_Office-tema</vt:lpstr>
      <vt:lpstr>3_Office-tema</vt:lpstr>
      <vt:lpstr>4_Office-tema</vt:lpstr>
      <vt:lpstr>5_Office-tema</vt:lpstr>
      <vt:lpstr> Svensk utbildning och lärarnas villkor  måste förbättras </vt:lpstr>
      <vt:lpstr>PowerPoint-presentation</vt:lpstr>
      <vt:lpstr>SULF-dagen vid Mälardalens Högskola  Onsdagen den 1 oktober 2014</vt:lpstr>
      <vt:lpstr>Sverige kan gratis få mycket bättre undervisning och forskning samt villkor för universitetslärare!  Detta låter otroligt men är sant! Detta ska strax bevisas!</vt:lpstr>
      <vt:lpstr>Vad ger vetenskapens  främsta företrädare vid den senaste internationella konferensen  om kunskaper och ekonomi, för perspektiv  och rekommendationer?</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Varför är det så viktigt för forskningen och utvecklingen att ha stor andel ”top performers” i just ämnet matematik?</vt:lpstr>
      <vt:lpstr>PowerPoint-presentation</vt:lpstr>
      <vt:lpstr>Sveriges lärare har också dåliga löner.</vt:lpstr>
      <vt:lpstr>PowerPoint-presentation</vt:lpstr>
      <vt:lpstr>PowerPoint-presentation</vt:lpstr>
      <vt:lpstr>PowerPoint-presentation</vt:lpstr>
      <vt:lpstr>PowerPoint-presentation</vt:lpstr>
      <vt:lpstr>PowerPoint-presentation</vt:lpstr>
      <vt:lpstr>Detta var allvarligt.  Hur är läget för Sveriges universitetslärare?  Har de ekonomiska och organisatoriska förutsättningar för att ge bästa möjliga undervisning?  Kan Sverige använda samma resurser på ett bättre sätt?</vt:lpstr>
      <vt:lpstr>Observationer i Sverige:  Inget förtroende och inga fasta resurser</vt:lpstr>
      <vt:lpstr>Osäkerheten för universitetslärare i Sverige är total, även för tillsvidareanställda och kvalificerad universitetslärare med flera decenniers anställningstid.</vt:lpstr>
      <vt:lpstr>PowerPoint-presentation</vt:lpstr>
      <vt:lpstr>Effekter av osäkerheten</vt:lpstr>
      <vt:lpstr>FÖRDRÖJNING</vt:lpstr>
      <vt:lpstr>PowerPoint-presentation</vt:lpstr>
      <vt:lpstr>PowerPoint-presentation</vt:lpstr>
      <vt:lpstr>PowerPoint-presentation</vt:lpstr>
      <vt:lpstr>Sverige kan gratis få mycket bättre undervisning och forskning samt villkor för universitetslärare!  Detta låter otroligt men är sant! Detta ska strax bevisas!</vt:lpstr>
      <vt:lpstr>1. Flytta pengar från forskningsråden direkt till fasta universitetslärartjänster!  2. Fastställ hur många timmar som en  universitetslärare måste undervisa.</vt:lpstr>
      <vt:lpstr>PowerPoint-presentation</vt:lpstr>
      <vt:lpstr>INGEN FÖRDRÖJNING</vt:lpstr>
      <vt:lpstr>PowerPoint-presentation</vt:lpstr>
      <vt:lpstr>PowerPoint-presentation</vt:lpstr>
      <vt:lpstr>PowerPoint-presentation</vt:lpstr>
      <vt:lpstr>PowerPoint-presentation</vt:lpstr>
      <vt:lpstr>Läs gärna texterna på de följande sidorna.  De kan klickas fram via länkarna.  </vt:lpstr>
      <vt:lpstr>PowerPoint-presentation</vt:lpstr>
      <vt:lpstr>PowerPoint-presentation</vt:lpstr>
      <vt:lpstr>PowerPoint-presentation</vt:lpstr>
      <vt:lpstr> Svensk utbildning och lärarnas villkor  måste förbättras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Derivation of the principles of optimal expansion of bioenergy based on forest resources in combination with fossil fuels, CCS and combined heat and power production with consideration of economics and global warming</dc:title>
  <dc:creator>Lohmander</dc:creator>
  <cp:lastModifiedBy>Lohmander_Peter</cp:lastModifiedBy>
  <cp:revision>226</cp:revision>
  <dcterms:created xsi:type="dcterms:W3CDTF">2014-02-24T13:29:38Z</dcterms:created>
  <dcterms:modified xsi:type="dcterms:W3CDTF">2014-09-25T08:47:11Z</dcterms:modified>
</cp:coreProperties>
</file>