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  <p:sldMasterId id="2147483732" r:id="rId5"/>
    <p:sldMasterId id="2147483744" r:id="rId6"/>
    <p:sldMasterId id="2147483768" r:id="rId7"/>
    <p:sldMasterId id="2147483780" r:id="rId8"/>
    <p:sldMasterId id="2147483793" r:id="rId9"/>
  </p:sldMasterIdLst>
  <p:notesMasterIdLst>
    <p:notesMasterId r:id="rId130"/>
  </p:notesMasterIdLst>
  <p:sldIdLst>
    <p:sldId id="278" r:id="rId10"/>
    <p:sldId id="416" r:id="rId11"/>
    <p:sldId id="379" r:id="rId12"/>
    <p:sldId id="382" r:id="rId13"/>
    <p:sldId id="383" r:id="rId14"/>
    <p:sldId id="384" r:id="rId15"/>
    <p:sldId id="385" r:id="rId16"/>
    <p:sldId id="417" r:id="rId17"/>
    <p:sldId id="389" r:id="rId18"/>
    <p:sldId id="391" r:id="rId19"/>
    <p:sldId id="392" r:id="rId20"/>
    <p:sldId id="393" r:id="rId21"/>
    <p:sldId id="394" r:id="rId22"/>
    <p:sldId id="412" r:id="rId23"/>
    <p:sldId id="413" r:id="rId24"/>
    <p:sldId id="414" r:id="rId25"/>
    <p:sldId id="415" r:id="rId26"/>
    <p:sldId id="395" r:id="rId27"/>
    <p:sldId id="396" r:id="rId28"/>
    <p:sldId id="397" r:id="rId29"/>
    <p:sldId id="402" r:id="rId30"/>
    <p:sldId id="403" r:id="rId31"/>
    <p:sldId id="404" r:id="rId32"/>
    <p:sldId id="405" r:id="rId33"/>
    <p:sldId id="406" r:id="rId34"/>
    <p:sldId id="407" r:id="rId35"/>
    <p:sldId id="408" r:id="rId36"/>
    <p:sldId id="409" r:id="rId37"/>
    <p:sldId id="410" r:id="rId38"/>
    <p:sldId id="411" r:id="rId39"/>
    <p:sldId id="418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46" r:id="rId62"/>
    <p:sldId id="347" r:id="rId63"/>
    <p:sldId id="348" r:id="rId64"/>
    <p:sldId id="349" r:id="rId65"/>
    <p:sldId id="350" r:id="rId66"/>
    <p:sldId id="351" r:id="rId67"/>
    <p:sldId id="352" r:id="rId68"/>
    <p:sldId id="353" r:id="rId69"/>
    <p:sldId id="354" r:id="rId70"/>
    <p:sldId id="355" r:id="rId71"/>
    <p:sldId id="356" r:id="rId72"/>
    <p:sldId id="357" r:id="rId73"/>
    <p:sldId id="358" r:id="rId74"/>
    <p:sldId id="359" r:id="rId75"/>
    <p:sldId id="360" r:id="rId76"/>
    <p:sldId id="361" r:id="rId77"/>
    <p:sldId id="362" r:id="rId78"/>
    <p:sldId id="363" r:id="rId79"/>
    <p:sldId id="364" r:id="rId80"/>
    <p:sldId id="365" r:id="rId81"/>
    <p:sldId id="366" r:id="rId82"/>
    <p:sldId id="367" r:id="rId83"/>
    <p:sldId id="368" r:id="rId84"/>
    <p:sldId id="369" r:id="rId85"/>
    <p:sldId id="370" r:id="rId86"/>
    <p:sldId id="371" r:id="rId87"/>
    <p:sldId id="372" r:id="rId88"/>
    <p:sldId id="419" r:id="rId89"/>
    <p:sldId id="279" r:id="rId90"/>
    <p:sldId id="321" r:id="rId91"/>
    <p:sldId id="280" r:id="rId92"/>
    <p:sldId id="281" r:id="rId93"/>
    <p:sldId id="282" r:id="rId94"/>
    <p:sldId id="283" r:id="rId95"/>
    <p:sldId id="284" r:id="rId96"/>
    <p:sldId id="285" r:id="rId97"/>
    <p:sldId id="286" r:id="rId98"/>
    <p:sldId id="287" r:id="rId99"/>
    <p:sldId id="288" r:id="rId100"/>
    <p:sldId id="289" r:id="rId101"/>
    <p:sldId id="290" r:id="rId102"/>
    <p:sldId id="291" r:id="rId103"/>
    <p:sldId id="292" r:id="rId104"/>
    <p:sldId id="293" r:id="rId105"/>
    <p:sldId id="294" r:id="rId106"/>
    <p:sldId id="295" r:id="rId107"/>
    <p:sldId id="296" r:id="rId108"/>
    <p:sldId id="297" r:id="rId109"/>
    <p:sldId id="298" r:id="rId110"/>
    <p:sldId id="299" r:id="rId111"/>
    <p:sldId id="300" r:id="rId112"/>
    <p:sldId id="301" r:id="rId113"/>
    <p:sldId id="302" r:id="rId114"/>
    <p:sldId id="303" r:id="rId115"/>
    <p:sldId id="304" r:id="rId116"/>
    <p:sldId id="305" r:id="rId117"/>
    <p:sldId id="306" r:id="rId118"/>
    <p:sldId id="307" r:id="rId119"/>
    <p:sldId id="308" r:id="rId120"/>
    <p:sldId id="309" r:id="rId121"/>
    <p:sldId id="310" r:id="rId122"/>
    <p:sldId id="311" r:id="rId123"/>
    <p:sldId id="312" r:id="rId124"/>
    <p:sldId id="313" r:id="rId125"/>
    <p:sldId id="314" r:id="rId126"/>
    <p:sldId id="315" r:id="rId127"/>
    <p:sldId id="421" r:id="rId128"/>
    <p:sldId id="420" r:id="rId12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117" Type="http://schemas.openxmlformats.org/officeDocument/2006/relationships/slide" Target="slides/slide108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33" Type="http://schemas.openxmlformats.org/officeDocument/2006/relationships/theme" Target="theme/theme1.xml"/><Relationship Id="rId16" Type="http://schemas.openxmlformats.org/officeDocument/2006/relationships/slide" Target="slides/slide7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123" Type="http://schemas.openxmlformats.org/officeDocument/2006/relationships/slide" Target="slides/slide114.xml"/><Relationship Id="rId128" Type="http://schemas.openxmlformats.org/officeDocument/2006/relationships/slide" Target="slides/slide11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13" Type="http://schemas.openxmlformats.org/officeDocument/2006/relationships/slide" Target="slides/slide104.xml"/><Relationship Id="rId118" Type="http://schemas.openxmlformats.org/officeDocument/2006/relationships/slide" Target="slides/slide109.xml"/><Relationship Id="rId126" Type="http://schemas.openxmlformats.org/officeDocument/2006/relationships/slide" Target="slides/slide117.xml"/><Relationship Id="rId13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slide" Target="slides/slide11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116" Type="http://schemas.openxmlformats.org/officeDocument/2006/relationships/slide" Target="slides/slide107.xml"/><Relationship Id="rId124" Type="http://schemas.openxmlformats.org/officeDocument/2006/relationships/slide" Target="slides/slide115.xml"/><Relationship Id="rId129" Type="http://schemas.openxmlformats.org/officeDocument/2006/relationships/slide" Target="slides/slide120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11" Type="http://schemas.openxmlformats.org/officeDocument/2006/relationships/slide" Target="slides/slide102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14" Type="http://schemas.openxmlformats.org/officeDocument/2006/relationships/slide" Target="slides/slide105.xml"/><Relationship Id="rId119" Type="http://schemas.openxmlformats.org/officeDocument/2006/relationships/slide" Target="slides/slide110.xml"/><Relationship Id="rId127" Type="http://schemas.openxmlformats.org/officeDocument/2006/relationships/slide" Target="slides/slide11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slide" Target="slides/slide113.xml"/><Relationship Id="rId13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slide" Target="slides/slide111.xml"/><Relationship Id="rId125" Type="http://schemas.openxmlformats.org/officeDocument/2006/relationships/slide" Target="slides/slide11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slide" Target="slides/slide106.xml"/><Relationship Id="rId131" Type="http://schemas.openxmlformats.org/officeDocument/2006/relationships/presProps" Target="presProps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61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85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6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4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3217C-17DD-47A8-ADC8-1C767266B3FC}" type="datetimeFigureOut">
              <a:rPr lang="sv-SE" smtClean="0"/>
              <a:t>2017-05-18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D7831-4396-4315-9A29-0D58FA0826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241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6790-DDEC-466D-AF7F-F571BAC59E7C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2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6790-DDEC-466D-AF7F-F571BAC59E7C}" type="slidenum">
              <a:rPr lang="sv-SE" smtClean="0">
                <a:solidFill>
                  <a:prstClr val="black"/>
                </a:solidFill>
              </a:rPr>
              <a:pPr/>
              <a:t>120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3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EC0B-B6F3-43A0-9884-12314DEEE8E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1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6000-524E-4ADC-A6F5-99CC2E8BBB9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07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D5128-ECC0-4E10-83C6-A2E30DBA9AA4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648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Rubrik, innehåll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D6D82-318A-4054-BED7-855D0D34A662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0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430B-2A5D-4D02-963D-F26248795A74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58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EC0B-B6F3-43A0-9884-12314DEEE8E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83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D553-5B47-4773-B6B7-89D8A49CA0EE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29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DF4B-35B9-4BE3-B30C-9F1708A4B9E2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61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26BC-4A16-4CB5-949F-A36F000ECE09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03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D38-1575-4D77-8CE9-00897A9787A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9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062-3D0F-4A72-999C-7EC5DB056B52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55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64A-30E4-43C1-8AA6-2E795B252571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72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8C50-0C1B-4B91-BD7C-DBA94AAF4ABB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1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D553-5B47-4773-B6B7-89D8A49CA0EE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43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9E5-EC7C-42D7-B287-FE2E55407880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22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6000-524E-4ADC-A6F5-99CC2E8BBB9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89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430B-2A5D-4D02-963D-F26248795A74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25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EC0B-B6F3-43A0-9884-12314DEEE8E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68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D553-5B47-4773-B6B7-89D8A49CA0EE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87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DF4B-35B9-4BE3-B30C-9F1708A4B9E2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54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26BC-4A16-4CB5-949F-A36F000ECE09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94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D38-1575-4D77-8CE9-00897A9787A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50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062-3D0F-4A72-999C-7EC5DB056B52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14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64A-30E4-43C1-8AA6-2E795B252571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3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DF4B-35B9-4BE3-B30C-9F1708A4B9E2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2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8C50-0C1B-4B91-BD7C-DBA94AAF4ABB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10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9E5-EC7C-42D7-B287-FE2E55407880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40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6000-524E-4ADC-A6F5-99CC2E8BBB9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29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430B-2A5D-4D02-963D-F26248795A74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13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491B-AF72-4D86-B21E-67FC90CB535E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67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AAC3-1D5D-4C63-8313-AFFA2A1EB24D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87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4C7-9513-4CE0-B439-96B92D774B1B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85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29C6-A6FC-498A-A296-0582F21E6294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03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7FAE-AA71-4C59-869D-C0ACC13911BD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36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8937-9845-4681-A57B-EA1A6A66E7C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7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26BC-4A16-4CB5-949F-A36F000ECE09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49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8532-B481-49C4-AE6E-888673EA4F63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66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878-72ED-4780-88E6-5376DF6CC71F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49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4CBA-9B07-4EB2-8094-EDD3B100A261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779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0FC4-8EAA-40D3-B7CF-5702B1D739EF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317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F395-88E5-47A7-8542-877239F18C32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38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491B-AF72-4D86-B21E-67FC90CB535E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598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AAC3-1D5D-4C63-8313-AFFA2A1EB24D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588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4C7-9513-4CE0-B439-96B92D774B1B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259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29C6-A6FC-498A-A296-0582F21E6294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849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7FAE-AA71-4C59-869D-C0ACC13911BD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9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D38-1575-4D77-8CE9-00897A9787A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34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8937-9845-4681-A57B-EA1A6A66E7C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080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8532-B481-49C4-AE6E-888673EA4F63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83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878-72ED-4780-88E6-5376DF6CC71F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90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4CBA-9B07-4EB2-8094-EDD3B100A261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9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0FC4-8EAA-40D3-B7CF-5702B1D739EF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266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F395-88E5-47A7-8542-877239F18C32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4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491B-AF72-4D86-B21E-67FC90CB535E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71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AAC3-1D5D-4C63-8313-AFFA2A1EB24D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59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4C7-9513-4CE0-B439-96B92D774B1B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791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29C6-A6FC-498A-A296-0582F21E6294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3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062-3D0F-4A72-999C-7EC5DB056B52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742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7FAE-AA71-4C59-869D-C0ACC13911BD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49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8937-9845-4681-A57B-EA1A6A66E7C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323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8532-B481-49C4-AE6E-888673EA4F63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729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878-72ED-4780-88E6-5376DF6CC71F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603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4CBA-9B07-4EB2-8094-EDD3B100A261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765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0FC4-8EAA-40D3-B7CF-5702B1D739EF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849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F395-88E5-47A7-8542-877239F18C32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40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491B-AF72-4D86-B21E-67FC90CB535E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32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AAC3-1D5D-4C63-8313-AFFA2A1EB24D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136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4C7-9513-4CE0-B439-96B92D774B1B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6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64A-30E4-43C1-8AA6-2E795B252571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626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29C6-A6FC-498A-A296-0582F21E6294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655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7FAE-AA71-4C59-869D-C0ACC13911BD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08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8937-9845-4681-A57B-EA1A6A66E7C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5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8532-B481-49C4-AE6E-888673EA4F63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710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878-72ED-4780-88E6-5376DF6CC71F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06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4CBA-9B07-4EB2-8094-EDD3B100A261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691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0FC4-8EAA-40D3-B7CF-5702B1D739EF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873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F395-88E5-47A7-8542-877239F18C32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938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D0BED-43A6-453D-913C-78F4FE1BFC18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007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BC89E-BFAA-4911-A0B3-448A8EF63DFA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4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8C50-0C1B-4B91-BD7C-DBA94AAF4ABB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008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28FA6-D79D-4D60-9604-BB6E4D3E9C4B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207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EB2AE-6EB0-428C-A619-5EC6EACAD078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55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46645-D6C2-4631-8ECA-1E7FD4145B23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342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D5F35-B1AE-449E-AF90-B436C96F832E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790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62F81-ADF7-4F72-AC32-33E54BB93EB4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029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24C40-D2B8-43D4-BEAC-BE01587749BF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030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2D8B5-4F01-48D6-A374-2A9D08EE5DA3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145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D4D21-9A5B-4959-BA80-8B70C7E9560F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23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D5128-ECC0-4E10-83C6-A2E30DBA9AA4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129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Rubrik, innehåll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D6D82-318A-4054-BED7-855D0D34A662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9E5-EC7C-42D7-B287-FE2E55407880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614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D0BED-43A6-453D-913C-78F4FE1BFC18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457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BC89E-BFAA-4911-A0B3-448A8EF63DFA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442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28FA6-D79D-4D60-9604-BB6E4D3E9C4B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875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EB2AE-6EB0-428C-A619-5EC6EACAD078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851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46645-D6C2-4631-8ECA-1E7FD4145B23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884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D5F35-B1AE-449E-AF90-B436C96F832E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666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62F81-ADF7-4F72-AC32-33E54BB93EB4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737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24C40-D2B8-43D4-BEAC-BE01587749BF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602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2D8B5-4F01-48D6-A374-2A9D08EE5DA3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176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D4D21-9A5B-4959-BA80-8B70C7E9560F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EE3D4-7B58-43B5-8AB9-02DA32030CAB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5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EE3D4-7B58-43B5-8AB9-02DA32030CAB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5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EE3D4-7B58-43B5-8AB9-02DA32030CAB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1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99E67-FA8A-4D8A-B569-56C0E195BEB3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3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99E67-FA8A-4D8A-B569-56C0E195BEB3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7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99E67-FA8A-4D8A-B569-56C0E195BEB3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99E67-FA8A-4D8A-B569-56C0E195BEB3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2017-05-18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1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BAE717-A054-493B-A1BF-641F8EFEB0D1}" type="slidenum">
              <a:rPr lang="sv-SE" alt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7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BAE717-A054-493B-A1BF-641F8EFEB0D1}" type="slidenum">
              <a:rPr lang="sv-SE" alt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1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hmander.com/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mailto:Peter@Lohmander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71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85.wmf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93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5.w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95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9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9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9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94.wmf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99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102.w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04.w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106.wmf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9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106.wmf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hmander.com/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mailto:Peter@Lohmander.co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wmf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9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1.png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@Lohmander.com" TargetMode="External"/><Relationship Id="rId2" Type="http://schemas.openxmlformats.org/officeDocument/2006/relationships/hyperlink" Target="http://www.lohmander.com/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3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3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3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2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5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6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9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2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3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4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3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5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8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0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1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2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64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67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68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69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70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71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72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73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74.w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@Lohmander.com" TargetMode="External"/><Relationship Id="rId2" Type="http://schemas.openxmlformats.org/officeDocument/2006/relationships/hyperlink" Target="http://www.lohmander.com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6.emf"/><Relationship Id="rId4" Type="http://schemas.openxmlformats.org/officeDocument/2006/relationships/image" Target="../media/image75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83.wmf"/><Relationship Id="rId4" Type="http://schemas.openxmlformats.org/officeDocument/2006/relationships/oleObject" Target="../embeddings/oleObject65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85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86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hmander.com/Lohmander_SAF_1995.pdf" TargetMode="External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96000">
              <a:srgbClr val="FFFF00"/>
            </a:gs>
            <a:gs pos="0">
              <a:schemeClr val="accent1">
                <a:lumMod val="5000"/>
                <a:lumOff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67479" y="1574893"/>
            <a:ext cx="10634472" cy="2727261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Optimal 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Cover Forestry </a:t>
            </a:r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Linnaeus</a:t>
            </a:r>
            <a:r>
              <a:rPr lang="sv-SE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 Research </a:t>
            </a:r>
            <a:r>
              <a:rPr lang="sv-SE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Seminar</a:t>
            </a:r>
            <a:r>
              <a:rPr lang="sv-SE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(RESEM)</a:t>
            </a:r>
            <a:br>
              <a:rPr lang="sv-SE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7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Tuesday</a:t>
            </a:r>
            <a:r>
              <a:rPr lang="sv-SE" sz="27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2017-05-23, 10.15-11.00, </a:t>
            </a:r>
            <a:r>
              <a:rPr lang="sv-SE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r>
              <a:rPr lang="sv-SE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Hall: </a:t>
            </a:r>
            <a:r>
              <a:rPr lang="sv-SE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Karlavagnen</a:t>
            </a:r>
            <a:r>
              <a:rPr lang="sv-SE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sv-SE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1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Version 170518</a:t>
            </a:r>
            <a:br>
              <a:rPr lang="en-US" sz="11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1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11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sv-S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Lohmander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Dr., Optimal Solutions 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sv-SE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Linnaeus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b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www.Lohmander.com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Peter@Lohmander.com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09" y="2774765"/>
            <a:ext cx="3579590" cy="3927249"/>
          </a:xfrm>
          <a:prstGeom prst="rect">
            <a:avLst/>
          </a:prstGeom>
        </p:spPr>
      </p:pic>
      <p:pic>
        <p:nvPicPr>
          <p:cNvPr id="1028" name="Picture 4" descr="Bildresultat för linnaeus univers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8" y="4463395"/>
            <a:ext cx="4099637" cy="22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rad bil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15" y="4463394"/>
            <a:ext cx="3162048" cy="22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25ECA6-4548-46E3-9863-2A6AB63C953A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708275"/>
            <a:ext cx="7772400" cy="1143000"/>
          </a:xfrm>
        </p:spPr>
        <p:txBody>
          <a:bodyPr/>
          <a:lstStyle/>
          <a:p>
            <a:pPr algn="l" eaLnBrk="1" hangingPunct="1"/>
            <a:r>
              <a:rPr lang="sv-SE" altLang="sv-SE" sz="3200" b="1" i="1" dirty="0">
                <a:solidFill>
                  <a:schemeClr val="accent2"/>
                </a:solidFill>
              </a:rPr>
              <a:t/>
            </a:r>
            <a:br>
              <a:rPr lang="sv-SE" altLang="sv-SE" sz="3200" b="1" i="1" dirty="0">
                <a:solidFill>
                  <a:schemeClr val="accent2"/>
                </a:solidFill>
              </a:rPr>
            </a:br>
            <a:r>
              <a:rPr lang="sv-SE" altLang="sv-SE" sz="3200" b="1" dirty="0" err="1" smtClean="0">
                <a:solidFill>
                  <a:schemeClr val="tx1"/>
                </a:solidFill>
              </a:rPr>
              <a:t>We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 start </a:t>
            </a:r>
            <a:r>
              <a:rPr lang="sv-SE" altLang="sv-SE" sz="3200" b="1" dirty="0" err="1" smtClean="0">
                <a:solidFill>
                  <a:schemeClr val="tx1"/>
                </a:solidFill>
              </a:rPr>
              <a:t>with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 the stock </a:t>
            </a:r>
            <a:r>
              <a:rPr lang="sv-SE" altLang="sv-SE" sz="3200" b="1" dirty="0" err="1" smtClean="0">
                <a:solidFill>
                  <a:schemeClr val="tx1"/>
                </a:solidFill>
              </a:rPr>
              <a:t>level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 V0</a:t>
            </a:r>
            <a:r>
              <a:rPr lang="sv-SE" altLang="sv-SE" sz="3200" b="1" dirty="0">
                <a:solidFill>
                  <a:schemeClr val="tx1"/>
                </a:solidFill>
              </a:rPr>
              <a:t>.</a:t>
            </a:r>
            <a:br>
              <a:rPr lang="sv-SE" altLang="sv-SE" sz="3200" b="1" dirty="0">
                <a:solidFill>
                  <a:schemeClr val="tx1"/>
                </a:solidFill>
              </a:rPr>
            </a:br>
            <a:r>
              <a:rPr lang="sv-SE" altLang="sv-SE" sz="3200" b="1" dirty="0">
                <a:solidFill>
                  <a:schemeClr val="tx1"/>
                </a:solidFill>
              </a:rPr>
              <a:t/>
            </a:r>
            <a:br>
              <a:rPr lang="sv-SE" altLang="sv-SE" sz="3200" b="1" dirty="0">
                <a:solidFill>
                  <a:schemeClr val="tx1"/>
                </a:solidFill>
              </a:rPr>
            </a:br>
            <a:r>
              <a:rPr lang="sv-SE" altLang="sv-SE" sz="3200" b="1" dirty="0" err="1" smtClean="0">
                <a:solidFill>
                  <a:schemeClr val="tx1"/>
                </a:solidFill>
              </a:rPr>
              <a:t>After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 the initial </a:t>
            </a:r>
            <a:r>
              <a:rPr lang="sv-SE" altLang="sv-SE" sz="3200" b="1" dirty="0" err="1" smtClean="0">
                <a:solidFill>
                  <a:schemeClr val="tx1"/>
                </a:solidFill>
              </a:rPr>
              <a:t>harvest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, h</a:t>
            </a:r>
            <a:r>
              <a:rPr lang="sv-SE" altLang="sv-SE" sz="3200" b="1" dirty="0">
                <a:solidFill>
                  <a:schemeClr val="tx1"/>
                </a:solidFill>
              </a:rPr>
              <a:t>, </a:t>
            </a:r>
            <a:r>
              <a:rPr lang="sv-SE" altLang="sv-SE" sz="3200" b="1" dirty="0" err="1" smtClean="0">
                <a:solidFill>
                  <a:schemeClr val="tx1"/>
                </a:solidFill>
              </a:rPr>
              <a:t>we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 </a:t>
            </a:r>
            <a:r>
              <a:rPr lang="sv-SE" altLang="sv-SE" sz="3200" b="1" dirty="0" err="1" smtClean="0">
                <a:solidFill>
                  <a:schemeClr val="tx1"/>
                </a:solidFill>
              </a:rPr>
              <a:t>have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 the stock </a:t>
            </a:r>
            <a:r>
              <a:rPr lang="sv-SE" altLang="sv-SE" sz="3200" b="1" dirty="0" err="1" smtClean="0">
                <a:solidFill>
                  <a:schemeClr val="tx1"/>
                </a:solidFill>
              </a:rPr>
              <a:t>level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 V1 </a:t>
            </a:r>
            <a:r>
              <a:rPr lang="sv-SE" altLang="sv-SE" sz="3200" b="1" dirty="0">
                <a:solidFill>
                  <a:schemeClr val="tx1"/>
                </a:solidFill>
              </a:rPr>
              <a:t>( = V0-h). </a:t>
            </a:r>
            <a:br>
              <a:rPr lang="sv-SE" altLang="sv-SE" sz="3200" b="1" dirty="0">
                <a:solidFill>
                  <a:schemeClr val="tx1"/>
                </a:solidFill>
              </a:rPr>
            </a:br>
            <a:r>
              <a:rPr lang="sv-SE" altLang="sv-SE" sz="3200" b="1" i="1" dirty="0">
                <a:solidFill>
                  <a:schemeClr val="accent2"/>
                </a:solidFill>
              </a:rPr>
              <a:t/>
            </a:r>
            <a:br>
              <a:rPr lang="sv-SE" altLang="sv-SE" sz="3200" b="1" i="1" dirty="0">
                <a:solidFill>
                  <a:schemeClr val="accent2"/>
                </a:solidFill>
              </a:rPr>
            </a:br>
            <a:r>
              <a:rPr lang="sv-SE" altLang="sv-SE" sz="3200" b="1" dirty="0" err="1" smtClean="0">
                <a:solidFill>
                  <a:srgbClr val="FF0000"/>
                </a:solidFill>
              </a:rPr>
              <a:t>Our</a:t>
            </a:r>
            <a:r>
              <a:rPr lang="sv-SE" altLang="sv-SE" sz="3200" b="1" dirty="0" smtClean="0">
                <a:solidFill>
                  <a:srgbClr val="FF0000"/>
                </a:solidFill>
              </a:rPr>
              <a:t> </a:t>
            </a:r>
            <a:r>
              <a:rPr lang="sv-SE" altLang="sv-SE" sz="3200" b="1" dirty="0" err="1" smtClean="0">
                <a:solidFill>
                  <a:srgbClr val="FF0000"/>
                </a:solidFill>
              </a:rPr>
              <a:t>objective</a:t>
            </a:r>
            <a:r>
              <a:rPr lang="sv-SE" altLang="sv-SE" sz="3200" b="1" dirty="0" smtClean="0">
                <a:solidFill>
                  <a:srgbClr val="FF0000"/>
                </a:solidFill>
              </a:rPr>
              <a:t> </a:t>
            </a:r>
            <a:r>
              <a:rPr lang="sv-SE" altLang="sv-SE" sz="3200" b="1" dirty="0" err="1" smtClean="0">
                <a:solidFill>
                  <a:srgbClr val="FF0000"/>
                </a:solidFill>
              </a:rPr>
              <a:t>function</a:t>
            </a:r>
            <a:r>
              <a:rPr lang="sv-SE" altLang="sv-SE" sz="3200" b="1" dirty="0" smtClean="0">
                <a:solidFill>
                  <a:srgbClr val="FF0000"/>
                </a:solidFill>
              </a:rPr>
              <a:t> is the total present </a:t>
            </a:r>
            <a:r>
              <a:rPr lang="sv-SE" altLang="sv-SE" sz="3200" b="1" dirty="0" err="1" smtClean="0">
                <a:solidFill>
                  <a:srgbClr val="FF0000"/>
                </a:solidFill>
              </a:rPr>
              <a:t>value</a:t>
            </a:r>
            <a:r>
              <a:rPr lang="sv-SE" altLang="sv-SE" sz="3200" b="1" i="1" dirty="0" smtClean="0">
                <a:solidFill>
                  <a:schemeClr val="accent2"/>
                </a:solidFill>
              </a:rPr>
              <a:t> </a:t>
            </a:r>
            <a:r>
              <a:rPr lang="sv-SE" altLang="sv-SE" sz="3200" b="1" i="1" dirty="0" smtClean="0">
                <a:solidFill>
                  <a:srgbClr val="FF0000"/>
                </a:solidFill>
              </a:rPr>
              <a:t>(*).</a:t>
            </a:r>
            <a:r>
              <a:rPr lang="sv-SE" altLang="sv-SE" sz="3200" b="1" i="1" dirty="0">
                <a:solidFill>
                  <a:schemeClr val="accent2"/>
                </a:solidFill>
              </a:rPr>
              <a:t/>
            </a:r>
            <a:br>
              <a:rPr lang="sv-SE" altLang="sv-SE" sz="3200" b="1" i="1" dirty="0">
                <a:solidFill>
                  <a:schemeClr val="accent2"/>
                </a:solidFill>
              </a:rPr>
            </a:br>
            <a:r>
              <a:rPr lang="sv-SE" altLang="sv-SE" sz="3200" b="1" i="1" dirty="0">
                <a:solidFill>
                  <a:schemeClr val="accent2"/>
                </a:solidFill>
              </a:rPr>
              <a:t/>
            </a:r>
            <a:br>
              <a:rPr lang="sv-SE" altLang="sv-SE" sz="3200" b="1" i="1" dirty="0">
                <a:solidFill>
                  <a:schemeClr val="accent2"/>
                </a:solidFill>
              </a:rPr>
            </a:br>
            <a:r>
              <a:rPr lang="sv-SE" altLang="sv-SE" sz="3200" b="1" dirty="0" smtClean="0">
                <a:solidFill>
                  <a:srgbClr val="FF0000"/>
                </a:solidFill>
              </a:rPr>
              <a:t>*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 </a:t>
            </a:r>
            <a:r>
              <a:rPr lang="sv-SE" altLang="sv-SE" sz="3200" b="1" dirty="0">
                <a:solidFill>
                  <a:schemeClr val="tx1"/>
                </a:solidFill>
              </a:rPr>
              <a:t>= 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The </a:t>
            </a:r>
            <a:r>
              <a:rPr lang="sv-SE" altLang="sv-SE" sz="3200" b="1" dirty="0" err="1" smtClean="0">
                <a:solidFill>
                  <a:schemeClr val="tx1"/>
                </a:solidFill>
              </a:rPr>
              <a:t>sum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 </a:t>
            </a:r>
            <a:r>
              <a:rPr lang="sv-SE" altLang="sv-SE" sz="3200" b="1" dirty="0" err="1" smtClean="0">
                <a:solidFill>
                  <a:schemeClr val="tx1"/>
                </a:solidFill>
              </a:rPr>
              <a:t>of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 all </a:t>
            </a:r>
            <a:r>
              <a:rPr lang="sv-SE" altLang="sv-SE" sz="3200" b="1" dirty="0" err="1" smtClean="0">
                <a:solidFill>
                  <a:schemeClr val="tx1"/>
                </a:solidFill>
              </a:rPr>
              <a:t>revenues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 minus </a:t>
            </a:r>
            <a:r>
              <a:rPr lang="sv-SE" altLang="sv-SE" sz="3200" b="1" dirty="0" err="1" smtClean="0">
                <a:solidFill>
                  <a:schemeClr val="tx1"/>
                </a:solidFill>
              </a:rPr>
              <a:t>costs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, at all </a:t>
            </a:r>
            <a:r>
              <a:rPr lang="sv-SE" altLang="sv-SE" sz="3200" b="1" dirty="0" err="1" smtClean="0">
                <a:solidFill>
                  <a:schemeClr val="tx1"/>
                </a:solidFill>
              </a:rPr>
              <a:t>points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 in </a:t>
            </a:r>
            <a:r>
              <a:rPr lang="sv-SE" altLang="sv-SE" sz="3200" b="1" dirty="0" err="1" smtClean="0">
                <a:solidFill>
                  <a:schemeClr val="tx1"/>
                </a:solidFill>
              </a:rPr>
              <a:t>time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, </a:t>
            </a:r>
            <a:r>
              <a:rPr lang="sv-SE" altLang="sv-SE" sz="3200" b="1" dirty="0" err="1" smtClean="0">
                <a:solidFill>
                  <a:schemeClr val="tx1"/>
                </a:solidFill>
              </a:rPr>
              <a:t>with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 </a:t>
            </a:r>
            <a:r>
              <a:rPr lang="sv-SE" altLang="sv-SE" sz="3200" b="1" dirty="0" err="1" smtClean="0">
                <a:solidFill>
                  <a:schemeClr val="tx1"/>
                </a:solidFill>
              </a:rPr>
              <a:t>consideration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 </a:t>
            </a:r>
            <a:r>
              <a:rPr lang="sv-SE" altLang="sv-SE" sz="3200" b="1" dirty="0" err="1" smtClean="0">
                <a:solidFill>
                  <a:schemeClr val="tx1"/>
                </a:solidFill>
              </a:rPr>
              <a:t>of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 the rate </a:t>
            </a:r>
            <a:r>
              <a:rPr lang="sv-SE" altLang="sv-SE" sz="3200" b="1" dirty="0" err="1" smtClean="0">
                <a:solidFill>
                  <a:schemeClr val="tx1"/>
                </a:solidFill>
              </a:rPr>
              <a:t>of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 </a:t>
            </a:r>
            <a:r>
              <a:rPr lang="sv-SE" altLang="sv-SE" sz="3200" b="1" dirty="0" err="1" smtClean="0">
                <a:solidFill>
                  <a:schemeClr val="tx1"/>
                </a:solidFill>
              </a:rPr>
              <a:t>interest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 in the </a:t>
            </a:r>
            <a:r>
              <a:rPr lang="sv-SE" altLang="sv-SE" sz="3200" b="1" dirty="0" err="1" smtClean="0">
                <a:solidFill>
                  <a:schemeClr val="tx1"/>
                </a:solidFill>
              </a:rPr>
              <a:t>capital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 market.</a:t>
            </a:r>
            <a:endParaRPr lang="sv-SE" altLang="sv-SE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255776" y="685122"/>
            <a:ext cx="8857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CMBX12"/>
                <a:ea typeface="Times New Roman" panose="02020603050405020304" pitchFamily="18" charset="0"/>
                <a:cs typeface="CMBX12"/>
              </a:rPr>
              <a:t>objective function </a:t>
            </a:r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is the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MBX12"/>
                <a:ea typeface="Times New Roman" panose="02020603050405020304" pitchFamily="18" charset="0"/>
                <a:cs typeface="CMBX12"/>
              </a:rPr>
              <a:t>total expected present value of all revenues minus all costs from year 0 until year 200</a:t>
            </a:r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. </a:t>
            </a:r>
          </a:p>
          <a:p>
            <a:endParaRPr lang="en-US" sz="2800" b="1" dirty="0">
              <a:solidFill>
                <a:prstClr val="black"/>
              </a:solidFill>
              <a:latin typeface="CMBX12"/>
              <a:ea typeface="Times New Roman" panose="02020603050405020304" pitchFamily="18" charset="0"/>
              <a:cs typeface="CMBX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The real rate of interest is set to 3%. </a:t>
            </a:r>
          </a:p>
          <a:p>
            <a:endParaRPr lang="en-US" sz="2800" b="1" dirty="0">
              <a:solidFill>
                <a:prstClr val="black"/>
              </a:solidFill>
              <a:latin typeface="CMBX12"/>
              <a:ea typeface="Times New Roman" panose="02020603050405020304" pitchFamily="18" charset="0"/>
              <a:cs typeface="CMBX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The computer model includes </a:t>
            </a:r>
            <a:r>
              <a:rPr lang="en-US" sz="2800" b="1" dirty="0">
                <a:solidFill>
                  <a:srgbClr val="00B050"/>
                </a:solidFill>
                <a:latin typeface="CMBX12"/>
                <a:ea typeface="Times New Roman" panose="02020603050405020304" pitchFamily="18" charset="0"/>
                <a:cs typeface="CMBX12"/>
              </a:rPr>
              <a:t>functions</a:t>
            </a:r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 for </a:t>
            </a:r>
          </a:p>
          <a:p>
            <a:r>
              <a:rPr lang="en-US" sz="2800" b="1" dirty="0">
                <a:solidFill>
                  <a:srgbClr val="00B050"/>
                </a:solidFill>
                <a:latin typeface="CMBX12"/>
                <a:ea typeface="Times New Roman" panose="02020603050405020304" pitchFamily="18" charset="0"/>
                <a:cs typeface="CMBX12"/>
              </a:rPr>
              <a:t>tree height </a:t>
            </a:r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as a function of diameter, </a:t>
            </a:r>
          </a:p>
          <a:p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functions used in </a:t>
            </a:r>
            <a:r>
              <a:rPr lang="en-US" sz="2800" b="1" dirty="0">
                <a:solidFill>
                  <a:srgbClr val="00B050"/>
                </a:solidFill>
                <a:latin typeface="CMBX12"/>
                <a:ea typeface="Times New Roman" panose="02020603050405020304" pitchFamily="18" charset="0"/>
                <a:cs typeface="CMBX12"/>
              </a:rPr>
              <a:t>tree volume </a:t>
            </a:r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calculations, </a:t>
            </a:r>
          </a:p>
          <a:p>
            <a:r>
              <a:rPr lang="en-US" sz="2800" b="1" dirty="0">
                <a:solidFill>
                  <a:srgbClr val="00B050"/>
                </a:solidFill>
                <a:latin typeface="CMBX12"/>
                <a:ea typeface="Times New Roman" panose="02020603050405020304" pitchFamily="18" charset="0"/>
                <a:cs typeface="CMBX12"/>
              </a:rPr>
              <a:t>set up costs</a:t>
            </a:r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, </a:t>
            </a:r>
          </a:p>
          <a:p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tree size dependent </a:t>
            </a:r>
            <a:r>
              <a:rPr lang="en-US" sz="2800" b="1" dirty="0">
                <a:solidFill>
                  <a:srgbClr val="00B050"/>
                </a:solidFill>
                <a:latin typeface="CMBX12"/>
                <a:ea typeface="Times New Roman" panose="02020603050405020304" pitchFamily="18" charset="0"/>
                <a:cs typeface="CMBX12"/>
              </a:rPr>
              <a:t>revenues</a:t>
            </a:r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 and </a:t>
            </a:r>
            <a:r>
              <a:rPr lang="en-US" sz="2800" b="1" dirty="0">
                <a:solidFill>
                  <a:srgbClr val="00B050"/>
                </a:solidFill>
                <a:latin typeface="CMBX12"/>
                <a:ea typeface="Times New Roman" panose="02020603050405020304" pitchFamily="18" charset="0"/>
                <a:cs typeface="CMBX12"/>
              </a:rPr>
              <a:t>variable harvesting costs</a:t>
            </a:r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 etc.   </a:t>
            </a:r>
            <a:endParaRPr lang="sv-SE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664464" y="583436"/>
            <a:ext cx="10396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MTI12"/>
                <a:ea typeface="Times New Roman" panose="02020603050405020304" pitchFamily="18" charset="0"/>
                <a:cs typeface="CMTI12"/>
              </a:rPr>
              <a:t>The trees grow </a:t>
            </a:r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according to a modified version of the function reported by </a:t>
            </a:r>
            <a:r>
              <a:rPr lang="en-US" sz="2800" dirty="0" err="1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Schütz</a:t>
            </a:r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 [3]. </a:t>
            </a:r>
          </a:p>
          <a:p>
            <a:endParaRPr lang="en-US" sz="2800" dirty="0">
              <a:solidFill>
                <a:prstClr val="black"/>
              </a:solidFill>
              <a:latin typeface="CMTI12"/>
              <a:ea typeface="Times New Roman" panose="02020603050405020304" pitchFamily="18" charset="0"/>
              <a:cs typeface="CMTI12"/>
            </a:endParaRPr>
          </a:p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The modification is that in [3], competition is assumed to come from all parts of the forest area, also far away from the individual tree. </a:t>
            </a:r>
          </a:p>
          <a:p>
            <a:endParaRPr lang="en-US" sz="2800" dirty="0">
              <a:solidFill>
                <a:prstClr val="black"/>
              </a:solidFill>
              <a:latin typeface="CMTI12"/>
              <a:ea typeface="Times New Roman" panose="02020603050405020304" pitchFamily="18" charset="0"/>
              <a:cs typeface="CMTI12"/>
            </a:endParaRPr>
          </a:p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In the function applied in this new analysis, </a:t>
            </a:r>
            <a:r>
              <a:rPr lang="en-US" sz="2800" b="1" dirty="0">
                <a:solidFill>
                  <a:srgbClr val="FF0000"/>
                </a:solidFill>
                <a:latin typeface="CMTI12"/>
                <a:ea typeface="Times New Roman" panose="02020603050405020304" pitchFamily="18" charset="0"/>
                <a:cs typeface="CMTI12"/>
              </a:rPr>
              <a:t>only competition from trees at distances ten meters or closer</a:t>
            </a:r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, is considered. </a:t>
            </a:r>
            <a:endParaRPr lang="sv-SE" sz="2800" dirty="0">
              <a:solidFill>
                <a:prstClr val="black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64464" y="5433913"/>
            <a:ext cx="10622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MR12"/>
                <a:ea typeface="Times New Roman" panose="02020603050405020304" pitchFamily="18" charset="0"/>
                <a:cs typeface="CMR12"/>
              </a:rPr>
              <a:t>[3] </a:t>
            </a:r>
            <a:r>
              <a:rPr lang="en-US" sz="2400" dirty="0" err="1">
                <a:solidFill>
                  <a:srgbClr val="0070C0"/>
                </a:solidFill>
                <a:latin typeface="CMR12"/>
                <a:ea typeface="Times New Roman" panose="02020603050405020304" pitchFamily="18" charset="0"/>
                <a:cs typeface="CMR12"/>
              </a:rPr>
              <a:t>Schütz</a:t>
            </a:r>
            <a:r>
              <a:rPr lang="en-US" sz="2400" dirty="0">
                <a:solidFill>
                  <a:srgbClr val="0070C0"/>
                </a:solidFill>
                <a:latin typeface="CMR12"/>
                <a:ea typeface="Times New Roman" panose="02020603050405020304" pitchFamily="18" charset="0"/>
                <a:cs typeface="CMR12"/>
              </a:rPr>
              <a:t>, J-P., Modelling the demographic sustainability of pure beech </a:t>
            </a:r>
            <a:r>
              <a:rPr lang="en-US" sz="2400" dirty="0" err="1">
                <a:solidFill>
                  <a:srgbClr val="0070C0"/>
                </a:solidFill>
                <a:latin typeface="CMR12"/>
                <a:ea typeface="Times New Roman" panose="02020603050405020304" pitchFamily="18" charset="0"/>
                <a:cs typeface="CMR12"/>
              </a:rPr>
              <a:t>plenter</a:t>
            </a:r>
            <a:r>
              <a:rPr lang="en-US" sz="2400" dirty="0">
                <a:solidFill>
                  <a:srgbClr val="0070C0"/>
                </a:solidFill>
                <a:latin typeface="CMR12"/>
                <a:ea typeface="Times New Roman" panose="02020603050405020304" pitchFamily="18" charset="0"/>
                <a:cs typeface="CMR12"/>
              </a:rPr>
              <a:t> forests in Eastern Germany, Ann. For. Sci. 63 (2006) 93–100</a:t>
            </a:r>
            <a:endParaRPr lang="sv-SE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786384" y="320040"/>
            <a:ext cx="1041501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Furthermore, in the </a:t>
            </a:r>
            <a:r>
              <a:rPr lang="en-US" sz="2800" dirty="0" err="1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Schütz</a:t>
            </a:r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 function, each tree is only affected by competition from trees with larger diameters. </a:t>
            </a:r>
          </a:p>
          <a:p>
            <a:endParaRPr lang="en-US" sz="2800" dirty="0">
              <a:solidFill>
                <a:prstClr val="black"/>
              </a:solidFill>
              <a:latin typeface="CMTI12"/>
              <a:ea typeface="Times New Roman" panose="02020603050405020304" pitchFamily="18" charset="0"/>
              <a:cs typeface="CMTI12"/>
            </a:endParaRPr>
          </a:p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In the present study, also competition from trees with smaller diameters is considered.</a:t>
            </a:r>
          </a:p>
          <a:p>
            <a:endParaRPr lang="en-US" sz="2800" dirty="0">
              <a:solidFill>
                <a:prstClr val="black"/>
              </a:solidFill>
              <a:latin typeface="CMTI12"/>
              <a:ea typeface="Times New Roman" panose="02020603050405020304" pitchFamily="18" charset="0"/>
              <a:cs typeface="CMTI12"/>
            </a:endParaRPr>
          </a:p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However, it is probably the case that trees with smaller diameter give a lower degree of competition. </a:t>
            </a:r>
          </a:p>
          <a:p>
            <a:endParaRPr lang="en-US" sz="2800" dirty="0">
              <a:solidFill>
                <a:prstClr val="black"/>
              </a:solidFill>
              <a:latin typeface="CMTI12"/>
              <a:ea typeface="Times New Roman" panose="02020603050405020304" pitchFamily="18" charset="0"/>
              <a:cs typeface="CMTI12"/>
            </a:endParaRPr>
          </a:p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The motivation for the new function, used here, is that </a:t>
            </a:r>
            <a:r>
              <a:rPr lang="en-US" sz="2800" b="1" dirty="0">
                <a:solidFill>
                  <a:srgbClr val="FF0000"/>
                </a:solidFill>
                <a:latin typeface="CMTI12"/>
                <a:ea typeface="Times New Roman" panose="02020603050405020304" pitchFamily="18" charset="0"/>
                <a:cs typeface="CMTI12"/>
              </a:rPr>
              <a:t>competition for light, water and nutrients, obviously is stronger from neighbor trees than from trees far away</a:t>
            </a:r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. Furthermore, </a:t>
            </a:r>
            <a:r>
              <a:rPr lang="en-US" sz="2800" b="1" dirty="0">
                <a:solidFill>
                  <a:srgbClr val="00B050"/>
                </a:solidFill>
                <a:latin typeface="CMTI12"/>
                <a:ea typeface="Times New Roman" panose="02020603050405020304" pitchFamily="18" charset="0"/>
                <a:cs typeface="CMTI12"/>
              </a:rPr>
              <a:t>also smaller trees use some of the available light, water and nutrients</a:t>
            </a:r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. </a:t>
            </a:r>
            <a:endParaRPr lang="sv-SE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50505" y="783770"/>
            <a:ext cx="244859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550506" y="494412"/>
          <a:ext cx="10212314" cy="1298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" name="Equation" r:id="rId3" imgW="2032000" imgH="279400" progId="Equation.DSMT4">
                  <p:embed/>
                </p:oleObj>
              </mc:Choice>
              <mc:Fallback>
                <p:oleObj name="Equation" r:id="rId3" imgW="2032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06" y="494412"/>
                        <a:ext cx="10212314" cy="12984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9796" y="2712134"/>
            <a:ext cx="183413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699796" y="2137300"/>
          <a:ext cx="839755" cy="574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8" name="Equation" r:id="rId5" imgW="266469" imgH="203024" progId="Equation.DSMT4">
                  <p:embed/>
                </p:oleObj>
              </mc:Choice>
              <mc:Fallback>
                <p:oleObj name="Equation" r:id="rId5" imgW="266469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96" y="2137300"/>
                        <a:ext cx="839755" cy="5748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398" y="5007734"/>
            <a:ext cx="226089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699796" y="2977746"/>
          <a:ext cx="1011677" cy="622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9" name="Equation" r:id="rId7" imgW="291973" imgH="203112" progId="Equation.DSMT4">
                  <p:embed/>
                </p:oleObj>
              </mc:Choice>
              <mc:Fallback>
                <p:oleObj name="Equation" r:id="rId7" imgW="29197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96" y="2977746"/>
                        <a:ext cx="1011677" cy="6221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76872" y="5014980"/>
            <a:ext cx="196252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/>
          </p:nvPr>
        </p:nvGraphicFramePr>
        <p:xfrm>
          <a:off x="699796" y="3909378"/>
          <a:ext cx="1595092" cy="59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" name="Equation" r:id="rId9" imgW="634725" imgH="253890" progId="Equation.DSMT4">
                  <p:embed/>
                </p:oleObj>
              </mc:Choice>
              <mc:Fallback>
                <p:oleObj name="Equation" r:id="rId9" imgW="634725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96" y="3909378"/>
                        <a:ext cx="1595092" cy="5971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ktangel 10"/>
          <p:cNvSpPr/>
          <p:nvPr/>
        </p:nvSpPr>
        <p:spPr>
          <a:xfrm>
            <a:off x="2451323" y="2196962"/>
            <a:ext cx="5352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is the diameter increment of tree </a:t>
            </a:r>
            <a:r>
              <a:rPr lang="en-US" sz="2400" dirty="0" err="1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 and</a:t>
            </a:r>
            <a:endParaRPr lang="sv-SE" sz="2400" dirty="0">
              <a:solidFill>
                <a:prstClr val="black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2451323" y="3026946"/>
            <a:ext cx="2341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is the diameter.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2400" dirty="0">
              <a:solidFill>
                <a:prstClr val="black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2451323" y="3823195"/>
            <a:ext cx="7710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is a set of empirically estimated parameters, published by </a:t>
            </a:r>
            <a:r>
              <a:rPr lang="en-US" sz="2400" dirty="0" err="1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Schütz</a:t>
            </a:r>
            <a:r>
              <a:rPr lang="en-US" sz="24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 [3], for beech in Germany.</a:t>
            </a:r>
            <a:endParaRPr lang="sv-SE" sz="2400" dirty="0">
              <a:solidFill>
                <a:prstClr val="black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941529" y="5684166"/>
            <a:ext cx="37592975" cy="5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/>
          </p:nvPr>
        </p:nvGraphicFramePr>
        <p:xfrm>
          <a:off x="699796" y="5028144"/>
          <a:ext cx="765243" cy="518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1" name="Equation" r:id="rId11" imgW="304536" imgH="203024" progId="Equation.DSMT4">
                  <p:embed/>
                </p:oleObj>
              </mc:Choice>
              <mc:Fallback>
                <p:oleObj name="Equation" r:id="rId11" imgW="304536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96" y="5028144"/>
                        <a:ext cx="765243" cy="5181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ktangel 15"/>
          <p:cNvSpPr/>
          <p:nvPr/>
        </p:nvSpPr>
        <p:spPr>
          <a:xfrm>
            <a:off x="2451323" y="4953330"/>
            <a:ext cx="9697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is now expressed as the basal area per hectare of larger competing trees plus the basal area of smaller competing trees divided by 2 (all within the 10 meter radius circle). In future studies, the competition function should be estimated with locally relevant data. </a:t>
            </a:r>
            <a:endParaRPr lang="sv-SE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446245" y="773222"/>
            <a:ext cx="93492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CMTI12"/>
                <a:ea typeface="Times New Roman" panose="02020603050405020304" pitchFamily="18" charset="0"/>
                <a:cs typeface="CMTI12"/>
              </a:rPr>
              <a:t>optimization of the total expected present value</a:t>
            </a:r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, </a:t>
            </a:r>
            <a:r>
              <a:rPr lang="en-US" sz="2800" b="1" dirty="0">
                <a:solidFill>
                  <a:srgbClr val="00B0F0"/>
                </a:solidFill>
                <a:latin typeface="CMTI12"/>
                <a:ea typeface="Times New Roman" panose="02020603050405020304" pitchFamily="18" charset="0"/>
                <a:cs typeface="CMTI12"/>
              </a:rPr>
              <a:t>via the parameters of the adaptive control function</a:t>
            </a:r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, contained the following steps: </a:t>
            </a:r>
          </a:p>
          <a:p>
            <a:endParaRPr lang="en-US" sz="2800" dirty="0">
              <a:solidFill>
                <a:prstClr val="black"/>
              </a:solidFill>
              <a:latin typeface="CMTI12"/>
              <a:ea typeface="Times New Roman" panose="02020603050405020304" pitchFamily="18" charset="0"/>
              <a:cs typeface="CMTI12"/>
            </a:endParaRPr>
          </a:p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A software code was constructed and tested in QB64. </a:t>
            </a:r>
          </a:p>
          <a:p>
            <a:endParaRPr lang="en-US" sz="2800" dirty="0">
              <a:solidFill>
                <a:prstClr val="black"/>
              </a:solidFill>
              <a:latin typeface="CMTI12"/>
              <a:ea typeface="Times New Roman" panose="02020603050405020304" pitchFamily="18" charset="0"/>
              <a:cs typeface="CMTI12"/>
            </a:endParaRPr>
          </a:p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The objective function was estimated for a set of combinations of the control function parameters</a:t>
            </a:r>
          </a:p>
          <a:p>
            <a:endParaRPr lang="sv-SE" sz="2800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78736" y="4356928"/>
            <a:ext cx="252374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446245" y="4291614"/>
          <a:ext cx="2502112" cy="773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3" imgW="914400" imgH="279400" progId="Equation.DSMT4">
                  <p:embed/>
                </p:oleObj>
              </mc:Choice>
              <mc:Fallback>
                <p:oleObj name="Equation" r:id="rId3" imgW="914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45" y="4291614"/>
                        <a:ext cx="2502112" cy="7732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8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069848" y="527227"/>
            <a:ext cx="10451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For this purpose, a </a:t>
            </a:r>
            <a:r>
              <a:rPr lang="en-US" sz="2800" b="1" dirty="0">
                <a:solidFill>
                  <a:srgbClr val="FF0000"/>
                </a:solidFill>
                <a:latin typeface="CMTI12"/>
                <a:ea typeface="Times New Roman" panose="02020603050405020304" pitchFamily="18" charset="0"/>
                <a:cs typeface="CMTI12"/>
              </a:rPr>
              <a:t>four dimensional loop </a:t>
            </a:r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with alternative parameter values was run. </a:t>
            </a:r>
          </a:p>
          <a:p>
            <a:endParaRPr lang="en-US" sz="2800" dirty="0">
              <a:solidFill>
                <a:prstClr val="black"/>
              </a:solidFill>
              <a:latin typeface="CMTI12"/>
              <a:ea typeface="Times New Roman" panose="02020603050405020304" pitchFamily="18" charset="0"/>
              <a:cs typeface="CMTI12"/>
            </a:endParaRPr>
          </a:p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Preliminary iterative studies were first made to determine interesting parameter intervals. </a:t>
            </a:r>
          </a:p>
          <a:p>
            <a:endParaRPr lang="en-US" sz="2800" dirty="0">
              <a:solidFill>
                <a:prstClr val="black"/>
              </a:solidFill>
              <a:latin typeface="CMTI12"/>
            </a:endParaRPr>
          </a:p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Then, a </a:t>
            </a:r>
            <a:r>
              <a:rPr lang="en-US" sz="2800" b="1" dirty="0">
                <a:solidFill>
                  <a:srgbClr val="FF0000"/>
                </a:solidFill>
                <a:latin typeface="CMTI12"/>
                <a:ea typeface="Times New Roman" panose="02020603050405020304" pitchFamily="18" charset="0"/>
                <a:cs typeface="CMTI12"/>
              </a:rPr>
              <a:t>3*3*3*4 loop </a:t>
            </a:r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was used, which gave </a:t>
            </a:r>
            <a:r>
              <a:rPr lang="en-US" sz="2800" b="1" dirty="0">
                <a:solidFill>
                  <a:srgbClr val="0070C0"/>
                </a:solidFill>
                <a:latin typeface="CMTI12"/>
                <a:ea typeface="Times New Roman" panose="02020603050405020304" pitchFamily="18" charset="0"/>
                <a:cs typeface="CMTI12"/>
              </a:rPr>
              <a:t>108 parameter combinations</a:t>
            </a:r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. </a:t>
            </a:r>
          </a:p>
          <a:p>
            <a:endParaRPr lang="en-US" sz="2800" dirty="0">
              <a:solidFill>
                <a:prstClr val="black"/>
              </a:solidFill>
              <a:latin typeface="CMTI12"/>
              <a:ea typeface="Times New Roman" panose="02020603050405020304" pitchFamily="18" charset="0"/>
              <a:cs typeface="CMTI12"/>
            </a:endParaRPr>
          </a:p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For each parameter combination, the </a:t>
            </a:r>
            <a:r>
              <a:rPr lang="en-US" sz="2800" b="1" dirty="0">
                <a:solidFill>
                  <a:srgbClr val="FF0000"/>
                </a:solidFill>
                <a:latin typeface="CMTI12"/>
                <a:ea typeface="Times New Roman" panose="02020603050405020304" pitchFamily="18" charset="0"/>
                <a:cs typeface="CMTI12"/>
              </a:rPr>
              <a:t>total expected present value during 200 years was estimated for 10 different forest areas of one hectare, each with 1000 initial random trees. </a:t>
            </a:r>
            <a:endParaRPr lang="sv-S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353312" y="1012752"/>
            <a:ext cx="7790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MTI12"/>
                <a:ea typeface="Times New Roman" panose="02020603050405020304" pitchFamily="18" charset="0"/>
                <a:cs typeface="CMTI12"/>
              </a:rPr>
              <a:t>That analysis took approximately 8 hours </a:t>
            </a:r>
            <a:r>
              <a:rPr lang="en-US" sz="2800" b="1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on an Acer Aspire V personal computer with an Intel Core i5 processor. </a:t>
            </a:r>
          </a:p>
          <a:p>
            <a:endParaRPr lang="en-US" sz="2800" b="1" dirty="0">
              <a:solidFill>
                <a:prstClr val="black"/>
              </a:solidFill>
              <a:latin typeface="CMTI12"/>
              <a:ea typeface="Times New Roman" panose="02020603050405020304" pitchFamily="18" charset="0"/>
              <a:cs typeface="CMTI12"/>
            </a:endParaRPr>
          </a:p>
          <a:p>
            <a:endParaRPr lang="en-US" sz="2800" b="1" dirty="0">
              <a:solidFill>
                <a:prstClr val="black"/>
              </a:solidFill>
              <a:latin typeface="CMTI12"/>
              <a:ea typeface="Times New Roman" panose="02020603050405020304" pitchFamily="18" charset="0"/>
              <a:cs typeface="CMTI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Next, the parameter values of </a:t>
            </a:r>
            <a:endParaRPr lang="sv-SE" sz="2800" b="1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78285" y="2276668"/>
            <a:ext cx="39835350" cy="5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6540758" y="3005422"/>
          <a:ext cx="1418254" cy="784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Equation" r:id="rId3" imgW="508000" imgH="279400" progId="Equation.DSMT4">
                  <p:embed/>
                </p:oleObj>
              </mc:Choice>
              <mc:Fallback>
                <p:oleObj name="Equation" r:id="rId3" imgW="508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758" y="3005422"/>
                        <a:ext cx="1418254" cy="7840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/>
          <p:cNvSpPr/>
          <p:nvPr/>
        </p:nvSpPr>
        <p:spPr>
          <a:xfrm>
            <a:off x="1353312" y="3789427"/>
            <a:ext cx="8158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determined in the “108-loop”, were considered optimal and fixed. </a:t>
            </a:r>
            <a:r>
              <a:rPr lang="en-US" sz="2800" b="1" dirty="0">
                <a:solidFill>
                  <a:srgbClr val="00B0F0"/>
                </a:solidFill>
                <a:latin typeface="CMTI12"/>
                <a:ea typeface="Times New Roman" panose="02020603050405020304" pitchFamily="18" charset="0"/>
                <a:cs typeface="CMTI12"/>
              </a:rPr>
              <a:t>A more detailed analysis, with higher resolution</a:t>
            </a:r>
            <a:r>
              <a:rPr lang="en-US" sz="2800" b="1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, of the parameters </a:t>
            </a:r>
            <a:endParaRPr lang="sv-SE" sz="2800" b="1" dirty="0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53312" y="5273441"/>
            <a:ext cx="266285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1353312" y="5273442"/>
          <a:ext cx="1336008" cy="718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Equation" r:id="rId5" imgW="520474" imgH="279279" progId="Equation.DSMT4">
                  <p:embed/>
                </p:oleObj>
              </mc:Choice>
              <mc:Fallback>
                <p:oleObj name="Equation" r:id="rId5" imgW="520474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3312" y="5273442"/>
                        <a:ext cx="1336008" cy="7184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/>
        </p:nvSpPr>
        <p:spPr>
          <a:xfrm>
            <a:off x="2689320" y="5319160"/>
            <a:ext cx="2281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was made.</a:t>
            </a:r>
            <a:endParaRPr lang="sv-SE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264273" y="627701"/>
            <a:ext cx="3837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3 Main Results</a:t>
            </a:r>
            <a:endParaRPr lang="sv-SE" sz="4000" b="1" dirty="0">
              <a:solidFill>
                <a:prstClr val="black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50505" y="1793072"/>
            <a:ext cx="6724918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The adaptive control function parameters</a:t>
            </a:r>
          </a:p>
          <a:p>
            <a:endParaRPr lang="en-US" sz="2800" dirty="0">
              <a:solidFill>
                <a:prstClr val="black"/>
              </a:solidFill>
              <a:latin typeface="CMTI12"/>
              <a:ea typeface="Times New Roman" panose="02020603050405020304" pitchFamily="18" charset="0"/>
              <a:cs typeface="CMTI12"/>
            </a:endParaRPr>
          </a:p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were determined in a general loop. </a:t>
            </a:r>
          </a:p>
          <a:p>
            <a:endParaRPr lang="en-US" sz="2800" dirty="0">
              <a:solidFill>
                <a:prstClr val="black"/>
              </a:solidFill>
              <a:latin typeface="CMTI12"/>
              <a:ea typeface="Times New Roman" panose="02020603050405020304" pitchFamily="18" charset="0"/>
              <a:cs typeface="CMTI12"/>
            </a:endParaRPr>
          </a:p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108 combinations were evaluated.</a:t>
            </a:r>
          </a:p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 </a:t>
            </a:r>
          </a:p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This is the adaptive control function:</a:t>
            </a:r>
            <a:endParaRPr lang="sv-SE" sz="2800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57591" y="1474236"/>
            <a:ext cx="363321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7266092" y="1636187"/>
          <a:ext cx="3166084" cy="978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Equation" r:id="rId3" imgW="914400" imgH="279400" progId="Equation.DSMT4">
                  <p:embed/>
                </p:oleObj>
              </mc:Choice>
              <mc:Fallback>
                <p:oleObj name="Equation" r:id="rId3" imgW="914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092" y="1636187"/>
                        <a:ext cx="3166084" cy="9784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0505" y="5359100"/>
            <a:ext cx="15477151" cy="5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550505" y="5359100"/>
          <a:ext cx="10087218" cy="733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Equation" r:id="rId5" imgW="3365500" imgH="241300" progId="Equation.DSMT4">
                  <p:embed/>
                </p:oleObj>
              </mc:Choice>
              <mc:Fallback>
                <p:oleObj name="Equation" r:id="rId5" imgW="3365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05" y="5359100"/>
                        <a:ext cx="10087218" cy="733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75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578505" y="2212780"/>
          <a:ext cx="10087218" cy="733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Equation" r:id="rId3" imgW="3365500" imgH="241300" progId="Equation.DSMT4">
                  <p:embed/>
                </p:oleObj>
              </mc:Choice>
              <mc:Fallback>
                <p:oleObj name="Equation" r:id="rId3" imgW="3365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505" y="2212780"/>
                        <a:ext cx="10087218" cy="733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/>
          <p:cNvSpPr/>
          <p:nvPr/>
        </p:nvSpPr>
        <p:spPr>
          <a:xfrm>
            <a:off x="771074" y="4433096"/>
            <a:ext cx="111629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CMTI12"/>
                <a:ea typeface="Times New Roman" panose="02020603050405020304" pitchFamily="18" charset="0"/>
                <a:cs typeface="CMTI12"/>
              </a:rPr>
              <a:t>optimal objective function value </a:t>
            </a:r>
            <a:r>
              <a:rPr lang="en-US" sz="2800" b="1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was estimated to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MTI12"/>
                <a:ea typeface="Times New Roman" panose="02020603050405020304" pitchFamily="18" charset="0"/>
                <a:cs typeface="CMTI12"/>
              </a:rPr>
              <a:t>2571 EURO/hectare</a:t>
            </a:r>
            <a:r>
              <a:rPr lang="en-US" sz="2800" b="1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. </a:t>
            </a:r>
          </a:p>
          <a:p>
            <a:endParaRPr lang="en-US" sz="2800" b="1" dirty="0">
              <a:solidFill>
                <a:prstClr val="black"/>
              </a:solidFill>
              <a:latin typeface="CMTI12"/>
              <a:ea typeface="Times New Roman" panose="02020603050405020304" pitchFamily="18" charset="0"/>
              <a:cs typeface="CMTI12"/>
            </a:endParaRPr>
          </a:p>
          <a:p>
            <a:endParaRPr lang="en-US" sz="2800" b="1" dirty="0">
              <a:solidFill>
                <a:prstClr val="black"/>
              </a:solidFill>
              <a:latin typeface="CMTI12"/>
              <a:ea typeface="Times New Roman" panose="02020603050405020304" pitchFamily="18" charset="0"/>
              <a:cs typeface="CMTI1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05952" y="2649854"/>
            <a:ext cx="22700521" cy="5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05952" y="5217058"/>
            <a:ext cx="329068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578505" y="1401515"/>
            <a:ext cx="7694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This is the </a:t>
            </a:r>
            <a:r>
              <a:rPr lang="en-US" sz="2800" b="1" dirty="0">
                <a:solidFill>
                  <a:srgbClr val="0070C0"/>
                </a:solidFill>
                <a:latin typeface="CMTI12"/>
                <a:ea typeface="Times New Roman" panose="02020603050405020304" pitchFamily="18" charset="0"/>
                <a:cs typeface="CMTI12"/>
              </a:rPr>
              <a:t>optimal adaptive control function</a:t>
            </a:r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:</a:t>
            </a:r>
            <a:endParaRPr lang="sv-SE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74786" y="623797"/>
            <a:ext cx="11162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Next, the parameter values of </a:t>
            </a:r>
            <a:endParaRPr lang="sv-SE" sz="2800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05952" y="2649854"/>
            <a:ext cx="22700521" cy="5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5642616" y="538853"/>
          <a:ext cx="4339584" cy="75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" name="Equation" r:id="rId3" imgW="1625600" imgH="279400" progId="Equation.DSMT4">
                  <p:embed/>
                </p:oleObj>
              </mc:Choice>
              <mc:Fallback>
                <p:oleObj name="Equation" r:id="rId3" imgW="1625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2616" y="538853"/>
                        <a:ext cx="4339584" cy="7558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/>
          <p:cNvSpPr/>
          <p:nvPr/>
        </p:nvSpPr>
        <p:spPr>
          <a:xfrm>
            <a:off x="705952" y="1391969"/>
            <a:ext cx="10467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determined in the “108-loop”, were considered optimal and fixed.</a:t>
            </a:r>
            <a:endParaRPr lang="sv-SE" sz="2800" dirty="0">
              <a:solidFill>
                <a:prstClr val="black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05952" y="2544861"/>
            <a:ext cx="11357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MTI12"/>
                <a:ea typeface="Times New Roman" panose="02020603050405020304" pitchFamily="18" charset="0"/>
                <a:cs typeface="CMTI12"/>
              </a:rPr>
              <a:t>A more detailed analysis, with higher resolution</a:t>
            </a:r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, of the parameters</a:t>
            </a:r>
            <a:endParaRPr lang="sv-SE" sz="2800" dirty="0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05952" y="5217058"/>
            <a:ext cx="329068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/>
          </p:nvPr>
        </p:nvGraphicFramePr>
        <p:xfrm>
          <a:off x="705952" y="3191995"/>
          <a:ext cx="1460571" cy="785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Equation" r:id="rId5" imgW="520474" imgH="279279" progId="Equation.DSMT4">
                  <p:embed/>
                </p:oleObj>
              </mc:Choice>
              <mc:Fallback>
                <p:oleObj name="Equation" r:id="rId5" imgW="520474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52" y="3191995"/>
                        <a:ext cx="1460571" cy="785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ktangel 10"/>
          <p:cNvSpPr/>
          <p:nvPr/>
        </p:nvSpPr>
        <p:spPr>
          <a:xfrm>
            <a:off x="2159013" y="3287220"/>
            <a:ext cx="4993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= (dlim_0, </a:t>
            </a:r>
            <a:r>
              <a:rPr lang="en-US" sz="2800" dirty="0" err="1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dlim_p</a:t>
            </a:r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) was made. </a:t>
            </a:r>
            <a:endParaRPr lang="sv-SE" sz="2800" dirty="0">
              <a:solidFill>
                <a:prstClr val="black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705952" y="4465925"/>
            <a:ext cx="92777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Figure 6 shows the objective function and in Figure 7, the objective function level curves are given. </a:t>
            </a:r>
            <a:endParaRPr lang="sv-SE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Platshållare för bildnumm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28F145-3E8A-4916-8F89-DD559612D93B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>
          <a:xfrm>
            <a:off x="710006" y="609601"/>
            <a:ext cx="10567594" cy="1306513"/>
          </a:xfrm>
        </p:spPr>
        <p:txBody>
          <a:bodyPr/>
          <a:lstStyle/>
          <a:p>
            <a:pPr algn="l" eaLnBrk="1" hangingPunct="1"/>
            <a:r>
              <a:rPr lang="sv-SE" altLang="sv-SE" sz="4000" b="1" i="1" dirty="0" err="1" smtClean="0">
                <a:solidFill>
                  <a:srgbClr val="FF0000"/>
                </a:solidFill>
              </a:rPr>
              <a:t>This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 is a </a:t>
            </a:r>
            <a:r>
              <a:rPr lang="sv-SE" altLang="sv-SE" sz="4000" b="1" i="1" dirty="0" err="1" smtClean="0">
                <a:solidFill>
                  <a:srgbClr val="FF0000"/>
                </a:solidFill>
              </a:rPr>
              <a:t>growth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 </a:t>
            </a:r>
            <a:r>
              <a:rPr lang="sv-SE" altLang="sv-SE" sz="4000" b="1" i="1" dirty="0" err="1" smtClean="0">
                <a:solidFill>
                  <a:srgbClr val="FF0000"/>
                </a:solidFill>
              </a:rPr>
              <a:t>function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 </a:t>
            </a:r>
            <a:r>
              <a:rPr lang="sv-SE" altLang="sv-SE" sz="4000" b="1" i="1" dirty="0" err="1" smtClean="0">
                <a:solidFill>
                  <a:srgbClr val="FF0000"/>
                </a:solidFill>
              </a:rPr>
              <a:t>example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:</a:t>
            </a:r>
            <a:r>
              <a:rPr lang="sv-SE" altLang="sv-SE" sz="4000" b="1" i="1" dirty="0">
                <a:solidFill>
                  <a:srgbClr val="FF0000"/>
                </a:solidFill>
              </a:rPr>
              <a:t/>
            </a:r>
            <a:br>
              <a:rPr lang="sv-SE" altLang="sv-SE" sz="4000" b="1" i="1" dirty="0">
                <a:solidFill>
                  <a:srgbClr val="FF0000"/>
                </a:solidFill>
              </a:rPr>
            </a:br>
            <a:endParaRPr lang="sv-SE" altLang="sv-SE" sz="3200" b="1" dirty="0">
              <a:solidFill>
                <a:schemeClr val="accent2"/>
              </a:solidFill>
            </a:endParaRPr>
          </a:p>
        </p:txBody>
      </p:sp>
      <p:pic>
        <p:nvPicPr>
          <p:cNvPr id="12698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5713" y="2232940"/>
            <a:ext cx="4391025" cy="2913063"/>
          </a:xfrm>
          <a:noFill/>
        </p:spPr>
      </p:pic>
      <p:graphicFrame>
        <p:nvGraphicFramePr>
          <p:cNvPr id="126981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9438302"/>
              </p:ext>
            </p:extLst>
          </p:nvPr>
        </p:nvGraphicFramePr>
        <p:xfrm>
          <a:off x="1975713" y="5584825"/>
          <a:ext cx="56038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name="Equation" r:id="rId4" imgW="1930400" imgH="228600" progId="Equation.DSMT4">
                  <p:embed/>
                </p:oleObj>
              </mc:Choice>
              <mc:Fallback>
                <p:oleObj name="Equation" r:id="rId4" imgW="193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713" y="5584825"/>
                        <a:ext cx="56038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6503206" y="4495117"/>
            <a:ext cx="446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V = Stock </a:t>
            </a:r>
            <a:r>
              <a:rPr lang="sv-SE" sz="2400" b="1" dirty="0" err="1" smtClean="0"/>
              <a:t>level</a:t>
            </a:r>
            <a:r>
              <a:rPr lang="sv-SE" sz="2400" b="1" dirty="0" smtClean="0"/>
              <a:t> (m3 per </a:t>
            </a:r>
            <a:r>
              <a:rPr lang="sv-SE" sz="2400" b="1" dirty="0" err="1" smtClean="0"/>
              <a:t>hectare</a:t>
            </a:r>
            <a:r>
              <a:rPr lang="sv-SE" sz="2400" b="1" dirty="0" smtClean="0"/>
              <a:t>) </a:t>
            </a:r>
            <a:endParaRPr lang="sv-SE" sz="2400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2521187" y="1626497"/>
            <a:ext cx="6604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G(V) = </a:t>
            </a:r>
            <a:r>
              <a:rPr lang="sv-SE" sz="2800" b="1" dirty="0" err="1" smtClean="0"/>
              <a:t>Growth</a:t>
            </a:r>
            <a:r>
              <a:rPr lang="sv-SE" sz="2800" b="1" dirty="0" smtClean="0"/>
              <a:t> (m3 per </a:t>
            </a:r>
            <a:r>
              <a:rPr lang="sv-SE" sz="2800" b="1" dirty="0" err="1" smtClean="0"/>
              <a:t>hectare</a:t>
            </a:r>
            <a:r>
              <a:rPr lang="sv-SE" sz="2800" b="1" dirty="0" smtClean="0"/>
              <a:t> and </a:t>
            </a:r>
            <a:r>
              <a:rPr lang="sv-SE" sz="2800" b="1" dirty="0" err="1" smtClean="0"/>
              <a:t>year</a:t>
            </a:r>
            <a:r>
              <a:rPr lang="sv-SE" sz="2800" b="1" dirty="0" smtClean="0"/>
              <a:t>)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3425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5440" cy="6858000"/>
          </a:xfrm>
          <a:prstGeom prst="rect">
            <a:avLst/>
          </a:prstGeom>
          <a:noFill/>
        </p:spPr>
      </p:pic>
      <p:sp>
        <p:nvSpPr>
          <p:cNvPr id="4" name="Rektangel 3"/>
          <p:cNvSpPr/>
          <p:nvPr/>
        </p:nvSpPr>
        <p:spPr>
          <a:xfrm>
            <a:off x="9235440" y="155668"/>
            <a:ext cx="2871216" cy="5742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Figure 6: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objective function reduced by a constant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 a function of the parameters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dlim_0 and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dlim_p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optimal values of the other parameters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namely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dlim_c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-0.003 and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dlim_q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0.02.</a:t>
            </a:r>
            <a:endParaRPr lang="sv-SE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8744" cy="6858000"/>
          </a:xfrm>
          <a:prstGeom prst="rect">
            <a:avLst/>
          </a:prstGeom>
          <a:noFill/>
        </p:spPr>
      </p:pic>
      <p:sp>
        <p:nvSpPr>
          <p:cNvPr id="4" name="Rektangel 3"/>
          <p:cNvSpPr/>
          <p:nvPr/>
        </p:nvSpPr>
        <p:spPr>
          <a:xfrm>
            <a:off x="8610600" y="370218"/>
            <a:ext cx="34320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Figure 7: 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level curves of the objective function as a function of the parameters dlim_0 and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dlim_p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when the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other parameters were held constant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at their optimal values. </a:t>
            </a:r>
            <a:endParaRPr lang="sv-SE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112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84599" y="614885"/>
            <a:ext cx="321751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MTI12"/>
                <a:ea typeface="Times New Roman" panose="02020603050405020304" pitchFamily="18" charset="0"/>
                <a:cs typeface="CMTI12"/>
              </a:rPr>
              <a:t>Multiple regression analysis </a:t>
            </a:r>
          </a:p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and the data presented in Figure 6 were used to estimate a </a:t>
            </a:r>
          </a:p>
          <a:p>
            <a:endParaRPr lang="en-US" sz="2800" dirty="0">
              <a:solidFill>
                <a:prstClr val="black"/>
              </a:solidFill>
              <a:latin typeface="CMTI12"/>
              <a:ea typeface="Times New Roman" panose="02020603050405020304" pitchFamily="18" charset="0"/>
              <a:cs typeface="CMTI12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MTI12"/>
                <a:ea typeface="Times New Roman" panose="02020603050405020304" pitchFamily="18" charset="0"/>
                <a:cs typeface="CMTI12"/>
              </a:rPr>
              <a:t>quadratic approximation of the objective function, Z</a:t>
            </a:r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. </a:t>
            </a:r>
          </a:p>
          <a:p>
            <a:endParaRPr lang="en-US" sz="2800" dirty="0">
              <a:solidFill>
                <a:prstClr val="black"/>
              </a:solidFill>
              <a:latin typeface="CMTI12"/>
              <a:ea typeface="Times New Roman" panose="02020603050405020304" pitchFamily="18" charset="0"/>
              <a:cs typeface="CMTI12"/>
            </a:endParaRPr>
          </a:p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Let (x, y) =</a:t>
            </a:r>
            <a:endParaRPr lang="sv-SE" sz="2800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57200" y="569166"/>
            <a:ext cx="345825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2481943" y="2640946"/>
          <a:ext cx="1439402" cy="774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name="Equation" r:id="rId3" imgW="520474" imgH="279279" progId="Equation.DSMT4">
                  <p:embed/>
                </p:oleObj>
              </mc:Choice>
              <mc:Fallback>
                <p:oleObj name="Equation" r:id="rId3" imgW="520474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943" y="2640946"/>
                        <a:ext cx="1439402" cy="7740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4599" y="3890864"/>
            <a:ext cx="149407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584598" y="3890864"/>
          <a:ext cx="10537369" cy="718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Equation" r:id="rId5" imgW="3352800" imgH="228600" progId="Equation.DSMT4">
                  <p:embed/>
                </p:oleObj>
              </mc:Choice>
              <mc:Fallback>
                <p:oleObj name="Equation" r:id="rId5" imgW="3352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98" y="3890864"/>
                        <a:ext cx="10537369" cy="7184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/>
          <p:cNvSpPr/>
          <p:nvPr/>
        </p:nvSpPr>
        <p:spPr>
          <a:xfrm>
            <a:off x="584598" y="5005782"/>
            <a:ext cx="98002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R2 </a:t>
            </a:r>
            <a:r>
              <a:rPr lang="sv-SE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value</a:t>
            </a:r>
            <a:r>
              <a:rPr lang="sv-SE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sv-SE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the regression </a:t>
            </a:r>
            <a:r>
              <a:rPr lang="sv-SE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was</a:t>
            </a:r>
            <a:r>
              <a:rPr lang="sv-SE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0.999 and all </a:t>
            </a:r>
            <a:r>
              <a:rPr lang="sv-SE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coefficients</a:t>
            </a:r>
            <a:r>
              <a:rPr lang="sv-SE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were</a:t>
            </a:r>
            <a:r>
              <a:rPr lang="sv-SE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statistically</a:t>
            </a:r>
            <a:r>
              <a:rPr lang="sv-SE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significant</a:t>
            </a:r>
            <a:r>
              <a:rPr lang="sv-SE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v-SE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sv-SE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p-</a:t>
            </a:r>
            <a:r>
              <a:rPr lang="sv-SE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values</a:t>
            </a:r>
            <a:r>
              <a:rPr lang="sv-SE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below</a:t>
            </a:r>
            <a:r>
              <a:rPr lang="sv-SE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0.00003.</a:t>
            </a:r>
            <a:endParaRPr lang="sv-SE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734568" y="1183121"/>
          <a:ext cx="10537369" cy="718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7" name="Equation" r:id="rId3" imgW="3352800" imgH="228600" progId="Equation.DSMT4">
                  <p:embed/>
                </p:oleObj>
              </mc:Choice>
              <mc:Fallback>
                <p:oleObj name="Equation" r:id="rId3" imgW="3352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568" y="1183121"/>
                        <a:ext cx="10537369" cy="7184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/>
        </p:nvSpPr>
        <p:spPr>
          <a:xfrm>
            <a:off x="734568" y="659901"/>
            <a:ext cx="9259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MTI12"/>
                <a:ea typeface="Times New Roman" panose="02020603050405020304" pitchFamily="18" charset="0"/>
                <a:cs typeface="CMTI12"/>
              </a:rPr>
              <a:t>Approximation of the objective function, Z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734568" y="2424798"/>
            <a:ext cx="5854488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sv-SE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first</a:t>
            </a:r>
            <a:r>
              <a:rPr lang="sv-SE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order optimum </a:t>
            </a:r>
            <a:r>
              <a:rPr lang="sv-SE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conditions</a:t>
            </a:r>
            <a:r>
              <a:rPr lang="sv-SE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are</a:t>
            </a:r>
            <a:r>
              <a:rPr lang="sv-SE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sv-SE" sz="2800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34568" y="3192014"/>
            <a:ext cx="250734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734568" y="3192014"/>
          <a:ext cx="6409609" cy="1105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8" name="Equation" r:id="rId5" imgW="2222500" imgH="393700" progId="Equation.DSMT4">
                  <p:embed/>
                </p:oleObj>
              </mc:Choice>
              <mc:Fallback>
                <p:oleObj name="Equation" r:id="rId5" imgW="2222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568" y="3192014"/>
                        <a:ext cx="6409609" cy="1105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58415" y="4610160"/>
            <a:ext cx="21382173" cy="5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/>
          </p:nvPr>
        </p:nvGraphicFramePr>
        <p:xfrm>
          <a:off x="734568" y="4610160"/>
          <a:ext cx="6414992" cy="1202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" name="Equation" r:id="rId7" imgW="2387600" imgH="419100" progId="Equation.DSMT4">
                  <p:embed/>
                </p:oleObj>
              </mc:Choice>
              <mc:Fallback>
                <p:oleObj name="Equation" r:id="rId7" imgW="2387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568" y="4610160"/>
                        <a:ext cx="6414992" cy="12028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04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051600" y="463555"/>
            <a:ext cx="3241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sv-SE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equation</a:t>
            </a:r>
            <a:r>
              <a:rPr lang="sv-SE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system </a:t>
            </a:r>
            <a:endParaRPr lang="sv-SE" sz="2800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399" y="1508759"/>
            <a:ext cx="240221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51600" y="1486364"/>
          <a:ext cx="9259824" cy="1792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name="Equation" r:id="rId3" imgW="2324100" imgH="457200" progId="Equation.DSMT4">
                  <p:embed/>
                </p:oleObj>
              </mc:Choice>
              <mc:Fallback>
                <p:oleObj name="Equation" r:id="rId3" imgW="2324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600" y="1486364"/>
                        <a:ext cx="9259824" cy="1792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/>
          <p:cNvSpPr/>
          <p:nvPr/>
        </p:nvSpPr>
        <p:spPr>
          <a:xfrm>
            <a:off x="1051600" y="3668446"/>
            <a:ext cx="3959738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gives </a:t>
            </a:r>
            <a:r>
              <a:rPr lang="sv-SE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sv-SE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unique</a:t>
            </a:r>
            <a:r>
              <a:rPr lang="sv-SE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solution:</a:t>
            </a:r>
            <a:endParaRPr lang="sv-SE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43804" y="3539442"/>
            <a:ext cx="27460098" cy="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5011338" y="3555302"/>
          <a:ext cx="5461883" cy="780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3" name="Equation" r:id="rId5" imgW="1586811" imgH="253890" progId="Equation.DSMT4">
                  <p:embed/>
                </p:oleObj>
              </mc:Choice>
              <mc:Fallback>
                <p:oleObj name="Equation" r:id="rId5" imgW="158681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338" y="3555302"/>
                        <a:ext cx="5461883" cy="7802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/>
        </p:nvSpPr>
        <p:spPr>
          <a:xfrm>
            <a:off x="1051600" y="5001942"/>
            <a:ext cx="978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Now, the </a:t>
            </a:r>
            <a:r>
              <a:rPr lang="en-US" sz="2800" b="1" dirty="0">
                <a:solidFill>
                  <a:srgbClr val="FF0000"/>
                </a:solidFill>
                <a:latin typeface="CMTI12"/>
                <a:ea typeface="Times New Roman" panose="02020603050405020304" pitchFamily="18" charset="0"/>
                <a:cs typeface="CMTI12"/>
              </a:rPr>
              <a:t>objective function </a:t>
            </a:r>
            <a:r>
              <a:rPr lang="en-US" sz="2800" b="1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value is </a:t>
            </a:r>
            <a:r>
              <a:rPr lang="en-US" sz="2800" b="1" dirty="0">
                <a:solidFill>
                  <a:srgbClr val="FF0000"/>
                </a:solidFill>
                <a:latin typeface="CMTI12"/>
                <a:ea typeface="Times New Roman" panose="02020603050405020304" pitchFamily="18" charset="0"/>
                <a:cs typeface="CMTI12"/>
              </a:rPr>
              <a:t>2690 EURO/hectare</a:t>
            </a:r>
            <a:r>
              <a:rPr lang="en-US" sz="2800" b="1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.</a:t>
            </a:r>
            <a:endParaRPr lang="sv-SE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710736" y="655579"/>
            <a:ext cx="10543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sv-SE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derived</a:t>
            </a:r>
            <a:r>
              <a:rPr lang="sv-SE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optimum is a </a:t>
            </a:r>
            <a:r>
              <a:rPr lang="sv-SE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unique</a:t>
            </a:r>
            <a:r>
              <a:rPr lang="sv-SE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maximum</a:t>
            </a:r>
            <a:r>
              <a:rPr lang="sv-SE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v-SE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sv-SE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is </a:t>
            </a:r>
            <a:r>
              <a:rPr lang="sv-SE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confirmed</a:t>
            </a:r>
            <a:r>
              <a:rPr lang="sv-SE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by:</a:t>
            </a:r>
            <a:endParaRPr lang="sv-SE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77823" y="1819655"/>
            <a:ext cx="228696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710736" y="1819655"/>
          <a:ext cx="5733288" cy="905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Equation" r:id="rId3" imgW="1396394" imgH="253890" progId="Equation.DSMT4">
                  <p:embed/>
                </p:oleObj>
              </mc:Choice>
              <mc:Fallback>
                <p:oleObj name="Equation" r:id="rId3" imgW="1396394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736" y="1819655"/>
                        <a:ext cx="5733288" cy="9052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/>
          <p:cNvSpPr/>
          <p:nvPr/>
        </p:nvSpPr>
        <p:spPr>
          <a:xfrm>
            <a:off x="3149345" y="283166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endParaRPr lang="sv-SE" sz="2800" i="1" dirty="0">
              <a:solidFill>
                <a:srgbClr val="0070C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63345" y="3732244"/>
            <a:ext cx="255520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570777" y="3732244"/>
          <a:ext cx="8724120" cy="174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Equation" r:id="rId5" imgW="2273300" imgH="457200" progId="Equation.DSMT4">
                  <p:embed/>
                </p:oleObj>
              </mc:Choice>
              <mc:Fallback>
                <p:oleObj name="Equation" r:id="rId5" imgW="2273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77" y="3732244"/>
                        <a:ext cx="8724120" cy="1744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5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656745" y="2329743"/>
            <a:ext cx="10950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The </a:t>
            </a:r>
            <a:r>
              <a:rPr lang="en-US" sz="2800" b="1" dirty="0">
                <a:solidFill>
                  <a:srgbClr val="0070C0"/>
                </a:solidFill>
                <a:latin typeface="CMTI12"/>
                <a:ea typeface="Times New Roman" panose="02020603050405020304" pitchFamily="18" charset="0"/>
                <a:cs typeface="CMTI12"/>
              </a:rPr>
              <a:t>quadratic approximation </a:t>
            </a:r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gave this </a:t>
            </a:r>
            <a:r>
              <a:rPr lang="en-US" sz="2800" b="1" dirty="0">
                <a:solidFill>
                  <a:srgbClr val="FF0000"/>
                </a:solidFill>
                <a:latin typeface="CMTI12"/>
                <a:ea typeface="Times New Roman" panose="02020603050405020304" pitchFamily="18" charset="0"/>
                <a:cs typeface="CMTI12"/>
              </a:rPr>
              <a:t>optimal control function</a:t>
            </a:r>
            <a:r>
              <a:rPr lang="en-US" sz="28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:</a:t>
            </a:r>
            <a:endParaRPr lang="sv-SE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6152" y="1901951"/>
            <a:ext cx="152983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656745" y="3611877"/>
          <a:ext cx="10822770" cy="754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3" imgW="3505200" imgH="241300" progId="Equation.DSMT4">
                  <p:embed/>
                </p:oleObj>
              </mc:Choice>
              <mc:Fallback>
                <p:oleObj name="Equation" r:id="rId3" imgW="3505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5" y="3611877"/>
                        <a:ext cx="10822770" cy="7548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4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 descr="C:\Users\demo\Desktop\Runs 160707_1503\Derived objective func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517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ktangel 3"/>
          <p:cNvSpPr/>
          <p:nvPr/>
        </p:nvSpPr>
        <p:spPr>
          <a:xfrm>
            <a:off x="7635240" y="366623"/>
            <a:ext cx="32552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Figure 8: 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objective function as a function of the parameters dlim_0 and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dlim_p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according to the quadratic approximation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when the other parameters were held constant at their optimal values. </a:t>
            </a:r>
            <a:endParaRPr lang="sv-SE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4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90043" y="522108"/>
            <a:ext cx="874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MTI12"/>
                <a:ea typeface="Times New Roman" panose="02020603050405020304" pitchFamily="18" charset="0"/>
                <a:cs typeface="CMTI12"/>
              </a:rPr>
              <a:t>The quadratic approximation gave this optimal control function:</a:t>
            </a:r>
            <a:endParaRPr lang="sv-SE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6152" y="1901951"/>
            <a:ext cx="152983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666713" y="1044229"/>
          <a:ext cx="8362987" cy="58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Equation" r:id="rId3" imgW="3505200" imgH="241300" progId="Equation.DSMT4">
                  <p:embed/>
                </p:oleObj>
              </mc:Choice>
              <mc:Fallback>
                <p:oleObj name="Equation" r:id="rId3" imgW="3505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13" y="1044229"/>
                        <a:ext cx="8362987" cy="583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1123913" y="1872231"/>
            <a:ext cx="10362837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i="1" dirty="0">
                <a:solidFill>
                  <a:srgbClr val="FF0000"/>
                </a:solidFill>
              </a:rPr>
              <a:t>Three General Forest Management </a:t>
            </a:r>
            <a:r>
              <a:rPr lang="sv-SE" sz="4000" b="1" i="1" dirty="0" err="1">
                <a:solidFill>
                  <a:srgbClr val="FF0000"/>
                </a:solidFill>
              </a:rPr>
              <a:t>Conclusions</a:t>
            </a:r>
            <a:r>
              <a:rPr lang="sv-SE" sz="4000" b="1" i="1" dirty="0">
                <a:solidFill>
                  <a:srgbClr val="FF0000"/>
                </a:solidFill>
              </a:rPr>
              <a:t>:</a:t>
            </a:r>
          </a:p>
          <a:p>
            <a:endParaRPr lang="sv-SE" sz="2800" b="1" dirty="0">
              <a:solidFill>
                <a:prstClr val="black"/>
              </a:solidFill>
            </a:endParaRPr>
          </a:p>
          <a:p>
            <a:r>
              <a:rPr lang="sv-SE" sz="2800" i="1" dirty="0">
                <a:solidFill>
                  <a:prstClr val="black"/>
                </a:solidFill>
              </a:rPr>
              <a:t>  A </a:t>
            </a:r>
            <a:r>
              <a:rPr lang="sv-SE" sz="2800" i="1" dirty="0" err="1">
                <a:solidFill>
                  <a:prstClr val="black"/>
                </a:solidFill>
              </a:rPr>
              <a:t>tree</a:t>
            </a:r>
            <a:r>
              <a:rPr lang="sv-SE" sz="2800" i="1" dirty="0">
                <a:solidFill>
                  <a:prstClr val="black"/>
                </a:solidFill>
              </a:rPr>
              <a:t> </a:t>
            </a:r>
            <a:r>
              <a:rPr lang="sv-SE" sz="2800" i="1" dirty="0" err="1">
                <a:solidFill>
                  <a:prstClr val="black"/>
                </a:solidFill>
              </a:rPr>
              <a:t>should</a:t>
            </a:r>
            <a:r>
              <a:rPr lang="sv-SE" sz="2800" i="1" dirty="0">
                <a:solidFill>
                  <a:prstClr val="black"/>
                </a:solidFill>
              </a:rPr>
              <a:t> be </a:t>
            </a:r>
            <a:r>
              <a:rPr lang="sv-SE" sz="2800" i="1" dirty="0" err="1">
                <a:solidFill>
                  <a:prstClr val="black"/>
                </a:solidFill>
              </a:rPr>
              <a:t>harvested</a:t>
            </a:r>
            <a:r>
              <a:rPr lang="sv-SE" sz="2800" i="1" dirty="0">
                <a:solidFill>
                  <a:prstClr val="black"/>
                </a:solidFill>
              </a:rPr>
              <a:t> at a </a:t>
            </a:r>
            <a:r>
              <a:rPr lang="sv-SE" sz="2800" i="1" dirty="0" err="1">
                <a:solidFill>
                  <a:prstClr val="black"/>
                </a:solidFill>
              </a:rPr>
              <a:t>smaller</a:t>
            </a:r>
            <a:r>
              <a:rPr lang="sv-SE" sz="2800" i="1" dirty="0">
                <a:solidFill>
                  <a:prstClr val="black"/>
                </a:solidFill>
              </a:rPr>
              <a:t> </a:t>
            </a:r>
            <a:r>
              <a:rPr lang="sv-SE" sz="2800" i="1" dirty="0" err="1">
                <a:solidFill>
                  <a:prstClr val="black"/>
                </a:solidFill>
              </a:rPr>
              <a:t>tree</a:t>
            </a:r>
            <a:r>
              <a:rPr lang="sv-SE" sz="2800" i="1" dirty="0">
                <a:solidFill>
                  <a:prstClr val="black"/>
                </a:solidFill>
              </a:rPr>
              <a:t> diameter, in </a:t>
            </a:r>
            <a:r>
              <a:rPr lang="sv-SE" sz="2800" i="1" dirty="0" err="1">
                <a:solidFill>
                  <a:prstClr val="black"/>
                </a:solidFill>
              </a:rPr>
              <a:t>case</a:t>
            </a:r>
            <a:r>
              <a:rPr lang="sv-SE" sz="2800" i="1" dirty="0">
                <a:solidFill>
                  <a:prstClr val="black"/>
                </a:solidFill>
              </a:rPr>
              <a:t> the </a:t>
            </a:r>
          </a:p>
          <a:p>
            <a:r>
              <a:rPr lang="sv-SE" sz="2800" i="1" dirty="0">
                <a:solidFill>
                  <a:prstClr val="black"/>
                </a:solidFill>
              </a:rPr>
              <a:t>  </a:t>
            </a:r>
            <a:r>
              <a:rPr lang="sv-SE" sz="2800" i="1" dirty="0" err="1">
                <a:solidFill>
                  <a:prstClr val="black"/>
                </a:solidFill>
              </a:rPr>
              <a:t>local</a:t>
            </a:r>
            <a:r>
              <a:rPr lang="sv-SE" sz="2800" i="1" dirty="0">
                <a:solidFill>
                  <a:prstClr val="black"/>
                </a:solidFill>
              </a:rPr>
              <a:t> </a:t>
            </a:r>
            <a:r>
              <a:rPr lang="sv-SE" sz="2800" i="1" dirty="0" err="1">
                <a:solidFill>
                  <a:prstClr val="black"/>
                </a:solidFill>
              </a:rPr>
              <a:t>competition</a:t>
            </a:r>
            <a:r>
              <a:rPr lang="sv-SE" sz="2800" i="1" dirty="0">
                <a:solidFill>
                  <a:prstClr val="black"/>
                </a:solidFill>
              </a:rPr>
              <a:t> from </a:t>
            </a:r>
            <a:r>
              <a:rPr lang="sv-SE" sz="2800" i="1" dirty="0" err="1">
                <a:solidFill>
                  <a:prstClr val="black"/>
                </a:solidFill>
              </a:rPr>
              <a:t>other</a:t>
            </a:r>
            <a:r>
              <a:rPr lang="sv-SE" sz="2800" i="1" dirty="0">
                <a:solidFill>
                  <a:prstClr val="black"/>
                </a:solidFill>
              </a:rPr>
              <a:t> </a:t>
            </a:r>
            <a:r>
              <a:rPr lang="sv-SE" sz="2800" i="1" dirty="0" err="1">
                <a:solidFill>
                  <a:prstClr val="black"/>
                </a:solidFill>
              </a:rPr>
              <a:t>trees</a:t>
            </a:r>
            <a:r>
              <a:rPr lang="sv-SE" sz="2800" i="1" dirty="0">
                <a:solidFill>
                  <a:prstClr val="black"/>
                </a:solidFill>
              </a:rPr>
              <a:t> </a:t>
            </a:r>
            <a:r>
              <a:rPr lang="sv-SE" sz="2800" i="1" dirty="0" err="1">
                <a:solidFill>
                  <a:prstClr val="black"/>
                </a:solidFill>
              </a:rPr>
              <a:t>increases</a:t>
            </a:r>
            <a:r>
              <a:rPr lang="sv-SE" sz="2800" i="1" dirty="0">
                <a:solidFill>
                  <a:prstClr val="black"/>
                </a:solidFill>
              </a:rPr>
              <a:t>.</a:t>
            </a:r>
          </a:p>
          <a:p>
            <a:endParaRPr lang="sv-SE" sz="2800" i="1" dirty="0">
              <a:solidFill>
                <a:prstClr val="black"/>
              </a:solidFill>
            </a:endParaRPr>
          </a:p>
          <a:p>
            <a:r>
              <a:rPr lang="sv-SE" sz="2800" i="1" dirty="0">
                <a:solidFill>
                  <a:prstClr val="black"/>
                </a:solidFill>
              </a:rPr>
              <a:t>  A </a:t>
            </a:r>
            <a:r>
              <a:rPr lang="sv-SE" sz="2800" i="1" dirty="0" err="1">
                <a:solidFill>
                  <a:prstClr val="black"/>
                </a:solidFill>
              </a:rPr>
              <a:t>tree</a:t>
            </a:r>
            <a:r>
              <a:rPr lang="sv-SE" sz="2800" i="1" dirty="0">
                <a:solidFill>
                  <a:prstClr val="black"/>
                </a:solidFill>
              </a:rPr>
              <a:t> </a:t>
            </a:r>
            <a:r>
              <a:rPr lang="sv-SE" sz="2800" i="1" dirty="0" err="1">
                <a:solidFill>
                  <a:prstClr val="black"/>
                </a:solidFill>
              </a:rPr>
              <a:t>should</a:t>
            </a:r>
            <a:r>
              <a:rPr lang="sv-SE" sz="2800" i="1" dirty="0">
                <a:solidFill>
                  <a:prstClr val="black"/>
                </a:solidFill>
              </a:rPr>
              <a:t> be </a:t>
            </a:r>
            <a:r>
              <a:rPr lang="sv-SE" sz="2800" i="1" dirty="0" err="1">
                <a:solidFill>
                  <a:prstClr val="black"/>
                </a:solidFill>
              </a:rPr>
              <a:t>harvested</a:t>
            </a:r>
            <a:r>
              <a:rPr lang="sv-SE" sz="2800" i="1" dirty="0">
                <a:solidFill>
                  <a:prstClr val="black"/>
                </a:solidFill>
              </a:rPr>
              <a:t> at a </a:t>
            </a:r>
            <a:r>
              <a:rPr lang="sv-SE" sz="2800" i="1" dirty="0" err="1">
                <a:solidFill>
                  <a:prstClr val="black"/>
                </a:solidFill>
              </a:rPr>
              <a:t>larger</a:t>
            </a:r>
            <a:r>
              <a:rPr lang="sv-SE" sz="2800" i="1" dirty="0">
                <a:solidFill>
                  <a:prstClr val="black"/>
                </a:solidFill>
              </a:rPr>
              <a:t> </a:t>
            </a:r>
            <a:r>
              <a:rPr lang="sv-SE" sz="2800" i="1" dirty="0" err="1">
                <a:solidFill>
                  <a:prstClr val="black"/>
                </a:solidFill>
              </a:rPr>
              <a:t>tree</a:t>
            </a:r>
            <a:r>
              <a:rPr lang="sv-SE" sz="2800" i="1" dirty="0">
                <a:solidFill>
                  <a:prstClr val="black"/>
                </a:solidFill>
              </a:rPr>
              <a:t> diameter, in </a:t>
            </a:r>
            <a:r>
              <a:rPr lang="sv-SE" sz="2800" i="1" dirty="0" err="1">
                <a:solidFill>
                  <a:prstClr val="black"/>
                </a:solidFill>
              </a:rPr>
              <a:t>case</a:t>
            </a:r>
            <a:r>
              <a:rPr lang="sv-SE" sz="2800" i="1" dirty="0">
                <a:solidFill>
                  <a:prstClr val="black"/>
                </a:solidFill>
              </a:rPr>
              <a:t> the </a:t>
            </a:r>
          </a:p>
          <a:p>
            <a:r>
              <a:rPr lang="sv-SE" sz="2800" i="1" dirty="0">
                <a:solidFill>
                  <a:prstClr val="black"/>
                </a:solidFill>
              </a:rPr>
              <a:t>  </a:t>
            </a:r>
            <a:r>
              <a:rPr lang="sv-SE" sz="2800" i="1" dirty="0" err="1">
                <a:solidFill>
                  <a:prstClr val="black"/>
                </a:solidFill>
              </a:rPr>
              <a:t>wood</a:t>
            </a:r>
            <a:r>
              <a:rPr lang="sv-SE" sz="2800" i="1" dirty="0">
                <a:solidFill>
                  <a:prstClr val="black"/>
                </a:solidFill>
              </a:rPr>
              <a:t> </a:t>
            </a:r>
            <a:r>
              <a:rPr lang="sv-SE" sz="2800" i="1" dirty="0" err="1">
                <a:solidFill>
                  <a:prstClr val="black"/>
                </a:solidFill>
              </a:rPr>
              <a:t>quality</a:t>
            </a:r>
            <a:r>
              <a:rPr lang="sv-SE" sz="2800" i="1" dirty="0">
                <a:solidFill>
                  <a:prstClr val="black"/>
                </a:solidFill>
              </a:rPr>
              <a:t> </a:t>
            </a:r>
            <a:r>
              <a:rPr lang="sv-SE" sz="2800" i="1" dirty="0" err="1">
                <a:solidFill>
                  <a:prstClr val="black"/>
                </a:solidFill>
              </a:rPr>
              <a:t>of</a:t>
            </a:r>
            <a:r>
              <a:rPr lang="sv-SE" sz="2800" i="1" dirty="0">
                <a:solidFill>
                  <a:prstClr val="black"/>
                </a:solidFill>
              </a:rPr>
              <a:t> the </a:t>
            </a:r>
            <a:r>
              <a:rPr lang="sv-SE" sz="2800" i="1" dirty="0" err="1">
                <a:solidFill>
                  <a:prstClr val="black"/>
                </a:solidFill>
              </a:rPr>
              <a:t>tree</a:t>
            </a:r>
            <a:r>
              <a:rPr lang="sv-SE" sz="2800" i="1" dirty="0">
                <a:solidFill>
                  <a:prstClr val="black"/>
                </a:solidFill>
              </a:rPr>
              <a:t> </a:t>
            </a:r>
            <a:r>
              <a:rPr lang="sv-SE" sz="2800" i="1" dirty="0" err="1">
                <a:solidFill>
                  <a:prstClr val="black"/>
                </a:solidFill>
              </a:rPr>
              <a:t>increases</a:t>
            </a:r>
            <a:r>
              <a:rPr lang="sv-SE" sz="2800" i="1" dirty="0">
                <a:solidFill>
                  <a:prstClr val="black"/>
                </a:solidFill>
              </a:rPr>
              <a:t>.</a:t>
            </a:r>
          </a:p>
          <a:p>
            <a:endParaRPr lang="sv-SE" sz="2800" i="1" dirty="0">
              <a:solidFill>
                <a:prstClr val="black"/>
              </a:solidFill>
            </a:endParaRPr>
          </a:p>
          <a:p>
            <a:r>
              <a:rPr lang="sv-SE" sz="2800" i="1" dirty="0">
                <a:solidFill>
                  <a:prstClr val="black"/>
                </a:solidFill>
              </a:rPr>
              <a:t>  A </a:t>
            </a:r>
            <a:r>
              <a:rPr lang="sv-SE" sz="2800" i="1" dirty="0" err="1">
                <a:solidFill>
                  <a:prstClr val="black"/>
                </a:solidFill>
              </a:rPr>
              <a:t>tree</a:t>
            </a:r>
            <a:r>
              <a:rPr lang="sv-SE" sz="2800" i="1" dirty="0">
                <a:solidFill>
                  <a:prstClr val="black"/>
                </a:solidFill>
              </a:rPr>
              <a:t> </a:t>
            </a:r>
            <a:r>
              <a:rPr lang="sv-SE" sz="2800" i="1" dirty="0" err="1">
                <a:solidFill>
                  <a:prstClr val="black"/>
                </a:solidFill>
              </a:rPr>
              <a:t>should</a:t>
            </a:r>
            <a:r>
              <a:rPr lang="sv-SE" sz="2800" i="1" dirty="0">
                <a:solidFill>
                  <a:prstClr val="black"/>
                </a:solidFill>
              </a:rPr>
              <a:t> be </a:t>
            </a:r>
            <a:r>
              <a:rPr lang="sv-SE" sz="2800" i="1" dirty="0" err="1">
                <a:solidFill>
                  <a:prstClr val="black"/>
                </a:solidFill>
              </a:rPr>
              <a:t>harvested</a:t>
            </a:r>
            <a:r>
              <a:rPr lang="sv-SE" sz="2800" i="1" dirty="0">
                <a:solidFill>
                  <a:prstClr val="black"/>
                </a:solidFill>
              </a:rPr>
              <a:t> at a </a:t>
            </a:r>
            <a:r>
              <a:rPr lang="sv-SE" sz="2800" i="1" dirty="0" err="1">
                <a:solidFill>
                  <a:prstClr val="black"/>
                </a:solidFill>
              </a:rPr>
              <a:t>smaller</a:t>
            </a:r>
            <a:r>
              <a:rPr lang="sv-SE" sz="2800" i="1" dirty="0">
                <a:solidFill>
                  <a:prstClr val="black"/>
                </a:solidFill>
              </a:rPr>
              <a:t> </a:t>
            </a:r>
            <a:r>
              <a:rPr lang="sv-SE" sz="2800" i="1" dirty="0" err="1">
                <a:solidFill>
                  <a:prstClr val="black"/>
                </a:solidFill>
              </a:rPr>
              <a:t>tree</a:t>
            </a:r>
            <a:r>
              <a:rPr lang="sv-SE" sz="2800" i="1" dirty="0">
                <a:solidFill>
                  <a:prstClr val="black"/>
                </a:solidFill>
              </a:rPr>
              <a:t> diameter, in </a:t>
            </a:r>
            <a:r>
              <a:rPr lang="sv-SE" sz="2800" i="1" dirty="0" err="1">
                <a:solidFill>
                  <a:prstClr val="black"/>
                </a:solidFill>
              </a:rPr>
              <a:t>case</a:t>
            </a:r>
            <a:r>
              <a:rPr lang="sv-SE" sz="2800" i="1" dirty="0">
                <a:solidFill>
                  <a:prstClr val="black"/>
                </a:solidFill>
              </a:rPr>
              <a:t> the </a:t>
            </a:r>
          </a:p>
          <a:p>
            <a:r>
              <a:rPr lang="sv-SE" sz="2800" i="1" dirty="0">
                <a:solidFill>
                  <a:prstClr val="black"/>
                </a:solidFill>
              </a:rPr>
              <a:t>  market </a:t>
            </a:r>
            <a:r>
              <a:rPr lang="sv-SE" sz="2800" i="1" dirty="0" err="1">
                <a:solidFill>
                  <a:prstClr val="black"/>
                </a:solidFill>
              </a:rPr>
              <a:t>net</a:t>
            </a:r>
            <a:r>
              <a:rPr lang="sv-SE" sz="2800" i="1" dirty="0">
                <a:solidFill>
                  <a:prstClr val="black"/>
                </a:solidFill>
              </a:rPr>
              <a:t> </a:t>
            </a:r>
            <a:r>
              <a:rPr lang="sv-SE" sz="2800" i="1" dirty="0" err="1">
                <a:solidFill>
                  <a:prstClr val="black"/>
                </a:solidFill>
              </a:rPr>
              <a:t>price</a:t>
            </a:r>
            <a:r>
              <a:rPr lang="sv-SE" sz="2800" i="1" dirty="0">
                <a:solidFill>
                  <a:prstClr val="black"/>
                </a:solidFill>
              </a:rPr>
              <a:t> (</a:t>
            </a:r>
            <a:r>
              <a:rPr lang="sv-SE" sz="2800" i="1" dirty="0" err="1">
                <a:solidFill>
                  <a:prstClr val="black"/>
                </a:solidFill>
              </a:rPr>
              <a:t>price</a:t>
            </a:r>
            <a:r>
              <a:rPr lang="sv-SE" sz="2800" i="1" dirty="0">
                <a:solidFill>
                  <a:prstClr val="black"/>
                </a:solidFill>
              </a:rPr>
              <a:t> – harvesting </a:t>
            </a:r>
            <a:r>
              <a:rPr lang="sv-SE" sz="2800" i="1" dirty="0" err="1">
                <a:solidFill>
                  <a:prstClr val="black"/>
                </a:solidFill>
              </a:rPr>
              <a:t>cost</a:t>
            </a:r>
            <a:r>
              <a:rPr lang="sv-SE" sz="2800" i="1" dirty="0">
                <a:solidFill>
                  <a:prstClr val="black"/>
                </a:solidFill>
              </a:rPr>
              <a:t>) for </a:t>
            </a:r>
            <a:r>
              <a:rPr lang="sv-SE" sz="2800" i="1" dirty="0" err="1">
                <a:solidFill>
                  <a:prstClr val="black"/>
                </a:solidFill>
              </a:rPr>
              <a:t>wood</a:t>
            </a:r>
            <a:r>
              <a:rPr lang="sv-SE" sz="2800" i="1" dirty="0">
                <a:solidFill>
                  <a:prstClr val="black"/>
                </a:solidFill>
              </a:rPr>
              <a:t> </a:t>
            </a:r>
            <a:r>
              <a:rPr lang="sv-SE" sz="2800" i="1" dirty="0" err="1">
                <a:solidFill>
                  <a:prstClr val="black"/>
                </a:solidFill>
              </a:rPr>
              <a:t>increases</a:t>
            </a:r>
            <a:r>
              <a:rPr lang="sv-SE" sz="2800" i="1" dirty="0">
                <a:solidFill>
                  <a:prstClr val="black"/>
                </a:solidFill>
              </a:rPr>
              <a:t>.</a:t>
            </a:r>
          </a:p>
          <a:p>
            <a:endParaRPr lang="sv-SE" sz="2800" b="1" dirty="0">
              <a:solidFill>
                <a:prstClr val="black"/>
              </a:solidFill>
            </a:endParaRPr>
          </a:p>
          <a:p>
            <a:endParaRPr lang="sv-SE" sz="2800" b="1" dirty="0">
              <a:solidFill>
                <a:prstClr val="black"/>
              </a:solidFill>
            </a:endParaRPr>
          </a:p>
          <a:p>
            <a:endParaRPr lang="sv-SE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CONCLUSIONS</a:t>
            </a:r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3200" b="1" dirty="0" smtClean="0">
                <a:solidFill>
                  <a:srgbClr val="002060"/>
                </a:solidFill>
              </a:rPr>
              <a:t>The general </a:t>
            </a:r>
            <a:r>
              <a:rPr lang="sv-SE" sz="3200" b="1" dirty="0" err="1" smtClean="0">
                <a:solidFill>
                  <a:srgbClr val="002060"/>
                </a:solidFill>
              </a:rPr>
              <a:t>principles</a:t>
            </a:r>
            <a:r>
              <a:rPr lang="sv-SE" sz="3200" b="1" dirty="0" smtClean="0">
                <a:solidFill>
                  <a:srgbClr val="002060"/>
                </a:solidFill>
              </a:rPr>
              <a:t> </a:t>
            </a:r>
            <a:r>
              <a:rPr lang="sv-SE" sz="3200" b="1" dirty="0" err="1" smtClean="0">
                <a:solidFill>
                  <a:srgbClr val="002060"/>
                </a:solidFill>
              </a:rPr>
              <a:t>of</a:t>
            </a:r>
            <a:r>
              <a:rPr lang="sv-SE" sz="3200" b="1" dirty="0" smtClean="0">
                <a:solidFill>
                  <a:srgbClr val="002060"/>
                </a:solidFill>
              </a:rPr>
              <a:t> optimal </a:t>
            </a:r>
            <a:r>
              <a:rPr lang="sv-SE" sz="3200" b="1" dirty="0" err="1" smtClean="0">
                <a:solidFill>
                  <a:srgbClr val="002060"/>
                </a:solidFill>
              </a:rPr>
              <a:t>continuous</a:t>
            </a:r>
            <a:r>
              <a:rPr lang="sv-SE" sz="3200" b="1" dirty="0" smtClean="0">
                <a:solidFill>
                  <a:srgbClr val="002060"/>
                </a:solidFill>
              </a:rPr>
              <a:t> cover </a:t>
            </a:r>
            <a:r>
              <a:rPr lang="sv-SE" sz="3200" b="1" dirty="0" err="1" smtClean="0">
                <a:solidFill>
                  <a:srgbClr val="002060"/>
                </a:solidFill>
              </a:rPr>
              <a:t>forestry</a:t>
            </a:r>
            <a:r>
              <a:rPr lang="sv-SE" sz="3200" b="1" dirty="0" smtClean="0">
                <a:solidFill>
                  <a:srgbClr val="002060"/>
                </a:solidFill>
              </a:rPr>
              <a:t> </a:t>
            </a:r>
            <a:r>
              <a:rPr lang="sv-SE" sz="3200" b="1" dirty="0" err="1" smtClean="0">
                <a:solidFill>
                  <a:srgbClr val="002060"/>
                </a:solidFill>
              </a:rPr>
              <a:t>have</a:t>
            </a:r>
            <a:r>
              <a:rPr lang="sv-SE" sz="3200" b="1" dirty="0" smtClean="0">
                <a:solidFill>
                  <a:srgbClr val="002060"/>
                </a:solidFill>
              </a:rPr>
              <a:t> </a:t>
            </a:r>
            <a:r>
              <a:rPr lang="sv-SE" sz="3200" b="1" dirty="0" err="1" smtClean="0">
                <a:solidFill>
                  <a:srgbClr val="002060"/>
                </a:solidFill>
              </a:rPr>
              <a:t>been</a:t>
            </a:r>
            <a:r>
              <a:rPr lang="sv-SE" sz="3200" b="1" dirty="0" smtClean="0">
                <a:solidFill>
                  <a:srgbClr val="002060"/>
                </a:solidFill>
              </a:rPr>
              <a:t> </a:t>
            </a:r>
            <a:r>
              <a:rPr lang="sv-SE" sz="3200" b="1" dirty="0" err="1" smtClean="0">
                <a:solidFill>
                  <a:srgbClr val="002060"/>
                </a:solidFill>
              </a:rPr>
              <a:t>derived</a:t>
            </a:r>
            <a:r>
              <a:rPr lang="sv-SE" sz="3200" b="1" dirty="0" smtClean="0">
                <a:solidFill>
                  <a:srgbClr val="002060"/>
                </a:solidFill>
              </a:rPr>
              <a:t> and </a:t>
            </a:r>
            <a:r>
              <a:rPr lang="sv-SE" sz="3200" b="1" dirty="0" err="1" smtClean="0">
                <a:solidFill>
                  <a:srgbClr val="002060"/>
                </a:solidFill>
              </a:rPr>
              <a:t>presented</a:t>
            </a:r>
            <a:r>
              <a:rPr lang="sv-SE" sz="32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sv-SE" sz="3200" b="1" dirty="0" smtClean="0">
                <a:solidFill>
                  <a:srgbClr val="7030A0"/>
                </a:solidFill>
              </a:rPr>
              <a:t>General </a:t>
            </a:r>
            <a:r>
              <a:rPr lang="sv-SE" sz="3200" b="1" dirty="0" err="1" smtClean="0">
                <a:solidFill>
                  <a:srgbClr val="7030A0"/>
                </a:solidFill>
              </a:rPr>
              <a:t>analytical</a:t>
            </a:r>
            <a:r>
              <a:rPr lang="sv-SE" sz="3200" b="1" dirty="0" smtClean="0">
                <a:solidFill>
                  <a:srgbClr val="7030A0"/>
                </a:solidFill>
              </a:rPr>
              <a:t> solutions </a:t>
            </a:r>
            <a:r>
              <a:rPr lang="sv-SE" sz="3200" b="1" dirty="0" err="1" smtClean="0">
                <a:solidFill>
                  <a:srgbClr val="7030A0"/>
                </a:solidFill>
              </a:rPr>
              <a:t>have</a:t>
            </a:r>
            <a:r>
              <a:rPr lang="sv-SE" sz="3200" b="1" dirty="0" smtClean="0">
                <a:solidFill>
                  <a:srgbClr val="7030A0"/>
                </a:solidFill>
              </a:rPr>
              <a:t> </a:t>
            </a:r>
            <a:r>
              <a:rPr lang="sv-SE" sz="3200" b="1" dirty="0" err="1" smtClean="0">
                <a:solidFill>
                  <a:srgbClr val="7030A0"/>
                </a:solidFill>
              </a:rPr>
              <a:t>been</a:t>
            </a:r>
            <a:r>
              <a:rPr lang="sv-SE" sz="3200" b="1" dirty="0" smtClean="0">
                <a:solidFill>
                  <a:srgbClr val="7030A0"/>
                </a:solidFill>
              </a:rPr>
              <a:t> </a:t>
            </a:r>
            <a:r>
              <a:rPr lang="sv-SE" sz="3200" b="1" dirty="0" err="1" smtClean="0">
                <a:solidFill>
                  <a:srgbClr val="7030A0"/>
                </a:solidFill>
              </a:rPr>
              <a:t>obtained</a:t>
            </a:r>
            <a:r>
              <a:rPr lang="sv-SE" sz="3200" b="1" dirty="0" smtClean="0">
                <a:solidFill>
                  <a:srgbClr val="7030A0"/>
                </a:solidFill>
              </a:rPr>
              <a:t> for the optimal stock </a:t>
            </a:r>
            <a:r>
              <a:rPr lang="sv-SE" sz="3200" b="1" dirty="0" err="1" smtClean="0">
                <a:solidFill>
                  <a:srgbClr val="7030A0"/>
                </a:solidFill>
              </a:rPr>
              <a:t>level</a:t>
            </a:r>
            <a:r>
              <a:rPr lang="sv-SE" sz="3200" b="1" dirty="0" smtClean="0">
                <a:solidFill>
                  <a:srgbClr val="7030A0"/>
                </a:solidFill>
              </a:rPr>
              <a:t> and the optimal </a:t>
            </a:r>
            <a:r>
              <a:rPr lang="sv-SE" sz="3200" b="1" dirty="0" err="1" smtClean="0">
                <a:solidFill>
                  <a:srgbClr val="7030A0"/>
                </a:solidFill>
              </a:rPr>
              <a:t>harvest</a:t>
            </a:r>
            <a:r>
              <a:rPr lang="sv-SE" sz="3200" b="1" dirty="0" smtClean="0">
                <a:solidFill>
                  <a:srgbClr val="7030A0"/>
                </a:solidFill>
              </a:rPr>
              <a:t> </a:t>
            </a:r>
            <a:r>
              <a:rPr lang="sv-SE" sz="3200" b="1" dirty="0" err="1" smtClean="0">
                <a:solidFill>
                  <a:srgbClr val="7030A0"/>
                </a:solidFill>
              </a:rPr>
              <a:t>time</a:t>
            </a:r>
            <a:r>
              <a:rPr lang="sv-SE" sz="3200" b="1" dirty="0" smtClean="0">
                <a:solidFill>
                  <a:srgbClr val="7030A0"/>
                </a:solidFill>
              </a:rPr>
              <a:t> </a:t>
            </a:r>
            <a:r>
              <a:rPr lang="sv-SE" sz="3200" b="1" dirty="0" err="1" smtClean="0">
                <a:solidFill>
                  <a:srgbClr val="7030A0"/>
                </a:solidFill>
              </a:rPr>
              <a:t>interval</a:t>
            </a:r>
            <a:r>
              <a:rPr lang="sv-SE" sz="3200" b="1" dirty="0" smtClean="0">
                <a:solidFill>
                  <a:srgbClr val="7030A0"/>
                </a:solidFill>
              </a:rPr>
              <a:t>, via </a:t>
            </a:r>
            <a:r>
              <a:rPr lang="sv-SE" sz="3200" b="1" dirty="0" err="1" smtClean="0">
                <a:solidFill>
                  <a:srgbClr val="7030A0"/>
                </a:solidFill>
              </a:rPr>
              <a:t>stand</a:t>
            </a:r>
            <a:r>
              <a:rPr lang="sv-SE" sz="3200" b="1" dirty="0" smtClean="0">
                <a:solidFill>
                  <a:srgbClr val="7030A0"/>
                </a:solidFill>
              </a:rPr>
              <a:t> </a:t>
            </a:r>
            <a:r>
              <a:rPr lang="sv-SE" sz="3200" b="1" dirty="0" err="1" smtClean="0">
                <a:solidFill>
                  <a:srgbClr val="7030A0"/>
                </a:solidFill>
              </a:rPr>
              <a:t>level</a:t>
            </a:r>
            <a:r>
              <a:rPr lang="sv-SE" sz="3200" b="1" dirty="0" smtClean="0">
                <a:solidFill>
                  <a:srgbClr val="7030A0"/>
                </a:solidFill>
              </a:rPr>
              <a:t> </a:t>
            </a:r>
            <a:r>
              <a:rPr lang="sv-SE" sz="3200" b="1" dirty="0" err="1" smtClean="0">
                <a:solidFill>
                  <a:srgbClr val="7030A0"/>
                </a:solidFill>
              </a:rPr>
              <a:t>optimization</a:t>
            </a:r>
            <a:r>
              <a:rPr lang="sv-SE" sz="32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sv-SE" sz="3200" b="1" dirty="0" smtClean="0">
                <a:solidFill>
                  <a:srgbClr val="FF0000"/>
                </a:solidFill>
              </a:rPr>
              <a:t>Optimal CCF </a:t>
            </a:r>
            <a:r>
              <a:rPr lang="sv-SE" sz="3200" b="1" dirty="0" err="1" smtClean="0">
                <a:solidFill>
                  <a:srgbClr val="FF0000"/>
                </a:solidFill>
              </a:rPr>
              <a:t>rules</a:t>
            </a:r>
            <a:r>
              <a:rPr lang="sv-SE" sz="3200" b="1" dirty="0" smtClean="0">
                <a:solidFill>
                  <a:srgbClr val="FF0000"/>
                </a:solidFill>
              </a:rPr>
              <a:t> for </a:t>
            </a:r>
            <a:r>
              <a:rPr lang="sv-SE" sz="3200" b="1" dirty="0" err="1" smtClean="0">
                <a:solidFill>
                  <a:srgbClr val="FF0000"/>
                </a:solidFill>
              </a:rPr>
              <a:t>decisions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concerning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individual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trees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have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been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derived</a:t>
            </a:r>
            <a:r>
              <a:rPr lang="sv-SE" sz="3200" b="1" dirty="0" smtClean="0">
                <a:solidFill>
                  <a:srgbClr val="FF0000"/>
                </a:solidFill>
              </a:rPr>
              <a:t> via </a:t>
            </a:r>
            <a:r>
              <a:rPr lang="sv-SE" sz="3200" b="1" dirty="0" err="1" smtClean="0">
                <a:solidFill>
                  <a:srgbClr val="FF0000"/>
                </a:solidFill>
              </a:rPr>
              <a:t>numerical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optimization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of</a:t>
            </a:r>
            <a:r>
              <a:rPr lang="sv-SE" sz="3200" b="1" dirty="0" smtClean="0">
                <a:solidFill>
                  <a:srgbClr val="FF0000"/>
                </a:solidFill>
              </a:rPr>
              <a:t> adaptive </a:t>
            </a:r>
            <a:r>
              <a:rPr lang="sv-SE" sz="3200" b="1" dirty="0" err="1" smtClean="0">
                <a:solidFill>
                  <a:srgbClr val="FF0000"/>
                </a:solidFill>
              </a:rPr>
              <a:t>control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functions</a:t>
            </a:r>
            <a:r>
              <a:rPr lang="sv-SE" sz="3200" b="1" dirty="0" smtClean="0">
                <a:solidFill>
                  <a:srgbClr val="FF0000"/>
                </a:solidFill>
              </a:rPr>
              <a:t>. </a:t>
            </a:r>
            <a:r>
              <a:rPr lang="sv-SE" sz="3200" b="1" dirty="0" err="1" smtClean="0">
                <a:solidFill>
                  <a:srgbClr val="FF0000"/>
                </a:solidFill>
              </a:rPr>
              <a:t>These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rules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handle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tree</a:t>
            </a:r>
            <a:r>
              <a:rPr lang="sv-SE" sz="3200" b="1" dirty="0" smtClean="0">
                <a:solidFill>
                  <a:srgbClr val="FF0000"/>
                </a:solidFill>
              </a:rPr>
              <a:t> dimension, </a:t>
            </a:r>
            <a:r>
              <a:rPr lang="sv-SE" sz="3200" b="1" dirty="0" err="1" smtClean="0">
                <a:solidFill>
                  <a:srgbClr val="FF0000"/>
                </a:solidFill>
              </a:rPr>
              <a:t>timber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quality</a:t>
            </a:r>
            <a:r>
              <a:rPr lang="sv-SE" sz="3200" b="1" dirty="0" smtClean="0">
                <a:solidFill>
                  <a:srgbClr val="FF0000"/>
                </a:solidFill>
              </a:rPr>
              <a:t>, spatial distribution, </a:t>
            </a:r>
            <a:r>
              <a:rPr lang="sv-SE" sz="3200" b="1" dirty="0" err="1" smtClean="0">
                <a:solidFill>
                  <a:srgbClr val="FF0000"/>
                </a:solidFill>
              </a:rPr>
              <a:t>local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competition</a:t>
            </a:r>
            <a:r>
              <a:rPr lang="sv-SE" sz="3200" b="1" dirty="0" smtClean="0">
                <a:solidFill>
                  <a:srgbClr val="FF0000"/>
                </a:solidFill>
              </a:rPr>
              <a:t> and </a:t>
            </a:r>
            <a:r>
              <a:rPr lang="sv-SE" sz="3200" b="1" dirty="0" err="1" smtClean="0">
                <a:solidFill>
                  <a:srgbClr val="FF0000"/>
                </a:solidFill>
              </a:rPr>
              <a:t>stochastic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prices</a:t>
            </a:r>
            <a:r>
              <a:rPr lang="sv-SE" sz="3200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1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F4A738-F3A1-4347-8388-39140147903D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sp>
        <p:nvSpPr>
          <p:cNvPr id="128003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10607040" cy="1143000"/>
          </a:xfrm>
        </p:spPr>
        <p:txBody>
          <a:bodyPr/>
          <a:lstStyle/>
          <a:p>
            <a:pPr algn="l" eaLnBrk="1" hangingPunct="1"/>
            <a:r>
              <a:rPr lang="sv-SE" altLang="sv-SE" b="1" i="1" dirty="0" err="1" smtClean="0">
                <a:solidFill>
                  <a:srgbClr val="FF0000"/>
                </a:solidFill>
              </a:rPr>
              <a:t>Maximization</a:t>
            </a:r>
            <a:r>
              <a:rPr lang="sv-SE" altLang="sv-SE" b="1" i="1" dirty="0" smtClean="0">
                <a:solidFill>
                  <a:srgbClr val="FF0000"/>
                </a:solidFill>
              </a:rPr>
              <a:t> </a:t>
            </a:r>
            <a:r>
              <a:rPr lang="sv-SE" alt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altLang="sv-SE" b="1" i="1" dirty="0" smtClean="0">
                <a:solidFill>
                  <a:srgbClr val="FF0000"/>
                </a:solidFill>
              </a:rPr>
              <a:t>      , the total present </a:t>
            </a:r>
            <a:r>
              <a:rPr lang="sv-SE" altLang="sv-SE" b="1" i="1" dirty="0" err="1" smtClean="0">
                <a:solidFill>
                  <a:srgbClr val="FF0000"/>
                </a:solidFill>
              </a:rPr>
              <a:t>value</a:t>
            </a:r>
            <a:r>
              <a:rPr lang="sv-SE" altLang="sv-SE" b="1" i="1" dirty="0" smtClean="0">
                <a:solidFill>
                  <a:srgbClr val="FF0000"/>
                </a:solidFill>
              </a:rPr>
              <a:t> :</a:t>
            </a:r>
            <a:endParaRPr lang="sv-SE" altLang="sv-SE" b="1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28004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618386"/>
              </p:ext>
            </p:extLst>
          </p:nvPr>
        </p:nvGraphicFramePr>
        <p:xfrm>
          <a:off x="1847850" y="1844676"/>
          <a:ext cx="8388350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5" name="Equation" r:id="rId3" imgW="2082800" imgH="469900" progId="Equation.DSMT4">
                  <p:embed/>
                </p:oleObj>
              </mc:Choice>
              <mc:Fallback>
                <p:oleObj name="Equation" r:id="rId3" imgW="20828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844676"/>
                        <a:ext cx="8388350" cy="189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5" name="Text Box 13"/>
          <p:cNvSpPr txBox="1">
            <a:spLocks noChangeArrowheads="1"/>
          </p:cNvSpPr>
          <p:nvPr/>
        </p:nvSpPr>
        <p:spPr bwMode="auto">
          <a:xfrm>
            <a:off x="914400" y="3591007"/>
            <a:ext cx="996645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400" b="1" dirty="0" smtClean="0"/>
              <a:t>V0</a:t>
            </a:r>
            <a:r>
              <a:rPr lang="sv-SE" altLang="sv-SE" sz="2400" dirty="0" smtClean="0">
                <a:solidFill>
                  <a:srgbClr val="3333CC"/>
                </a:solidFill>
              </a:rPr>
              <a:t> = Initial stock </a:t>
            </a:r>
            <a:r>
              <a:rPr lang="sv-SE" altLang="sv-SE" sz="2400" dirty="0" err="1" smtClean="0">
                <a:solidFill>
                  <a:srgbClr val="3333CC"/>
                </a:solidFill>
              </a:rPr>
              <a:t>level</a:t>
            </a:r>
            <a:r>
              <a:rPr lang="sv-SE" altLang="sv-SE" sz="2400" dirty="0" smtClean="0">
                <a:solidFill>
                  <a:srgbClr val="3333CC"/>
                </a:solidFill>
              </a:rPr>
              <a:t> (m3 per </a:t>
            </a:r>
            <a:r>
              <a:rPr lang="sv-SE" altLang="sv-SE" sz="2400" dirty="0" err="1" smtClean="0">
                <a:solidFill>
                  <a:srgbClr val="3333CC"/>
                </a:solidFill>
              </a:rPr>
              <a:t>hectare</a:t>
            </a:r>
            <a:r>
              <a:rPr lang="sv-SE" altLang="sv-SE" sz="2400" dirty="0" smtClean="0">
                <a:solidFill>
                  <a:srgbClr val="3333CC"/>
                </a:solidFill>
              </a:rPr>
              <a:t>).</a:t>
            </a:r>
            <a:endParaRPr lang="sv-SE" altLang="sv-SE" sz="2400" dirty="0">
              <a:solidFill>
                <a:srgbClr val="3333CC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400" b="1" dirty="0" smtClean="0"/>
              <a:t>p0</a:t>
            </a:r>
            <a:r>
              <a:rPr lang="sv-SE" altLang="sv-SE" sz="2400" dirty="0" smtClean="0">
                <a:solidFill>
                  <a:srgbClr val="3333CC"/>
                </a:solidFill>
              </a:rPr>
              <a:t> = Net </a:t>
            </a:r>
            <a:r>
              <a:rPr lang="sv-SE" altLang="sv-SE" sz="2400" dirty="0" err="1" smtClean="0">
                <a:solidFill>
                  <a:srgbClr val="3333CC"/>
                </a:solidFill>
              </a:rPr>
              <a:t>price</a:t>
            </a:r>
            <a:r>
              <a:rPr lang="sv-SE" altLang="sv-SE" sz="2400" dirty="0" smtClean="0">
                <a:solidFill>
                  <a:srgbClr val="3333CC"/>
                </a:solidFill>
              </a:rPr>
              <a:t> per </a:t>
            </a:r>
            <a:r>
              <a:rPr lang="sv-SE" altLang="sv-SE" sz="2400" dirty="0" err="1" smtClean="0">
                <a:solidFill>
                  <a:srgbClr val="3333CC"/>
                </a:solidFill>
              </a:rPr>
              <a:t>cubic</a:t>
            </a:r>
            <a:r>
              <a:rPr lang="sv-SE" altLang="sv-SE" sz="2400" dirty="0" smtClean="0">
                <a:solidFill>
                  <a:srgbClr val="3333CC"/>
                </a:solidFill>
              </a:rPr>
              <a:t> </a:t>
            </a:r>
            <a:r>
              <a:rPr lang="sv-SE" altLang="sv-SE" sz="2400" dirty="0" err="1" smtClean="0">
                <a:solidFill>
                  <a:srgbClr val="3333CC"/>
                </a:solidFill>
              </a:rPr>
              <a:t>metre</a:t>
            </a:r>
            <a:r>
              <a:rPr lang="sv-SE" altLang="sv-SE" sz="2400" dirty="0" smtClean="0">
                <a:solidFill>
                  <a:srgbClr val="3333CC"/>
                </a:solidFill>
              </a:rPr>
              <a:t> (</a:t>
            </a:r>
            <a:r>
              <a:rPr lang="sv-SE" altLang="sv-SE" sz="2400" dirty="0" err="1" smtClean="0">
                <a:solidFill>
                  <a:srgbClr val="3333CC"/>
                </a:solidFill>
              </a:rPr>
              <a:t>price</a:t>
            </a:r>
            <a:r>
              <a:rPr lang="sv-SE" altLang="sv-SE" sz="2400" dirty="0" smtClean="0">
                <a:solidFill>
                  <a:srgbClr val="3333CC"/>
                </a:solidFill>
              </a:rPr>
              <a:t> minus </a:t>
            </a:r>
            <a:r>
              <a:rPr lang="sv-SE" altLang="sv-SE" sz="2400" dirty="0" err="1" smtClean="0">
                <a:solidFill>
                  <a:srgbClr val="3333CC"/>
                </a:solidFill>
              </a:rPr>
              <a:t>cost</a:t>
            </a:r>
            <a:r>
              <a:rPr lang="sv-SE" altLang="sv-SE" sz="2400" dirty="0" smtClean="0">
                <a:solidFill>
                  <a:srgbClr val="3333CC"/>
                </a:solidFill>
              </a:rPr>
              <a:t> per m3) in the initial </a:t>
            </a:r>
            <a:r>
              <a:rPr lang="sv-SE" altLang="sv-SE" sz="2400" dirty="0" err="1" smtClean="0">
                <a:solidFill>
                  <a:srgbClr val="3333CC"/>
                </a:solidFill>
              </a:rPr>
              <a:t>harvest</a:t>
            </a:r>
            <a:r>
              <a:rPr lang="sv-SE" altLang="sv-SE" sz="2400" dirty="0" smtClean="0">
                <a:solidFill>
                  <a:srgbClr val="3333CC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400" b="1" dirty="0" smtClean="0"/>
              <a:t>p1</a:t>
            </a:r>
            <a:r>
              <a:rPr lang="sv-SE" altLang="sv-SE" sz="2400" dirty="0" smtClean="0">
                <a:solidFill>
                  <a:srgbClr val="3333CC"/>
                </a:solidFill>
              </a:rPr>
              <a:t> = </a:t>
            </a:r>
            <a:r>
              <a:rPr lang="sv-SE" altLang="sv-SE" sz="2400" dirty="0">
                <a:solidFill>
                  <a:srgbClr val="3333CC"/>
                </a:solidFill>
                <a:latin typeface="Times New Roman"/>
                <a:cs typeface="Arial"/>
              </a:rPr>
              <a:t>Net </a:t>
            </a:r>
            <a:r>
              <a:rPr lang="sv-SE" altLang="sv-SE" sz="2400" dirty="0" err="1">
                <a:solidFill>
                  <a:srgbClr val="3333CC"/>
                </a:solidFill>
                <a:latin typeface="Times New Roman"/>
                <a:cs typeface="Arial"/>
              </a:rPr>
              <a:t>price</a:t>
            </a:r>
            <a:r>
              <a:rPr lang="sv-SE" altLang="sv-SE" sz="2400" dirty="0">
                <a:solidFill>
                  <a:srgbClr val="3333CC"/>
                </a:solidFill>
                <a:latin typeface="Times New Roman"/>
                <a:cs typeface="Arial"/>
              </a:rPr>
              <a:t> per </a:t>
            </a:r>
            <a:r>
              <a:rPr lang="sv-SE" altLang="sv-SE" sz="2400" dirty="0" err="1">
                <a:solidFill>
                  <a:srgbClr val="3333CC"/>
                </a:solidFill>
                <a:latin typeface="Times New Roman"/>
                <a:cs typeface="Arial"/>
              </a:rPr>
              <a:t>cubic</a:t>
            </a:r>
            <a:r>
              <a:rPr lang="sv-SE" altLang="sv-SE" sz="2400" dirty="0">
                <a:solidFill>
                  <a:srgbClr val="3333CC"/>
                </a:solidFill>
                <a:latin typeface="Times New Roman"/>
                <a:cs typeface="Arial"/>
              </a:rPr>
              <a:t> </a:t>
            </a:r>
            <a:r>
              <a:rPr lang="sv-SE" altLang="sv-SE" sz="2400" dirty="0" err="1">
                <a:solidFill>
                  <a:srgbClr val="3333CC"/>
                </a:solidFill>
                <a:latin typeface="Times New Roman"/>
                <a:cs typeface="Arial"/>
              </a:rPr>
              <a:t>metre</a:t>
            </a:r>
            <a:r>
              <a:rPr lang="sv-SE" altLang="sv-SE" sz="2400" dirty="0">
                <a:solidFill>
                  <a:srgbClr val="3333CC"/>
                </a:solidFill>
                <a:latin typeface="Times New Roman"/>
                <a:cs typeface="Arial"/>
              </a:rPr>
              <a:t> (</a:t>
            </a:r>
            <a:r>
              <a:rPr lang="sv-SE" altLang="sv-SE" sz="2400" dirty="0" err="1">
                <a:solidFill>
                  <a:srgbClr val="3333CC"/>
                </a:solidFill>
                <a:latin typeface="Times New Roman"/>
                <a:cs typeface="Arial"/>
              </a:rPr>
              <a:t>price</a:t>
            </a:r>
            <a:r>
              <a:rPr lang="sv-SE" altLang="sv-SE" sz="2400" dirty="0">
                <a:solidFill>
                  <a:srgbClr val="3333CC"/>
                </a:solidFill>
                <a:latin typeface="Times New Roman"/>
                <a:cs typeface="Arial"/>
              </a:rPr>
              <a:t> minus </a:t>
            </a:r>
            <a:r>
              <a:rPr lang="sv-SE" altLang="sv-SE" sz="2400" dirty="0" err="1">
                <a:solidFill>
                  <a:srgbClr val="3333CC"/>
                </a:solidFill>
                <a:latin typeface="Times New Roman"/>
                <a:cs typeface="Arial"/>
              </a:rPr>
              <a:t>cost</a:t>
            </a:r>
            <a:r>
              <a:rPr lang="sv-SE" altLang="sv-SE" sz="2400" dirty="0">
                <a:solidFill>
                  <a:srgbClr val="3333CC"/>
                </a:solidFill>
                <a:latin typeface="Times New Roman"/>
                <a:cs typeface="Arial"/>
              </a:rPr>
              <a:t> per m3) in </a:t>
            </a:r>
            <a:r>
              <a:rPr lang="sv-SE" altLang="sv-SE" sz="2400" dirty="0" err="1" smtClean="0">
                <a:solidFill>
                  <a:srgbClr val="3333CC"/>
                </a:solidFill>
                <a:latin typeface="Times New Roman"/>
                <a:cs typeface="Arial"/>
              </a:rPr>
              <a:t>future</a:t>
            </a:r>
            <a:r>
              <a:rPr lang="sv-SE" altLang="sv-SE" sz="2400" dirty="0" smtClean="0">
                <a:solidFill>
                  <a:srgbClr val="3333CC"/>
                </a:solidFill>
                <a:latin typeface="Times New Roman"/>
                <a:cs typeface="Arial"/>
              </a:rPr>
              <a:t> harvests.</a:t>
            </a:r>
            <a:endParaRPr lang="sv-SE" altLang="sv-SE" sz="2400" dirty="0">
              <a:solidFill>
                <a:srgbClr val="3333CC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400" b="1" dirty="0" smtClean="0"/>
              <a:t>h</a:t>
            </a:r>
            <a:r>
              <a:rPr lang="sv-SE" altLang="sv-SE" sz="2400" dirty="0" smtClean="0">
                <a:solidFill>
                  <a:srgbClr val="3333CC"/>
                </a:solidFill>
              </a:rPr>
              <a:t> = Initial </a:t>
            </a:r>
            <a:r>
              <a:rPr lang="sv-SE" altLang="sv-SE" sz="2400" dirty="0" err="1" smtClean="0">
                <a:solidFill>
                  <a:srgbClr val="3333CC"/>
                </a:solidFill>
              </a:rPr>
              <a:t>harvest</a:t>
            </a:r>
            <a:r>
              <a:rPr lang="sv-SE" altLang="sv-SE" sz="2400" dirty="0" smtClean="0">
                <a:solidFill>
                  <a:srgbClr val="3333CC"/>
                </a:solidFill>
              </a:rPr>
              <a:t> (m3 per </a:t>
            </a:r>
            <a:r>
              <a:rPr lang="sv-SE" altLang="sv-SE" sz="2400" dirty="0" err="1" smtClean="0">
                <a:solidFill>
                  <a:srgbClr val="3333CC"/>
                </a:solidFill>
              </a:rPr>
              <a:t>hectare</a:t>
            </a:r>
            <a:r>
              <a:rPr lang="sv-SE" altLang="sv-SE" sz="2400" dirty="0" smtClean="0">
                <a:solidFill>
                  <a:srgbClr val="3333CC"/>
                </a:solidFill>
              </a:rPr>
              <a:t>).</a:t>
            </a:r>
            <a:endParaRPr lang="sv-SE" altLang="sv-SE" sz="2400" dirty="0">
              <a:solidFill>
                <a:srgbClr val="3333CC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400" b="1" dirty="0" smtClean="0"/>
              <a:t>V0-h</a:t>
            </a:r>
            <a:r>
              <a:rPr lang="sv-SE" altLang="sv-SE" sz="2400" dirty="0" smtClean="0">
                <a:solidFill>
                  <a:srgbClr val="3333CC"/>
                </a:solidFill>
              </a:rPr>
              <a:t> = Stock </a:t>
            </a:r>
            <a:r>
              <a:rPr lang="sv-SE" altLang="sv-SE" sz="2400" dirty="0" err="1" smtClean="0">
                <a:solidFill>
                  <a:srgbClr val="3333CC"/>
                </a:solidFill>
              </a:rPr>
              <a:t>level</a:t>
            </a:r>
            <a:r>
              <a:rPr lang="sv-SE" altLang="sv-SE" sz="2400" dirty="0" smtClean="0">
                <a:solidFill>
                  <a:srgbClr val="3333CC"/>
                </a:solidFill>
              </a:rPr>
              <a:t> </a:t>
            </a:r>
            <a:r>
              <a:rPr lang="sv-SE" altLang="sv-SE" sz="2400" dirty="0" err="1" smtClean="0">
                <a:solidFill>
                  <a:srgbClr val="3333CC"/>
                </a:solidFill>
              </a:rPr>
              <a:t>after</a:t>
            </a:r>
            <a:r>
              <a:rPr lang="sv-SE" altLang="sv-SE" sz="2400" dirty="0" smtClean="0">
                <a:solidFill>
                  <a:srgbClr val="3333CC"/>
                </a:solidFill>
              </a:rPr>
              <a:t> the initial </a:t>
            </a:r>
            <a:r>
              <a:rPr lang="sv-SE" altLang="sv-SE" sz="2400" dirty="0" err="1" smtClean="0">
                <a:solidFill>
                  <a:srgbClr val="3333CC"/>
                </a:solidFill>
              </a:rPr>
              <a:t>harvest</a:t>
            </a:r>
            <a:r>
              <a:rPr lang="sv-SE" altLang="sv-SE" sz="2400" dirty="0" smtClean="0">
                <a:solidFill>
                  <a:srgbClr val="3333CC"/>
                </a:solidFill>
              </a:rPr>
              <a:t> (m3 per </a:t>
            </a:r>
            <a:r>
              <a:rPr lang="sv-SE" altLang="sv-SE" sz="2400" dirty="0" err="1" smtClean="0">
                <a:solidFill>
                  <a:srgbClr val="3333CC"/>
                </a:solidFill>
              </a:rPr>
              <a:t>hectare</a:t>
            </a:r>
            <a:r>
              <a:rPr lang="sv-SE" altLang="sv-SE" sz="2400" dirty="0" smtClean="0">
                <a:solidFill>
                  <a:srgbClr val="3333CC"/>
                </a:solidFill>
              </a:rPr>
              <a:t>).</a:t>
            </a:r>
            <a:endParaRPr lang="sv-SE" altLang="sv-SE" sz="2400" dirty="0">
              <a:solidFill>
                <a:srgbClr val="3333CC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400" b="1" dirty="0" smtClean="0"/>
              <a:t>G(V0-h)</a:t>
            </a:r>
            <a:r>
              <a:rPr lang="sv-SE" altLang="sv-SE" sz="2400" dirty="0" smtClean="0">
                <a:solidFill>
                  <a:srgbClr val="3333CC"/>
                </a:solidFill>
              </a:rPr>
              <a:t> = </a:t>
            </a:r>
            <a:r>
              <a:rPr lang="sv-SE" altLang="sv-SE" sz="2400" dirty="0" err="1" smtClean="0">
                <a:solidFill>
                  <a:srgbClr val="3333CC"/>
                </a:solidFill>
              </a:rPr>
              <a:t>Growth</a:t>
            </a:r>
            <a:r>
              <a:rPr lang="sv-SE" altLang="sv-SE" sz="2400" dirty="0" smtClean="0">
                <a:solidFill>
                  <a:srgbClr val="3333CC"/>
                </a:solidFill>
              </a:rPr>
              <a:t> (m3/</a:t>
            </a:r>
            <a:r>
              <a:rPr lang="sv-SE" altLang="sv-SE" sz="2400" dirty="0" err="1" smtClean="0">
                <a:solidFill>
                  <a:srgbClr val="3333CC"/>
                </a:solidFill>
              </a:rPr>
              <a:t>year</a:t>
            </a:r>
            <a:r>
              <a:rPr lang="sv-SE" altLang="sv-SE" sz="2400" dirty="0" smtClean="0">
                <a:solidFill>
                  <a:srgbClr val="3333CC"/>
                </a:solidFill>
              </a:rPr>
              <a:t>) </a:t>
            </a:r>
            <a:r>
              <a:rPr lang="sv-SE" altLang="sv-SE" sz="2400" dirty="0" err="1" smtClean="0">
                <a:solidFill>
                  <a:srgbClr val="3333CC"/>
                </a:solidFill>
              </a:rPr>
              <a:t>after</a:t>
            </a:r>
            <a:r>
              <a:rPr lang="sv-SE" altLang="sv-SE" sz="2400" dirty="0" smtClean="0">
                <a:solidFill>
                  <a:srgbClr val="3333CC"/>
                </a:solidFill>
              </a:rPr>
              <a:t> the initial </a:t>
            </a:r>
            <a:r>
              <a:rPr lang="sv-SE" altLang="sv-SE" sz="2400" dirty="0" err="1" smtClean="0">
                <a:solidFill>
                  <a:srgbClr val="3333CC"/>
                </a:solidFill>
              </a:rPr>
              <a:t>harvest</a:t>
            </a:r>
            <a:r>
              <a:rPr lang="sv-SE" altLang="sv-SE" sz="2400" dirty="0" smtClean="0">
                <a:solidFill>
                  <a:srgbClr val="3333CC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400" i="1" dirty="0" smtClean="0">
                <a:solidFill>
                  <a:srgbClr val="3333CC"/>
                </a:solidFill>
              </a:rPr>
              <a:t>                  (Note </a:t>
            </a:r>
            <a:r>
              <a:rPr lang="sv-SE" altLang="sv-SE" sz="2400" i="1" dirty="0" err="1" smtClean="0">
                <a:solidFill>
                  <a:srgbClr val="3333CC"/>
                </a:solidFill>
              </a:rPr>
              <a:t>that</a:t>
            </a:r>
            <a:r>
              <a:rPr lang="sv-SE" altLang="sv-SE" sz="2400" i="1" dirty="0" smtClean="0">
                <a:solidFill>
                  <a:srgbClr val="3333CC"/>
                </a:solidFill>
              </a:rPr>
              <a:t> the </a:t>
            </a:r>
            <a:r>
              <a:rPr lang="sv-SE" altLang="sv-SE" sz="2400" i="1" dirty="0" err="1" smtClean="0">
                <a:solidFill>
                  <a:srgbClr val="3333CC"/>
                </a:solidFill>
              </a:rPr>
              <a:t>future</a:t>
            </a:r>
            <a:r>
              <a:rPr lang="sv-SE" altLang="sv-SE" sz="2400" i="1" dirty="0" smtClean="0">
                <a:solidFill>
                  <a:srgbClr val="3333CC"/>
                </a:solidFill>
              </a:rPr>
              <a:t> </a:t>
            </a:r>
            <a:r>
              <a:rPr lang="sv-SE" altLang="sv-SE" sz="2400" i="1" dirty="0" err="1" smtClean="0">
                <a:solidFill>
                  <a:srgbClr val="3333CC"/>
                </a:solidFill>
              </a:rPr>
              <a:t>harvest</a:t>
            </a:r>
            <a:r>
              <a:rPr lang="sv-SE" altLang="sv-SE" sz="2400" i="1" dirty="0" smtClean="0">
                <a:solidFill>
                  <a:srgbClr val="3333CC"/>
                </a:solidFill>
              </a:rPr>
              <a:t> </a:t>
            </a:r>
            <a:r>
              <a:rPr lang="sv-SE" altLang="sv-SE" sz="2400" i="1" dirty="0" err="1" smtClean="0">
                <a:solidFill>
                  <a:srgbClr val="3333CC"/>
                </a:solidFill>
              </a:rPr>
              <a:t>level</a:t>
            </a:r>
            <a:r>
              <a:rPr lang="sv-SE" altLang="sv-SE" sz="2400" i="1" dirty="0" smtClean="0">
                <a:solidFill>
                  <a:srgbClr val="3333CC"/>
                </a:solidFill>
              </a:rPr>
              <a:t> is </a:t>
            </a:r>
            <a:r>
              <a:rPr lang="sv-SE" altLang="sv-SE" sz="2400" i="1" dirty="0" err="1" smtClean="0">
                <a:solidFill>
                  <a:srgbClr val="3333CC"/>
                </a:solidFill>
              </a:rPr>
              <a:t>identical</a:t>
            </a:r>
            <a:r>
              <a:rPr lang="sv-SE" altLang="sv-SE" sz="2400" i="1" dirty="0" smtClean="0">
                <a:solidFill>
                  <a:srgbClr val="3333CC"/>
                </a:solidFill>
              </a:rPr>
              <a:t> to the </a:t>
            </a:r>
            <a:r>
              <a:rPr lang="sv-SE" altLang="sv-SE" sz="2400" i="1" dirty="0" err="1" smtClean="0">
                <a:solidFill>
                  <a:srgbClr val="3333CC"/>
                </a:solidFill>
              </a:rPr>
              <a:t>future</a:t>
            </a:r>
            <a:r>
              <a:rPr lang="sv-SE" altLang="sv-SE" sz="2400" i="1" dirty="0" smtClean="0">
                <a:solidFill>
                  <a:srgbClr val="3333CC"/>
                </a:solidFill>
              </a:rPr>
              <a:t> </a:t>
            </a:r>
            <a:r>
              <a:rPr lang="sv-SE" altLang="sv-SE" sz="2400" i="1" dirty="0" err="1" smtClean="0">
                <a:solidFill>
                  <a:srgbClr val="3333CC"/>
                </a:solidFill>
              </a:rPr>
              <a:t>growth</a:t>
            </a:r>
            <a:r>
              <a:rPr lang="sv-SE" altLang="sv-SE" sz="2400" i="1" dirty="0" smtClean="0">
                <a:solidFill>
                  <a:srgbClr val="3333CC"/>
                </a:solidFill>
              </a:rPr>
              <a:t>.)</a:t>
            </a:r>
            <a:endParaRPr lang="sv-SE" altLang="sv-SE" sz="2400" i="1" dirty="0">
              <a:solidFill>
                <a:srgbClr val="3333CC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400" b="1" dirty="0" smtClean="0"/>
              <a:t>r</a:t>
            </a:r>
            <a:r>
              <a:rPr lang="sv-SE" altLang="sv-SE" sz="2400" dirty="0" smtClean="0">
                <a:solidFill>
                  <a:srgbClr val="3333CC"/>
                </a:solidFill>
              </a:rPr>
              <a:t> = Rate </a:t>
            </a:r>
            <a:r>
              <a:rPr lang="sv-SE" altLang="sv-SE" sz="2400" dirty="0" err="1" smtClean="0">
                <a:solidFill>
                  <a:srgbClr val="3333CC"/>
                </a:solidFill>
              </a:rPr>
              <a:t>of</a:t>
            </a:r>
            <a:r>
              <a:rPr lang="sv-SE" altLang="sv-SE" sz="2400" dirty="0" smtClean="0">
                <a:solidFill>
                  <a:srgbClr val="3333CC"/>
                </a:solidFill>
              </a:rPr>
              <a:t> </a:t>
            </a:r>
            <a:r>
              <a:rPr lang="sv-SE" altLang="sv-SE" sz="2400" dirty="0" err="1" smtClean="0">
                <a:solidFill>
                  <a:srgbClr val="3333CC"/>
                </a:solidFill>
              </a:rPr>
              <a:t>interest</a:t>
            </a:r>
            <a:r>
              <a:rPr lang="sv-SE" altLang="sv-SE" sz="2400" dirty="0" smtClean="0">
                <a:solidFill>
                  <a:srgbClr val="3333CC"/>
                </a:solidFill>
              </a:rPr>
              <a:t> in the </a:t>
            </a:r>
            <a:r>
              <a:rPr lang="sv-SE" altLang="sv-SE" sz="2400" dirty="0" err="1" smtClean="0">
                <a:solidFill>
                  <a:srgbClr val="3333CC"/>
                </a:solidFill>
              </a:rPr>
              <a:t>capital</a:t>
            </a:r>
            <a:r>
              <a:rPr lang="sv-SE" altLang="sv-SE" sz="2400" dirty="0" smtClean="0">
                <a:solidFill>
                  <a:srgbClr val="3333CC"/>
                </a:solidFill>
              </a:rPr>
              <a:t> market.</a:t>
            </a:r>
            <a:endParaRPr lang="sv-SE" altLang="sv-SE" sz="2400" dirty="0">
              <a:solidFill>
                <a:srgbClr val="3333CC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179767"/>
              </p:ext>
            </p:extLst>
          </p:nvPr>
        </p:nvGraphicFramePr>
        <p:xfrm>
          <a:off x="4969959" y="951204"/>
          <a:ext cx="570230" cy="526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6" name="Equation" r:id="rId5" imgW="164880" imgH="152280" progId="Equation.DSMT4">
                  <p:embed/>
                </p:oleObj>
              </mc:Choice>
              <mc:Fallback>
                <p:oleObj name="Equation" r:id="rId5" imgW="1648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69959" y="951204"/>
                        <a:ext cx="570230" cy="526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93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96000">
              <a:srgbClr val="FFFF00"/>
            </a:gs>
            <a:gs pos="0">
              <a:schemeClr val="accent1">
                <a:lumMod val="5000"/>
                <a:lumOff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67479" y="1574893"/>
            <a:ext cx="10634472" cy="2727261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Optimal 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Cover Forestry </a:t>
            </a:r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Linnaeus</a:t>
            </a:r>
            <a:r>
              <a:rPr lang="sv-SE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 Research </a:t>
            </a:r>
            <a:r>
              <a:rPr lang="sv-SE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Seminar</a:t>
            </a:r>
            <a:r>
              <a:rPr lang="sv-SE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(RESEM)</a:t>
            </a:r>
            <a:br>
              <a:rPr lang="sv-SE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7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Tuesday</a:t>
            </a:r>
            <a:r>
              <a:rPr lang="sv-SE" sz="27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2017-05-23, 10.15-11.00, </a:t>
            </a:r>
            <a:r>
              <a:rPr lang="sv-SE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r>
              <a:rPr lang="sv-SE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Hall: </a:t>
            </a:r>
            <a:r>
              <a:rPr lang="sv-SE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Karlavagnen</a:t>
            </a:r>
            <a:r>
              <a:rPr lang="sv-SE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sv-SE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1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Version 170518</a:t>
            </a:r>
            <a:br>
              <a:rPr lang="en-US" sz="11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1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11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sv-S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Lohmander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Dr., Optimal Solutions 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sv-SE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Linnaeus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b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www.Lohmander.com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Peter@Lohmander.com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09" y="2774765"/>
            <a:ext cx="3579590" cy="3927249"/>
          </a:xfrm>
          <a:prstGeom prst="rect">
            <a:avLst/>
          </a:prstGeom>
        </p:spPr>
      </p:pic>
      <p:pic>
        <p:nvPicPr>
          <p:cNvPr id="1028" name="Picture 4" descr="Bildresultat för linnaeus univers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8" y="4463395"/>
            <a:ext cx="4099637" cy="22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rad bil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15" y="4463394"/>
            <a:ext cx="3162048" cy="22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9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Platshållare för bildnumm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79BB5C-CCC4-49F1-BBD3-F22D3FF2A858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graphicFrame>
        <p:nvGraphicFramePr>
          <p:cNvPr id="129027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2424113" y="476251"/>
          <a:ext cx="7200900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0" name="Equation" r:id="rId3" imgW="2082800" imgH="469900" progId="Equation.DSMT4">
                  <p:embed/>
                </p:oleObj>
              </mc:Choice>
              <mc:Fallback>
                <p:oleObj name="Equation" r:id="rId3" imgW="20828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476251"/>
                        <a:ext cx="7200900" cy="162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8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95551" y="4868863"/>
          <a:ext cx="6335713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1" name="Equation" r:id="rId5" imgW="1777229" imgH="393529" progId="Equation.DSMT4">
                  <p:embed/>
                </p:oleObj>
              </mc:Choice>
              <mc:Fallback>
                <p:oleObj name="Equation" r:id="rId5" imgW="177722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4868863"/>
                        <a:ext cx="6335713" cy="140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9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24114" y="2781300"/>
          <a:ext cx="7272337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2" name="Equation" r:id="rId7" imgW="2082800" imgH="469900" progId="Equation.DSMT4">
                  <p:embed/>
                </p:oleObj>
              </mc:Choice>
              <mc:Fallback>
                <p:oleObj name="Equation" r:id="rId7" imgW="2082800" imgH="469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2781300"/>
                        <a:ext cx="7272337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85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Platshållare för bildnumm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3B7289-BA4C-4950-BB88-E1FE1B3BB344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65214"/>
            <a:ext cx="10363200" cy="1143000"/>
          </a:xfrm>
        </p:spPr>
        <p:txBody>
          <a:bodyPr/>
          <a:lstStyle/>
          <a:p>
            <a:pPr eaLnBrk="1" hangingPunct="1"/>
            <a:r>
              <a:rPr lang="sv-SE" altLang="sv-SE" sz="4000" b="1" i="1" dirty="0" err="1" smtClean="0">
                <a:solidFill>
                  <a:srgbClr val="FF0000"/>
                </a:solidFill>
              </a:rPr>
              <a:t>Optimization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 </a:t>
            </a:r>
            <a:r>
              <a:rPr lang="sv-SE" altLang="sv-SE" sz="4000" b="1" i="1" dirty="0" err="1" smtClean="0">
                <a:solidFill>
                  <a:srgbClr val="FF0000"/>
                </a:solidFill>
              </a:rPr>
              <a:t>of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 the initial </a:t>
            </a:r>
            <a:r>
              <a:rPr lang="sv-SE" altLang="sv-SE" sz="4000" b="1" i="1" dirty="0" err="1" smtClean="0">
                <a:solidFill>
                  <a:srgbClr val="FF0000"/>
                </a:solidFill>
              </a:rPr>
              <a:t>harvest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, </a:t>
            </a:r>
            <a:r>
              <a:rPr lang="sv-SE" altLang="sv-SE" sz="4000" b="1" i="1" dirty="0" smtClean="0">
                <a:solidFill>
                  <a:schemeClr val="tx1"/>
                </a:solidFill>
              </a:rPr>
              <a:t>h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, </a:t>
            </a:r>
            <a:r>
              <a:rPr lang="sv-SE" altLang="sv-SE" sz="4000" b="1" i="1" dirty="0" smtClean="0">
                <a:solidFill>
                  <a:srgbClr val="0070C0"/>
                </a:solidFill>
              </a:rPr>
              <a:t>(and </a:t>
            </a:r>
            <a:r>
              <a:rPr lang="sv-SE" altLang="sv-SE" sz="4000" b="1" i="1" dirty="0" err="1" smtClean="0">
                <a:solidFill>
                  <a:srgbClr val="0070C0"/>
                </a:solidFill>
              </a:rPr>
              <a:t>indirectly</a:t>
            </a:r>
            <a:r>
              <a:rPr lang="sv-SE" altLang="sv-SE" sz="4000" b="1" i="1" dirty="0" smtClean="0">
                <a:solidFill>
                  <a:srgbClr val="0070C0"/>
                </a:solidFill>
              </a:rPr>
              <a:t> </a:t>
            </a:r>
            <a:r>
              <a:rPr lang="sv-SE" altLang="sv-SE" sz="4000" b="1" i="1" dirty="0" err="1" smtClean="0">
                <a:solidFill>
                  <a:srgbClr val="0070C0"/>
                </a:solidFill>
              </a:rPr>
              <a:t>of</a:t>
            </a:r>
            <a:r>
              <a:rPr lang="sv-SE" altLang="sv-SE" sz="4000" b="1" i="1" dirty="0" smtClean="0">
                <a:solidFill>
                  <a:srgbClr val="0070C0"/>
                </a:solidFill>
              </a:rPr>
              <a:t> the optimal stock </a:t>
            </a:r>
            <a:r>
              <a:rPr lang="sv-SE" altLang="sv-SE" sz="4000" b="1" i="1" dirty="0" err="1" smtClean="0">
                <a:solidFill>
                  <a:srgbClr val="0070C0"/>
                </a:solidFill>
              </a:rPr>
              <a:t>level</a:t>
            </a:r>
            <a:r>
              <a:rPr lang="sv-SE" altLang="sv-SE" sz="4000" b="1" i="1" dirty="0" smtClean="0">
                <a:solidFill>
                  <a:srgbClr val="0070C0"/>
                </a:solidFill>
              </a:rPr>
              <a:t> </a:t>
            </a:r>
            <a:r>
              <a:rPr lang="sv-SE" altLang="sv-SE" sz="4000" b="1" i="1" dirty="0" err="1" smtClean="0">
                <a:solidFill>
                  <a:srgbClr val="0070C0"/>
                </a:solidFill>
              </a:rPr>
              <a:t>after</a:t>
            </a:r>
            <a:r>
              <a:rPr lang="sv-SE" altLang="sv-SE" sz="4000" b="1" i="1" dirty="0" smtClean="0">
                <a:solidFill>
                  <a:srgbClr val="0070C0"/>
                </a:solidFill>
              </a:rPr>
              <a:t> the initial </a:t>
            </a:r>
            <a:r>
              <a:rPr lang="sv-SE" altLang="sv-SE" sz="4000" b="1" i="1" dirty="0" err="1" smtClean="0">
                <a:solidFill>
                  <a:srgbClr val="0070C0"/>
                </a:solidFill>
              </a:rPr>
              <a:t>harvest</a:t>
            </a:r>
            <a:r>
              <a:rPr lang="sv-SE" altLang="sv-SE" sz="4000" b="1" i="1" dirty="0" smtClean="0">
                <a:solidFill>
                  <a:srgbClr val="0070C0"/>
                </a:solidFill>
              </a:rPr>
              <a:t>)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, </a:t>
            </a:r>
            <a:r>
              <a:rPr lang="sv-SE" altLang="sv-SE" sz="4000" b="1" i="1" dirty="0" smtClean="0">
                <a:solidFill>
                  <a:schemeClr val="tx1"/>
                </a:solidFill>
              </a:rPr>
              <a:t>V0-h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, via </a:t>
            </a:r>
            <a:r>
              <a:rPr lang="sv-SE" altLang="sv-SE" sz="4000" b="1" i="1" dirty="0" err="1" smtClean="0">
                <a:solidFill>
                  <a:srgbClr val="FF0000"/>
                </a:solidFill>
              </a:rPr>
              <a:t>derivatives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:</a:t>
            </a:r>
            <a:endParaRPr lang="sv-SE" altLang="sv-SE" sz="4000" dirty="0"/>
          </a:p>
        </p:txBody>
      </p:sp>
      <p:graphicFrame>
        <p:nvGraphicFramePr>
          <p:cNvPr id="133124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279651" y="2997201"/>
          <a:ext cx="7559675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2" name="Equation" r:id="rId3" imgW="1777229" imgH="393529" progId="Equation.DSMT4">
                  <p:embed/>
                </p:oleObj>
              </mc:Choice>
              <mc:Fallback>
                <p:oleObj name="Equation" r:id="rId3" imgW="177722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2997201"/>
                        <a:ext cx="7559675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Platshållare för bild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23B28B-5F9A-4F7B-AF61-AAC32EDF5A8F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graphicFrame>
        <p:nvGraphicFramePr>
          <p:cNvPr id="1341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586507"/>
              </p:ext>
            </p:extLst>
          </p:nvPr>
        </p:nvGraphicFramePr>
        <p:xfrm>
          <a:off x="2796988" y="1931221"/>
          <a:ext cx="6681975" cy="1469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4" name="Equation" r:id="rId3" imgW="1790700" imgH="393700" progId="Equation.DSMT4">
                  <p:embed/>
                </p:oleObj>
              </mc:Choice>
              <mc:Fallback>
                <p:oleObj name="Equation" r:id="rId3" imgW="1790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988" y="1931221"/>
                        <a:ext cx="6681975" cy="1469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642599"/>
              </p:ext>
            </p:extLst>
          </p:nvPr>
        </p:nvGraphicFramePr>
        <p:xfrm>
          <a:off x="3346751" y="5084762"/>
          <a:ext cx="6133799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5" name="Equation" r:id="rId5" imgW="1587500" imgH="419100" progId="Equation.DSMT4">
                  <p:embed/>
                </p:oleObj>
              </mc:Choice>
              <mc:Fallback>
                <p:oleObj name="Equation" r:id="rId5" imgW="1587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751" y="5084762"/>
                        <a:ext cx="6133799" cy="162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9" name="WordArt 7"/>
          <p:cNvSpPr>
            <a:spLocks noChangeArrowheads="1" noChangeShapeType="1" noTextEdit="1"/>
          </p:cNvSpPr>
          <p:nvPr/>
        </p:nvSpPr>
        <p:spPr bwMode="auto">
          <a:xfrm>
            <a:off x="1258646" y="498512"/>
            <a:ext cx="8864301" cy="12969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First</a:t>
            </a:r>
            <a:r>
              <a:rPr lang="sv-SE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order optimum </a:t>
            </a:r>
            <a:r>
              <a:rPr lang="sv-SE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condition</a:t>
            </a:r>
            <a:endParaRPr lang="sv-SE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4150" name="WordArt 8"/>
          <p:cNvSpPr>
            <a:spLocks noChangeArrowheads="1" noChangeShapeType="1" noTextEdit="1"/>
          </p:cNvSpPr>
          <p:nvPr/>
        </p:nvSpPr>
        <p:spPr bwMode="auto">
          <a:xfrm>
            <a:off x="1323191" y="3789364"/>
            <a:ext cx="8864301" cy="1152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Second order maximum </a:t>
            </a:r>
            <a:r>
              <a:rPr lang="sv-SE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condition</a:t>
            </a:r>
            <a:endParaRPr lang="sv-SE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5E3348-F8F0-4D8E-A1C3-77FB8AA62BB5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graphicFrame>
        <p:nvGraphicFramePr>
          <p:cNvPr id="135171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11308"/>
              </p:ext>
            </p:extLst>
          </p:nvPr>
        </p:nvGraphicFramePr>
        <p:xfrm>
          <a:off x="2157413" y="1039813"/>
          <a:ext cx="7513637" cy="448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0" name="Equation" r:id="rId3" imgW="2171520" imgH="1295280" progId="Equation.DSMT4">
                  <p:embed/>
                </p:oleObj>
              </mc:Choice>
              <mc:Fallback>
                <p:oleObj name="Equation" r:id="rId3" imgW="2171520" imgH="1295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1039813"/>
                        <a:ext cx="7513637" cy="448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llips 1"/>
          <p:cNvSpPr/>
          <p:nvPr/>
        </p:nvSpPr>
        <p:spPr>
          <a:xfrm>
            <a:off x="2624866" y="3076687"/>
            <a:ext cx="5077609" cy="20977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2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8843DB-7BF4-4E17-B3E2-CD54E628B41C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170" y="2898215"/>
            <a:ext cx="10137289" cy="1143000"/>
          </a:xfrm>
        </p:spPr>
        <p:txBody>
          <a:bodyPr/>
          <a:lstStyle/>
          <a:p>
            <a:pPr algn="l" eaLnBrk="1" hangingPunct="1"/>
            <a:r>
              <a:rPr lang="sv-SE" altLang="sv-SE" sz="4000" b="1" i="1" dirty="0" smtClean="0">
                <a:solidFill>
                  <a:srgbClr val="FF0000"/>
                </a:solidFill>
              </a:rPr>
              <a:t>The optimal stock </a:t>
            </a:r>
            <a:r>
              <a:rPr lang="sv-SE" altLang="sv-SE" sz="4000" b="1" i="1" dirty="0" err="1" smtClean="0">
                <a:solidFill>
                  <a:srgbClr val="FF0000"/>
                </a:solidFill>
              </a:rPr>
              <a:t>level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 </a:t>
            </a:r>
            <a:r>
              <a:rPr lang="sv-SE" altLang="sv-SE" sz="4000" b="1" i="1" dirty="0" err="1" smtClean="0">
                <a:solidFill>
                  <a:srgbClr val="FF0000"/>
                </a:solidFill>
              </a:rPr>
              <a:t>after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 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the initial </a:t>
            </a:r>
            <a:r>
              <a:rPr lang="sv-SE" altLang="sv-SE" sz="4000" b="1" i="1" dirty="0" err="1" smtClean="0">
                <a:solidFill>
                  <a:srgbClr val="FF0000"/>
                </a:solidFill>
              </a:rPr>
              <a:t>harvest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, V1, </a:t>
            </a:r>
            <a:r>
              <a:rPr lang="sv-SE" altLang="sv-SE" sz="4000" b="1" i="1" dirty="0" err="1" smtClean="0">
                <a:solidFill>
                  <a:srgbClr val="FF0000"/>
                </a:solidFill>
              </a:rPr>
              <a:t>can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 be </a:t>
            </a:r>
            <a:r>
              <a:rPr lang="sv-SE" altLang="sv-SE" sz="4000" b="1" i="1" dirty="0" err="1" smtClean="0">
                <a:solidFill>
                  <a:srgbClr val="FF0000"/>
                </a:solidFill>
              </a:rPr>
              <a:t>determined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 from </a:t>
            </a:r>
            <a:r>
              <a:rPr lang="sv-SE" altLang="sv-SE" sz="4000" b="1" i="1" dirty="0" err="1" smtClean="0">
                <a:solidFill>
                  <a:srgbClr val="FF0000"/>
                </a:solidFill>
              </a:rPr>
              <a:t>this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 </a:t>
            </a:r>
            <a:r>
              <a:rPr lang="sv-SE" altLang="sv-SE" sz="4000" b="1" i="1" dirty="0" err="1" smtClean="0">
                <a:solidFill>
                  <a:srgbClr val="FF0000"/>
                </a:solidFill>
              </a:rPr>
              <a:t>equation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.</a:t>
            </a:r>
            <a:br>
              <a:rPr lang="sv-SE" altLang="sv-SE" sz="4000" b="1" i="1" dirty="0" smtClean="0">
                <a:solidFill>
                  <a:srgbClr val="FF0000"/>
                </a:solidFill>
              </a:rPr>
            </a:br>
            <a:r>
              <a:rPr lang="sv-SE" altLang="sv-SE" sz="4000" b="1" i="1" dirty="0">
                <a:solidFill>
                  <a:srgbClr val="FF0000"/>
                </a:solidFill>
              </a:rPr>
              <a:t/>
            </a:r>
            <a:br>
              <a:rPr lang="sv-SE" altLang="sv-SE" sz="4000" b="1" i="1" dirty="0">
                <a:solidFill>
                  <a:srgbClr val="FF0000"/>
                </a:solidFill>
              </a:rPr>
            </a:br>
            <a:r>
              <a:rPr lang="sv-SE" altLang="sv-SE" sz="4000" b="1" i="1" dirty="0" smtClean="0">
                <a:solidFill>
                  <a:srgbClr val="FF0000"/>
                </a:solidFill>
              </a:rPr>
              <a:t/>
            </a:r>
            <a:br>
              <a:rPr lang="sv-SE" altLang="sv-SE" sz="4000" b="1" i="1" dirty="0" smtClean="0">
                <a:solidFill>
                  <a:srgbClr val="FF0000"/>
                </a:solidFill>
              </a:rPr>
            </a:br>
            <a:r>
              <a:rPr lang="sv-SE" altLang="sv-SE" sz="4000" b="1" i="1" dirty="0">
                <a:solidFill>
                  <a:srgbClr val="FF0000"/>
                </a:solidFill>
              </a:rPr>
              <a:t/>
            </a:r>
            <a:br>
              <a:rPr lang="sv-SE" altLang="sv-SE" sz="4000" b="1" i="1" dirty="0">
                <a:solidFill>
                  <a:srgbClr val="FF0000"/>
                </a:solidFill>
              </a:rPr>
            </a:br>
            <a:r>
              <a:rPr lang="sv-SE" altLang="sv-SE" sz="4000" b="1" i="1" dirty="0" smtClean="0">
                <a:solidFill>
                  <a:srgbClr val="FF0000"/>
                </a:solidFill>
              </a:rPr>
              <a:t/>
            </a:r>
            <a:br>
              <a:rPr lang="sv-SE" altLang="sv-SE" sz="4000" b="1" i="1" dirty="0" smtClean="0">
                <a:solidFill>
                  <a:srgbClr val="FF0000"/>
                </a:solidFill>
              </a:rPr>
            </a:br>
            <a:r>
              <a:rPr lang="sv-SE" altLang="sv-SE" sz="4000" b="1" i="1" dirty="0" smtClean="0">
                <a:solidFill>
                  <a:srgbClr val="FF0000"/>
                </a:solidFill>
              </a:rPr>
              <a:t> </a:t>
            </a:r>
            <a:br>
              <a:rPr lang="sv-SE" altLang="sv-SE" sz="4000" b="1" i="1" dirty="0" smtClean="0">
                <a:solidFill>
                  <a:srgbClr val="FF0000"/>
                </a:solidFill>
              </a:rPr>
            </a:br>
            <a:r>
              <a:rPr lang="sv-SE" altLang="sv-SE" sz="4000" b="1" i="1" dirty="0" smtClean="0">
                <a:solidFill>
                  <a:srgbClr val="002060"/>
                </a:solidFill>
              </a:rPr>
              <a:t>(</a:t>
            </a:r>
            <a:r>
              <a:rPr lang="sv-SE" altLang="sv-SE" sz="4000" b="1" i="1" dirty="0" err="1" smtClean="0">
                <a:solidFill>
                  <a:srgbClr val="002060"/>
                </a:solidFill>
              </a:rPr>
              <a:t>Then</a:t>
            </a:r>
            <a:r>
              <a:rPr lang="sv-SE" altLang="sv-SE" sz="4000" b="1" i="1" dirty="0" smtClean="0">
                <a:solidFill>
                  <a:srgbClr val="002060"/>
                </a:solidFill>
              </a:rPr>
              <a:t>, the optimal initial </a:t>
            </a:r>
            <a:r>
              <a:rPr lang="sv-SE" altLang="sv-SE" sz="4000" b="1" i="1" dirty="0" err="1" smtClean="0">
                <a:solidFill>
                  <a:srgbClr val="002060"/>
                </a:solidFill>
              </a:rPr>
              <a:t>harvest</a:t>
            </a:r>
            <a:r>
              <a:rPr lang="sv-SE" altLang="sv-SE" sz="4000" b="1" i="1" dirty="0" smtClean="0">
                <a:solidFill>
                  <a:srgbClr val="002060"/>
                </a:solidFill>
              </a:rPr>
              <a:t> </a:t>
            </a:r>
            <a:r>
              <a:rPr lang="sv-SE" altLang="sv-SE" sz="4000" b="1" i="1" dirty="0" err="1" smtClean="0">
                <a:solidFill>
                  <a:srgbClr val="002060"/>
                </a:solidFill>
              </a:rPr>
              <a:t>level</a:t>
            </a:r>
            <a:r>
              <a:rPr lang="sv-SE" altLang="sv-SE" sz="4000" b="1" i="1" dirty="0" smtClean="0">
                <a:solidFill>
                  <a:srgbClr val="002060"/>
                </a:solidFill>
              </a:rPr>
              <a:t>, h, is </a:t>
            </a:r>
            <a:r>
              <a:rPr lang="sv-SE" altLang="sv-SE" sz="4000" b="1" i="1" dirty="0" err="1" smtClean="0">
                <a:solidFill>
                  <a:srgbClr val="002060"/>
                </a:solidFill>
              </a:rPr>
              <a:t>determined</a:t>
            </a:r>
            <a:r>
              <a:rPr lang="sv-SE" altLang="sv-SE" sz="4000" b="1" i="1" dirty="0" smtClean="0">
                <a:solidFill>
                  <a:srgbClr val="002060"/>
                </a:solidFill>
              </a:rPr>
              <a:t> from V1=V0-h. 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h=V0-V1</a:t>
            </a:r>
            <a:r>
              <a:rPr lang="sv-SE" altLang="sv-SE" sz="4000" b="1" i="1" dirty="0" smtClean="0">
                <a:solidFill>
                  <a:srgbClr val="002060"/>
                </a:solidFill>
              </a:rPr>
              <a:t>.) </a:t>
            </a:r>
            <a:endParaRPr lang="sv-SE" altLang="sv-SE" sz="40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13619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348989"/>
              </p:ext>
            </p:extLst>
          </p:nvPr>
        </p:nvGraphicFramePr>
        <p:xfrm>
          <a:off x="1269403" y="2399051"/>
          <a:ext cx="8596732" cy="231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5" name="Equation" r:id="rId3" imgW="1600200" imgH="431640" progId="Equation.DSMT4">
                  <p:embed/>
                </p:oleObj>
              </mc:Choice>
              <mc:Fallback>
                <p:oleObj name="Equation" r:id="rId3" imgW="1600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403" y="2399051"/>
                        <a:ext cx="8596732" cy="2319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Platshållare för bildnumm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AD1293-AA95-4D2F-89EE-C5A690EB09B5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v-SE" altLang="sv-SE" sz="4000" b="1" dirty="0" smtClean="0">
                <a:solidFill>
                  <a:srgbClr val="FF0000"/>
                </a:solidFill>
              </a:rPr>
              <a:t>EXAMPLE:</a:t>
            </a:r>
            <a:r>
              <a:rPr lang="sv-SE" altLang="sv-SE" sz="4000" b="1" dirty="0" smtClean="0">
                <a:solidFill>
                  <a:srgbClr val="002060"/>
                </a:solidFill>
              </a:rPr>
              <a:t> </a:t>
            </a:r>
            <a:r>
              <a:rPr lang="sv-SE" altLang="sv-SE" sz="4000" b="1" i="1" dirty="0" err="1" smtClean="0">
                <a:solidFill>
                  <a:srgbClr val="002060"/>
                </a:solidFill>
              </a:rPr>
              <a:t>Optimization</a:t>
            </a:r>
            <a:r>
              <a:rPr lang="sv-SE" altLang="sv-SE" sz="4000" b="1" i="1" dirty="0" smtClean="0">
                <a:solidFill>
                  <a:srgbClr val="002060"/>
                </a:solidFill>
              </a:rPr>
              <a:t> </a:t>
            </a:r>
            <a:r>
              <a:rPr lang="sv-SE" altLang="sv-SE" sz="4000" b="1" i="1" dirty="0" err="1" smtClean="0">
                <a:solidFill>
                  <a:srgbClr val="002060"/>
                </a:solidFill>
              </a:rPr>
              <a:t>with</a:t>
            </a:r>
            <a:r>
              <a:rPr lang="sv-SE" altLang="sv-SE" sz="4000" b="1" i="1" dirty="0" smtClean="0">
                <a:solidFill>
                  <a:srgbClr val="002060"/>
                </a:solidFill>
              </a:rPr>
              <a:t> </a:t>
            </a:r>
            <a:r>
              <a:rPr lang="sv-SE" altLang="sv-SE" sz="4000" b="1" i="1" dirty="0" err="1" smtClean="0">
                <a:solidFill>
                  <a:srgbClr val="002060"/>
                </a:solidFill>
              </a:rPr>
              <a:t>specific</a:t>
            </a:r>
            <a:r>
              <a:rPr lang="sv-SE" altLang="sv-SE" sz="4000" b="1" i="1" dirty="0" smtClean="0">
                <a:solidFill>
                  <a:srgbClr val="002060"/>
                </a:solidFill>
              </a:rPr>
              <a:t> parameters and a </a:t>
            </a:r>
            <a:r>
              <a:rPr lang="sv-SE" altLang="sv-SE" sz="4000" b="1" i="1" dirty="0" err="1" smtClean="0">
                <a:solidFill>
                  <a:srgbClr val="002060"/>
                </a:solidFill>
              </a:rPr>
              <a:t>graphical</a:t>
            </a:r>
            <a:r>
              <a:rPr lang="sv-SE" altLang="sv-SE" sz="4000" b="1" i="1" dirty="0" smtClean="0">
                <a:solidFill>
                  <a:srgbClr val="002060"/>
                </a:solidFill>
              </a:rPr>
              <a:t> approach:</a:t>
            </a:r>
            <a:endParaRPr lang="sv-SE" altLang="sv-SE" sz="4000" i="1" dirty="0">
              <a:solidFill>
                <a:srgbClr val="002060"/>
              </a:solidFill>
            </a:endParaRPr>
          </a:p>
        </p:txBody>
      </p:sp>
      <p:graphicFrame>
        <p:nvGraphicFramePr>
          <p:cNvPr id="13005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943395"/>
              </p:ext>
            </p:extLst>
          </p:nvPr>
        </p:nvGraphicFramePr>
        <p:xfrm>
          <a:off x="914400" y="3676307"/>
          <a:ext cx="7559675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3" name="Equation" r:id="rId3" imgW="1777229" imgH="393529" progId="Equation.DSMT4">
                  <p:embed/>
                </p:oleObj>
              </mc:Choice>
              <mc:Fallback>
                <p:oleObj name="Equation" r:id="rId3" imgW="177722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76307"/>
                        <a:ext cx="7559675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053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5115" y="5382891"/>
            <a:ext cx="8642350" cy="877888"/>
          </a:xfrm>
          <a:noFill/>
        </p:spPr>
      </p:pic>
      <p:sp>
        <p:nvSpPr>
          <p:cNvPr id="130054" name="Rectangle 8"/>
          <p:cNvSpPr>
            <a:spLocks noChangeArrowheads="1"/>
          </p:cNvSpPr>
          <p:nvPr/>
        </p:nvSpPr>
        <p:spPr bwMode="auto">
          <a:xfrm>
            <a:off x="914400" y="2083993"/>
            <a:ext cx="86654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400" b="1" i="1" dirty="0" smtClean="0">
                <a:solidFill>
                  <a:srgbClr val="FF0000"/>
                </a:solidFill>
              </a:rPr>
              <a:t>Initial stock </a:t>
            </a:r>
            <a:r>
              <a:rPr lang="sv-SE" altLang="sv-SE" sz="2400" b="1" i="1" dirty="0" err="1" smtClean="0">
                <a:solidFill>
                  <a:srgbClr val="FF0000"/>
                </a:solidFill>
              </a:rPr>
              <a:t>level</a:t>
            </a:r>
            <a:r>
              <a:rPr lang="sv-SE" altLang="sv-SE" sz="2400" b="1" i="1" dirty="0" smtClean="0">
                <a:solidFill>
                  <a:srgbClr val="FF0000"/>
                </a:solidFill>
              </a:rPr>
              <a:t> = 130 m3/ha.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400" b="1" i="1" dirty="0" smtClean="0">
                <a:solidFill>
                  <a:srgbClr val="FF0000"/>
                </a:solidFill>
              </a:rPr>
              <a:t>p0 = p1 = 200 SEK/m3.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400" b="1" i="1" dirty="0" smtClean="0">
                <a:solidFill>
                  <a:srgbClr val="FF0000"/>
                </a:solidFill>
              </a:rPr>
              <a:t>r = 3%.</a:t>
            </a:r>
            <a:endParaRPr lang="sv-SE" altLang="sv-SE" sz="2400" b="1" i="1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400" b="1" i="1" dirty="0" err="1" smtClean="0">
                <a:solidFill>
                  <a:srgbClr val="FF0000"/>
                </a:solidFill>
              </a:rPr>
              <a:t>Estimated</a:t>
            </a:r>
            <a:r>
              <a:rPr lang="sv-SE" altLang="sv-SE" sz="2400" b="1" i="1" dirty="0" smtClean="0">
                <a:solidFill>
                  <a:srgbClr val="FF0000"/>
                </a:solidFill>
              </a:rPr>
              <a:t> </a:t>
            </a:r>
            <a:r>
              <a:rPr lang="sv-SE" altLang="sv-SE" sz="2400" b="1" i="1" dirty="0" err="1" smtClean="0">
                <a:solidFill>
                  <a:srgbClr val="FF0000"/>
                </a:solidFill>
              </a:rPr>
              <a:t>growth</a:t>
            </a:r>
            <a:r>
              <a:rPr lang="sv-SE" altLang="sv-SE" sz="2400" b="1" i="1" dirty="0" smtClean="0">
                <a:solidFill>
                  <a:srgbClr val="FF0000"/>
                </a:solidFill>
              </a:rPr>
              <a:t> </a:t>
            </a:r>
            <a:r>
              <a:rPr lang="sv-SE" altLang="sv-SE" sz="2400" b="1" i="1" dirty="0" err="1" smtClean="0">
                <a:solidFill>
                  <a:srgbClr val="FF0000"/>
                </a:solidFill>
              </a:rPr>
              <a:t>function</a:t>
            </a:r>
            <a:r>
              <a:rPr lang="sv-SE" altLang="sv-SE" sz="2400" b="1" i="1" dirty="0" smtClean="0">
                <a:solidFill>
                  <a:srgbClr val="FF0000"/>
                </a:solidFill>
              </a:rPr>
              <a:t>: </a:t>
            </a:r>
            <a:r>
              <a:rPr lang="sv-SE" altLang="sv-SE" sz="2400" b="1" i="1" dirty="0" smtClean="0">
                <a:solidFill>
                  <a:srgbClr val="0070C0"/>
                </a:solidFill>
              </a:rPr>
              <a:t>G</a:t>
            </a:r>
            <a:r>
              <a:rPr lang="sv-SE" altLang="sv-SE" sz="2400" dirty="0" smtClean="0">
                <a:solidFill>
                  <a:srgbClr val="3333CC"/>
                </a:solidFill>
              </a:rPr>
              <a:t> </a:t>
            </a:r>
            <a:r>
              <a:rPr lang="sv-SE" altLang="sv-SE" sz="2400" dirty="0">
                <a:solidFill>
                  <a:srgbClr val="3333CC"/>
                </a:solidFill>
              </a:rPr>
              <a:t>= </a:t>
            </a:r>
            <a:r>
              <a:rPr lang="sv-SE" altLang="sv-SE" sz="2400" dirty="0" smtClean="0">
                <a:solidFill>
                  <a:srgbClr val="3333CC"/>
                </a:solidFill>
              </a:rPr>
              <a:t>0.054011123·V </a:t>
            </a:r>
            <a:r>
              <a:rPr lang="sv-SE" altLang="sv-SE" sz="2400" dirty="0">
                <a:solidFill>
                  <a:srgbClr val="3333CC"/>
                </a:solidFill>
              </a:rPr>
              <a:t>- </a:t>
            </a:r>
            <a:r>
              <a:rPr lang="sv-SE" altLang="sv-SE" sz="2400" dirty="0" smtClean="0">
                <a:solidFill>
                  <a:srgbClr val="3333CC"/>
                </a:solidFill>
              </a:rPr>
              <a:t>0.000129731·V·V</a:t>
            </a:r>
            <a:endParaRPr lang="sv-SE" altLang="sv-SE" sz="24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Platshållare för bild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FCD18F-B348-46D9-8853-58DADF477ECF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95488" y="606428"/>
            <a:ext cx="7772400" cy="1143000"/>
          </a:xfrm>
        </p:spPr>
        <p:txBody>
          <a:bodyPr/>
          <a:lstStyle/>
          <a:p>
            <a:pPr algn="l" eaLnBrk="1" hangingPunct="1"/>
            <a:r>
              <a:rPr lang="sv-SE" altLang="sv-SE" sz="4000" b="1" dirty="0" smtClean="0">
                <a:solidFill>
                  <a:srgbClr val="FF0000"/>
                </a:solidFill>
              </a:rPr>
              <a:t>Present </a:t>
            </a:r>
            <a:r>
              <a:rPr lang="sv-SE" altLang="sv-SE" sz="4000" b="1" dirty="0" err="1" smtClean="0">
                <a:solidFill>
                  <a:srgbClr val="FF0000"/>
                </a:solidFill>
              </a:rPr>
              <a:t>value</a:t>
            </a:r>
            <a:r>
              <a:rPr lang="sv-SE" altLang="sv-SE" sz="4000" b="1" dirty="0" smtClean="0">
                <a:solidFill>
                  <a:srgbClr val="FF0000"/>
                </a:solidFill>
              </a:rPr>
              <a:t> (SEK/ha)</a:t>
            </a:r>
            <a:endParaRPr lang="sv-SE" altLang="sv-SE" sz="4000" b="1" dirty="0">
              <a:solidFill>
                <a:srgbClr val="FF0000"/>
              </a:solidFill>
            </a:endParaRPr>
          </a:p>
        </p:txBody>
      </p:sp>
      <p:pic>
        <p:nvPicPr>
          <p:cNvPr id="131076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5734051"/>
            <a:ext cx="7920038" cy="804863"/>
          </a:xfrm>
          <a:noFill/>
        </p:spPr>
      </p:pic>
      <p:pic>
        <p:nvPicPr>
          <p:cNvPr id="131077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1" y="1916114"/>
            <a:ext cx="5616575" cy="3952875"/>
          </a:xfrm>
          <a:noFill/>
        </p:spPr>
      </p:pic>
      <p:sp>
        <p:nvSpPr>
          <p:cNvPr id="2" name="textruta 1"/>
          <p:cNvSpPr txBox="1"/>
          <p:nvPr/>
        </p:nvSpPr>
        <p:spPr>
          <a:xfrm>
            <a:off x="8577957" y="4275199"/>
            <a:ext cx="2310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 smtClean="0">
                <a:solidFill>
                  <a:srgbClr val="FF0000"/>
                </a:solidFill>
              </a:rPr>
              <a:t>h (m3/ha)</a:t>
            </a:r>
            <a:endParaRPr lang="sv-S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Principles of Optimal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Forestry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err="1" smtClean="0">
                <a:solidFill>
                  <a:srgbClr val="FF0000"/>
                </a:solidFill>
              </a:rPr>
              <a:t>Introduction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en-US" dirty="0"/>
              <a:t>Simple analytical method to optimize the stock level in continuous cover </a:t>
            </a:r>
            <a:r>
              <a:rPr lang="en-US" dirty="0" smtClean="0"/>
              <a:t>forestry.</a:t>
            </a:r>
          </a:p>
          <a:p>
            <a:r>
              <a:rPr lang="en-US" dirty="0" smtClean="0"/>
              <a:t>More advanced analytical method to simultaneously optimize the stock level after harvest and the harvest interval. General aspects on optimal CCF, forest regulations and environmental issues.</a:t>
            </a:r>
          </a:p>
          <a:p>
            <a:r>
              <a:rPr lang="en-US" dirty="0" smtClean="0"/>
              <a:t>Advanced method to optimize CCF at the individual tree level, considering spatial competition, stochastic prices and timber quality variations. 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Platshållare för bildnumm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60CE36-44C4-40DF-A198-245F65460DC3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187" y="290514"/>
            <a:ext cx="7915275" cy="1143000"/>
          </a:xfrm>
        </p:spPr>
        <p:txBody>
          <a:bodyPr/>
          <a:lstStyle/>
          <a:p>
            <a:pPr algn="l" eaLnBrk="1" hangingPunct="1"/>
            <a:r>
              <a:rPr lang="sv-SE" altLang="sv-SE" sz="4000" b="1" dirty="0">
                <a:solidFill>
                  <a:srgbClr val="FF0000"/>
                </a:solidFill>
              </a:rPr>
              <a:t>Present </a:t>
            </a:r>
            <a:r>
              <a:rPr lang="sv-SE" altLang="sv-SE" sz="4000" b="1" dirty="0" err="1">
                <a:solidFill>
                  <a:srgbClr val="FF0000"/>
                </a:solidFill>
              </a:rPr>
              <a:t>value</a:t>
            </a:r>
            <a:r>
              <a:rPr lang="sv-SE" altLang="sv-SE" sz="4000" b="1" dirty="0">
                <a:solidFill>
                  <a:srgbClr val="FF0000"/>
                </a:solidFill>
              </a:rPr>
              <a:t> (SEK/ha)</a:t>
            </a:r>
            <a:endParaRPr lang="sv-SE" altLang="sv-SE" sz="3000" dirty="0"/>
          </a:p>
        </p:txBody>
      </p:sp>
      <p:pic>
        <p:nvPicPr>
          <p:cNvPr id="13210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9904" y="5589589"/>
            <a:ext cx="8064500" cy="968375"/>
          </a:xfrm>
          <a:noFill/>
        </p:spPr>
      </p:pic>
      <p:pic>
        <p:nvPicPr>
          <p:cNvPr id="13210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9904" y="1433514"/>
            <a:ext cx="5905500" cy="4156075"/>
          </a:xfrm>
          <a:noFill/>
        </p:spPr>
      </p:pic>
      <p:sp>
        <p:nvSpPr>
          <p:cNvPr id="2" name="Rektangel 1"/>
          <p:cNvSpPr/>
          <p:nvPr/>
        </p:nvSpPr>
        <p:spPr>
          <a:xfrm>
            <a:off x="7404378" y="3864868"/>
            <a:ext cx="4027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4000" b="1" dirty="0" smtClean="0">
                <a:solidFill>
                  <a:srgbClr val="FF0000"/>
                </a:solidFill>
              </a:rPr>
              <a:t>V1=V0-h </a:t>
            </a:r>
            <a:r>
              <a:rPr lang="sv-SE" sz="4000" b="1" dirty="0">
                <a:solidFill>
                  <a:srgbClr val="FF0000"/>
                </a:solidFill>
              </a:rPr>
              <a:t>(m3/ha)</a:t>
            </a:r>
            <a:endParaRPr lang="sv-S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Platshållare för bildnumm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271C18-28F4-485C-8DD9-65CBE1C49D20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519" y="516166"/>
            <a:ext cx="8806031" cy="1306513"/>
          </a:xfrm>
        </p:spPr>
        <p:txBody>
          <a:bodyPr/>
          <a:lstStyle/>
          <a:p>
            <a:pPr algn="l" eaLnBrk="1" hangingPunct="1"/>
            <a:r>
              <a:rPr lang="sv-SE" altLang="sv-SE" sz="3200" b="1" dirty="0" smtClean="0">
                <a:solidFill>
                  <a:schemeClr val="accent2"/>
                </a:solidFill>
              </a:rPr>
              <a:t>Illustration via an </a:t>
            </a:r>
            <a:r>
              <a:rPr lang="sv-SE" altLang="sv-SE" sz="3200" b="1" dirty="0" err="1" smtClean="0">
                <a:solidFill>
                  <a:schemeClr val="accent2"/>
                </a:solidFill>
              </a:rPr>
              <a:t>estimated</a:t>
            </a:r>
            <a:r>
              <a:rPr lang="sv-SE" altLang="sv-SE" sz="3200" b="1" dirty="0" smtClean="0">
                <a:solidFill>
                  <a:schemeClr val="accent2"/>
                </a:solidFill>
              </a:rPr>
              <a:t> </a:t>
            </a:r>
            <a:r>
              <a:rPr lang="sv-SE" altLang="sv-SE" sz="3200" b="1" dirty="0" err="1" smtClean="0">
                <a:solidFill>
                  <a:schemeClr val="accent2"/>
                </a:solidFill>
              </a:rPr>
              <a:t>growth</a:t>
            </a:r>
            <a:r>
              <a:rPr lang="sv-SE" altLang="sv-SE" sz="3200" b="1" dirty="0" smtClean="0">
                <a:solidFill>
                  <a:schemeClr val="accent2"/>
                </a:solidFill>
              </a:rPr>
              <a:t> </a:t>
            </a:r>
            <a:r>
              <a:rPr lang="sv-SE" altLang="sv-SE" sz="3200" b="1" dirty="0" err="1" smtClean="0">
                <a:solidFill>
                  <a:schemeClr val="accent2"/>
                </a:solidFill>
              </a:rPr>
              <a:t>function</a:t>
            </a:r>
            <a:r>
              <a:rPr lang="sv-SE" altLang="sv-SE" sz="3200" b="1" dirty="0" smtClean="0">
                <a:solidFill>
                  <a:schemeClr val="accent2"/>
                </a:solidFill>
              </a:rPr>
              <a:t>:</a:t>
            </a:r>
            <a:endParaRPr lang="sv-SE" altLang="sv-SE" sz="3200" b="1" dirty="0">
              <a:solidFill>
                <a:schemeClr val="accent2"/>
              </a:solidFill>
            </a:endParaRPr>
          </a:p>
        </p:txBody>
      </p:sp>
      <p:pic>
        <p:nvPicPr>
          <p:cNvPr id="13722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1288" y="2458610"/>
            <a:ext cx="4391025" cy="2913063"/>
          </a:xfrm>
          <a:noFill/>
        </p:spPr>
      </p:pic>
      <p:graphicFrame>
        <p:nvGraphicFramePr>
          <p:cNvPr id="137221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3597272"/>
              </p:ext>
            </p:extLst>
          </p:nvPr>
        </p:nvGraphicFramePr>
        <p:xfrm>
          <a:off x="2681288" y="5508925"/>
          <a:ext cx="56038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Equation" r:id="rId4" imgW="1930400" imgH="228600" progId="Equation.DSMT4">
                  <p:embed/>
                </p:oleObj>
              </mc:Choice>
              <mc:Fallback>
                <p:oleObj name="Equation" r:id="rId4" imgW="193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5508925"/>
                        <a:ext cx="56038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3055172" y="1699423"/>
            <a:ext cx="129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 smtClean="0"/>
              <a:t>G(V)</a:t>
            </a:r>
            <a:endParaRPr lang="sv-SE" sz="4000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7196866" y="4506811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v-SE" sz="4000" b="1" dirty="0" smtClean="0"/>
              <a:t>V</a:t>
            </a:r>
            <a:endParaRPr lang="sv-SE" sz="4000" b="1" dirty="0"/>
          </a:p>
        </p:txBody>
      </p:sp>
    </p:spTree>
    <p:extLst>
      <p:ext uri="{BB962C8B-B14F-4D97-AF65-F5344CB8AC3E}">
        <p14:creationId xmlns:p14="http://schemas.microsoft.com/office/powerpoint/2010/main" val="8643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78EC26-2E31-4E89-A381-F1E63956033C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sp>
        <p:nvSpPr>
          <p:cNvPr id="138243" name="Rectangle 6"/>
          <p:cNvSpPr>
            <a:spLocks noGrp="1" noChangeArrowheads="1"/>
          </p:cNvSpPr>
          <p:nvPr>
            <p:ph type="title"/>
          </p:nvPr>
        </p:nvSpPr>
        <p:spPr>
          <a:xfrm>
            <a:off x="623944" y="835511"/>
            <a:ext cx="10363200" cy="1143000"/>
          </a:xfrm>
        </p:spPr>
        <p:txBody>
          <a:bodyPr/>
          <a:lstStyle/>
          <a:p>
            <a:pPr eaLnBrk="1" hangingPunct="1"/>
            <a:r>
              <a:rPr lang="sv-SE" altLang="sv-SE" b="1" i="1" dirty="0" err="1" smtClean="0">
                <a:solidFill>
                  <a:schemeClr val="accent2"/>
                </a:solidFill>
              </a:rPr>
              <a:t>Growth</a:t>
            </a:r>
            <a:r>
              <a:rPr lang="sv-SE" altLang="sv-SE" b="1" i="1" dirty="0" smtClean="0">
                <a:solidFill>
                  <a:schemeClr val="accent2"/>
                </a:solidFill>
              </a:rPr>
              <a:t> </a:t>
            </a:r>
            <a:r>
              <a:rPr lang="sv-SE" altLang="sv-SE" b="1" i="1" dirty="0" err="1" smtClean="0">
                <a:solidFill>
                  <a:schemeClr val="accent2"/>
                </a:solidFill>
              </a:rPr>
              <a:t>function</a:t>
            </a:r>
            <a:r>
              <a:rPr lang="sv-SE" altLang="sv-SE" b="1" i="1" dirty="0" smtClean="0">
                <a:solidFill>
                  <a:schemeClr val="accent2"/>
                </a:solidFill>
              </a:rPr>
              <a:t> </a:t>
            </a:r>
            <a:r>
              <a:rPr lang="sv-SE" altLang="sv-SE" b="1" i="1" dirty="0" err="1" smtClean="0">
                <a:solidFill>
                  <a:schemeClr val="accent2"/>
                </a:solidFill>
              </a:rPr>
              <a:t>derivatives</a:t>
            </a:r>
            <a:r>
              <a:rPr lang="sv-SE" altLang="sv-SE" b="1" i="1" dirty="0" smtClean="0">
                <a:solidFill>
                  <a:schemeClr val="accent2"/>
                </a:solidFill>
              </a:rPr>
              <a:t>:</a:t>
            </a:r>
            <a:endParaRPr lang="sv-SE" altLang="sv-SE" b="1" i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3824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495551" y="2759075"/>
          <a:ext cx="7129463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7" name="Equation" r:id="rId3" imgW="1930400" imgH="685800" progId="Equation.DSMT4">
                  <p:embed/>
                </p:oleObj>
              </mc:Choice>
              <mc:Fallback>
                <p:oleObj name="Equation" r:id="rId3" imgW="1930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759075"/>
                        <a:ext cx="7129463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20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Platshållare för bildnumm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AA0D26-DA3F-4D8E-B382-B0F6A1D3C755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pic>
        <p:nvPicPr>
          <p:cNvPr id="13926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712913"/>
            <a:ext cx="6119812" cy="4711700"/>
          </a:xfrm>
          <a:noFill/>
        </p:spPr>
      </p:pic>
      <p:graphicFrame>
        <p:nvGraphicFramePr>
          <p:cNvPr id="139268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3359150" y="692151"/>
          <a:ext cx="58356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0" name="Equation" r:id="rId4" imgW="1803400" imgH="203200" progId="Equation.DSMT4">
                  <p:embed/>
                </p:oleObj>
              </mc:Choice>
              <mc:Fallback>
                <p:oleObj name="Equation" r:id="rId4" imgW="1803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692151"/>
                        <a:ext cx="583565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9" name="Text Box 11"/>
          <p:cNvSpPr txBox="1">
            <a:spLocks noChangeArrowheads="1"/>
          </p:cNvSpPr>
          <p:nvPr/>
        </p:nvSpPr>
        <p:spPr bwMode="auto">
          <a:xfrm>
            <a:off x="8401050" y="4625975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>
                <a:solidFill>
                  <a:srgbClr val="000000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21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E372AC-F66C-4724-895D-558639CEFA72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42278" y="692150"/>
            <a:ext cx="9165310" cy="1143000"/>
          </a:xfrm>
        </p:spPr>
        <p:txBody>
          <a:bodyPr/>
          <a:lstStyle/>
          <a:p>
            <a:pPr algn="l" eaLnBrk="1" hangingPunct="1"/>
            <a:r>
              <a:rPr lang="sv-SE" altLang="sv-SE" sz="4000" b="1" i="1" dirty="0" err="1" smtClean="0">
                <a:solidFill>
                  <a:srgbClr val="FF0000"/>
                </a:solidFill>
              </a:rPr>
              <a:t>Determinaion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 </a:t>
            </a:r>
            <a:r>
              <a:rPr lang="sv-SE" altLang="sv-SE" sz="4000" b="1" i="1" dirty="0" err="1" smtClean="0">
                <a:solidFill>
                  <a:srgbClr val="FF0000"/>
                </a:solidFill>
              </a:rPr>
              <a:t>of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 the optimal stock </a:t>
            </a:r>
            <a:r>
              <a:rPr lang="sv-SE" altLang="sv-SE" sz="4000" b="1" i="1" dirty="0" err="1" smtClean="0">
                <a:solidFill>
                  <a:srgbClr val="FF0000"/>
                </a:solidFill>
              </a:rPr>
              <a:t>level</a:t>
            </a:r>
            <a:r>
              <a:rPr lang="sv-SE" altLang="sv-SE" sz="4000" b="1" i="1" dirty="0" smtClean="0">
                <a:solidFill>
                  <a:srgbClr val="FF0000"/>
                </a:solidFill>
              </a:rPr>
              <a:t>:</a:t>
            </a:r>
            <a:endParaRPr lang="sv-SE" altLang="sv-SE" sz="4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4029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063750" y="1931989"/>
          <a:ext cx="7920038" cy="413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5" name="Equation" r:id="rId3" imgW="1701800" imgH="889000" progId="Equation.DSMT4">
                  <p:embed/>
                </p:oleObj>
              </mc:Choice>
              <mc:Fallback>
                <p:oleObj name="Equation" r:id="rId3" imgW="17018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1931989"/>
                        <a:ext cx="7920038" cy="413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4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Platshållare för bildnumm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00D50A-492D-4A63-98A1-9BB544CDB658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pic>
        <p:nvPicPr>
          <p:cNvPr id="14131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4" y="2205038"/>
            <a:ext cx="5400675" cy="4157662"/>
          </a:xfrm>
          <a:noFill/>
        </p:spPr>
      </p:pic>
      <p:graphicFrame>
        <p:nvGraphicFramePr>
          <p:cNvPr id="141316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32175" y="1484314"/>
          <a:ext cx="67706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4" name="Equation" r:id="rId4" imgW="1803400" imgH="203200" progId="Equation.DSMT4">
                  <p:embed/>
                </p:oleObj>
              </mc:Choice>
              <mc:Fallback>
                <p:oleObj name="Equation" r:id="rId4" imgW="1803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1484314"/>
                        <a:ext cx="677068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7" name="Text Box 4"/>
          <p:cNvSpPr txBox="1">
            <a:spLocks noChangeArrowheads="1"/>
          </p:cNvSpPr>
          <p:nvPr/>
        </p:nvSpPr>
        <p:spPr bwMode="auto">
          <a:xfrm>
            <a:off x="7967664" y="4724400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>
                <a:solidFill>
                  <a:srgbClr val="000000"/>
                </a:solidFill>
              </a:rPr>
              <a:t>V</a:t>
            </a:r>
          </a:p>
        </p:txBody>
      </p:sp>
      <p:graphicFrame>
        <p:nvGraphicFramePr>
          <p:cNvPr id="141318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967664" y="3573463"/>
          <a:ext cx="1296987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5" name="Equation" r:id="rId6" imgW="660113" imgH="431613" progId="Equation.DSMT4">
                  <p:embed/>
                </p:oleObj>
              </mc:Choice>
              <mc:Fallback>
                <p:oleObj name="Equation" r:id="rId6" imgW="660113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664" y="3573463"/>
                        <a:ext cx="1296987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9" name="Line 13"/>
          <p:cNvSpPr>
            <a:spLocks noChangeShapeType="1"/>
          </p:cNvSpPr>
          <p:nvPr/>
        </p:nvSpPr>
        <p:spPr bwMode="auto">
          <a:xfrm>
            <a:off x="4943475" y="3573463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  <p:sp>
        <p:nvSpPr>
          <p:cNvPr id="141320" name="Line 14"/>
          <p:cNvSpPr>
            <a:spLocks noChangeShapeType="1"/>
          </p:cNvSpPr>
          <p:nvPr/>
        </p:nvSpPr>
        <p:spPr bwMode="auto">
          <a:xfrm flipV="1">
            <a:off x="4943475" y="5661026"/>
            <a:ext cx="0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  <p:sp>
        <p:nvSpPr>
          <p:cNvPr id="141321" name="Text Box 15"/>
          <p:cNvSpPr txBox="1">
            <a:spLocks noChangeArrowheads="1"/>
          </p:cNvSpPr>
          <p:nvPr/>
        </p:nvSpPr>
        <p:spPr bwMode="auto">
          <a:xfrm>
            <a:off x="4635500" y="6257925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400" b="1">
                <a:solidFill>
                  <a:srgbClr val="FF0000"/>
                </a:solidFill>
              </a:rPr>
              <a:t>92.3</a:t>
            </a:r>
          </a:p>
        </p:txBody>
      </p:sp>
      <p:sp>
        <p:nvSpPr>
          <p:cNvPr id="141322" name="Rectangle 16"/>
          <p:cNvSpPr>
            <a:spLocks noChangeArrowheads="1"/>
          </p:cNvSpPr>
          <p:nvPr/>
        </p:nvSpPr>
        <p:spPr bwMode="auto">
          <a:xfrm>
            <a:off x="7896225" y="3500439"/>
            <a:ext cx="1512888" cy="936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v-SE" altLang="sv-SE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ubrik 1"/>
          <p:cNvSpPr>
            <a:spLocks noGrp="1"/>
          </p:cNvSpPr>
          <p:nvPr>
            <p:ph type="title"/>
          </p:nvPr>
        </p:nvSpPr>
        <p:spPr>
          <a:xfrm>
            <a:off x="957431" y="3208488"/>
            <a:ext cx="10402644" cy="1143000"/>
          </a:xfrm>
        </p:spPr>
        <p:txBody>
          <a:bodyPr/>
          <a:lstStyle/>
          <a:p>
            <a:pPr algn="l"/>
            <a:r>
              <a:rPr lang="sv-SE" altLang="sv-SE" b="1" i="1" dirty="0" err="1" smtClean="0">
                <a:solidFill>
                  <a:srgbClr val="0070C0"/>
                </a:solidFill>
              </a:rPr>
              <a:t>Conclusion</a:t>
            </a:r>
            <a:r>
              <a:rPr lang="sv-SE" altLang="sv-SE" b="1" i="1" dirty="0" smtClean="0">
                <a:solidFill>
                  <a:srgbClr val="0070C0"/>
                </a:solidFill>
              </a:rPr>
              <a:t>:</a:t>
            </a:r>
            <a:r>
              <a:rPr lang="sv-SE" altLang="sv-SE" b="1" dirty="0" smtClean="0"/>
              <a:t/>
            </a:r>
            <a:br>
              <a:rPr lang="sv-SE" altLang="sv-SE" b="1" dirty="0" smtClean="0"/>
            </a:br>
            <a:r>
              <a:rPr lang="sv-SE" altLang="sv-SE" b="1" dirty="0"/>
              <a:t/>
            </a:r>
            <a:br>
              <a:rPr lang="sv-SE" altLang="sv-SE" b="1" dirty="0"/>
            </a:br>
            <a:r>
              <a:rPr lang="sv-SE" altLang="sv-SE" sz="3200" b="1" dirty="0" smtClean="0"/>
              <a:t>T</a:t>
            </a:r>
            <a:r>
              <a:rPr lang="sv-SE" altLang="sv-SE" sz="3200" b="1" dirty="0" smtClean="0"/>
              <a:t>he optimal stock </a:t>
            </a:r>
            <a:r>
              <a:rPr lang="sv-SE" altLang="sv-SE" sz="3200" b="1" dirty="0" err="1" smtClean="0"/>
              <a:t>level</a:t>
            </a:r>
            <a:r>
              <a:rPr lang="sv-SE" altLang="sv-SE" sz="3200" b="1" dirty="0" smtClean="0"/>
              <a:t> is </a:t>
            </a:r>
            <a:r>
              <a:rPr lang="sv-SE" altLang="sv-SE" sz="3200" b="1" dirty="0" smtClean="0">
                <a:solidFill>
                  <a:srgbClr val="FF0000"/>
                </a:solidFill>
              </a:rPr>
              <a:t>92.3 m3 </a:t>
            </a:r>
            <a:r>
              <a:rPr lang="sv-SE" altLang="sv-SE" sz="3200" b="1" dirty="0" smtClean="0">
                <a:solidFill>
                  <a:srgbClr val="FF0000"/>
                </a:solidFill>
              </a:rPr>
              <a:t>per </a:t>
            </a:r>
            <a:r>
              <a:rPr lang="sv-SE" altLang="sv-SE" sz="3200" b="1" dirty="0" err="1" smtClean="0">
                <a:solidFill>
                  <a:srgbClr val="FF0000"/>
                </a:solidFill>
              </a:rPr>
              <a:t>hectare</a:t>
            </a:r>
            <a:r>
              <a:rPr lang="sv-SE" altLang="sv-SE" sz="3200" b="1" dirty="0" smtClean="0">
                <a:solidFill>
                  <a:srgbClr val="FF0000"/>
                </a:solidFill>
              </a:rPr>
              <a:t> </a:t>
            </a:r>
            <a:br>
              <a:rPr lang="sv-SE" altLang="sv-SE" sz="3200" b="1" dirty="0" smtClean="0">
                <a:solidFill>
                  <a:srgbClr val="FF0000"/>
                </a:solidFill>
              </a:rPr>
            </a:br>
            <a:r>
              <a:rPr lang="sv-SE" altLang="sv-SE" sz="3200" b="1" dirty="0" err="1" smtClean="0">
                <a:solidFill>
                  <a:schemeClr val="tx1"/>
                </a:solidFill>
              </a:rPr>
              <a:t>if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 the rate </a:t>
            </a:r>
            <a:r>
              <a:rPr lang="sv-SE" altLang="sv-SE" sz="3200" b="1" dirty="0" err="1" smtClean="0">
                <a:solidFill>
                  <a:schemeClr val="tx1"/>
                </a:solidFill>
              </a:rPr>
              <a:t>of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 </a:t>
            </a:r>
            <a:r>
              <a:rPr lang="sv-SE" altLang="sv-SE" sz="3200" b="1" dirty="0" err="1" smtClean="0">
                <a:solidFill>
                  <a:schemeClr val="tx1"/>
                </a:solidFill>
              </a:rPr>
              <a:t>interst</a:t>
            </a:r>
            <a:r>
              <a:rPr lang="sv-SE" altLang="sv-SE" sz="3200" b="1" dirty="0" smtClean="0">
                <a:solidFill>
                  <a:schemeClr val="tx1"/>
                </a:solidFill>
              </a:rPr>
              <a:t> is </a:t>
            </a:r>
            <a:r>
              <a:rPr lang="sv-SE" altLang="sv-SE" sz="3200" b="1" dirty="0" smtClean="0"/>
              <a:t>3% in </a:t>
            </a:r>
            <a:r>
              <a:rPr lang="sv-SE" altLang="sv-SE" sz="3200" b="1" dirty="0" err="1" smtClean="0"/>
              <a:t>this</a:t>
            </a:r>
            <a:r>
              <a:rPr lang="sv-SE" altLang="sv-SE" sz="3200" b="1" dirty="0" smtClean="0"/>
              <a:t> </a:t>
            </a:r>
            <a:r>
              <a:rPr lang="sv-SE" altLang="sv-SE" sz="3200" b="1" dirty="0" err="1" smtClean="0"/>
              <a:t>case</a:t>
            </a:r>
            <a:r>
              <a:rPr lang="sv-SE" altLang="sv-SE" sz="3200" b="1" dirty="0" smtClean="0"/>
              <a:t>.</a:t>
            </a: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dirty="0" smtClean="0"/>
              <a:t/>
            </a:r>
            <a:br>
              <a:rPr lang="sv-SE" altLang="sv-SE" dirty="0" smtClean="0"/>
            </a:br>
            <a:r>
              <a:rPr lang="sv-SE" altLang="sv-SE" dirty="0" smtClean="0"/>
              <a:t/>
            </a:r>
            <a:br>
              <a:rPr lang="sv-SE" altLang="sv-SE" dirty="0" smtClean="0"/>
            </a:br>
            <a:r>
              <a:rPr lang="sv-SE" altLang="sv-SE" dirty="0" smtClean="0"/>
              <a:t/>
            </a:r>
            <a:br>
              <a:rPr lang="sv-SE" altLang="sv-SE" dirty="0" smtClean="0"/>
            </a:br>
            <a:r>
              <a:rPr lang="sv-SE" altLang="sv-SE" dirty="0" smtClean="0"/>
              <a:t>  </a:t>
            </a:r>
          </a:p>
        </p:txBody>
      </p:sp>
      <p:sp>
        <p:nvSpPr>
          <p:cNvPr id="142339" name="Platshållare för bildnumm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17D2A7-88BB-41CD-A2CB-6AF2FFA1B251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sv-SE" altLang="sv-S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ubrik 1"/>
          <p:cNvSpPr>
            <a:spLocks noGrp="1"/>
          </p:cNvSpPr>
          <p:nvPr>
            <p:ph type="title"/>
          </p:nvPr>
        </p:nvSpPr>
        <p:spPr>
          <a:xfrm>
            <a:off x="1418290" y="2372547"/>
            <a:ext cx="8747685" cy="1143000"/>
          </a:xfrm>
        </p:spPr>
        <p:txBody>
          <a:bodyPr/>
          <a:lstStyle/>
          <a:p>
            <a:pPr algn="l"/>
            <a:r>
              <a:rPr lang="sv-SE" altLang="sv-SE" b="1" dirty="0" err="1" smtClean="0"/>
              <a:t>We</a:t>
            </a:r>
            <a:r>
              <a:rPr lang="sv-SE" altLang="sv-SE" b="1" dirty="0" smtClean="0"/>
              <a:t> </a:t>
            </a:r>
            <a:r>
              <a:rPr lang="sv-SE" altLang="sv-SE" b="1" dirty="0" err="1" smtClean="0"/>
              <a:t>can</a:t>
            </a:r>
            <a:r>
              <a:rPr lang="sv-SE" altLang="sv-SE" b="1" dirty="0" smtClean="0"/>
              <a:t> </a:t>
            </a:r>
            <a:r>
              <a:rPr lang="sv-SE" altLang="sv-SE" b="1" dirty="0" err="1" smtClean="0"/>
              <a:t>also</a:t>
            </a:r>
            <a:r>
              <a:rPr lang="sv-SE" altLang="sv-SE" b="1" dirty="0" smtClean="0"/>
              <a:t> </a:t>
            </a:r>
            <a:r>
              <a:rPr lang="sv-SE" altLang="sv-SE" b="1" dirty="0" err="1" smtClean="0"/>
              <a:t>determine</a:t>
            </a:r>
            <a:r>
              <a:rPr lang="sv-SE" altLang="sv-SE" b="1" dirty="0" smtClean="0"/>
              <a:t> an </a:t>
            </a:r>
            <a:r>
              <a:rPr lang="sv-SE" altLang="sv-SE" b="1" dirty="0" err="1" smtClean="0"/>
              <a:t>equation</a:t>
            </a:r>
            <a:r>
              <a:rPr lang="sv-SE" altLang="sv-SE" b="1" dirty="0" smtClean="0"/>
              <a:t> for the optimal stock </a:t>
            </a:r>
            <a:r>
              <a:rPr lang="sv-SE" altLang="sv-SE" b="1" dirty="0" err="1" smtClean="0"/>
              <a:t>level</a:t>
            </a:r>
            <a:r>
              <a:rPr lang="sv-SE" altLang="sv-SE" b="1" dirty="0" smtClean="0"/>
              <a:t>.</a:t>
            </a:r>
            <a:endParaRPr lang="sv-SE" altLang="sv-SE" b="1" dirty="0" smtClean="0"/>
          </a:p>
        </p:txBody>
      </p:sp>
      <p:sp>
        <p:nvSpPr>
          <p:cNvPr id="143363" name="Platshållare för bildnumm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56D814-C409-4638-8963-B31B337D50CA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sv-SE" altLang="sv-S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Platshållare för bild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848BC9-8922-4A5F-99DF-38BCAE7E8463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graphicFrame>
        <p:nvGraphicFramePr>
          <p:cNvPr id="144387" name="Object 4"/>
          <p:cNvGraphicFramePr>
            <a:graphicFrameLocks noChangeAspect="1"/>
          </p:cNvGraphicFramePr>
          <p:nvPr/>
        </p:nvGraphicFramePr>
        <p:xfrm>
          <a:off x="2351088" y="620714"/>
          <a:ext cx="6335712" cy="557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2" name="Equation" r:id="rId3" imgW="1701800" imgH="1498600" progId="Equation.DSMT4">
                  <p:embed/>
                </p:oleObj>
              </mc:Choice>
              <mc:Fallback>
                <p:oleObj name="Equation" r:id="rId3" imgW="1701800" imgH="149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620714"/>
                        <a:ext cx="6335712" cy="557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0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Platshållare för bild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C4B1F7-19F1-49C6-B0FB-664EC6F54D9F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graphicFrame>
        <p:nvGraphicFramePr>
          <p:cNvPr id="145411" name="Object 2"/>
          <p:cNvGraphicFramePr>
            <a:graphicFrameLocks noChangeAspect="1"/>
          </p:cNvGraphicFramePr>
          <p:nvPr/>
        </p:nvGraphicFramePr>
        <p:xfrm>
          <a:off x="3143250" y="404813"/>
          <a:ext cx="5106988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4" name="Equation" r:id="rId3" imgW="1371600" imgH="431800" progId="Equation.DSMT4">
                  <p:embed/>
                </p:oleObj>
              </mc:Choice>
              <mc:Fallback>
                <p:oleObj name="Equation" r:id="rId3" imgW="1371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404813"/>
                        <a:ext cx="5106988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54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924050"/>
            <a:ext cx="6408737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5413" name="Object 4"/>
          <p:cNvGraphicFramePr>
            <a:graphicFrameLocks noChangeAspect="1"/>
          </p:cNvGraphicFramePr>
          <p:nvPr/>
        </p:nvGraphicFramePr>
        <p:xfrm>
          <a:off x="8543925" y="4724400"/>
          <a:ext cx="795338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5" name="Equation" r:id="rId6" imgW="317225" imgH="431425" progId="Equation.DSMT4">
                  <p:embed/>
                </p:oleObj>
              </mc:Choice>
              <mc:Fallback>
                <p:oleObj name="Equation" r:id="rId6" imgW="317225" imgH="4314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3925" y="4724400"/>
                        <a:ext cx="795338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4" name="Text Box 5"/>
          <p:cNvSpPr txBox="1">
            <a:spLocks noChangeArrowheads="1"/>
          </p:cNvSpPr>
          <p:nvPr/>
        </p:nvSpPr>
        <p:spPr bwMode="auto">
          <a:xfrm>
            <a:off x="5368469" y="2219385"/>
            <a:ext cx="613501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b="1" i="1" dirty="0" err="1" smtClean="0">
                <a:solidFill>
                  <a:srgbClr val="FF0000"/>
                </a:solidFill>
              </a:rPr>
              <a:t>Here</a:t>
            </a:r>
            <a:r>
              <a:rPr lang="sv-SE" altLang="sv-SE" b="1" i="1" dirty="0" smtClean="0">
                <a:solidFill>
                  <a:srgbClr val="FF0000"/>
                </a:solidFill>
              </a:rPr>
              <a:t>, </a:t>
            </a:r>
            <a:r>
              <a:rPr lang="sv-SE" altLang="sv-SE" b="1" i="1" dirty="0" err="1" smtClean="0">
                <a:solidFill>
                  <a:srgbClr val="FF0000"/>
                </a:solidFill>
              </a:rPr>
              <a:t>we</a:t>
            </a:r>
            <a:r>
              <a:rPr lang="sv-SE" altLang="sv-SE" b="1" i="1" dirty="0" smtClean="0">
                <a:solidFill>
                  <a:srgbClr val="FF0000"/>
                </a:solidFill>
              </a:rPr>
              <a:t> </a:t>
            </a:r>
            <a:r>
              <a:rPr lang="sv-SE" altLang="sv-SE" b="1" i="1" dirty="0" err="1" smtClean="0">
                <a:solidFill>
                  <a:srgbClr val="FF0000"/>
                </a:solidFill>
              </a:rPr>
              <a:t>have</a:t>
            </a:r>
            <a:r>
              <a:rPr lang="sv-SE" altLang="sv-SE" b="1" i="1" dirty="0" smtClean="0">
                <a:solidFill>
                  <a:srgbClr val="FF0000"/>
                </a:solidFill>
              </a:rPr>
              <a:t> an expression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b="1" i="1" dirty="0" smtClean="0">
                <a:solidFill>
                  <a:srgbClr val="FF0000"/>
                </a:solidFill>
              </a:rPr>
              <a:t>for the optimal stock </a:t>
            </a:r>
            <a:r>
              <a:rPr lang="sv-SE" altLang="sv-SE" b="1" i="1" dirty="0" err="1" smtClean="0">
                <a:solidFill>
                  <a:srgbClr val="FF0000"/>
                </a:solidFill>
              </a:rPr>
              <a:t>level</a:t>
            </a:r>
            <a:endParaRPr lang="sv-SE" altLang="sv-SE" b="1" i="1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b="1" i="1" dirty="0" smtClean="0">
                <a:solidFill>
                  <a:srgbClr val="FF0000"/>
                </a:solidFill>
              </a:rPr>
              <a:t>as a </a:t>
            </a:r>
            <a:r>
              <a:rPr lang="sv-SE" altLang="sv-SE" b="1" i="1" dirty="0" err="1" smtClean="0">
                <a:solidFill>
                  <a:srgbClr val="FF0000"/>
                </a:solidFill>
              </a:rPr>
              <a:t>function</a:t>
            </a:r>
            <a:r>
              <a:rPr lang="sv-SE" altLang="sv-SE" b="1" i="1" dirty="0" smtClean="0">
                <a:solidFill>
                  <a:srgbClr val="FF0000"/>
                </a:solidFill>
              </a:rPr>
              <a:t> </a:t>
            </a:r>
            <a:r>
              <a:rPr lang="sv-SE" alt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altLang="sv-SE" b="1" i="1" dirty="0" smtClean="0">
                <a:solidFill>
                  <a:srgbClr val="FF0000"/>
                </a:solidFill>
              </a:rPr>
              <a:t> the rate </a:t>
            </a:r>
            <a:r>
              <a:rPr lang="sv-SE" alt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altLang="sv-SE" b="1" i="1" dirty="0" smtClean="0">
                <a:solidFill>
                  <a:srgbClr val="FF0000"/>
                </a:solidFill>
              </a:rPr>
              <a:t> </a:t>
            </a:r>
            <a:r>
              <a:rPr lang="sv-SE" altLang="sv-SE" b="1" i="1" dirty="0" err="1" smtClean="0">
                <a:solidFill>
                  <a:srgbClr val="FF0000"/>
                </a:solidFill>
              </a:rPr>
              <a:t>interest</a:t>
            </a:r>
            <a:r>
              <a:rPr lang="sv-SE" altLang="sv-SE" b="1" i="1" dirty="0" smtClean="0">
                <a:solidFill>
                  <a:srgbClr val="FF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b="1" i="1" dirty="0" smtClean="0">
                <a:solidFill>
                  <a:srgbClr val="FF0000"/>
                </a:solidFill>
              </a:rPr>
              <a:t>and the </a:t>
            </a:r>
            <a:r>
              <a:rPr lang="sv-SE" altLang="sv-SE" b="1" i="1" dirty="0" err="1" smtClean="0">
                <a:solidFill>
                  <a:srgbClr val="FF0000"/>
                </a:solidFill>
              </a:rPr>
              <a:t>net</a:t>
            </a:r>
            <a:r>
              <a:rPr lang="sv-SE" altLang="sv-SE" b="1" i="1" dirty="0" smtClean="0">
                <a:solidFill>
                  <a:srgbClr val="FF0000"/>
                </a:solidFill>
              </a:rPr>
              <a:t> </a:t>
            </a:r>
            <a:r>
              <a:rPr lang="sv-SE" altLang="sv-SE" b="1" i="1" dirty="0" err="1" smtClean="0">
                <a:solidFill>
                  <a:srgbClr val="FF0000"/>
                </a:solidFill>
              </a:rPr>
              <a:t>prices</a:t>
            </a:r>
            <a:r>
              <a:rPr lang="sv-SE" altLang="sv-SE" b="1" i="1" dirty="0" smtClean="0">
                <a:solidFill>
                  <a:srgbClr val="FF0000"/>
                </a:solidFill>
              </a:rPr>
              <a:t>.</a:t>
            </a:r>
            <a:endParaRPr lang="sv-SE" altLang="sv-SE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7560"/>
            <a:ext cx="12525488" cy="841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4082468" y="3198168"/>
            <a:ext cx="4528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6346534" y="5988992"/>
            <a:ext cx="4027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altLang="sv-SE" sz="2400" kern="0" dirty="0">
                <a:solidFill>
                  <a:srgbClr val="FFFFFF"/>
                </a:solidFill>
                <a:latin typeface="Times New Roman"/>
                <a:cs typeface="Arial"/>
              </a:rPr>
              <a:t>CCF in Neuchatel, </a:t>
            </a:r>
            <a:r>
              <a:rPr lang="sv-SE" altLang="sv-SE" sz="2400" kern="0" dirty="0" err="1">
                <a:solidFill>
                  <a:srgbClr val="FFFFFF"/>
                </a:solidFill>
                <a:latin typeface="Times New Roman"/>
                <a:cs typeface="Arial"/>
              </a:rPr>
              <a:t>Switzerland</a:t>
            </a:r>
            <a:endParaRPr lang="sv-SE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BF448F-C820-4EBB-AE45-2707BC5DCCE2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4943" y="584685"/>
            <a:ext cx="9498759" cy="936625"/>
          </a:xfrm>
        </p:spPr>
        <p:txBody>
          <a:bodyPr anchor="ctr"/>
          <a:lstStyle/>
          <a:p>
            <a:pPr algn="l" eaLnBrk="1" hangingPunct="1"/>
            <a:r>
              <a:rPr lang="sv-SE" altLang="sv-SE" sz="3200" b="1" dirty="0" smtClean="0">
                <a:solidFill>
                  <a:srgbClr val="FF0000"/>
                </a:solidFill>
              </a:rPr>
              <a:t>General </a:t>
            </a:r>
            <a:r>
              <a:rPr lang="sv-SE" altLang="sv-SE" sz="3200" b="1" dirty="0" err="1" smtClean="0">
                <a:solidFill>
                  <a:srgbClr val="FF0000"/>
                </a:solidFill>
              </a:rPr>
              <a:t>principles</a:t>
            </a:r>
            <a:r>
              <a:rPr lang="sv-SE" altLang="sv-SE" sz="3200" b="1" dirty="0" smtClean="0">
                <a:solidFill>
                  <a:srgbClr val="FF0000"/>
                </a:solidFill>
              </a:rPr>
              <a:t> </a:t>
            </a:r>
            <a:r>
              <a:rPr lang="sv-SE" altLang="sv-SE" sz="3200" b="1" dirty="0" err="1" smtClean="0">
                <a:solidFill>
                  <a:srgbClr val="FF0000"/>
                </a:solidFill>
              </a:rPr>
              <a:t>of</a:t>
            </a:r>
            <a:r>
              <a:rPr lang="sv-SE" altLang="sv-SE" sz="3200" b="1" dirty="0" smtClean="0">
                <a:solidFill>
                  <a:srgbClr val="FF0000"/>
                </a:solidFill>
              </a:rPr>
              <a:t> </a:t>
            </a:r>
            <a:r>
              <a:rPr lang="sv-SE" altLang="sv-SE" sz="3200" b="1" dirty="0" err="1" smtClean="0">
                <a:solidFill>
                  <a:srgbClr val="FF0000"/>
                </a:solidFill>
              </a:rPr>
              <a:t>rational</a:t>
            </a:r>
            <a:r>
              <a:rPr lang="sv-SE" altLang="sv-SE" sz="3200" b="1" dirty="0" smtClean="0">
                <a:solidFill>
                  <a:srgbClr val="FF0000"/>
                </a:solidFill>
              </a:rPr>
              <a:t> </a:t>
            </a:r>
            <a:r>
              <a:rPr lang="sv-SE" altLang="sv-SE" sz="3200" b="1" dirty="0" err="1" smtClean="0">
                <a:solidFill>
                  <a:srgbClr val="FF0000"/>
                </a:solidFill>
              </a:rPr>
              <a:t>continuous</a:t>
            </a:r>
            <a:r>
              <a:rPr lang="sv-SE" altLang="sv-SE" sz="3200" b="1" dirty="0" smtClean="0">
                <a:solidFill>
                  <a:srgbClr val="FF0000"/>
                </a:solidFill>
              </a:rPr>
              <a:t> cover </a:t>
            </a:r>
            <a:r>
              <a:rPr lang="sv-SE" altLang="sv-SE" sz="3200" b="1" dirty="0" err="1" smtClean="0">
                <a:solidFill>
                  <a:srgbClr val="FF0000"/>
                </a:solidFill>
              </a:rPr>
              <a:t>forestry</a:t>
            </a:r>
            <a:r>
              <a:rPr lang="sv-SE" altLang="sv-SE" sz="3200" b="1" dirty="0" smtClean="0">
                <a:solidFill>
                  <a:srgbClr val="FF0000"/>
                </a:solidFill>
              </a:rPr>
              <a:t> </a:t>
            </a:r>
            <a:r>
              <a:rPr lang="sv-SE" altLang="sv-SE" sz="3200" b="1" dirty="0" err="1" smtClean="0">
                <a:solidFill>
                  <a:srgbClr val="FF0000"/>
                </a:solidFill>
              </a:rPr>
              <a:t>derived</a:t>
            </a:r>
            <a:r>
              <a:rPr lang="sv-SE" altLang="sv-SE" sz="3200" b="1" dirty="0" smtClean="0">
                <a:solidFill>
                  <a:srgbClr val="FF0000"/>
                </a:solidFill>
              </a:rPr>
              <a:t> from the simple </a:t>
            </a:r>
            <a:r>
              <a:rPr lang="sv-SE" altLang="sv-SE" sz="3200" b="1" dirty="0" err="1" smtClean="0">
                <a:solidFill>
                  <a:srgbClr val="FF0000"/>
                </a:solidFill>
              </a:rPr>
              <a:t>analytical</a:t>
            </a:r>
            <a:r>
              <a:rPr lang="sv-SE" altLang="sv-SE" sz="3200" b="1" dirty="0" smtClean="0">
                <a:solidFill>
                  <a:srgbClr val="FF0000"/>
                </a:solidFill>
              </a:rPr>
              <a:t> </a:t>
            </a:r>
            <a:r>
              <a:rPr lang="sv-SE" altLang="sv-SE" sz="3200" b="1" dirty="0" err="1" smtClean="0">
                <a:solidFill>
                  <a:srgbClr val="FF0000"/>
                </a:solidFill>
              </a:rPr>
              <a:t>method</a:t>
            </a:r>
            <a:r>
              <a:rPr lang="sv-SE" altLang="sv-SE" sz="3200" b="1" dirty="0" smtClean="0">
                <a:solidFill>
                  <a:srgbClr val="FF0000"/>
                </a:solidFill>
              </a:rPr>
              <a:t>:</a:t>
            </a:r>
            <a:endParaRPr lang="sv-SE" altLang="sv-SE" sz="3200" b="1" dirty="0">
              <a:solidFill>
                <a:srgbClr val="FF0000"/>
              </a:solidFill>
            </a:endParaRPr>
          </a:p>
        </p:txBody>
      </p:sp>
      <p:sp>
        <p:nvSpPr>
          <p:cNvPr id="14643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eaLnBrk="1" hangingPunct="1"/>
            <a:endParaRPr lang="sv-SE" altLang="sv-SE" sz="3200"/>
          </a:p>
          <a:p>
            <a:pPr eaLnBrk="1" hangingPunct="1"/>
            <a:endParaRPr lang="sv-SE" altLang="sv-SE" sz="3200"/>
          </a:p>
        </p:txBody>
      </p:sp>
      <p:sp>
        <p:nvSpPr>
          <p:cNvPr id="146437" name="Text Box 7"/>
          <p:cNvSpPr txBox="1">
            <a:spLocks noChangeArrowheads="1"/>
          </p:cNvSpPr>
          <p:nvPr/>
        </p:nvSpPr>
        <p:spPr bwMode="auto">
          <a:xfrm>
            <a:off x="1065249" y="1899696"/>
            <a:ext cx="1068210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400" b="1" dirty="0">
                <a:solidFill>
                  <a:srgbClr val="000000"/>
                </a:solidFill>
              </a:rPr>
              <a:t>1. 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The optimal stock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level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is a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decreasing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function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of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the rate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of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interest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.</a:t>
            </a:r>
            <a:endParaRPr lang="sv-SE" altLang="sv-SE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v-SE" altLang="sv-SE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400" b="1" dirty="0">
                <a:solidFill>
                  <a:srgbClr val="000000"/>
                </a:solidFill>
              </a:rPr>
              <a:t>2. 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The optimal stock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level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decreases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if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the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net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price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per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cubic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metre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in the initial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harvest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increases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in relation to the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net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price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per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cubic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metre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in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future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harvests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.</a:t>
            </a:r>
            <a:endParaRPr lang="sv-SE" altLang="sv-SE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v-SE" altLang="sv-SE" sz="2400" b="1" dirty="0">
              <a:solidFill>
                <a:srgbClr val="00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v-SE" altLang="sv-SE" sz="2400" b="1" dirty="0">
                <a:solidFill>
                  <a:srgbClr val="000000"/>
                </a:solidFill>
              </a:rPr>
              <a:t>3. 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The optimal stock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level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increases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</a:t>
            </a:r>
            <a:r>
              <a:rPr lang="sv-SE" altLang="sv-SE" sz="2400" b="1" dirty="0" err="1" smtClean="0">
                <a:solidFill>
                  <a:srgbClr val="000000"/>
                </a:solidFill>
              </a:rPr>
              <a:t>if</a:t>
            </a:r>
            <a:r>
              <a:rPr lang="sv-SE" altLang="sv-SE" sz="2400" b="1" dirty="0" smtClean="0">
                <a:solidFill>
                  <a:srgbClr val="000000"/>
                </a:solidFill>
              </a:rPr>
              <a:t> the </a:t>
            </a:r>
            <a:r>
              <a:rPr lang="sv-SE" altLang="sv-SE" sz="2400" b="1" dirty="0" err="1" smtClean="0">
                <a:solidFill>
                  <a:srgbClr val="000000"/>
                </a:solidFill>
                <a:latin typeface="Times New Roman"/>
                <a:cs typeface="Arial"/>
              </a:rPr>
              <a:t>net</a:t>
            </a:r>
            <a:r>
              <a:rPr lang="sv-SE" altLang="sv-SE" sz="2400" b="1" dirty="0" smtClean="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sv-SE" altLang="sv-SE" sz="2400" b="1" dirty="0" err="1">
                <a:solidFill>
                  <a:srgbClr val="000000"/>
                </a:solidFill>
                <a:latin typeface="Times New Roman"/>
                <a:cs typeface="Arial"/>
              </a:rPr>
              <a:t>price</a:t>
            </a:r>
            <a:r>
              <a:rPr lang="sv-SE" altLang="sv-SE" sz="2400" b="1" dirty="0">
                <a:solidFill>
                  <a:srgbClr val="000000"/>
                </a:solidFill>
                <a:latin typeface="Times New Roman"/>
                <a:cs typeface="Arial"/>
              </a:rPr>
              <a:t> per </a:t>
            </a:r>
            <a:r>
              <a:rPr lang="sv-SE" altLang="sv-SE" sz="2400" b="1" dirty="0" err="1">
                <a:solidFill>
                  <a:srgbClr val="000000"/>
                </a:solidFill>
                <a:latin typeface="Times New Roman"/>
                <a:cs typeface="Arial"/>
              </a:rPr>
              <a:t>cubic</a:t>
            </a:r>
            <a:r>
              <a:rPr lang="sv-SE" altLang="sv-SE" sz="2400" b="1" dirty="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sv-SE" altLang="sv-SE" sz="2400" b="1" dirty="0" err="1">
                <a:solidFill>
                  <a:srgbClr val="000000"/>
                </a:solidFill>
                <a:latin typeface="Times New Roman"/>
                <a:cs typeface="Arial"/>
              </a:rPr>
              <a:t>metre</a:t>
            </a:r>
            <a:r>
              <a:rPr lang="sv-SE" altLang="sv-SE" sz="2400" b="1" dirty="0">
                <a:solidFill>
                  <a:srgbClr val="000000"/>
                </a:solidFill>
                <a:latin typeface="Times New Roman"/>
                <a:cs typeface="Arial"/>
              </a:rPr>
              <a:t> in the initial </a:t>
            </a:r>
            <a:r>
              <a:rPr lang="sv-SE" altLang="sv-SE" sz="2400" b="1" dirty="0" err="1">
                <a:solidFill>
                  <a:srgbClr val="000000"/>
                </a:solidFill>
                <a:latin typeface="Times New Roman"/>
                <a:cs typeface="Arial"/>
              </a:rPr>
              <a:t>harvest</a:t>
            </a:r>
            <a:r>
              <a:rPr lang="sv-SE" altLang="sv-SE" sz="2400" b="1" dirty="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sv-SE" altLang="sv-SE" sz="2400" b="1" dirty="0" err="1" smtClean="0">
                <a:solidFill>
                  <a:srgbClr val="000000"/>
                </a:solidFill>
                <a:latin typeface="Times New Roman"/>
                <a:cs typeface="Arial"/>
              </a:rPr>
              <a:t>decreases</a:t>
            </a:r>
            <a:r>
              <a:rPr lang="sv-SE" altLang="sv-SE" sz="2400" b="1" dirty="0" smtClean="0">
                <a:solidFill>
                  <a:srgbClr val="000000"/>
                </a:solidFill>
                <a:latin typeface="Times New Roman"/>
                <a:cs typeface="Arial"/>
              </a:rPr>
              <a:t> in </a:t>
            </a:r>
            <a:r>
              <a:rPr lang="sv-SE" altLang="sv-SE" sz="2400" b="1" dirty="0">
                <a:solidFill>
                  <a:srgbClr val="000000"/>
                </a:solidFill>
                <a:latin typeface="Times New Roman"/>
                <a:cs typeface="Arial"/>
              </a:rPr>
              <a:t>relation to the </a:t>
            </a:r>
            <a:r>
              <a:rPr lang="sv-SE" altLang="sv-SE" sz="2400" b="1" dirty="0" err="1">
                <a:solidFill>
                  <a:srgbClr val="000000"/>
                </a:solidFill>
                <a:latin typeface="Times New Roman"/>
                <a:cs typeface="Arial"/>
              </a:rPr>
              <a:t>net</a:t>
            </a:r>
            <a:r>
              <a:rPr lang="sv-SE" altLang="sv-SE" sz="2400" b="1" dirty="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sv-SE" altLang="sv-SE" sz="2400" b="1" dirty="0" err="1">
                <a:solidFill>
                  <a:srgbClr val="000000"/>
                </a:solidFill>
                <a:latin typeface="Times New Roman"/>
                <a:cs typeface="Arial"/>
              </a:rPr>
              <a:t>price</a:t>
            </a:r>
            <a:r>
              <a:rPr lang="sv-SE" altLang="sv-SE" sz="2400" b="1" dirty="0">
                <a:solidFill>
                  <a:srgbClr val="000000"/>
                </a:solidFill>
                <a:latin typeface="Times New Roman"/>
                <a:cs typeface="Arial"/>
              </a:rPr>
              <a:t> per </a:t>
            </a:r>
            <a:r>
              <a:rPr lang="sv-SE" altLang="sv-SE" sz="2400" b="1" dirty="0" err="1">
                <a:solidFill>
                  <a:srgbClr val="000000"/>
                </a:solidFill>
                <a:latin typeface="Times New Roman"/>
                <a:cs typeface="Arial"/>
              </a:rPr>
              <a:t>cubic</a:t>
            </a:r>
            <a:r>
              <a:rPr lang="sv-SE" altLang="sv-SE" sz="2400" b="1" dirty="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sv-SE" altLang="sv-SE" sz="2400" b="1" dirty="0" err="1">
                <a:solidFill>
                  <a:srgbClr val="000000"/>
                </a:solidFill>
                <a:latin typeface="Times New Roman"/>
                <a:cs typeface="Arial"/>
              </a:rPr>
              <a:t>metre</a:t>
            </a:r>
            <a:r>
              <a:rPr lang="sv-SE" altLang="sv-SE" sz="2400" b="1" dirty="0">
                <a:solidFill>
                  <a:srgbClr val="000000"/>
                </a:solidFill>
                <a:latin typeface="Times New Roman"/>
                <a:cs typeface="Arial"/>
              </a:rPr>
              <a:t> in </a:t>
            </a:r>
            <a:r>
              <a:rPr lang="sv-SE" altLang="sv-SE" sz="2400" b="1" dirty="0" err="1">
                <a:solidFill>
                  <a:srgbClr val="000000"/>
                </a:solidFill>
                <a:latin typeface="Times New Roman"/>
                <a:cs typeface="Arial"/>
              </a:rPr>
              <a:t>future</a:t>
            </a:r>
            <a:r>
              <a:rPr lang="sv-SE" altLang="sv-SE" sz="2400" b="1" dirty="0">
                <a:solidFill>
                  <a:srgbClr val="000000"/>
                </a:solidFill>
                <a:latin typeface="Times New Roman"/>
                <a:cs typeface="Arial"/>
              </a:rPr>
              <a:t> harvests.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v-SE" altLang="sv-SE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400" b="1" dirty="0">
                <a:solidFill>
                  <a:srgbClr val="FF0000"/>
                </a:solidFill>
              </a:rPr>
              <a:t>4. </a:t>
            </a:r>
            <a:r>
              <a:rPr lang="sv-SE" altLang="sv-SE" sz="2400" b="1" dirty="0" smtClean="0">
                <a:solidFill>
                  <a:srgbClr val="FF0000"/>
                </a:solidFill>
              </a:rPr>
              <a:t>It is optimal to </a:t>
            </a:r>
            <a:r>
              <a:rPr lang="sv-SE" altLang="sv-SE" sz="2400" b="1" dirty="0" err="1" smtClean="0">
                <a:solidFill>
                  <a:srgbClr val="FF0000"/>
                </a:solidFill>
              </a:rPr>
              <a:t>let</a:t>
            </a:r>
            <a:r>
              <a:rPr lang="sv-SE" altLang="sv-SE" sz="2400" b="1" dirty="0" smtClean="0">
                <a:solidFill>
                  <a:srgbClr val="FF0000"/>
                </a:solidFill>
              </a:rPr>
              <a:t> the stock </a:t>
            </a:r>
            <a:r>
              <a:rPr lang="sv-SE" altLang="sv-SE" sz="2400" b="1" dirty="0" err="1" smtClean="0">
                <a:solidFill>
                  <a:srgbClr val="FF0000"/>
                </a:solidFill>
              </a:rPr>
              <a:t>level</a:t>
            </a:r>
            <a:r>
              <a:rPr lang="sv-SE" altLang="sv-SE" sz="2400" b="1" dirty="0" smtClean="0">
                <a:solidFill>
                  <a:srgbClr val="FF0000"/>
                </a:solidFill>
              </a:rPr>
              <a:t> be </a:t>
            </a:r>
            <a:r>
              <a:rPr lang="sv-SE" altLang="sv-SE" sz="2400" b="1" dirty="0" err="1" smtClean="0">
                <a:solidFill>
                  <a:srgbClr val="FF0000"/>
                </a:solidFill>
              </a:rPr>
              <a:t>equal</a:t>
            </a:r>
            <a:r>
              <a:rPr lang="sv-SE" altLang="sv-SE" sz="2400" b="1" dirty="0" smtClean="0">
                <a:solidFill>
                  <a:srgbClr val="FF0000"/>
                </a:solidFill>
              </a:rPr>
              <a:t> to the stock </a:t>
            </a:r>
            <a:r>
              <a:rPr lang="sv-SE" altLang="sv-SE" sz="2400" b="1" dirty="0" err="1" smtClean="0">
                <a:solidFill>
                  <a:srgbClr val="FF0000"/>
                </a:solidFill>
              </a:rPr>
              <a:t>level</a:t>
            </a:r>
            <a:r>
              <a:rPr lang="sv-SE" altLang="sv-SE" sz="2400" b="1" dirty="0" smtClean="0">
                <a:solidFill>
                  <a:srgbClr val="FF0000"/>
                </a:solidFill>
              </a:rPr>
              <a:t> </a:t>
            </a:r>
            <a:r>
              <a:rPr lang="sv-SE" altLang="sv-SE" sz="2400" b="1" dirty="0" err="1" smtClean="0">
                <a:solidFill>
                  <a:srgbClr val="FF0000"/>
                </a:solidFill>
              </a:rPr>
              <a:t>that</a:t>
            </a:r>
            <a:r>
              <a:rPr lang="sv-SE" altLang="sv-SE" sz="2400" b="1" dirty="0" smtClean="0">
                <a:solidFill>
                  <a:srgbClr val="FF0000"/>
                </a:solidFill>
              </a:rPr>
              <a:t> </a:t>
            </a:r>
            <a:r>
              <a:rPr lang="sv-SE" altLang="sv-SE" sz="2400" b="1" dirty="0" err="1" smtClean="0">
                <a:solidFill>
                  <a:srgbClr val="FF0000"/>
                </a:solidFill>
              </a:rPr>
              <a:t>maximizes</a:t>
            </a:r>
            <a:r>
              <a:rPr lang="sv-SE" altLang="sv-SE" sz="2400" b="1" dirty="0" smtClean="0">
                <a:solidFill>
                  <a:srgbClr val="FF0000"/>
                </a:solidFill>
              </a:rPr>
              <a:t> the </a:t>
            </a:r>
            <a:r>
              <a:rPr lang="sv-SE" altLang="sv-SE" sz="2400" b="1" dirty="0" err="1" smtClean="0">
                <a:solidFill>
                  <a:srgbClr val="FF0000"/>
                </a:solidFill>
              </a:rPr>
              <a:t>average</a:t>
            </a:r>
            <a:r>
              <a:rPr lang="sv-SE" altLang="sv-SE" sz="2400" b="1" dirty="0" smtClean="0">
                <a:solidFill>
                  <a:srgbClr val="FF0000"/>
                </a:solidFill>
              </a:rPr>
              <a:t> </a:t>
            </a:r>
            <a:r>
              <a:rPr lang="sv-SE" altLang="sv-SE" sz="2400" b="1" dirty="0" err="1" smtClean="0">
                <a:solidFill>
                  <a:srgbClr val="FF0000"/>
                </a:solidFill>
              </a:rPr>
              <a:t>growth</a:t>
            </a:r>
            <a:r>
              <a:rPr lang="sv-SE" altLang="sv-SE" sz="2400" b="1" dirty="0" smtClean="0">
                <a:solidFill>
                  <a:srgbClr val="FF0000"/>
                </a:solidFill>
              </a:rPr>
              <a:t> (MSY) </a:t>
            </a:r>
            <a:r>
              <a:rPr lang="sv-SE" altLang="sv-SE" sz="2400" b="1" dirty="0" err="1" smtClean="0">
                <a:solidFill>
                  <a:srgbClr val="FF0000"/>
                </a:solidFill>
              </a:rPr>
              <a:t>only</a:t>
            </a:r>
            <a:r>
              <a:rPr lang="sv-SE" altLang="sv-SE" sz="2400" b="1" dirty="0" smtClean="0">
                <a:solidFill>
                  <a:srgbClr val="FF0000"/>
                </a:solidFill>
              </a:rPr>
              <a:t> </a:t>
            </a:r>
            <a:r>
              <a:rPr lang="sv-SE" altLang="sv-SE" sz="2400" b="1" dirty="0" err="1" smtClean="0">
                <a:solidFill>
                  <a:srgbClr val="FF0000"/>
                </a:solidFill>
              </a:rPr>
              <a:t>if</a:t>
            </a:r>
            <a:r>
              <a:rPr lang="sv-SE" altLang="sv-SE" sz="2400" b="1" dirty="0" smtClean="0">
                <a:solidFill>
                  <a:srgbClr val="FF0000"/>
                </a:solidFill>
              </a:rPr>
              <a:t> the rate </a:t>
            </a:r>
            <a:r>
              <a:rPr lang="sv-SE" altLang="sv-SE" sz="2400" b="1" dirty="0" err="1" smtClean="0">
                <a:solidFill>
                  <a:srgbClr val="FF0000"/>
                </a:solidFill>
              </a:rPr>
              <a:t>of</a:t>
            </a:r>
            <a:r>
              <a:rPr lang="sv-SE" altLang="sv-SE" sz="2400" b="1" dirty="0" smtClean="0">
                <a:solidFill>
                  <a:srgbClr val="FF0000"/>
                </a:solidFill>
              </a:rPr>
              <a:t> </a:t>
            </a:r>
            <a:r>
              <a:rPr lang="sv-SE" altLang="sv-SE" sz="2400" b="1" dirty="0" err="1" smtClean="0">
                <a:solidFill>
                  <a:srgbClr val="FF0000"/>
                </a:solidFill>
              </a:rPr>
              <a:t>interest</a:t>
            </a:r>
            <a:r>
              <a:rPr lang="sv-SE" altLang="sv-SE" sz="2400" b="1" dirty="0" smtClean="0">
                <a:solidFill>
                  <a:srgbClr val="FF0000"/>
                </a:solidFill>
              </a:rPr>
              <a:t> in the </a:t>
            </a:r>
            <a:r>
              <a:rPr lang="sv-SE" altLang="sv-SE" sz="2400" b="1" dirty="0" err="1" smtClean="0">
                <a:solidFill>
                  <a:srgbClr val="FF0000"/>
                </a:solidFill>
              </a:rPr>
              <a:t>capital</a:t>
            </a:r>
            <a:r>
              <a:rPr lang="sv-SE" altLang="sv-SE" sz="2400" b="1" dirty="0" smtClean="0">
                <a:solidFill>
                  <a:srgbClr val="FF0000"/>
                </a:solidFill>
              </a:rPr>
              <a:t> market is </a:t>
            </a:r>
            <a:r>
              <a:rPr lang="sv-SE" altLang="sv-SE" sz="2400" b="1" dirty="0" err="1" smtClean="0">
                <a:solidFill>
                  <a:srgbClr val="FF0000"/>
                </a:solidFill>
              </a:rPr>
              <a:t>zero</a:t>
            </a:r>
            <a:r>
              <a:rPr lang="sv-SE" altLang="sv-SE" sz="2400" b="1" dirty="0" smtClean="0">
                <a:solidFill>
                  <a:srgbClr val="FF0000"/>
                </a:solidFill>
              </a:rPr>
              <a:t>.</a:t>
            </a:r>
            <a:r>
              <a:rPr lang="sv-SE" altLang="sv-SE" sz="2400" dirty="0" smtClean="0">
                <a:solidFill>
                  <a:srgbClr val="000000"/>
                </a:solidFill>
              </a:rPr>
              <a:t> </a:t>
            </a:r>
            <a:endParaRPr lang="sv-SE" altLang="sv-SE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v-SE" altLang="sv-SE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v-SE" altLang="sv-S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Principles of Optimal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Forestry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Introduction</a:t>
            </a:r>
            <a:endParaRPr lang="sv-SE" dirty="0" smtClean="0"/>
          </a:p>
          <a:p>
            <a:r>
              <a:rPr lang="en-US" dirty="0"/>
              <a:t>Simple analytical method to optimize the stock level in continuous cover </a:t>
            </a:r>
            <a:r>
              <a:rPr lang="en-US" dirty="0" smtClean="0"/>
              <a:t>forestry.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More advanced analytical method to simultaneously optimize the stock level after harvest and the harvest interval. General aspects on optimal CCF, forest regulations and environmental issues.</a:t>
            </a:r>
          </a:p>
          <a:p>
            <a:r>
              <a:rPr lang="en-US" dirty="0" smtClean="0"/>
              <a:t>Advanced method to optimize CCF at the individual tree level, considering spatial competition, stochastic prices and timber quality variations. 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1" cy="2616200"/>
          </a:xfrm>
          <a:gradFill>
            <a:gsLst>
              <a:gs pos="98000">
                <a:srgbClr val="C2DAEF"/>
              </a:gs>
              <a:gs pos="100000">
                <a:schemeClr val="accent1">
                  <a:lumMod val="45000"/>
                  <a:lumOff val="55000"/>
                </a:schemeClr>
              </a:gs>
              <a:gs pos="97000">
                <a:srgbClr val="FFFF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sv-SE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Optimal </a:t>
            </a:r>
            <a:r>
              <a:rPr lang="sv-SE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continuous</a:t>
            </a:r>
            <a:r>
              <a:rPr lang="sv-SE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cover </a:t>
            </a:r>
            <a:r>
              <a:rPr lang="sv-SE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forest</a:t>
            </a:r>
            <a:r>
              <a:rPr lang="sv-SE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management: </a:t>
            </a:r>
            <a:br>
              <a:rPr lang="sv-SE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v-SE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sv-SE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Economic</a:t>
            </a:r>
            <a:r>
              <a:rPr lang="sv-SE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sv-SE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environmental</a:t>
            </a:r>
            <a:r>
              <a:rPr lang="sv-SE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effects</a:t>
            </a:r>
            <a:r>
              <a:rPr lang="sv-SE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and legal </a:t>
            </a:r>
            <a:r>
              <a:rPr lang="sv-SE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considerations</a:t>
            </a:r>
            <a:r>
              <a:rPr lang="sv-SE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sv-SE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sv-SE" sz="2400" b="1" dirty="0">
              <a:solidFill>
                <a:srgbClr val="423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15104" y="3028366"/>
            <a:ext cx="6879326" cy="3562215"/>
          </a:xfrm>
        </p:spPr>
        <p:txBody>
          <a:bodyPr>
            <a:normAutofit fontScale="77500" lnSpcReduction="20000"/>
          </a:bodyPr>
          <a:lstStyle/>
          <a:p>
            <a:r>
              <a:rPr lang="en-GB" sz="4300" b="1" dirty="0" smtClean="0">
                <a:solidFill>
                  <a:srgbClr val="4232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Professor Dr Peter Lohmander </a:t>
            </a:r>
          </a:p>
          <a:p>
            <a:r>
              <a:rPr lang="en-GB" u="sng" dirty="0" smtClean="0">
                <a:solidFill>
                  <a:srgbClr val="4232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http://www.Lohmander.com</a:t>
            </a:r>
            <a:r>
              <a:rPr lang="en-GB" dirty="0" smtClean="0">
                <a:solidFill>
                  <a:srgbClr val="4232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GB" dirty="0" smtClean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Peter@Lohmander.com</a:t>
            </a:r>
            <a:r>
              <a:rPr lang="en-GB" dirty="0" smtClean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v-SE" dirty="0" smtClean="0">
              <a:solidFill>
                <a:srgbClr val="423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4232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v-SE" dirty="0" smtClean="0">
              <a:solidFill>
                <a:srgbClr val="423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BIT's </a:t>
            </a:r>
            <a:r>
              <a:rPr 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3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Low Carbon Earth Summit </a:t>
            </a:r>
          </a:p>
          <a:p>
            <a:r>
              <a:rPr lang="en-US" b="1" dirty="0" smtClean="0">
                <a:solidFill>
                  <a:srgbClr val="423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(LCES 2015 &amp; ICE-2015) </a:t>
            </a:r>
            <a:endParaRPr lang="en-US" b="1" dirty="0">
              <a:solidFill>
                <a:srgbClr val="4232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 smtClean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Theme</a:t>
            </a:r>
            <a:r>
              <a:rPr lang="en-US" sz="1900" dirty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"Take Actions for Rebuilding a Clean </a:t>
            </a:r>
            <a:r>
              <a:rPr lang="en-US" sz="1900" dirty="0" smtClean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World"</a:t>
            </a:r>
            <a:endParaRPr lang="en-US" sz="1900" dirty="0">
              <a:solidFill>
                <a:srgbClr val="4232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900" dirty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September 24-26, </a:t>
            </a:r>
            <a:r>
              <a:rPr lang="en-US" sz="1900" dirty="0" smtClean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2015</a:t>
            </a:r>
            <a:endParaRPr lang="en-US" sz="1900" dirty="0">
              <a:solidFill>
                <a:srgbClr val="4232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900" dirty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Venue: Xi'an, </a:t>
            </a:r>
            <a:r>
              <a:rPr lang="en-US" sz="1900" dirty="0" smtClean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China</a:t>
            </a:r>
            <a:endParaRPr lang="en-GB" sz="1900" dirty="0" smtClean="0">
              <a:solidFill>
                <a:srgbClr val="423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95" y="2616200"/>
            <a:ext cx="4677005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041400"/>
            <a:ext cx="10515600" cy="1325563"/>
          </a:xfrm>
        </p:spPr>
        <p:txBody>
          <a:bodyPr/>
          <a:lstStyle/>
          <a:p>
            <a:pPr algn="ctr"/>
            <a:r>
              <a:rPr lang="sv-SE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</a:t>
            </a:r>
            <a:r>
              <a:rPr lang="sv-SE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r>
              <a:rPr lang="sv-SE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</a:t>
            </a:r>
            <a:endParaRPr lang="sv-SE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4375" y="806449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 management can be performed in many different ways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Decisions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forestry affect economic results, the flow of bioenergy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materials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CO2 balance of the world, species diversity, recreation options for humans and much more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8970" y="1246756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fundamental decision problems concern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 Forestry (CCF) or Plantation Forestry (PF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 Density (SD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Harvest Interval (HI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 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Forestry (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SSF) or Multi Species Forestry (MSF). </a:t>
            </a:r>
            <a:endParaRPr lang="en-US" sz="4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054099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prices, costs, technology and initial forest conditions in many dominating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 countries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CCF is often a better choice than PF when we optimize the economic present values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CCF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also a better choice than PF 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several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perspectives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levels of SD and HI are affected by all parameters. </a:t>
            </a: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225" y="844549"/>
            <a:ext cx="10515600" cy="4351338"/>
          </a:xfrm>
        </p:spPr>
        <p:txBody>
          <a:bodyPr>
            <a:normAutofit fontScale="70000" lnSpcReduction="20000"/>
          </a:bodyPr>
          <a:lstStyle/>
          <a:p>
            <a:endParaRPr lang="sv-S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MSF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give environmental benefits 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relation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SSF. </a:t>
            </a:r>
            <a:endParaRPr lang="en-US" sz="4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MSF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give economically valuable options to sequentially adjust forest production to future market changes. 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MSF is less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sensitive to species specific damages and is more flexible to changing environmental conditions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expected present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of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MSF is often higher than the expected present value of SSF. 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041400"/>
            <a:ext cx="10515600" cy="1325563"/>
          </a:xfrm>
        </p:spPr>
        <p:txBody>
          <a:bodyPr/>
          <a:lstStyle/>
          <a:p>
            <a:pPr algn="ctr"/>
            <a:r>
              <a:rPr lang="sv-SE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sv-SE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sv-SE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sv-SE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sv-SE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different </a:t>
            </a:r>
            <a:r>
              <a:rPr lang="sv-SE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r>
              <a:rPr lang="sv-SE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laws</a:t>
            </a:r>
            <a:endParaRPr lang="sv-SE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39849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 laws in different countries, also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countries such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Finland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Sweden, with almost the same prices, costs, technology and forest conditions, are very different with respect to the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decisions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CCF or PF, SD, HI and SSF or MSF. 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and environmental development of the world would benefit from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rational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 management. </a:t>
            </a: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 laws need to be adjusted in order to make rational decisions legal.</a:t>
            </a:r>
          </a:p>
          <a:p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tshållare för bild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9679D0-78CB-40AC-B70B-B32FE8363A96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2360612" y="6248400"/>
            <a:ext cx="8916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400" dirty="0" smtClean="0">
                <a:solidFill>
                  <a:srgbClr val="FFFFFF"/>
                </a:solidFill>
              </a:rPr>
              <a:t>CCF in Neuchatel, </a:t>
            </a:r>
            <a:r>
              <a:rPr lang="sv-SE" altLang="sv-SE" sz="2400" dirty="0" err="1" smtClean="0">
                <a:solidFill>
                  <a:srgbClr val="FFFFFF"/>
                </a:solidFill>
              </a:rPr>
              <a:t>Switzerland</a:t>
            </a:r>
            <a:r>
              <a:rPr lang="sv-SE" altLang="sv-SE" sz="2400" dirty="0" smtClean="0">
                <a:solidFill>
                  <a:srgbClr val="FFFFFF"/>
                </a:solidFill>
              </a:rPr>
              <a:t> and Professor </a:t>
            </a:r>
            <a:r>
              <a:rPr lang="sv-SE" altLang="sv-SE" sz="2400" dirty="0">
                <a:solidFill>
                  <a:srgbClr val="FFFFFF"/>
                </a:solidFill>
              </a:rPr>
              <a:t>J.P. </a:t>
            </a:r>
            <a:r>
              <a:rPr lang="sv-SE" altLang="sv-SE" sz="2400" dirty="0" err="1">
                <a:solidFill>
                  <a:srgbClr val="FFFFFF"/>
                </a:solidFill>
              </a:rPr>
              <a:t>Shütz</a:t>
            </a:r>
            <a:r>
              <a:rPr lang="sv-SE" altLang="sv-SE" sz="2400" dirty="0">
                <a:solidFill>
                  <a:srgbClr val="FFFFFF"/>
                </a:solidFill>
              </a:rPr>
              <a:t>, ETH.</a:t>
            </a:r>
          </a:p>
        </p:txBody>
      </p:sp>
    </p:spTree>
    <p:extLst>
      <p:ext uri="{BB962C8B-B14F-4D97-AF65-F5344CB8AC3E}">
        <p14:creationId xmlns:p14="http://schemas.microsoft.com/office/powerpoint/2010/main" val="20079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34032" y="2310713"/>
            <a:ext cx="203646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494514" y="464393"/>
          <a:ext cx="6681531" cy="1193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Equation" r:id="rId3" imgW="2095500" imgH="393700" progId="Equation.DSMT4">
                  <p:embed/>
                </p:oleObj>
              </mc:Choice>
              <mc:Fallback>
                <p:oleObj name="Equation" r:id="rId3" imgW="2095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14" y="464393"/>
                        <a:ext cx="6681531" cy="11931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39762" y="3975390"/>
            <a:ext cx="430015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494514" y="1741908"/>
          <a:ext cx="1966477" cy="1229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Equation" r:id="rId5" imgW="634725" imgH="406224" progId="Equation.DSMT4">
                  <p:embed/>
                </p:oleObj>
              </mc:Choice>
              <mc:Fallback>
                <p:oleObj name="Equation" r:id="rId5" imgW="634725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14" y="1741908"/>
                        <a:ext cx="1966477" cy="1229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1"/>
          <p:cNvSpPr/>
          <p:nvPr/>
        </p:nvSpPr>
        <p:spPr>
          <a:xfrm>
            <a:off x="3454902" y="2989385"/>
            <a:ext cx="79130" cy="3366965"/>
          </a:xfrm>
          <a:prstGeom prst="rect">
            <a:avLst/>
          </a:prstGeom>
          <a:solidFill>
            <a:srgbClr val="423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3358662" y="6163408"/>
            <a:ext cx="6031523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9591056" y="5952947"/>
            <a:ext cx="173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sv-SE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318529" y="2540972"/>
            <a:ext cx="332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</a:t>
            </a:r>
            <a:r>
              <a:rPr lang="sv-SE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sv-SE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sv-SE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hectare</a:t>
            </a:r>
            <a:r>
              <a:rPr lang="sv-SE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130062" y="6401359"/>
            <a:ext cx="61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0</a:t>
            </a:r>
          </a:p>
        </p:txBody>
      </p:sp>
      <p:sp>
        <p:nvSpPr>
          <p:cNvPr id="12" name="Rektangel 11"/>
          <p:cNvSpPr/>
          <p:nvPr/>
        </p:nvSpPr>
        <p:spPr>
          <a:xfrm>
            <a:off x="2870097" y="5952947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3358662" y="3420208"/>
            <a:ext cx="9624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2885456" y="3235101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v0</a:t>
            </a:r>
            <a:endParaRPr lang="sv-SE" dirty="0">
              <a:solidFill>
                <a:prstClr val="black"/>
              </a:solidFill>
            </a:endParaRPr>
          </a:p>
        </p:txBody>
      </p:sp>
      <p:cxnSp>
        <p:nvCxnSpPr>
          <p:cNvPr id="19" name="Rak 18"/>
          <p:cNvCxnSpPr/>
          <p:nvPr/>
        </p:nvCxnSpPr>
        <p:spPr>
          <a:xfrm>
            <a:off x="3534032" y="3465927"/>
            <a:ext cx="79606" cy="16863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Kurva 27"/>
          <p:cNvCxnSpPr/>
          <p:nvPr/>
        </p:nvCxnSpPr>
        <p:spPr>
          <a:xfrm flipV="1">
            <a:off x="3649396" y="4062047"/>
            <a:ext cx="2294792" cy="1063869"/>
          </a:xfrm>
          <a:prstGeom prst="curved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Kurva 28"/>
          <p:cNvCxnSpPr/>
          <p:nvPr/>
        </p:nvCxnSpPr>
        <p:spPr>
          <a:xfrm flipV="1">
            <a:off x="6028649" y="4054766"/>
            <a:ext cx="2294792" cy="1063869"/>
          </a:xfrm>
          <a:prstGeom prst="curved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5940143" y="4062047"/>
            <a:ext cx="88506" cy="10638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>
            <a:off x="8319396" y="4037027"/>
            <a:ext cx="88506" cy="10638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Kurva 32"/>
          <p:cNvCxnSpPr/>
          <p:nvPr/>
        </p:nvCxnSpPr>
        <p:spPr>
          <a:xfrm flipV="1">
            <a:off x="8443660" y="4019752"/>
            <a:ext cx="2294792" cy="1063869"/>
          </a:xfrm>
          <a:prstGeom prst="curved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ktangel 33"/>
          <p:cNvSpPr/>
          <p:nvPr/>
        </p:nvSpPr>
        <p:spPr>
          <a:xfrm>
            <a:off x="3347696" y="5095071"/>
            <a:ext cx="9624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5" name="Rektangel 34"/>
          <p:cNvSpPr/>
          <p:nvPr/>
        </p:nvSpPr>
        <p:spPr>
          <a:xfrm>
            <a:off x="2834925" y="4868231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6" name="Rektangel 35"/>
          <p:cNvSpPr/>
          <p:nvPr/>
        </p:nvSpPr>
        <p:spPr>
          <a:xfrm>
            <a:off x="3613638" y="6322279"/>
            <a:ext cx="2415011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7" name="Rektangel 36"/>
          <p:cNvSpPr/>
          <p:nvPr/>
        </p:nvSpPr>
        <p:spPr>
          <a:xfrm>
            <a:off x="6028649" y="6458290"/>
            <a:ext cx="2415011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8" name="Rektangel 37"/>
          <p:cNvSpPr/>
          <p:nvPr/>
        </p:nvSpPr>
        <p:spPr>
          <a:xfrm>
            <a:off x="4632936" y="6322279"/>
            <a:ext cx="232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0" name="textruta 39"/>
          <p:cNvSpPr txBox="1"/>
          <p:nvPr/>
        </p:nvSpPr>
        <p:spPr>
          <a:xfrm>
            <a:off x="8069219" y="586906"/>
            <a:ext cx="39063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= The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endParaRPr lang="sv-SE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R(h)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Profit from the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</a:t>
            </a:r>
            <a:endParaRPr lang="sv-SE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P(.)    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Price per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cubic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metre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</a:t>
            </a:r>
          </a:p>
          <a:p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cubic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metre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in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harvests</a:t>
            </a:r>
          </a:p>
          <a:p>
            <a:r>
              <a:rPr lang="sv-S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Q(.)    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hectare</a:t>
            </a:r>
            <a:endParaRPr lang="sv-SE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in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harvests</a:t>
            </a:r>
          </a:p>
          <a:p>
            <a:r>
              <a:rPr lang="sv-S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= Set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</a:t>
            </a:r>
            <a:endParaRPr lang="sv-SE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occation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v-S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= Rate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endParaRPr lang="sv-SE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>
              <a:solidFill>
                <a:prstClr val="black"/>
              </a:solidFill>
            </a:endParaRPr>
          </a:p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1" name="textruta 40"/>
          <p:cNvSpPr txBox="1"/>
          <p:nvPr/>
        </p:nvSpPr>
        <p:spPr>
          <a:xfrm>
            <a:off x="856989" y="279727"/>
            <a:ext cx="160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sv-SE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sv-SE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Rak pil 42"/>
          <p:cNvCxnSpPr>
            <a:stCxn id="41" idx="2"/>
          </p:cNvCxnSpPr>
          <p:nvPr/>
        </p:nvCxnSpPr>
        <p:spPr>
          <a:xfrm>
            <a:off x="1658990" y="649059"/>
            <a:ext cx="1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2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34032" y="2310713"/>
            <a:ext cx="203646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39762" y="3975390"/>
            <a:ext cx="430015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3454902" y="2989385"/>
            <a:ext cx="79130" cy="3366965"/>
          </a:xfrm>
          <a:prstGeom prst="rect">
            <a:avLst/>
          </a:prstGeom>
          <a:solidFill>
            <a:srgbClr val="423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3358662" y="6163408"/>
            <a:ext cx="6031523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9591056" y="5952947"/>
            <a:ext cx="173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sv-SE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318529" y="2540972"/>
            <a:ext cx="332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</a:t>
            </a:r>
            <a:r>
              <a:rPr lang="sv-SE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sv-SE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sv-SE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hectare</a:t>
            </a:r>
            <a:r>
              <a:rPr lang="sv-SE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130062" y="6401359"/>
            <a:ext cx="61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0</a:t>
            </a:r>
          </a:p>
        </p:txBody>
      </p:sp>
      <p:sp>
        <p:nvSpPr>
          <p:cNvPr id="12" name="Rektangel 11"/>
          <p:cNvSpPr/>
          <p:nvPr/>
        </p:nvSpPr>
        <p:spPr>
          <a:xfrm>
            <a:off x="2870097" y="5952947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3358662" y="3420208"/>
            <a:ext cx="9624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2885456" y="3235101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v0</a:t>
            </a:r>
            <a:endParaRPr lang="sv-SE" dirty="0">
              <a:solidFill>
                <a:prstClr val="black"/>
              </a:solidFill>
            </a:endParaRPr>
          </a:p>
        </p:txBody>
      </p:sp>
      <p:cxnSp>
        <p:nvCxnSpPr>
          <p:cNvPr id="19" name="Rak 18"/>
          <p:cNvCxnSpPr/>
          <p:nvPr/>
        </p:nvCxnSpPr>
        <p:spPr>
          <a:xfrm>
            <a:off x="3534032" y="3465927"/>
            <a:ext cx="79606" cy="16863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Kurva 27"/>
          <p:cNvCxnSpPr/>
          <p:nvPr/>
        </p:nvCxnSpPr>
        <p:spPr>
          <a:xfrm flipV="1">
            <a:off x="3649396" y="4062047"/>
            <a:ext cx="2294792" cy="1063869"/>
          </a:xfrm>
          <a:prstGeom prst="curved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Kurva 28"/>
          <p:cNvCxnSpPr/>
          <p:nvPr/>
        </p:nvCxnSpPr>
        <p:spPr>
          <a:xfrm flipV="1">
            <a:off x="6028649" y="4054766"/>
            <a:ext cx="2294792" cy="1063869"/>
          </a:xfrm>
          <a:prstGeom prst="curved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5940143" y="4062047"/>
            <a:ext cx="88506" cy="10638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>
            <a:off x="8319396" y="4037027"/>
            <a:ext cx="88506" cy="10638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Kurva 32"/>
          <p:cNvCxnSpPr/>
          <p:nvPr/>
        </p:nvCxnSpPr>
        <p:spPr>
          <a:xfrm flipV="1">
            <a:off x="8443660" y="4019752"/>
            <a:ext cx="2294792" cy="1063869"/>
          </a:xfrm>
          <a:prstGeom prst="curved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ktangel 33"/>
          <p:cNvSpPr/>
          <p:nvPr/>
        </p:nvSpPr>
        <p:spPr>
          <a:xfrm>
            <a:off x="3347696" y="5095071"/>
            <a:ext cx="9624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5" name="Rektangel 34"/>
          <p:cNvSpPr/>
          <p:nvPr/>
        </p:nvSpPr>
        <p:spPr>
          <a:xfrm>
            <a:off x="2834925" y="4868231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6" name="Rektangel 35"/>
          <p:cNvSpPr/>
          <p:nvPr/>
        </p:nvSpPr>
        <p:spPr>
          <a:xfrm>
            <a:off x="3613638" y="6322279"/>
            <a:ext cx="2415011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7" name="Rektangel 36"/>
          <p:cNvSpPr/>
          <p:nvPr/>
        </p:nvSpPr>
        <p:spPr>
          <a:xfrm>
            <a:off x="6028649" y="6458290"/>
            <a:ext cx="2415011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8" name="Rektangel 37"/>
          <p:cNvSpPr/>
          <p:nvPr/>
        </p:nvSpPr>
        <p:spPr>
          <a:xfrm>
            <a:off x="4632936" y="6322279"/>
            <a:ext cx="232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0" name="textruta 39"/>
          <p:cNvSpPr txBox="1"/>
          <p:nvPr/>
        </p:nvSpPr>
        <p:spPr>
          <a:xfrm>
            <a:off x="8069219" y="586906"/>
            <a:ext cx="3906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solidFill>
                <a:prstClr val="black"/>
              </a:solidFill>
            </a:endParaRPr>
          </a:p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1280704" y="261780"/>
            <a:ext cx="102857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prstClr val="black"/>
                </a:solidFill>
              </a:rPr>
              <a:t>In Finland, </a:t>
            </a:r>
            <a:r>
              <a:rPr lang="sv-SE" dirty="0" err="1">
                <a:solidFill>
                  <a:prstClr val="black"/>
                </a:solidFill>
              </a:rPr>
              <a:t>continuous</a:t>
            </a:r>
            <a:r>
              <a:rPr lang="sv-SE" dirty="0">
                <a:solidFill>
                  <a:prstClr val="black"/>
                </a:solidFill>
              </a:rPr>
              <a:t> cover </a:t>
            </a:r>
            <a:r>
              <a:rPr lang="sv-SE" dirty="0" err="1">
                <a:solidFill>
                  <a:prstClr val="black"/>
                </a:solidFill>
              </a:rPr>
              <a:t>forest</a:t>
            </a:r>
            <a:r>
              <a:rPr lang="sv-SE" dirty="0">
                <a:solidFill>
                  <a:prstClr val="black"/>
                </a:solidFill>
              </a:rPr>
              <a:t> management </a:t>
            </a:r>
            <a:r>
              <a:rPr lang="sv-SE" dirty="0" err="1">
                <a:solidFill>
                  <a:prstClr val="black"/>
                </a:solidFill>
              </a:rPr>
              <a:t>can</a:t>
            </a:r>
            <a:r>
              <a:rPr lang="sv-SE" dirty="0">
                <a:solidFill>
                  <a:prstClr val="black"/>
                </a:solidFill>
              </a:rPr>
              <a:t> be </a:t>
            </a:r>
            <a:r>
              <a:rPr lang="sv-SE" dirty="0" err="1">
                <a:solidFill>
                  <a:prstClr val="black"/>
                </a:solidFill>
              </a:rPr>
              <a:t>optimized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without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constraints</a:t>
            </a:r>
            <a:r>
              <a:rPr lang="sv-SE" dirty="0">
                <a:solidFill>
                  <a:prstClr val="black"/>
                </a:solidFill>
              </a:rPr>
              <a:t>.</a:t>
            </a:r>
          </a:p>
          <a:p>
            <a:endParaRPr lang="sv-SE" dirty="0">
              <a:solidFill>
                <a:prstClr val="black"/>
              </a:solidFill>
            </a:endParaRPr>
          </a:p>
          <a:p>
            <a:r>
              <a:rPr lang="sv-SE" dirty="0">
                <a:solidFill>
                  <a:prstClr val="black"/>
                </a:solidFill>
              </a:rPr>
              <a:t>In Sweden, </a:t>
            </a:r>
            <a:r>
              <a:rPr lang="sv-SE" dirty="0" err="1">
                <a:solidFill>
                  <a:prstClr val="black"/>
                </a:solidFill>
              </a:rPr>
              <a:t>there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are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several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constraints</a:t>
            </a:r>
            <a:r>
              <a:rPr lang="sv-SE" dirty="0">
                <a:solidFill>
                  <a:prstClr val="black"/>
                </a:solidFill>
              </a:rPr>
              <a:t> in the </a:t>
            </a:r>
            <a:r>
              <a:rPr lang="sv-SE" dirty="0" err="1">
                <a:solidFill>
                  <a:prstClr val="black"/>
                </a:solidFill>
              </a:rPr>
              <a:t>forest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act</a:t>
            </a:r>
            <a:r>
              <a:rPr lang="sv-SE" dirty="0">
                <a:solidFill>
                  <a:prstClr val="black"/>
                </a:solidFill>
              </a:rPr>
              <a:t>. For </a:t>
            </a:r>
            <a:r>
              <a:rPr lang="sv-SE" dirty="0" err="1">
                <a:solidFill>
                  <a:prstClr val="black"/>
                </a:solidFill>
              </a:rPr>
              <a:t>instance</a:t>
            </a:r>
            <a:r>
              <a:rPr lang="sv-SE" dirty="0">
                <a:solidFill>
                  <a:prstClr val="black"/>
                </a:solidFill>
              </a:rPr>
              <a:t>, the </a:t>
            </a:r>
            <a:r>
              <a:rPr lang="sv-SE" dirty="0" err="1">
                <a:solidFill>
                  <a:prstClr val="black"/>
                </a:solidFill>
              </a:rPr>
              <a:t>volume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always</a:t>
            </a:r>
            <a:r>
              <a:rPr lang="sv-SE" dirty="0">
                <a:solidFill>
                  <a:prstClr val="black"/>
                </a:solidFill>
              </a:rPr>
              <a:t> has to </a:t>
            </a:r>
            <a:r>
              <a:rPr lang="sv-SE" dirty="0" err="1">
                <a:solidFill>
                  <a:prstClr val="black"/>
                </a:solidFill>
              </a:rPr>
              <a:t>stay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above</a:t>
            </a:r>
            <a:r>
              <a:rPr lang="sv-SE" dirty="0">
                <a:solidFill>
                  <a:prstClr val="black"/>
                </a:solidFill>
              </a:rPr>
              <a:t> </a:t>
            </a:r>
          </a:p>
          <a:p>
            <a:r>
              <a:rPr lang="sv-SE" dirty="0">
                <a:solidFill>
                  <a:prstClr val="black"/>
                </a:solidFill>
              </a:rPr>
              <a:t>a </a:t>
            </a:r>
            <a:r>
              <a:rPr lang="sv-SE" dirty="0" err="1">
                <a:solidFill>
                  <a:prstClr val="black"/>
                </a:solidFill>
              </a:rPr>
              <a:t>specified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lower</a:t>
            </a:r>
            <a:r>
              <a:rPr lang="sv-SE" dirty="0">
                <a:solidFill>
                  <a:prstClr val="black"/>
                </a:solidFill>
              </a:rPr>
              <a:t> limit. If the </a:t>
            </a:r>
            <a:r>
              <a:rPr lang="sv-SE" dirty="0" err="1">
                <a:solidFill>
                  <a:prstClr val="black"/>
                </a:solidFill>
              </a:rPr>
              <a:t>volume</a:t>
            </a:r>
            <a:r>
              <a:rPr lang="sv-SE" dirty="0">
                <a:solidFill>
                  <a:prstClr val="black"/>
                </a:solidFill>
              </a:rPr>
              <a:t> is </a:t>
            </a:r>
            <a:r>
              <a:rPr lang="sv-SE" dirty="0" err="1">
                <a:solidFill>
                  <a:prstClr val="black"/>
                </a:solidFill>
              </a:rPr>
              <a:t>below</a:t>
            </a:r>
            <a:r>
              <a:rPr lang="sv-SE" dirty="0">
                <a:solidFill>
                  <a:prstClr val="black"/>
                </a:solidFill>
              </a:rPr>
              <a:t> the limit, </a:t>
            </a:r>
            <a:r>
              <a:rPr lang="sv-SE" dirty="0" err="1">
                <a:solidFill>
                  <a:prstClr val="black"/>
                </a:solidFill>
              </a:rPr>
              <a:t>you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have</a:t>
            </a:r>
            <a:r>
              <a:rPr lang="sv-SE" dirty="0">
                <a:solidFill>
                  <a:prstClr val="black"/>
                </a:solidFill>
              </a:rPr>
              <a:t> to make a </a:t>
            </a:r>
            <a:r>
              <a:rPr lang="sv-SE" dirty="0" err="1">
                <a:solidFill>
                  <a:prstClr val="black"/>
                </a:solidFill>
              </a:rPr>
              <a:t>clearcut</a:t>
            </a:r>
            <a:r>
              <a:rPr lang="sv-SE" dirty="0">
                <a:solidFill>
                  <a:prstClr val="black"/>
                </a:solidFill>
              </a:rPr>
              <a:t>.</a:t>
            </a:r>
          </a:p>
          <a:p>
            <a:endParaRPr lang="sv-SE" dirty="0">
              <a:solidFill>
                <a:prstClr val="black"/>
              </a:solidFill>
            </a:endParaRPr>
          </a:p>
          <a:p>
            <a:r>
              <a:rPr lang="sv-SE" b="1" dirty="0">
                <a:solidFill>
                  <a:srgbClr val="0070C0"/>
                </a:solidFill>
              </a:rPr>
              <a:t>WITH Swedish </a:t>
            </a:r>
            <a:r>
              <a:rPr lang="sv-SE" b="1" dirty="0" err="1">
                <a:solidFill>
                  <a:srgbClr val="0070C0"/>
                </a:solidFill>
              </a:rPr>
              <a:t>constraints</a:t>
            </a:r>
            <a:r>
              <a:rPr lang="sv-SE" b="1" dirty="0">
                <a:solidFill>
                  <a:srgbClr val="0070C0"/>
                </a:solidFill>
              </a:rPr>
              <a:t>, </a:t>
            </a:r>
            <a:r>
              <a:rPr lang="sv-SE" b="1" dirty="0" err="1">
                <a:solidFill>
                  <a:srgbClr val="0070C0"/>
                </a:solidFill>
              </a:rPr>
              <a:t>forestry</a:t>
            </a:r>
            <a:r>
              <a:rPr lang="sv-SE" b="1" dirty="0">
                <a:solidFill>
                  <a:srgbClr val="0070C0"/>
                </a:solidFill>
              </a:rPr>
              <a:t> </a:t>
            </a:r>
            <a:r>
              <a:rPr lang="sv-SE" b="1" dirty="0" err="1">
                <a:solidFill>
                  <a:srgbClr val="0070C0"/>
                </a:solidFill>
              </a:rPr>
              <a:t>with</a:t>
            </a:r>
            <a:r>
              <a:rPr lang="sv-SE" b="1" dirty="0">
                <a:solidFill>
                  <a:srgbClr val="0070C0"/>
                </a:solidFill>
              </a:rPr>
              <a:t> </a:t>
            </a:r>
            <a:r>
              <a:rPr lang="sv-SE" b="1" dirty="0" err="1">
                <a:solidFill>
                  <a:srgbClr val="0070C0"/>
                </a:solidFill>
              </a:rPr>
              <a:t>clearcuts</a:t>
            </a:r>
            <a:r>
              <a:rPr lang="sv-SE" b="1" dirty="0">
                <a:solidFill>
                  <a:srgbClr val="0070C0"/>
                </a:solidFill>
              </a:rPr>
              <a:t> </a:t>
            </a:r>
            <a:r>
              <a:rPr lang="sv-SE" b="1" dirty="0" err="1">
                <a:solidFill>
                  <a:srgbClr val="0070C0"/>
                </a:solidFill>
              </a:rPr>
              <a:t>often</a:t>
            </a:r>
            <a:r>
              <a:rPr lang="sv-SE" b="1" dirty="0">
                <a:solidFill>
                  <a:srgbClr val="0070C0"/>
                </a:solidFill>
              </a:rPr>
              <a:t> is the </a:t>
            </a:r>
            <a:r>
              <a:rPr lang="sv-SE" b="1" dirty="0" err="1">
                <a:solidFill>
                  <a:srgbClr val="0070C0"/>
                </a:solidFill>
              </a:rPr>
              <a:t>economically</a:t>
            </a:r>
            <a:r>
              <a:rPr lang="sv-SE" b="1" dirty="0">
                <a:solidFill>
                  <a:srgbClr val="0070C0"/>
                </a:solidFill>
              </a:rPr>
              <a:t> optimal choice.</a:t>
            </a:r>
          </a:p>
          <a:p>
            <a:r>
              <a:rPr lang="sv-SE" b="1" dirty="0">
                <a:solidFill>
                  <a:srgbClr val="FF0000"/>
                </a:solidFill>
              </a:rPr>
              <a:t>WITHOUT Swedish </a:t>
            </a:r>
            <a:r>
              <a:rPr lang="sv-SE" b="1" dirty="0" err="1">
                <a:solidFill>
                  <a:srgbClr val="FF0000"/>
                </a:solidFill>
              </a:rPr>
              <a:t>constraints</a:t>
            </a:r>
            <a:r>
              <a:rPr lang="sv-SE" b="1" dirty="0">
                <a:solidFill>
                  <a:srgbClr val="FF0000"/>
                </a:solidFill>
              </a:rPr>
              <a:t>, </a:t>
            </a:r>
            <a:r>
              <a:rPr lang="sv-SE" b="1" dirty="0" err="1">
                <a:solidFill>
                  <a:srgbClr val="FF0000"/>
                </a:solidFill>
              </a:rPr>
              <a:t>continuous</a:t>
            </a:r>
            <a:r>
              <a:rPr lang="sv-SE" b="1" dirty="0">
                <a:solidFill>
                  <a:srgbClr val="FF0000"/>
                </a:solidFill>
              </a:rPr>
              <a:t> cover </a:t>
            </a:r>
            <a:r>
              <a:rPr lang="sv-SE" b="1" dirty="0" err="1">
                <a:solidFill>
                  <a:srgbClr val="FF0000"/>
                </a:solidFill>
              </a:rPr>
              <a:t>forestry</a:t>
            </a:r>
            <a:r>
              <a:rPr lang="sv-SE" b="1" dirty="0">
                <a:solidFill>
                  <a:srgbClr val="FF0000"/>
                </a:solidFill>
              </a:rPr>
              <a:t> is </a:t>
            </a:r>
            <a:r>
              <a:rPr lang="sv-SE" b="1" dirty="0" err="1">
                <a:solidFill>
                  <a:srgbClr val="FF0000"/>
                </a:solidFill>
              </a:rPr>
              <a:t>very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err="1">
                <a:solidFill>
                  <a:srgbClr val="FF0000"/>
                </a:solidFill>
              </a:rPr>
              <a:t>often</a:t>
            </a:r>
            <a:r>
              <a:rPr lang="sv-SE" b="1" dirty="0">
                <a:solidFill>
                  <a:srgbClr val="FF0000"/>
                </a:solidFill>
              </a:rPr>
              <a:t> the </a:t>
            </a:r>
            <a:r>
              <a:rPr lang="sv-SE" b="1" dirty="0" err="1">
                <a:solidFill>
                  <a:srgbClr val="FF0000"/>
                </a:solidFill>
              </a:rPr>
              <a:t>economically</a:t>
            </a:r>
            <a:r>
              <a:rPr lang="sv-SE" b="1" dirty="0">
                <a:solidFill>
                  <a:srgbClr val="FF0000"/>
                </a:solidFill>
              </a:rPr>
              <a:t> optimal choice.</a:t>
            </a:r>
          </a:p>
          <a:p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34032" y="2310713"/>
            <a:ext cx="203646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609669" y="1170593"/>
          <a:ext cx="10744131" cy="1918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Equation" r:id="rId3" imgW="2095500" imgH="393700" progId="Equation.DSMT4">
                  <p:embed/>
                </p:oleObj>
              </mc:Choice>
              <mc:Fallback>
                <p:oleObj name="Equation" r:id="rId3" imgW="2095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69" y="1170593"/>
                        <a:ext cx="10744131" cy="19185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39762" y="3975390"/>
            <a:ext cx="430015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609669" y="3282273"/>
          <a:ext cx="3030510" cy="189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Equation" r:id="rId5" imgW="634725" imgH="406224" progId="Equation.DSMT4">
                  <p:embed/>
                </p:oleObj>
              </mc:Choice>
              <mc:Fallback>
                <p:oleObj name="Equation" r:id="rId5" imgW="634725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69" y="3282273"/>
                        <a:ext cx="3030510" cy="18940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6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885" y="641350"/>
            <a:ext cx="7810500" cy="57150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721743" y="813879"/>
            <a:ext cx="24032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sv-SE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sv-SE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</a:t>
            </a:r>
            <a:r>
              <a:rPr lang="sv-SE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v-SE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illustrations</a:t>
            </a:r>
          </a:p>
          <a:p>
            <a:r>
              <a:rPr lang="sv-SE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sv-SE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</a:p>
          <a:p>
            <a:r>
              <a:rPr lang="sv-SE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specified</a:t>
            </a:r>
            <a:r>
              <a:rPr lang="sv-SE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v-SE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endParaRPr lang="sv-SE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r>
              <a:rPr lang="sv-SE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92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7090" y="373164"/>
            <a:ext cx="14592300" cy="5895975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4510216" y="5210148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7451124" y="556409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9267567" y="2767913"/>
            <a:ext cx="1828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</a:p>
          <a:p>
            <a:r>
              <a:rPr lang="sv-SE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sv-SE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8793" y="-938513"/>
            <a:ext cx="19296055" cy="7796513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9881286" y="394784"/>
            <a:ext cx="2463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</a:p>
          <a:p>
            <a:r>
              <a:rPr lang="sv-SE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sv-SE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6425514" y="5648464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" name="Rektangel 8"/>
          <p:cNvSpPr/>
          <p:nvPr/>
        </p:nvSpPr>
        <p:spPr>
          <a:xfrm>
            <a:off x="9633386" y="5150993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</a:p>
        </p:txBody>
      </p:sp>
    </p:spTree>
    <p:extLst>
      <p:ext uri="{BB962C8B-B14F-4D97-AF65-F5344CB8AC3E}">
        <p14:creationId xmlns:p14="http://schemas.microsoft.com/office/powerpoint/2010/main" val="20855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4420" y="0"/>
            <a:ext cx="14592300" cy="5895975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8423190" y="95416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</a:p>
          <a:p>
            <a:r>
              <a:rPr lang="sv-SE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sv-SE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7562335" y="4743246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" name="Rektangel 8"/>
          <p:cNvSpPr/>
          <p:nvPr/>
        </p:nvSpPr>
        <p:spPr>
          <a:xfrm>
            <a:off x="4548580" y="5188089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</a:p>
        </p:txBody>
      </p:sp>
    </p:spTree>
    <p:extLst>
      <p:ext uri="{BB962C8B-B14F-4D97-AF65-F5344CB8AC3E}">
        <p14:creationId xmlns:p14="http://schemas.microsoft.com/office/powerpoint/2010/main" val="5077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6518" y="234403"/>
            <a:ext cx="14592300" cy="5895975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flipH="1">
            <a:off x="9143998" y="2075935"/>
            <a:ext cx="18288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</a:p>
          <a:p>
            <a:r>
              <a:rPr lang="sv-SE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sv-SE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609967" y="5648464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" name="Rektangel 9"/>
          <p:cNvSpPr/>
          <p:nvPr/>
        </p:nvSpPr>
        <p:spPr>
          <a:xfrm>
            <a:off x="8261786" y="494057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</a:p>
        </p:txBody>
      </p:sp>
    </p:spTree>
    <p:extLst>
      <p:ext uri="{BB962C8B-B14F-4D97-AF65-F5344CB8AC3E}">
        <p14:creationId xmlns:p14="http://schemas.microsoft.com/office/powerpoint/2010/main" val="28155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239" y="379333"/>
            <a:ext cx="6233053" cy="615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4" y="294278"/>
            <a:ext cx="9963853" cy="6025298"/>
          </a:xfrm>
          <a:prstGeom prst="rect">
            <a:avLst/>
          </a:prstGeom>
        </p:spPr>
      </p:pic>
      <p:cxnSp>
        <p:nvCxnSpPr>
          <p:cNvPr id="7" name="Rak pil 6"/>
          <p:cNvCxnSpPr/>
          <p:nvPr/>
        </p:nvCxnSpPr>
        <p:spPr>
          <a:xfrm flipV="1">
            <a:off x="2475781" y="5149970"/>
            <a:ext cx="2363638" cy="1811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/>
          <p:cNvSpPr txBox="1"/>
          <p:nvPr/>
        </p:nvSpPr>
        <p:spPr>
          <a:xfrm>
            <a:off x="872153" y="4592461"/>
            <a:ext cx="14662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optimal </a:t>
            </a:r>
            <a:r>
              <a:rPr lang="sv-SE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sv-S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v-S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V1 is far </a:t>
            </a:r>
            <a:r>
              <a:rPr lang="sv-SE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sv-S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Swedish </a:t>
            </a:r>
            <a:r>
              <a:rPr lang="sv-SE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</a:t>
            </a:r>
            <a:r>
              <a:rPr lang="sv-S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Rak pil 10"/>
          <p:cNvCxnSpPr/>
          <p:nvPr/>
        </p:nvCxnSpPr>
        <p:spPr>
          <a:xfrm>
            <a:off x="2682815" y="3200400"/>
            <a:ext cx="2319491" cy="66733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1673524" y="2579298"/>
            <a:ext cx="1268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</a:p>
          <a:p>
            <a:r>
              <a:rPr lang="sv-S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</a:p>
          <a:p>
            <a:r>
              <a:rPr lang="sv-SE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sv-SE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Rak pil 7"/>
          <p:cNvCxnSpPr/>
          <p:nvPr/>
        </p:nvCxnSpPr>
        <p:spPr>
          <a:xfrm>
            <a:off x="2941607" y="4355679"/>
            <a:ext cx="1984076" cy="26529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/>
          <p:cNvSpPr/>
          <p:nvPr/>
        </p:nvSpPr>
        <p:spPr>
          <a:xfrm>
            <a:off x="1987002" y="3682997"/>
            <a:ext cx="10631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</a:t>
            </a:r>
          </a:p>
          <a:p>
            <a:r>
              <a:rPr lang="sv-SE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</a:t>
            </a:r>
            <a:r>
              <a:rPr lang="sv-SE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v-SE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</a:t>
            </a:r>
            <a:endParaRPr lang="sv-S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tshållare för bild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1B1DA6-F77C-4182-A739-59335218277E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2043114" y="6257925"/>
            <a:ext cx="7709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400" dirty="0" smtClean="0">
                <a:solidFill>
                  <a:srgbClr val="FFFFFF"/>
                </a:solidFill>
              </a:rPr>
              <a:t>Rotation </a:t>
            </a:r>
            <a:r>
              <a:rPr lang="sv-SE" altLang="sv-SE" sz="2400" dirty="0" err="1" smtClean="0">
                <a:solidFill>
                  <a:srgbClr val="FFFFFF"/>
                </a:solidFill>
              </a:rPr>
              <a:t>forestry</a:t>
            </a:r>
            <a:r>
              <a:rPr lang="sv-SE" altLang="sv-SE" sz="2400" dirty="0" smtClean="0">
                <a:solidFill>
                  <a:srgbClr val="FFFFFF"/>
                </a:solidFill>
              </a:rPr>
              <a:t> </a:t>
            </a:r>
            <a:r>
              <a:rPr lang="sv-SE" altLang="sv-SE" sz="2400" dirty="0" err="1" smtClean="0">
                <a:solidFill>
                  <a:srgbClr val="FFFFFF"/>
                </a:solidFill>
              </a:rPr>
              <a:t>with</a:t>
            </a:r>
            <a:r>
              <a:rPr lang="sv-SE" altLang="sv-SE" sz="2400" dirty="0" smtClean="0">
                <a:solidFill>
                  <a:srgbClr val="FFFFFF"/>
                </a:solidFill>
              </a:rPr>
              <a:t> </a:t>
            </a:r>
            <a:r>
              <a:rPr lang="sv-SE" altLang="sv-SE" sz="2400" dirty="0" err="1" smtClean="0">
                <a:solidFill>
                  <a:srgbClr val="FFFFFF"/>
                </a:solidFill>
              </a:rPr>
              <a:t>clear</a:t>
            </a:r>
            <a:r>
              <a:rPr lang="sv-SE" altLang="sv-SE" sz="2400" dirty="0" smtClean="0">
                <a:solidFill>
                  <a:srgbClr val="FFFFFF"/>
                </a:solidFill>
              </a:rPr>
              <a:t> </a:t>
            </a:r>
            <a:r>
              <a:rPr lang="sv-SE" altLang="sv-SE" sz="2400" dirty="0" err="1" smtClean="0">
                <a:solidFill>
                  <a:srgbClr val="FFFFFF"/>
                </a:solidFill>
              </a:rPr>
              <a:t>cuts</a:t>
            </a:r>
            <a:r>
              <a:rPr lang="sv-SE" altLang="sv-SE" sz="2400" dirty="0" smtClean="0">
                <a:solidFill>
                  <a:srgbClr val="FFFFFF"/>
                </a:solidFill>
              </a:rPr>
              <a:t> in Sweden </a:t>
            </a:r>
            <a:r>
              <a:rPr lang="sv-SE" altLang="sv-SE" sz="2400" dirty="0">
                <a:solidFill>
                  <a:srgbClr val="FFFFFF"/>
                </a:solidFill>
              </a:rPr>
              <a:t>(10 km S Umeå).</a:t>
            </a:r>
          </a:p>
        </p:txBody>
      </p:sp>
    </p:spTree>
    <p:extLst>
      <p:ext uri="{BB962C8B-B14F-4D97-AF65-F5344CB8AC3E}">
        <p14:creationId xmlns:p14="http://schemas.microsoft.com/office/powerpoint/2010/main" val="4743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264746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 </a:t>
            </a:r>
            <a:r>
              <a:rPr lang="sv-SE" sz="4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sv-SE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cover </a:t>
            </a:r>
            <a:br>
              <a:rPr lang="sv-SE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4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r>
              <a:rPr lang="sv-SE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</a:t>
            </a:r>
            <a:br>
              <a:rPr lang="sv-SE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dimensional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in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interval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 </a:t>
            </a:r>
            <a:b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(of relevance when the stock level</a:t>
            </a:r>
            <a:b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harvest is determined by law </a:t>
            </a:r>
            <a:b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can not be determined </a:t>
            </a:r>
            <a:b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some other reason)</a:t>
            </a:r>
            <a:endParaRPr lang="sv-SE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34032" y="2310713"/>
            <a:ext cx="203646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609669" y="1170593"/>
          <a:ext cx="10744131" cy="1918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" name="Equation" r:id="rId3" imgW="2095500" imgH="393700" progId="Equation.DSMT4">
                  <p:embed/>
                </p:oleObj>
              </mc:Choice>
              <mc:Fallback>
                <p:oleObj name="Equation" r:id="rId3" imgW="2095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69" y="1170593"/>
                        <a:ext cx="10744131" cy="19185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39762" y="3975390"/>
            <a:ext cx="430015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609669" y="3282273"/>
          <a:ext cx="3030510" cy="189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Equation" r:id="rId5" imgW="634725" imgH="406224" progId="Equation.DSMT4">
                  <p:embed/>
                </p:oleObj>
              </mc:Choice>
              <mc:Fallback>
                <p:oleObj name="Equation" r:id="rId5" imgW="634725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69" y="3282273"/>
                        <a:ext cx="3030510" cy="18940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01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8200" y="25673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68162" y="36561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726832" y="1587556"/>
          <a:ext cx="10471562" cy="1556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Equation" r:id="rId3" imgW="3568700" imgH="533400" progId="Equation.DSMT4">
                  <p:embed/>
                </p:oleObj>
              </mc:Choice>
              <mc:Fallback>
                <p:oleObj name="Equation" r:id="rId3" imgW="35687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32" y="1587556"/>
                        <a:ext cx="10471562" cy="15561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323967" y="54124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/>
          </p:nvPr>
        </p:nvGraphicFramePr>
        <p:xfrm>
          <a:off x="726832" y="3995128"/>
          <a:ext cx="10616819" cy="181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9" name="Equation" r:id="rId5" imgW="2501640" imgH="431640" progId="Equation.DSMT4">
                  <p:embed/>
                </p:oleObj>
              </mc:Choice>
              <mc:Fallback>
                <p:oleObj name="Equation" r:id="rId5" imgW="2501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32" y="3995128"/>
                        <a:ext cx="10616819" cy="18175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672649" y="6492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/>
          </p:nvPr>
        </p:nvGraphicFramePr>
        <p:xfrm>
          <a:off x="6672649" y="6492875"/>
          <a:ext cx="838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0" name="Equation" r:id="rId7" imgW="863225" imgH="253890" progId="Equation.DSMT4">
                  <p:embed/>
                </p:oleObj>
              </mc:Choice>
              <mc:Fallback>
                <p:oleObj name="Equation" r:id="rId7" imgW="863225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649" y="6492875"/>
                        <a:ext cx="8382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89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time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dimension:</a:t>
            </a:r>
            <a:endParaRPr lang="sv-SE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3631" y="2180492"/>
            <a:ext cx="591782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35675" y="2180491"/>
            <a:ext cx="580273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1544593" y="2226210"/>
          <a:ext cx="7253417" cy="398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3" imgW="1485900" imgH="825500" progId="Equation.DSMT4">
                  <p:embed/>
                </p:oleObj>
              </mc:Choice>
              <mc:Fallback>
                <p:oleObj name="Equation" r:id="rId3" imgW="1485900" imgH="825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593" y="2226210"/>
                        <a:ext cx="7253417" cy="39893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45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is the optimal time interval affected if the parameter c marginally increases (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ceteres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paribus)? </a:t>
            </a:r>
            <a:endParaRPr lang="sv-SE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07476" y="2555630"/>
            <a:ext cx="369984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997412" y="2139797"/>
          <a:ext cx="1387442" cy="1156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6" name="Equation" r:id="rId3" imgW="482391" imgH="393529" progId="Equation.DSMT4">
                  <p:embed/>
                </p:oleObj>
              </mc:Choice>
              <mc:Fallback>
                <p:oleObj name="Equation" r:id="rId3" imgW="4823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412" y="2139797"/>
                        <a:ext cx="1387442" cy="11562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97412" y="3921866"/>
            <a:ext cx="178912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/>
          </p:nvPr>
        </p:nvGraphicFramePr>
        <p:xfrm>
          <a:off x="2901876" y="3017182"/>
          <a:ext cx="5708724" cy="131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7" name="Equation" r:id="rId5" imgW="1968500" imgH="444500" progId="Equation.DSMT4">
                  <p:embed/>
                </p:oleObj>
              </mc:Choice>
              <mc:Fallback>
                <p:oleObj name="Equation" r:id="rId5" imgW="1968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876" y="3017182"/>
                        <a:ext cx="5708724" cy="1317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97411" y="5572896"/>
            <a:ext cx="170762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/>
          </p:nvPr>
        </p:nvGraphicFramePr>
        <p:xfrm>
          <a:off x="7966623" y="4195043"/>
          <a:ext cx="2635475" cy="2432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8" name="Equation" r:id="rId7" imgW="977900" imgH="914400" progId="Equation.DSMT4">
                  <p:embed/>
                </p:oleObj>
              </mc:Choice>
              <mc:Fallback>
                <p:oleObj name="Equation" r:id="rId7" imgW="9779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6623" y="4195043"/>
                        <a:ext cx="2635475" cy="24327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86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unique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is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assumed in the time interval dimension</a:t>
            </a:r>
            <a:endParaRPr lang="sv-S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95754" y="2121876"/>
            <a:ext cx="446907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911547" y="1629516"/>
          <a:ext cx="1646301" cy="141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0" name="Equation" r:id="rId3" imgW="545863" imgH="418918" progId="Equation.DSMT4">
                  <p:embed/>
                </p:oleObj>
              </mc:Choice>
              <mc:Fallback>
                <p:oleObj name="Equation" r:id="rId3" imgW="545863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547" y="1629516"/>
                        <a:ext cx="1646301" cy="14111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7848" y="43248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3137586" y="2497651"/>
          <a:ext cx="2958414" cy="1365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1" name="Equation" r:id="rId5" imgW="1002865" imgH="418918" progId="Equation.DSMT4">
                  <p:embed/>
                </p:oleObj>
              </mc:Choice>
              <mc:Fallback>
                <p:oleObj name="Equation" r:id="rId5" imgW="1002865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586" y="2497651"/>
                        <a:ext cx="2958414" cy="1365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450227" y="5099958"/>
            <a:ext cx="25684844" cy="6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/>
          </p:nvPr>
        </p:nvGraphicFramePr>
        <p:xfrm>
          <a:off x="6190735" y="2957324"/>
          <a:ext cx="4102444" cy="3076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2" name="Equation" r:id="rId7" imgW="1206500" imgH="914400" progId="Equation.DSMT4">
                  <p:embed/>
                </p:oleObj>
              </mc:Choice>
              <mc:Fallback>
                <p:oleObj name="Equation" r:id="rId7" imgW="12065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0735" y="2957324"/>
                        <a:ext cx="4102444" cy="30768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586478" y="3950972"/>
            <a:ext cx="5102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</a:p>
          <a:p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optimal time interval is a strictly increasing function of c.</a:t>
            </a:r>
          </a:p>
        </p:txBody>
      </p:sp>
    </p:spTree>
    <p:extLst>
      <p:ext uri="{BB962C8B-B14F-4D97-AF65-F5344CB8AC3E}">
        <p14:creationId xmlns:p14="http://schemas.microsoft.com/office/powerpoint/2010/main" val="5415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is the optimal time interval affected if the parameter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marginally increases (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ceteres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paribus)?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43988" y="2025556"/>
            <a:ext cx="310788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990442" y="1995607"/>
          <a:ext cx="4202565" cy="3151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Equation" r:id="rId3" imgW="1193800" imgH="914400" progId="Equation.DSMT4">
                  <p:embed/>
                </p:oleObj>
              </mc:Choice>
              <mc:Fallback>
                <p:oleObj name="Equation" r:id="rId3" imgW="11938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442" y="1995607"/>
                        <a:ext cx="4202565" cy="31519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/>
          <p:cNvSpPr/>
          <p:nvPr/>
        </p:nvSpPr>
        <p:spPr>
          <a:xfrm>
            <a:off x="5902411" y="3443182"/>
            <a:ext cx="6096000" cy="25078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r>
              <a:rPr lang="sv-SE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optimal </a:t>
            </a:r>
            <a:r>
              <a:rPr lang="sv-SE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sv-SE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interval</a:t>
            </a:r>
            <a:r>
              <a:rPr lang="sv-SE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sv-SE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strictly</a:t>
            </a:r>
            <a:r>
              <a:rPr lang="sv-SE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decreasing</a:t>
            </a:r>
            <a:r>
              <a:rPr lang="sv-SE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sv-SE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v-SE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parameter r.</a:t>
            </a:r>
          </a:p>
        </p:txBody>
      </p:sp>
    </p:spTree>
    <p:extLst>
      <p:ext uri="{BB962C8B-B14F-4D97-AF65-F5344CB8AC3E}">
        <p14:creationId xmlns:p14="http://schemas.microsoft.com/office/powerpoint/2010/main" val="41612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is the optimal time interval affected if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future prices marginally increase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ceteres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paribus)?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10206" y="2150709"/>
            <a:ext cx="232224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110206" y="2150710"/>
          <a:ext cx="8864292" cy="1927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Equation" r:id="rId3" imgW="1777229" imgH="393529" progId="Equation.DSMT4">
                  <p:embed/>
                </p:oleObj>
              </mc:Choice>
              <mc:Fallback>
                <p:oleObj name="Equation" r:id="rId3" imgW="177722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206" y="2150710"/>
                        <a:ext cx="8864292" cy="19270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85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13692" y="973014"/>
            <a:ext cx="335945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113692" y="973014"/>
          <a:ext cx="3497068" cy="262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Equation" r:id="rId3" imgW="1206500" imgH="914400" progId="Equation.DSMT4">
                  <p:embed/>
                </p:oleObj>
              </mc:Choice>
              <mc:Fallback>
                <p:oleObj name="Equation" r:id="rId3" imgW="12065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692" y="973014"/>
                        <a:ext cx="3497068" cy="2622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/>
          <p:cNvSpPr/>
          <p:nvPr/>
        </p:nvSpPr>
        <p:spPr>
          <a:xfrm>
            <a:off x="4351268" y="3348106"/>
            <a:ext cx="7344455" cy="282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r>
              <a:rPr lang="sv-SE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sv-SE" sz="40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optimal </a:t>
            </a:r>
            <a:r>
              <a:rPr lang="sv-SE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sv-SE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interval</a:t>
            </a:r>
            <a:r>
              <a:rPr lang="sv-SE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lang="sv-SE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strictly</a:t>
            </a:r>
            <a:r>
              <a:rPr lang="sv-SE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decreasing</a:t>
            </a:r>
            <a:r>
              <a:rPr lang="sv-SE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sv-SE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v-SE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parameter p.</a:t>
            </a:r>
            <a:endParaRPr lang="sv-SE" sz="40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264746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 </a:t>
            </a:r>
            <a:r>
              <a:rPr lang="sv-SE" sz="4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sv-SE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cover </a:t>
            </a:r>
            <a:br>
              <a:rPr lang="sv-SE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4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r>
              <a:rPr lang="sv-SE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</a:t>
            </a:r>
            <a:br>
              <a:rPr lang="sv-SE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4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sv-SE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dimensional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in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volume dimension </a:t>
            </a:r>
            <a:b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(of relevance when the time interval </a:t>
            </a:r>
            <a:b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determined by law </a:t>
            </a:r>
            <a:b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can not be determined </a:t>
            </a:r>
            <a:b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some other reason)</a:t>
            </a:r>
            <a:endParaRPr lang="sv-SE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82" y="3560454"/>
            <a:ext cx="1819656" cy="2795896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722376" y="227390"/>
            <a:ext cx="92903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MR10"/>
                <a:ea typeface="Times New Roman" panose="02020603050405020304" pitchFamily="18" charset="0"/>
                <a:cs typeface="CMR10"/>
              </a:rPr>
              <a:t>Lohmander</a:t>
            </a:r>
            <a:r>
              <a:rPr lang="en-US" sz="2800" dirty="0">
                <a:solidFill>
                  <a:prstClr val="black"/>
                </a:solidFill>
                <a:latin typeface="CMR10"/>
                <a:ea typeface="Times New Roman" panose="02020603050405020304" pitchFamily="18" charset="0"/>
                <a:cs typeface="CMR10"/>
              </a:rPr>
              <a:t> (2000) and (2007) shows how </a:t>
            </a:r>
            <a:r>
              <a:rPr lang="en-US" sz="2800" b="1" dirty="0">
                <a:solidFill>
                  <a:srgbClr val="FF0000"/>
                </a:solidFill>
                <a:latin typeface="CMR10"/>
                <a:ea typeface="Times New Roman" panose="02020603050405020304" pitchFamily="18" charset="0"/>
                <a:cs typeface="CMR10"/>
              </a:rPr>
              <a:t>dynamic and stochastic management decisions can be optimized with different methods, including different versions of stochastic dynamic programming.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Lohmander</a:t>
            </a:r>
            <a:r>
              <a:rPr lang="en-US" sz="2800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, P., </a:t>
            </a:r>
            <a:r>
              <a:rPr lang="en-US" sz="2800" b="1" dirty="0">
                <a:solidFill>
                  <a:srgbClr val="0070C0"/>
                </a:solidFill>
                <a:latin typeface="CMR12"/>
                <a:ea typeface="Times New Roman" panose="02020603050405020304" pitchFamily="18" charset="0"/>
                <a:cs typeface="CMR12"/>
              </a:rPr>
              <a:t>Optimal sequential forestry decisions under risk</a:t>
            </a:r>
            <a:r>
              <a:rPr lang="en-US" sz="2800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, Annals of Operations Research, Vol. 95, pp. 217-228, 2000</a:t>
            </a:r>
            <a:endParaRPr lang="sv-SE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 </a:t>
            </a:r>
            <a:endParaRPr lang="sv-SE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Lohmander</a:t>
            </a:r>
            <a:r>
              <a:rPr lang="en-US" sz="2800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, P., </a:t>
            </a:r>
            <a:r>
              <a:rPr lang="en-US" sz="2800" b="1" dirty="0">
                <a:solidFill>
                  <a:srgbClr val="0070C0"/>
                </a:solidFill>
                <a:latin typeface="CMR12"/>
                <a:ea typeface="Times New Roman" panose="02020603050405020304" pitchFamily="18" charset="0"/>
                <a:cs typeface="CMR12"/>
              </a:rPr>
              <a:t>Adaptive Optimization of Forest Management in a Stochastic World</a:t>
            </a:r>
            <a:r>
              <a:rPr lang="en-US" sz="2800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, in Weintraub A. et al (Editors), Handbook of Operations Research in Natural Resources, Springer, Springer Science, International Series in Operations Research and Management Science, New York, USA, pp 525-544, 2007</a:t>
            </a:r>
            <a:endParaRPr lang="sv-SE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34032" y="2310713"/>
            <a:ext cx="203646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609669" y="1170593"/>
          <a:ext cx="10744131" cy="1918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Equation" r:id="rId3" imgW="2095500" imgH="393700" progId="Equation.DSMT4">
                  <p:embed/>
                </p:oleObj>
              </mc:Choice>
              <mc:Fallback>
                <p:oleObj name="Equation" r:id="rId3" imgW="2095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69" y="1170593"/>
                        <a:ext cx="10744131" cy="19185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39762" y="3975390"/>
            <a:ext cx="430015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609669" y="3282273"/>
          <a:ext cx="3030510" cy="189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Equation" r:id="rId5" imgW="634725" imgH="406224" progId="Equation.DSMT4">
                  <p:embed/>
                </p:oleObj>
              </mc:Choice>
              <mc:Fallback>
                <p:oleObj name="Equation" r:id="rId5" imgW="634725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69" y="3282273"/>
                        <a:ext cx="3030510" cy="18940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72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44770" y="468922"/>
            <a:ext cx="170699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644770" y="468923"/>
          <a:ext cx="10235196" cy="1705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0" name="Equation" r:id="rId3" imgW="2679700" imgH="482600" progId="Equation.DSMT4">
                  <p:embed/>
                </p:oleObj>
              </mc:Choice>
              <mc:Fallback>
                <p:oleObj name="Equation" r:id="rId3" imgW="2679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770" y="468923"/>
                        <a:ext cx="10235196" cy="17058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44770" y="2594918"/>
            <a:ext cx="324806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644770" y="2408331"/>
          <a:ext cx="1777154" cy="1269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1" name="Equation" r:id="rId5" imgW="558558" imgH="431613" progId="Equation.DSMT4">
                  <p:embed/>
                </p:oleObj>
              </mc:Choice>
              <mc:Fallback>
                <p:oleObj name="Equation" r:id="rId5" imgW="558558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770" y="2408331"/>
                        <a:ext cx="1777154" cy="1269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44771" y="4589331"/>
            <a:ext cx="2673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/>
          </p:nvPr>
        </p:nvGraphicFramePr>
        <p:xfrm>
          <a:off x="3517387" y="4720914"/>
          <a:ext cx="7362579" cy="1767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" name="Equation" r:id="rId7" imgW="1879600" imgH="482600" progId="Equation.DSMT4">
                  <p:embed/>
                </p:oleObj>
              </mc:Choice>
              <mc:Fallback>
                <p:oleObj name="Equation" r:id="rId7" imgW="1879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387" y="4720914"/>
                        <a:ext cx="7362579" cy="17670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ktangel 10"/>
          <p:cNvSpPr/>
          <p:nvPr/>
        </p:nvSpPr>
        <p:spPr>
          <a:xfrm>
            <a:off x="3517387" y="2909239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principle in the volume dimension: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3207" y="1176704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4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sv-SE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the optimal </a:t>
            </a:r>
            <a:r>
              <a:rPr lang="sv-SE" sz="4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volume</a:t>
            </a:r>
            <a:r>
              <a:rPr lang="sv-SE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4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affected</a:t>
            </a:r>
            <a:r>
              <a:rPr lang="sv-SE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4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sv-SE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4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sv-SE" sz="4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parameter </a:t>
            </a:r>
            <a:r>
              <a:rPr lang="sv-SE" sz="4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marginally</a:t>
            </a:r>
            <a:r>
              <a:rPr lang="sv-SE" sz="4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4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increases</a:t>
            </a:r>
            <a:r>
              <a:rPr lang="sv-SE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v-SE" sz="4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ceteres</a:t>
            </a:r>
            <a:r>
              <a:rPr lang="sv-SE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4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paribus</a:t>
            </a:r>
            <a:r>
              <a:rPr lang="sv-SE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)? </a:t>
            </a:r>
            <a:r>
              <a:rPr lang="sv-SE" sz="4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sz="4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4000" b="1" i="1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3207" y="2502267"/>
            <a:ext cx="10685585" cy="42192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endParaRPr lang="sv-SE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sv-SE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v-SE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sv-SE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optimal </a:t>
            </a:r>
            <a:r>
              <a:rPr lang="sv-SE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volume</a:t>
            </a:r>
            <a:r>
              <a:rPr lang="sv-SE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not </a:t>
            </a:r>
            <a:r>
              <a:rPr lang="sv-SE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affected</a:t>
            </a:r>
            <a:r>
              <a:rPr lang="sv-SE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sv-SE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changes</a:t>
            </a:r>
            <a:r>
              <a:rPr lang="sv-SE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v-SE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sv-SE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sz="32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sv-SE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 </a:t>
            </a:r>
            <a:r>
              <a:rPr lang="sv-SE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optimal </a:t>
            </a:r>
            <a:r>
              <a:rPr lang="sv-SE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volume</a:t>
            </a:r>
            <a:r>
              <a:rPr lang="sv-SE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lang="sv-SE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strictly</a:t>
            </a:r>
            <a:r>
              <a:rPr lang="sv-SE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decreasing</a:t>
            </a:r>
            <a:r>
              <a:rPr lang="sv-SE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sv-SE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v-SE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sv-SE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sv-SE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 </a:t>
            </a:r>
            <a:r>
              <a:rPr lang="sv-SE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optimal </a:t>
            </a:r>
            <a:r>
              <a:rPr lang="sv-SE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volume</a:t>
            </a:r>
            <a:r>
              <a:rPr lang="sv-SE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lang="sv-SE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strictly</a:t>
            </a:r>
            <a:r>
              <a:rPr lang="sv-SE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</a:t>
            </a:r>
            <a:r>
              <a:rPr lang="sv-SE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sv-SE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v-SE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v-SE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sz="3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sv-SE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</a:t>
            </a:r>
            <a:r>
              <a:rPr lang="sv-S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5113"/>
          </a:xfrm>
        </p:spPr>
        <p:txBody>
          <a:bodyPr/>
          <a:lstStyle/>
          <a:p>
            <a:r>
              <a:rPr lang="sv-S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If 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sv-SE" dirty="0" err="1">
                <a:latin typeface="Times New Roman" panose="02020603050405020304" pitchFamily="18" charset="0"/>
                <a:ea typeface="Calibri" panose="020F0502020204030204" pitchFamily="34" charset="0"/>
              </a:rPr>
              <a:t>volume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 is </a:t>
            </a:r>
            <a:r>
              <a:rPr lang="sv-SE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constrained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 (by </a:t>
            </a:r>
            <a:r>
              <a:rPr lang="sv-SE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law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 or </a:t>
            </a:r>
            <a:r>
              <a:rPr lang="sv-SE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something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  <a:ea typeface="Calibri" panose="020F0502020204030204" pitchFamily="34" charset="0"/>
              </a:rPr>
              <a:t>else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sv-SE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may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study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sv-SE" dirty="0" err="1">
                <a:latin typeface="Times New Roman" panose="02020603050405020304" pitchFamily="18" charset="0"/>
                <a:ea typeface="Calibri" panose="020F0502020204030204" pitchFamily="34" charset="0"/>
              </a:rPr>
              <a:t>effects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sv-SE" dirty="0" err="1">
                <a:latin typeface="Times New Roman" panose="02020603050405020304" pitchFamily="18" charset="0"/>
                <a:ea typeface="Calibri" panose="020F0502020204030204" pitchFamily="34" charset="0"/>
              </a:rPr>
              <a:t>volume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constraint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 on the optimal </a:t>
            </a:r>
            <a:r>
              <a:rPr lang="sv-SE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time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interval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, via </a:t>
            </a:r>
            <a:r>
              <a:rPr lang="sv-SE" dirty="0" err="1">
                <a:latin typeface="Times New Roman" panose="02020603050405020304" pitchFamily="18" charset="0"/>
                <a:ea typeface="Calibri" panose="020F0502020204030204" pitchFamily="34" charset="0"/>
              </a:rPr>
              <a:t>one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dimensional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optimization</a:t>
            </a:r>
            <a:r>
              <a:rPr lang="sv-S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30923" y="3430830"/>
            <a:ext cx="30153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825544" y="3270738"/>
          <a:ext cx="1510676" cy="11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2" name="Equation" r:id="rId3" imgW="596900" imgH="457200" progId="Equation.DSMT4">
                  <p:embed/>
                </p:oleObj>
              </mc:Choice>
              <mc:Fallback>
                <p:oleObj name="Equation" r:id="rId3" imgW="596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544" y="3270738"/>
                        <a:ext cx="1510676" cy="1128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185693" y="5200118"/>
            <a:ext cx="22560502" cy="6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4397724" y="3701267"/>
          <a:ext cx="3696834" cy="2655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3" name="Equation" r:id="rId5" imgW="1244600" imgH="914400" progId="Equation.DSMT4">
                  <p:embed/>
                </p:oleObj>
              </mc:Choice>
              <mc:Fallback>
                <p:oleObj name="Equation" r:id="rId5" imgW="12446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724" y="3701267"/>
                        <a:ext cx="3696834" cy="26550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5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 (</a:t>
            </a:r>
            <a:r>
              <a:rPr lang="sv-SE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extended</a:t>
            </a:r>
            <a:r>
              <a:rPr lang="sv-S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78867"/>
          </a:xfrm>
        </p:spPr>
        <p:txBody>
          <a:bodyPr/>
          <a:lstStyle/>
          <a:p>
            <a:pPr lvl="0"/>
            <a:r>
              <a:rPr lang="sv-S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If the </a:t>
            </a:r>
            <a:r>
              <a:rPr lang="sv-SE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time</a:t>
            </a:r>
            <a:r>
              <a:rPr lang="sv-S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interval</a:t>
            </a:r>
            <a:r>
              <a:rPr lang="sv-S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is </a:t>
            </a:r>
            <a:r>
              <a:rPr lang="sv-SE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constrained</a:t>
            </a:r>
            <a:r>
              <a:rPr lang="sv-S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(by </a:t>
            </a:r>
            <a:r>
              <a:rPr lang="sv-SE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law</a:t>
            </a:r>
            <a:r>
              <a:rPr lang="sv-S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or </a:t>
            </a:r>
            <a:r>
              <a:rPr lang="sv-SE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something</a:t>
            </a:r>
            <a:r>
              <a:rPr lang="sv-S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else</a:t>
            </a:r>
            <a:r>
              <a:rPr lang="sv-S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sv-SE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sv-S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may</a:t>
            </a:r>
            <a:r>
              <a:rPr lang="sv-S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study</a:t>
            </a:r>
            <a:r>
              <a:rPr lang="sv-S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sv-SE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effects</a:t>
            </a:r>
            <a:r>
              <a:rPr lang="sv-S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sv-S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sv-SE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time</a:t>
            </a:r>
            <a:r>
              <a:rPr lang="sv-S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interval</a:t>
            </a:r>
            <a:r>
              <a:rPr lang="sv-S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constraint</a:t>
            </a:r>
            <a:r>
              <a:rPr lang="sv-S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on the </a:t>
            </a:r>
            <a:r>
              <a:rPr lang="sv-SE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volume</a:t>
            </a:r>
            <a:r>
              <a:rPr lang="sv-S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v-S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via </a:t>
            </a:r>
            <a:r>
              <a:rPr lang="sv-SE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one</a:t>
            </a:r>
            <a:r>
              <a:rPr lang="sv-S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dimensional</a:t>
            </a:r>
            <a:r>
              <a:rPr lang="sv-S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optimization</a:t>
            </a:r>
            <a:r>
              <a:rPr lang="sv-S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63660" y="4396153"/>
            <a:ext cx="273469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4818818" y="3704492"/>
          <a:ext cx="3991550" cy="2783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6" name="Equation" r:id="rId3" imgW="1282700" imgH="914400" progId="Equation.DSMT4">
                  <p:embed/>
                </p:oleObj>
              </mc:Choice>
              <mc:Fallback>
                <p:oleObj name="Equation" r:id="rId3" imgW="12827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818" y="3704492"/>
                        <a:ext cx="3991550" cy="27834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78225" y="3509473"/>
            <a:ext cx="340058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1878224" y="3209550"/>
          <a:ext cx="1685920" cy="1259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7" name="Equation" r:id="rId5" imgW="596900" imgH="457200" progId="Equation.DSMT4">
                  <p:embed/>
                </p:oleObj>
              </mc:Choice>
              <mc:Fallback>
                <p:oleObj name="Equation" r:id="rId5" imgW="596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224" y="3209550"/>
                        <a:ext cx="1685920" cy="1259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09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264746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 </a:t>
            </a:r>
            <a:r>
              <a:rPr lang="sv-SE" sz="4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sv-SE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cover </a:t>
            </a:r>
            <a:br>
              <a:rPr lang="sv-SE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4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r>
              <a:rPr lang="sv-SE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</a:t>
            </a:r>
            <a:br>
              <a:rPr lang="sv-SE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4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sv-SE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dimensional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in the volume AND time interval dimensions </a:t>
            </a:r>
            <a:b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48153" y="949568"/>
            <a:ext cx="234245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890954" y="943992"/>
          <a:ext cx="10217101" cy="2154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" name="Equation" r:id="rId3" imgW="1777229" imgH="393529" progId="Equation.DSMT4">
                  <p:embed/>
                </p:oleObj>
              </mc:Choice>
              <mc:Fallback>
                <p:oleObj name="Equation" r:id="rId3" imgW="177722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954" y="943992"/>
                        <a:ext cx="10217101" cy="2154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82811" y="3104317"/>
            <a:ext cx="353403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890955" y="3351453"/>
          <a:ext cx="3322700" cy="207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1" name="Equation" r:id="rId5" imgW="634725" imgH="406224" progId="Equation.DSMT4">
                  <p:embed/>
                </p:oleObj>
              </mc:Choice>
              <mc:Fallback>
                <p:oleObj name="Equation" r:id="rId5" imgW="634725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955" y="3351453"/>
                        <a:ext cx="3322700" cy="2076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44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sv-SE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sv-SE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order optimum </a:t>
            </a:r>
            <a:r>
              <a:rPr lang="sv-SE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</a:t>
            </a:r>
            <a:r>
              <a:rPr lang="sv-SE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v-SE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b="1" i="1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73015" y="1383322"/>
            <a:ext cx="343369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1151427" y="1383322"/>
          <a:ext cx="1115276" cy="1592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4" name="Equation" r:id="rId3" imgW="558558" imgH="863225" progId="Equation.DSMT4">
                  <p:embed/>
                </p:oleObj>
              </mc:Choice>
              <mc:Fallback>
                <p:oleObj name="Equation" r:id="rId3" imgW="558558" imgH="8632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427" y="1383322"/>
                        <a:ext cx="1115276" cy="15923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76832" y="39912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1151427" y="3311611"/>
          <a:ext cx="8891877" cy="3138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5" name="Equation" r:id="rId5" imgW="2667000" imgH="1016000" progId="Equation.DSMT4">
                  <p:embed/>
                </p:oleObj>
              </mc:Choice>
              <mc:Fallback>
                <p:oleObj name="Equation" r:id="rId5" imgW="2667000" imgH="101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427" y="3311611"/>
                        <a:ext cx="8891877" cy="3138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50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426909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Assumption</a:t>
            </a:r>
            <a:r>
              <a:rPr lang="sv-SE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sv-SE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unique</a:t>
            </a:r>
            <a:r>
              <a:rPr lang="sv-SE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maximum </a:t>
            </a:r>
            <a:r>
              <a:rPr lang="sv-SE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exists</a:t>
            </a:r>
            <a:r>
              <a:rPr lang="sv-SE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sv-SE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sv-SE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</a:t>
            </a:r>
            <a:r>
              <a:rPr lang="sv-SE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hold</a:t>
            </a:r>
            <a:r>
              <a:rPr lang="sv-SE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1354" y="2391507"/>
            <a:ext cx="373212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417279" y="2132016"/>
          <a:ext cx="11172422" cy="3663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Equation" r:id="rId3" imgW="2654300" imgH="939800" progId="Equation.DSMT4">
                  <p:embed/>
                </p:oleObj>
              </mc:Choice>
              <mc:Fallback>
                <p:oleObj name="Equation" r:id="rId3" imgW="26543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279" y="2132016"/>
                        <a:ext cx="11172422" cy="36633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97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3416" y="562707"/>
            <a:ext cx="289348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363416" y="562708"/>
          <a:ext cx="11533054" cy="3008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name="Equation" r:id="rId3" imgW="3403600" imgH="965200" progId="Equation.DSMT4">
                  <p:embed/>
                </p:oleObj>
              </mc:Choice>
              <mc:Fallback>
                <p:oleObj name="Equation" r:id="rId3" imgW="34036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416" y="562708"/>
                        <a:ext cx="11533054" cy="3008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03189" y="44843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617838" y="4484301"/>
          <a:ext cx="8480010" cy="187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3" name="Equation" r:id="rId5" imgW="2120900" imgH="508000" progId="Equation.DSMT4">
                  <p:embed/>
                </p:oleObj>
              </mc:Choice>
              <mc:Fallback>
                <p:oleObj name="Equation" r:id="rId5" imgW="2120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38" y="4484301"/>
                        <a:ext cx="8480010" cy="1872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4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752856" y="524542"/>
            <a:ext cx="10713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 </a:t>
            </a:r>
            <a:endParaRPr lang="sv-SE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 </a:t>
            </a:r>
            <a:endParaRPr lang="sv-SE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Lohmander</a:t>
            </a:r>
            <a:r>
              <a:rPr lang="en-US" sz="24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, P., </a:t>
            </a:r>
            <a:r>
              <a:rPr lang="en-US" sz="2400" b="1" dirty="0" err="1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Mohammadi</a:t>
            </a:r>
            <a:r>
              <a:rPr lang="en-US" sz="24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, S., </a:t>
            </a:r>
            <a:r>
              <a:rPr lang="en-US" sz="24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Optimal Continuous Cover Forest Management in an Uneven-Aged Forest in the North of Iran</a:t>
            </a:r>
            <a:r>
              <a:rPr lang="en-US" sz="24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, Journal of Applied Sciences 8(11), 2008</a:t>
            </a:r>
            <a:endParaRPr lang="sv-SE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 </a:t>
            </a:r>
            <a:endParaRPr lang="sv-SE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Schütz</a:t>
            </a:r>
            <a:r>
              <a:rPr lang="en-US" sz="24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, J-P., </a:t>
            </a:r>
            <a:r>
              <a:rPr lang="en-US" sz="24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Modelling the demographic sustainability of pure beech </a:t>
            </a:r>
            <a:r>
              <a:rPr lang="en-US" sz="2400" b="1" dirty="0" err="1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plenter</a:t>
            </a:r>
            <a:r>
              <a:rPr lang="en-US" sz="24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 forests in Eastern Germany</a:t>
            </a:r>
            <a:r>
              <a:rPr lang="en-US" sz="24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, Ann. For. Sci. 63 (2006) 93–100</a:t>
            </a:r>
            <a:endParaRPr lang="sv-SE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639166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Comparative</a:t>
            </a:r>
            <a:r>
              <a:rPr lang="sv-SE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statics</a:t>
            </a:r>
            <a:r>
              <a:rPr lang="sv-SE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sv-SE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sv-SE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sv-SE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sv-SE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dimensional</a:t>
            </a:r>
            <a:r>
              <a:rPr lang="sv-SE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optimization</a:t>
            </a:r>
            <a:r>
              <a:rPr lang="sv-SE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v-S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7350" y="2662721"/>
            <a:ext cx="199618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313704" y="2662722"/>
          <a:ext cx="11264577" cy="299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Equation" r:id="rId3" imgW="3594100" imgH="939800" progId="Equation.DSMT4">
                  <p:embed/>
                </p:oleObj>
              </mc:Choice>
              <mc:Fallback>
                <p:oleObj name="Equation" r:id="rId3" imgW="35941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04" y="2662722"/>
                        <a:ext cx="11264577" cy="29956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61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6861" y="633045"/>
            <a:ext cx="379397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623718" y="940109"/>
          <a:ext cx="10386280" cy="4348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Equation" r:id="rId3" imgW="2286000" imgH="939800" progId="Equation.DSMT4">
                  <p:embed/>
                </p:oleObj>
              </mc:Choice>
              <mc:Fallback>
                <p:oleObj name="Equation" r:id="rId3" imgW="22860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18" y="940109"/>
                        <a:ext cx="10386280" cy="4348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4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3753" y="351691"/>
            <a:ext cx="265541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835410" y="635376"/>
          <a:ext cx="10714670" cy="507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Equation" r:id="rId3" imgW="2438280" imgH="1130040" progId="Equation.DSMT4">
                  <p:embed/>
                </p:oleObj>
              </mc:Choice>
              <mc:Fallback>
                <p:oleObj name="Equation" r:id="rId3" imgW="2438280" imgH="1130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410" y="635376"/>
                        <a:ext cx="10714670" cy="50734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12740" y="4139512"/>
            <a:ext cx="1676839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679670" y="527538"/>
          <a:ext cx="10841730" cy="5650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name="Equation" r:id="rId3" imgW="3581400" imgH="1828800" progId="Equation.DSMT4">
                  <p:embed/>
                </p:oleObj>
              </mc:Choice>
              <mc:Fallback>
                <p:oleObj name="Equation" r:id="rId3" imgW="3581400" imgH="182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70" y="527538"/>
                        <a:ext cx="10841730" cy="5650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32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93002" y="815861"/>
            <a:ext cx="23442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493002" y="1100066"/>
          <a:ext cx="10425931" cy="3607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name="Equation" r:id="rId3" imgW="3403600" imgH="1155700" progId="Equation.DSMT4">
                  <p:embed/>
                </p:oleObj>
              </mc:Choice>
              <mc:Fallback>
                <p:oleObj name="Equation" r:id="rId3" imgW="3403600" imgH="1155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02" y="1100066"/>
                        <a:ext cx="10425931" cy="3607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91934" y="1243596"/>
            <a:ext cx="204677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591934" y="1243597"/>
          <a:ext cx="10761866" cy="3773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4" name="Equation" r:id="rId3" imgW="3352800" imgH="1155700" progId="Equation.DSMT4">
                  <p:embed/>
                </p:oleObj>
              </mc:Choice>
              <mc:Fallback>
                <p:oleObj name="Equation" r:id="rId3" imgW="3352800" imgH="1155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34" y="1243597"/>
                        <a:ext cx="10761866" cy="37732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7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4335" y="1371599"/>
            <a:ext cx="214027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628650" y="1371599"/>
          <a:ext cx="10725150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8" name="Equation" r:id="rId3" imgW="3365280" imgH="1130040" progId="Equation.DSMT4">
                  <p:embed/>
                </p:oleObj>
              </mc:Choice>
              <mc:Fallback>
                <p:oleObj name="Equation" r:id="rId3" imgW="3365280" imgH="1130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371599"/>
                        <a:ext cx="10725150" cy="368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3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6184" y="539261"/>
            <a:ext cx="34033391" cy="4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731408" y="586300"/>
          <a:ext cx="10153651" cy="572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Equation" r:id="rId3" imgW="3314520" imgH="1828800" progId="Equation.DSMT4">
                  <p:embed/>
                </p:oleObj>
              </mc:Choice>
              <mc:Fallback>
                <p:oleObj name="Equation" r:id="rId3" imgW="3314520" imgH="182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408" y="586300"/>
                        <a:ext cx="10153651" cy="572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5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2257" y="753252"/>
            <a:ext cx="10551543" cy="57855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Conclusions: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 laws in different countries, also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countries such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Finland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Sweden, with almost the same prices, costs, technology and forest conditions, are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different. </a:t>
            </a: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constraints that make continuous cover forest management less profitable than clear cut forestry are removed, we can expect better economic results and environmental improvements.</a:t>
            </a:r>
          </a:p>
          <a:p>
            <a:pPr marL="0" indent="0">
              <a:buNone/>
            </a:pP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analyses have shown how optimal decisions in forestry can be determined and how these optimal decisions are affected by parameter changes.</a:t>
            </a: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laws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be adjusted in order to make rational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forestry decisions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economic and environmental development of the world would benefit from more rational forest management. </a:t>
            </a:r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i="1" dirty="0" err="1" smtClean="0">
                <a:solidFill>
                  <a:srgbClr val="00B0F0"/>
                </a:solidFill>
              </a:rPr>
              <a:t>There</a:t>
            </a:r>
            <a:r>
              <a:rPr lang="sv-SE" i="1" dirty="0" smtClean="0">
                <a:solidFill>
                  <a:srgbClr val="00B0F0"/>
                </a:solidFill>
              </a:rPr>
              <a:t> is a </a:t>
            </a:r>
            <a:r>
              <a:rPr lang="sv-SE" i="1" dirty="0" err="1" smtClean="0">
                <a:solidFill>
                  <a:srgbClr val="00B0F0"/>
                </a:solidFill>
              </a:rPr>
              <a:t>mathematical</a:t>
            </a:r>
            <a:r>
              <a:rPr lang="sv-SE" i="1" dirty="0" smtClean="0">
                <a:solidFill>
                  <a:srgbClr val="00B0F0"/>
                </a:solidFill>
              </a:rPr>
              <a:t> appendix </a:t>
            </a:r>
            <a:r>
              <a:rPr lang="sv-SE" i="1" dirty="0" err="1" smtClean="0">
                <a:solidFill>
                  <a:srgbClr val="00B0F0"/>
                </a:solidFill>
              </a:rPr>
              <a:t>available</a:t>
            </a:r>
            <a:r>
              <a:rPr lang="sv-SE" i="1" dirty="0" smtClean="0">
                <a:solidFill>
                  <a:srgbClr val="00B0F0"/>
                </a:solidFill>
              </a:rPr>
              <a:t> </a:t>
            </a:r>
            <a:r>
              <a:rPr lang="sv-SE" i="1" dirty="0" err="1" smtClean="0">
                <a:solidFill>
                  <a:srgbClr val="00B0F0"/>
                </a:solidFill>
              </a:rPr>
              <a:t>that</a:t>
            </a:r>
            <a:r>
              <a:rPr lang="sv-SE" i="1" dirty="0" smtClean="0">
                <a:solidFill>
                  <a:srgbClr val="00B0F0"/>
                </a:solidFill>
              </a:rPr>
              <a:t> </a:t>
            </a:r>
            <a:r>
              <a:rPr lang="sv-SE" i="1" dirty="0" err="1" smtClean="0">
                <a:solidFill>
                  <a:srgbClr val="00B0F0"/>
                </a:solidFill>
              </a:rPr>
              <a:t>contains</a:t>
            </a:r>
            <a:r>
              <a:rPr lang="sv-SE" i="1" dirty="0" smtClean="0">
                <a:solidFill>
                  <a:srgbClr val="00B0F0"/>
                </a:solidFill>
              </a:rPr>
              <a:t> all </a:t>
            </a:r>
            <a:r>
              <a:rPr lang="sv-SE" i="1" dirty="0" err="1" smtClean="0">
                <a:solidFill>
                  <a:srgbClr val="00B0F0"/>
                </a:solidFill>
              </a:rPr>
              <a:t>of</a:t>
            </a:r>
            <a:r>
              <a:rPr lang="sv-SE" i="1" dirty="0" smtClean="0">
                <a:solidFill>
                  <a:srgbClr val="00B0F0"/>
                </a:solidFill>
              </a:rPr>
              <a:t> the derivations.</a:t>
            </a:r>
            <a:endParaRPr lang="sv-SE" i="1" dirty="0">
              <a:solidFill>
                <a:srgbClr val="00B0F0"/>
              </a:solidFill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Principles of Optimal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Forestry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Introduction</a:t>
            </a:r>
            <a:endParaRPr lang="sv-SE" dirty="0" smtClean="0"/>
          </a:p>
          <a:p>
            <a:r>
              <a:rPr lang="en-US" b="1" dirty="0">
                <a:solidFill>
                  <a:srgbClr val="FF0000"/>
                </a:solidFill>
              </a:rPr>
              <a:t>Simple analytical method to optimize the stock level in continuous cover </a:t>
            </a:r>
            <a:r>
              <a:rPr lang="en-US" b="1" dirty="0" smtClean="0">
                <a:solidFill>
                  <a:srgbClr val="FF0000"/>
                </a:solidFill>
              </a:rPr>
              <a:t>forestry.</a:t>
            </a:r>
          </a:p>
          <a:p>
            <a:r>
              <a:rPr lang="en-US" dirty="0" smtClean="0"/>
              <a:t>More advanced analytical method to simultaneously optimize the stock level after harvest and the harvest interval. General aspects on optimal CCF, forest regulations and environmental issues.</a:t>
            </a:r>
          </a:p>
          <a:p>
            <a:r>
              <a:rPr lang="en-US" dirty="0" smtClean="0"/>
              <a:t>Advanced method to optimize CCF at the individual tree level, considering spatial competition, stochastic prices and timber quality variations. 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Principles of Optimal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Forestry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Introduction</a:t>
            </a:r>
            <a:endParaRPr lang="sv-SE" dirty="0" smtClean="0"/>
          </a:p>
          <a:p>
            <a:r>
              <a:rPr lang="en-US" dirty="0"/>
              <a:t>Simple analytical method to optimize the stock level in continuous cover </a:t>
            </a:r>
            <a:r>
              <a:rPr lang="en-US" dirty="0" smtClean="0"/>
              <a:t>forestry.</a:t>
            </a:r>
          </a:p>
          <a:p>
            <a:r>
              <a:rPr lang="en-US" dirty="0" smtClean="0"/>
              <a:t>More advanced analytical method to simultaneously optimize the stock level after harvest and the harvest interval. General aspects on optimal CCF, forest regulations and environmental issues.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Advanced method to optimize CCF at the individual tree level, considering spatial competition, stochastic prices and timber quality variations. 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3000">
              <a:srgbClr val="FFFF00"/>
            </a:gs>
            <a:gs pos="45000">
              <a:schemeClr val="accent1">
                <a:lumMod val="5000"/>
                <a:lumOff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78764" y="1113218"/>
            <a:ext cx="10634472" cy="2727261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DYNAMIC CONTROL OF SPATIALLY DISTRIBUTED INTERDEPENDENT PRODUCTION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b="1" i="1" dirty="0" smtClean="0">
                <a:latin typeface="Calibri" panose="020F0502020204030204"/>
                <a:ea typeface="+mn-ea"/>
                <a:cs typeface="+mn-cs"/>
              </a:rPr>
              <a:t>Version 160901</a:t>
            </a:r>
            <a:br>
              <a:rPr lang="en-US" sz="1100" b="1" i="1" dirty="0" smtClean="0">
                <a:latin typeface="Calibri" panose="020F0502020204030204"/>
                <a:ea typeface="+mn-ea"/>
                <a:cs typeface="+mn-cs"/>
              </a:rPr>
            </a:br>
            <a:r>
              <a:rPr lang="en-US" sz="1100" b="1" i="1" dirty="0"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1100" b="1" i="1" dirty="0">
                <a:latin typeface="Calibri" panose="020F0502020204030204"/>
                <a:ea typeface="+mn-ea"/>
                <a:cs typeface="+mn-cs"/>
              </a:rPr>
            </a:br>
            <a:r>
              <a:rPr lang="en-US" sz="1100" b="1" i="1" dirty="0" smtClean="0"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1100" b="1" i="1" dirty="0" smtClean="0">
                <a:latin typeface="Calibri" panose="020F0502020204030204"/>
                <a:ea typeface="+mn-ea"/>
                <a:cs typeface="+mn-cs"/>
              </a:rPr>
            </a:br>
            <a:r>
              <a:rPr lang="sv-S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Lohmander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Dr., Optimal Solutions &amp; </a:t>
            </a:r>
            <a:r>
              <a:rPr lang="sv-S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Linnaeus</a:t>
            </a:r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Sweden</a:t>
            </a:r>
            <a:b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www.Lohmander.com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Peter@Lohmander.com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87" y="2271903"/>
            <a:ext cx="4180114" cy="458609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74" y="5074920"/>
            <a:ext cx="6794594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80" y="0"/>
            <a:ext cx="4851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996696" y="502242"/>
            <a:ext cx="98755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The ambition of this study 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is to develop </a:t>
            </a:r>
          </a:p>
          <a:p>
            <a:endParaRPr lang="en-US" sz="2800" b="1" dirty="0">
              <a:solidFill>
                <a:prstClr val="black"/>
              </a:solidFill>
              <a:latin typeface="CMR12"/>
              <a:ea typeface="Times New Roman" panose="02020603050405020304" pitchFamily="18" charset="0"/>
              <a:cs typeface="CMR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a general </a:t>
            </a:r>
            <a:r>
              <a:rPr lang="en-US" sz="28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method for optimization of stochastic and dynamic decision problems </a:t>
            </a:r>
          </a:p>
          <a:p>
            <a:endParaRPr lang="en-US" sz="2800" b="1" dirty="0">
              <a:solidFill>
                <a:prstClr val="black"/>
              </a:solidFill>
              <a:latin typeface="CMR12"/>
              <a:ea typeface="Times New Roman" panose="02020603050405020304" pitchFamily="18" charset="0"/>
              <a:cs typeface="CMR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with </a:t>
            </a:r>
            <a:r>
              <a:rPr lang="en-US" sz="28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spatial dependencies 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that cannot be neglected and </a:t>
            </a:r>
          </a:p>
          <a:p>
            <a:endParaRPr lang="en-US" sz="2800" b="1" dirty="0">
              <a:solidFill>
                <a:prstClr val="black"/>
              </a:solidFill>
              <a:latin typeface="CMR12"/>
              <a:ea typeface="Times New Roman" panose="02020603050405020304" pitchFamily="18" charset="0"/>
              <a:cs typeface="CMR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where the need to use a </a:t>
            </a:r>
            <a:r>
              <a:rPr lang="en-US" sz="28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multidimensional state space in high resolution </a:t>
            </a:r>
          </a:p>
          <a:p>
            <a:endParaRPr lang="en-US" sz="2800" b="1" dirty="0">
              <a:solidFill>
                <a:prstClr val="black"/>
              </a:solidFill>
              <a:latin typeface="CMR12"/>
              <a:ea typeface="Times New Roman" panose="02020603050405020304" pitchFamily="18" charset="0"/>
              <a:cs typeface="CMR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makes it </a:t>
            </a:r>
            <a:r>
              <a:rPr lang="en-US" sz="2800" b="1" dirty="0">
                <a:solidFill>
                  <a:srgbClr val="0070C0"/>
                </a:solidFill>
                <a:latin typeface="CMR12"/>
                <a:ea typeface="Times New Roman" panose="02020603050405020304" pitchFamily="18" charset="0"/>
                <a:cs typeface="CMR12"/>
              </a:rPr>
              <a:t>computationally and economically impossible to apply the otherwise relevant method stochastic dynamic programming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. </a:t>
            </a:r>
            <a:endParaRPr lang="sv-SE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173480" y="659028"/>
            <a:ext cx="8875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Applications can be found in most sectors of the economies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. </a:t>
            </a:r>
          </a:p>
          <a:p>
            <a:endParaRPr lang="en-US" sz="2800" b="1" dirty="0">
              <a:solidFill>
                <a:prstClr val="black"/>
              </a:solidFill>
              <a:latin typeface="CMR12"/>
              <a:ea typeface="Times New Roman" panose="02020603050405020304" pitchFamily="18" charset="0"/>
              <a:cs typeface="CMR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One of the most obvious cases, where useful and </a:t>
            </a:r>
            <a:r>
              <a:rPr lang="en-US" sz="28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statistically estimated functions already exist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, is the forest sector. </a:t>
            </a:r>
          </a:p>
          <a:p>
            <a:endParaRPr lang="en-US" sz="2800" b="1" dirty="0">
              <a:solidFill>
                <a:prstClr val="black"/>
              </a:solidFill>
              <a:latin typeface="CMR12"/>
              <a:ea typeface="Times New Roman" panose="02020603050405020304" pitchFamily="18" charset="0"/>
              <a:cs typeface="CMR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We start with a </a:t>
            </a:r>
            <a:r>
              <a:rPr lang="en-US" sz="28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forest area with 1000 trees 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of different sizes, as shown in Figure 1. </a:t>
            </a:r>
          </a:p>
          <a:p>
            <a:endParaRPr lang="en-US" sz="2800" b="1" dirty="0">
              <a:solidFill>
                <a:prstClr val="black"/>
              </a:solidFill>
              <a:latin typeface="CMR12"/>
              <a:ea typeface="Times New Roman" panose="02020603050405020304" pitchFamily="18" charset="0"/>
              <a:cs typeface="CMR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The initial locations and sizes of the trees are simulated. </a:t>
            </a:r>
            <a:endParaRPr lang="sv-SE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 descr="C:\Users\demo\Desktop\Runs 160708\a minus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265176"/>
            <a:ext cx="7187184" cy="61904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ktangel 3"/>
          <p:cNvSpPr/>
          <p:nvPr/>
        </p:nvSpPr>
        <p:spPr>
          <a:xfrm>
            <a:off x="7479792" y="330910"/>
            <a:ext cx="38740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Figure 1: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Spatial map of initial conditions at t = -1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(years from the present time). </a:t>
            </a:r>
          </a:p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locations of the circle centers are the locations of the trees. The circle diameters are proportional to the tree diameters. </a:t>
            </a:r>
          </a:p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square represents one hectare (100m*100m). </a:t>
            </a:r>
            <a:endParaRPr lang="sv-SE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7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972312" y="1331667"/>
            <a:ext cx="9872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The problem is to determine an </a:t>
            </a:r>
            <a:r>
              <a:rPr lang="en-US" sz="28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adaptive control function 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to be used in this forest, </a:t>
            </a:r>
          </a:p>
          <a:p>
            <a:endParaRPr lang="en-US" sz="2800" b="1" dirty="0">
              <a:solidFill>
                <a:prstClr val="black"/>
              </a:solidFill>
              <a:latin typeface="CMR12"/>
              <a:ea typeface="Times New Roman" panose="02020603050405020304" pitchFamily="18" charset="0"/>
              <a:cs typeface="CMR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giving the </a:t>
            </a:r>
            <a:r>
              <a:rPr lang="en-US" sz="28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maximum of the total expected present value 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of all activities over time. </a:t>
            </a:r>
          </a:p>
          <a:p>
            <a:endParaRPr lang="en-US" sz="2800" b="1" dirty="0">
              <a:solidFill>
                <a:prstClr val="black"/>
              </a:solidFill>
              <a:latin typeface="CMR12"/>
              <a:ea typeface="Times New Roman" panose="02020603050405020304" pitchFamily="18" charset="0"/>
              <a:cs typeface="CMR12"/>
            </a:endParaRPr>
          </a:p>
          <a:p>
            <a:endParaRPr lang="en-US" sz="2800" b="1" dirty="0">
              <a:solidFill>
                <a:prstClr val="black"/>
              </a:solidFill>
              <a:latin typeface="CMR12"/>
              <a:ea typeface="Times New Roman" panose="02020603050405020304" pitchFamily="18" charset="0"/>
              <a:cs typeface="CMR12"/>
            </a:endParaRPr>
          </a:p>
        </p:txBody>
      </p:sp>
    </p:spTree>
    <p:extLst>
      <p:ext uri="{BB962C8B-B14F-4D97-AF65-F5344CB8AC3E}">
        <p14:creationId xmlns:p14="http://schemas.microsoft.com/office/powerpoint/2010/main" val="40515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935736" y="891647"/>
            <a:ext cx="886663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The annual </a:t>
            </a:r>
            <a:r>
              <a:rPr lang="en-US" sz="28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increment of each tree is a function of tree size and competition from neighbor trees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. </a:t>
            </a:r>
          </a:p>
          <a:p>
            <a:endParaRPr lang="en-US" sz="2800" b="1" dirty="0">
              <a:solidFill>
                <a:prstClr val="black"/>
              </a:solidFill>
              <a:latin typeface="CMR12"/>
              <a:ea typeface="Times New Roman" panose="02020603050405020304" pitchFamily="18" charset="0"/>
              <a:cs typeface="CMR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The different </a:t>
            </a:r>
            <a:r>
              <a:rPr lang="en-US" sz="2800" b="1" dirty="0">
                <a:solidFill>
                  <a:srgbClr val="0070C0"/>
                </a:solidFill>
                <a:latin typeface="CMR12"/>
                <a:ea typeface="Times New Roman" panose="02020603050405020304" pitchFamily="18" charset="0"/>
                <a:cs typeface="CMR12"/>
              </a:rPr>
              <a:t>trees have different wood qualities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, initially randomly assigned to the individuals. </a:t>
            </a:r>
          </a:p>
          <a:p>
            <a:endParaRPr lang="en-US" dirty="0">
              <a:solidFill>
                <a:prstClr val="black"/>
              </a:solidFill>
              <a:latin typeface="CMR12"/>
              <a:ea typeface="Times New Roman" panose="02020603050405020304" pitchFamily="18" charset="0"/>
              <a:cs typeface="CMR12"/>
            </a:endParaRPr>
          </a:p>
          <a:p>
            <a:endParaRPr lang="en-US" dirty="0">
              <a:solidFill>
                <a:prstClr val="black"/>
              </a:solidFill>
              <a:latin typeface="CMR12"/>
              <a:ea typeface="Times New Roman" panose="02020603050405020304" pitchFamily="18" charset="0"/>
              <a:cs typeface="CMR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The </a:t>
            </a:r>
            <a:r>
              <a:rPr lang="en-US" sz="2800" b="1" dirty="0">
                <a:solidFill>
                  <a:srgbClr val="00B050"/>
                </a:solidFill>
                <a:latin typeface="CMR12"/>
                <a:ea typeface="Times New Roman" panose="02020603050405020304" pitchFamily="18" charset="0"/>
                <a:cs typeface="CMR12"/>
              </a:rPr>
              <a:t>market value of a tree is a function of size, quality and stochastic price variations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. </a:t>
            </a:r>
          </a:p>
          <a:p>
            <a:endParaRPr lang="en-US" sz="2800" b="1" dirty="0">
              <a:solidFill>
                <a:prstClr val="black"/>
              </a:solidFill>
              <a:latin typeface="CMR12"/>
              <a:ea typeface="Times New Roman" panose="02020603050405020304" pitchFamily="18" charset="0"/>
              <a:cs typeface="CMR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The variable </a:t>
            </a:r>
            <a:r>
              <a:rPr lang="en-US" sz="2800" b="1" dirty="0">
                <a:solidFill>
                  <a:srgbClr val="7030A0"/>
                </a:solidFill>
                <a:latin typeface="CMR12"/>
                <a:ea typeface="Times New Roman" panose="02020603050405020304" pitchFamily="18" charset="0"/>
                <a:cs typeface="CMR12"/>
              </a:rPr>
              <a:t>harvesting cost of a tree is size dependent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. </a:t>
            </a:r>
            <a:endParaRPr lang="sv-SE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115568" y="657690"/>
            <a:ext cx="88666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Every five years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, the trees in the forest are inspected. </a:t>
            </a:r>
          </a:p>
          <a:p>
            <a:endParaRPr lang="en-US" sz="2800" b="1" dirty="0">
              <a:solidFill>
                <a:prstClr val="black"/>
              </a:solidFill>
              <a:latin typeface="CMR12"/>
              <a:ea typeface="Times New Roman" panose="02020603050405020304" pitchFamily="18" charset="0"/>
              <a:cs typeface="CMR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Then, depending on </a:t>
            </a:r>
            <a:r>
              <a:rPr lang="en-US" sz="28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market prices, tree sizes, competition, quality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 etc., it is possible that some or many trees are harvested. </a:t>
            </a:r>
          </a:p>
          <a:p>
            <a:endParaRPr lang="en-US" sz="2800" b="1" dirty="0">
              <a:solidFill>
                <a:prstClr val="black"/>
              </a:solidFill>
              <a:latin typeface="CMR12"/>
              <a:ea typeface="Times New Roman" panose="02020603050405020304" pitchFamily="18" charset="0"/>
              <a:cs typeface="CMR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The </a:t>
            </a:r>
            <a:r>
              <a:rPr lang="en-US" sz="2800" b="1" dirty="0">
                <a:solidFill>
                  <a:srgbClr val="0070C0"/>
                </a:solidFill>
                <a:latin typeface="CMR12"/>
                <a:ea typeface="Times New Roman" panose="02020603050405020304" pitchFamily="18" charset="0"/>
                <a:cs typeface="CMR12"/>
              </a:rPr>
              <a:t>optimized control function is used 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to make all of these decisions. </a:t>
            </a:r>
          </a:p>
          <a:p>
            <a:endParaRPr lang="en-US" sz="2800" b="1" dirty="0">
              <a:solidFill>
                <a:prstClr val="black"/>
              </a:solidFill>
              <a:latin typeface="CMR12"/>
              <a:ea typeface="Times New Roman" panose="02020603050405020304" pitchFamily="18" charset="0"/>
              <a:cs typeface="CMR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Figure 2 shows the structure of the </a:t>
            </a:r>
            <a:r>
              <a:rPr lang="en-US" sz="2800" b="1" dirty="0">
                <a:solidFill>
                  <a:srgbClr val="00B050"/>
                </a:solidFill>
                <a:latin typeface="CMR12"/>
                <a:ea typeface="Times New Roman" panose="02020603050405020304" pitchFamily="18" charset="0"/>
                <a:cs typeface="CMR12"/>
              </a:rPr>
              <a:t>forest directly after optimal harvesting at t = 0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. </a:t>
            </a:r>
            <a:endParaRPr lang="sv-SE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 descr="C:\Users\demo\Desktop\Runs 160708\b 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" y="220091"/>
            <a:ext cx="7598664" cy="65013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ktangel 3"/>
          <p:cNvSpPr/>
          <p:nvPr/>
        </p:nvSpPr>
        <p:spPr>
          <a:xfrm>
            <a:off x="7882128" y="507598"/>
            <a:ext cx="35570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Figure 2:</a:t>
            </a:r>
          </a:p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state after the first application of the optimized control function at t = 0. </a:t>
            </a: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Most of the largest trees have been removed. </a:t>
            </a:r>
            <a:endParaRPr lang="sv-SE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ubrik 2"/>
          <p:cNvSpPr>
            <a:spLocks noGrp="1"/>
          </p:cNvSpPr>
          <p:nvPr>
            <p:ph type="title"/>
          </p:nvPr>
        </p:nvSpPr>
        <p:spPr>
          <a:xfrm>
            <a:off x="1086522" y="1250763"/>
            <a:ext cx="9993854" cy="1143000"/>
          </a:xfrm>
        </p:spPr>
        <p:txBody>
          <a:bodyPr/>
          <a:lstStyle/>
          <a:p>
            <a:r>
              <a:rPr lang="sv-SE" altLang="sv-SE" b="1" dirty="0" smtClean="0">
                <a:solidFill>
                  <a:srgbClr val="FF0000"/>
                </a:solidFill>
              </a:rPr>
              <a:t>Simple </a:t>
            </a:r>
            <a:r>
              <a:rPr lang="sv-SE" altLang="sv-SE" b="1" dirty="0" err="1" smtClean="0">
                <a:solidFill>
                  <a:srgbClr val="FF0000"/>
                </a:solidFill>
              </a:rPr>
              <a:t>analytical</a:t>
            </a:r>
            <a:r>
              <a:rPr lang="sv-SE" altLang="sv-SE" b="1" dirty="0" smtClean="0">
                <a:solidFill>
                  <a:srgbClr val="FF0000"/>
                </a:solidFill>
              </a:rPr>
              <a:t> </a:t>
            </a:r>
            <a:r>
              <a:rPr lang="sv-SE" altLang="sv-SE" b="1" dirty="0" err="1" smtClean="0">
                <a:solidFill>
                  <a:srgbClr val="FF0000"/>
                </a:solidFill>
              </a:rPr>
              <a:t>method</a:t>
            </a:r>
            <a:r>
              <a:rPr lang="sv-SE" altLang="sv-SE" b="1" dirty="0" smtClean="0">
                <a:solidFill>
                  <a:srgbClr val="FF0000"/>
                </a:solidFill>
              </a:rPr>
              <a:t> to </a:t>
            </a:r>
            <a:r>
              <a:rPr lang="sv-SE" altLang="sv-SE" b="1" dirty="0" err="1" smtClean="0">
                <a:solidFill>
                  <a:srgbClr val="FF0000"/>
                </a:solidFill>
              </a:rPr>
              <a:t>optimize</a:t>
            </a:r>
            <a:r>
              <a:rPr lang="sv-SE" altLang="sv-SE" b="1" dirty="0" smtClean="0">
                <a:solidFill>
                  <a:srgbClr val="FF0000"/>
                </a:solidFill>
              </a:rPr>
              <a:t> the stock </a:t>
            </a:r>
            <a:r>
              <a:rPr lang="sv-SE" altLang="sv-SE" b="1" dirty="0" err="1" smtClean="0">
                <a:solidFill>
                  <a:srgbClr val="FF0000"/>
                </a:solidFill>
              </a:rPr>
              <a:t>level</a:t>
            </a:r>
            <a:r>
              <a:rPr lang="sv-SE" altLang="sv-SE" b="1" dirty="0" smtClean="0">
                <a:solidFill>
                  <a:srgbClr val="FF0000"/>
                </a:solidFill>
              </a:rPr>
              <a:t> in </a:t>
            </a:r>
            <a:r>
              <a:rPr lang="sv-SE" altLang="sv-SE" b="1" dirty="0" err="1" smtClean="0">
                <a:solidFill>
                  <a:srgbClr val="FF0000"/>
                </a:solidFill>
              </a:rPr>
              <a:t>continuous</a:t>
            </a:r>
            <a:r>
              <a:rPr lang="sv-SE" altLang="sv-SE" b="1" dirty="0" smtClean="0">
                <a:solidFill>
                  <a:srgbClr val="FF0000"/>
                </a:solidFill>
              </a:rPr>
              <a:t> cover </a:t>
            </a:r>
            <a:r>
              <a:rPr lang="sv-SE" altLang="sv-SE" b="1" dirty="0" err="1" smtClean="0">
                <a:solidFill>
                  <a:srgbClr val="FF0000"/>
                </a:solidFill>
              </a:rPr>
              <a:t>forestry</a:t>
            </a:r>
            <a:r>
              <a:rPr lang="sv-SE" altLang="sv-SE" b="1" dirty="0" smtClean="0">
                <a:solidFill>
                  <a:srgbClr val="FF0000"/>
                </a:solidFill>
              </a:rPr>
              <a:t>:</a:t>
            </a:r>
            <a:endParaRPr lang="sv-SE" altLang="sv-SE" b="1" dirty="0" smtClean="0">
              <a:solidFill>
                <a:srgbClr val="FF0000"/>
              </a:solidFill>
            </a:endParaRPr>
          </a:p>
        </p:txBody>
      </p:sp>
      <p:sp>
        <p:nvSpPr>
          <p:cNvPr id="123907" name="Platshållare för bildnumm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342055-DDFE-4A32-8FF3-97D290F2D4DF}" type="slidenum">
              <a:rPr lang="sv-SE" altLang="sv-S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sv-SE" altLang="sv-SE" sz="1400">
              <a:solidFill>
                <a:srgbClr val="000000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818043" y="3459428"/>
            <a:ext cx="779929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sz="4000" b="1" i="1" dirty="0">
                <a:solidFill>
                  <a:srgbClr val="000000"/>
                </a:solidFill>
                <a:ea typeface="+mj-ea"/>
              </a:rPr>
              <a:t>Determination </a:t>
            </a:r>
            <a:r>
              <a:rPr lang="sv-SE" altLang="sv-SE" sz="4000" b="1" i="1" dirty="0" err="1">
                <a:solidFill>
                  <a:srgbClr val="000000"/>
                </a:solidFill>
                <a:ea typeface="+mj-ea"/>
              </a:rPr>
              <a:t>of</a:t>
            </a:r>
            <a:r>
              <a:rPr lang="sv-SE" altLang="sv-SE" sz="4000" b="1" i="1" dirty="0">
                <a:solidFill>
                  <a:srgbClr val="000000"/>
                </a:solidFill>
                <a:ea typeface="+mj-ea"/>
              </a:rPr>
              <a:t> the optimal </a:t>
            </a:r>
            <a:r>
              <a:rPr lang="sv-SE" altLang="sv-SE" sz="4000" b="1" i="1" dirty="0" smtClean="0">
                <a:solidFill>
                  <a:srgbClr val="000000"/>
                </a:solidFill>
                <a:ea typeface="+mj-ea"/>
              </a:rPr>
              <a:t>initial </a:t>
            </a:r>
            <a:r>
              <a:rPr lang="sv-SE" altLang="sv-SE" sz="4000" b="1" i="1" dirty="0" err="1" smtClean="0">
                <a:solidFill>
                  <a:srgbClr val="000000"/>
                </a:solidFill>
                <a:ea typeface="+mj-ea"/>
              </a:rPr>
              <a:t>harvest</a:t>
            </a:r>
            <a:r>
              <a:rPr lang="sv-SE" altLang="sv-SE" sz="4000" b="1" i="1" dirty="0" smtClean="0">
                <a:solidFill>
                  <a:srgbClr val="000000"/>
                </a:solidFill>
                <a:ea typeface="+mj-ea"/>
              </a:rPr>
              <a:t> and the stock </a:t>
            </a:r>
            <a:r>
              <a:rPr lang="sv-SE" altLang="sv-SE" sz="4000" b="1" i="1" dirty="0" err="1">
                <a:solidFill>
                  <a:srgbClr val="000000"/>
                </a:solidFill>
                <a:ea typeface="+mj-ea"/>
              </a:rPr>
              <a:t>level</a:t>
            </a:r>
            <a:r>
              <a:rPr lang="sv-SE" altLang="sv-SE" sz="4000" b="1" i="1" dirty="0">
                <a:solidFill>
                  <a:srgbClr val="000000"/>
                </a:solidFill>
                <a:ea typeface="+mj-ea"/>
              </a:rPr>
              <a:t> </a:t>
            </a:r>
            <a:r>
              <a:rPr lang="sv-SE" altLang="sv-SE" sz="4000" b="1" i="1" dirty="0" err="1">
                <a:solidFill>
                  <a:srgbClr val="000000"/>
                </a:solidFill>
                <a:ea typeface="+mj-ea"/>
              </a:rPr>
              <a:t>after</a:t>
            </a:r>
            <a:r>
              <a:rPr lang="sv-SE" altLang="sv-SE" sz="4000" b="1" i="1" dirty="0">
                <a:solidFill>
                  <a:srgbClr val="000000"/>
                </a:solidFill>
                <a:ea typeface="+mj-ea"/>
              </a:rPr>
              <a:t> the initial  </a:t>
            </a:r>
            <a:r>
              <a:rPr lang="sv-SE" altLang="sv-SE" sz="4000" b="1" i="1" dirty="0" err="1" smtClean="0">
                <a:solidFill>
                  <a:srgbClr val="000000"/>
                </a:solidFill>
                <a:ea typeface="+mj-ea"/>
              </a:rPr>
              <a:t>harvest</a:t>
            </a:r>
            <a:r>
              <a:rPr lang="sv-SE" altLang="sv-SE" sz="4000" b="1" i="1" dirty="0" smtClean="0">
                <a:solidFill>
                  <a:srgbClr val="000000"/>
                </a:solidFill>
                <a:ea typeface="+mj-ea"/>
              </a:rPr>
              <a:t>.</a:t>
            </a:r>
            <a:r>
              <a:rPr lang="sv-SE" altLang="sv-SE" sz="4000" b="1" i="1" dirty="0">
                <a:solidFill>
                  <a:srgbClr val="000000"/>
                </a:solidFill>
                <a:ea typeface="+mj-ea"/>
              </a:rPr>
              <a:t/>
            </a:r>
            <a:br>
              <a:rPr lang="sv-SE" altLang="sv-SE" sz="4000" b="1" i="1" dirty="0">
                <a:solidFill>
                  <a:srgbClr val="000000"/>
                </a:solidFill>
                <a:ea typeface="+mj-ea"/>
              </a:rPr>
            </a:br>
            <a:endParaRPr lang="sv-SE" b="1" i="1" dirty="0"/>
          </a:p>
        </p:txBody>
      </p:sp>
    </p:spTree>
    <p:extLst>
      <p:ext uri="{BB962C8B-B14F-4D97-AF65-F5344CB8AC3E}">
        <p14:creationId xmlns:p14="http://schemas.microsoft.com/office/powerpoint/2010/main" val="17763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520952" y="1429804"/>
            <a:ext cx="8628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Obviously, a </a:t>
            </a:r>
            <a:r>
              <a:rPr lang="en-US" sz="28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considerable number of large trees have been removed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. </a:t>
            </a:r>
          </a:p>
          <a:p>
            <a:endParaRPr lang="en-US" sz="2800" b="1" dirty="0">
              <a:solidFill>
                <a:prstClr val="black"/>
              </a:solidFill>
              <a:latin typeface="CMR12"/>
              <a:ea typeface="Times New Roman" panose="02020603050405020304" pitchFamily="18" charset="0"/>
              <a:cs typeface="CMR12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CMR12"/>
                <a:ea typeface="Times New Roman" panose="02020603050405020304" pitchFamily="18" charset="0"/>
                <a:cs typeface="CMR12"/>
              </a:rPr>
              <a:t>Many new seedlings are however found on the land, in random positions.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 </a:t>
            </a:r>
          </a:p>
          <a:p>
            <a:endParaRPr lang="en-US" sz="2800" b="1" dirty="0">
              <a:solidFill>
                <a:prstClr val="black"/>
              </a:solidFill>
              <a:latin typeface="CMR12"/>
              <a:ea typeface="Times New Roman" panose="02020603050405020304" pitchFamily="18" charset="0"/>
              <a:cs typeface="CMR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The trees continue to grow and Figure 3 illustrates the situation 35 years later. </a:t>
            </a:r>
            <a:endParaRPr lang="sv-SE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 descr="C:\Users\demo\Desktop\Runs 160708\c 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7" y="155448"/>
            <a:ext cx="7543799" cy="65660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ktangel 3"/>
          <p:cNvSpPr/>
          <p:nvPr/>
        </p:nvSpPr>
        <p:spPr>
          <a:xfrm>
            <a:off x="8394298" y="967478"/>
            <a:ext cx="317580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Figure 3: </a:t>
            </a:r>
          </a:p>
          <a:p>
            <a:endParaRPr lang="en-US" sz="2800" u="sng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forest at t = 35.</a:t>
            </a:r>
            <a:endParaRPr lang="sv-SE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 descr="C:\Users\demo\Desktop\Runs 160708\d 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" y="109728"/>
            <a:ext cx="7616952" cy="66117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ktangel 3"/>
          <p:cNvSpPr/>
          <p:nvPr/>
        </p:nvSpPr>
        <p:spPr>
          <a:xfrm>
            <a:off x="7981360" y="5060273"/>
            <a:ext cx="3170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Figure 4: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forest at t = 69.</a:t>
            </a:r>
            <a:endParaRPr lang="sv-SE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7981360" y="317099"/>
            <a:ext cx="40325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69 years after the first harvest, trees of considerable sizes exist 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(Figure 4). </a:t>
            </a:r>
          </a:p>
          <a:p>
            <a:endParaRPr lang="en-US" sz="2800" b="1" dirty="0">
              <a:solidFill>
                <a:prstClr val="black"/>
              </a:solidFill>
              <a:latin typeface="CMR12"/>
              <a:ea typeface="Times New Roman" panose="02020603050405020304" pitchFamily="18" charset="0"/>
              <a:cs typeface="CMR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The total number of large trees in year 69 is however much lower than before the harvest during year 0.</a:t>
            </a:r>
            <a:endParaRPr lang="sv-SE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 descr="C:\Users\demo\Desktop\Runs 160708\e 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" y="137160"/>
            <a:ext cx="7580376" cy="65843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ktangel 3"/>
          <p:cNvSpPr/>
          <p:nvPr/>
        </p:nvSpPr>
        <p:spPr>
          <a:xfrm>
            <a:off x="8133813" y="5402243"/>
            <a:ext cx="31758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Figure 5: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forest at t = 70.</a:t>
            </a:r>
            <a:endParaRPr lang="sv-SE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8133813" y="802886"/>
            <a:ext cx="348204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Several large trees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are harvested in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year 70 </a:t>
            </a:r>
          </a:p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(Figure 5). </a:t>
            </a:r>
            <a:endParaRPr lang="sv-SE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59536" y="438912"/>
            <a:ext cx="10881360" cy="3375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This type of stochastic dynamic and spatial forest development is sustainable. Furthermore, there are always trees in the forest. We have a system of “</a:t>
            </a:r>
            <a:r>
              <a:rPr lang="en-US" sz="28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optimal continuous cover forestry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”. </a:t>
            </a:r>
          </a:p>
          <a:p>
            <a:endParaRPr lang="en-US" sz="2800" b="1" dirty="0">
              <a:solidFill>
                <a:prstClr val="black"/>
              </a:solidFill>
              <a:latin typeface="CMR12"/>
              <a:ea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</a:rPr>
              <a:t>Lohmander</a:t>
            </a:r>
            <a:r>
              <a:rPr lang="en-US" sz="2800" b="1" dirty="0">
                <a:solidFill>
                  <a:prstClr val="black"/>
                </a:solidFill>
              </a:rPr>
              <a:t> [1] describes several </a:t>
            </a:r>
            <a:r>
              <a:rPr lang="en-US" sz="2800" b="1" dirty="0">
                <a:solidFill>
                  <a:srgbClr val="00B050"/>
                </a:solidFill>
              </a:rPr>
              <a:t>alternative methods to optimize 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forest management decisions at higher levels</a:t>
            </a:r>
            <a:r>
              <a:rPr lang="en-US" sz="2800" b="1" dirty="0">
                <a:solidFill>
                  <a:prstClr val="black"/>
                </a:solidFill>
              </a:rPr>
              <a:t>. </a:t>
            </a:r>
            <a:endParaRPr lang="sv-SE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v-SE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59536" y="3861256"/>
            <a:ext cx="10643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[1] </a:t>
            </a:r>
            <a:r>
              <a:rPr lang="en-US" sz="2800" dirty="0" err="1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Lohmander</a:t>
            </a:r>
            <a:r>
              <a:rPr lang="en-US" sz="2800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, P., </a:t>
            </a:r>
            <a:r>
              <a:rPr lang="en-US" sz="2800" b="1" dirty="0">
                <a:solidFill>
                  <a:srgbClr val="0070C0"/>
                </a:solidFill>
                <a:latin typeface="CMR12"/>
                <a:ea typeface="Times New Roman" panose="02020603050405020304" pitchFamily="18" charset="0"/>
                <a:cs typeface="CMR12"/>
              </a:rPr>
              <a:t>Adaptive Optimization of Forest Management in a Stochastic World</a:t>
            </a:r>
            <a:r>
              <a:rPr lang="en-US" sz="2800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, in Weintraub A. et al (Editors), Handbook of Operations Research in Natural Resources, Springer, Springer Science, International Series in Operations Research and Management Science, New York, USA, pp 525-544, 2007</a:t>
            </a:r>
            <a:endParaRPr lang="sv-SE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274064" y="826300"/>
            <a:ext cx="94701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Lohmander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 and </a:t>
            </a:r>
            <a:r>
              <a:rPr lang="en-US" sz="2800" b="1" dirty="0" err="1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Mohammadi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 [2] determine optimal </a:t>
            </a:r>
            <a:r>
              <a:rPr lang="en-US" sz="2800" b="1" dirty="0">
                <a:solidFill>
                  <a:srgbClr val="FF0000"/>
                </a:solidFill>
                <a:latin typeface="CMR12"/>
                <a:ea typeface="Times New Roman" panose="02020603050405020304" pitchFamily="18" charset="0"/>
                <a:cs typeface="CMR12"/>
              </a:rPr>
              <a:t>harvest levels in beech forests in Iran, using stochastic dynamic programming</a:t>
            </a:r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. </a:t>
            </a:r>
          </a:p>
          <a:p>
            <a:endParaRPr lang="en-US" sz="2800" b="1" dirty="0">
              <a:solidFill>
                <a:prstClr val="black"/>
              </a:solidFill>
              <a:latin typeface="CMR12"/>
              <a:ea typeface="Times New Roman" panose="02020603050405020304" pitchFamily="18" charset="0"/>
              <a:cs typeface="CMR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Then, however, the tree selection decisions were never analyzed.</a:t>
            </a:r>
            <a:endParaRPr lang="sv-SE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274064" y="4329838"/>
            <a:ext cx="8875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[2] </a:t>
            </a:r>
            <a:r>
              <a:rPr lang="en-US" sz="2800" dirty="0" err="1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Lohmander</a:t>
            </a:r>
            <a:r>
              <a:rPr lang="en-US" sz="2800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, P., </a:t>
            </a:r>
            <a:r>
              <a:rPr lang="en-US" sz="2800" dirty="0" err="1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Mohammadi</a:t>
            </a:r>
            <a:r>
              <a:rPr lang="en-US" sz="2800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, S., </a:t>
            </a:r>
            <a:r>
              <a:rPr lang="en-US" sz="2800" b="1" dirty="0">
                <a:solidFill>
                  <a:srgbClr val="00B050"/>
                </a:solidFill>
                <a:latin typeface="CMR12"/>
                <a:ea typeface="Times New Roman" panose="02020603050405020304" pitchFamily="18" charset="0"/>
                <a:cs typeface="CMR12"/>
              </a:rPr>
              <a:t>Optimal Continuous Cover Forest Management in an Uneven-Aged Forest in the North of Iran</a:t>
            </a:r>
            <a:r>
              <a:rPr lang="en-US" sz="2800" dirty="0">
                <a:solidFill>
                  <a:prstClr val="black"/>
                </a:solidFill>
                <a:latin typeface="CMR12"/>
                <a:ea typeface="Times New Roman" panose="02020603050405020304" pitchFamily="18" charset="0"/>
                <a:cs typeface="CMR12"/>
              </a:rPr>
              <a:t>, Journal of Applied Sciences 8(11), 2008</a:t>
            </a:r>
            <a:endParaRPr lang="sv-SE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77" y="905256"/>
            <a:ext cx="10875435" cy="222199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1480" y="3995927"/>
            <a:ext cx="221284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411480" y="3995927"/>
          <a:ext cx="11126704" cy="1115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4" imgW="2438400" imgH="241300" progId="Equation.DSMT4">
                  <p:embed/>
                </p:oleObj>
              </mc:Choice>
              <mc:Fallback>
                <p:oleObj name="Equation" r:id="rId4" imgW="2438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" y="3995927"/>
                        <a:ext cx="11126704" cy="1115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3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600265" y="1013198"/>
            <a:ext cx="2962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MBX12"/>
                <a:ea typeface="Times New Roman" panose="02020603050405020304" pitchFamily="18" charset="0"/>
                <a:cs typeface="CMBX12"/>
              </a:rPr>
              <a:t>The parameters </a:t>
            </a:r>
            <a:endParaRPr lang="sv-SE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623657" y="1698170"/>
            <a:ext cx="270662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/>
          </p:nvPr>
        </p:nvGraphicFramePr>
        <p:xfrm>
          <a:off x="1623657" y="1698171"/>
          <a:ext cx="3424204" cy="105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3" imgW="914400" imgH="279400" progId="Equation.DSMT4">
                  <p:embed/>
                </p:oleObj>
              </mc:Choice>
              <mc:Fallback>
                <p:oleObj name="Equation" r:id="rId3" imgW="914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657" y="1698171"/>
                        <a:ext cx="3424204" cy="10581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ktangel 23"/>
          <p:cNvSpPr/>
          <p:nvPr/>
        </p:nvSpPr>
        <p:spPr>
          <a:xfrm>
            <a:off x="1698171" y="3142178"/>
            <a:ext cx="94145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MBX12"/>
                <a:ea typeface="Times New Roman" panose="02020603050405020304" pitchFamily="18" charset="0"/>
                <a:cs typeface="CMBX12"/>
              </a:rPr>
              <a:t>are optimized </a:t>
            </a:r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in this study. In the graphs and software, they are denoted </a:t>
            </a:r>
          </a:p>
          <a:p>
            <a:endParaRPr lang="en-US" sz="2800" b="1" dirty="0">
              <a:solidFill>
                <a:prstClr val="black"/>
              </a:solidFill>
              <a:latin typeface="CMBX12"/>
              <a:ea typeface="Times New Roman" panose="02020603050405020304" pitchFamily="18" charset="0"/>
              <a:cs typeface="CMBX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(dlim_0, </a:t>
            </a:r>
            <a:r>
              <a:rPr lang="en-US" sz="2800" b="1" dirty="0" err="1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dlim_c</a:t>
            </a:r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dlim_q</a:t>
            </a:r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 and </a:t>
            </a:r>
            <a:r>
              <a:rPr lang="en-US" sz="2800" b="1" dirty="0" err="1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dlim_p</a:t>
            </a:r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).</a:t>
            </a:r>
            <a:endParaRPr lang="sv-SE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03649" y="1679509"/>
            <a:ext cx="274969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1129004" y="1127747"/>
          <a:ext cx="4067923" cy="905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3" imgW="1129810" imgH="253890" progId="Equation.DSMT4">
                  <p:embed/>
                </p:oleObj>
              </mc:Choice>
              <mc:Fallback>
                <p:oleObj name="Equation" r:id="rId3" imgW="112981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004" y="1127747"/>
                        <a:ext cx="4067923" cy="9052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/>
        </p:nvSpPr>
        <p:spPr>
          <a:xfrm>
            <a:off x="1129004" y="2754051"/>
            <a:ext cx="94332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denote </a:t>
            </a:r>
            <a:r>
              <a:rPr lang="en-US" sz="2800" b="1" dirty="0">
                <a:solidFill>
                  <a:srgbClr val="FF0000"/>
                </a:solidFill>
                <a:latin typeface="CMBX12"/>
                <a:ea typeface="Times New Roman" panose="02020603050405020304" pitchFamily="18" charset="0"/>
                <a:cs typeface="CMBX12"/>
              </a:rPr>
              <a:t>competition</a:t>
            </a:r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 index for tree </a:t>
            </a:r>
            <a:r>
              <a:rPr lang="en-US" sz="2800" b="1" dirty="0" err="1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i</a:t>
            </a:r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, </a:t>
            </a:r>
          </a:p>
          <a:p>
            <a:r>
              <a:rPr lang="en-US" sz="2800" b="1" dirty="0">
                <a:solidFill>
                  <a:srgbClr val="00B0F0"/>
                </a:solidFill>
                <a:latin typeface="CMBX12"/>
                <a:ea typeface="Times New Roman" panose="02020603050405020304" pitchFamily="18" charset="0"/>
                <a:cs typeface="CMBX12"/>
              </a:rPr>
              <a:t>quality</a:t>
            </a:r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 of tree </a:t>
            </a:r>
            <a:r>
              <a:rPr lang="en-US" sz="2800" b="1" dirty="0" err="1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i</a:t>
            </a:r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 and </a:t>
            </a:r>
          </a:p>
          <a:p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the </a:t>
            </a:r>
            <a:r>
              <a:rPr lang="en-US" sz="2800" b="1" dirty="0">
                <a:solidFill>
                  <a:srgbClr val="00B050"/>
                </a:solidFill>
                <a:latin typeface="CMBX12"/>
                <a:ea typeface="Times New Roman" panose="02020603050405020304" pitchFamily="18" charset="0"/>
                <a:cs typeface="CMBX12"/>
              </a:rPr>
              <a:t>stochastic deviation of the market price from the expected price</a:t>
            </a:r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, at time t. </a:t>
            </a:r>
          </a:p>
          <a:p>
            <a:endParaRPr lang="en-US" sz="2800" b="1" dirty="0">
              <a:solidFill>
                <a:prstClr val="black"/>
              </a:solidFill>
              <a:latin typeface="CMBX12"/>
              <a:ea typeface="Times New Roman" panose="02020603050405020304" pitchFamily="18" charset="0"/>
              <a:cs typeface="CMBX12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The stochastic price deviations are </a:t>
            </a:r>
            <a:r>
              <a:rPr lang="en-US" sz="2800" b="1" dirty="0" err="1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i.i.d</a:t>
            </a:r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. and have uniform pdf on the interval -10 to +10 EURO/cubic </a:t>
            </a:r>
            <a:r>
              <a:rPr lang="en-US" sz="2800" b="1" dirty="0" err="1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metre</a:t>
            </a:r>
            <a:r>
              <a:rPr lang="en-US" sz="2800" b="1" dirty="0">
                <a:solidFill>
                  <a:prstClr val="black"/>
                </a:solidFill>
                <a:latin typeface="CMBX12"/>
                <a:ea typeface="Times New Roman" panose="02020603050405020304" pitchFamily="18" charset="0"/>
                <a:cs typeface="CMBX12"/>
              </a:rPr>
              <a:t>.</a:t>
            </a:r>
            <a:endParaRPr lang="sv-SE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7"/>
            <a:ext cx="11654852" cy="685800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5324856" y="406783"/>
            <a:ext cx="63299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Lohmander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P., Reservation price models in forest management: Errors in the estimation of probability density function parameters and optimal adjustment of the biasfree point estimates, Management Systems for a Global Forest Economy with Global Resource Concerns, Society of American Foresters, Asilomar, California, September 1994, Brodie, D. &amp; Sessions, J., (Editors), College of Forestry, Oregon State University, Corvallis, Oregon, USA, 439-456, 1995 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http://www.Lohmander.com/Lohmander_SAF_1995.pdf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9994392" y="3416293"/>
            <a:ext cx="102108" cy="150876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0174382" y="3712964"/>
            <a:ext cx="14804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i="1" dirty="0">
                <a:solidFill>
                  <a:srgbClr val="FF0000"/>
                </a:solidFill>
              </a:rPr>
              <a:t>20 EURO</a:t>
            </a:r>
          </a:p>
          <a:p>
            <a:r>
              <a:rPr lang="sv-SE" sz="2800" b="1" i="1" dirty="0">
                <a:solidFill>
                  <a:srgbClr val="FF0000"/>
                </a:solidFill>
              </a:rPr>
              <a:t> </a:t>
            </a:r>
            <a:r>
              <a:rPr lang="sv-SE" sz="2800" b="1" i="1" dirty="0" err="1">
                <a:solidFill>
                  <a:srgbClr val="FF0000"/>
                </a:solidFill>
              </a:rPr>
              <a:t>interval</a:t>
            </a:r>
            <a:endParaRPr lang="sv-SE" sz="2800" b="1" i="1" dirty="0">
              <a:solidFill>
                <a:srgbClr val="FF000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9895331" y="3398889"/>
            <a:ext cx="327601" cy="695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9881645" y="4888932"/>
            <a:ext cx="327601" cy="695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tandardformgivning">
  <a:themeElements>
    <a:clrScheme name="Standardformgivning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Standardformgivning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Standardformgivning">
  <a:themeElements>
    <a:clrScheme name="Standardformgivning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Standardformgivning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3775</Words>
  <Application>Microsoft Office PowerPoint</Application>
  <PresentationFormat>Bredbild</PresentationFormat>
  <Paragraphs>542</Paragraphs>
  <Slides>120</Slides>
  <Notes>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9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120</vt:i4>
      </vt:variant>
    </vt:vector>
  </HeadingPairs>
  <TitlesOfParts>
    <vt:vector size="140" baseType="lpstr">
      <vt:lpstr>Arial</vt:lpstr>
      <vt:lpstr>Calibri</vt:lpstr>
      <vt:lpstr>Calibri Light</vt:lpstr>
      <vt:lpstr>CMBX12</vt:lpstr>
      <vt:lpstr>CMR10</vt:lpstr>
      <vt:lpstr>CMR12</vt:lpstr>
      <vt:lpstr>CMTI12</vt:lpstr>
      <vt:lpstr>Impact</vt:lpstr>
      <vt:lpstr>Times New Roman</vt:lpstr>
      <vt:lpstr>1_Office-tema</vt:lpstr>
      <vt:lpstr>2_Office-tema</vt:lpstr>
      <vt:lpstr>3_Office-tema</vt:lpstr>
      <vt:lpstr>6_Office-tema</vt:lpstr>
      <vt:lpstr>7_Office-tema</vt:lpstr>
      <vt:lpstr>8_Office-tema</vt:lpstr>
      <vt:lpstr>10_Office-tema</vt:lpstr>
      <vt:lpstr>Standardformgivning</vt:lpstr>
      <vt:lpstr>1_Standardformgivning</vt:lpstr>
      <vt:lpstr>Equation</vt:lpstr>
      <vt:lpstr>MathType 5.0 Equation</vt:lpstr>
      <vt:lpstr>Fundamental Principles of Optimal  Continuous Cover Forestry  Linnaeus University Research Seminar (RESEM) Tuesday 2017-05-23, 10.15-11.00, Lecture Hall: Karlavagnen Version 170518   Peter Lohmander Professor Dr., Optimal Solutions in cooperation with Linnaeus University www.Lohmander.com &amp; Peter@Lohmander.com </vt:lpstr>
      <vt:lpstr>Fundamental Principles of Optimal Continuous Cover Forestry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Fundamental Principles of Optimal Continuous Cover Forestry</vt:lpstr>
      <vt:lpstr>Simple analytical method to optimize the stock level in continuous cover forestry:</vt:lpstr>
      <vt:lpstr> We start with the stock level V0.  After the initial harvest, h, we have the stock level V1 ( = V0-h).   Our objective function is the total present value (*).  * = The sum of all revenues minus costs, at all points in time, with consideration of the rate of interest in the capital market.</vt:lpstr>
      <vt:lpstr>This is a growth function example: </vt:lpstr>
      <vt:lpstr>Maximization of      , the total present value :</vt:lpstr>
      <vt:lpstr>PowerPoint-presentation</vt:lpstr>
      <vt:lpstr>Optimization of the initial harvest, h, (and indirectly of the optimal stock level after the initial harvest), V0-h, via derivatives:</vt:lpstr>
      <vt:lpstr>PowerPoint-presentation</vt:lpstr>
      <vt:lpstr>PowerPoint-presentation</vt:lpstr>
      <vt:lpstr>The optimal stock level after the initial harvest, V1, can be determined from this equation.       (Then, the optimal initial harvest level, h, is determined from V1=V0-h. h=V0-V1.) </vt:lpstr>
      <vt:lpstr>EXAMPLE: Optimization with specific parameters and a graphical approach:</vt:lpstr>
      <vt:lpstr>Present value (SEK/ha)</vt:lpstr>
      <vt:lpstr>Present value (SEK/ha)</vt:lpstr>
      <vt:lpstr>Illustration via an estimated growth function:</vt:lpstr>
      <vt:lpstr>Growth function derivatives:</vt:lpstr>
      <vt:lpstr>PowerPoint-presentation</vt:lpstr>
      <vt:lpstr>Determinaion of the optimal stock level:</vt:lpstr>
      <vt:lpstr>PowerPoint-presentation</vt:lpstr>
      <vt:lpstr>Conclusion:  The optimal stock level is 92.3 m3 per hectare  if the rate of interst is 3% in this case.      </vt:lpstr>
      <vt:lpstr>We can also determine an equation for the optimal stock level.</vt:lpstr>
      <vt:lpstr>PowerPoint-presentation</vt:lpstr>
      <vt:lpstr>PowerPoint-presentation</vt:lpstr>
      <vt:lpstr>General principles of rational continuous cover forestry derived from the simple analytical method:</vt:lpstr>
      <vt:lpstr>Fundamental Principles of Optimal Continuous Cover Forestry</vt:lpstr>
      <vt:lpstr>Optimal continuous cover forest management:  - Economic and environmental effects and legal considerations </vt:lpstr>
      <vt:lpstr>Optimal forest management</vt:lpstr>
      <vt:lpstr>PowerPoint-presentation</vt:lpstr>
      <vt:lpstr>PowerPoint-presentation</vt:lpstr>
      <vt:lpstr>PowerPoint-presentation</vt:lpstr>
      <vt:lpstr>PowerPoint-presentation</vt:lpstr>
      <vt:lpstr>Similar countries with very different forest laws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Optimal continuous cover  forest management  First, we study:  One dimensional optimization in the time interval dimension  (of relevance when the stock level after harvest is determined by law  or can not be determined  for some other reason)</vt:lpstr>
      <vt:lpstr>PowerPoint-presentation</vt:lpstr>
      <vt:lpstr>PowerPoint-presentation</vt:lpstr>
      <vt:lpstr>Optimal principle in the time dimension:</vt:lpstr>
      <vt:lpstr>How is the optimal time interval affected if the parameter c marginally increases (ceteres paribus)? </vt:lpstr>
      <vt:lpstr>A unique maximum is assumed in the time interval dimension</vt:lpstr>
      <vt:lpstr>How is the optimal time interval affected if the parameter r marginally increases (ceteres paribus)? </vt:lpstr>
      <vt:lpstr>How is the optimal time interval affected if the future prices marginally increase (ceteres paribus)? </vt:lpstr>
      <vt:lpstr>PowerPoint-presentation</vt:lpstr>
      <vt:lpstr>Optimal continuous cover  forest management  Now, we study:  One dimensional optimization in the volume dimension  (of relevance when the time interval  is determined by law  or can not be determined  for some other reason)</vt:lpstr>
      <vt:lpstr>PowerPoint-presentation</vt:lpstr>
      <vt:lpstr>PowerPoint-presentation</vt:lpstr>
      <vt:lpstr>How is the optimal volume affected if one parameter marginally increases (ceteres paribus)?  </vt:lpstr>
      <vt:lpstr>Observation:</vt:lpstr>
      <vt:lpstr>Observation (extended):</vt:lpstr>
      <vt:lpstr>Optimal continuous cover  forest management  Now, we study:  Two dimensional optimization in the volume AND time interval dimensions  </vt:lpstr>
      <vt:lpstr>PowerPoint-presentation</vt:lpstr>
      <vt:lpstr>The first order optimum conditions: </vt:lpstr>
      <vt:lpstr>Assumption: A unique maximum exists. The following conditions hold: </vt:lpstr>
      <vt:lpstr>PowerPoint-presentation</vt:lpstr>
      <vt:lpstr>Comparative statics analysis based on two dimensional optimization: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There is a mathematical appendix available that contains all of the derivations.</vt:lpstr>
      <vt:lpstr>Fundamental Principles of Optimal Continuous Cover Forestry</vt:lpstr>
      <vt:lpstr>OPTIMAL STOCHASTIC DYNAMIC CONTROL OF SPATIALLY DISTRIBUTED INTERDEPENDENT PRODUCTION UNITS Version 160901    Peter Lohmander Professor Dr., Optimal Solutions &amp; Linnaeus University, Sweden www.Lohmander.com &amp; Peter@Lohmander.com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FINAL CONCLUSIONS</vt:lpstr>
      <vt:lpstr>Fundamental Principles of Optimal  Continuous Cover Forestry  Linnaeus University Research Seminar (RESEM) Tuesday 2017-05-23, 10.15-11.00, Lecture Hall: Karlavagnen Version 170518   Peter Lohmander Professor Dr., Optimal Solutions in cooperation with Linnaeus University www.Lohmander.com &amp; Peter@Lohmander.com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Principles of Optimal  Continuous Cover Forestry  Research seminar (RESEM) Version 170518   Peter Lohmander Professor Dr., Optimal Solutions in cooperation with Linnaeus University www.Lohmander.com &amp; Peter@Lohmander.com</dc:title>
  <dc:creator>Peter</dc:creator>
  <cp:lastModifiedBy>Peter</cp:lastModifiedBy>
  <cp:revision>40</cp:revision>
  <dcterms:created xsi:type="dcterms:W3CDTF">2017-05-18T09:35:14Z</dcterms:created>
  <dcterms:modified xsi:type="dcterms:W3CDTF">2017-05-18T16:40:00Z</dcterms:modified>
</cp:coreProperties>
</file>