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xls" ContentType="application/vnd.ms-excel"/>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84" r:id="rId2"/>
    <p:sldId id="257" r:id="rId3"/>
    <p:sldId id="258" r:id="rId4"/>
    <p:sldId id="259" r:id="rId5"/>
    <p:sldId id="260" r:id="rId6"/>
    <p:sldId id="261" r:id="rId7"/>
    <p:sldId id="262" r:id="rId8"/>
    <p:sldId id="263" r:id="rId9"/>
    <p:sldId id="264" r:id="rId10"/>
    <p:sldId id="265" r:id="rId11"/>
    <p:sldId id="266" r:id="rId12"/>
    <p:sldId id="267" r:id="rId13"/>
    <p:sldId id="268" r:id="rId14"/>
    <p:sldId id="272" r:id="rId15"/>
    <p:sldId id="269" r:id="rId16"/>
    <p:sldId id="270" r:id="rId17"/>
    <p:sldId id="271" r:id="rId18"/>
    <p:sldId id="273" r:id="rId19"/>
    <p:sldId id="274" r:id="rId20"/>
    <p:sldId id="275" r:id="rId21"/>
    <p:sldId id="276" r:id="rId22"/>
    <p:sldId id="277" r:id="rId23"/>
    <p:sldId id="278" r:id="rId24"/>
    <p:sldId id="279" r:id="rId25"/>
    <p:sldId id="280" r:id="rId26"/>
    <p:sldId id="281" r:id="rId27"/>
    <p:sldId id="283" r:id="rId2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image" Target="../media/image7.wmf"/><Relationship Id="rId7" Type="http://schemas.openxmlformats.org/officeDocument/2006/relationships/image" Target="../media/image11.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 Id="rId9"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image" Target="../media/image20.wmf"/><Relationship Id="rId7" Type="http://schemas.openxmlformats.org/officeDocument/2006/relationships/image" Target="../media/image24.w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 Id="rId9" Type="http://schemas.openxmlformats.org/officeDocument/2006/relationships/image" Target="../media/image2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4" Type="http://schemas.openxmlformats.org/officeDocument/2006/relationships/image" Target="../media/image30.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5" Type="http://schemas.openxmlformats.org/officeDocument/2006/relationships/image" Target="../media/image35.wmf"/><Relationship Id="rId4" Type="http://schemas.openxmlformats.org/officeDocument/2006/relationships/image" Target="../media/image3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BC65A5-4C50-44E7-9774-33628DA5CDA3}" type="datetimeFigureOut">
              <a:rPr lang="sv-SE" smtClean="0"/>
              <a:t>2017-04-16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CA6790-DDEC-466D-AF7F-F571BAC59E7C}" type="slidenum">
              <a:rPr lang="sv-SE" smtClean="0"/>
              <a:t>‹#›</a:t>
            </a:fld>
            <a:endParaRPr lang="sv-SE"/>
          </a:p>
        </p:txBody>
      </p:sp>
    </p:spTree>
    <p:extLst>
      <p:ext uri="{BB962C8B-B14F-4D97-AF65-F5344CB8AC3E}">
        <p14:creationId xmlns:p14="http://schemas.microsoft.com/office/powerpoint/2010/main" val="3719595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2CA6790-DDEC-466D-AF7F-F571BAC59E7C}" type="slidenum">
              <a:rPr lang="sv-SE" smtClean="0">
                <a:solidFill>
                  <a:prstClr val="black"/>
                </a:solidFill>
              </a:rPr>
              <a:pPr/>
              <a:t>1</a:t>
            </a:fld>
            <a:endParaRPr lang="sv-SE">
              <a:solidFill>
                <a:prstClr val="black"/>
              </a:solidFill>
            </a:endParaRPr>
          </a:p>
        </p:txBody>
      </p:sp>
    </p:spTree>
    <p:extLst>
      <p:ext uri="{BB962C8B-B14F-4D97-AF65-F5344CB8AC3E}">
        <p14:creationId xmlns:p14="http://schemas.microsoft.com/office/powerpoint/2010/main" val="3030136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2CA6790-DDEC-466D-AF7F-F571BAC59E7C}" type="slidenum">
              <a:rPr lang="sv-SE" smtClean="0">
                <a:solidFill>
                  <a:prstClr val="black"/>
                </a:solidFill>
              </a:rPr>
              <a:pPr/>
              <a:t>27</a:t>
            </a:fld>
            <a:endParaRPr lang="sv-SE">
              <a:solidFill>
                <a:prstClr val="black"/>
              </a:solidFill>
            </a:endParaRPr>
          </a:p>
        </p:txBody>
      </p:sp>
    </p:spTree>
    <p:extLst>
      <p:ext uri="{BB962C8B-B14F-4D97-AF65-F5344CB8AC3E}">
        <p14:creationId xmlns:p14="http://schemas.microsoft.com/office/powerpoint/2010/main" val="692906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A09AEC0B-B6F3-43A0-9884-12314DEEE8EC}" type="datetime1">
              <a:rPr lang="sv-SE" smtClean="0"/>
              <a:t>2017-04-16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5AB504C-2EAE-4C1B-A3CB-68D7E240E4AC}" type="slidenum">
              <a:rPr lang="sv-SE" smtClean="0"/>
              <a:t>‹#›</a:t>
            </a:fld>
            <a:endParaRPr lang="sv-SE"/>
          </a:p>
        </p:txBody>
      </p:sp>
    </p:spTree>
    <p:extLst>
      <p:ext uri="{BB962C8B-B14F-4D97-AF65-F5344CB8AC3E}">
        <p14:creationId xmlns:p14="http://schemas.microsoft.com/office/powerpoint/2010/main" val="321724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FFA86000-524E-4ADC-A6F5-99CC2E8BBB95}" type="datetime1">
              <a:rPr lang="sv-SE" smtClean="0"/>
              <a:t>2017-04-16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5AB504C-2EAE-4C1B-A3CB-68D7E240E4AC}" type="slidenum">
              <a:rPr lang="sv-SE" smtClean="0"/>
              <a:t>‹#›</a:t>
            </a:fld>
            <a:endParaRPr lang="sv-SE"/>
          </a:p>
        </p:txBody>
      </p:sp>
    </p:spTree>
    <p:extLst>
      <p:ext uri="{BB962C8B-B14F-4D97-AF65-F5344CB8AC3E}">
        <p14:creationId xmlns:p14="http://schemas.microsoft.com/office/powerpoint/2010/main" val="2489782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D836430B-2A5D-4D02-963D-F26248795A74}" type="datetime1">
              <a:rPr lang="sv-SE" smtClean="0"/>
              <a:t>2017-04-16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5AB504C-2EAE-4C1B-A3CB-68D7E240E4AC}" type="slidenum">
              <a:rPr lang="sv-SE" smtClean="0"/>
              <a:t>‹#›</a:t>
            </a:fld>
            <a:endParaRPr lang="sv-SE"/>
          </a:p>
        </p:txBody>
      </p:sp>
    </p:spTree>
    <p:extLst>
      <p:ext uri="{BB962C8B-B14F-4D97-AF65-F5344CB8AC3E}">
        <p14:creationId xmlns:p14="http://schemas.microsoft.com/office/powerpoint/2010/main" val="1235678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2F8BD553-5B47-4773-B6B7-89D8A49CA0EE}" type="datetime1">
              <a:rPr lang="sv-SE" smtClean="0"/>
              <a:t>2017-04-16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5AB504C-2EAE-4C1B-A3CB-68D7E240E4AC}" type="slidenum">
              <a:rPr lang="sv-SE" smtClean="0"/>
              <a:t>‹#›</a:t>
            </a:fld>
            <a:endParaRPr lang="sv-SE"/>
          </a:p>
        </p:txBody>
      </p:sp>
    </p:spTree>
    <p:extLst>
      <p:ext uri="{BB962C8B-B14F-4D97-AF65-F5344CB8AC3E}">
        <p14:creationId xmlns:p14="http://schemas.microsoft.com/office/powerpoint/2010/main" val="865295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8157DF4B-35B9-4BE3-B30C-9F1708A4B9E2}" type="datetime1">
              <a:rPr lang="sv-SE" smtClean="0"/>
              <a:t>2017-04-16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5AB504C-2EAE-4C1B-A3CB-68D7E240E4AC}" type="slidenum">
              <a:rPr lang="sv-SE" smtClean="0"/>
              <a:t>‹#›</a:t>
            </a:fld>
            <a:endParaRPr lang="sv-SE"/>
          </a:p>
        </p:txBody>
      </p:sp>
    </p:spTree>
    <p:extLst>
      <p:ext uri="{BB962C8B-B14F-4D97-AF65-F5344CB8AC3E}">
        <p14:creationId xmlns:p14="http://schemas.microsoft.com/office/powerpoint/2010/main" val="3835750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76A926BC-4A16-4CB5-949F-A36F000ECE09}" type="datetime1">
              <a:rPr lang="sv-SE" smtClean="0"/>
              <a:t>2017-04-16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5AB504C-2EAE-4C1B-A3CB-68D7E240E4AC}" type="slidenum">
              <a:rPr lang="sv-SE" smtClean="0"/>
              <a:t>‹#›</a:t>
            </a:fld>
            <a:endParaRPr lang="sv-SE"/>
          </a:p>
        </p:txBody>
      </p:sp>
    </p:spTree>
    <p:extLst>
      <p:ext uri="{BB962C8B-B14F-4D97-AF65-F5344CB8AC3E}">
        <p14:creationId xmlns:p14="http://schemas.microsoft.com/office/powerpoint/2010/main" val="1021707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FB038D38-1575-4D77-8CE9-00897A9787A6}" type="datetime1">
              <a:rPr lang="sv-SE" smtClean="0"/>
              <a:t>2017-04-16</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5AB504C-2EAE-4C1B-A3CB-68D7E240E4AC}" type="slidenum">
              <a:rPr lang="sv-SE" smtClean="0"/>
              <a:t>‹#›</a:t>
            </a:fld>
            <a:endParaRPr lang="sv-SE"/>
          </a:p>
        </p:txBody>
      </p:sp>
    </p:spTree>
    <p:extLst>
      <p:ext uri="{BB962C8B-B14F-4D97-AF65-F5344CB8AC3E}">
        <p14:creationId xmlns:p14="http://schemas.microsoft.com/office/powerpoint/2010/main" val="2952192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4CC7A062-3D0F-4A72-999C-7EC5DB056B52}" type="datetime1">
              <a:rPr lang="sv-SE" smtClean="0"/>
              <a:t>2017-04-16</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5AB504C-2EAE-4C1B-A3CB-68D7E240E4AC}" type="slidenum">
              <a:rPr lang="sv-SE" smtClean="0"/>
              <a:t>‹#›</a:t>
            </a:fld>
            <a:endParaRPr lang="sv-SE"/>
          </a:p>
        </p:txBody>
      </p:sp>
    </p:spTree>
    <p:extLst>
      <p:ext uri="{BB962C8B-B14F-4D97-AF65-F5344CB8AC3E}">
        <p14:creationId xmlns:p14="http://schemas.microsoft.com/office/powerpoint/2010/main" val="326775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44B5F64A-30E4-43C1-8AA6-2E795B252571}" type="datetime1">
              <a:rPr lang="sv-SE" smtClean="0"/>
              <a:t>2017-04-16</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5AB504C-2EAE-4C1B-A3CB-68D7E240E4AC}" type="slidenum">
              <a:rPr lang="sv-SE" smtClean="0"/>
              <a:t>‹#›</a:t>
            </a:fld>
            <a:endParaRPr lang="sv-SE"/>
          </a:p>
        </p:txBody>
      </p:sp>
    </p:spTree>
    <p:extLst>
      <p:ext uri="{BB962C8B-B14F-4D97-AF65-F5344CB8AC3E}">
        <p14:creationId xmlns:p14="http://schemas.microsoft.com/office/powerpoint/2010/main" val="2684206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0AED8C50-0C1B-4B91-BD7C-DBA94AAF4ABB}" type="datetime1">
              <a:rPr lang="sv-SE" smtClean="0"/>
              <a:t>2017-04-16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5AB504C-2EAE-4C1B-A3CB-68D7E240E4AC}" type="slidenum">
              <a:rPr lang="sv-SE" smtClean="0"/>
              <a:t>‹#›</a:t>
            </a:fld>
            <a:endParaRPr lang="sv-SE"/>
          </a:p>
        </p:txBody>
      </p:sp>
    </p:spTree>
    <p:extLst>
      <p:ext uri="{BB962C8B-B14F-4D97-AF65-F5344CB8AC3E}">
        <p14:creationId xmlns:p14="http://schemas.microsoft.com/office/powerpoint/2010/main" val="1755601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42F479E5-EC7C-42D7-B287-FE2E55407880}" type="datetime1">
              <a:rPr lang="sv-SE" smtClean="0"/>
              <a:t>2017-04-16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5AB504C-2EAE-4C1B-A3CB-68D7E240E4AC}" type="slidenum">
              <a:rPr lang="sv-SE" smtClean="0"/>
              <a:t>‹#›</a:t>
            </a:fld>
            <a:endParaRPr lang="sv-SE"/>
          </a:p>
        </p:txBody>
      </p:sp>
    </p:spTree>
    <p:extLst>
      <p:ext uri="{BB962C8B-B14F-4D97-AF65-F5344CB8AC3E}">
        <p14:creationId xmlns:p14="http://schemas.microsoft.com/office/powerpoint/2010/main" val="2432313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8EE3D4-7B58-43B5-8AB9-02DA32030CAB}" type="datetime1">
              <a:rPr lang="sv-SE" smtClean="0"/>
              <a:t>2017-04-16</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504C-2EAE-4C1B-A3CB-68D7E240E4AC}" type="slidenum">
              <a:rPr lang="sv-SE" smtClean="0"/>
              <a:t>‹#›</a:t>
            </a:fld>
            <a:endParaRPr lang="sv-SE"/>
          </a:p>
        </p:txBody>
      </p:sp>
    </p:spTree>
    <p:extLst>
      <p:ext uri="{BB962C8B-B14F-4D97-AF65-F5344CB8AC3E}">
        <p14:creationId xmlns:p14="http://schemas.microsoft.com/office/powerpoint/2010/main" val="461209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image" Target="../media/image1.jpg"/><Relationship Id="rId7" Type="http://schemas.openxmlformats.org/officeDocument/2006/relationships/hyperlink" Target="mailto:limaei@guilan.ac.i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lohmander.com/" TargetMode="External"/><Relationship Id="rId5" Type="http://schemas.openxmlformats.org/officeDocument/2006/relationships/hyperlink" Target="mailto:Peter@Lohmander.com"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5.wmf"/><Relationship Id="rId5" Type="http://schemas.openxmlformats.org/officeDocument/2006/relationships/oleObject" Target="../embeddings/oleObject11.bin"/><Relationship Id="rId4" Type="http://schemas.openxmlformats.org/officeDocument/2006/relationships/image" Target="../media/image14.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6.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7.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8.wmf"/></Relationships>
</file>

<file path=ppt/slides/_rels/slide14.xml.rels><?xml version="1.0" encoding="UTF-8" standalone="yes"?>
<Relationships xmlns="http://schemas.openxmlformats.org/package/2006/relationships"><Relationship Id="rId8" Type="http://schemas.openxmlformats.org/officeDocument/2006/relationships/image" Target="../media/image20.wmf"/><Relationship Id="rId13" Type="http://schemas.openxmlformats.org/officeDocument/2006/relationships/oleObject" Target="../embeddings/oleObject20.bin"/><Relationship Id="rId18" Type="http://schemas.openxmlformats.org/officeDocument/2006/relationships/image" Target="../media/image25.wmf"/><Relationship Id="rId3" Type="http://schemas.openxmlformats.org/officeDocument/2006/relationships/oleObject" Target="../embeddings/oleObject15.bin"/><Relationship Id="rId7" Type="http://schemas.openxmlformats.org/officeDocument/2006/relationships/oleObject" Target="../embeddings/oleObject17.bin"/><Relationship Id="rId12" Type="http://schemas.openxmlformats.org/officeDocument/2006/relationships/image" Target="../media/image22.wmf"/><Relationship Id="rId17" Type="http://schemas.openxmlformats.org/officeDocument/2006/relationships/oleObject" Target="../embeddings/oleObject22.bin"/><Relationship Id="rId2" Type="http://schemas.openxmlformats.org/officeDocument/2006/relationships/slideLayout" Target="../slideLayouts/slideLayout2.xml"/><Relationship Id="rId16" Type="http://schemas.openxmlformats.org/officeDocument/2006/relationships/image" Target="../media/image24.wmf"/><Relationship Id="rId20" Type="http://schemas.openxmlformats.org/officeDocument/2006/relationships/image" Target="../media/image26.wmf"/><Relationship Id="rId1" Type="http://schemas.openxmlformats.org/officeDocument/2006/relationships/vmlDrawing" Target="../drawings/vmlDrawing7.vml"/><Relationship Id="rId6" Type="http://schemas.openxmlformats.org/officeDocument/2006/relationships/image" Target="../media/image19.wmf"/><Relationship Id="rId11" Type="http://schemas.openxmlformats.org/officeDocument/2006/relationships/oleObject" Target="../embeddings/oleObject19.bin"/><Relationship Id="rId5" Type="http://schemas.openxmlformats.org/officeDocument/2006/relationships/oleObject" Target="../embeddings/oleObject16.bin"/><Relationship Id="rId15" Type="http://schemas.openxmlformats.org/officeDocument/2006/relationships/oleObject" Target="../embeddings/oleObject21.bin"/><Relationship Id="rId10" Type="http://schemas.openxmlformats.org/officeDocument/2006/relationships/image" Target="../media/image21.wmf"/><Relationship Id="rId19" Type="http://schemas.openxmlformats.org/officeDocument/2006/relationships/oleObject" Target="../embeddings/oleObject23.bin"/><Relationship Id="rId4" Type="http://schemas.openxmlformats.org/officeDocument/2006/relationships/image" Target="../media/image18.wmf"/><Relationship Id="rId9" Type="http://schemas.openxmlformats.org/officeDocument/2006/relationships/oleObject" Target="../embeddings/oleObject18.bin"/><Relationship Id="rId14" Type="http://schemas.openxmlformats.org/officeDocument/2006/relationships/image" Target="../media/image23.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oleObject" Target="../embeddings/oleObject24.bin"/><Relationship Id="rId7" Type="http://schemas.openxmlformats.org/officeDocument/2006/relationships/image" Target="../media/image28.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6.bin"/><Relationship Id="rId11" Type="http://schemas.openxmlformats.org/officeDocument/2006/relationships/image" Target="../media/image30.wmf"/><Relationship Id="rId5" Type="http://schemas.openxmlformats.org/officeDocument/2006/relationships/oleObject" Target="../embeddings/oleObject25.bin"/><Relationship Id="rId10" Type="http://schemas.openxmlformats.org/officeDocument/2006/relationships/oleObject" Target="../embeddings/oleObject28.bin"/><Relationship Id="rId4" Type="http://schemas.openxmlformats.org/officeDocument/2006/relationships/image" Target="../media/image27.wmf"/><Relationship Id="rId9" Type="http://schemas.openxmlformats.org/officeDocument/2006/relationships/image" Target="../media/image29.wmf"/></Relationships>
</file>

<file path=ppt/slides/_rels/slide17.xml.rels><?xml version="1.0" encoding="UTF-8" standalone="yes"?>
<Relationships xmlns="http://schemas.openxmlformats.org/package/2006/relationships"><Relationship Id="rId8" Type="http://schemas.openxmlformats.org/officeDocument/2006/relationships/image" Target="../media/image33.wmf"/><Relationship Id="rId3" Type="http://schemas.openxmlformats.org/officeDocument/2006/relationships/oleObject" Target="../embeddings/oleObject29.bin"/><Relationship Id="rId7" Type="http://schemas.openxmlformats.org/officeDocument/2006/relationships/oleObject" Target="../embeddings/oleObject31.bin"/><Relationship Id="rId12" Type="http://schemas.openxmlformats.org/officeDocument/2006/relationships/image" Target="../media/image35.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32.wmf"/><Relationship Id="rId11" Type="http://schemas.openxmlformats.org/officeDocument/2006/relationships/oleObject" Target="../embeddings/oleObject33.bin"/><Relationship Id="rId5" Type="http://schemas.openxmlformats.org/officeDocument/2006/relationships/oleObject" Target="../embeddings/oleObject30.bin"/><Relationship Id="rId10" Type="http://schemas.openxmlformats.org/officeDocument/2006/relationships/image" Target="../media/image34.wmf"/><Relationship Id="rId4" Type="http://schemas.openxmlformats.org/officeDocument/2006/relationships/image" Target="../media/image31.wmf"/><Relationship Id="rId9" Type="http://schemas.openxmlformats.org/officeDocument/2006/relationships/oleObject" Target="../embeddings/oleObject32.bin"/></Relationships>
</file>

<file path=ppt/slides/_rels/slide18.x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oleObject" Target="../embeddings/oleObject34.bin"/><Relationship Id="rId7" Type="http://schemas.openxmlformats.org/officeDocument/2006/relationships/oleObject" Target="../embeddings/oleObject36.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37.wmf"/><Relationship Id="rId5" Type="http://schemas.openxmlformats.org/officeDocument/2006/relationships/oleObject" Target="../embeddings/oleObject35.bin"/><Relationship Id="rId4" Type="http://schemas.openxmlformats.org/officeDocument/2006/relationships/image" Target="../media/image36.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40.wmf"/><Relationship Id="rId5" Type="http://schemas.openxmlformats.org/officeDocument/2006/relationships/oleObject" Target="../embeddings/oleObject38.bin"/><Relationship Id="rId4" Type="http://schemas.openxmlformats.org/officeDocument/2006/relationships/image" Target="../media/image39.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lohmander.com/Lohmander_STPLP_1990.pdf" TargetMode="External"/><Relationship Id="rId2" Type="http://schemas.openxmlformats.org/officeDocument/2006/relationships/hyperlink" Target="http://www.frw.org.ir/00/En/default.aspx" TargetMode="External"/><Relationship Id="rId1" Type="http://schemas.openxmlformats.org/officeDocument/2006/relationships/slideLayout" Target="../slideLayouts/slideLayout2.xml"/><Relationship Id="rId4" Type="http://schemas.openxmlformats.org/officeDocument/2006/relationships/hyperlink" Target="http://www.lohmander.com/Vermont2.ppt"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lohmander.com/PL_Shiraz_KEYNOTE_16.pdf" TargetMode="External"/><Relationship Id="rId2" Type="http://schemas.openxmlformats.org/officeDocument/2006/relationships/hyperlink" Target="http://www.lohmander.com/SDO.ppt" TargetMode="External"/><Relationship Id="rId1" Type="http://schemas.openxmlformats.org/officeDocument/2006/relationships/slideLayout" Target="../slideLayouts/slideLayout2.xml"/><Relationship Id="rId4" Type="http://schemas.openxmlformats.org/officeDocument/2006/relationships/hyperlink" Target="http://www.lohmander.com/PL_Shiraz_KEYNOTE_Paper_16.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lohmander.com/PL_ICODM_2016_KEY_PAPER.pdf" TargetMode="External"/><Relationship Id="rId2" Type="http://schemas.openxmlformats.org/officeDocument/2006/relationships/hyperlink" Target="http://www.lohmander.com/PL_ICODM_2016_KEY.pdf" TargetMode="External"/><Relationship Id="rId1" Type="http://schemas.openxmlformats.org/officeDocument/2006/relationships/slideLayout" Target="../slideLayouts/slideLayout2.xml"/><Relationship Id="rId5" Type="http://schemas.openxmlformats.org/officeDocument/2006/relationships/hyperlink" Target="http://dx.doi.org/10.1016/j.forpol.2003.07.004" TargetMode="External"/><Relationship Id="rId4" Type="http://schemas.openxmlformats.org/officeDocument/2006/relationships/hyperlink" Target="http://ansijournals.com/jas/2008/1995-2007.pdf" TargetMode="External"/></Relationships>
</file>

<file path=ppt/slides/_rels/slide27.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image" Target="../media/image1.jpg"/><Relationship Id="rId7" Type="http://schemas.openxmlformats.org/officeDocument/2006/relationships/hyperlink" Target="mailto:limaei@guilan.ac.ir"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www.lohmander.com/" TargetMode="External"/><Relationship Id="rId5" Type="http://schemas.openxmlformats.org/officeDocument/2006/relationships/hyperlink" Target="mailto:Peter@Lohmander.com" TargetMode="Externa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oleObject" Target="../embeddings/oleObject6.bin"/><Relationship Id="rId18" Type="http://schemas.openxmlformats.org/officeDocument/2006/relationships/image" Target="../media/image12.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9.wmf"/><Relationship Id="rId17" Type="http://schemas.openxmlformats.org/officeDocument/2006/relationships/oleObject" Target="../embeddings/oleObject8.bin"/><Relationship Id="rId2" Type="http://schemas.openxmlformats.org/officeDocument/2006/relationships/slideLayout" Target="../slideLayouts/slideLayout2.xml"/><Relationship Id="rId16" Type="http://schemas.openxmlformats.org/officeDocument/2006/relationships/image" Target="../media/image11.wmf"/><Relationship Id="rId20" Type="http://schemas.openxmlformats.org/officeDocument/2006/relationships/image" Target="../media/image13.wmf"/><Relationship Id="rId1" Type="http://schemas.openxmlformats.org/officeDocument/2006/relationships/vmlDrawing" Target="../drawings/vmlDrawing2.vml"/><Relationship Id="rId6" Type="http://schemas.openxmlformats.org/officeDocument/2006/relationships/image" Target="../media/image6.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8.wmf"/><Relationship Id="rId19" Type="http://schemas.openxmlformats.org/officeDocument/2006/relationships/oleObject" Target="../embeddings/oleObject9.bin"/><Relationship Id="rId4" Type="http://schemas.openxmlformats.org/officeDocument/2006/relationships/image" Target="../media/image5.wmf"/><Relationship Id="rId9" Type="http://schemas.openxmlformats.org/officeDocument/2006/relationships/oleObject" Target="../embeddings/oleObject4.bin"/><Relationship Id="rId14" Type="http://schemas.openxmlformats.org/officeDocument/2006/relationships/image" Target="../media/image10.wm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96000">
              <a:srgbClr val="FFFF00"/>
            </a:gs>
            <a:gs pos="0">
              <a:schemeClr val="accent1">
                <a:lumMod val="5000"/>
                <a:lumOff val="95000"/>
              </a:schemeClr>
            </a:gs>
          </a:gsLst>
          <a:lin ang="16200000" scaled="1"/>
          <a:tileRect/>
        </a:gra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2946087" y="906947"/>
            <a:ext cx="8017569" cy="2727261"/>
          </a:xfrm>
        </p:spPr>
        <p:txBody>
          <a:bodyPr>
            <a:normAutofit/>
          </a:bodyPr>
          <a:lstStyle/>
          <a:p>
            <a:pPr algn="l"/>
            <a:r>
              <a:rPr lang="sv-SE" sz="4900" b="1" dirty="0"/>
              <a:t/>
            </a:r>
            <a:br>
              <a:rPr lang="sv-SE" sz="4900" b="1" dirty="0"/>
            </a:br>
            <a:r>
              <a:rPr lang="sv-SE" sz="1100" dirty="0">
                <a:latin typeface="Times New Roman" panose="02020603050405020304" pitchFamily="18" charset="0"/>
                <a:cs typeface="Times New Roman" panose="02020603050405020304" pitchFamily="18" charset="0"/>
              </a:rPr>
              <a:t/>
            </a:r>
            <a:br>
              <a:rPr lang="sv-SE" sz="1100" dirty="0">
                <a:latin typeface="Times New Roman" panose="02020603050405020304" pitchFamily="18" charset="0"/>
                <a:cs typeface="Times New Roman" panose="02020603050405020304" pitchFamily="18" charset="0"/>
              </a:rPr>
            </a:br>
            <a:endParaRPr lang="sv-SE" sz="2200" dirty="0">
              <a:latin typeface="Times New Roman" panose="02020603050405020304" pitchFamily="18" charset="0"/>
              <a:cs typeface="Times New Roman" panose="02020603050405020304" pitchFamily="18" charset="0"/>
            </a:endParaRPr>
          </a:p>
        </p:txBody>
      </p:sp>
      <p:pic>
        <p:nvPicPr>
          <p:cNvPr id="3" name="Bildobjekt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113607" cy="1672173"/>
          </a:xfrm>
          <a:prstGeom prst="rect">
            <a:avLst/>
          </a:prstGeom>
        </p:spPr>
      </p:pic>
      <p:pic>
        <p:nvPicPr>
          <p:cNvPr id="6" name="Bildobjekt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788" y="1672173"/>
            <a:ext cx="3247071" cy="3562435"/>
          </a:xfrm>
          <a:prstGeom prst="rect">
            <a:avLst/>
          </a:prstGeom>
        </p:spPr>
      </p:pic>
      <p:sp>
        <p:nvSpPr>
          <p:cNvPr id="5" name="textruta 4"/>
          <p:cNvSpPr txBox="1"/>
          <p:nvPr/>
        </p:nvSpPr>
        <p:spPr>
          <a:xfrm>
            <a:off x="158886" y="5203869"/>
            <a:ext cx="2882228" cy="1569660"/>
          </a:xfrm>
          <a:prstGeom prst="rect">
            <a:avLst/>
          </a:prstGeom>
          <a:noFill/>
        </p:spPr>
        <p:txBody>
          <a:bodyPr wrap="square" rtlCol="0">
            <a:spAutoFit/>
          </a:bodyPr>
          <a:lstStyle/>
          <a:p>
            <a:r>
              <a:rPr lang="en-US" sz="1600" b="1" dirty="0">
                <a:solidFill>
                  <a:prstClr val="black"/>
                </a:solidFill>
                <a:latin typeface="Times New Roman" panose="02020603050405020304" pitchFamily="18" charset="0"/>
                <a:cs typeface="Times New Roman" panose="02020603050405020304" pitchFamily="18" charset="0"/>
              </a:rPr>
              <a:t>Peter </a:t>
            </a:r>
            <a:r>
              <a:rPr lang="en-US" sz="1600" b="1" dirty="0" err="1">
                <a:solidFill>
                  <a:prstClr val="black"/>
                </a:solidFill>
                <a:latin typeface="Times New Roman" panose="02020603050405020304" pitchFamily="18" charset="0"/>
                <a:cs typeface="Times New Roman" panose="02020603050405020304" pitchFamily="18" charset="0"/>
              </a:rPr>
              <a:t>Lohmander</a:t>
            </a:r>
            <a:r>
              <a:rPr lang="sv-SE" sz="1600" dirty="0">
                <a:solidFill>
                  <a:prstClr val="black"/>
                </a:solidFill>
                <a:latin typeface="Times New Roman" panose="02020603050405020304" pitchFamily="18" charset="0"/>
                <a:cs typeface="Times New Roman" panose="02020603050405020304" pitchFamily="18" charset="0"/>
              </a:rPr>
              <a:t/>
            </a:r>
            <a:br>
              <a:rPr lang="sv-SE" sz="1600" dirty="0">
                <a:solidFill>
                  <a:prstClr val="black"/>
                </a:solidFill>
                <a:latin typeface="Times New Roman" panose="02020603050405020304" pitchFamily="18" charset="0"/>
                <a:cs typeface="Times New Roman" panose="02020603050405020304" pitchFamily="18" charset="0"/>
              </a:rPr>
            </a:br>
            <a:r>
              <a:rPr lang="sv-SE" sz="1600" dirty="0">
                <a:solidFill>
                  <a:prstClr val="black"/>
                </a:solidFill>
                <a:latin typeface="Times New Roman" panose="02020603050405020304" pitchFamily="18" charset="0"/>
                <a:cs typeface="Times New Roman" panose="02020603050405020304" pitchFamily="18" charset="0"/>
              </a:rPr>
              <a:t>Professor Dr., Optimal Solutions in </a:t>
            </a:r>
            <a:r>
              <a:rPr lang="sv-SE" sz="1600" dirty="0" err="1">
                <a:solidFill>
                  <a:prstClr val="black"/>
                </a:solidFill>
                <a:latin typeface="Times New Roman" panose="02020603050405020304" pitchFamily="18" charset="0"/>
                <a:cs typeface="Times New Roman" panose="02020603050405020304" pitchFamily="18" charset="0"/>
              </a:rPr>
              <a:t>cooperation</a:t>
            </a:r>
            <a:r>
              <a:rPr lang="sv-SE" sz="1600" dirty="0">
                <a:solidFill>
                  <a:prstClr val="black"/>
                </a:solidFill>
                <a:latin typeface="Times New Roman" panose="02020603050405020304" pitchFamily="18" charset="0"/>
                <a:cs typeface="Times New Roman" panose="02020603050405020304" pitchFamily="18" charset="0"/>
              </a:rPr>
              <a:t> </a:t>
            </a:r>
            <a:r>
              <a:rPr lang="sv-SE" sz="1600" dirty="0" err="1">
                <a:solidFill>
                  <a:prstClr val="black"/>
                </a:solidFill>
                <a:latin typeface="Times New Roman" panose="02020603050405020304" pitchFamily="18" charset="0"/>
                <a:cs typeface="Times New Roman" panose="02020603050405020304" pitchFamily="18" charset="0"/>
              </a:rPr>
              <a:t>with</a:t>
            </a:r>
            <a:r>
              <a:rPr lang="sv-SE" sz="1600" dirty="0">
                <a:solidFill>
                  <a:prstClr val="black"/>
                </a:solidFill>
                <a:latin typeface="Times New Roman" panose="02020603050405020304" pitchFamily="18" charset="0"/>
                <a:cs typeface="Times New Roman" panose="02020603050405020304" pitchFamily="18" charset="0"/>
              </a:rPr>
              <a:t> </a:t>
            </a:r>
            <a:r>
              <a:rPr lang="sv-SE" sz="1600" dirty="0" err="1">
                <a:solidFill>
                  <a:prstClr val="black"/>
                </a:solidFill>
                <a:latin typeface="Times New Roman" panose="02020603050405020304" pitchFamily="18" charset="0"/>
                <a:cs typeface="Times New Roman" panose="02020603050405020304" pitchFamily="18" charset="0"/>
              </a:rPr>
              <a:t>Linnaeus</a:t>
            </a:r>
            <a:r>
              <a:rPr lang="sv-SE" sz="1600" dirty="0">
                <a:solidFill>
                  <a:prstClr val="black"/>
                </a:solidFill>
                <a:latin typeface="Times New Roman" panose="02020603050405020304" pitchFamily="18" charset="0"/>
                <a:cs typeface="Times New Roman" panose="02020603050405020304" pitchFamily="18" charset="0"/>
              </a:rPr>
              <a:t> </a:t>
            </a:r>
            <a:r>
              <a:rPr lang="sv-SE" sz="1600" dirty="0" smtClean="0">
                <a:solidFill>
                  <a:prstClr val="black"/>
                </a:solidFill>
                <a:latin typeface="Times New Roman" panose="02020603050405020304" pitchFamily="18" charset="0"/>
                <a:cs typeface="Times New Roman" panose="02020603050405020304" pitchFamily="18" charset="0"/>
              </a:rPr>
              <a:t>University, Sweden</a:t>
            </a:r>
            <a:r>
              <a:rPr lang="sv-SE" sz="1600" dirty="0">
                <a:solidFill>
                  <a:prstClr val="black"/>
                </a:solidFill>
                <a:latin typeface="Times New Roman" panose="02020603050405020304" pitchFamily="18" charset="0"/>
                <a:cs typeface="Times New Roman" panose="02020603050405020304" pitchFamily="18" charset="0"/>
              </a:rPr>
              <a:t/>
            </a:r>
            <a:br>
              <a:rPr lang="sv-SE" sz="1600" dirty="0">
                <a:solidFill>
                  <a:prstClr val="black"/>
                </a:solidFill>
                <a:latin typeface="Times New Roman" panose="02020603050405020304" pitchFamily="18" charset="0"/>
                <a:cs typeface="Times New Roman" panose="02020603050405020304" pitchFamily="18" charset="0"/>
              </a:rPr>
            </a:br>
            <a:r>
              <a:rPr lang="sv-SE" sz="1600" dirty="0" smtClean="0">
                <a:solidFill>
                  <a:prstClr val="black"/>
                </a:solidFill>
                <a:latin typeface="Times New Roman" panose="02020603050405020304" pitchFamily="18" charset="0"/>
                <a:cs typeface="Times New Roman" panose="02020603050405020304" pitchFamily="18" charset="0"/>
                <a:hlinkClick r:id="rId5"/>
              </a:rPr>
              <a:t>Peter@Lohmander.com</a:t>
            </a:r>
            <a:r>
              <a:rPr lang="sv-SE" sz="1600" dirty="0" smtClean="0">
                <a:solidFill>
                  <a:prstClr val="black"/>
                </a:solidFill>
                <a:latin typeface="Times New Roman" panose="02020603050405020304" pitchFamily="18" charset="0"/>
                <a:cs typeface="Times New Roman" panose="02020603050405020304" pitchFamily="18" charset="0"/>
              </a:rPr>
              <a:t> </a:t>
            </a:r>
          </a:p>
          <a:p>
            <a:r>
              <a:rPr lang="sv-SE" sz="1600" dirty="0" smtClean="0">
                <a:solidFill>
                  <a:prstClr val="black"/>
                </a:solidFill>
                <a:latin typeface="Times New Roman" panose="02020603050405020304" pitchFamily="18" charset="0"/>
                <a:cs typeface="Times New Roman" panose="02020603050405020304" pitchFamily="18" charset="0"/>
                <a:hlinkClick r:id="rId6"/>
              </a:rPr>
              <a:t>http://www.Lohmander.com</a:t>
            </a:r>
            <a:r>
              <a:rPr lang="sv-SE" sz="1600" dirty="0" smtClean="0">
                <a:solidFill>
                  <a:prstClr val="black"/>
                </a:solidFill>
                <a:latin typeface="Times New Roman" panose="02020603050405020304" pitchFamily="18" charset="0"/>
                <a:cs typeface="Times New Roman" panose="02020603050405020304" pitchFamily="18" charset="0"/>
              </a:rPr>
              <a:t> </a:t>
            </a:r>
            <a:endParaRPr lang="sv-SE" sz="1600" dirty="0">
              <a:solidFill>
                <a:prstClr val="black"/>
              </a:solidFill>
            </a:endParaRPr>
          </a:p>
        </p:txBody>
      </p:sp>
      <p:sp>
        <p:nvSpPr>
          <p:cNvPr id="7" name="Rektangel 6"/>
          <p:cNvSpPr/>
          <p:nvPr/>
        </p:nvSpPr>
        <p:spPr>
          <a:xfrm>
            <a:off x="3307689" y="5203869"/>
            <a:ext cx="2852928" cy="1569660"/>
          </a:xfrm>
          <a:prstGeom prst="rect">
            <a:avLst/>
          </a:prstGeom>
        </p:spPr>
        <p:txBody>
          <a:bodyPr wrap="square">
            <a:spAutoFit/>
          </a:bodyPr>
          <a:lstStyle/>
          <a:p>
            <a:r>
              <a:rPr lang="en-US" sz="1600" b="1" dirty="0" err="1" smtClean="0">
                <a:solidFill>
                  <a:prstClr val="black"/>
                </a:solidFill>
                <a:latin typeface="Times New Roman" panose="02020603050405020304" pitchFamily="18" charset="0"/>
                <a:cs typeface="Times New Roman" panose="02020603050405020304" pitchFamily="18" charset="0"/>
              </a:rPr>
              <a:t>Soleiman</a:t>
            </a:r>
            <a:r>
              <a:rPr lang="en-US" sz="1600" b="1" dirty="0" smtClean="0">
                <a:solidFill>
                  <a:prstClr val="black"/>
                </a:solidFill>
                <a:latin typeface="Times New Roman" panose="02020603050405020304" pitchFamily="18" charset="0"/>
                <a:cs typeface="Times New Roman" panose="02020603050405020304" pitchFamily="18" charset="0"/>
              </a:rPr>
              <a:t> </a:t>
            </a:r>
            <a:r>
              <a:rPr lang="en-US" sz="1600" b="1" dirty="0" err="1" smtClean="0">
                <a:solidFill>
                  <a:prstClr val="black"/>
                </a:solidFill>
                <a:latin typeface="Times New Roman" panose="02020603050405020304" pitchFamily="18" charset="0"/>
                <a:cs typeface="Times New Roman" panose="02020603050405020304" pitchFamily="18" charset="0"/>
              </a:rPr>
              <a:t>Mohammadi</a:t>
            </a:r>
            <a:r>
              <a:rPr lang="en-US" sz="1600" b="1" dirty="0" smtClean="0">
                <a:solidFill>
                  <a:prstClr val="black"/>
                </a:solidFill>
                <a:latin typeface="Times New Roman" panose="02020603050405020304" pitchFamily="18" charset="0"/>
                <a:cs typeface="Times New Roman" panose="02020603050405020304" pitchFamily="18" charset="0"/>
              </a:rPr>
              <a:t> </a:t>
            </a:r>
            <a:r>
              <a:rPr lang="en-US" sz="1600" b="1" dirty="0" err="1" smtClean="0">
                <a:solidFill>
                  <a:prstClr val="black"/>
                </a:solidFill>
                <a:latin typeface="Times New Roman" panose="02020603050405020304" pitchFamily="18" charset="0"/>
                <a:cs typeface="Times New Roman" panose="02020603050405020304" pitchFamily="18" charset="0"/>
              </a:rPr>
              <a:t>Limaei</a:t>
            </a:r>
            <a:endParaRPr lang="en-US" sz="1600" b="1" dirty="0" smtClean="0">
              <a:solidFill>
                <a:prstClr val="black"/>
              </a:solidFill>
              <a:latin typeface="Times New Roman" panose="02020603050405020304" pitchFamily="18" charset="0"/>
              <a:cs typeface="Times New Roman" panose="02020603050405020304" pitchFamily="18" charset="0"/>
            </a:endParaRPr>
          </a:p>
          <a:p>
            <a:r>
              <a:rPr lang="en-US" sz="1600" dirty="0" smtClean="0">
                <a:solidFill>
                  <a:prstClr val="black"/>
                </a:solidFill>
                <a:latin typeface="Times New Roman" panose="02020603050405020304" pitchFamily="18" charset="0"/>
                <a:cs typeface="Times New Roman" panose="02020603050405020304" pitchFamily="18" charset="0"/>
              </a:rPr>
              <a:t>Associate Professor, Dr.</a:t>
            </a:r>
            <a:r>
              <a:rPr lang="sv-SE" sz="1600" dirty="0">
                <a:solidFill>
                  <a:prstClr val="black"/>
                </a:solidFill>
                <a:latin typeface="Times New Roman" panose="02020603050405020304" pitchFamily="18" charset="0"/>
                <a:cs typeface="Times New Roman" panose="02020603050405020304" pitchFamily="18" charset="0"/>
              </a:rPr>
              <a:t/>
            </a:r>
            <a:br>
              <a:rPr lang="sv-SE" sz="1600" dirty="0">
                <a:solidFill>
                  <a:prstClr val="black"/>
                </a:solidFill>
                <a:latin typeface="Times New Roman" panose="02020603050405020304" pitchFamily="18" charset="0"/>
                <a:cs typeface="Times New Roman" panose="02020603050405020304" pitchFamily="18" charset="0"/>
              </a:rPr>
            </a:br>
            <a:r>
              <a:rPr lang="en-US" sz="1600" dirty="0">
                <a:solidFill>
                  <a:prstClr val="black"/>
                </a:solidFill>
                <a:latin typeface="Times New Roman" panose="02020603050405020304" pitchFamily="18" charset="0"/>
                <a:cs typeface="Times New Roman" panose="02020603050405020304" pitchFamily="18" charset="0"/>
              </a:rPr>
              <a:t>Department of Forestry, University of </a:t>
            </a:r>
            <a:r>
              <a:rPr lang="en-US" sz="1600" dirty="0" err="1" smtClean="0">
                <a:solidFill>
                  <a:prstClr val="black"/>
                </a:solidFill>
                <a:latin typeface="Times New Roman" panose="02020603050405020304" pitchFamily="18" charset="0"/>
                <a:cs typeface="Times New Roman" panose="02020603050405020304" pitchFamily="18" charset="0"/>
              </a:rPr>
              <a:t>Guilan</a:t>
            </a:r>
            <a:r>
              <a:rPr lang="en-US" sz="1600" dirty="0" smtClean="0">
                <a:solidFill>
                  <a:prstClr val="black"/>
                </a:solidFill>
                <a:latin typeface="Times New Roman" panose="02020603050405020304" pitchFamily="18" charset="0"/>
                <a:cs typeface="Times New Roman" panose="02020603050405020304" pitchFamily="18" charset="0"/>
              </a:rPr>
              <a:t>,</a:t>
            </a:r>
          </a:p>
          <a:p>
            <a:r>
              <a:rPr lang="en-US" sz="1600" dirty="0" smtClean="0">
                <a:solidFill>
                  <a:prstClr val="black"/>
                </a:solidFill>
                <a:latin typeface="Times New Roman" panose="02020603050405020304" pitchFamily="18" charset="0"/>
                <a:cs typeface="Times New Roman" panose="02020603050405020304" pitchFamily="18" charset="0"/>
              </a:rPr>
              <a:t>Iran</a:t>
            </a:r>
          </a:p>
          <a:p>
            <a:r>
              <a:rPr lang="sv-SE" sz="1600" dirty="0" smtClean="0">
                <a:solidFill>
                  <a:prstClr val="black"/>
                </a:solidFill>
                <a:latin typeface="Times New Roman" panose="02020603050405020304" pitchFamily="18" charset="0"/>
                <a:cs typeface="Times New Roman" panose="02020603050405020304" pitchFamily="18" charset="0"/>
                <a:hlinkClick r:id="rId7"/>
              </a:rPr>
              <a:t>limaei@guilan.ac.ir</a:t>
            </a:r>
            <a:r>
              <a:rPr lang="sv-SE" sz="1600" dirty="0" smtClean="0">
                <a:solidFill>
                  <a:prstClr val="black"/>
                </a:solidFill>
                <a:latin typeface="Times New Roman" panose="02020603050405020304" pitchFamily="18" charset="0"/>
                <a:cs typeface="Times New Roman" panose="02020603050405020304" pitchFamily="18" charset="0"/>
              </a:rPr>
              <a:t> </a:t>
            </a:r>
            <a:r>
              <a:rPr lang="sv-SE" sz="1600" dirty="0" smtClean="0">
                <a:solidFill>
                  <a:prstClr val="black"/>
                </a:solidFill>
              </a:rPr>
              <a:t> </a:t>
            </a:r>
            <a:endParaRPr lang="sv-SE" sz="1600" dirty="0">
              <a:solidFill>
                <a:prstClr val="black"/>
              </a:solidFill>
            </a:endParaRPr>
          </a:p>
        </p:txBody>
      </p:sp>
      <p:sp>
        <p:nvSpPr>
          <p:cNvPr id="8" name="Rektangel 7"/>
          <p:cNvSpPr/>
          <p:nvPr/>
        </p:nvSpPr>
        <p:spPr>
          <a:xfrm>
            <a:off x="6427192" y="279746"/>
            <a:ext cx="5336580" cy="6340197"/>
          </a:xfrm>
          <a:prstGeom prst="rect">
            <a:avLst/>
          </a:prstGeom>
        </p:spPr>
        <p:txBody>
          <a:bodyPr wrap="square">
            <a:spAutoFit/>
          </a:bodyPr>
          <a:lstStyle/>
          <a:p>
            <a:pPr marL="180340" marR="180340" algn="ctr">
              <a:spcAft>
                <a:spcPts val="600"/>
              </a:spcAft>
            </a:pPr>
            <a:r>
              <a:rPr lang="sv-SE" sz="4400" b="1" i="1" kern="1400" dirty="0" err="1">
                <a:solidFill>
                  <a:srgbClr val="00B050"/>
                </a:solidFill>
                <a:latin typeface="Times New Roman" panose="02020603050405020304" pitchFamily="18" charset="0"/>
                <a:ea typeface="Times New Roman" panose="02020603050405020304" pitchFamily="18" charset="0"/>
              </a:rPr>
              <a:t>Stochastic</a:t>
            </a:r>
            <a:r>
              <a:rPr lang="sv-SE" sz="4400" b="1" i="1" kern="1400" dirty="0">
                <a:solidFill>
                  <a:srgbClr val="00B050"/>
                </a:solidFill>
                <a:latin typeface="Times New Roman" panose="02020603050405020304" pitchFamily="18" charset="0"/>
                <a:ea typeface="Times New Roman" panose="02020603050405020304" pitchFamily="18" charset="0"/>
              </a:rPr>
              <a:t> </a:t>
            </a:r>
            <a:r>
              <a:rPr lang="sv-SE" sz="4400" b="1" i="1" kern="1400" dirty="0" err="1">
                <a:solidFill>
                  <a:srgbClr val="00B050"/>
                </a:solidFill>
                <a:latin typeface="Times New Roman" panose="02020603050405020304" pitchFamily="18" charset="0"/>
                <a:ea typeface="Times New Roman" panose="02020603050405020304" pitchFamily="18" charset="0"/>
              </a:rPr>
              <a:t>dynamic</a:t>
            </a:r>
            <a:r>
              <a:rPr lang="sv-SE" sz="4400" b="1" i="1" kern="1400" dirty="0">
                <a:solidFill>
                  <a:srgbClr val="00B050"/>
                </a:solidFill>
                <a:latin typeface="Times New Roman" panose="02020603050405020304" pitchFamily="18" charset="0"/>
                <a:ea typeface="Times New Roman" panose="02020603050405020304" pitchFamily="18" charset="0"/>
              </a:rPr>
              <a:t> </a:t>
            </a:r>
            <a:r>
              <a:rPr lang="sv-SE" sz="4400" b="1" i="1" kern="1400" dirty="0" err="1">
                <a:solidFill>
                  <a:srgbClr val="00B050"/>
                </a:solidFill>
                <a:latin typeface="Times New Roman" panose="02020603050405020304" pitchFamily="18" charset="0"/>
                <a:ea typeface="Times New Roman" panose="02020603050405020304" pitchFamily="18" charset="0"/>
              </a:rPr>
              <a:t>programming</a:t>
            </a:r>
            <a:r>
              <a:rPr lang="sv-SE" sz="4400" b="1" i="1" kern="1400" dirty="0">
                <a:solidFill>
                  <a:srgbClr val="00B050"/>
                </a:solidFill>
                <a:latin typeface="Times New Roman" panose="02020603050405020304" pitchFamily="18" charset="0"/>
                <a:ea typeface="Times New Roman" panose="02020603050405020304" pitchFamily="18" charset="0"/>
              </a:rPr>
              <a:t> </a:t>
            </a:r>
            <a:r>
              <a:rPr lang="sv-SE" sz="4400" b="1" i="1" kern="1400" dirty="0" err="1">
                <a:solidFill>
                  <a:srgbClr val="00B050"/>
                </a:solidFill>
                <a:latin typeface="Times New Roman" panose="02020603050405020304" pitchFamily="18" charset="0"/>
                <a:ea typeface="Times New Roman" panose="02020603050405020304" pitchFamily="18" charset="0"/>
              </a:rPr>
              <a:t>with</a:t>
            </a:r>
            <a:r>
              <a:rPr lang="sv-SE" sz="4400" b="1" i="1" kern="1400" dirty="0">
                <a:solidFill>
                  <a:srgbClr val="00B050"/>
                </a:solidFill>
                <a:latin typeface="Times New Roman" panose="02020603050405020304" pitchFamily="18" charset="0"/>
                <a:ea typeface="Times New Roman" panose="02020603050405020304" pitchFamily="18" charset="0"/>
              </a:rPr>
              <a:t> Markov </a:t>
            </a:r>
            <a:r>
              <a:rPr lang="sv-SE" sz="4400" b="1" i="1" kern="1400" dirty="0" err="1">
                <a:solidFill>
                  <a:srgbClr val="00B050"/>
                </a:solidFill>
                <a:latin typeface="Times New Roman" panose="02020603050405020304" pitchFamily="18" charset="0"/>
                <a:ea typeface="Times New Roman" panose="02020603050405020304" pitchFamily="18" charset="0"/>
              </a:rPr>
              <a:t>chains</a:t>
            </a:r>
            <a:r>
              <a:rPr lang="sv-SE" sz="4400" b="1" i="1" kern="1400" dirty="0">
                <a:solidFill>
                  <a:srgbClr val="00B050"/>
                </a:solidFill>
                <a:latin typeface="Times New Roman" panose="02020603050405020304" pitchFamily="18" charset="0"/>
                <a:ea typeface="Times New Roman" panose="02020603050405020304" pitchFamily="18" charset="0"/>
              </a:rPr>
              <a:t> </a:t>
            </a:r>
            <a:endParaRPr lang="sv-SE" sz="4400" b="1" i="1" kern="1400" dirty="0" smtClean="0">
              <a:solidFill>
                <a:srgbClr val="00B050"/>
              </a:solidFill>
              <a:latin typeface="Times New Roman" panose="02020603050405020304" pitchFamily="18" charset="0"/>
              <a:ea typeface="Times New Roman" panose="02020603050405020304" pitchFamily="18" charset="0"/>
            </a:endParaRPr>
          </a:p>
          <a:p>
            <a:pPr marL="180340" marR="180340" algn="ctr">
              <a:spcAft>
                <a:spcPts val="600"/>
              </a:spcAft>
            </a:pPr>
            <a:r>
              <a:rPr lang="sv-SE" sz="4400" b="1" i="1" kern="1400" dirty="0" smtClean="0">
                <a:solidFill>
                  <a:prstClr val="black"/>
                </a:solidFill>
                <a:latin typeface="Times New Roman" panose="02020603050405020304" pitchFamily="18" charset="0"/>
                <a:ea typeface="Times New Roman" panose="02020603050405020304" pitchFamily="18" charset="0"/>
              </a:rPr>
              <a:t>for</a:t>
            </a:r>
            <a:r>
              <a:rPr lang="sv-SE" sz="4400" b="1" i="1" kern="1400" dirty="0" smtClean="0">
                <a:solidFill>
                  <a:srgbClr val="00B050"/>
                </a:solidFill>
                <a:latin typeface="Times New Roman" panose="02020603050405020304" pitchFamily="18" charset="0"/>
                <a:ea typeface="Times New Roman" panose="02020603050405020304" pitchFamily="18" charset="0"/>
              </a:rPr>
              <a:t> </a:t>
            </a:r>
          </a:p>
          <a:p>
            <a:pPr marL="180340" marR="180340" algn="ctr">
              <a:spcAft>
                <a:spcPts val="600"/>
              </a:spcAft>
            </a:pPr>
            <a:r>
              <a:rPr lang="sv-SE" sz="4400" b="1" i="1" kern="1400" dirty="0" smtClean="0">
                <a:solidFill>
                  <a:srgbClr val="00B050"/>
                </a:solidFill>
                <a:latin typeface="Times New Roman" panose="02020603050405020304" pitchFamily="18" charset="0"/>
                <a:ea typeface="Times New Roman" panose="02020603050405020304" pitchFamily="18" charset="0"/>
              </a:rPr>
              <a:t>optimal </a:t>
            </a:r>
            <a:r>
              <a:rPr lang="sv-SE" sz="4400" b="1" i="1" kern="1400" dirty="0" err="1">
                <a:solidFill>
                  <a:srgbClr val="00B050"/>
                </a:solidFill>
                <a:latin typeface="Times New Roman" panose="02020603050405020304" pitchFamily="18" charset="0"/>
                <a:ea typeface="Times New Roman" panose="02020603050405020304" pitchFamily="18" charset="0"/>
              </a:rPr>
              <a:t>sustainable</a:t>
            </a:r>
            <a:r>
              <a:rPr lang="sv-SE" sz="4400" b="1" i="1" kern="1400" dirty="0">
                <a:solidFill>
                  <a:srgbClr val="00B050"/>
                </a:solidFill>
                <a:latin typeface="Times New Roman" panose="02020603050405020304" pitchFamily="18" charset="0"/>
                <a:ea typeface="Times New Roman" panose="02020603050405020304" pitchFamily="18" charset="0"/>
              </a:rPr>
              <a:t> </a:t>
            </a:r>
            <a:r>
              <a:rPr lang="sv-SE" sz="4400" b="1" i="1" kern="1400" dirty="0" err="1">
                <a:solidFill>
                  <a:srgbClr val="00B050"/>
                </a:solidFill>
                <a:latin typeface="Times New Roman" panose="02020603050405020304" pitchFamily="18" charset="0"/>
                <a:ea typeface="Times New Roman" panose="02020603050405020304" pitchFamily="18" charset="0"/>
              </a:rPr>
              <a:t>control</a:t>
            </a:r>
            <a:r>
              <a:rPr lang="sv-SE" sz="4400" b="1" i="1" kern="1400" dirty="0">
                <a:solidFill>
                  <a:srgbClr val="00B050"/>
                </a:solidFill>
                <a:latin typeface="Times New Roman" panose="02020603050405020304" pitchFamily="18" charset="0"/>
                <a:ea typeface="Times New Roman" panose="02020603050405020304" pitchFamily="18" charset="0"/>
              </a:rPr>
              <a:t> </a:t>
            </a:r>
            <a:r>
              <a:rPr lang="sv-SE" sz="4400" b="1" i="1" kern="1400" dirty="0" err="1">
                <a:solidFill>
                  <a:srgbClr val="00B050"/>
                </a:solidFill>
                <a:latin typeface="Times New Roman" panose="02020603050405020304" pitchFamily="18" charset="0"/>
                <a:ea typeface="Times New Roman" panose="02020603050405020304" pitchFamily="18" charset="0"/>
              </a:rPr>
              <a:t>of</a:t>
            </a:r>
            <a:r>
              <a:rPr lang="sv-SE" sz="4400" b="1" i="1" kern="1400" dirty="0">
                <a:solidFill>
                  <a:srgbClr val="00B050"/>
                </a:solidFill>
                <a:latin typeface="Times New Roman" panose="02020603050405020304" pitchFamily="18" charset="0"/>
                <a:ea typeface="Times New Roman" panose="02020603050405020304" pitchFamily="18" charset="0"/>
              </a:rPr>
              <a:t> the </a:t>
            </a:r>
            <a:r>
              <a:rPr lang="sv-SE" sz="4400" b="1" i="1" kern="1400" dirty="0" err="1">
                <a:solidFill>
                  <a:srgbClr val="00B050"/>
                </a:solidFill>
                <a:latin typeface="Times New Roman" panose="02020603050405020304" pitchFamily="18" charset="0"/>
                <a:ea typeface="Times New Roman" panose="02020603050405020304" pitchFamily="18" charset="0"/>
              </a:rPr>
              <a:t>forest</a:t>
            </a:r>
            <a:r>
              <a:rPr lang="sv-SE" sz="4400" b="1" i="1" kern="1400" dirty="0">
                <a:solidFill>
                  <a:srgbClr val="00B050"/>
                </a:solidFill>
                <a:latin typeface="Times New Roman" panose="02020603050405020304" pitchFamily="18" charset="0"/>
                <a:ea typeface="Times New Roman" panose="02020603050405020304" pitchFamily="18" charset="0"/>
              </a:rPr>
              <a:t> </a:t>
            </a:r>
            <a:r>
              <a:rPr lang="sv-SE" sz="4400" b="1" i="1" kern="1400" dirty="0" err="1">
                <a:solidFill>
                  <a:srgbClr val="00B050"/>
                </a:solidFill>
                <a:latin typeface="Times New Roman" panose="02020603050405020304" pitchFamily="18" charset="0"/>
                <a:ea typeface="Times New Roman" panose="02020603050405020304" pitchFamily="18" charset="0"/>
              </a:rPr>
              <a:t>sector</a:t>
            </a:r>
            <a:r>
              <a:rPr lang="sv-SE" sz="4400" b="1" i="1" kern="1400" dirty="0">
                <a:solidFill>
                  <a:srgbClr val="00B050"/>
                </a:solidFill>
                <a:latin typeface="Times New Roman" panose="02020603050405020304" pitchFamily="18" charset="0"/>
                <a:ea typeface="Times New Roman" panose="02020603050405020304" pitchFamily="18" charset="0"/>
              </a:rPr>
              <a:t> </a:t>
            </a:r>
            <a:r>
              <a:rPr lang="sv-SE" sz="4400" b="1" i="1" kern="1400" dirty="0" err="1">
                <a:solidFill>
                  <a:srgbClr val="00B050"/>
                </a:solidFill>
                <a:latin typeface="Times New Roman" panose="02020603050405020304" pitchFamily="18" charset="0"/>
                <a:ea typeface="Times New Roman" panose="02020603050405020304" pitchFamily="18" charset="0"/>
              </a:rPr>
              <a:t>with</a:t>
            </a:r>
            <a:r>
              <a:rPr lang="sv-SE" sz="4400" b="1" i="1" kern="1400" dirty="0">
                <a:solidFill>
                  <a:srgbClr val="00B050"/>
                </a:solidFill>
                <a:latin typeface="Times New Roman" panose="02020603050405020304" pitchFamily="18" charset="0"/>
                <a:ea typeface="Times New Roman" panose="02020603050405020304" pitchFamily="18" charset="0"/>
              </a:rPr>
              <a:t> </a:t>
            </a:r>
            <a:r>
              <a:rPr lang="sv-SE" sz="4400" b="1" i="1" kern="1400" dirty="0" err="1">
                <a:solidFill>
                  <a:srgbClr val="00B050"/>
                </a:solidFill>
                <a:latin typeface="Times New Roman" panose="02020603050405020304" pitchFamily="18" charset="0"/>
                <a:ea typeface="Times New Roman" panose="02020603050405020304" pitchFamily="18" charset="0"/>
              </a:rPr>
              <a:t>continuous</a:t>
            </a:r>
            <a:r>
              <a:rPr lang="sv-SE" sz="4400" b="1" i="1" kern="1400" dirty="0">
                <a:solidFill>
                  <a:srgbClr val="00B050"/>
                </a:solidFill>
                <a:latin typeface="Times New Roman" panose="02020603050405020304" pitchFamily="18" charset="0"/>
                <a:ea typeface="Times New Roman" panose="02020603050405020304" pitchFamily="18" charset="0"/>
              </a:rPr>
              <a:t> cover </a:t>
            </a:r>
            <a:r>
              <a:rPr lang="sv-SE" sz="4400" b="1" i="1" kern="1400" dirty="0" err="1">
                <a:solidFill>
                  <a:srgbClr val="00B050"/>
                </a:solidFill>
                <a:latin typeface="Times New Roman" panose="02020603050405020304" pitchFamily="18" charset="0"/>
                <a:ea typeface="Times New Roman" panose="02020603050405020304" pitchFamily="18" charset="0"/>
              </a:rPr>
              <a:t>forestry</a:t>
            </a:r>
            <a:endParaRPr lang="sv-SE" sz="4400" b="1" i="1" kern="1400" dirty="0">
              <a:solidFill>
                <a:srgbClr val="00B050"/>
              </a:solidFill>
              <a:latin typeface="Times New Roman" panose="02020603050405020304" pitchFamily="18" charset="0"/>
              <a:ea typeface="Times New Roman" panose="02020603050405020304" pitchFamily="18" charset="0"/>
            </a:endParaRPr>
          </a:p>
        </p:txBody>
      </p:sp>
      <p:pic>
        <p:nvPicPr>
          <p:cNvPr id="9" name="Picture 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11283" y="1672173"/>
            <a:ext cx="2897456" cy="3531696"/>
          </a:xfrm>
          <a:prstGeom prst="rect">
            <a:avLst/>
          </a:prstGeom>
        </p:spPr>
      </p:pic>
    </p:spTree>
    <p:extLst>
      <p:ext uri="{BB962C8B-B14F-4D97-AF65-F5344CB8AC3E}">
        <p14:creationId xmlns:p14="http://schemas.microsoft.com/office/powerpoint/2010/main" val="36173800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12"/>
          </p:nvPr>
        </p:nvSpPr>
        <p:spPr/>
        <p:txBody>
          <a:bodyPr/>
          <a:lstStyle/>
          <a:p>
            <a:fld id="{05AB504C-2EAE-4C1B-A3CB-68D7E240E4AC}" type="slidenum">
              <a:rPr lang="sv-SE" smtClean="0"/>
              <a:t>10</a:t>
            </a:fld>
            <a:endParaRPr lang="sv-SE"/>
          </a:p>
        </p:txBody>
      </p:sp>
      <p:sp>
        <p:nvSpPr>
          <p:cNvPr id="5" name="Rectangle 2"/>
          <p:cNvSpPr>
            <a:spLocks noChangeArrowheads="1"/>
          </p:cNvSpPr>
          <p:nvPr/>
        </p:nvSpPr>
        <p:spPr bwMode="auto">
          <a:xfrm>
            <a:off x="419877" y="1222309"/>
            <a:ext cx="15853310" cy="64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6" name="Objekt 5"/>
          <p:cNvGraphicFramePr>
            <a:graphicFrameLocks noChangeAspect="1"/>
          </p:cNvGraphicFramePr>
          <p:nvPr>
            <p:extLst>
              <p:ext uri="{D42A27DB-BD31-4B8C-83A1-F6EECF244321}">
                <p14:modId xmlns:p14="http://schemas.microsoft.com/office/powerpoint/2010/main" val="3535253952"/>
              </p:ext>
            </p:extLst>
          </p:nvPr>
        </p:nvGraphicFramePr>
        <p:xfrm>
          <a:off x="308793" y="942391"/>
          <a:ext cx="11084870" cy="2724539"/>
        </p:xfrm>
        <a:graphic>
          <a:graphicData uri="http://schemas.openxmlformats.org/presentationml/2006/ole">
            <mc:AlternateContent xmlns:mc="http://schemas.openxmlformats.org/markup-compatibility/2006">
              <mc:Choice xmlns:v="urn:schemas-microsoft-com:vml" Requires="v">
                <p:oleObj spid="_x0000_s35883" name="Equation" r:id="rId3" imgW="4038600" imgH="990600" progId="Equation.DSMT4">
                  <p:embed/>
                </p:oleObj>
              </mc:Choice>
              <mc:Fallback>
                <p:oleObj name="Equation" r:id="rId3" imgW="4038600" imgH="9906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8793" y="942391"/>
                        <a:ext cx="11084870" cy="2724539"/>
                      </a:xfrm>
                      <a:prstGeom prst="rect">
                        <a:avLst/>
                      </a:prstGeom>
                      <a:noFill/>
                    </p:spPr>
                  </p:pic>
                </p:oleObj>
              </mc:Fallback>
            </mc:AlternateContent>
          </a:graphicData>
        </a:graphic>
      </p:graphicFrame>
      <p:sp>
        <p:nvSpPr>
          <p:cNvPr id="7" name="Rectangle 4"/>
          <p:cNvSpPr>
            <a:spLocks noChangeArrowheads="1"/>
          </p:cNvSpPr>
          <p:nvPr/>
        </p:nvSpPr>
        <p:spPr bwMode="auto">
          <a:xfrm>
            <a:off x="1156995" y="4861248"/>
            <a:ext cx="2423079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8" name="Objekt 7"/>
          <p:cNvGraphicFramePr>
            <a:graphicFrameLocks noChangeAspect="1"/>
          </p:cNvGraphicFramePr>
          <p:nvPr>
            <p:extLst>
              <p:ext uri="{D42A27DB-BD31-4B8C-83A1-F6EECF244321}">
                <p14:modId xmlns:p14="http://schemas.microsoft.com/office/powerpoint/2010/main" val="3214579779"/>
              </p:ext>
            </p:extLst>
          </p:nvPr>
        </p:nvGraphicFramePr>
        <p:xfrm>
          <a:off x="419877" y="4573853"/>
          <a:ext cx="4954555" cy="1782497"/>
        </p:xfrm>
        <a:graphic>
          <a:graphicData uri="http://schemas.openxmlformats.org/presentationml/2006/ole">
            <mc:AlternateContent xmlns:mc="http://schemas.openxmlformats.org/markup-compatibility/2006">
              <mc:Choice xmlns:v="urn:schemas-microsoft-com:vml" Requires="v">
                <p:oleObj spid="_x0000_s35884" name="Equation" r:id="rId5" imgW="1968500" imgH="711200" progId="Equation.DSMT4">
                  <p:embed/>
                </p:oleObj>
              </mc:Choice>
              <mc:Fallback>
                <p:oleObj name="Equation" r:id="rId5" imgW="1968500" imgH="7112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9877" y="4573853"/>
                        <a:ext cx="4954555" cy="1782497"/>
                      </a:xfrm>
                      <a:prstGeom prst="rect">
                        <a:avLst/>
                      </a:prstGeom>
                      <a:noFill/>
                    </p:spPr>
                  </p:pic>
                </p:oleObj>
              </mc:Fallback>
            </mc:AlternateContent>
          </a:graphicData>
        </a:graphic>
      </p:graphicFrame>
    </p:spTree>
    <p:extLst>
      <p:ext uri="{BB962C8B-B14F-4D97-AF65-F5344CB8AC3E}">
        <p14:creationId xmlns:p14="http://schemas.microsoft.com/office/powerpoint/2010/main" val="24290571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655320" y="444881"/>
            <a:ext cx="10491216" cy="2462912"/>
          </a:xfrm>
        </p:spPr>
        <p:txBody>
          <a:bodyPr/>
          <a:lstStyle/>
          <a:p>
            <a:r>
              <a:rPr lang="en-US" dirty="0"/>
              <a:t>The quadratic profit maximization problems should be solved each time new information concerning stochastic market changes appear. </a:t>
            </a:r>
            <a:endParaRPr lang="en-US" dirty="0" smtClean="0"/>
          </a:p>
          <a:p>
            <a:r>
              <a:rPr lang="en-US" dirty="0" smtClean="0"/>
              <a:t>It </a:t>
            </a:r>
            <a:r>
              <a:rPr lang="en-US" dirty="0"/>
              <a:t>is quite possible to use hours, days, weeks or years as periods. </a:t>
            </a:r>
            <a:endParaRPr lang="en-US" dirty="0" smtClean="0"/>
          </a:p>
          <a:p>
            <a:r>
              <a:rPr lang="en-US" dirty="0" smtClean="0"/>
              <a:t>Each </a:t>
            </a:r>
            <a:r>
              <a:rPr lang="en-US" dirty="0"/>
              <a:t>period, the following problem should be solved: </a:t>
            </a:r>
            <a:endParaRPr lang="sv-SE" dirty="0"/>
          </a:p>
          <a:p>
            <a:endParaRPr lang="sv-SE" dirty="0"/>
          </a:p>
        </p:txBody>
      </p:sp>
      <p:sp>
        <p:nvSpPr>
          <p:cNvPr id="4" name="Platshållare för bildnummer 3"/>
          <p:cNvSpPr>
            <a:spLocks noGrp="1"/>
          </p:cNvSpPr>
          <p:nvPr>
            <p:ph type="sldNum" sz="quarter" idx="12"/>
          </p:nvPr>
        </p:nvSpPr>
        <p:spPr/>
        <p:txBody>
          <a:bodyPr/>
          <a:lstStyle/>
          <a:p>
            <a:fld id="{05AB504C-2EAE-4C1B-A3CB-68D7E240E4AC}" type="slidenum">
              <a:rPr lang="sv-SE" smtClean="0"/>
              <a:t>11</a:t>
            </a:fld>
            <a:endParaRPr lang="sv-SE"/>
          </a:p>
        </p:txBody>
      </p:sp>
      <p:sp>
        <p:nvSpPr>
          <p:cNvPr id="5" name="Rectangle 2"/>
          <p:cNvSpPr>
            <a:spLocks noChangeArrowheads="1"/>
          </p:cNvSpPr>
          <p:nvPr/>
        </p:nvSpPr>
        <p:spPr bwMode="auto">
          <a:xfrm>
            <a:off x="1170431" y="2907792"/>
            <a:ext cx="18658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6" name="Objekt 5"/>
          <p:cNvGraphicFramePr>
            <a:graphicFrameLocks noChangeAspect="1"/>
          </p:cNvGraphicFramePr>
          <p:nvPr>
            <p:extLst>
              <p:ext uri="{D42A27DB-BD31-4B8C-83A1-F6EECF244321}">
                <p14:modId xmlns:p14="http://schemas.microsoft.com/office/powerpoint/2010/main" val="3742994864"/>
              </p:ext>
            </p:extLst>
          </p:nvPr>
        </p:nvGraphicFramePr>
        <p:xfrm>
          <a:off x="655320" y="2930651"/>
          <a:ext cx="10249677" cy="2843783"/>
        </p:xfrm>
        <a:graphic>
          <a:graphicData uri="http://schemas.openxmlformats.org/presentationml/2006/ole">
            <mc:AlternateContent xmlns:mc="http://schemas.openxmlformats.org/markup-compatibility/2006">
              <mc:Choice xmlns:v="urn:schemas-microsoft-com:vml" Requires="v">
                <p:oleObj spid="_x0000_s36886" name="Equation" r:id="rId3" imgW="2247900" imgH="622300" progId="Equation.DSMT4">
                  <p:embed/>
                </p:oleObj>
              </mc:Choice>
              <mc:Fallback>
                <p:oleObj name="Equation" r:id="rId3" imgW="2247900" imgH="6223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 y="2930651"/>
                        <a:ext cx="10249677" cy="2843783"/>
                      </a:xfrm>
                      <a:prstGeom prst="rect">
                        <a:avLst/>
                      </a:prstGeom>
                      <a:noFill/>
                    </p:spPr>
                  </p:pic>
                </p:oleObj>
              </mc:Fallback>
            </mc:AlternateContent>
          </a:graphicData>
        </a:graphic>
      </p:graphicFrame>
    </p:spTree>
    <p:extLst>
      <p:ext uri="{BB962C8B-B14F-4D97-AF65-F5344CB8AC3E}">
        <p14:creationId xmlns:p14="http://schemas.microsoft.com/office/powerpoint/2010/main" val="40098380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1126331"/>
            <a:ext cx="10515600" cy="4351338"/>
          </a:xfrm>
        </p:spPr>
        <p:txBody>
          <a:bodyPr/>
          <a:lstStyle/>
          <a:p>
            <a:pPr marL="0" indent="0">
              <a:buNone/>
            </a:pPr>
            <a:r>
              <a:rPr lang="en-US" sz="3200" dirty="0"/>
              <a:t>Note that the parameters of the maximization problem are functions of the changing values of  </a:t>
            </a:r>
            <a:endParaRPr lang="en-US" sz="3200" dirty="0" smtClean="0"/>
          </a:p>
          <a:p>
            <a:endParaRPr lang="en-US" dirty="0" smtClean="0"/>
          </a:p>
          <a:p>
            <a:endParaRPr lang="en-US" dirty="0"/>
          </a:p>
          <a:p>
            <a:pPr marL="0" indent="0">
              <a:buNone/>
            </a:pPr>
            <a:endParaRPr lang="en-US" dirty="0"/>
          </a:p>
          <a:p>
            <a:pPr marL="0" indent="0">
              <a:buNone/>
            </a:pPr>
            <a:r>
              <a:rPr lang="en-US" b="1" dirty="0" smtClean="0">
                <a:solidFill>
                  <a:srgbClr val="0070C0"/>
                </a:solidFill>
              </a:rPr>
              <a:t>These </a:t>
            </a:r>
            <a:r>
              <a:rPr lang="en-US" b="1" dirty="0">
                <a:solidFill>
                  <a:srgbClr val="0070C0"/>
                </a:solidFill>
              </a:rPr>
              <a:t>variables </a:t>
            </a:r>
            <a:r>
              <a:rPr lang="en-US" b="1" dirty="0" smtClean="0">
                <a:solidFill>
                  <a:srgbClr val="0070C0"/>
                </a:solidFill>
              </a:rPr>
              <a:t>represent: </a:t>
            </a:r>
            <a:r>
              <a:rPr lang="en-US" b="1" dirty="0">
                <a:solidFill>
                  <a:srgbClr val="FF0000"/>
                </a:solidFill>
              </a:rPr>
              <a:t>control decisions exogenous to the quadratic profit maximization </a:t>
            </a:r>
            <a:r>
              <a:rPr lang="en-US" b="1" dirty="0" smtClean="0">
                <a:solidFill>
                  <a:srgbClr val="FF0000"/>
                </a:solidFill>
              </a:rPr>
              <a:t>problem, </a:t>
            </a:r>
            <a:r>
              <a:rPr lang="en-US" b="1" dirty="0">
                <a:solidFill>
                  <a:srgbClr val="FF0000"/>
                </a:solidFill>
              </a:rPr>
              <a:t>time, the state of the forest resource and the state of the markets</a:t>
            </a:r>
            <a:r>
              <a:rPr lang="en-US" dirty="0"/>
              <a:t>. </a:t>
            </a:r>
            <a:endParaRPr lang="sv-SE" dirty="0"/>
          </a:p>
        </p:txBody>
      </p:sp>
      <p:sp>
        <p:nvSpPr>
          <p:cNvPr id="4" name="Platshållare för bildnummer 3"/>
          <p:cNvSpPr>
            <a:spLocks noGrp="1"/>
          </p:cNvSpPr>
          <p:nvPr>
            <p:ph type="sldNum" sz="quarter" idx="12"/>
          </p:nvPr>
        </p:nvSpPr>
        <p:spPr/>
        <p:txBody>
          <a:bodyPr/>
          <a:lstStyle/>
          <a:p>
            <a:fld id="{05AB504C-2EAE-4C1B-A3CB-68D7E240E4AC}" type="slidenum">
              <a:rPr lang="sv-SE" smtClean="0"/>
              <a:t>12</a:t>
            </a:fld>
            <a:endParaRPr lang="sv-SE"/>
          </a:p>
        </p:txBody>
      </p:sp>
      <p:sp>
        <p:nvSpPr>
          <p:cNvPr id="8" name="Rectangle 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graphicFrame>
        <p:nvGraphicFramePr>
          <p:cNvPr id="9" name="Objekt 8"/>
          <p:cNvGraphicFramePr>
            <a:graphicFrameLocks noChangeAspect="1"/>
          </p:cNvGraphicFramePr>
          <p:nvPr>
            <p:extLst>
              <p:ext uri="{D42A27DB-BD31-4B8C-83A1-F6EECF244321}">
                <p14:modId xmlns:p14="http://schemas.microsoft.com/office/powerpoint/2010/main" val="1372218416"/>
              </p:ext>
            </p:extLst>
          </p:nvPr>
        </p:nvGraphicFramePr>
        <p:xfrm>
          <a:off x="1088327" y="2149475"/>
          <a:ext cx="2171700" cy="685800"/>
        </p:xfrm>
        <a:graphic>
          <a:graphicData uri="http://schemas.openxmlformats.org/presentationml/2006/ole">
            <mc:AlternateContent xmlns:mc="http://schemas.openxmlformats.org/markup-compatibility/2006">
              <mc:Choice xmlns:v="urn:schemas-microsoft-com:vml" Requires="v">
                <p:oleObj spid="_x0000_s37913" name="Equation" r:id="rId3" imgW="647640" imgH="203040" progId="Equation.DSMT4">
                  <p:embed/>
                </p:oleObj>
              </mc:Choice>
              <mc:Fallback>
                <p:oleObj name="Equation" r:id="rId3" imgW="647640" imgH="203040" progId="Equation.DSMT4">
                  <p:embed/>
                  <p:pic>
                    <p:nvPicPr>
                      <p:cNvPr id="0" name="Object 4"/>
                      <p:cNvPicPr>
                        <a:picLocks noChangeAspect="1" noChangeArrowheads="1"/>
                      </p:cNvPicPr>
                      <p:nvPr/>
                    </p:nvPicPr>
                    <p:blipFill>
                      <a:blip r:embed="rId4"/>
                      <a:srcRect/>
                      <a:stretch>
                        <a:fillRect/>
                      </a:stretch>
                    </p:blipFill>
                    <p:spPr bwMode="auto">
                      <a:xfrm>
                        <a:off x="1088327" y="2149475"/>
                        <a:ext cx="2171700" cy="685800"/>
                      </a:xfrm>
                      <a:prstGeom prst="rect">
                        <a:avLst/>
                      </a:prstGeom>
                      <a:noFill/>
                    </p:spPr>
                  </p:pic>
                </p:oleObj>
              </mc:Fallback>
            </mc:AlternateContent>
          </a:graphicData>
        </a:graphic>
      </p:graphicFrame>
    </p:spTree>
    <p:extLst>
      <p:ext uri="{BB962C8B-B14F-4D97-AF65-F5344CB8AC3E}">
        <p14:creationId xmlns:p14="http://schemas.microsoft.com/office/powerpoint/2010/main" val="35609113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83336" y="920369"/>
            <a:ext cx="10006584" cy="1914271"/>
          </a:xfrm>
        </p:spPr>
        <p:txBody>
          <a:bodyPr/>
          <a:lstStyle/>
          <a:p>
            <a:pPr marL="0" indent="0">
              <a:buNone/>
            </a:pPr>
            <a:r>
              <a:rPr lang="en-US" b="1" i="1" dirty="0">
                <a:solidFill>
                  <a:srgbClr val="0070C0"/>
                </a:solidFill>
              </a:rPr>
              <a:t>The many quadratic profit maximization problems, one for each period, state of the forest and state of the markets, may be embedded within a stochastic dynamic programming problem of the following type:</a:t>
            </a:r>
            <a:endParaRPr lang="sv-SE" b="1" i="1" dirty="0">
              <a:solidFill>
                <a:srgbClr val="0070C0"/>
              </a:solidFill>
            </a:endParaRPr>
          </a:p>
          <a:p>
            <a:endParaRPr lang="sv-SE" dirty="0"/>
          </a:p>
        </p:txBody>
      </p:sp>
      <p:sp>
        <p:nvSpPr>
          <p:cNvPr id="4" name="Platshållare för bildnummer 3"/>
          <p:cNvSpPr>
            <a:spLocks noGrp="1"/>
          </p:cNvSpPr>
          <p:nvPr>
            <p:ph type="sldNum" sz="quarter" idx="12"/>
          </p:nvPr>
        </p:nvSpPr>
        <p:spPr/>
        <p:txBody>
          <a:bodyPr/>
          <a:lstStyle/>
          <a:p>
            <a:fld id="{05AB504C-2EAE-4C1B-A3CB-68D7E240E4AC}" type="slidenum">
              <a:rPr lang="sv-SE" smtClean="0"/>
              <a:t>13</a:t>
            </a:fld>
            <a:endParaRPr lang="sv-SE"/>
          </a:p>
        </p:txBody>
      </p:sp>
      <p:sp>
        <p:nvSpPr>
          <p:cNvPr id="5" name="Rectangle 2"/>
          <p:cNvSpPr>
            <a:spLocks noChangeArrowheads="1"/>
          </p:cNvSpPr>
          <p:nvPr/>
        </p:nvSpPr>
        <p:spPr bwMode="auto">
          <a:xfrm>
            <a:off x="493776" y="3121499"/>
            <a:ext cx="1625820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6" name="Objekt 5"/>
          <p:cNvGraphicFramePr>
            <a:graphicFrameLocks noChangeAspect="1"/>
          </p:cNvGraphicFramePr>
          <p:nvPr>
            <p:extLst>
              <p:ext uri="{D42A27DB-BD31-4B8C-83A1-F6EECF244321}">
                <p14:modId xmlns:p14="http://schemas.microsoft.com/office/powerpoint/2010/main" val="1721985969"/>
              </p:ext>
            </p:extLst>
          </p:nvPr>
        </p:nvGraphicFramePr>
        <p:xfrm>
          <a:off x="493776" y="3121500"/>
          <a:ext cx="11085514" cy="1658274"/>
        </p:xfrm>
        <a:graphic>
          <a:graphicData uri="http://schemas.openxmlformats.org/presentationml/2006/ole">
            <mc:AlternateContent xmlns:mc="http://schemas.openxmlformats.org/markup-compatibility/2006">
              <mc:Choice xmlns:v="urn:schemas-microsoft-com:vml" Requires="v">
                <p:oleObj spid="_x0000_s38937" name="Equation" r:id="rId3" imgW="7175500" imgH="1066800" progId="Equation.DSMT4">
                  <p:embed/>
                </p:oleObj>
              </mc:Choice>
              <mc:Fallback>
                <p:oleObj name="Equation" r:id="rId3" imgW="7175500" imgH="10668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776" y="3121500"/>
                        <a:ext cx="11085514" cy="1658274"/>
                      </a:xfrm>
                      <a:prstGeom prst="rect">
                        <a:avLst/>
                      </a:prstGeom>
                      <a:noFill/>
                    </p:spPr>
                  </p:pic>
                </p:oleObj>
              </mc:Fallback>
            </mc:AlternateContent>
          </a:graphicData>
        </a:graphic>
      </p:graphicFrame>
      <p:sp>
        <p:nvSpPr>
          <p:cNvPr id="10" name="Rectangle 6"/>
          <p:cNvSpPr>
            <a:spLocks noChangeArrowheads="1"/>
          </p:cNvSpPr>
          <p:nvPr/>
        </p:nvSpPr>
        <p:spPr bwMode="auto">
          <a:xfrm>
            <a:off x="493777" y="5955492"/>
            <a:ext cx="2816654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spTree>
    <p:extLst>
      <p:ext uri="{BB962C8B-B14F-4D97-AF65-F5344CB8AC3E}">
        <p14:creationId xmlns:p14="http://schemas.microsoft.com/office/powerpoint/2010/main" val="19372706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12"/>
          </p:nvPr>
        </p:nvSpPr>
        <p:spPr/>
        <p:txBody>
          <a:bodyPr/>
          <a:lstStyle/>
          <a:p>
            <a:fld id="{05AB504C-2EAE-4C1B-A3CB-68D7E240E4AC}" type="slidenum">
              <a:rPr lang="sv-SE" smtClean="0"/>
              <a:t>14</a:t>
            </a:fld>
            <a:endParaRPr lang="sv-SE"/>
          </a:p>
        </p:txBody>
      </p:sp>
      <p:sp>
        <p:nvSpPr>
          <p:cNvPr id="5" name="Rectangle 2"/>
          <p:cNvSpPr>
            <a:spLocks noChangeArrowheads="1"/>
          </p:cNvSpPr>
          <p:nvPr/>
        </p:nvSpPr>
        <p:spPr bwMode="auto">
          <a:xfrm>
            <a:off x="537403" y="3215514"/>
            <a:ext cx="1625820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6" name="Objekt 5"/>
          <p:cNvGraphicFramePr>
            <a:graphicFrameLocks noChangeAspect="1"/>
          </p:cNvGraphicFramePr>
          <p:nvPr>
            <p:extLst>
              <p:ext uri="{D42A27DB-BD31-4B8C-83A1-F6EECF244321}">
                <p14:modId xmlns:p14="http://schemas.microsoft.com/office/powerpoint/2010/main" val="1804090345"/>
              </p:ext>
            </p:extLst>
          </p:nvPr>
        </p:nvGraphicFramePr>
        <p:xfrm>
          <a:off x="362401" y="561341"/>
          <a:ext cx="11085514" cy="1658274"/>
        </p:xfrm>
        <a:graphic>
          <a:graphicData uri="http://schemas.openxmlformats.org/presentationml/2006/ole">
            <mc:AlternateContent xmlns:mc="http://schemas.openxmlformats.org/markup-compatibility/2006">
              <mc:Choice xmlns:v="urn:schemas-microsoft-com:vml" Requires="v">
                <p:oleObj spid="_x0000_s40111" name="Equation" r:id="rId3" imgW="7175500" imgH="1066800" progId="Equation.DSMT4">
                  <p:embed/>
                </p:oleObj>
              </mc:Choice>
              <mc:Fallback>
                <p:oleObj name="Equation" r:id="rId3" imgW="7175500" imgH="10668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2401" y="561341"/>
                        <a:ext cx="11085514" cy="1658274"/>
                      </a:xfrm>
                      <a:prstGeom prst="rect">
                        <a:avLst/>
                      </a:prstGeom>
                      <a:noFill/>
                    </p:spPr>
                  </p:pic>
                </p:oleObj>
              </mc:Fallback>
            </mc:AlternateContent>
          </a:graphicData>
        </a:graphic>
      </p:graphicFrame>
      <p:sp>
        <p:nvSpPr>
          <p:cNvPr id="7" name="Rectangle 4"/>
          <p:cNvSpPr>
            <a:spLocks noChangeArrowheads="1"/>
          </p:cNvSpPr>
          <p:nvPr/>
        </p:nvSpPr>
        <p:spPr bwMode="auto">
          <a:xfrm>
            <a:off x="400470" y="5254475"/>
            <a:ext cx="1671116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8" name="Objekt 7"/>
          <p:cNvGraphicFramePr>
            <a:graphicFrameLocks noChangeAspect="1"/>
          </p:cNvGraphicFramePr>
          <p:nvPr>
            <p:extLst>
              <p:ext uri="{D42A27DB-BD31-4B8C-83A1-F6EECF244321}">
                <p14:modId xmlns:p14="http://schemas.microsoft.com/office/powerpoint/2010/main" val="627071177"/>
              </p:ext>
            </p:extLst>
          </p:nvPr>
        </p:nvGraphicFramePr>
        <p:xfrm>
          <a:off x="400470" y="3140755"/>
          <a:ext cx="1397349" cy="485192"/>
        </p:xfrm>
        <a:graphic>
          <a:graphicData uri="http://schemas.openxmlformats.org/presentationml/2006/ole">
            <mc:AlternateContent xmlns:mc="http://schemas.openxmlformats.org/markup-compatibility/2006">
              <mc:Choice xmlns:v="urn:schemas-microsoft-com:vml" Requires="v">
                <p:oleObj spid="_x0000_s40112" name="Equation" r:id="rId5" imgW="672808" imgH="228501" progId="Equation.DSMT4">
                  <p:embed/>
                </p:oleObj>
              </mc:Choice>
              <mc:Fallback>
                <p:oleObj name="Equation" r:id="rId5" imgW="672808" imgH="228501"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0470" y="3140755"/>
                        <a:ext cx="1397349" cy="485192"/>
                      </a:xfrm>
                      <a:prstGeom prst="rect">
                        <a:avLst/>
                      </a:prstGeom>
                      <a:noFill/>
                    </p:spPr>
                  </p:pic>
                </p:oleObj>
              </mc:Fallback>
            </mc:AlternateContent>
          </a:graphicData>
        </a:graphic>
      </p:graphicFrame>
      <p:sp>
        <p:nvSpPr>
          <p:cNvPr id="9" name="Rektangel 8"/>
          <p:cNvSpPr/>
          <p:nvPr/>
        </p:nvSpPr>
        <p:spPr>
          <a:xfrm>
            <a:off x="2065335" y="3140482"/>
            <a:ext cx="9669625" cy="646331"/>
          </a:xfrm>
          <a:prstGeom prst="rect">
            <a:avLst/>
          </a:prstGeom>
        </p:spPr>
        <p:txBody>
          <a:bodyPr wrap="square">
            <a:spAutoFit/>
          </a:bodyPr>
          <a:lstStyle/>
          <a:p>
            <a:r>
              <a:rPr lang="en-US" dirty="0">
                <a:latin typeface="Times New Roman" panose="02020603050405020304" pitchFamily="18" charset="0"/>
                <a:ea typeface="Times New Roman" panose="02020603050405020304" pitchFamily="18" charset="0"/>
              </a:rPr>
              <a:t>is the expected present value of the forest sector as a function of time, state of the forest and state of the markets, given that all future decisions are optimally taken, conditional on future information. </a:t>
            </a:r>
            <a:endParaRPr lang="sv-SE" dirty="0"/>
          </a:p>
        </p:txBody>
      </p:sp>
      <p:sp>
        <p:nvSpPr>
          <p:cNvPr id="10" name="Rectangle 6"/>
          <p:cNvSpPr>
            <a:spLocks noChangeArrowheads="1"/>
          </p:cNvSpPr>
          <p:nvPr/>
        </p:nvSpPr>
        <p:spPr bwMode="auto">
          <a:xfrm>
            <a:off x="493776" y="5203348"/>
            <a:ext cx="2816654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11" name="Objekt 10"/>
          <p:cNvGraphicFramePr>
            <a:graphicFrameLocks noChangeAspect="1"/>
          </p:cNvGraphicFramePr>
          <p:nvPr>
            <p:extLst>
              <p:ext uri="{D42A27DB-BD31-4B8C-83A1-F6EECF244321}">
                <p14:modId xmlns:p14="http://schemas.microsoft.com/office/powerpoint/2010/main" val="375963686"/>
              </p:ext>
            </p:extLst>
          </p:nvPr>
        </p:nvGraphicFramePr>
        <p:xfrm>
          <a:off x="458158" y="4036839"/>
          <a:ext cx="659715" cy="438539"/>
        </p:xfrm>
        <a:graphic>
          <a:graphicData uri="http://schemas.openxmlformats.org/presentationml/2006/ole">
            <mc:AlternateContent xmlns:mc="http://schemas.openxmlformats.org/markup-compatibility/2006">
              <mc:Choice xmlns:v="urn:schemas-microsoft-com:vml" Requires="v">
                <p:oleObj spid="_x0000_s40113" name="Equation" r:id="rId7" imgW="304536" imgH="203024" progId="Equation.DSMT4">
                  <p:embed/>
                </p:oleObj>
              </mc:Choice>
              <mc:Fallback>
                <p:oleObj name="Equation" r:id="rId7" imgW="304536" imgH="203024"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8158" y="4036839"/>
                        <a:ext cx="659715" cy="438539"/>
                      </a:xfrm>
                      <a:prstGeom prst="rect">
                        <a:avLst/>
                      </a:prstGeom>
                      <a:noFill/>
                    </p:spPr>
                  </p:pic>
                </p:oleObj>
              </mc:Fallback>
            </mc:AlternateContent>
          </a:graphicData>
        </a:graphic>
      </p:graphicFrame>
      <p:sp>
        <p:nvSpPr>
          <p:cNvPr id="12" name="Rektangel 11"/>
          <p:cNvSpPr/>
          <p:nvPr/>
        </p:nvSpPr>
        <p:spPr>
          <a:xfrm>
            <a:off x="2055752" y="3904691"/>
            <a:ext cx="8316565" cy="646331"/>
          </a:xfrm>
          <a:prstGeom prst="rect">
            <a:avLst/>
          </a:prstGeom>
        </p:spPr>
        <p:txBody>
          <a:bodyPr wrap="square">
            <a:spAutoFit/>
          </a:bodyPr>
          <a:lstStyle/>
          <a:p>
            <a:r>
              <a:rPr lang="en-US" dirty="0">
                <a:latin typeface="Times New Roman" panose="02020603050405020304" pitchFamily="18" charset="0"/>
                <a:ea typeface="Times New Roman" panose="02020603050405020304" pitchFamily="18" charset="0"/>
              </a:rPr>
              <a:t>is the set of feasible controls; controls that are exogenous to the period and state specific quadratic profit maximization problems.</a:t>
            </a:r>
            <a:endParaRPr lang="sv-SE" dirty="0"/>
          </a:p>
        </p:txBody>
      </p:sp>
      <p:sp>
        <p:nvSpPr>
          <p:cNvPr id="13" name="Rectangle 2"/>
          <p:cNvSpPr>
            <a:spLocks noChangeArrowheads="1"/>
          </p:cNvSpPr>
          <p:nvPr/>
        </p:nvSpPr>
        <p:spPr bwMode="auto">
          <a:xfrm>
            <a:off x="493776" y="4760006"/>
            <a:ext cx="2368666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14" name="Objekt 13"/>
          <p:cNvGraphicFramePr>
            <a:graphicFrameLocks noChangeAspect="1"/>
          </p:cNvGraphicFramePr>
          <p:nvPr>
            <p:extLst>
              <p:ext uri="{D42A27DB-BD31-4B8C-83A1-F6EECF244321}">
                <p14:modId xmlns:p14="http://schemas.microsoft.com/office/powerpoint/2010/main" val="1662259177"/>
              </p:ext>
            </p:extLst>
          </p:nvPr>
        </p:nvGraphicFramePr>
        <p:xfrm>
          <a:off x="493776" y="4732579"/>
          <a:ext cx="1478253" cy="569167"/>
        </p:xfrm>
        <a:graphic>
          <a:graphicData uri="http://schemas.openxmlformats.org/presentationml/2006/ole">
            <mc:AlternateContent xmlns:mc="http://schemas.openxmlformats.org/markup-compatibility/2006">
              <mc:Choice xmlns:v="urn:schemas-microsoft-com:vml" Requires="v">
                <p:oleObj spid="_x0000_s40114" name="Equation" r:id="rId9" imgW="660113" imgH="253890" progId="Equation.DSMT4">
                  <p:embed/>
                </p:oleObj>
              </mc:Choice>
              <mc:Fallback>
                <p:oleObj name="Equation" r:id="rId9" imgW="660113" imgH="253890" progId="Equation.DSMT4">
                  <p:embed/>
                  <p:pic>
                    <p:nvPicPr>
                      <p:cNvPr id="0" name="Object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3776" y="4732579"/>
                        <a:ext cx="1478253" cy="569167"/>
                      </a:xfrm>
                      <a:prstGeom prst="rect">
                        <a:avLst/>
                      </a:prstGeom>
                      <a:noFill/>
                    </p:spPr>
                  </p:pic>
                </p:oleObj>
              </mc:Fallback>
            </mc:AlternateContent>
          </a:graphicData>
        </a:graphic>
      </p:graphicFrame>
      <p:sp>
        <p:nvSpPr>
          <p:cNvPr id="15" name="Rektangel 14"/>
          <p:cNvSpPr/>
          <p:nvPr/>
        </p:nvSpPr>
        <p:spPr>
          <a:xfrm>
            <a:off x="2065335" y="4693996"/>
            <a:ext cx="6096000" cy="646331"/>
          </a:xfrm>
          <a:prstGeom prst="rect">
            <a:avLst/>
          </a:prstGeom>
        </p:spPr>
        <p:txBody>
          <a:bodyPr>
            <a:spAutoFit/>
          </a:bodyPr>
          <a:lstStyle/>
          <a:p>
            <a:r>
              <a:rPr lang="en-US" dirty="0">
                <a:latin typeface="Times New Roman" panose="02020603050405020304" pitchFamily="18" charset="0"/>
                <a:ea typeface="Times New Roman" panose="02020603050405020304" pitchFamily="18" charset="0"/>
              </a:rPr>
              <a:t>is the market state transition probability; the probability that the markets move from state</a:t>
            </a:r>
            <a:endParaRPr lang="sv-SE" dirty="0"/>
          </a:p>
        </p:txBody>
      </p:sp>
      <p:sp>
        <p:nvSpPr>
          <p:cNvPr id="16" name="Rectangle 4"/>
          <p:cNvSpPr>
            <a:spLocks noChangeArrowheads="1"/>
          </p:cNvSpPr>
          <p:nvPr/>
        </p:nvSpPr>
        <p:spPr bwMode="auto">
          <a:xfrm>
            <a:off x="4516016" y="4854348"/>
            <a:ext cx="3160166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17" name="Objekt 16"/>
          <p:cNvGraphicFramePr>
            <a:graphicFrameLocks noChangeAspect="1"/>
          </p:cNvGraphicFramePr>
          <p:nvPr>
            <p:extLst>
              <p:ext uri="{D42A27DB-BD31-4B8C-83A1-F6EECF244321}">
                <p14:modId xmlns:p14="http://schemas.microsoft.com/office/powerpoint/2010/main" val="244390188"/>
              </p:ext>
            </p:extLst>
          </p:nvPr>
        </p:nvGraphicFramePr>
        <p:xfrm>
          <a:off x="4516016" y="4854348"/>
          <a:ext cx="493776" cy="592531"/>
        </p:xfrm>
        <a:graphic>
          <a:graphicData uri="http://schemas.openxmlformats.org/presentationml/2006/ole">
            <mc:AlternateContent xmlns:mc="http://schemas.openxmlformats.org/markup-compatibility/2006">
              <mc:Choice xmlns:v="urn:schemas-microsoft-com:vml" Requires="v">
                <p:oleObj spid="_x0000_s40115" name="Equation" r:id="rId11" imgW="190500" imgH="228600" progId="Equation.DSMT4">
                  <p:embed/>
                </p:oleObj>
              </mc:Choice>
              <mc:Fallback>
                <p:oleObj name="Equation" r:id="rId11" imgW="190500" imgH="228600" progId="Equation.DSMT4">
                  <p:embed/>
                  <p:pic>
                    <p:nvPicPr>
                      <p:cNvPr id="0" name="Object 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16016" y="4854348"/>
                        <a:ext cx="493776" cy="592531"/>
                      </a:xfrm>
                      <a:prstGeom prst="rect">
                        <a:avLst/>
                      </a:prstGeom>
                      <a:noFill/>
                    </p:spPr>
                  </p:pic>
                </p:oleObj>
              </mc:Fallback>
            </mc:AlternateContent>
          </a:graphicData>
        </a:graphic>
      </p:graphicFrame>
      <p:sp>
        <p:nvSpPr>
          <p:cNvPr id="18" name="Rektangel 17"/>
          <p:cNvSpPr/>
          <p:nvPr/>
        </p:nvSpPr>
        <p:spPr>
          <a:xfrm>
            <a:off x="4989291" y="4980513"/>
            <a:ext cx="1050288" cy="369332"/>
          </a:xfrm>
          <a:prstGeom prst="rect">
            <a:avLst/>
          </a:prstGeom>
        </p:spPr>
        <p:txBody>
          <a:bodyPr wrap="none">
            <a:spAutoFit/>
          </a:bodyPr>
          <a:lstStyle/>
          <a:p>
            <a:r>
              <a:rPr lang="en-US" dirty="0">
                <a:latin typeface="Times New Roman" panose="02020603050405020304" pitchFamily="18" charset="0"/>
                <a:ea typeface="Times New Roman" panose="02020603050405020304" pitchFamily="18" charset="0"/>
              </a:rPr>
              <a:t>in period</a:t>
            </a:r>
            <a:r>
              <a:rPr lang="en-US" sz="1200" dirty="0">
                <a:latin typeface="Times New Roman" panose="02020603050405020304" pitchFamily="18" charset="0"/>
                <a:ea typeface="Times New Roman" panose="02020603050405020304" pitchFamily="18" charset="0"/>
              </a:rPr>
              <a:t> </a:t>
            </a:r>
            <a:endParaRPr lang="sv-SE" dirty="0"/>
          </a:p>
        </p:txBody>
      </p:sp>
      <p:sp>
        <p:nvSpPr>
          <p:cNvPr id="19" name="Rectangle 6"/>
          <p:cNvSpPr>
            <a:spLocks noChangeArrowheads="1"/>
          </p:cNvSpPr>
          <p:nvPr/>
        </p:nvSpPr>
        <p:spPr bwMode="auto">
          <a:xfrm>
            <a:off x="5906124" y="4957844"/>
            <a:ext cx="4077153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20" name="Objekt 19"/>
          <p:cNvGraphicFramePr>
            <a:graphicFrameLocks noChangeAspect="1"/>
          </p:cNvGraphicFramePr>
          <p:nvPr>
            <p:extLst>
              <p:ext uri="{D42A27DB-BD31-4B8C-83A1-F6EECF244321}">
                <p14:modId xmlns:p14="http://schemas.microsoft.com/office/powerpoint/2010/main" val="1864994480"/>
              </p:ext>
            </p:extLst>
          </p:nvPr>
        </p:nvGraphicFramePr>
        <p:xfrm>
          <a:off x="5917040" y="4948526"/>
          <a:ext cx="307910" cy="509644"/>
        </p:xfrm>
        <a:graphic>
          <a:graphicData uri="http://schemas.openxmlformats.org/presentationml/2006/ole">
            <mc:AlternateContent xmlns:mc="http://schemas.openxmlformats.org/markup-compatibility/2006">
              <mc:Choice xmlns:v="urn:schemas-microsoft-com:vml" Requires="v">
                <p:oleObj spid="_x0000_s40116" name="Equation" r:id="rId13" imgW="88746" imgH="152136" progId="Equation.DSMT4">
                  <p:embed/>
                </p:oleObj>
              </mc:Choice>
              <mc:Fallback>
                <p:oleObj name="Equation" r:id="rId13" imgW="88746" imgH="152136" progId="Equation.DSMT4">
                  <p:embed/>
                  <p:pic>
                    <p:nvPicPr>
                      <p:cNvPr id="0" name="Object 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17040" y="4948526"/>
                        <a:ext cx="307910" cy="509644"/>
                      </a:xfrm>
                      <a:prstGeom prst="rect">
                        <a:avLst/>
                      </a:prstGeom>
                      <a:noFill/>
                    </p:spPr>
                  </p:pic>
                </p:oleObj>
              </mc:Fallback>
            </mc:AlternateContent>
          </a:graphicData>
        </a:graphic>
      </p:graphicFrame>
      <p:sp>
        <p:nvSpPr>
          <p:cNvPr id="21" name="Rektangel 20"/>
          <p:cNvSpPr/>
          <p:nvPr/>
        </p:nvSpPr>
        <p:spPr>
          <a:xfrm>
            <a:off x="6129945" y="5003563"/>
            <a:ext cx="902811" cy="369332"/>
          </a:xfrm>
          <a:prstGeom prst="rect">
            <a:avLst/>
          </a:prstGeom>
        </p:spPr>
        <p:txBody>
          <a:bodyPr wrap="none">
            <a:spAutoFit/>
          </a:bodyPr>
          <a:lstStyle/>
          <a:p>
            <a:r>
              <a:rPr lang="en-US" dirty="0">
                <a:latin typeface="Times New Roman" panose="02020603050405020304" pitchFamily="18" charset="0"/>
                <a:ea typeface="Times New Roman" panose="02020603050405020304" pitchFamily="18" charset="0"/>
              </a:rPr>
              <a:t>to state </a:t>
            </a:r>
            <a:endParaRPr lang="sv-SE" dirty="0"/>
          </a:p>
        </p:txBody>
      </p:sp>
      <p:sp>
        <p:nvSpPr>
          <p:cNvPr id="22" name="Rectangle 8"/>
          <p:cNvSpPr>
            <a:spLocks noChangeArrowheads="1"/>
          </p:cNvSpPr>
          <p:nvPr/>
        </p:nvSpPr>
        <p:spPr bwMode="auto">
          <a:xfrm>
            <a:off x="6967326" y="4924720"/>
            <a:ext cx="2644562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23" name="Objekt 22"/>
          <p:cNvGraphicFramePr>
            <a:graphicFrameLocks noChangeAspect="1"/>
          </p:cNvGraphicFramePr>
          <p:nvPr>
            <p:extLst>
              <p:ext uri="{D42A27DB-BD31-4B8C-83A1-F6EECF244321}">
                <p14:modId xmlns:p14="http://schemas.microsoft.com/office/powerpoint/2010/main" val="1726470895"/>
              </p:ext>
            </p:extLst>
          </p:nvPr>
        </p:nvGraphicFramePr>
        <p:xfrm>
          <a:off x="6967327" y="4924720"/>
          <a:ext cx="578498" cy="495855"/>
        </p:xfrm>
        <a:graphic>
          <a:graphicData uri="http://schemas.openxmlformats.org/presentationml/2006/ole">
            <mc:AlternateContent xmlns:mc="http://schemas.openxmlformats.org/markup-compatibility/2006">
              <mc:Choice xmlns:v="urn:schemas-microsoft-com:vml" Requires="v">
                <p:oleObj spid="_x0000_s40117" name="Equation" r:id="rId15" imgW="266584" imgH="228501" progId="Equation.DSMT4">
                  <p:embed/>
                </p:oleObj>
              </mc:Choice>
              <mc:Fallback>
                <p:oleObj name="Equation" r:id="rId15" imgW="266584" imgH="228501" progId="Equation.DSMT4">
                  <p:embed/>
                  <p:pic>
                    <p:nvPicPr>
                      <p:cNvPr id="0" name="Object 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967327" y="4924720"/>
                        <a:ext cx="578498" cy="495855"/>
                      </a:xfrm>
                      <a:prstGeom prst="rect">
                        <a:avLst/>
                      </a:prstGeom>
                      <a:noFill/>
                    </p:spPr>
                  </p:pic>
                </p:oleObj>
              </mc:Fallback>
            </mc:AlternateContent>
          </a:graphicData>
        </a:graphic>
      </p:graphicFrame>
      <p:sp>
        <p:nvSpPr>
          <p:cNvPr id="24" name="Rektangel 23"/>
          <p:cNvSpPr/>
          <p:nvPr/>
        </p:nvSpPr>
        <p:spPr>
          <a:xfrm>
            <a:off x="7507930" y="5007108"/>
            <a:ext cx="1922321" cy="369332"/>
          </a:xfrm>
          <a:prstGeom prst="rect">
            <a:avLst/>
          </a:prstGeom>
        </p:spPr>
        <p:txBody>
          <a:bodyPr wrap="none">
            <a:spAutoFit/>
          </a:bodyPr>
          <a:lstStyle/>
          <a:p>
            <a:r>
              <a:rPr lang="en-US" dirty="0">
                <a:latin typeface="Times New Roman" panose="02020603050405020304" pitchFamily="18" charset="0"/>
                <a:ea typeface="Times New Roman" panose="02020603050405020304" pitchFamily="18" charset="0"/>
              </a:rPr>
              <a:t>in the next period. </a:t>
            </a:r>
            <a:endParaRPr lang="sv-SE" dirty="0"/>
          </a:p>
        </p:txBody>
      </p:sp>
      <p:sp>
        <p:nvSpPr>
          <p:cNvPr id="25" name="Rectangle 10"/>
          <p:cNvSpPr>
            <a:spLocks noChangeArrowheads="1"/>
          </p:cNvSpPr>
          <p:nvPr/>
        </p:nvSpPr>
        <p:spPr bwMode="auto">
          <a:xfrm>
            <a:off x="0" y="-1"/>
            <a:ext cx="4624633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26" name="Objekt 25"/>
          <p:cNvGraphicFramePr>
            <a:graphicFrameLocks noChangeAspect="1"/>
          </p:cNvGraphicFramePr>
          <p:nvPr>
            <p:extLst>
              <p:ext uri="{D42A27DB-BD31-4B8C-83A1-F6EECF244321}">
                <p14:modId xmlns:p14="http://schemas.microsoft.com/office/powerpoint/2010/main" val="4077488762"/>
              </p:ext>
            </p:extLst>
          </p:nvPr>
        </p:nvGraphicFramePr>
        <p:xfrm>
          <a:off x="633640" y="5539697"/>
          <a:ext cx="308752" cy="561026"/>
        </p:xfrm>
        <a:graphic>
          <a:graphicData uri="http://schemas.openxmlformats.org/presentationml/2006/ole">
            <mc:AlternateContent xmlns:mc="http://schemas.openxmlformats.org/markup-compatibility/2006">
              <mc:Choice xmlns:v="urn:schemas-microsoft-com:vml" Requires="v">
                <p:oleObj spid="_x0000_s40118" name="Equation" r:id="rId17" imgW="152268" imgH="203024" progId="Equation.DSMT4">
                  <p:embed/>
                </p:oleObj>
              </mc:Choice>
              <mc:Fallback>
                <p:oleObj name="Equation" r:id="rId17" imgW="152268" imgH="203024" progId="Equation.DSMT4">
                  <p:embed/>
                  <p:pic>
                    <p:nvPicPr>
                      <p:cNvPr id="0"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33640" y="5539697"/>
                        <a:ext cx="308752" cy="561026"/>
                      </a:xfrm>
                      <a:prstGeom prst="rect">
                        <a:avLst/>
                      </a:prstGeom>
                      <a:noFill/>
                    </p:spPr>
                  </p:pic>
                </p:oleObj>
              </mc:Fallback>
            </mc:AlternateContent>
          </a:graphicData>
        </a:graphic>
      </p:graphicFrame>
      <p:sp>
        <p:nvSpPr>
          <p:cNvPr id="27" name="Rectangle 11"/>
          <p:cNvSpPr>
            <a:spLocks noChangeArrowheads="1"/>
          </p:cNvSpPr>
          <p:nvPr/>
        </p:nvSpPr>
        <p:spPr bwMode="auto">
          <a:xfrm>
            <a:off x="0" y="128592"/>
            <a:ext cx="4624633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sv-SE"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r>
              <a:rPr kumimoji="0" lang="sv-SE" altLang="sv-SE" sz="800" b="0" i="0" u="none" strike="noStrike" cap="none" normalizeH="0" baseline="0" smtClean="0">
                <a:ln>
                  <a:noFill/>
                </a:ln>
                <a:solidFill>
                  <a:schemeClr val="tx1"/>
                </a:solidFill>
                <a:effectLst/>
                <a:latin typeface="Arial" panose="020B0604020202020204" pitchFamily="34" charset="0"/>
              </a:rPr>
              <a:t> </a:t>
            </a:r>
            <a:endParaRPr kumimoji="0" lang="sv-SE" altLang="sv-SE" sz="1800" b="0" i="0" u="none" strike="noStrike" cap="none" normalizeH="0" baseline="0" smtClean="0">
              <a:ln>
                <a:noFill/>
              </a:ln>
              <a:solidFill>
                <a:schemeClr val="tx1"/>
              </a:solidFill>
              <a:effectLst/>
              <a:latin typeface="Arial" panose="020B0604020202020204" pitchFamily="34" charset="0"/>
            </a:endParaRPr>
          </a:p>
        </p:txBody>
      </p:sp>
      <p:sp>
        <p:nvSpPr>
          <p:cNvPr id="28" name="Rektangel 27"/>
          <p:cNvSpPr/>
          <p:nvPr/>
        </p:nvSpPr>
        <p:spPr>
          <a:xfrm>
            <a:off x="2076901" y="5588833"/>
            <a:ext cx="4044762" cy="369332"/>
          </a:xfrm>
          <a:prstGeom prst="rect">
            <a:avLst/>
          </a:prstGeom>
        </p:spPr>
        <p:txBody>
          <a:bodyPr wrap="none">
            <a:spAutoFit/>
          </a:bodyPr>
          <a:lstStyle/>
          <a:p>
            <a:r>
              <a:rPr lang="en-US" dirty="0">
                <a:latin typeface="Times New Roman" panose="02020603050405020304" pitchFamily="18" charset="0"/>
                <a:ea typeface="Times New Roman" panose="02020603050405020304" pitchFamily="18" charset="0"/>
              </a:rPr>
              <a:t>denotes the one period discounting </a:t>
            </a:r>
            <a:r>
              <a:rPr lang="en-US" dirty="0" smtClean="0">
                <a:latin typeface="Times New Roman" panose="02020603050405020304" pitchFamily="18" charset="0"/>
                <a:ea typeface="Times New Roman" panose="02020603050405020304" pitchFamily="18" charset="0"/>
              </a:rPr>
              <a:t>factor.</a:t>
            </a:r>
            <a:endParaRPr lang="sv-SE" dirty="0"/>
          </a:p>
        </p:txBody>
      </p:sp>
      <p:sp>
        <p:nvSpPr>
          <p:cNvPr id="29" name="Rectangle 21"/>
          <p:cNvSpPr>
            <a:spLocks noChangeArrowheads="1"/>
          </p:cNvSpPr>
          <p:nvPr/>
        </p:nvSpPr>
        <p:spPr bwMode="auto">
          <a:xfrm>
            <a:off x="571456" y="6176587"/>
            <a:ext cx="3236325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30" name="Objekt 29"/>
          <p:cNvGraphicFramePr>
            <a:graphicFrameLocks noChangeAspect="1"/>
          </p:cNvGraphicFramePr>
          <p:nvPr>
            <p:extLst>
              <p:ext uri="{D42A27DB-BD31-4B8C-83A1-F6EECF244321}">
                <p14:modId xmlns:p14="http://schemas.microsoft.com/office/powerpoint/2010/main" val="3454601661"/>
              </p:ext>
            </p:extLst>
          </p:nvPr>
        </p:nvGraphicFramePr>
        <p:xfrm>
          <a:off x="571456" y="6176588"/>
          <a:ext cx="370936" cy="457200"/>
        </p:xfrm>
        <a:graphic>
          <a:graphicData uri="http://schemas.openxmlformats.org/presentationml/2006/ole">
            <mc:AlternateContent xmlns:mc="http://schemas.openxmlformats.org/markup-compatibility/2006">
              <mc:Choice xmlns:v="urn:schemas-microsoft-com:vml" Requires="v">
                <p:oleObj spid="_x0000_s40119" name="Equation" r:id="rId19" imgW="139579" imgH="164957" progId="Equation.DSMT4">
                  <p:embed/>
                </p:oleObj>
              </mc:Choice>
              <mc:Fallback>
                <p:oleObj name="Equation" r:id="rId19" imgW="139579" imgH="164957" progId="Equation.DSMT4">
                  <p:embed/>
                  <p:pic>
                    <p:nvPicPr>
                      <p:cNvPr id="0" name="Object 2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71456" y="6176588"/>
                        <a:ext cx="370936" cy="457200"/>
                      </a:xfrm>
                      <a:prstGeom prst="rect">
                        <a:avLst/>
                      </a:prstGeom>
                      <a:noFill/>
                    </p:spPr>
                  </p:pic>
                </p:oleObj>
              </mc:Fallback>
            </mc:AlternateContent>
          </a:graphicData>
        </a:graphic>
      </p:graphicFrame>
      <p:sp>
        <p:nvSpPr>
          <p:cNvPr id="31" name="Rektangel 30"/>
          <p:cNvSpPr/>
          <p:nvPr/>
        </p:nvSpPr>
        <p:spPr>
          <a:xfrm>
            <a:off x="2076901" y="6159548"/>
            <a:ext cx="1967205" cy="369332"/>
          </a:xfrm>
          <a:prstGeom prst="rect">
            <a:avLst/>
          </a:prstGeom>
        </p:spPr>
        <p:txBody>
          <a:bodyPr wrap="none">
            <a:spAutoFit/>
          </a:bodyPr>
          <a:lstStyle/>
          <a:p>
            <a:r>
              <a:rPr lang="en-US" dirty="0">
                <a:latin typeface="Times New Roman" panose="02020603050405020304" pitchFamily="18" charset="0"/>
                <a:ea typeface="Times New Roman" panose="02020603050405020304" pitchFamily="18" charset="0"/>
              </a:rPr>
              <a:t>is the time horizon.</a:t>
            </a:r>
            <a:endParaRPr lang="sv-SE" dirty="0"/>
          </a:p>
        </p:txBody>
      </p:sp>
    </p:spTree>
    <p:extLst>
      <p:ext uri="{BB962C8B-B14F-4D97-AF65-F5344CB8AC3E}">
        <p14:creationId xmlns:p14="http://schemas.microsoft.com/office/powerpoint/2010/main" val="42017112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b="1" dirty="0">
                <a:solidFill>
                  <a:srgbClr val="FF0000"/>
                </a:solidFill>
                <a:latin typeface="Times New Roman" panose="02020603050405020304" pitchFamily="18" charset="0"/>
                <a:ea typeface="Times New Roman" panose="02020603050405020304" pitchFamily="18" charset="0"/>
                <a:cs typeface="Nazanin"/>
              </a:rPr>
              <a:t>Infinite time, Markov chains, stationarity and sustainability</a:t>
            </a:r>
            <a:endParaRPr lang="sv-SE" dirty="0">
              <a:solidFill>
                <a:srgbClr val="FF0000"/>
              </a:solidFill>
            </a:endParaRPr>
          </a:p>
        </p:txBody>
      </p:sp>
      <p:sp>
        <p:nvSpPr>
          <p:cNvPr id="3" name="Platshållare för innehåll 2"/>
          <p:cNvSpPr>
            <a:spLocks noGrp="1"/>
          </p:cNvSpPr>
          <p:nvPr>
            <p:ph idx="1"/>
          </p:nvPr>
        </p:nvSpPr>
        <p:spPr/>
        <p:txBody>
          <a:bodyPr/>
          <a:lstStyle/>
          <a:p>
            <a:pPr algn="just">
              <a:spcAft>
                <a:spcPts val="400"/>
              </a:spcAft>
            </a:pPr>
            <a:r>
              <a:rPr lang="en-US" dirty="0">
                <a:latin typeface="Times New Roman" panose="02020603050405020304" pitchFamily="18" charset="0"/>
                <a:ea typeface="Times New Roman" panose="02020603050405020304" pitchFamily="18" charset="0"/>
                <a:cs typeface="NimbusRomNo9L-Regu"/>
              </a:rPr>
              <a:t>Sustainable systems are usually desired. We want the forests and the environment to last forever. </a:t>
            </a:r>
            <a:endParaRPr lang="en-US" dirty="0" smtClean="0">
              <a:latin typeface="Times New Roman" panose="02020603050405020304" pitchFamily="18" charset="0"/>
              <a:ea typeface="Times New Roman" panose="02020603050405020304" pitchFamily="18" charset="0"/>
              <a:cs typeface="NimbusRomNo9L-Regu"/>
            </a:endParaRPr>
          </a:p>
          <a:p>
            <a:pPr algn="just">
              <a:spcAft>
                <a:spcPts val="400"/>
              </a:spcAft>
            </a:pPr>
            <a:r>
              <a:rPr lang="en-US" dirty="0" smtClean="0">
                <a:latin typeface="Times New Roman" panose="02020603050405020304" pitchFamily="18" charset="0"/>
                <a:ea typeface="Times New Roman" panose="02020603050405020304" pitchFamily="18" charset="0"/>
                <a:cs typeface="NimbusRomNo9L-Regu"/>
              </a:rPr>
              <a:t>Continuous </a:t>
            </a:r>
            <a:r>
              <a:rPr lang="en-US" dirty="0">
                <a:latin typeface="Times New Roman" panose="02020603050405020304" pitchFamily="18" charset="0"/>
                <a:ea typeface="Times New Roman" panose="02020603050405020304" pitchFamily="18" charset="0"/>
                <a:cs typeface="NimbusRomNo9L-Regu"/>
              </a:rPr>
              <a:t>cover forestry is easier to handle within the framework of dynamic programming than forestry with final harvests. Marginal harvest level changes more or less instantly affect the forest production level until the next period. </a:t>
            </a:r>
            <a:endParaRPr lang="en-US" dirty="0" smtClean="0">
              <a:latin typeface="Times New Roman" panose="02020603050405020304" pitchFamily="18" charset="0"/>
              <a:ea typeface="Times New Roman" panose="02020603050405020304" pitchFamily="18" charset="0"/>
              <a:cs typeface="NimbusRomNo9L-Regu"/>
            </a:endParaRPr>
          </a:p>
          <a:p>
            <a:pPr algn="just">
              <a:spcAft>
                <a:spcPts val="400"/>
              </a:spcAft>
            </a:pPr>
            <a:r>
              <a:rPr lang="en-US" dirty="0" smtClean="0">
                <a:latin typeface="Times New Roman" panose="02020603050405020304" pitchFamily="18" charset="0"/>
                <a:ea typeface="Times New Roman" panose="02020603050405020304" pitchFamily="18" charset="0"/>
                <a:cs typeface="NimbusRomNo9L-Regu"/>
              </a:rPr>
              <a:t>With </a:t>
            </a:r>
            <a:r>
              <a:rPr lang="en-US" dirty="0">
                <a:latin typeface="Times New Roman" panose="02020603050405020304" pitchFamily="18" charset="0"/>
                <a:ea typeface="Times New Roman" panose="02020603050405020304" pitchFamily="18" charset="0"/>
                <a:cs typeface="NimbusRomNo9L-Regu"/>
              </a:rPr>
              <a:t>final harvests, the production is discontinuous and includes delays of many years between control and effects on the future wood flow.  </a:t>
            </a:r>
            <a:endParaRPr lang="sv-SE" sz="1800" dirty="0">
              <a:latin typeface="Times New Roman" panose="02020603050405020304" pitchFamily="18" charset="0"/>
              <a:ea typeface="Times New Roman" panose="02020603050405020304" pitchFamily="18" charset="0"/>
            </a:endParaRPr>
          </a:p>
          <a:p>
            <a:endParaRPr lang="sv-SE" dirty="0"/>
          </a:p>
        </p:txBody>
      </p:sp>
      <p:sp>
        <p:nvSpPr>
          <p:cNvPr id="4" name="Platshållare för bildnummer 3"/>
          <p:cNvSpPr>
            <a:spLocks noGrp="1"/>
          </p:cNvSpPr>
          <p:nvPr>
            <p:ph type="sldNum" sz="quarter" idx="12"/>
          </p:nvPr>
        </p:nvSpPr>
        <p:spPr/>
        <p:txBody>
          <a:bodyPr/>
          <a:lstStyle/>
          <a:p>
            <a:fld id="{05AB504C-2EAE-4C1B-A3CB-68D7E240E4AC}" type="slidenum">
              <a:rPr lang="sv-SE" smtClean="0"/>
              <a:t>15</a:t>
            </a:fld>
            <a:endParaRPr lang="sv-SE"/>
          </a:p>
        </p:txBody>
      </p:sp>
    </p:spTree>
    <p:extLst>
      <p:ext uri="{BB962C8B-B14F-4D97-AF65-F5344CB8AC3E}">
        <p14:creationId xmlns:p14="http://schemas.microsoft.com/office/powerpoint/2010/main" val="4488762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12"/>
          </p:nvPr>
        </p:nvSpPr>
        <p:spPr/>
        <p:txBody>
          <a:bodyPr/>
          <a:lstStyle/>
          <a:p>
            <a:fld id="{05AB504C-2EAE-4C1B-A3CB-68D7E240E4AC}" type="slidenum">
              <a:rPr lang="sv-SE" smtClean="0"/>
              <a:t>16</a:t>
            </a:fld>
            <a:endParaRPr lang="sv-SE"/>
          </a:p>
        </p:txBody>
      </p:sp>
      <p:sp>
        <p:nvSpPr>
          <p:cNvPr id="5" name="Rektangel 4"/>
          <p:cNvSpPr/>
          <p:nvPr/>
        </p:nvSpPr>
        <p:spPr>
          <a:xfrm>
            <a:off x="899160" y="710107"/>
            <a:ext cx="10454640" cy="1200329"/>
          </a:xfrm>
          <a:prstGeom prst="rect">
            <a:avLst/>
          </a:prstGeom>
        </p:spPr>
        <p:txBody>
          <a:bodyPr wrap="square">
            <a:spAutoFit/>
          </a:bodyPr>
          <a:lstStyle/>
          <a:p>
            <a:r>
              <a:rPr lang="en-US" sz="2400" b="1" dirty="0">
                <a:solidFill>
                  <a:srgbClr val="0070C0"/>
                </a:solidFill>
                <a:latin typeface="Times New Roman" panose="02020603050405020304" pitchFamily="18" charset="0"/>
                <a:ea typeface="Times New Roman" panose="02020603050405020304" pitchFamily="18" charset="0"/>
                <a:cs typeface="NimbusRomNo9L-Regu"/>
              </a:rPr>
              <a:t>Below, we make marginal changes of the problem, in order to make the exposition easier to follow. </a:t>
            </a:r>
            <a:endParaRPr lang="en-US" sz="2400" b="1" dirty="0" smtClean="0">
              <a:solidFill>
                <a:srgbClr val="0070C0"/>
              </a:solidFill>
              <a:latin typeface="Times New Roman" panose="02020603050405020304" pitchFamily="18" charset="0"/>
              <a:ea typeface="Times New Roman" panose="02020603050405020304" pitchFamily="18" charset="0"/>
              <a:cs typeface="NimbusRomNo9L-Regu"/>
            </a:endParaRPr>
          </a:p>
          <a:p>
            <a:r>
              <a:rPr lang="en-US" sz="2400" b="1" dirty="0" smtClean="0">
                <a:solidFill>
                  <a:srgbClr val="0070C0"/>
                </a:solidFill>
                <a:latin typeface="Times New Roman" panose="02020603050405020304" pitchFamily="18" charset="0"/>
                <a:ea typeface="Times New Roman" panose="02020603050405020304" pitchFamily="18" charset="0"/>
                <a:cs typeface="NimbusRomNo9L-Regu"/>
              </a:rPr>
              <a:t>Now,      </a:t>
            </a:r>
            <a:r>
              <a:rPr lang="en-US" sz="2400" b="1" dirty="0">
                <a:solidFill>
                  <a:srgbClr val="0070C0"/>
                </a:solidFill>
                <a:latin typeface="Times New Roman" panose="02020603050405020304" pitchFamily="18" charset="0"/>
                <a:cs typeface="Times New Roman" panose="02020603050405020304" pitchFamily="18" charset="0"/>
              </a:rPr>
              <a:t>denotes “state”.</a:t>
            </a:r>
            <a:r>
              <a:rPr lang="en-US" sz="2400" dirty="0">
                <a:solidFill>
                  <a:srgbClr val="0070C0"/>
                </a:solidFill>
                <a:latin typeface="Times New Roman" panose="02020603050405020304" pitchFamily="18" charset="0"/>
                <a:cs typeface="Times New Roman" panose="02020603050405020304" pitchFamily="18" charset="0"/>
              </a:rPr>
              <a:t> </a:t>
            </a:r>
            <a:endParaRPr lang="sv-SE" sz="2400" b="1" dirty="0">
              <a:solidFill>
                <a:srgbClr val="0070C0"/>
              </a:solidFill>
              <a:latin typeface="Times New Roman" panose="02020603050405020304" pitchFamily="18" charset="0"/>
              <a:cs typeface="Times New Roman" panose="02020603050405020304" pitchFamily="18" charset="0"/>
            </a:endParaRPr>
          </a:p>
        </p:txBody>
      </p:sp>
      <p:sp>
        <p:nvSpPr>
          <p:cNvPr id="6" name="Rectangle 2"/>
          <p:cNvSpPr>
            <a:spLocks noChangeArrowheads="1"/>
          </p:cNvSpPr>
          <p:nvPr/>
        </p:nvSpPr>
        <p:spPr bwMode="auto">
          <a:xfrm>
            <a:off x="1735494" y="1380930"/>
            <a:ext cx="3316224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7" name="Objekt 6"/>
          <p:cNvGraphicFramePr>
            <a:graphicFrameLocks noChangeAspect="1"/>
          </p:cNvGraphicFramePr>
          <p:nvPr>
            <p:extLst>
              <p:ext uri="{D42A27DB-BD31-4B8C-83A1-F6EECF244321}">
                <p14:modId xmlns:p14="http://schemas.microsoft.com/office/powerpoint/2010/main" val="822075752"/>
              </p:ext>
            </p:extLst>
          </p:nvPr>
        </p:nvGraphicFramePr>
        <p:xfrm>
          <a:off x="1735494" y="1380931"/>
          <a:ext cx="310896" cy="621792"/>
        </p:xfrm>
        <a:graphic>
          <a:graphicData uri="http://schemas.openxmlformats.org/presentationml/2006/ole">
            <mc:AlternateContent xmlns:mc="http://schemas.openxmlformats.org/markup-compatibility/2006">
              <mc:Choice xmlns:v="urn:schemas-microsoft-com:vml" Requires="v">
                <p:oleObj spid="_x0000_s41034" name="Equation" r:id="rId3" imgW="114250" imgH="228501" progId="Equation.DSMT4">
                  <p:embed/>
                </p:oleObj>
              </mc:Choice>
              <mc:Fallback>
                <p:oleObj name="Equation" r:id="rId3" imgW="114250" imgH="228501"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35494" y="1380931"/>
                        <a:ext cx="310896" cy="621792"/>
                      </a:xfrm>
                      <a:prstGeom prst="rect">
                        <a:avLst/>
                      </a:prstGeom>
                      <a:noFill/>
                    </p:spPr>
                  </p:pic>
                </p:oleObj>
              </mc:Fallback>
            </mc:AlternateContent>
          </a:graphicData>
        </a:graphic>
      </p:graphicFrame>
      <p:graphicFrame>
        <p:nvGraphicFramePr>
          <p:cNvPr id="8" name="Objekt 7"/>
          <p:cNvGraphicFramePr>
            <a:graphicFrameLocks noChangeAspect="1"/>
          </p:cNvGraphicFramePr>
          <p:nvPr>
            <p:extLst>
              <p:ext uri="{D42A27DB-BD31-4B8C-83A1-F6EECF244321}">
                <p14:modId xmlns:p14="http://schemas.microsoft.com/office/powerpoint/2010/main" val="3040197441"/>
              </p:ext>
            </p:extLst>
          </p:nvPr>
        </p:nvGraphicFramePr>
        <p:xfrm>
          <a:off x="950696" y="1830373"/>
          <a:ext cx="310896" cy="621792"/>
        </p:xfrm>
        <a:graphic>
          <a:graphicData uri="http://schemas.openxmlformats.org/presentationml/2006/ole">
            <mc:AlternateContent xmlns:mc="http://schemas.openxmlformats.org/markup-compatibility/2006">
              <mc:Choice xmlns:v="urn:schemas-microsoft-com:vml" Requires="v">
                <p:oleObj spid="_x0000_s41035" name="Equation" r:id="rId5" imgW="114250" imgH="228501" progId="Equation.DSMT4">
                  <p:embed/>
                </p:oleObj>
              </mc:Choice>
              <mc:Fallback>
                <p:oleObj name="Equation" r:id="rId5" imgW="114250" imgH="228501"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0696" y="1830373"/>
                        <a:ext cx="310896" cy="621792"/>
                      </a:xfrm>
                      <a:prstGeom prst="rect">
                        <a:avLst/>
                      </a:prstGeom>
                      <a:noFill/>
                    </p:spPr>
                  </p:pic>
                </p:oleObj>
              </mc:Fallback>
            </mc:AlternateContent>
          </a:graphicData>
        </a:graphic>
      </p:graphicFrame>
      <p:sp>
        <p:nvSpPr>
          <p:cNvPr id="9" name="Rektangel 8"/>
          <p:cNvSpPr/>
          <p:nvPr/>
        </p:nvSpPr>
        <p:spPr>
          <a:xfrm>
            <a:off x="1210056" y="1910436"/>
            <a:ext cx="4560864" cy="461665"/>
          </a:xfrm>
          <a:prstGeom prst="rect">
            <a:avLst/>
          </a:prstGeom>
        </p:spPr>
        <p:txBody>
          <a:bodyPr wrap="none">
            <a:spAutoFit/>
          </a:bodyPr>
          <a:lstStyle/>
          <a:p>
            <a:r>
              <a:rPr lang="en-US" sz="2400" b="1" dirty="0">
                <a:solidFill>
                  <a:srgbClr val="0070C0"/>
                </a:solidFill>
                <a:latin typeface="Times New Roman" panose="02020603050405020304" pitchFamily="18" charset="0"/>
                <a:ea typeface="Times New Roman" panose="02020603050405020304" pitchFamily="18" charset="0"/>
              </a:rPr>
              <a:t>contains all of the information of </a:t>
            </a:r>
            <a:endParaRPr lang="sv-SE" sz="2400" b="1" dirty="0">
              <a:solidFill>
                <a:srgbClr val="0070C0"/>
              </a:solidFill>
            </a:endParaRPr>
          </a:p>
        </p:txBody>
      </p:sp>
      <p:sp>
        <p:nvSpPr>
          <p:cNvPr id="10" name="Rectangle 4"/>
          <p:cNvSpPr>
            <a:spLocks noChangeArrowheads="1"/>
          </p:cNvSpPr>
          <p:nvPr/>
        </p:nvSpPr>
        <p:spPr bwMode="auto">
          <a:xfrm>
            <a:off x="-1" y="-1"/>
            <a:ext cx="3332977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11" name="Objekt 10"/>
          <p:cNvGraphicFramePr>
            <a:graphicFrameLocks noChangeAspect="1"/>
          </p:cNvGraphicFramePr>
          <p:nvPr>
            <p:extLst>
              <p:ext uri="{D42A27DB-BD31-4B8C-83A1-F6EECF244321}">
                <p14:modId xmlns:p14="http://schemas.microsoft.com/office/powerpoint/2010/main" val="1223348124"/>
              </p:ext>
            </p:extLst>
          </p:nvPr>
        </p:nvGraphicFramePr>
        <p:xfrm>
          <a:off x="5657056" y="1827232"/>
          <a:ext cx="373224" cy="624933"/>
        </p:xfrm>
        <a:graphic>
          <a:graphicData uri="http://schemas.openxmlformats.org/presentationml/2006/ole">
            <mc:AlternateContent xmlns:mc="http://schemas.openxmlformats.org/markup-compatibility/2006">
              <mc:Choice xmlns:v="urn:schemas-microsoft-com:vml" Requires="v">
                <p:oleObj spid="_x0000_s41036" name="Equation" r:id="rId6" imgW="139700" imgH="228600" progId="Equation.DSMT4">
                  <p:embed/>
                </p:oleObj>
              </mc:Choice>
              <mc:Fallback>
                <p:oleObj name="Equation" r:id="rId6" imgW="139700" imgH="22860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57056" y="1827232"/>
                        <a:ext cx="373224" cy="624933"/>
                      </a:xfrm>
                      <a:prstGeom prst="rect">
                        <a:avLst/>
                      </a:prstGeom>
                      <a:noFill/>
                    </p:spPr>
                  </p:pic>
                </p:oleObj>
              </mc:Fallback>
            </mc:AlternateContent>
          </a:graphicData>
        </a:graphic>
      </p:graphicFrame>
      <p:sp>
        <p:nvSpPr>
          <p:cNvPr id="12" name="Rektangel 11"/>
          <p:cNvSpPr/>
          <p:nvPr/>
        </p:nvSpPr>
        <p:spPr>
          <a:xfrm>
            <a:off x="6018497" y="1910436"/>
            <a:ext cx="681597" cy="461665"/>
          </a:xfrm>
          <a:prstGeom prst="rect">
            <a:avLst/>
          </a:prstGeom>
        </p:spPr>
        <p:txBody>
          <a:bodyPr wrap="none">
            <a:spAutoFit/>
          </a:bodyPr>
          <a:lstStyle/>
          <a:p>
            <a:r>
              <a:rPr lang="en-US" sz="2400" b="1" dirty="0">
                <a:solidFill>
                  <a:srgbClr val="0070C0"/>
                </a:solidFill>
                <a:latin typeface="Times New Roman" panose="02020603050405020304" pitchFamily="18" charset="0"/>
                <a:ea typeface="Times New Roman" panose="02020603050405020304" pitchFamily="18" charset="0"/>
              </a:rPr>
              <a:t>and</a:t>
            </a:r>
            <a:endParaRPr lang="sv-SE" sz="2400" b="1" dirty="0">
              <a:solidFill>
                <a:srgbClr val="0070C0"/>
              </a:solidFill>
            </a:endParaRPr>
          </a:p>
        </p:txBody>
      </p:sp>
      <p:sp>
        <p:nvSpPr>
          <p:cNvPr id="13" name="Rectangle 6"/>
          <p:cNvSpPr>
            <a:spLocks noChangeArrowheads="1"/>
          </p:cNvSpPr>
          <p:nvPr/>
        </p:nvSpPr>
        <p:spPr bwMode="auto">
          <a:xfrm>
            <a:off x="6691829" y="1838142"/>
            <a:ext cx="3105235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14" name="Objekt 13"/>
          <p:cNvGraphicFramePr>
            <a:graphicFrameLocks noChangeAspect="1"/>
          </p:cNvGraphicFramePr>
          <p:nvPr>
            <p:extLst>
              <p:ext uri="{D42A27DB-BD31-4B8C-83A1-F6EECF244321}">
                <p14:modId xmlns:p14="http://schemas.microsoft.com/office/powerpoint/2010/main" val="4130844631"/>
              </p:ext>
            </p:extLst>
          </p:nvPr>
        </p:nvGraphicFramePr>
        <p:xfrm>
          <a:off x="6691828" y="1838143"/>
          <a:ext cx="511685" cy="614022"/>
        </p:xfrm>
        <a:graphic>
          <a:graphicData uri="http://schemas.openxmlformats.org/presentationml/2006/ole">
            <mc:AlternateContent xmlns:mc="http://schemas.openxmlformats.org/markup-compatibility/2006">
              <mc:Choice xmlns:v="urn:schemas-microsoft-com:vml" Requires="v">
                <p:oleObj spid="_x0000_s41037" name="Equation" r:id="rId8" imgW="190500" imgH="228600" progId="Equation.DSMT4">
                  <p:embed/>
                </p:oleObj>
              </mc:Choice>
              <mc:Fallback>
                <p:oleObj name="Equation" r:id="rId8" imgW="190500" imgH="228600" progId="Equation.DSMT4">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91828" y="1838143"/>
                        <a:ext cx="511685" cy="614022"/>
                      </a:xfrm>
                      <a:prstGeom prst="rect">
                        <a:avLst/>
                      </a:prstGeom>
                      <a:noFill/>
                    </p:spPr>
                  </p:pic>
                </p:oleObj>
              </mc:Fallback>
            </mc:AlternateContent>
          </a:graphicData>
        </a:graphic>
      </p:graphicFrame>
      <p:sp>
        <p:nvSpPr>
          <p:cNvPr id="15" name="Rektangel 14"/>
          <p:cNvSpPr/>
          <p:nvPr/>
        </p:nvSpPr>
        <p:spPr>
          <a:xfrm>
            <a:off x="7131370" y="1950468"/>
            <a:ext cx="4294574" cy="461665"/>
          </a:xfrm>
          <a:prstGeom prst="rect">
            <a:avLst/>
          </a:prstGeom>
        </p:spPr>
        <p:txBody>
          <a:bodyPr wrap="none">
            <a:spAutoFit/>
          </a:bodyPr>
          <a:lstStyle/>
          <a:p>
            <a:r>
              <a:rPr lang="en-US" sz="2400" b="1" dirty="0">
                <a:solidFill>
                  <a:srgbClr val="0070C0"/>
                </a:solidFill>
                <a:latin typeface="Times New Roman" panose="02020603050405020304" pitchFamily="18" charset="0"/>
                <a:ea typeface="Times New Roman" panose="02020603050405020304" pitchFamily="18" charset="0"/>
              </a:rPr>
              <a:t>in the earlier part of this paper.</a:t>
            </a:r>
            <a:endParaRPr lang="sv-SE" sz="2400" b="1" dirty="0">
              <a:solidFill>
                <a:srgbClr val="0070C0"/>
              </a:solidFill>
            </a:endParaRPr>
          </a:p>
        </p:txBody>
      </p:sp>
      <p:sp>
        <p:nvSpPr>
          <p:cNvPr id="16" name="Rectangle 8"/>
          <p:cNvSpPr>
            <a:spLocks noChangeArrowheads="1"/>
          </p:cNvSpPr>
          <p:nvPr/>
        </p:nvSpPr>
        <p:spPr bwMode="auto">
          <a:xfrm>
            <a:off x="563379" y="3173655"/>
            <a:ext cx="2265519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17" name="Objekt 16"/>
          <p:cNvGraphicFramePr>
            <a:graphicFrameLocks noChangeAspect="1"/>
          </p:cNvGraphicFramePr>
          <p:nvPr>
            <p:extLst>
              <p:ext uri="{D42A27DB-BD31-4B8C-83A1-F6EECF244321}">
                <p14:modId xmlns:p14="http://schemas.microsoft.com/office/powerpoint/2010/main" val="2372186626"/>
              </p:ext>
            </p:extLst>
          </p:nvPr>
        </p:nvGraphicFramePr>
        <p:xfrm>
          <a:off x="563380" y="3173656"/>
          <a:ext cx="10862564" cy="2271084"/>
        </p:xfrm>
        <a:graphic>
          <a:graphicData uri="http://schemas.openxmlformats.org/presentationml/2006/ole">
            <mc:AlternateContent xmlns:mc="http://schemas.openxmlformats.org/markup-compatibility/2006">
              <mc:Choice xmlns:v="urn:schemas-microsoft-com:vml" Requires="v">
                <p:oleObj spid="_x0000_s41038" name="Equation" r:id="rId10" imgW="3632200" imgH="762000" progId="Equation.DSMT4">
                  <p:embed/>
                </p:oleObj>
              </mc:Choice>
              <mc:Fallback>
                <p:oleObj name="Equation" r:id="rId10" imgW="3632200" imgH="762000" progId="Equation.DSMT4">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63380" y="3173656"/>
                        <a:ext cx="10862564" cy="2271084"/>
                      </a:xfrm>
                      <a:prstGeom prst="rect">
                        <a:avLst/>
                      </a:prstGeom>
                      <a:noFill/>
                    </p:spPr>
                  </p:pic>
                </p:oleObj>
              </mc:Fallback>
            </mc:AlternateContent>
          </a:graphicData>
        </a:graphic>
      </p:graphicFrame>
    </p:spTree>
    <p:extLst>
      <p:ext uri="{BB962C8B-B14F-4D97-AF65-F5344CB8AC3E}">
        <p14:creationId xmlns:p14="http://schemas.microsoft.com/office/powerpoint/2010/main" val="19015628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12"/>
          </p:nvPr>
        </p:nvSpPr>
        <p:spPr/>
        <p:txBody>
          <a:bodyPr/>
          <a:lstStyle/>
          <a:p>
            <a:fld id="{05AB504C-2EAE-4C1B-A3CB-68D7E240E4AC}" type="slidenum">
              <a:rPr lang="sv-SE" smtClean="0"/>
              <a:t>17</a:t>
            </a:fld>
            <a:endParaRPr lang="sv-SE"/>
          </a:p>
        </p:txBody>
      </p:sp>
      <p:sp>
        <p:nvSpPr>
          <p:cNvPr id="5" name="Rektangel 4"/>
          <p:cNvSpPr/>
          <p:nvPr/>
        </p:nvSpPr>
        <p:spPr>
          <a:xfrm>
            <a:off x="1010196" y="565142"/>
            <a:ext cx="5023811" cy="461665"/>
          </a:xfrm>
          <a:prstGeom prst="rect">
            <a:avLst/>
          </a:prstGeom>
        </p:spPr>
        <p:txBody>
          <a:bodyPr wrap="none">
            <a:spAutoFit/>
          </a:bodyPr>
          <a:lstStyle/>
          <a:p>
            <a:r>
              <a:rPr lang="sv-SE" sz="2400" b="1" dirty="0" err="1">
                <a:solidFill>
                  <a:srgbClr val="0070C0"/>
                </a:solidFill>
                <a:latin typeface="Times New Roman" panose="02020603050405020304" pitchFamily="18" charset="0"/>
                <a:ea typeface="Times New Roman" panose="02020603050405020304" pitchFamily="18" charset="0"/>
              </a:rPr>
              <a:t>Now</a:t>
            </a:r>
            <a:r>
              <a:rPr lang="sv-SE" sz="2400" b="1" dirty="0">
                <a:solidFill>
                  <a:srgbClr val="0070C0"/>
                </a:solidFill>
                <a:latin typeface="Times New Roman" panose="02020603050405020304" pitchFamily="18" charset="0"/>
                <a:ea typeface="Times New Roman" panose="02020603050405020304" pitchFamily="18" charset="0"/>
              </a:rPr>
              <a:t>, </a:t>
            </a:r>
            <a:r>
              <a:rPr lang="sv-SE" sz="2400" b="1" dirty="0" err="1">
                <a:solidFill>
                  <a:srgbClr val="0070C0"/>
                </a:solidFill>
                <a:latin typeface="Times New Roman" panose="02020603050405020304" pitchFamily="18" charset="0"/>
                <a:ea typeface="Times New Roman" panose="02020603050405020304" pitchFamily="18" charset="0"/>
              </a:rPr>
              <a:t>we</a:t>
            </a:r>
            <a:r>
              <a:rPr lang="sv-SE" sz="2400" b="1" dirty="0">
                <a:solidFill>
                  <a:srgbClr val="0070C0"/>
                </a:solidFill>
                <a:latin typeface="Times New Roman" panose="02020603050405020304" pitchFamily="18" charset="0"/>
                <a:ea typeface="Times New Roman" panose="02020603050405020304" pitchFamily="18" charset="0"/>
              </a:rPr>
              <a:t> </a:t>
            </a:r>
            <a:r>
              <a:rPr lang="sv-SE" sz="2400" b="1" dirty="0" err="1">
                <a:solidFill>
                  <a:srgbClr val="0070C0"/>
                </a:solidFill>
                <a:latin typeface="Times New Roman" panose="02020603050405020304" pitchFamily="18" charset="0"/>
                <a:ea typeface="Times New Roman" panose="02020603050405020304" pitchFamily="18" charset="0"/>
              </a:rPr>
              <a:t>assume</a:t>
            </a:r>
            <a:r>
              <a:rPr lang="sv-SE" sz="2400" b="1" dirty="0">
                <a:solidFill>
                  <a:srgbClr val="0070C0"/>
                </a:solidFill>
                <a:latin typeface="Times New Roman" panose="02020603050405020304" pitchFamily="18" charset="0"/>
                <a:ea typeface="Times New Roman" panose="02020603050405020304" pitchFamily="18" charset="0"/>
              </a:rPr>
              <a:t> </a:t>
            </a:r>
            <a:r>
              <a:rPr lang="sv-SE" sz="2400" b="1" dirty="0" err="1">
                <a:solidFill>
                  <a:srgbClr val="0070C0"/>
                </a:solidFill>
                <a:latin typeface="Times New Roman" panose="02020603050405020304" pitchFamily="18" charset="0"/>
                <a:ea typeface="Times New Roman" panose="02020603050405020304" pitchFamily="18" charset="0"/>
              </a:rPr>
              <a:t>stationarity</a:t>
            </a:r>
            <a:r>
              <a:rPr lang="sv-SE" sz="2400" b="1" dirty="0">
                <a:solidFill>
                  <a:srgbClr val="0070C0"/>
                </a:solidFill>
                <a:latin typeface="Times New Roman" panose="02020603050405020304" pitchFamily="18" charset="0"/>
                <a:ea typeface="Times New Roman" panose="02020603050405020304" pitchFamily="18" charset="0"/>
              </a:rPr>
              <a:t>. </a:t>
            </a:r>
            <a:r>
              <a:rPr lang="sv-SE" sz="2400" b="1" dirty="0" err="1">
                <a:solidFill>
                  <a:srgbClr val="0070C0"/>
                </a:solidFill>
                <a:latin typeface="Times New Roman" panose="02020603050405020304" pitchFamily="18" charset="0"/>
                <a:ea typeface="Times New Roman" panose="02020603050405020304" pitchFamily="18" charset="0"/>
              </a:rPr>
              <a:t>Hence</a:t>
            </a:r>
            <a:r>
              <a:rPr lang="sv-SE" sz="2400" b="1" dirty="0">
                <a:solidFill>
                  <a:srgbClr val="0070C0"/>
                </a:solidFill>
                <a:latin typeface="Times New Roman" panose="02020603050405020304" pitchFamily="18" charset="0"/>
                <a:ea typeface="Times New Roman" panose="02020603050405020304" pitchFamily="18" charset="0"/>
              </a:rPr>
              <a:t>, </a:t>
            </a:r>
            <a:endParaRPr lang="sv-SE" sz="2400" b="1" dirty="0">
              <a:solidFill>
                <a:srgbClr val="0070C0"/>
              </a:solidFill>
            </a:endParaRPr>
          </a:p>
        </p:txBody>
      </p:sp>
      <p:sp>
        <p:nvSpPr>
          <p:cNvPr id="6" name="Rectangle 2"/>
          <p:cNvSpPr>
            <a:spLocks noChangeArrowheads="1"/>
          </p:cNvSpPr>
          <p:nvPr/>
        </p:nvSpPr>
        <p:spPr bwMode="auto">
          <a:xfrm>
            <a:off x="5952930" y="565142"/>
            <a:ext cx="2308984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7" name="Objekt 6"/>
          <p:cNvGraphicFramePr>
            <a:graphicFrameLocks noChangeAspect="1"/>
          </p:cNvGraphicFramePr>
          <p:nvPr>
            <p:extLst>
              <p:ext uri="{D42A27DB-BD31-4B8C-83A1-F6EECF244321}">
                <p14:modId xmlns:p14="http://schemas.microsoft.com/office/powerpoint/2010/main" val="1089892626"/>
              </p:ext>
            </p:extLst>
          </p:nvPr>
        </p:nvGraphicFramePr>
        <p:xfrm>
          <a:off x="1010196" y="1218285"/>
          <a:ext cx="2234485" cy="565142"/>
        </p:xfrm>
        <a:graphic>
          <a:graphicData uri="http://schemas.openxmlformats.org/presentationml/2006/ole">
            <mc:AlternateContent xmlns:mc="http://schemas.openxmlformats.org/markup-compatibility/2006">
              <mc:Choice xmlns:v="urn:schemas-microsoft-com:vml" Requires="v">
                <p:oleObj spid="_x0000_s42055" name="Equation" r:id="rId3" imgW="812447" imgH="203112" progId="Equation.DSMT4">
                  <p:embed/>
                </p:oleObj>
              </mc:Choice>
              <mc:Fallback>
                <p:oleObj name="Equation" r:id="rId3" imgW="812447" imgH="203112"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0196" y="1218285"/>
                        <a:ext cx="2234485" cy="565142"/>
                      </a:xfrm>
                      <a:prstGeom prst="rect">
                        <a:avLst/>
                      </a:prstGeom>
                      <a:noFill/>
                    </p:spPr>
                  </p:pic>
                </p:oleObj>
              </mc:Fallback>
            </mc:AlternateContent>
          </a:graphicData>
        </a:graphic>
      </p:graphicFrame>
      <p:sp>
        <p:nvSpPr>
          <p:cNvPr id="8" name="Rektangel 7"/>
          <p:cNvSpPr/>
          <p:nvPr/>
        </p:nvSpPr>
        <p:spPr>
          <a:xfrm>
            <a:off x="1010196" y="1974905"/>
            <a:ext cx="5439951" cy="461665"/>
          </a:xfrm>
          <a:prstGeom prst="rect">
            <a:avLst/>
          </a:prstGeom>
        </p:spPr>
        <p:txBody>
          <a:bodyPr wrap="none">
            <a:spAutoFit/>
          </a:bodyPr>
          <a:lstStyle/>
          <a:p>
            <a:r>
              <a:rPr lang="sv-SE" sz="2400" b="1" dirty="0" err="1">
                <a:solidFill>
                  <a:srgbClr val="0070C0"/>
                </a:solidFill>
                <a:latin typeface="Times New Roman" panose="02020603050405020304" pitchFamily="18" charset="0"/>
                <a:ea typeface="Times New Roman" panose="02020603050405020304" pitchFamily="18" charset="0"/>
              </a:rPr>
              <a:t>We</a:t>
            </a:r>
            <a:r>
              <a:rPr lang="sv-SE" sz="2400" b="1" dirty="0">
                <a:solidFill>
                  <a:srgbClr val="0070C0"/>
                </a:solidFill>
                <a:latin typeface="Times New Roman" panose="02020603050405020304" pitchFamily="18" charset="0"/>
                <a:ea typeface="Times New Roman" panose="02020603050405020304" pitchFamily="18" charset="0"/>
              </a:rPr>
              <a:t> </a:t>
            </a:r>
            <a:r>
              <a:rPr lang="sv-SE" sz="2400" b="1" dirty="0" err="1">
                <a:solidFill>
                  <a:srgbClr val="0070C0"/>
                </a:solidFill>
                <a:latin typeface="Times New Roman" panose="02020603050405020304" pitchFamily="18" charset="0"/>
                <a:ea typeface="Times New Roman" panose="02020603050405020304" pitchFamily="18" charset="0"/>
              </a:rPr>
              <a:t>can</a:t>
            </a:r>
            <a:r>
              <a:rPr lang="sv-SE" sz="2400" b="1" dirty="0">
                <a:solidFill>
                  <a:srgbClr val="0070C0"/>
                </a:solidFill>
                <a:latin typeface="Times New Roman" panose="02020603050405020304" pitchFamily="18" charset="0"/>
                <a:ea typeface="Times New Roman" panose="02020603050405020304" pitchFamily="18" charset="0"/>
              </a:rPr>
              <a:t> </a:t>
            </a:r>
            <a:r>
              <a:rPr lang="sv-SE" sz="2400" b="1" dirty="0" err="1">
                <a:solidFill>
                  <a:srgbClr val="0070C0"/>
                </a:solidFill>
                <a:latin typeface="Times New Roman" panose="02020603050405020304" pitchFamily="18" charset="0"/>
                <a:ea typeface="Times New Roman" panose="02020603050405020304" pitchFamily="18" charset="0"/>
              </a:rPr>
              <a:t>determine</a:t>
            </a:r>
            <a:r>
              <a:rPr lang="sv-SE" sz="2400" b="1" dirty="0">
                <a:solidFill>
                  <a:srgbClr val="0070C0"/>
                </a:solidFill>
                <a:latin typeface="Times New Roman" panose="02020603050405020304" pitchFamily="18" charset="0"/>
                <a:ea typeface="Times New Roman" panose="02020603050405020304" pitchFamily="18" charset="0"/>
              </a:rPr>
              <a:t> the optimal </a:t>
            </a:r>
            <a:r>
              <a:rPr lang="sv-SE" sz="2400" b="1" dirty="0" err="1">
                <a:solidFill>
                  <a:srgbClr val="0070C0"/>
                </a:solidFill>
                <a:latin typeface="Times New Roman" panose="02020603050405020304" pitchFamily="18" charset="0"/>
                <a:ea typeface="Times New Roman" panose="02020603050405020304" pitchFamily="18" charset="0"/>
              </a:rPr>
              <a:t>values</a:t>
            </a:r>
            <a:r>
              <a:rPr lang="sv-SE" sz="2400" b="1" dirty="0">
                <a:solidFill>
                  <a:srgbClr val="0070C0"/>
                </a:solidFill>
                <a:latin typeface="Times New Roman" panose="02020603050405020304" pitchFamily="18" charset="0"/>
                <a:ea typeface="Times New Roman" panose="02020603050405020304" pitchFamily="18" charset="0"/>
              </a:rPr>
              <a:t> </a:t>
            </a:r>
            <a:r>
              <a:rPr lang="sv-SE" sz="2400" b="1" dirty="0" err="1">
                <a:solidFill>
                  <a:srgbClr val="0070C0"/>
                </a:solidFill>
                <a:latin typeface="Times New Roman" panose="02020603050405020304" pitchFamily="18" charset="0"/>
                <a:ea typeface="Times New Roman" panose="02020603050405020304" pitchFamily="18" charset="0"/>
              </a:rPr>
              <a:t>of</a:t>
            </a:r>
            <a:r>
              <a:rPr lang="sv-SE" sz="2400" b="1" dirty="0">
                <a:solidFill>
                  <a:srgbClr val="0070C0"/>
                </a:solidFill>
                <a:latin typeface="Times New Roman" panose="02020603050405020304" pitchFamily="18" charset="0"/>
                <a:ea typeface="Times New Roman" panose="02020603050405020304" pitchFamily="18" charset="0"/>
              </a:rPr>
              <a:t> </a:t>
            </a:r>
            <a:endParaRPr lang="sv-SE" sz="2400" b="1" dirty="0">
              <a:solidFill>
                <a:srgbClr val="0070C0"/>
              </a:solidFill>
            </a:endParaRPr>
          </a:p>
        </p:txBody>
      </p:sp>
      <p:sp>
        <p:nvSpPr>
          <p:cNvPr id="9" name="Rectangle 4"/>
          <p:cNvSpPr>
            <a:spLocks noChangeArrowheads="1"/>
          </p:cNvSpPr>
          <p:nvPr/>
        </p:nvSpPr>
        <p:spPr bwMode="auto">
          <a:xfrm>
            <a:off x="6307494" y="1871427"/>
            <a:ext cx="2911152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10" name="Objekt 9"/>
          <p:cNvGraphicFramePr>
            <a:graphicFrameLocks noChangeAspect="1"/>
          </p:cNvGraphicFramePr>
          <p:nvPr>
            <p:extLst>
              <p:ext uri="{D42A27DB-BD31-4B8C-83A1-F6EECF244321}">
                <p14:modId xmlns:p14="http://schemas.microsoft.com/office/powerpoint/2010/main" val="2289507657"/>
              </p:ext>
            </p:extLst>
          </p:nvPr>
        </p:nvGraphicFramePr>
        <p:xfrm>
          <a:off x="6307493" y="1871428"/>
          <a:ext cx="834671" cy="565142"/>
        </p:xfrm>
        <a:graphic>
          <a:graphicData uri="http://schemas.openxmlformats.org/presentationml/2006/ole">
            <mc:AlternateContent xmlns:mc="http://schemas.openxmlformats.org/markup-compatibility/2006">
              <mc:Choice xmlns:v="urn:schemas-microsoft-com:vml" Requires="v">
                <p:oleObj spid="_x0000_s42056" name="Equation" r:id="rId5" imgW="304536" imgH="203024" progId="Equation.DSMT4">
                  <p:embed/>
                </p:oleObj>
              </mc:Choice>
              <mc:Fallback>
                <p:oleObj name="Equation" r:id="rId5" imgW="304536" imgH="203024"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7493" y="1871428"/>
                        <a:ext cx="834671" cy="565142"/>
                      </a:xfrm>
                      <a:prstGeom prst="rect">
                        <a:avLst/>
                      </a:prstGeom>
                      <a:noFill/>
                    </p:spPr>
                  </p:pic>
                </p:oleObj>
              </mc:Fallback>
            </mc:AlternateContent>
          </a:graphicData>
        </a:graphic>
      </p:graphicFrame>
      <p:sp>
        <p:nvSpPr>
          <p:cNvPr id="11" name="Rektangel 10"/>
          <p:cNvSpPr/>
          <p:nvPr/>
        </p:nvSpPr>
        <p:spPr>
          <a:xfrm>
            <a:off x="7142164" y="1974904"/>
            <a:ext cx="1382110" cy="461665"/>
          </a:xfrm>
          <a:prstGeom prst="rect">
            <a:avLst/>
          </a:prstGeom>
        </p:spPr>
        <p:txBody>
          <a:bodyPr wrap="none">
            <a:spAutoFit/>
          </a:bodyPr>
          <a:lstStyle/>
          <a:p>
            <a:r>
              <a:rPr lang="en-US" sz="2400" b="1" dirty="0">
                <a:solidFill>
                  <a:srgbClr val="0070C0"/>
                </a:solidFill>
                <a:latin typeface="Times New Roman" panose="02020603050405020304" pitchFamily="18" charset="0"/>
                <a:ea typeface="Times New Roman" panose="02020603050405020304" pitchFamily="18" charset="0"/>
              </a:rPr>
              <a:t>, denoted</a:t>
            </a:r>
            <a:endParaRPr lang="sv-SE" sz="2400" b="1" dirty="0">
              <a:solidFill>
                <a:srgbClr val="0070C0"/>
              </a:solidFill>
            </a:endParaRPr>
          </a:p>
        </p:txBody>
      </p:sp>
      <p:sp>
        <p:nvSpPr>
          <p:cNvPr id="12" name="Rectangle 6"/>
          <p:cNvSpPr>
            <a:spLocks noChangeArrowheads="1"/>
          </p:cNvSpPr>
          <p:nvPr/>
        </p:nvSpPr>
        <p:spPr bwMode="auto">
          <a:xfrm>
            <a:off x="8524273" y="1783427"/>
            <a:ext cx="21576131" cy="52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13" name="Objekt 12"/>
          <p:cNvGraphicFramePr>
            <a:graphicFrameLocks noChangeAspect="1"/>
          </p:cNvGraphicFramePr>
          <p:nvPr>
            <p:extLst>
              <p:ext uri="{D42A27DB-BD31-4B8C-83A1-F6EECF244321}">
                <p14:modId xmlns:p14="http://schemas.microsoft.com/office/powerpoint/2010/main" val="3418216547"/>
              </p:ext>
            </p:extLst>
          </p:nvPr>
        </p:nvGraphicFramePr>
        <p:xfrm>
          <a:off x="1010196" y="2540047"/>
          <a:ext cx="1772814" cy="653142"/>
        </p:xfrm>
        <a:graphic>
          <a:graphicData uri="http://schemas.openxmlformats.org/presentationml/2006/ole">
            <mc:AlternateContent xmlns:mc="http://schemas.openxmlformats.org/markup-compatibility/2006">
              <mc:Choice xmlns:v="urn:schemas-microsoft-com:vml" Requires="v">
                <p:oleObj spid="_x0000_s42057" name="Equation" r:id="rId7" imgW="660113" imgH="241195" progId="Equation.DSMT4">
                  <p:embed/>
                </p:oleObj>
              </mc:Choice>
              <mc:Fallback>
                <p:oleObj name="Equation" r:id="rId7" imgW="660113" imgH="241195"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10196" y="2540047"/>
                        <a:ext cx="1772814" cy="653142"/>
                      </a:xfrm>
                      <a:prstGeom prst="rect">
                        <a:avLst/>
                      </a:prstGeom>
                      <a:noFill/>
                    </p:spPr>
                  </p:pic>
                </p:oleObj>
              </mc:Fallback>
            </mc:AlternateContent>
          </a:graphicData>
        </a:graphic>
      </p:graphicFrame>
      <p:sp>
        <p:nvSpPr>
          <p:cNvPr id="14" name="Rektangel 13"/>
          <p:cNvSpPr/>
          <p:nvPr/>
        </p:nvSpPr>
        <p:spPr>
          <a:xfrm>
            <a:off x="2783010" y="2685806"/>
            <a:ext cx="3082895" cy="461665"/>
          </a:xfrm>
          <a:prstGeom prst="rect">
            <a:avLst/>
          </a:prstGeom>
        </p:spPr>
        <p:txBody>
          <a:bodyPr wrap="none">
            <a:spAutoFit/>
          </a:bodyPr>
          <a:lstStyle/>
          <a:p>
            <a:r>
              <a:rPr lang="en-US" sz="2400" b="1" dirty="0">
                <a:solidFill>
                  <a:srgbClr val="0070C0"/>
                </a:solidFill>
                <a:latin typeface="Times New Roman" panose="02020603050405020304" pitchFamily="18" charset="0"/>
                <a:ea typeface="Times New Roman" panose="02020603050405020304" pitchFamily="18" charset="0"/>
              </a:rPr>
              <a:t>, in the following way:</a:t>
            </a:r>
            <a:endParaRPr lang="sv-SE" sz="2400" b="1" dirty="0">
              <a:solidFill>
                <a:srgbClr val="0070C0"/>
              </a:solidFill>
            </a:endParaRPr>
          </a:p>
        </p:txBody>
      </p:sp>
      <p:sp>
        <p:nvSpPr>
          <p:cNvPr id="15" name="Rektangel 14"/>
          <p:cNvSpPr/>
          <p:nvPr/>
        </p:nvSpPr>
        <p:spPr>
          <a:xfrm>
            <a:off x="1010196" y="3384668"/>
            <a:ext cx="1510350" cy="461665"/>
          </a:xfrm>
          <a:prstGeom prst="rect">
            <a:avLst/>
          </a:prstGeom>
        </p:spPr>
        <p:txBody>
          <a:bodyPr wrap="none">
            <a:spAutoFit/>
          </a:bodyPr>
          <a:lstStyle/>
          <a:p>
            <a:pPr algn="just">
              <a:spcAft>
                <a:spcPts val="400"/>
              </a:spcAft>
            </a:pPr>
            <a:r>
              <a:rPr lang="en-US" sz="2400" b="1" dirty="0">
                <a:solidFill>
                  <a:srgbClr val="0070C0"/>
                </a:solidFill>
                <a:latin typeface="Times New Roman" panose="02020603050405020304" pitchFamily="18" charset="0"/>
                <a:ea typeface="Times New Roman" panose="02020603050405020304" pitchFamily="18" charset="0"/>
              </a:rPr>
              <a:t>Note that:</a:t>
            </a:r>
            <a:endParaRPr lang="sv-SE" sz="2400" b="1" dirty="0">
              <a:solidFill>
                <a:srgbClr val="0070C0"/>
              </a:solidFill>
              <a:effectLst/>
              <a:latin typeface="Times New Roman" panose="02020603050405020304" pitchFamily="18" charset="0"/>
              <a:ea typeface="Times New Roman" panose="02020603050405020304" pitchFamily="18" charset="0"/>
            </a:endParaRPr>
          </a:p>
        </p:txBody>
      </p:sp>
      <p:sp>
        <p:nvSpPr>
          <p:cNvPr id="16" name="Rectangle 8"/>
          <p:cNvSpPr>
            <a:spLocks noChangeArrowheads="1"/>
          </p:cNvSpPr>
          <p:nvPr/>
        </p:nvSpPr>
        <p:spPr bwMode="auto">
          <a:xfrm>
            <a:off x="1010197" y="4142791"/>
            <a:ext cx="1955209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17" name="Objekt 16"/>
          <p:cNvGraphicFramePr>
            <a:graphicFrameLocks noChangeAspect="1"/>
          </p:cNvGraphicFramePr>
          <p:nvPr>
            <p:extLst>
              <p:ext uri="{D42A27DB-BD31-4B8C-83A1-F6EECF244321}">
                <p14:modId xmlns:p14="http://schemas.microsoft.com/office/powerpoint/2010/main" val="3777913928"/>
              </p:ext>
            </p:extLst>
          </p:nvPr>
        </p:nvGraphicFramePr>
        <p:xfrm>
          <a:off x="1010196" y="3923683"/>
          <a:ext cx="6769245" cy="1054359"/>
        </p:xfrm>
        <a:graphic>
          <a:graphicData uri="http://schemas.openxmlformats.org/presentationml/2006/ole">
            <mc:AlternateContent xmlns:mc="http://schemas.openxmlformats.org/markup-compatibility/2006">
              <mc:Choice xmlns:v="urn:schemas-microsoft-com:vml" Requires="v">
                <p:oleObj spid="_x0000_s42058" name="Equation" r:id="rId9" imgW="2857500" imgH="444500" progId="Equation.DSMT4">
                  <p:embed/>
                </p:oleObj>
              </mc:Choice>
              <mc:Fallback>
                <p:oleObj name="Equation" r:id="rId9" imgW="2857500" imgH="444500" progId="Equation.DSMT4">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10196" y="3923683"/>
                        <a:ext cx="6769245" cy="1054359"/>
                      </a:xfrm>
                      <a:prstGeom prst="rect">
                        <a:avLst/>
                      </a:prstGeom>
                      <a:noFill/>
                    </p:spPr>
                  </p:pic>
                </p:oleObj>
              </mc:Fallback>
            </mc:AlternateContent>
          </a:graphicData>
        </a:graphic>
      </p:graphicFrame>
      <p:sp>
        <p:nvSpPr>
          <p:cNvPr id="18" name="Rektangel 17"/>
          <p:cNvSpPr/>
          <p:nvPr/>
        </p:nvSpPr>
        <p:spPr>
          <a:xfrm>
            <a:off x="1010195" y="4747209"/>
            <a:ext cx="681597" cy="461665"/>
          </a:xfrm>
          <a:prstGeom prst="rect">
            <a:avLst/>
          </a:prstGeom>
        </p:spPr>
        <p:txBody>
          <a:bodyPr wrap="none">
            <a:spAutoFit/>
          </a:bodyPr>
          <a:lstStyle/>
          <a:p>
            <a:pPr algn="just">
              <a:spcAft>
                <a:spcPts val="400"/>
              </a:spcAft>
            </a:pPr>
            <a:r>
              <a:rPr lang="sv-SE" sz="2400" b="1" dirty="0">
                <a:solidFill>
                  <a:srgbClr val="0070C0"/>
                </a:solidFill>
                <a:latin typeface="Times New Roman" panose="02020603050405020304" pitchFamily="18" charset="0"/>
                <a:ea typeface="Times New Roman" panose="02020603050405020304" pitchFamily="18" charset="0"/>
              </a:rPr>
              <a:t>and</a:t>
            </a:r>
            <a:endParaRPr lang="sv-SE" sz="2400" b="1" dirty="0">
              <a:solidFill>
                <a:srgbClr val="0070C0"/>
              </a:solidFill>
              <a:effectLst/>
              <a:latin typeface="Times New Roman" panose="02020603050405020304" pitchFamily="18" charset="0"/>
              <a:ea typeface="Times New Roman" panose="02020603050405020304" pitchFamily="18" charset="0"/>
            </a:endParaRPr>
          </a:p>
        </p:txBody>
      </p:sp>
      <p:sp>
        <p:nvSpPr>
          <p:cNvPr id="19" name="Rectangle 10"/>
          <p:cNvSpPr>
            <a:spLocks noChangeArrowheads="1"/>
          </p:cNvSpPr>
          <p:nvPr/>
        </p:nvSpPr>
        <p:spPr bwMode="auto">
          <a:xfrm>
            <a:off x="1010195" y="5517204"/>
            <a:ext cx="25490044" cy="50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20" name="Objekt 19"/>
          <p:cNvGraphicFramePr>
            <a:graphicFrameLocks noChangeAspect="1"/>
          </p:cNvGraphicFramePr>
          <p:nvPr>
            <p:extLst>
              <p:ext uri="{D42A27DB-BD31-4B8C-83A1-F6EECF244321}">
                <p14:modId xmlns:p14="http://schemas.microsoft.com/office/powerpoint/2010/main" val="1595250626"/>
              </p:ext>
            </p:extLst>
          </p:nvPr>
        </p:nvGraphicFramePr>
        <p:xfrm>
          <a:off x="1010195" y="5256558"/>
          <a:ext cx="5023812" cy="1119086"/>
        </p:xfrm>
        <a:graphic>
          <a:graphicData uri="http://schemas.openxmlformats.org/presentationml/2006/ole">
            <mc:AlternateContent xmlns:mc="http://schemas.openxmlformats.org/markup-compatibility/2006">
              <mc:Choice xmlns:v="urn:schemas-microsoft-com:vml" Requires="v">
                <p:oleObj spid="_x0000_s42059" name="Equation" r:id="rId11" imgW="1993900" imgH="444500" progId="Equation.DSMT4">
                  <p:embed/>
                </p:oleObj>
              </mc:Choice>
              <mc:Fallback>
                <p:oleObj name="Equation" r:id="rId11" imgW="1993900" imgH="444500" progId="Equation.DSMT4">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10195" y="5256558"/>
                        <a:ext cx="5023812" cy="1119086"/>
                      </a:xfrm>
                      <a:prstGeom prst="rect">
                        <a:avLst/>
                      </a:prstGeom>
                      <a:noFill/>
                    </p:spPr>
                  </p:pic>
                </p:oleObj>
              </mc:Fallback>
            </mc:AlternateContent>
          </a:graphicData>
        </a:graphic>
      </p:graphicFrame>
    </p:spTree>
    <p:extLst>
      <p:ext uri="{BB962C8B-B14F-4D97-AF65-F5344CB8AC3E}">
        <p14:creationId xmlns:p14="http://schemas.microsoft.com/office/powerpoint/2010/main" val="3444249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12"/>
          </p:nvPr>
        </p:nvSpPr>
        <p:spPr/>
        <p:txBody>
          <a:bodyPr/>
          <a:lstStyle/>
          <a:p>
            <a:fld id="{05AB504C-2EAE-4C1B-A3CB-68D7E240E4AC}" type="slidenum">
              <a:rPr lang="sv-SE" smtClean="0"/>
              <a:t>18</a:t>
            </a:fld>
            <a:endParaRPr lang="sv-SE"/>
          </a:p>
        </p:txBody>
      </p:sp>
      <p:sp>
        <p:nvSpPr>
          <p:cNvPr id="5" name="Rektangel 4"/>
          <p:cNvSpPr/>
          <p:nvPr/>
        </p:nvSpPr>
        <p:spPr>
          <a:xfrm>
            <a:off x="781074" y="775453"/>
            <a:ext cx="3090911" cy="461665"/>
          </a:xfrm>
          <a:prstGeom prst="rect">
            <a:avLst/>
          </a:prstGeom>
        </p:spPr>
        <p:txBody>
          <a:bodyPr wrap="none">
            <a:spAutoFit/>
          </a:bodyPr>
          <a:lstStyle/>
          <a:p>
            <a:r>
              <a:rPr lang="sv-SE" sz="2400" b="1" dirty="0">
                <a:solidFill>
                  <a:srgbClr val="0070C0"/>
                </a:solidFill>
                <a:latin typeface="Times New Roman" panose="02020603050405020304" pitchFamily="18" charset="0"/>
                <a:ea typeface="Times New Roman" panose="02020603050405020304" pitchFamily="18" charset="0"/>
              </a:rPr>
              <a:t>The optimal </a:t>
            </a:r>
            <a:r>
              <a:rPr lang="sv-SE" sz="2400" b="1" dirty="0" err="1">
                <a:solidFill>
                  <a:srgbClr val="0070C0"/>
                </a:solidFill>
                <a:latin typeface="Times New Roman" panose="02020603050405020304" pitchFamily="18" charset="0"/>
                <a:ea typeface="Times New Roman" panose="02020603050405020304" pitchFamily="18" charset="0"/>
              </a:rPr>
              <a:t>values</a:t>
            </a:r>
            <a:r>
              <a:rPr lang="sv-SE" sz="2400" b="1" dirty="0">
                <a:solidFill>
                  <a:srgbClr val="0070C0"/>
                </a:solidFill>
                <a:latin typeface="Times New Roman" panose="02020603050405020304" pitchFamily="18" charset="0"/>
                <a:ea typeface="Times New Roman" panose="02020603050405020304" pitchFamily="18" charset="0"/>
              </a:rPr>
              <a:t> </a:t>
            </a:r>
            <a:r>
              <a:rPr lang="sv-SE" sz="2400" b="1" dirty="0" err="1">
                <a:solidFill>
                  <a:srgbClr val="0070C0"/>
                </a:solidFill>
                <a:latin typeface="Times New Roman" panose="02020603050405020304" pitchFamily="18" charset="0"/>
                <a:ea typeface="Times New Roman" panose="02020603050405020304" pitchFamily="18" charset="0"/>
              </a:rPr>
              <a:t>of</a:t>
            </a:r>
            <a:r>
              <a:rPr lang="sv-SE" sz="2400" b="1" dirty="0">
                <a:solidFill>
                  <a:srgbClr val="0070C0"/>
                </a:solidFill>
                <a:latin typeface="Times New Roman" panose="02020603050405020304" pitchFamily="18" charset="0"/>
                <a:ea typeface="Times New Roman" panose="02020603050405020304" pitchFamily="18" charset="0"/>
              </a:rPr>
              <a:t> </a:t>
            </a:r>
            <a:endParaRPr lang="sv-SE" sz="2400" b="1" dirty="0">
              <a:solidFill>
                <a:srgbClr val="0070C0"/>
              </a:solidFill>
            </a:endParaRPr>
          </a:p>
        </p:txBody>
      </p:sp>
      <p:sp>
        <p:nvSpPr>
          <p:cNvPr id="6" name="Rectangle 2"/>
          <p:cNvSpPr>
            <a:spLocks noChangeArrowheads="1"/>
          </p:cNvSpPr>
          <p:nvPr/>
        </p:nvSpPr>
        <p:spPr bwMode="auto">
          <a:xfrm>
            <a:off x="4012163" y="589724"/>
            <a:ext cx="3452774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7" name="Objekt 6"/>
          <p:cNvGraphicFramePr>
            <a:graphicFrameLocks noChangeAspect="1"/>
          </p:cNvGraphicFramePr>
          <p:nvPr>
            <p:extLst>
              <p:ext uri="{D42A27DB-BD31-4B8C-83A1-F6EECF244321}">
                <p14:modId xmlns:p14="http://schemas.microsoft.com/office/powerpoint/2010/main" val="1279093310"/>
              </p:ext>
            </p:extLst>
          </p:nvPr>
        </p:nvGraphicFramePr>
        <p:xfrm>
          <a:off x="3821274" y="589724"/>
          <a:ext cx="539496" cy="647395"/>
        </p:xfrm>
        <a:graphic>
          <a:graphicData uri="http://schemas.openxmlformats.org/presentationml/2006/ole">
            <mc:AlternateContent xmlns:mc="http://schemas.openxmlformats.org/markup-compatibility/2006">
              <mc:Choice xmlns:v="urn:schemas-microsoft-com:vml" Requires="v">
                <p:oleObj spid="_x0000_s43048" name="Equation" r:id="rId3" imgW="190500" imgH="228600" progId="Equation.DSMT4">
                  <p:embed/>
                </p:oleObj>
              </mc:Choice>
              <mc:Fallback>
                <p:oleObj name="Equation" r:id="rId3" imgW="190500" imgH="2286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21274" y="589724"/>
                        <a:ext cx="539496" cy="647395"/>
                      </a:xfrm>
                      <a:prstGeom prst="rect">
                        <a:avLst/>
                      </a:prstGeom>
                      <a:noFill/>
                    </p:spPr>
                  </p:pic>
                </p:oleObj>
              </mc:Fallback>
            </mc:AlternateContent>
          </a:graphicData>
        </a:graphic>
      </p:graphicFrame>
      <p:sp>
        <p:nvSpPr>
          <p:cNvPr id="8" name="Rektangel 7"/>
          <p:cNvSpPr/>
          <p:nvPr/>
        </p:nvSpPr>
        <p:spPr>
          <a:xfrm>
            <a:off x="4310058" y="775453"/>
            <a:ext cx="7236405" cy="461665"/>
          </a:xfrm>
          <a:prstGeom prst="rect">
            <a:avLst/>
          </a:prstGeom>
        </p:spPr>
        <p:txBody>
          <a:bodyPr wrap="none">
            <a:spAutoFit/>
          </a:bodyPr>
          <a:lstStyle/>
          <a:p>
            <a:r>
              <a:rPr lang="sv-SE" sz="2400" b="1" dirty="0" err="1">
                <a:solidFill>
                  <a:srgbClr val="0070C0"/>
                </a:solidFill>
                <a:latin typeface="Times New Roman" panose="02020603050405020304" pitchFamily="18" charset="0"/>
                <a:ea typeface="Times New Roman" panose="02020603050405020304" pitchFamily="18" charset="0"/>
              </a:rPr>
              <a:t>are</a:t>
            </a:r>
            <a:r>
              <a:rPr lang="sv-SE" sz="2400" b="1" dirty="0">
                <a:solidFill>
                  <a:srgbClr val="0070C0"/>
                </a:solidFill>
                <a:latin typeface="Times New Roman" panose="02020603050405020304" pitchFamily="18" charset="0"/>
                <a:ea typeface="Times New Roman" panose="02020603050405020304" pitchFamily="18" charset="0"/>
              </a:rPr>
              <a:t> </a:t>
            </a:r>
            <a:r>
              <a:rPr lang="sv-SE" sz="2400" b="1" dirty="0" err="1">
                <a:solidFill>
                  <a:srgbClr val="0070C0"/>
                </a:solidFill>
                <a:latin typeface="Times New Roman" panose="02020603050405020304" pitchFamily="18" charset="0"/>
                <a:ea typeface="Times New Roman" panose="02020603050405020304" pitchFamily="18" charset="0"/>
              </a:rPr>
              <a:t>determined</a:t>
            </a:r>
            <a:r>
              <a:rPr lang="sv-SE" sz="2400" b="1" dirty="0">
                <a:solidFill>
                  <a:srgbClr val="0070C0"/>
                </a:solidFill>
                <a:latin typeface="Times New Roman" panose="02020603050405020304" pitchFamily="18" charset="0"/>
                <a:ea typeface="Times New Roman" panose="02020603050405020304" pitchFamily="18" charset="0"/>
              </a:rPr>
              <a:t> via </a:t>
            </a:r>
            <a:r>
              <a:rPr lang="sv-SE" sz="2400" b="1" dirty="0" err="1">
                <a:solidFill>
                  <a:srgbClr val="0070C0"/>
                </a:solidFill>
                <a:latin typeface="Times New Roman" panose="02020603050405020304" pitchFamily="18" charset="0"/>
                <a:ea typeface="Times New Roman" panose="02020603050405020304" pitchFamily="18" charset="0"/>
              </a:rPr>
              <a:t>this</a:t>
            </a:r>
            <a:r>
              <a:rPr lang="sv-SE" sz="2400" b="1" dirty="0">
                <a:solidFill>
                  <a:srgbClr val="0070C0"/>
                </a:solidFill>
                <a:latin typeface="Times New Roman" panose="02020603050405020304" pitchFamily="18" charset="0"/>
                <a:ea typeface="Times New Roman" panose="02020603050405020304" pitchFamily="18" charset="0"/>
              </a:rPr>
              <a:t> </a:t>
            </a:r>
            <a:r>
              <a:rPr lang="sv-SE" sz="2400" b="1" dirty="0" err="1">
                <a:solidFill>
                  <a:srgbClr val="0070C0"/>
                </a:solidFill>
                <a:latin typeface="Times New Roman" panose="02020603050405020304" pitchFamily="18" charset="0"/>
                <a:ea typeface="Times New Roman" panose="02020603050405020304" pitchFamily="18" charset="0"/>
              </a:rPr>
              <a:t>linear</a:t>
            </a:r>
            <a:r>
              <a:rPr lang="sv-SE" sz="2400" b="1" dirty="0">
                <a:solidFill>
                  <a:srgbClr val="0070C0"/>
                </a:solidFill>
                <a:latin typeface="Times New Roman" panose="02020603050405020304" pitchFamily="18" charset="0"/>
                <a:ea typeface="Times New Roman" panose="02020603050405020304" pitchFamily="18" charset="0"/>
              </a:rPr>
              <a:t> </a:t>
            </a:r>
            <a:r>
              <a:rPr lang="sv-SE" sz="2400" b="1" dirty="0" err="1">
                <a:solidFill>
                  <a:srgbClr val="0070C0"/>
                </a:solidFill>
                <a:latin typeface="Times New Roman" panose="02020603050405020304" pitchFamily="18" charset="0"/>
                <a:ea typeface="Times New Roman" panose="02020603050405020304" pitchFamily="18" charset="0"/>
              </a:rPr>
              <a:t>programming</a:t>
            </a:r>
            <a:r>
              <a:rPr lang="sv-SE" sz="2400" b="1" dirty="0">
                <a:solidFill>
                  <a:srgbClr val="0070C0"/>
                </a:solidFill>
                <a:latin typeface="Times New Roman" panose="02020603050405020304" pitchFamily="18" charset="0"/>
                <a:ea typeface="Times New Roman" panose="02020603050405020304" pitchFamily="18" charset="0"/>
              </a:rPr>
              <a:t> problem:</a:t>
            </a:r>
            <a:endParaRPr lang="sv-SE" sz="2400" b="1" dirty="0">
              <a:solidFill>
                <a:srgbClr val="0070C0"/>
              </a:solidFill>
            </a:endParaRPr>
          </a:p>
        </p:txBody>
      </p:sp>
      <p:sp>
        <p:nvSpPr>
          <p:cNvPr id="9" name="Rectangle 4"/>
          <p:cNvSpPr>
            <a:spLocks noChangeArrowheads="1"/>
          </p:cNvSpPr>
          <p:nvPr/>
        </p:nvSpPr>
        <p:spPr bwMode="auto">
          <a:xfrm>
            <a:off x="847622" y="1651517"/>
            <a:ext cx="31381938" cy="105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10" name="Objekt 9"/>
          <p:cNvGraphicFramePr>
            <a:graphicFrameLocks noChangeAspect="1"/>
          </p:cNvGraphicFramePr>
          <p:nvPr>
            <p:extLst>
              <p:ext uri="{D42A27DB-BD31-4B8C-83A1-F6EECF244321}">
                <p14:modId xmlns:p14="http://schemas.microsoft.com/office/powerpoint/2010/main" val="4183719077"/>
              </p:ext>
            </p:extLst>
          </p:nvPr>
        </p:nvGraphicFramePr>
        <p:xfrm>
          <a:off x="781074" y="1781024"/>
          <a:ext cx="3462437" cy="1362270"/>
        </p:xfrm>
        <a:graphic>
          <a:graphicData uri="http://schemas.openxmlformats.org/presentationml/2006/ole">
            <mc:AlternateContent xmlns:mc="http://schemas.openxmlformats.org/markup-compatibility/2006">
              <mc:Choice xmlns:v="urn:schemas-microsoft-com:vml" Requires="v">
                <p:oleObj spid="_x0000_s43049" name="Equation" r:id="rId5" imgW="863225" imgH="342751" progId="Equation.DSMT4">
                  <p:embed/>
                </p:oleObj>
              </mc:Choice>
              <mc:Fallback>
                <p:oleObj name="Equation" r:id="rId5" imgW="863225" imgH="342751"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1074" y="1781024"/>
                        <a:ext cx="3462437" cy="1362270"/>
                      </a:xfrm>
                      <a:prstGeom prst="rect">
                        <a:avLst/>
                      </a:prstGeom>
                      <a:noFill/>
                    </p:spPr>
                  </p:pic>
                </p:oleObj>
              </mc:Fallback>
            </mc:AlternateContent>
          </a:graphicData>
        </a:graphic>
      </p:graphicFrame>
      <p:sp>
        <p:nvSpPr>
          <p:cNvPr id="11" name="Rektangel 10"/>
          <p:cNvSpPr/>
          <p:nvPr/>
        </p:nvSpPr>
        <p:spPr>
          <a:xfrm>
            <a:off x="781074" y="3197355"/>
            <a:ext cx="561372" cy="461665"/>
          </a:xfrm>
          <a:prstGeom prst="rect">
            <a:avLst/>
          </a:prstGeom>
        </p:spPr>
        <p:txBody>
          <a:bodyPr wrap="none">
            <a:spAutoFit/>
          </a:bodyPr>
          <a:lstStyle/>
          <a:p>
            <a:pPr algn="just">
              <a:spcAft>
                <a:spcPts val="400"/>
              </a:spcAft>
            </a:pPr>
            <a:r>
              <a:rPr lang="sv-SE" sz="2400" b="1" dirty="0">
                <a:latin typeface="Times New Roman" panose="02020603050405020304" pitchFamily="18" charset="0"/>
                <a:ea typeface="Times New Roman" panose="02020603050405020304" pitchFamily="18" charset="0"/>
              </a:rPr>
              <a:t>s.t.</a:t>
            </a:r>
            <a:endParaRPr lang="sv-SE" sz="2400" b="1" dirty="0">
              <a:effectLst/>
              <a:latin typeface="Times New Roman" panose="02020603050405020304" pitchFamily="18" charset="0"/>
              <a:ea typeface="Times New Roman" panose="02020603050405020304" pitchFamily="18" charset="0"/>
            </a:endParaRPr>
          </a:p>
        </p:txBody>
      </p:sp>
      <p:sp>
        <p:nvSpPr>
          <p:cNvPr id="12" name="Rectangle 6"/>
          <p:cNvSpPr>
            <a:spLocks noChangeArrowheads="1"/>
          </p:cNvSpPr>
          <p:nvPr/>
        </p:nvSpPr>
        <p:spPr bwMode="auto">
          <a:xfrm>
            <a:off x="847621" y="4033909"/>
            <a:ext cx="1905270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13" name="Objekt 12"/>
          <p:cNvGraphicFramePr>
            <a:graphicFrameLocks noChangeAspect="1"/>
          </p:cNvGraphicFramePr>
          <p:nvPr>
            <p:extLst>
              <p:ext uri="{D42A27DB-BD31-4B8C-83A1-F6EECF244321}">
                <p14:modId xmlns:p14="http://schemas.microsoft.com/office/powerpoint/2010/main" val="2277539526"/>
              </p:ext>
            </p:extLst>
          </p:nvPr>
        </p:nvGraphicFramePr>
        <p:xfrm>
          <a:off x="847620" y="4033910"/>
          <a:ext cx="9458030" cy="1349853"/>
        </p:xfrm>
        <a:graphic>
          <a:graphicData uri="http://schemas.openxmlformats.org/presentationml/2006/ole">
            <mc:AlternateContent xmlns:mc="http://schemas.openxmlformats.org/markup-compatibility/2006">
              <mc:Choice xmlns:v="urn:schemas-microsoft-com:vml" Requires="v">
                <p:oleObj spid="_x0000_s43050" name="Equation" r:id="rId7" imgW="2540000" imgH="355600" progId="Equation.DSMT4">
                  <p:embed/>
                </p:oleObj>
              </mc:Choice>
              <mc:Fallback>
                <p:oleObj name="Equation" r:id="rId7" imgW="2540000" imgH="355600"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47620" y="4033910"/>
                        <a:ext cx="9458030" cy="1349853"/>
                      </a:xfrm>
                      <a:prstGeom prst="rect">
                        <a:avLst/>
                      </a:prstGeom>
                      <a:noFill/>
                    </p:spPr>
                  </p:pic>
                </p:oleObj>
              </mc:Fallback>
            </mc:AlternateContent>
          </a:graphicData>
        </a:graphic>
      </p:graphicFrame>
    </p:spTree>
    <p:extLst>
      <p:ext uri="{BB962C8B-B14F-4D97-AF65-F5344CB8AC3E}">
        <p14:creationId xmlns:p14="http://schemas.microsoft.com/office/powerpoint/2010/main" val="9183422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12"/>
          </p:nvPr>
        </p:nvSpPr>
        <p:spPr/>
        <p:txBody>
          <a:bodyPr/>
          <a:lstStyle/>
          <a:p>
            <a:fld id="{05AB504C-2EAE-4C1B-A3CB-68D7E240E4AC}" type="slidenum">
              <a:rPr lang="sv-SE" smtClean="0"/>
              <a:t>19</a:t>
            </a:fld>
            <a:endParaRPr lang="sv-SE"/>
          </a:p>
        </p:txBody>
      </p:sp>
      <p:sp>
        <p:nvSpPr>
          <p:cNvPr id="5" name="Rektangel 4"/>
          <p:cNvSpPr/>
          <p:nvPr/>
        </p:nvSpPr>
        <p:spPr>
          <a:xfrm>
            <a:off x="557035" y="814323"/>
            <a:ext cx="3116559" cy="461665"/>
          </a:xfrm>
          <a:prstGeom prst="rect">
            <a:avLst/>
          </a:prstGeom>
        </p:spPr>
        <p:txBody>
          <a:bodyPr wrap="none">
            <a:spAutoFit/>
          </a:bodyPr>
          <a:lstStyle/>
          <a:p>
            <a:r>
              <a:rPr lang="sv-SE" sz="2400" b="1" dirty="0">
                <a:solidFill>
                  <a:srgbClr val="0070C0"/>
                </a:solidFill>
                <a:latin typeface="Times New Roman" panose="02020603050405020304" pitchFamily="18" charset="0"/>
                <a:ea typeface="Times New Roman" panose="02020603050405020304" pitchFamily="18" charset="0"/>
              </a:rPr>
              <a:t>The optimal </a:t>
            </a:r>
            <a:r>
              <a:rPr lang="sv-SE" sz="2400" b="1" dirty="0" err="1">
                <a:solidFill>
                  <a:srgbClr val="0070C0"/>
                </a:solidFill>
                <a:latin typeface="Times New Roman" panose="02020603050405020304" pitchFamily="18" charset="0"/>
                <a:ea typeface="Times New Roman" panose="02020603050405020304" pitchFamily="18" charset="0"/>
              </a:rPr>
              <a:t>decisions</a:t>
            </a:r>
            <a:r>
              <a:rPr lang="sv-SE" sz="2400" b="1" dirty="0">
                <a:solidFill>
                  <a:srgbClr val="0070C0"/>
                </a:solidFill>
                <a:latin typeface="Times New Roman" panose="02020603050405020304" pitchFamily="18" charset="0"/>
                <a:ea typeface="Times New Roman" panose="02020603050405020304" pitchFamily="18" charset="0"/>
              </a:rPr>
              <a:t>,</a:t>
            </a:r>
            <a:endParaRPr lang="sv-SE" sz="2400" b="1" dirty="0">
              <a:solidFill>
                <a:srgbClr val="0070C0"/>
              </a:solidFill>
            </a:endParaRPr>
          </a:p>
        </p:txBody>
      </p:sp>
      <p:sp>
        <p:nvSpPr>
          <p:cNvPr id="6" name="Rectangle 2"/>
          <p:cNvSpPr>
            <a:spLocks noChangeArrowheads="1"/>
          </p:cNvSpPr>
          <p:nvPr/>
        </p:nvSpPr>
        <p:spPr bwMode="auto">
          <a:xfrm>
            <a:off x="3984494" y="718457"/>
            <a:ext cx="3196851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7" name="Objekt 6"/>
          <p:cNvGraphicFramePr>
            <a:graphicFrameLocks noChangeAspect="1"/>
          </p:cNvGraphicFramePr>
          <p:nvPr>
            <p:extLst>
              <p:ext uri="{D42A27DB-BD31-4B8C-83A1-F6EECF244321}">
                <p14:modId xmlns:p14="http://schemas.microsoft.com/office/powerpoint/2010/main" val="1579937197"/>
              </p:ext>
            </p:extLst>
          </p:nvPr>
        </p:nvGraphicFramePr>
        <p:xfrm>
          <a:off x="3639422" y="631730"/>
          <a:ext cx="690143" cy="767400"/>
        </p:xfrm>
        <a:graphic>
          <a:graphicData uri="http://schemas.openxmlformats.org/presentationml/2006/ole">
            <mc:AlternateContent xmlns:mc="http://schemas.openxmlformats.org/markup-compatibility/2006">
              <mc:Choice xmlns:v="urn:schemas-microsoft-com:vml" Requires="v">
                <p:oleObj spid="_x0000_s44057" name="Equation" r:id="rId3" imgW="215713" imgH="241091" progId="Equation.DSMT4">
                  <p:embed/>
                </p:oleObj>
              </mc:Choice>
              <mc:Fallback>
                <p:oleObj name="Equation" r:id="rId3" imgW="215713" imgH="241091"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9422" y="631730"/>
                        <a:ext cx="690143" cy="767400"/>
                      </a:xfrm>
                      <a:prstGeom prst="rect">
                        <a:avLst/>
                      </a:prstGeom>
                      <a:noFill/>
                    </p:spPr>
                  </p:pic>
                </p:oleObj>
              </mc:Fallback>
            </mc:AlternateContent>
          </a:graphicData>
        </a:graphic>
      </p:graphicFrame>
      <p:sp>
        <p:nvSpPr>
          <p:cNvPr id="8" name="Rektangel 7"/>
          <p:cNvSpPr/>
          <p:nvPr/>
        </p:nvSpPr>
        <p:spPr>
          <a:xfrm>
            <a:off x="4086304" y="841646"/>
            <a:ext cx="2828851" cy="461665"/>
          </a:xfrm>
          <a:prstGeom prst="rect">
            <a:avLst/>
          </a:prstGeom>
        </p:spPr>
        <p:txBody>
          <a:bodyPr wrap="none">
            <a:spAutoFit/>
          </a:bodyPr>
          <a:lstStyle/>
          <a:p>
            <a:r>
              <a:rPr lang="sv-SE" sz="2400" b="1" dirty="0">
                <a:solidFill>
                  <a:srgbClr val="0070C0"/>
                </a:solidFill>
                <a:latin typeface="Times New Roman" panose="02020603050405020304" pitchFamily="18" charset="0"/>
                <a:ea typeface="Times New Roman" panose="02020603050405020304" pitchFamily="18" charset="0"/>
              </a:rPr>
              <a:t>, </a:t>
            </a:r>
            <a:r>
              <a:rPr lang="sv-SE" sz="2400" b="1" dirty="0" err="1">
                <a:solidFill>
                  <a:srgbClr val="0070C0"/>
                </a:solidFill>
                <a:latin typeface="Times New Roman" panose="02020603050405020304" pitchFamily="18" charset="0"/>
                <a:ea typeface="Times New Roman" panose="02020603050405020304" pitchFamily="18" charset="0"/>
              </a:rPr>
              <a:t>are</a:t>
            </a:r>
            <a:r>
              <a:rPr lang="sv-SE" sz="2400" b="1" dirty="0">
                <a:solidFill>
                  <a:srgbClr val="0070C0"/>
                </a:solidFill>
                <a:latin typeface="Times New Roman" panose="02020603050405020304" pitchFamily="18" charset="0"/>
                <a:ea typeface="Times New Roman" panose="02020603050405020304" pitchFamily="18" charset="0"/>
              </a:rPr>
              <a:t> </a:t>
            </a:r>
            <a:r>
              <a:rPr lang="sv-SE" sz="2400" b="1" dirty="0" err="1">
                <a:solidFill>
                  <a:srgbClr val="0070C0"/>
                </a:solidFill>
                <a:latin typeface="Times New Roman" panose="02020603050405020304" pitchFamily="18" charset="0"/>
                <a:ea typeface="Times New Roman" panose="02020603050405020304" pitchFamily="18" charset="0"/>
              </a:rPr>
              <a:t>those</a:t>
            </a:r>
            <a:r>
              <a:rPr lang="sv-SE" sz="2400" b="1" dirty="0">
                <a:solidFill>
                  <a:srgbClr val="0070C0"/>
                </a:solidFill>
                <a:latin typeface="Times New Roman" panose="02020603050405020304" pitchFamily="18" charset="0"/>
                <a:ea typeface="Times New Roman" panose="02020603050405020304" pitchFamily="18" charset="0"/>
              </a:rPr>
              <a:t> </a:t>
            </a:r>
            <a:r>
              <a:rPr lang="sv-SE" sz="2400" b="1" dirty="0" err="1">
                <a:solidFill>
                  <a:srgbClr val="0070C0"/>
                </a:solidFill>
                <a:latin typeface="Times New Roman" panose="02020603050405020304" pitchFamily="18" charset="0"/>
                <a:ea typeface="Times New Roman" panose="02020603050405020304" pitchFamily="18" charset="0"/>
              </a:rPr>
              <a:t>values</a:t>
            </a:r>
            <a:r>
              <a:rPr lang="sv-SE" sz="2400" b="1" dirty="0">
                <a:solidFill>
                  <a:srgbClr val="0070C0"/>
                </a:solidFill>
                <a:latin typeface="Times New Roman" panose="02020603050405020304" pitchFamily="18" charset="0"/>
                <a:ea typeface="Times New Roman" panose="02020603050405020304" pitchFamily="18" charset="0"/>
              </a:rPr>
              <a:t> </a:t>
            </a:r>
            <a:r>
              <a:rPr lang="sv-SE" sz="2400" b="1" dirty="0" err="1">
                <a:solidFill>
                  <a:srgbClr val="0070C0"/>
                </a:solidFill>
                <a:latin typeface="Times New Roman" panose="02020603050405020304" pitchFamily="18" charset="0"/>
                <a:ea typeface="Times New Roman" panose="02020603050405020304" pitchFamily="18" charset="0"/>
              </a:rPr>
              <a:t>of</a:t>
            </a:r>
            <a:r>
              <a:rPr lang="sv-SE" sz="2400" b="1" dirty="0">
                <a:solidFill>
                  <a:srgbClr val="0070C0"/>
                </a:solidFill>
                <a:latin typeface="Times New Roman" panose="02020603050405020304" pitchFamily="18" charset="0"/>
                <a:ea typeface="Times New Roman" panose="02020603050405020304" pitchFamily="18" charset="0"/>
              </a:rPr>
              <a:t> </a:t>
            </a:r>
            <a:endParaRPr lang="sv-SE" sz="2400" b="1" dirty="0">
              <a:solidFill>
                <a:srgbClr val="0070C0"/>
              </a:solidFill>
            </a:endParaRPr>
          </a:p>
        </p:txBody>
      </p:sp>
      <p:sp>
        <p:nvSpPr>
          <p:cNvPr id="9" name="Rectangle 4"/>
          <p:cNvSpPr>
            <a:spLocks noChangeArrowheads="1"/>
          </p:cNvSpPr>
          <p:nvPr/>
        </p:nvSpPr>
        <p:spPr bwMode="auto">
          <a:xfrm>
            <a:off x="7231224" y="558745"/>
            <a:ext cx="4331634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10" name="Objekt 9"/>
          <p:cNvGraphicFramePr>
            <a:graphicFrameLocks noChangeAspect="1"/>
          </p:cNvGraphicFramePr>
          <p:nvPr>
            <p:extLst>
              <p:ext uri="{D42A27DB-BD31-4B8C-83A1-F6EECF244321}">
                <p14:modId xmlns:p14="http://schemas.microsoft.com/office/powerpoint/2010/main" val="2534287584"/>
              </p:ext>
            </p:extLst>
          </p:nvPr>
        </p:nvGraphicFramePr>
        <p:xfrm>
          <a:off x="6830626" y="631730"/>
          <a:ext cx="730026" cy="811747"/>
        </p:xfrm>
        <a:graphic>
          <a:graphicData uri="http://schemas.openxmlformats.org/presentationml/2006/ole">
            <mc:AlternateContent xmlns:mc="http://schemas.openxmlformats.org/markup-compatibility/2006">
              <mc:Choice xmlns:v="urn:schemas-microsoft-com:vml" Requires="v">
                <p:oleObj spid="_x0000_s44058" name="Equation" r:id="rId5" imgW="215713" imgH="241091" progId="Equation.DSMT4">
                  <p:embed/>
                </p:oleObj>
              </mc:Choice>
              <mc:Fallback>
                <p:oleObj name="Equation" r:id="rId5" imgW="215713" imgH="241091"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30626" y="631730"/>
                        <a:ext cx="730026" cy="811747"/>
                      </a:xfrm>
                      <a:prstGeom prst="rect">
                        <a:avLst/>
                      </a:prstGeom>
                      <a:noFill/>
                    </p:spPr>
                  </p:pic>
                </p:oleObj>
              </mc:Fallback>
            </mc:AlternateContent>
          </a:graphicData>
        </a:graphic>
      </p:graphicFrame>
      <p:sp>
        <p:nvSpPr>
          <p:cNvPr id="11" name="Rektangel 10"/>
          <p:cNvSpPr/>
          <p:nvPr/>
        </p:nvSpPr>
        <p:spPr>
          <a:xfrm>
            <a:off x="7231224" y="830678"/>
            <a:ext cx="4769254" cy="461665"/>
          </a:xfrm>
          <a:prstGeom prst="rect">
            <a:avLst/>
          </a:prstGeom>
        </p:spPr>
        <p:txBody>
          <a:bodyPr wrap="none">
            <a:spAutoFit/>
          </a:bodyPr>
          <a:lstStyle/>
          <a:p>
            <a:r>
              <a:rPr lang="sv-SE" sz="2400" b="1" dirty="0" err="1">
                <a:solidFill>
                  <a:srgbClr val="0070C0"/>
                </a:solidFill>
                <a:latin typeface="Times New Roman" panose="02020603050405020304" pitchFamily="18" charset="0"/>
                <a:ea typeface="Times New Roman" panose="02020603050405020304" pitchFamily="18" charset="0"/>
              </a:rPr>
              <a:t>that</a:t>
            </a:r>
            <a:r>
              <a:rPr lang="sv-SE" sz="2400" b="1" dirty="0">
                <a:solidFill>
                  <a:srgbClr val="0070C0"/>
                </a:solidFill>
                <a:latin typeface="Times New Roman" panose="02020603050405020304" pitchFamily="18" charset="0"/>
                <a:ea typeface="Times New Roman" panose="02020603050405020304" pitchFamily="18" charset="0"/>
              </a:rPr>
              <a:t> make the </a:t>
            </a:r>
            <a:r>
              <a:rPr lang="sv-SE" sz="2400" b="1" dirty="0" err="1">
                <a:solidFill>
                  <a:srgbClr val="0070C0"/>
                </a:solidFill>
                <a:latin typeface="Times New Roman" panose="02020603050405020304" pitchFamily="18" charset="0"/>
                <a:ea typeface="Times New Roman" panose="02020603050405020304" pitchFamily="18" charset="0"/>
              </a:rPr>
              <a:t>constraints</a:t>
            </a:r>
            <a:r>
              <a:rPr lang="sv-SE" sz="2400" b="1" dirty="0">
                <a:solidFill>
                  <a:srgbClr val="0070C0"/>
                </a:solidFill>
                <a:latin typeface="Times New Roman" panose="02020603050405020304" pitchFamily="18" charset="0"/>
                <a:ea typeface="Times New Roman" panose="02020603050405020304" pitchFamily="18" charset="0"/>
              </a:rPr>
              <a:t> </a:t>
            </a:r>
            <a:r>
              <a:rPr lang="sv-SE" sz="2400" b="1" dirty="0" err="1">
                <a:solidFill>
                  <a:srgbClr val="0070C0"/>
                </a:solidFill>
                <a:latin typeface="Times New Roman" panose="02020603050405020304" pitchFamily="18" charset="0"/>
                <a:ea typeface="Times New Roman" panose="02020603050405020304" pitchFamily="18" charset="0"/>
              </a:rPr>
              <a:t>binding</a:t>
            </a:r>
            <a:r>
              <a:rPr lang="sv-SE" sz="2400" b="1" dirty="0">
                <a:solidFill>
                  <a:srgbClr val="0070C0"/>
                </a:solidFill>
                <a:latin typeface="Times New Roman" panose="02020603050405020304" pitchFamily="18" charset="0"/>
                <a:ea typeface="Times New Roman" panose="02020603050405020304" pitchFamily="18" charset="0"/>
              </a:rPr>
              <a:t>. </a:t>
            </a:r>
            <a:endParaRPr lang="sv-SE" sz="2400" b="1" dirty="0">
              <a:solidFill>
                <a:srgbClr val="0070C0"/>
              </a:solidFill>
            </a:endParaRPr>
          </a:p>
        </p:txBody>
      </p:sp>
      <p:sp>
        <p:nvSpPr>
          <p:cNvPr id="12" name="Rektangel 11"/>
          <p:cNvSpPr/>
          <p:nvPr/>
        </p:nvSpPr>
        <p:spPr>
          <a:xfrm>
            <a:off x="557035" y="1626070"/>
            <a:ext cx="10273004" cy="1302921"/>
          </a:xfrm>
          <a:prstGeom prst="rect">
            <a:avLst/>
          </a:prstGeom>
        </p:spPr>
        <p:txBody>
          <a:bodyPr wrap="square">
            <a:spAutoFit/>
          </a:bodyPr>
          <a:lstStyle/>
          <a:p>
            <a:pPr algn="just">
              <a:spcAft>
                <a:spcPts val="400"/>
              </a:spcAft>
            </a:pPr>
            <a:r>
              <a:rPr lang="sv-SE" sz="2400" b="1" i="1" dirty="0">
                <a:latin typeface="Times New Roman" panose="02020603050405020304" pitchFamily="18" charset="0"/>
                <a:ea typeface="Times New Roman" panose="02020603050405020304" pitchFamily="18" charset="0"/>
              </a:rPr>
              <a:t>In </a:t>
            </a:r>
            <a:r>
              <a:rPr lang="sv-SE" sz="2400" b="1" i="1" dirty="0" err="1">
                <a:latin typeface="Times New Roman" panose="02020603050405020304" pitchFamily="18" charset="0"/>
                <a:ea typeface="Times New Roman" panose="02020603050405020304" pitchFamily="18" charset="0"/>
              </a:rPr>
              <a:t>other</a:t>
            </a:r>
            <a:r>
              <a:rPr lang="sv-SE" sz="2400" b="1" i="1" dirty="0">
                <a:latin typeface="Times New Roman" panose="02020603050405020304" pitchFamily="18" charset="0"/>
                <a:ea typeface="Times New Roman" panose="02020603050405020304" pitchFamily="18" charset="0"/>
              </a:rPr>
              <a:t> </a:t>
            </a:r>
            <a:r>
              <a:rPr lang="sv-SE" sz="2400" b="1" i="1" dirty="0" err="1">
                <a:latin typeface="Times New Roman" panose="02020603050405020304" pitchFamily="18" charset="0"/>
                <a:ea typeface="Times New Roman" panose="02020603050405020304" pitchFamily="18" charset="0"/>
              </a:rPr>
              <a:t>words</a:t>
            </a:r>
            <a:r>
              <a:rPr lang="sv-SE" sz="2400" b="1" i="1" dirty="0">
                <a:latin typeface="Times New Roman" panose="02020603050405020304" pitchFamily="18" charset="0"/>
                <a:ea typeface="Times New Roman" panose="02020603050405020304" pitchFamily="18" charset="0"/>
              </a:rPr>
              <a:t>; </a:t>
            </a:r>
            <a:endParaRPr lang="sv-SE" sz="2400" b="1" i="1" dirty="0" smtClean="0">
              <a:latin typeface="Times New Roman" panose="02020603050405020304" pitchFamily="18" charset="0"/>
              <a:ea typeface="Times New Roman" panose="02020603050405020304" pitchFamily="18" charset="0"/>
            </a:endParaRPr>
          </a:p>
          <a:p>
            <a:pPr algn="just">
              <a:spcAft>
                <a:spcPts val="400"/>
              </a:spcAft>
            </a:pPr>
            <a:endParaRPr lang="sv-SE" sz="2400" b="1" dirty="0">
              <a:solidFill>
                <a:srgbClr val="FF0000"/>
              </a:solidFill>
              <a:latin typeface="Times New Roman" panose="02020603050405020304" pitchFamily="18" charset="0"/>
              <a:ea typeface="Times New Roman" panose="02020603050405020304" pitchFamily="18" charset="0"/>
            </a:endParaRPr>
          </a:p>
          <a:p>
            <a:pPr algn="just">
              <a:spcAft>
                <a:spcPts val="400"/>
              </a:spcAft>
            </a:pPr>
            <a:r>
              <a:rPr lang="sv-SE" sz="2400" b="1" dirty="0" smtClean="0">
                <a:solidFill>
                  <a:srgbClr val="FF0000"/>
                </a:solidFill>
                <a:latin typeface="Times New Roman" panose="02020603050405020304" pitchFamily="18" charset="0"/>
                <a:ea typeface="Times New Roman" panose="02020603050405020304" pitchFamily="18" charset="0"/>
              </a:rPr>
              <a:t>The </a:t>
            </a:r>
            <a:r>
              <a:rPr lang="sv-SE" sz="2400" b="1" dirty="0" err="1">
                <a:solidFill>
                  <a:srgbClr val="FF0000"/>
                </a:solidFill>
                <a:latin typeface="Times New Roman" panose="02020603050405020304" pitchFamily="18" charset="0"/>
                <a:ea typeface="Times New Roman" panose="02020603050405020304" pitchFamily="18" charset="0"/>
              </a:rPr>
              <a:t>constrains</a:t>
            </a:r>
            <a:r>
              <a:rPr lang="sv-SE" sz="2400" b="1" dirty="0">
                <a:solidFill>
                  <a:srgbClr val="FF0000"/>
                </a:solidFill>
                <a:latin typeface="Times New Roman" panose="02020603050405020304" pitchFamily="18" charset="0"/>
                <a:ea typeface="Times New Roman" panose="02020603050405020304" pitchFamily="18" charset="0"/>
              </a:rPr>
              <a:t> </a:t>
            </a:r>
            <a:r>
              <a:rPr lang="sv-SE" sz="2400" b="1" dirty="0" err="1">
                <a:solidFill>
                  <a:srgbClr val="FF0000"/>
                </a:solidFill>
                <a:latin typeface="Times New Roman" panose="02020603050405020304" pitchFamily="18" charset="0"/>
                <a:ea typeface="Times New Roman" panose="02020603050405020304" pitchFamily="18" charset="0"/>
              </a:rPr>
              <a:t>with</a:t>
            </a:r>
            <a:r>
              <a:rPr lang="sv-SE" sz="2400" b="1" dirty="0">
                <a:solidFill>
                  <a:srgbClr val="FF0000"/>
                </a:solidFill>
                <a:latin typeface="Times New Roman" panose="02020603050405020304" pitchFamily="18" charset="0"/>
                <a:ea typeface="Times New Roman" panose="02020603050405020304" pitchFamily="18" charset="0"/>
              </a:rPr>
              <a:t> </a:t>
            </a:r>
            <a:r>
              <a:rPr lang="sv-SE" sz="2400" b="1" dirty="0" err="1">
                <a:solidFill>
                  <a:srgbClr val="FF0000"/>
                </a:solidFill>
                <a:latin typeface="Times New Roman" panose="02020603050405020304" pitchFamily="18" charset="0"/>
                <a:ea typeface="Times New Roman" panose="02020603050405020304" pitchFamily="18" charset="0"/>
              </a:rPr>
              <a:t>zero</a:t>
            </a:r>
            <a:r>
              <a:rPr lang="sv-SE" sz="2400" b="1" dirty="0">
                <a:solidFill>
                  <a:srgbClr val="FF0000"/>
                </a:solidFill>
                <a:latin typeface="Times New Roman" panose="02020603050405020304" pitchFamily="18" charset="0"/>
                <a:ea typeface="Times New Roman" panose="02020603050405020304" pitchFamily="18" charset="0"/>
              </a:rPr>
              <a:t> slack </a:t>
            </a:r>
            <a:r>
              <a:rPr lang="sv-SE" sz="2400" b="1" dirty="0" err="1">
                <a:solidFill>
                  <a:srgbClr val="FF0000"/>
                </a:solidFill>
                <a:latin typeface="Times New Roman" panose="02020603050405020304" pitchFamily="18" charset="0"/>
                <a:ea typeface="Times New Roman" panose="02020603050405020304" pitchFamily="18" charset="0"/>
              </a:rPr>
              <a:t>indicate</a:t>
            </a:r>
            <a:r>
              <a:rPr lang="sv-SE" sz="2400" b="1" dirty="0">
                <a:solidFill>
                  <a:srgbClr val="FF0000"/>
                </a:solidFill>
                <a:latin typeface="Times New Roman" panose="02020603050405020304" pitchFamily="18" charset="0"/>
                <a:ea typeface="Times New Roman" panose="02020603050405020304" pitchFamily="18" charset="0"/>
              </a:rPr>
              <a:t> the optimal </a:t>
            </a:r>
            <a:r>
              <a:rPr lang="sv-SE" sz="2400" b="1" dirty="0" err="1">
                <a:solidFill>
                  <a:srgbClr val="FF0000"/>
                </a:solidFill>
                <a:latin typeface="Times New Roman" panose="02020603050405020304" pitchFamily="18" charset="0"/>
                <a:ea typeface="Times New Roman" panose="02020603050405020304" pitchFamily="18" charset="0"/>
              </a:rPr>
              <a:t>decisions</a:t>
            </a:r>
            <a:r>
              <a:rPr lang="sv-SE" sz="2400" b="1" dirty="0">
                <a:solidFill>
                  <a:srgbClr val="FF0000"/>
                </a:solidFill>
                <a:latin typeface="Times New Roman" panose="02020603050405020304" pitchFamily="18" charset="0"/>
                <a:ea typeface="Times New Roman" panose="02020603050405020304" pitchFamily="18" charset="0"/>
              </a:rPr>
              <a:t>.</a:t>
            </a:r>
            <a:endParaRPr lang="sv-SE" sz="2400" b="1"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114200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8459" y="605435"/>
            <a:ext cx="10728960" cy="1325563"/>
          </a:xfrm>
        </p:spPr>
        <p:txBody>
          <a:bodyPr>
            <a:normAutofit fontScale="90000"/>
          </a:bodyPr>
          <a:lstStyle/>
          <a:p>
            <a:pPr marL="180340" marR="180340" algn="ctr">
              <a:spcAft>
                <a:spcPts val="600"/>
              </a:spcAft>
            </a:pPr>
            <a:r>
              <a:rPr lang="sv-SE" sz="2700" b="1" kern="1400" dirty="0" err="1">
                <a:solidFill>
                  <a:srgbClr val="00B050"/>
                </a:solidFill>
                <a:latin typeface="Times New Roman" panose="02020603050405020304" pitchFamily="18" charset="0"/>
                <a:ea typeface="Times New Roman" panose="02020603050405020304" pitchFamily="18" charset="0"/>
              </a:rPr>
              <a:t>Stochastic</a:t>
            </a:r>
            <a:r>
              <a:rPr lang="sv-SE" sz="2700" b="1" kern="1400" dirty="0">
                <a:solidFill>
                  <a:srgbClr val="00B050"/>
                </a:solidFill>
                <a:latin typeface="Times New Roman" panose="02020603050405020304" pitchFamily="18" charset="0"/>
                <a:ea typeface="Times New Roman" panose="02020603050405020304" pitchFamily="18" charset="0"/>
              </a:rPr>
              <a:t> </a:t>
            </a:r>
            <a:r>
              <a:rPr lang="sv-SE" sz="2700" b="1" kern="1400" dirty="0" err="1">
                <a:solidFill>
                  <a:srgbClr val="00B050"/>
                </a:solidFill>
                <a:latin typeface="Times New Roman" panose="02020603050405020304" pitchFamily="18" charset="0"/>
                <a:ea typeface="Times New Roman" panose="02020603050405020304" pitchFamily="18" charset="0"/>
              </a:rPr>
              <a:t>dynamic</a:t>
            </a:r>
            <a:r>
              <a:rPr lang="sv-SE" sz="2700" b="1" kern="1400" dirty="0">
                <a:solidFill>
                  <a:srgbClr val="00B050"/>
                </a:solidFill>
                <a:latin typeface="Times New Roman" panose="02020603050405020304" pitchFamily="18" charset="0"/>
                <a:ea typeface="Times New Roman" panose="02020603050405020304" pitchFamily="18" charset="0"/>
              </a:rPr>
              <a:t> </a:t>
            </a:r>
            <a:r>
              <a:rPr lang="sv-SE" sz="2700" b="1" kern="1400" dirty="0" err="1">
                <a:solidFill>
                  <a:srgbClr val="00B050"/>
                </a:solidFill>
                <a:latin typeface="Times New Roman" panose="02020603050405020304" pitchFamily="18" charset="0"/>
                <a:ea typeface="Times New Roman" panose="02020603050405020304" pitchFamily="18" charset="0"/>
              </a:rPr>
              <a:t>programming</a:t>
            </a:r>
            <a:r>
              <a:rPr lang="sv-SE" sz="2700" b="1" kern="1400" dirty="0">
                <a:solidFill>
                  <a:srgbClr val="00B050"/>
                </a:solidFill>
                <a:latin typeface="Times New Roman" panose="02020603050405020304" pitchFamily="18" charset="0"/>
                <a:ea typeface="Times New Roman" panose="02020603050405020304" pitchFamily="18" charset="0"/>
              </a:rPr>
              <a:t> </a:t>
            </a:r>
            <a:r>
              <a:rPr lang="sv-SE" sz="2700" b="1" kern="1400" dirty="0" err="1">
                <a:solidFill>
                  <a:srgbClr val="00B050"/>
                </a:solidFill>
                <a:latin typeface="Times New Roman" panose="02020603050405020304" pitchFamily="18" charset="0"/>
                <a:ea typeface="Times New Roman" panose="02020603050405020304" pitchFamily="18" charset="0"/>
              </a:rPr>
              <a:t>with</a:t>
            </a:r>
            <a:r>
              <a:rPr lang="sv-SE" sz="2700" b="1" kern="1400" dirty="0">
                <a:solidFill>
                  <a:srgbClr val="00B050"/>
                </a:solidFill>
                <a:latin typeface="Times New Roman" panose="02020603050405020304" pitchFamily="18" charset="0"/>
                <a:ea typeface="Times New Roman" panose="02020603050405020304" pitchFamily="18" charset="0"/>
              </a:rPr>
              <a:t> Markov </a:t>
            </a:r>
            <a:r>
              <a:rPr lang="sv-SE" sz="2700" b="1" kern="1400" dirty="0" err="1">
                <a:solidFill>
                  <a:srgbClr val="00B050"/>
                </a:solidFill>
                <a:latin typeface="Times New Roman" panose="02020603050405020304" pitchFamily="18" charset="0"/>
                <a:ea typeface="Times New Roman" panose="02020603050405020304" pitchFamily="18" charset="0"/>
              </a:rPr>
              <a:t>chains</a:t>
            </a:r>
            <a:r>
              <a:rPr lang="sv-SE" sz="2700" b="1" kern="1400" dirty="0">
                <a:solidFill>
                  <a:srgbClr val="00B050"/>
                </a:solidFill>
                <a:latin typeface="Times New Roman" panose="02020603050405020304" pitchFamily="18" charset="0"/>
                <a:ea typeface="Times New Roman" panose="02020603050405020304" pitchFamily="18" charset="0"/>
              </a:rPr>
              <a:t> </a:t>
            </a:r>
            <a:br>
              <a:rPr lang="sv-SE" sz="2700" b="1" kern="1400" dirty="0">
                <a:solidFill>
                  <a:srgbClr val="00B050"/>
                </a:solidFill>
                <a:latin typeface="Times New Roman" panose="02020603050405020304" pitchFamily="18" charset="0"/>
                <a:ea typeface="Times New Roman" panose="02020603050405020304" pitchFamily="18" charset="0"/>
              </a:rPr>
            </a:br>
            <a:r>
              <a:rPr lang="sv-SE" sz="2700" b="1" kern="1400" dirty="0">
                <a:latin typeface="Times New Roman" panose="02020603050405020304" pitchFamily="18" charset="0"/>
                <a:ea typeface="Times New Roman" panose="02020603050405020304" pitchFamily="18" charset="0"/>
              </a:rPr>
              <a:t>for</a:t>
            </a:r>
            <a:r>
              <a:rPr lang="sv-SE" sz="2700" b="1" kern="1400" dirty="0">
                <a:solidFill>
                  <a:srgbClr val="00B050"/>
                </a:solidFill>
                <a:latin typeface="Times New Roman" panose="02020603050405020304" pitchFamily="18" charset="0"/>
                <a:ea typeface="Times New Roman" panose="02020603050405020304" pitchFamily="18" charset="0"/>
              </a:rPr>
              <a:t> </a:t>
            </a:r>
            <a:br>
              <a:rPr lang="sv-SE" sz="2700" b="1" kern="1400" dirty="0">
                <a:solidFill>
                  <a:srgbClr val="00B050"/>
                </a:solidFill>
                <a:latin typeface="Times New Roman" panose="02020603050405020304" pitchFamily="18" charset="0"/>
                <a:ea typeface="Times New Roman" panose="02020603050405020304" pitchFamily="18" charset="0"/>
              </a:rPr>
            </a:br>
            <a:r>
              <a:rPr lang="sv-SE" sz="2700" b="1" kern="1400" dirty="0">
                <a:solidFill>
                  <a:srgbClr val="00B050"/>
                </a:solidFill>
                <a:latin typeface="Times New Roman" panose="02020603050405020304" pitchFamily="18" charset="0"/>
                <a:ea typeface="Times New Roman" panose="02020603050405020304" pitchFamily="18" charset="0"/>
              </a:rPr>
              <a:t>optimal </a:t>
            </a:r>
            <a:r>
              <a:rPr lang="sv-SE" sz="2700" b="1" kern="1400" dirty="0" err="1">
                <a:solidFill>
                  <a:srgbClr val="00B050"/>
                </a:solidFill>
                <a:latin typeface="Times New Roman" panose="02020603050405020304" pitchFamily="18" charset="0"/>
                <a:ea typeface="Times New Roman" panose="02020603050405020304" pitchFamily="18" charset="0"/>
              </a:rPr>
              <a:t>sustainable</a:t>
            </a:r>
            <a:r>
              <a:rPr lang="sv-SE" sz="2700" b="1" kern="1400" dirty="0">
                <a:solidFill>
                  <a:srgbClr val="00B050"/>
                </a:solidFill>
                <a:latin typeface="Times New Roman" panose="02020603050405020304" pitchFamily="18" charset="0"/>
                <a:ea typeface="Times New Roman" panose="02020603050405020304" pitchFamily="18" charset="0"/>
              </a:rPr>
              <a:t> </a:t>
            </a:r>
            <a:r>
              <a:rPr lang="sv-SE" sz="2700" b="1" kern="1400" dirty="0" err="1">
                <a:solidFill>
                  <a:srgbClr val="00B050"/>
                </a:solidFill>
                <a:latin typeface="Times New Roman" panose="02020603050405020304" pitchFamily="18" charset="0"/>
                <a:ea typeface="Times New Roman" panose="02020603050405020304" pitchFamily="18" charset="0"/>
              </a:rPr>
              <a:t>control</a:t>
            </a:r>
            <a:r>
              <a:rPr lang="sv-SE" sz="2700" b="1" kern="1400" dirty="0">
                <a:solidFill>
                  <a:srgbClr val="00B050"/>
                </a:solidFill>
                <a:latin typeface="Times New Roman" panose="02020603050405020304" pitchFamily="18" charset="0"/>
                <a:ea typeface="Times New Roman" panose="02020603050405020304" pitchFamily="18" charset="0"/>
              </a:rPr>
              <a:t> </a:t>
            </a:r>
            <a:r>
              <a:rPr lang="sv-SE" sz="2700" b="1" kern="1400" dirty="0" err="1">
                <a:solidFill>
                  <a:srgbClr val="00B050"/>
                </a:solidFill>
                <a:latin typeface="Times New Roman" panose="02020603050405020304" pitchFamily="18" charset="0"/>
                <a:ea typeface="Times New Roman" panose="02020603050405020304" pitchFamily="18" charset="0"/>
              </a:rPr>
              <a:t>of</a:t>
            </a:r>
            <a:r>
              <a:rPr lang="sv-SE" sz="2700" b="1" kern="1400" dirty="0">
                <a:solidFill>
                  <a:srgbClr val="00B050"/>
                </a:solidFill>
                <a:latin typeface="Times New Roman" panose="02020603050405020304" pitchFamily="18" charset="0"/>
                <a:ea typeface="Times New Roman" panose="02020603050405020304" pitchFamily="18" charset="0"/>
              </a:rPr>
              <a:t> the </a:t>
            </a:r>
            <a:r>
              <a:rPr lang="sv-SE" sz="2700" b="1" kern="1400" dirty="0" err="1">
                <a:solidFill>
                  <a:srgbClr val="00B050"/>
                </a:solidFill>
                <a:latin typeface="Times New Roman" panose="02020603050405020304" pitchFamily="18" charset="0"/>
                <a:ea typeface="Times New Roman" panose="02020603050405020304" pitchFamily="18" charset="0"/>
              </a:rPr>
              <a:t>forest</a:t>
            </a:r>
            <a:r>
              <a:rPr lang="sv-SE" sz="2700" b="1" kern="1400" dirty="0">
                <a:solidFill>
                  <a:srgbClr val="00B050"/>
                </a:solidFill>
                <a:latin typeface="Times New Roman" panose="02020603050405020304" pitchFamily="18" charset="0"/>
                <a:ea typeface="Times New Roman" panose="02020603050405020304" pitchFamily="18" charset="0"/>
              </a:rPr>
              <a:t> </a:t>
            </a:r>
            <a:r>
              <a:rPr lang="sv-SE" sz="2700" b="1" kern="1400" dirty="0" err="1">
                <a:solidFill>
                  <a:srgbClr val="00B050"/>
                </a:solidFill>
                <a:latin typeface="Times New Roman" panose="02020603050405020304" pitchFamily="18" charset="0"/>
                <a:ea typeface="Times New Roman" panose="02020603050405020304" pitchFamily="18" charset="0"/>
              </a:rPr>
              <a:t>sector</a:t>
            </a:r>
            <a:r>
              <a:rPr lang="sv-SE" sz="2700" b="1" kern="1400" dirty="0">
                <a:solidFill>
                  <a:srgbClr val="00B050"/>
                </a:solidFill>
                <a:latin typeface="Times New Roman" panose="02020603050405020304" pitchFamily="18" charset="0"/>
                <a:ea typeface="Times New Roman" panose="02020603050405020304" pitchFamily="18" charset="0"/>
              </a:rPr>
              <a:t> </a:t>
            </a:r>
            <a:r>
              <a:rPr lang="sv-SE" sz="2700" b="1" kern="1400" dirty="0" err="1">
                <a:solidFill>
                  <a:srgbClr val="00B050"/>
                </a:solidFill>
                <a:latin typeface="Times New Roman" panose="02020603050405020304" pitchFamily="18" charset="0"/>
                <a:ea typeface="Times New Roman" panose="02020603050405020304" pitchFamily="18" charset="0"/>
              </a:rPr>
              <a:t>with</a:t>
            </a:r>
            <a:r>
              <a:rPr lang="sv-SE" sz="2700" b="1" kern="1400" dirty="0">
                <a:solidFill>
                  <a:srgbClr val="00B050"/>
                </a:solidFill>
                <a:latin typeface="Times New Roman" panose="02020603050405020304" pitchFamily="18" charset="0"/>
                <a:ea typeface="Times New Roman" panose="02020603050405020304" pitchFamily="18" charset="0"/>
              </a:rPr>
              <a:t> </a:t>
            </a:r>
            <a:r>
              <a:rPr lang="sv-SE" sz="2700" b="1" kern="1400" dirty="0" err="1">
                <a:solidFill>
                  <a:srgbClr val="00B050"/>
                </a:solidFill>
                <a:latin typeface="Times New Roman" panose="02020603050405020304" pitchFamily="18" charset="0"/>
                <a:ea typeface="Times New Roman" panose="02020603050405020304" pitchFamily="18" charset="0"/>
              </a:rPr>
              <a:t>continuous</a:t>
            </a:r>
            <a:r>
              <a:rPr lang="sv-SE" sz="2700" b="1" kern="1400" dirty="0">
                <a:solidFill>
                  <a:srgbClr val="00B050"/>
                </a:solidFill>
                <a:latin typeface="Times New Roman" panose="02020603050405020304" pitchFamily="18" charset="0"/>
                <a:ea typeface="Times New Roman" panose="02020603050405020304" pitchFamily="18" charset="0"/>
              </a:rPr>
              <a:t> cover </a:t>
            </a:r>
            <a:r>
              <a:rPr lang="sv-SE" sz="2700" b="1" kern="1400" dirty="0" err="1">
                <a:solidFill>
                  <a:srgbClr val="00B050"/>
                </a:solidFill>
                <a:latin typeface="Times New Roman" panose="02020603050405020304" pitchFamily="18" charset="0"/>
                <a:ea typeface="Times New Roman" panose="02020603050405020304" pitchFamily="18" charset="0"/>
              </a:rPr>
              <a:t>forestry</a:t>
            </a:r>
            <a:r>
              <a:rPr lang="sv-SE" sz="2000" b="1" i="1" kern="1400" dirty="0">
                <a:solidFill>
                  <a:srgbClr val="00B050"/>
                </a:solidFill>
                <a:latin typeface="Times New Roman" panose="02020603050405020304" pitchFamily="18" charset="0"/>
                <a:ea typeface="Times New Roman" panose="02020603050405020304" pitchFamily="18" charset="0"/>
              </a:rPr>
              <a:t/>
            </a:r>
            <a:br>
              <a:rPr lang="sv-SE" sz="2000" b="1" i="1" kern="1400" dirty="0">
                <a:solidFill>
                  <a:srgbClr val="00B050"/>
                </a:solidFill>
                <a:latin typeface="Times New Roman" panose="02020603050405020304" pitchFamily="18" charset="0"/>
                <a:ea typeface="Times New Roman" panose="02020603050405020304" pitchFamily="18" charset="0"/>
              </a:rPr>
            </a:br>
            <a:r>
              <a:rPr lang="sv-SE" sz="2000" b="1" dirty="0" smtClean="0"/>
              <a:t/>
            </a:r>
            <a:br>
              <a:rPr lang="sv-SE" sz="2000" b="1" dirty="0" smtClean="0"/>
            </a:br>
            <a:r>
              <a:rPr lang="sv-SE" sz="2700" b="1" dirty="0" smtClean="0"/>
              <a:t>Peter </a:t>
            </a:r>
            <a:r>
              <a:rPr lang="sv-SE" sz="2700" b="1" dirty="0" err="1" smtClean="0"/>
              <a:t>Lohmander</a:t>
            </a:r>
            <a:r>
              <a:rPr lang="sv-SE" sz="2700" b="1" dirty="0" smtClean="0"/>
              <a:t> &amp; </a:t>
            </a:r>
            <a:r>
              <a:rPr lang="sv-SE" sz="2700" b="1" dirty="0" err="1" smtClean="0"/>
              <a:t>Soleiman</a:t>
            </a:r>
            <a:r>
              <a:rPr lang="sv-SE" sz="2700" b="1" dirty="0" smtClean="0"/>
              <a:t> </a:t>
            </a:r>
            <a:r>
              <a:rPr lang="sv-SE" sz="2700" b="1" dirty="0" err="1" smtClean="0"/>
              <a:t>Mohammadi</a:t>
            </a:r>
            <a:r>
              <a:rPr lang="sv-SE" sz="2700" b="1" dirty="0" smtClean="0"/>
              <a:t> </a:t>
            </a:r>
            <a:r>
              <a:rPr lang="sv-SE" sz="2700" b="1" dirty="0" err="1" smtClean="0"/>
              <a:t>Limaei</a:t>
            </a:r>
            <a:endParaRPr lang="sv-SE" sz="2700" b="1" dirty="0"/>
          </a:p>
        </p:txBody>
      </p:sp>
      <p:sp>
        <p:nvSpPr>
          <p:cNvPr id="3" name="Platshållare för innehåll 2"/>
          <p:cNvSpPr>
            <a:spLocks noGrp="1"/>
          </p:cNvSpPr>
          <p:nvPr>
            <p:ph idx="1"/>
          </p:nvPr>
        </p:nvSpPr>
        <p:spPr>
          <a:xfrm>
            <a:off x="728472" y="2370137"/>
            <a:ext cx="10515600" cy="4351338"/>
          </a:xfrm>
        </p:spPr>
        <p:txBody>
          <a:bodyPr>
            <a:normAutofit fontScale="85000" lnSpcReduction="20000"/>
          </a:bodyPr>
          <a:lstStyle/>
          <a:p>
            <a:pPr marL="0" indent="0">
              <a:buNone/>
            </a:pPr>
            <a:r>
              <a:rPr lang="en-US" b="1" dirty="0"/>
              <a:t>Abstract</a:t>
            </a:r>
            <a:endParaRPr lang="sv-SE" b="1" dirty="0"/>
          </a:p>
          <a:p>
            <a:pPr marL="0" indent="0">
              <a:buNone/>
            </a:pPr>
            <a:r>
              <a:rPr lang="sv-SE" dirty="0" err="1"/>
              <a:t>This</a:t>
            </a:r>
            <a:r>
              <a:rPr lang="sv-SE" dirty="0"/>
              <a:t> paper presents a </a:t>
            </a:r>
            <a:r>
              <a:rPr lang="sv-SE" dirty="0" err="1"/>
              <a:t>stochastic</a:t>
            </a:r>
            <a:r>
              <a:rPr lang="sv-SE" dirty="0"/>
              <a:t> </a:t>
            </a:r>
            <a:r>
              <a:rPr lang="sv-SE" dirty="0" err="1"/>
              <a:t>dynamic</a:t>
            </a:r>
            <a:r>
              <a:rPr lang="sv-SE" dirty="0"/>
              <a:t> </a:t>
            </a:r>
            <a:r>
              <a:rPr lang="sv-SE" dirty="0" err="1"/>
              <a:t>programming</a:t>
            </a:r>
            <a:r>
              <a:rPr lang="sv-SE" dirty="0"/>
              <a:t> approach </a:t>
            </a:r>
            <a:r>
              <a:rPr lang="sv-SE" dirty="0" err="1"/>
              <a:t>with</a:t>
            </a:r>
            <a:r>
              <a:rPr lang="sv-SE" dirty="0"/>
              <a:t> Markov </a:t>
            </a:r>
            <a:r>
              <a:rPr lang="sv-SE" dirty="0" err="1"/>
              <a:t>chains</a:t>
            </a:r>
            <a:r>
              <a:rPr lang="sv-SE" dirty="0"/>
              <a:t> for optimal </a:t>
            </a:r>
            <a:r>
              <a:rPr lang="sv-SE" dirty="0" err="1"/>
              <a:t>control</a:t>
            </a:r>
            <a:r>
              <a:rPr lang="sv-SE" dirty="0"/>
              <a:t> </a:t>
            </a:r>
            <a:r>
              <a:rPr lang="sv-SE" dirty="0" err="1"/>
              <a:t>of</a:t>
            </a:r>
            <a:r>
              <a:rPr lang="sv-SE" dirty="0"/>
              <a:t> the </a:t>
            </a:r>
            <a:r>
              <a:rPr lang="sv-SE" dirty="0" err="1"/>
              <a:t>forest</a:t>
            </a:r>
            <a:r>
              <a:rPr lang="sv-SE" dirty="0"/>
              <a:t> </a:t>
            </a:r>
            <a:r>
              <a:rPr lang="sv-SE" dirty="0" err="1"/>
              <a:t>sector</a:t>
            </a:r>
            <a:r>
              <a:rPr lang="sv-SE" dirty="0"/>
              <a:t>. The </a:t>
            </a:r>
            <a:r>
              <a:rPr lang="sv-SE" dirty="0" err="1"/>
              <a:t>forest</a:t>
            </a:r>
            <a:r>
              <a:rPr lang="sv-SE" dirty="0"/>
              <a:t> is </a:t>
            </a:r>
            <a:r>
              <a:rPr lang="sv-SE" dirty="0" err="1"/>
              <a:t>managed</a:t>
            </a:r>
            <a:r>
              <a:rPr lang="sv-SE" dirty="0"/>
              <a:t> via </a:t>
            </a:r>
            <a:r>
              <a:rPr lang="sv-SE" dirty="0" err="1"/>
              <a:t>continuous</a:t>
            </a:r>
            <a:r>
              <a:rPr lang="sv-SE" dirty="0"/>
              <a:t> cover </a:t>
            </a:r>
            <a:r>
              <a:rPr lang="sv-SE" dirty="0" err="1"/>
              <a:t>forestry</a:t>
            </a:r>
            <a:r>
              <a:rPr lang="sv-SE" dirty="0"/>
              <a:t> and the </a:t>
            </a:r>
            <a:r>
              <a:rPr lang="sv-SE" dirty="0" err="1"/>
              <a:t>complete</a:t>
            </a:r>
            <a:r>
              <a:rPr lang="sv-SE" dirty="0"/>
              <a:t> system is </a:t>
            </a:r>
            <a:r>
              <a:rPr lang="sv-SE" dirty="0" err="1"/>
              <a:t>sustainable</a:t>
            </a:r>
            <a:r>
              <a:rPr lang="sv-SE" dirty="0"/>
              <a:t>. F</a:t>
            </a:r>
            <a:r>
              <a:rPr lang="en-GB" dirty="0" err="1"/>
              <a:t>orest</a:t>
            </a:r>
            <a:r>
              <a:rPr lang="en-GB" dirty="0"/>
              <a:t> industry production, logistic solutions and harvest levels are optimized based on the sequentially revealed states of the markets. Adaptive full system optimization is necessary for consistent results. The stochastic dynamic programming problem of the complete forest industry sector is solved. The raw material stock levels and the product prices are state variables. In each state and at each stage, a quadratic programming profit maximization problem is solved, as a sub problem within the STDP algorithm. </a:t>
            </a:r>
            <a:endParaRPr lang="sv-SE" dirty="0"/>
          </a:p>
          <a:p>
            <a:pPr marL="0" indent="0">
              <a:buNone/>
            </a:pPr>
            <a:endParaRPr lang="en-US" dirty="0" smtClean="0">
              <a:solidFill>
                <a:srgbClr val="FF0000"/>
              </a:solidFill>
            </a:endParaRPr>
          </a:p>
          <a:p>
            <a:pPr marL="0" indent="0">
              <a:buNone/>
            </a:pPr>
            <a:r>
              <a:rPr lang="en-US" b="1" dirty="0" smtClean="0">
                <a:solidFill>
                  <a:srgbClr val="FF0000"/>
                </a:solidFill>
              </a:rPr>
              <a:t>Keywords:</a:t>
            </a:r>
            <a:r>
              <a:rPr lang="en-US" dirty="0">
                <a:latin typeface="Times New Roman" panose="02020603050405020304" pitchFamily="18" charset="0"/>
                <a:ea typeface="Times New Roman" panose="02020603050405020304" pitchFamily="18" charset="0"/>
                <a:cs typeface="Nazanin"/>
              </a:rPr>
              <a:t> </a:t>
            </a:r>
            <a:endParaRPr lang="en-US" dirty="0" smtClean="0">
              <a:latin typeface="Times New Roman" panose="02020603050405020304" pitchFamily="18" charset="0"/>
              <a:ea typeface="Times New Roman" panose="02020603050405020304" pitchFamily="18" charset="0"/>
              <a:cs typeface="Nazanin"/>
            </a:endParaRPr>
          </a:p>
          <a:p>
            <a:pPr marL="0" indent="0">
              <a:buNone/>
            </a:pPr>
            <a:r>
              <a:rPr lang="en-US" dirty="0" smtClean="0"/>
              <a:t>Optimization</a:t>
            </a:r>
            <a:r>
              <a:rPr lang="en-US" dirty="0"/>
              <a:t>, Stochastic dynamic programming, Markov chains, Forest sector, Continuous cover </a:t>
            </a:r>
            <a:r>
              <a:rPr lang="en-US" dirty="0" smtClean="0"/>
              <a:t>forestry.</a:t>
            </a:r>
            <a:endParaRPr lang="en-US" dirty="0" smtClean="0">
              <a:latin typeface="Times New Roman" panose="02020603050405020304" pitchFamily="18" charset="0"/>
              <a:ea typeface="Times New Roman" panose="02020603050405020304" pitchFamily="18" charset="0"/>
              <a:cs typeface="Nazanin"/>
            </a:endParaRPr>
          </a:p>
        </p:txBody>
      </p:sp>
      <p:sp>
        <p:nvSpPr>
          <p:cNvPr id="4" name="Platshållare för bildnummer 3"/>
          <p:cNvSpPr>
            <a:spLocks noGrp="1"/>
          </p:cNvSpPr>
          <p:nvPr>
            <p:ph type="sldNum" sz="quarter" idx="12"/>
          </p:nvPr>
        </p:nvSpPr>
        <p:spPr/>
        <p:txBody>
          <a:bodyPr/>
          <a:lstStyle/>
          <a:p>
            <a:fld id="{05AB504C-2EAE-4C1B-A3CB-68D7E240E4AC}" type="slidenum">
              <a:rPr lang="sv-SE" smtClean="0"/>
              <a:t>2</a:t>
            </a:fld>
            <a:endParaRPr lang="sv-SE"/>
          </a:p>
        </p:txBody>
      </p:sp>
    </p:spTree>
    <p:extLst>
      <p:ext uri="{BB962C8B-B14F-4D97-AF65-F5344CB8AC3E}">
        <p14:creationId xmlns:p14="http://schemas.microsoft.com/office/powerpoint/2010/main" val="562032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b="1" dirty="0">
                <a:solidFill>
                  <a:schemeClr val="accent6">
                    <a:lumMod val="75000"/>
                  </a:schemeClr>
                </a:solidFill>
                <a:latin typeface="Times New Roman" panose="02020603050405020304" pitchFamily="18" charset="0"/>
                <a:ea typeface="Times New Roman" panose="02020603050405020304" pitchFamily="18" charset="0"/>
                <a:cs typeface="Nazanin"/>
              </a:rPr>
              <a:t>General properties of the solutions</a:t>
            </a:r>
            <a:endParaRPr lang="sv-SE" dirty="0">
              <a:solidFill>
                <a:schemeClr val="accent6">
                  <a:lumMod val="75000"/>
                </a:schemeClr>
              </a:solidFill>
            </a:endParaRPr>
          </a:p>
        </p:txBody>
      </p:sp>
      <p:sp>
        <p:nvSpPr>
          <p:cNvPr id="3" name="Platshållare för innehåll 2"/>
          <p:cNvSpPr>
            <a:spLocks noGrp="1"/>
          </p:cNvSpPr>
          <p:nvPr>
            <p:ph idx="1"/>
          </p:nvPr>
        </p:nvSpPr>
        <p:spPr/>
        <p:txBody>
          <a:bodyPr/>
          <a:lstStyle/>
          <a:p>
            <a:pPr algn="just">
              <a:spcAft>
                <a:spcPts val="400"/>
              </a:spcAft>
            </a:pPr>
            <a:r>
              <a:rPr lang="en-US" dirty="0">
                <a:latin typeface="Times New Roman" panose="02020603050405020304" pitchFamily="18" charset="0"/>
                <a:ea typeface="Times New Roman" panose="02020603050405020304" pitchFamily="18" charset="0"/>
                <a:cs typeface="Times-Roman"/>
              </a:rPr>
              <a:t>Of course, optimal numerical results are functions of the particular parameter values used. </a:t>
            </a:r>
            <a:endParaRPr lang="en-US" dirty="0" smtClean="0">
              <a:latin typeface="Times New Roman" panose="02020603050405020304" pitchFamily="18" charset="0"/>
              <a:ea typeface="Times New Roman" panose="02020603050405020304" pitchFamily="18" charset="0"/>
              <a:cs typeface="Times-Roman"/>
            </a:endParaRPr>
          </a:p>
          <a:p>
            <a:pPr algn="just">
              <a:spcAft>
                <a:spcPts val="400"/>
              </a:spcAft>
            </a:pPr>
            <a:r>
              <a:rPr lang="en-US" dirty="0" smtClean="0">
                <a:latin typeface="Times New Roman" panose="02020603050405020304" pitchFamily="18" charset="0"/>
                <a:ea typeface="Times New Roman" panose="02020603050405020304" pitchFamily="18" charset="0"/>
                <a:cs typeface="Times-Roman"/>
              </a:rPr>
              <a:t>The </a:t>
            </a:r>
            <a:r>
              <a:rPr lang="en-US" dirty="0">
                <a:latin typeface="Times New Roman" panose="02020603050405020304" pitchFamily="18" charset="0"/>
                <a:ea typeface="Times New Roman" panose="02020603050405020304" pitchFamily="18" charset="0"/>
                <a:cs typeface="Times-Roman"/>
              </a:rPr>
              <a:t>estimation of these parameter values is an empirical problem that has no room in this short theoretical and general analysis. </a:t>
            </a:r>
            <a:endParaRPr lang="en-US" dirty="0" smtClean="0">
              <a:latin typeface="Times New Roman" panose="02020603050405020304" pitchFamily="18" charset="0"/>
              <a:ea typeface="Times New Roman" panose="02020603050405020304" pitchFamily="18" charset="0"/>
              <a:cs typeface="Times-Roman"/>
            </a:endParaRPr>
          </a:p>
          <a:p>
            <a:pPr algn="just">
              <a:spcAft>
                <a:spcPts val="400"/>
              </a:spcAft>
            </a:pPr>
            <a:r>
              <a:rPr lang="en-US" dirty="0" smtClean="0">
                <a:latin typeface="Times New Roman" panose="02020603050405020304" pitchFamily="18" charset="0"/>
                <a:ea typeface="Times New Roman" panose="02020603050405020304" pitchFamily="18" charset="0"/>
                <a:cs typeface="Times-Roman"/>
              </a:rPr>
              <a:t>Related </a:t>
            </a:r>
            <a:r>
              <a:rPr lang="en-US" dirty="0">
                <a:latin typeface="Times New Roman" panose="02020603050405020304" pitchFamily="18" charset="0"/>
                <a:ea typeface="Times New Roman" panose="02020603050405020304" pitchFamily="18" charset="0"/>
                <a:cs typeface="Times-Roman"/>
              </a:rPr>
              <a:t>models have however been studied in the past. </a:t>
            </a:r>
            <a:endParaRPr lang="en-US" dirty="0" smtClean="0">
              <a:latin typeface="Times New Roman" panose="02020603050405020304" pitchFamily="18" charset="0"/>
              <a:ea typeface="Times New Roman" panose="02020603050405020304" pitchFamily="18" charset="0"/>
              <a:cs typeface="Times-Roman"/>
            </a:endParaRPr>
          </a:p>
          <a:p>
            <a:pPr algn="just">
              <a:spcAft>
                <a:spcPts val="400"/>
              </a:spcAft>
            </a:pPr>
            <a:r>
              <a:rPr lang="en-US" dirty="0" smtClean="0">
                <a:latin typeface="Times New Roman" panose="02020603050405020304" pitchFamily="18" charset="0"/>
                <a:ea typeface="Times New Roman" panose="02020603050405020304" pitchFamily="18" charset="0"/>
                <a:cs typeface="Times-Roman"/>
              </a:rPr>
              <a:t>Some </a:t>
            </a:r>
            <a:r>
              <a:rPr lang="en-US" dirty="0">
                <a:latin typeface="Times New Roman" panose="02020603050405020304" pitchFamily="18" charset="0"/>
                <a:ea typeface="Times New Roman" panose="02020603050405020304" pitchFamily="18" charset="0"/>
                <a:cs typeface="Times-Roman"/>
              </a:rPr>
              <a:t>of the general conclusions derived from earlier numerically specified versions of similar models are these:</a:t>
            </a:r>
            <a:endParaRPr lang="sv-SE" sz="1800" dirty="0">
              <a:latin typeface="Times New Roman" panose="02020603050405020304" pitchFamily="18" charset="0"/>
              <a:ea typeface="Times New Roman" panose="02020603050405020304" pitchFamily="18" charset="0"/>
            </a:endParaRPr>
          </a:p>
          <a:p>
            <a:endParaRPr lang="sv-SE" dirty="0"/>
          </a:p>
        </p:txBody>
      </p:sp>
      <p:sp>
        <p:nvSpPr>
          <p:cNvPr id="4" name="Platshållare för bildnummer 3"/>
          <p:cNvSpPr>
            <a:spLocks noGrp="1"/>
          </p:cNvSpPr>
          <p:nvPr>
            <p:ph type="sldNum" sz="quarter" idx="12"/>
          </p:nvPr>
        </p:nvSpPr>
        <p:spPr/>
        <p:txBody>
          <a:bodyPr/>
          <a:lstStyle/>
          <a:p>
            <a:fld id="{05AB504C-2EAE-4C1B-A3CB-68D7E240E4AC}" type="slidenum">
              <a:rPr lang="sv-SE" smtClean="0"/>
              <a:t>20</a:t>
            </a:fld>
            <a:endParaRPr lang="sv-SE"/>
          </a:p>
        </p:txBody>
      </p:sp>
    </p:spTree>
    <p:extLst>
      <p:ext uri="{BB962C8B-B14F-4D97-AF65-F5344CB8AC3E}">
        <p14:creationId xmlns:p14="http://schemas.microsoft.com/office/powerpoint/2010/main" val="21668357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en-US" sz="3200" b="1" i="1" dirty="0">
                <a:solidFill>
                  <a:srgbClr val="00B050"/>
                </a:solidFill>
                <a:latin typeface="Times New Roman" panose="02020603050405020304" pitchFamily="18" charset="0"/>
                <a:ea typeface="Times New Roman" panose="02020603050405020304" pitchFamily="18" charset="0"/>
                <a:cs typeface="Times-Roman"/>
              </a:rPr>
              <a:t>When the future prices of the final products are stochastic:</a:t>
            </a:r>
            <a:endParaRPr lang="sv-SE" sz="3200" b="1" dirty="0">
              <a:solidFill>
                <a:srgbClr val="00B050"/>
              </a:solidFill>
            </a:endParaRPr>
          </a:p>
        </p:txBody>
      </p:sp>
      <p:sp>
        <p:nvSpPr>
          <p:cNvPr id="3" name="Platshållare för innehåll 2"/>
          <p:cNvSpPr>
            <a:spLocks noGrp="1"/>
          </p:cNvSpPr>
          <p:nvPr>
            <p:ph idx="1"/>
          </p:nvPr>
        </p:nvSpPr>
        <p:spPr/>
        <p:txBody>
          <a:bodyPr>
            <a:normAutofit fontScale="92500" lnSpcReduction="10000"/>
          </a:bodyPr>
          <a:lstStyle/>
          <a:p>
            <a:pPr algn="just">
              <a:spcAft>
                <a:spcPts val="400"/>
              </a:spcAft>
            </a:pPr>
            <a:r>
              <a:rPr lang="en-US" dirty="0" smtClean="0">
                <a:latin typeface="Times New Roman" panose="02020603050405020304" pitchFamily="18" charset="0"/>
                <a:ea typeface="Times New Roman" panose="02020603050405020304" pitchFamily="18" charset="0"/>
                <a:cs typeface="Times-Roman"/>
              </a:rPr>
              <a:t>“</a:t>
            </a:r>
            <a:r>
              <a:rPr lang="en-US" dirty="0">
                <a:latin typeface="Times New Roman" panose="02020603050405020304" pitchFamily="18" charset="0"/>
                <a:ea typeface="Times New Roman" panose="02020603050405020304" pitchFamily="18" charset="0"/>
                <a:cs typeface="Times-Roman"/>
              </a:rPr>
              <a:t>The </a:t>
            </a:r>
            <a:r>
              <a:rPr lang="en-US" b="1" dirty="0">
                <a:solidFill>
                  <a:srgbClr val="FF0000"/>
                </a:solidFill>
                <a:latin typeface="Times New Roman" panose="02020603050405020304" pitchFamily="18" charset="0"/>
                <a:ea typeface="Times New Roman" panose="02020603050405020304" pitchFamily="18" charset="0"/>
                <a:cs typeface="Times-Roman"/>
              </a:rPr>
              <a:t>expected present value of the profit is higher </a:t>
            </a:r>
            <a:r>
              <a:rPr lang="en-US" dirty="0">
                <a:latin typeface="Times New Roman" panose="02020603050405020304" pitchFamily="18" charset="0"/>
                <a:ea typeface="Times New Roman" panose="02020603050405020304" pitchFamily="18" charset="0"/>
                <a:cs typeface="Times-Roman"/>
              </a:rPr>
              <a:t>when the suggested method is used instead of deterministic linear programing. </a:t>
            </a:r>
            <a:endParaRPr lang="en-US" dirty="0" smtClean="0">
              <a:latin typeface="Times New Roman" panose="02020603050405020304" pitchFamily="18" charset="0"/>
              <a:ea typeface="Times New Roman" panose="02020603050405020304" pitchFamily="18" charset="0"/>
              <a:cs typeface="Times-Roman"/>
            </a:endParaRPr>
          </a:p>
          <a:p>
            <a:pPr algn="just">
              <a:spcAft>
                <a:spcPts val="400"/>
              </a:spcAft>
            </a:pPr>
            <a:r>
              <a:rPr lang="en-US" dirty="0" smtClean="0">
                <a:latin typeface="Times New Roman" panose="02020603050405020304" pitchFamily="18" charset="0"/>
                <a:ea typeface="Times New Roman" panose="02020603050405020304" pitchFamily="18" charset="0"/>
                <a:cs typeface="Times-Roman"/>
              </a:rPr>
              <a:t>The </a:t>
            </a:r>
            <a:r>
              <a:rPr lang="en-US" b="1" dirty="0">
                <a:solidFill>
                  <a:srgbClr val="0070C0"/>
                </a:solidFill>
                <a:latin typeface="Times New Roman" panose="02020603050405020304" pitchFamily="18" charset="0"/>
                <a:ea typeface="Times New Roman" panose="02020603050405020304" pitchFamily="18" charset="0"/>
                <a:cs typeface="Times-Roman"/>
              </a:rPr>
              <a:t>expected dual variables </a:t>
            </a:r>
            <a:r>
              <a:rPr lang="en-US" dirty="0">
                <a:latin typeface="Times New Roman" panose="02020603050405020304" pitchFamily="18" charset="0"/>
                <a:ea typeface="Times New Roman" panose="02020603050405020304" pitchFamily="18" charset="0"/>
                <a:cs typeface="Times-Roman"/>
              </a:rPr>
              <a:t>(shadow prices) associated with the industrial capacity restrictions are </a:t>
            </a:r>
            <a:r>
              <a:rPr lang="en-US" b="1" dirty="0">
                <a:solidFill>
                  <a:srgbClr val="0070C0"/>
                </a:solidFill>
                <a:latin typeface="Times New Roman" panose="02020603050405020304" pitchFamily="18" charset="0"/>
                <a:ea typeface="Times New Roman" panose="02020603050405020304" pitchFamily="18" charset="0"/>
                <a:cs typeface="Times-Roman"/>
              </a:rPr>
              <a:t>underestimated via deterministic multi period linear programming</a:t>
            </a:r>
            <a:r>
              <a:rPr lang="en-US" dirty="0">
                <a:latin typeface="Times New Roman" panose="02020603050405020304" pitchFamily="18" charset="0"/>
                <a:ea typeface="Times New Roman" panose="02020603050405020304" pitchFamily="18" charset="0"/>
                <a:cs typeface="Times-Roman"/>
              </a:rPr>
              <a:t>. </a:t>
            </a:r>
            <a:endParaRPr lang="en-US" dirty="0" smtClean="0">
              <a:latin typeface="Times New Roman" panose="02020603050405020304" pitchFamily="18" charset="0"/>
              <a:ea typeface="Times New Roman" panose="02020603050405020304" pitchFamily="18" charset="0"/>
              <a:cs typeface="Times-Roman"/>
            </a:endParaRPr>
          </a:p>
          <a:p>
            <a:pPr algn="just">
              <a:spcAft>
                <a:spcPts val="400"/>
              </a:spcAft>
            </a:pPr>
            <a:r>
              <a:rPr lang="en-US" dirty="0" smtClean="0">
                <a:latin typeface="Times New Roman" panose="02020603050405020304" pitchFamily="18" charset="0"/>
                <a:ea typeface="Times New Roman" panose="02020603050405020304" pitchFamily="18" charset="0"/>
                <a:cs typeface="Times-Roman"/>
              </a:rPr>
              <a:t>Industrial </a:t>
            </a:r>
            <a:r>
              <a:rPr lang="en-US" b="1" dirty="0">
                <a:solidFill>
                  <a:srgbClr val="7030A0"/>
                </a:solidFill>
                <a:latin typeface="Times New Roman" panose="02020603050405020304" pitchFamily="18" charset="0"/>
                <a:ea typeface="Times New Roman" panose="02020603050405020304" pitchFamily="18" charset="0"/>
                <a:cs typeface="Times-Roman"/>
              </a:rPr>
              <a:t>flexibility is valuable and the optimal levels of maximum production capacities are higher </a:t>
            </a:r>
            <a:r>
              <a:rPr lang="en-US" dirty="0">
                <a:latin typeface="Times New Roman" panose="02020603050405020304" pitchFamily="18" charset="0"/>
                <a:ea typeface="Times New Roman" panose="02020603050405020304" pitchFamily="18" charset="0"/>
                <a:cs typeface="Times-Roman"/>
              </a:rPr>
              <a:t>than in a deterministic world.” </a:t>
            </a:r>
            <a:endParaRPr lang="en-US" dirty="0" smtClean="0">
              <a:latin typeface="Times New Roman" panose="02020603050405020304" pitchFamily="18" charset="0"/>
              <a:ea typeface="Times New Roman" panose="02020603050405020304" pitchFamily="18" charset="0"/>
              <a:cs typeface="Times-Roman"/>
            </a:endParaRPr>
          </a:p>
          <a:p>
            <a:pPr algn="just">
              <a:spcAft>
                <a:spcPts val="400"/>
              </a:spcAft>
            </a:pPr>
            <a:r>
              <a:rPr lang="en-US" dirty="0" smtClean="0">
                <a:latin typeface="Times New Roman" panose="02020603050405020304" pitchFamily="18" charset="0"/>
                <a:ea typeface="Times New Roman" panose="02020603050405020304" pitchFamily="18" charset="0"/>
                <a:cs typeface="Times-Roman"/>
              </a:rPr>
              <a:t>These </a:t>
            </a:r>
            <a:r>
              <a:rPr lang="en-US" dirty="0">
                <a:latin typeface="Times New Roman" panose="02020603050405020304" pitchFamily="18" charset="0"/>
                <a:ea typeface="Times New Roman" panose="02020603050405020304" pitchFamily="18" charset="0"/>
                <a:cs typeface="Times-Roman"/>
              </a:rPr>
              <a:t>results were reported by </a:t>
            </a:r>
            <a:r>
              <a:rPr lang="en-US" dirty="0" err="1">
                <a:latin typeface="Times New Roman" panose="02020603050405020304" pitchFamily="18" charset="0"/>
                <a:ea typeface="Times New Roman" panose="02020603050405020304" pitchFamily="18" charset="0"/>
                <a:cs typeface="Times-Roman"/>
              </a:rPr>
              <a:t>Lohmander</a:t>
            </a:r>
            <a:r>
              <a:rPr lang="en-US" dirty="0">
                <a:latin typeface="Times New Roman" panose="02020603050405020304" pitchFamily="18" charset="0"/>
                <a:ea typeface="Times New Roman" panose="02020603050405020304" pitchFamily="18" charset="0"/>
                <a:cs typeface="Times-Roman"/>
              </a:rPr>
              <a:t> [2</a:t>
            </a:r>
            <a:r>
              <a:rPr lang="en-US" dirty="0" smtClean="0">
                <a:latin typeface="Times New Roman" panose="02020603050405020304" pitchFamily="18" charset="0"/>
                <a:ea typeface="Times New Roman" panose="02020603050405020304" pitchFamily="18" charset="0"/>
                <a:cs typeface="Times-Roman"/>
              </a:rPr>
              <a:t>].</a:t>
            </a:r>
          </a:p>
          <a:p>
            <a:pPr algn="just">
              <a:spcAft>
                <a:spcPts val="400"/>
              </a:spcAft>
            </a:pPr>
            <a:r>
              <a:rPr lang="en-US" dirty="0">
                <a:latin typeface="Times New Roman" panose="02020603050405020304" pitchFamily="18" charset="0"/>
                <a:ea typeface="Times New Roman" panose="02020603050405020304" pitchFamily="18" charset="0"/>
                <a:cs typeface="Times-Roman"/>
              </a:rPr>
              <a:t>More problem specific results may be obtained in several cases. Such results are reported in </a:t>
            </a:r>
            <a:r>
              <a:rPr lang="en-US" dirty="0" err="1">
                <a:latin typeface="Times New Roman" panose="02020603050405020304" pitchFamily="18" charset="0"/>
                <a:ea typeface="Times New Roman" panose="02020603050405020304" pitchFamily="18" charset="0"/>
                <a:cs typeface="Times-Roman"/>
              </a:rPr>
              <a:t>Lohmander</a:t>
            </a:r>
            <a:r>
              <a:rPr lang="en-US" dirty="0">
                <a:latin typeface="Times New Roman" panose="02020603050405020304" pitchFamily="18" charset="0"/>
                <a:ea typeface="Times New Roman" panose="02020603050405020304" pitchFamily="18" charset="0"/>
                <a:cs typeface="Times-Roman"/>
              </a:rPr>
              <a:t> [3], [4], [5], [6], [7] </a:t>
            </a:r>
            <a:r>
              <a:rPr lang="en-US" dirty="0" err="1">
                <a:latin typeface="Times New Roman" panose="02020603050405020304" pitchFamily="18" charset="0"/>
                <a:ea typeface="Times New Roman" panose="02020603050405020304" pitchFamily="18" charset="0"/>
                <a:cs typeface="Times-Roman"/>
              </a:rPr>
              <a:t>Lohmander</a:t>
            </a:r>
            <a:r>
              <a:rPr lang="en-US" dirty="0">
                <a:latin typeface="Times New Roman" panose="02020603050405020304" pitchFamily="18" charset="0"/>
                <a:ea typeface="Times New Roman" panose="02020603050405020304" pitchFamily="18" charset="0"/>
                <a:cs typeface="Times-Roman"/>
              </a:rPr>
              <a:t> and </a:t>
            </a:r>
            <a:r>
              <a:rPr lang="en-US" dirty="0" err="1">
                <a:latin typeface="Times New Roman" panose="02020603050405020304" pitchFamily="18" charset="0"/>
                <a:ea typeface="Times New Roman" panose="02020603050405020304" pitchFamily="18" charset="0"/>
                <a:cs typeface="Times-Roman"/>
              </a:rPr>
              <a:t>Mohammadi</a:t>
            </a:r>
            <a:r>
              <a:rPr lang="en-US" dirty="0">
                <a:latin typeface="Times New Roman" panose="02020603050405020304" pitchFamily="18" charset="0"/>
                <a:ea typeface="Times New Roman" panose="02020603050405020304" pitchFamily="18" charset="0"/>
                <a:cs typeface="Times-Roman"/>
              </a:rPr>
              <a:t> [8] and Olsson and </a:t>
            </a:r>
            <a:r>
              <a:rPr lang="en-US" dirty="0" err="1">
                <a:latin typeface="Times New Roman" panose="02020603050405020304" pitchFamily="18" charset="0"/>
                <a:ea typeface="Times New Roman" panose="02020603050405020304" pitchFamily="18" charset="0"/>
                <a:cs typeface="Times-Roman"/>
              </a:rPr>
              <a:t>Lohmander</a:t>
            </a:r>
            <a:r>
              <a:rPr lang="en-US" dirty="0">
                <a:latin typeface="Times New Roman" panose="02020603050405020304" pitchFamily="18" charset="0"/>
                <a:ea typeface="Times New Roman" panose="02020603050405020304" pitchFamily="18" charset="0"/>
                <a:cs typeface="Times-Roman"/>
              </a:rPr>
              <a:t> [9].</a:t>
            </a:r>
            <a:endParaRPr lang="sv-SE" dirty="0">
              <a:latin typeface="Times New Roman" panose="02020603050405020304" pitchFamily="18" charset="0"/>
              <a:ea typeface="Times New Roman" panose="02020603050405020304" pitchFamily="18" charset="0"/>
            </a:endParaRPr>
          </a:p>
          <a:p>
            <a:pPr algn="just">
              <a:spcAft>
                <a:spcPts val="400"/>
              </a:spcAft>
            </a:pPr>
            <a:endParaRPr lang="sv-SE" sz="1800" dirty="0">
              <a:latin typeface="Times New Roman" panose="02020603050405020304" pitchFamily="18" charset="0"/>
              <a:ea typeface="Times New Roman" panose="02020603050405020304" pitchFamily="18" charset="0"/>
            </a:endParaRPr>
          </a:p>
          <a:p>
            <a:endParaRPr lang="sv-SE" dirty="0"/>
          </a:p>
        </p:txBody>
      </p:sp>
      <p:sp>
        <p:nvSpPr>
          <p:cNvPr id="4" name="Platshållare för bildnummer 3"/>
          <p:cNvSpPr>
            <a:spLocks noGrp="1"/>
          </p:cNvSpPr>
          <p:nvPr>
            <p:ph type="sldNum" sz="quarter" idx="12"/>
          </p:nvPr>
        </p:nvSpPr>
        <p:spPr/>
        <p:txBody>
          <a:bodyPr/>
          <a:lstStyle/>
          <a:p>
            <a:fld id="{05AB504C-2EAE-4C1B-A3CB-68D7E240E4AC}" type="slidenum">
              <a:rPr lang="sv-SE" smtClean="0"/>
              <a:t>21</a:t>
            </a:fld>
            <a:endParaRPr lang="sv-SE"/>
          </a:p>
        </p:txBody>
      </p:sp>
    </p:spTree>
    <p:extLst>
      <p:ext uri="{BB962C8B-B14F-4D97-AF65-F5344CB8AC3E}">
        <p14:creationId xmlns:p14="http://schemas.microsoft.com/office/powerpoint/2010/main" val="6841561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spcAft>
                <a:spcPts val="400"/>
              </a:spcAft>
            </a:pPr>
            <a:r>
              <a:rPr lang="en-US" b="1" dirty="0">
                <a:solidFill>
                  <a:srgbClr val="00B050"/>
                </a:solidFill>
                <a:latin typeface="Times New Roman" panose="02020603050405020304" pitchFamily="18" charset="0"/>
                <a:ea typeface="Times New Roman" panose="02020603050405020304" pitchFamily="18" charset="0"/>
                <a:cs typeface="Nazanin"/>
              </a:rPr>
              <a:t>Conclusions</a:t>
            </a:r>
            <a:r>
              <a:rPr lang="sv-SE" sz="2400" dirty="0">
                <a:latin typeface="Times New Roman" panose="02020603050405020304" pitchFamily="18" charset="0"/>
                <a:ea typeface="Times New Roman" panose="02020603050405020304" pitchFamily="18" charset="0"/>
              </a:rPr>
              <a:t/>
            </a:r>
            <a:br>
              <a:rPr lang="sv-SE" sz="2400" dirty="0">
                <a:latin typeface="Times New Roman" panose="02020603050405020304" pitchFamily="18" charset="0"/>
                <a:ea typeface="Times New Roman" panose="02020603050405020304" pitchFamily="18" charset="0"/>
              </a:rPr>
            </a:br>
            <a:endParaRPr lang="sv-SE" dirty="0"/>
          </a:p>
        </p:txBody>
      </p:sp>
      <p:sp>
        <p:nvSpPr>
          <p:cNvPr id="3" name="Platshållare för innehåll 2"/>
          <p:cNvSpPr>
            <a:spLocks noGrp="1"/>
          </p:cNvSpPr>
          <p:nvPr>
            <p:ph idx="1"/>
          </p:nvPr>
        </p:nvSpPr>
        <p:spPr/>
        <p:txBody>
          <a:bodyPr>
            <a:normAutofit lnSpcReduction="10000"/>
          </a:bodyPr>
          <a:lstStyle/>
          <a:p>
            <a:pPr indent="279400" algn="just">
              <a:spcAft>
                <a:spcPts val="400"/>
              </a:spcAft>
            </a:pPr>
            <a:r>
              <a:rPr lang="en-US" dirty="0">
                <a:latin typeface="Times New Roman" panose="02020603050405020304" pitchFamily="18" charset="0"/>
                <a:ea typeface="Times New Roman" panose="02020603050405020304" pitchFamily="18" charset="0"/>
                <a:cs typeface="NimbusRomNo9L-Regu"/>
              </a:rPr>
              <a:t>A </a:t>
            </a:r>
            <a:r>
              <a:rPr lang="en-US" b="1" dirty="0">
                <a:solidFill>
                  <a:srgbClr val="FF0000"/>
                </a:solidFill>
                <a:latin typeface="Times New Roman" panose="02020603050405020304" pitchFamily="18" charset="0"/>
                <a:ea typeface="Times New Roman" panose="02020603050405020304" pitchFamily="18" charset="0"/>
                <a:cs typeface="NimbusRomNo9L-Regu"/>
              </a:rPr>
              <a:t>general framework </a:t>
            </a:r>
            <a:r>
              <a:rPr lang="en-US" dirty="0">
                <a:latin typeface="Times New Roman" panose="02020603050405020304" pitchFamily="18" charset="0"/>
                <a:ea typeface="Times New Roman" panose="02020603050405020304" pitchFamily="18" charset="0"/>
                <a:cs typeface="NimbusRomNo9L-Regu"/>
              </a:rPr>
              <a:t>for forest sector optimization has been presented. </a:t>
            </a:r>
            <a:endParaRPr lang="en-US" dirty="0" smtClean="0">
              <a:latin typeface="Times New Roman" panose="02020603050405020304" pitchFamily="18" charset="0"/>
              <a:ea typeface="Times New Roman" panose="02020603050405020304" pitchFamily="18" charset="0"/>
              <a:cs typeface="NimbusRomNo9L-Regu"/>
            </a:endParaRPr>
          </a:p>
          <a:p>
            <a:pPr indent="279400" algn="just">
              <a:spcAft>
                <a:spcPts val="400"/>
              </a:spcAft>
            </a:pPr>
            <a:r>
              <a:rPr lang="en-US" dirty="0" smtClean="0">
                <a:latin typeface="Times New Roman" panose="02020603050405020304" pitchFamily="18" charset="0"/>
                <a:ea typeface="Times New Roman" panose="02020603050405020304" pitchFamily="18" charset="0"/>
                <a:cs typeface="NimbusRomNo9L-Regu"/>
              </a:rPr>
              <a:t>Several </a:t>
            </a:r>
            <a:r>
              <a:rPr lang="en-US" b="1" dirty="0">
                <a:solidFill>
                  <a:srgbClr val="FF0000"/>
                </a:solidFill>
                <a:latin typeface="Times New Roman" panose="02020603050405020304" pitchFamily="18" charset="0"/>
                <a:ea typeface="Times New Roman" panose="02020603050405020304" pitchFamily="18" charset="0"/>
                <a:cs typeface="NimbusRomNo9L-Regu"/>
              </a:rPr>
              <a:t>examples</a:t>
            </a:r>
            <a:r>
              <a:rPr lang="en-US" dirty="0">
                <a:latin typeface="Times New Roman" panose="02020603050405020304" pitchFamily="18" charset="0"/>
                <a:ea typeface="Times New Roman" panose="02020603050405020304" pitchFamily="18" charset="0"/>
                <a:cs typeface="NimbusRomNo9L-Regu"/>
              </a:rPr>
              <a:t> of related studies and particular results have been reported.  </a:t>
            </a:r>
            <a:endParaRPr lang="en-US" dirty="0" smtClean="0">
              <a:latin typeface="Times New Roman" panose="02020603050405020304" pitchFamily="18" charset="0"/>
              <a:ea typeface="Times New Roman" panose="02020603050405020304" pitchFamily="18" charset="0"/>
              <a:cs typeface="NimbusRomNo9L-Regu"/>
            </a:endParaRPr>
          </a:p>
          <a:p>
            <a:pPr indent="279400" algn="just">
              <a:spcAft>
                <a:spcPts val="400"/>
              </a:spcAft>
            </a:pPr>
            <a:r>
              <a:rPr lang="en-US" dirty="0" smtClean="0">
                <a:latin typeface="Times New Roman" panose="02020603050405020304" pitchFamily="18" charset="0"/>
                <a:ea typeface="Times New Roman" panose="02020603050405020304" pitchFamily="18" charset="0"/>
                <a:cs typeface="NimbusRomNo9L-Regu"/>
              </a:rPr>
              <a:t>Considerable </a:t>
            </a:r>
            <a:r>
              <a:rPr lang="en-US" b="1" dirty="0">
                <a:solidFill>
                  <a:srgbClr val="FF0000"/>
                </a:solidFill>
                <a:latin typeface="Times New Roman" panose="02020603050405020304" pitchFamily="18" charset="0"/>
                <a:ea typeface="Times New Roman" panose="02020603050405020304" pitchFamily="18" charset="0"/>
                <a:cs typeface="NimbusRomNo9L-Regu"/>
              </a:rPr>
              <a:t>economic gains </a:t>
            </a:r>
            <a:r>
              <a:rPr lang="en-US" dirty="0">
                <a:latin typeface="Times New Roman" panose="02020603050405020304" pitchFamily="18" charset="0"/>
                <a:ea typeface="Times New Roman" panose="02020603050405020304" pitchFamily="18" charset="0"/>
                <a:cs typeface="NimbusRomNo9L-Regu"/>
              </a:rPr>
              <a:t>should be expected if the suggested method replaces traditional stiff long term planning methods</a:t>
            </a:r>
            <a:r>
              <a:rPr lang="en-US" dirty="0" smtClean="0">
                <a:latin typeface="Times New Roman" panose="02020603050405020304" pitchFamily="18" charset="0"/>
                <a:ea typeface="Times New Roman" panose="02020603050405020304" pitchFamily="18" charset="0"/>
                <a:cs typeface="NimbusRomNo9L-Regu"/>
              </a:rPr>
              <a:t>.</a:t>
            </a:r>
          </a:p>
          <a:p>
            <a:pPr indent="279400" algn="just">
              <a:spcAft>
                <a:spcPts val="400"/>
              </a:spcAft>
            </a:pPr>
            <a:r>
              <a:rPr lang="en-US" dirty="0" smtClean="0">
                <a:latin typeface="Times New Roman" panose="02020603050405020304" pitchFamily="18" charset="0"/>
                <a:ea typeface="Times New Roman" panose="02020603050405020304" pitchFamily="18" charset="0"/>
                <a:cs typeface="NimbusRomNo9L-Regu"/>
              </a:rPr>
              <a:t> </a:t>
            </a:r>
            <a:r>
              <a:rPr lang="en-US" dirty="0">
                <a:latin typeface="Times New Roman" panose="02020603050405020304" pitchFamily="18" charset="0"/>
                <a:ea typeface="Times New Roman" panose="02020603050405020304" pitchFamily="18" charset="0"/>
                <a:cs typeface="NimbusRomNo9L-Regu"/>
              </a:rPr>
              <a:t>Furthermore, the </a:t>
            </a:r>
            <a:r>
              <a:rPr lang="sv-SE" dirty="0" err="1">
                <a:latin typeface="Times New Roman" panose="02020603050405020304" pitchFamily="18" charset="0"/>
                <a:ea typeface="Times New Roman" panose="02020603050405020304" pitchFamily="18" charset="0"/>
                <a:cs typeface="NimbusRomNo9L-Regu"/>
              </a:rPr>
              <a:t>forest</a:t>
            </a:r>
            <a:r>
              <a:rPr lang="sv-SE" dirty="0">
                <a:latin typeface="Times New Roman" panose="02020603050405020304" pitchFamily="18" charset="0"/>
                <a:ea typeface="Times New Roman" panose="02020603050405020304" pitchFamily="18" charset="0"/>
                <a:cs typeface="NimbusRomNo9L-Regu"/>
              </a:rPr>
              <a:t> is </a:t>
            </a:r>
            <a:r>
              <a:rPr lang="sv-SE" dirty="0" err="1">
                <a:latin typeface="Times New Roman" panose="02020603050405020304" pitchFamily="18" charset="0"/>
                <a:ea typeface="Times New Roman" panose="02020603050405020304" pitchFamily="18" charset="0"/>
                <a:cs typeface="NimbusRomNo9L-Regu"/>
              </a:rPr>
              <a:t>managed</a:t>
            </a:r>
            <a:r>
              <a:rPr lang="sv-SE" dirty="0">
                <a:latin typeface="Times New Roman" panose="02020603050405020304" pitchFamily="18" charset="0"/>
                <a:ea typeface="Times New Roman" panose="02020603050405020304" pitchFamily="18" charset="0"/>
                <a:cs typeface="NimbusRomNo9L-Regu"/>
              </a:rPr>
              <a:t> via </a:t>
            </a:r>
            <a:r>
              <a:rPr lang="sv-SE" dirty="0" err="1">
                <a:latin typeface="Times New Roman" panose="02020603050405020304" pitchFamily="18" charset="0"/>
                <a:ea typeface="Times New Roman" panose="02020603050405020304" pitchFamily="18" charset="0"/>
                <a:cs typeface="NimbusRomNo9L-Regu"/>
              </a:rPr>
              <a:t>continuous</a:t>
            </a:r>
            <a:r>
              <a:rPr lang="sv-SE" dirty="0">
                <a:latin typeface="Times New Roman" panose="02020603050405020304" pitchFamily="18" charset="0"/>
                <a:ea typeface="Times New Roman" panose="02020603050405020304" pitchFamily="18" charset="0"/>
                <a:cs typeface="NimbusRomNo9L-Regu"/>
              </a:rPr>
              <a:t> cover </a:t>
            </a:r>
            <a:r>
              <a:rPr lang="sv-SE" dirty="0" err="1">
                <a:latin typeface="Times New Roman" panose="02020603050405020304" pitchFamily="18" charset="0"/>
                <a:ea typeface="Times New Roman" panose="02020603050405020304" pitchFamily="18" charset="0"/>
                <a:cs typeface="NimbusRomNo9L-Regu"/>
              </a:rPr>
              <a:t>forestry</a:t>
            </a:r>
            <a:r>
              <a:rPr lang="sv-SE" dirty="0">
                <a:latin typeface="Times New Roman" panose="02020603050405020304" pitchFamily="18" charset="0"/>
                <a:ea typeface="Times New Roman" panose="02020603050405020304" pitchFamily="18" charset="0"/>
                <a:cs typeface="NimbusRomNo9L-Regu"/>
              </a:rPr>
              <a:t>, </a:t>
            </a:r>
            <a:r>
              <a:rPr lang="sv-SE" dirty="0" err="1">
                <a:latin typeface="Times New Roman" panose="02020603050405020304" pitchFamily="18" charset="0"/>
                <a:ea typeface="Times New Roman" panose="02020603050405020304" pitchFamily="18" charset="0"/>
                <a:cs typeface="NimbusRomNo9L-Regu"/>
              </a:rPr>
              <a:t>which</a:t>
            </a:r>
            <a:r>
              <a:rPr lang="sv-SE" dirty="0">
                <a:latin typeface="Times New Roman" panose="02020603050405020304" pitchFamily="18" charset="0"/>
                <a:ea typeface="Times New Roman" panose="02020603050405020304" pitchFamily="18" charset="0"/>
                <a:cs typeface="NimbusRomNo9L-Regu"/>
              </a:rPr>
              <a:t> </a:t>
            </a:r>
            <a:r>
              <a:rPr lang="sv-SE" dirty="0" err="1">
                <a:latin typeface="Times New Roman" panose="02020603050405020304" pitchFamily="18" charset="0"/>
                <a:ea typeface="Times New Roman" panose="02020603050405020304" pitchFamily="18" charset="0"/>
                <a:cs typeface="NimbusRomNo9L-Regu"/>
              </a:rPr>
              <a:t>leads</a:t>
            </a:r>
            <a:r>
              <a:rPr lang="sv-SE" dirty="0">
                <a:latin typeface="Times New Roman" panose="02020603050405020304" pitchFamily="18" charset="0"/>
                <a:ea typeface="Times New Roman" panose="02020603050405020304" pitchFamily="18" charset="0"/>
                <a:cs typeface="NimbusRomNo9L-Regu"/>
              </a:rPr>
              <a:t> to </a:t>
            </a:r>
            <a:r>
              <a:rPr lang="sv-SE" b="1" dirty="0" err="1">
                <a:solidFill>
                  <a:srgbClr val="FF0000"/>
                </a:solidFill>
                <a:latin typeface="Times New Roman" panose="02020603050405020304" pitchFamily="18" charset="0"/>
                <a:ea typeface="Times New Roman" panose="02020603050405020304" pitchFamily="18" charset="0"/>
                <a:cs typeface="NimbusRomNo9L-Regu"/>
              </a:rPr>
              <a:t>environmental</a:t>
            </a:r>
            <a:r>
              <a:rPr lang="sv-SE" b="1" dirty="0">
                <a:solidFill>
                  <a:srgbClr val="FF0000"/>
                </a:solidFill>
                <a:latin typeface="Times New Roman" panose="02020603050405020304" pitchFamily="18" charset="0"/>
                <a:ea typeface="Times New Roman" panose="02020603050405020304" pitchFamily="18" charset="0"/>
                <a:cs typeface="NimbusRomNo9L-Regu"/>
              </a:rPr>
              <a:t> </a:t>
            </a:r>
            <a:r>
              <a:rPr lang="sv-SE" b="1" dirty="0" err="1">
                <a:solidFill>
                  <a:srgbClr val="FF0000"/>
                </a:solidFill>
                <a:latin typeface="Times New Roman" panose="02020603050405020304" pitchFamily="18" charset="0"/>
                <a:ea typeface="Times New Roman" panose="02020603050405020304" pitchFamily="18" charset="0"/>
                <a:cs typeface="NimbusRomNo9L-Regu"/>
              </a:rPr>
              <a:t>advantages</a:t>
            </a:r>
            <a:r>
              <a:rPr lang="sv-SE" b="1" dirty="0">
                <a:solidFill>
                  <a:srgbClr val="FF0000"/>
                </a:solidFill>
                <a:latin typeface="Times New Roman" panose="02020603050405020304" pitchFamily="18" charset="0"/>
                <a:ea typeface="Times New Roman" panose="02020603050405020304" pitchFamily="18" charset="0"/>
                <a:cs typeface="NimbusRomNo9L-Regu"/>
              </a:rPr>
              <a:t> </a:t>
            </a:r>
            <a:r>
              <a:rPr lang="sv-SE" dirty="0" err="1">
                <a:latin typeface="Times New Roman" panose="02020603050405020304" pitchFamily="18" charset="0"/>
                <a:ea typeface="Times New Roman" panose="02020603050405020304" pitchFamily="18" charset="0"/>
                <a:cs typeface="NimbusRomNo9L-Regu"/>
              </a:rPr>
              <a:t>compared</a:t>
            </a:r>
            <a:r>
              <a:rPr lang="sv-SE" dirty="0">
                <a:latin typeface="Times New Roman" panose="02020603050405020304" pitchFamily="18" charset="0"/>
                <a:ea typeface="Times New Roman" panose="02020603050405020304" pitchFamily="18" charset="0"/>
                <a:cs typeface="NimbusRomNo9L-Regu"/>
              </a:rPr>
              <a:t> to </a:t>
            </a:r>
            <a:r>
              <a:rPr lang="sv-SE" dirty="0" err="1">
                <a:latin typeface="Times New Roman" panose="02020603050405020304" pitchFamily="18" charset="0"/>
                <a:ea typeface="Times New Roman" panose="02020603050405020304" pitchFamily="18" charset="0"/>
                <a:cs typeface="NimbusRomNo9L-Regu"/>
              </a:rPr>
              <a:t>forest</a:t>
            </a:r>
            <a:r>
              <a:rPr lang="sv-SE" dirty="0">
                <a:latin typeface="Times New Roman" panose="02020603050405020304" pitchFamily="18" charset="0"/>
                <a:ea typeface="Times New Roman" panose="02020603050405020304" pitchFamily="18" charset="0"/>
                <a:cs typeface="NimbusRomNo9L-Regu"/>
              </a:rPr>
              <a:t> management </a:t>
            </a:r>
            <a:r>
              <a:rPr lang="sv-SE" dirty="0" err="1">
                <a:latin typeface="Times New Roman" panose="02020603050405020304" pitchFamily="18" charset="0"/>
                <a:ea typeface="Times New Roman" panose="02020603050405020304" pitchFamily="18" charset="0"/>
                <a:cs typeface="NimbusRomNo9L-Regu"/>
              </a:rPr>
              <a:t>with</a:t>
            </a:r>
            <a:r>
              <a:rPr lang="sv-SE" dirty="0">
                <a:latin typeface="Times New Roman" panose="02020603050405020304" pitchFamily="18" charset="0"/>
                <a:ea typeface="Times New Roman" panose="02020603050405020304" pitchFamily="18" charset="0"/>
                <a:cs typeface="NimbusRomNo9L-Regu"/>
              </a:rPr>
              <a:t> </a:t>
            </a:r>
            <a:r>
              <a:rPr lang="sv-SE" dirty="0" err="1">
                <a:latin typeface="Times New Roman" panose="02020603050405020304" pitchFamily="18" charset="0"/>
                <a:ea typeface="Times New Roman" panose="02020603050405020304" pitchFamily="18" charset="0"/>
                <a:cs typeface="NimbusRomNo9L-Regu"/>
              </a:rPr>
              <a:t>clear</a:t>
            </a:r>
            <a:r>
              <a:rPr lang="sv-SE" dirty="0">
                <a:latin typeface="Times New Roman" panose="02020603050405020304" pitchFamily="18" charset="0"/>
                <a:ea typeface="Times New Roman" panose="02020603050405020304" pitchFamily="18" charset="0"/>
                <a:cs typeface="NimbusRomNo9L-Regu"/>
              </a:rPr>
              <a:t> </a:t>
            </a:r>
            <a:r>
              <a:rPr lang="sv-SE" dirty="0" err="1">
                <a:latin typeface="Times New Roman" panose="02020603050405020304" pitchFamily="18" charset="0"/>
                <a:ea typeface="Times New Roman" panose="02020603050405020304" pitchFamily="18" charset="0"/>
                <a:cs typeface="NimbusRomNo9L-Regu"/>
              </a:rPr>
              <a:t>fellings</a:t>
            </a:r>
            <a:r>
              <a:rPr lang="sv-SE" dirty="0">
                <a:latin typeface="Times New Roman" panose="02020603050405020304" pitchFamily="18" charset="0"/>
                <a:ea typeface="Times New Roman" panose="02020603050405020304" pitchFamily="18" charset="0"/>
                <a:cs typeface="NimbusRomNo9L-Regu"/>
              </a:rPr>
              <a:t>. </a:t>
            </a:r>
            <a:endParaRPr lang="sv-SE" dirty="0" smtClean="0">
              <a:latin typeface="Times New Roman" panose="02020603050405020304" pitchFamily="18" charset="0"/>
              <a:ea typeface="Times New Roman" panose="02020603050405020304" pitchFamily="18" charset="0"/>
              <a:cs typeface="NimbusRomNo9L-Regu"/>
            </a:endParaRPr>
          </a:p>
          <a:p>
            <a:pPr indent="279400" algn="just">
              <a:spcAft>
                <a:spcPts val="400"/>
              </a:spcAft>
            </a:pPr>
            <a:r>
              <a:rPr lang="sv-SE" dirty="0" smtClean="0">
                <a:latin typeface="Times New Roman" panose="02020603050405020304" pitchFamily="18" charset="0"/>
                <a:ea typeface="Times New Roman" panose="02020603050405020304" pitchFamily="18" charset="0"/>
                <a:cs typeface="NimbusRomNo9L-Regu"/>
              </a:rPr>
              <a:t>The </a:t>
            </a:r>
            <a:r>
              <a:rPr lang="sv-SE" b="1" dirty="0" err="1">
                <a:solidFill>
                  <a:srgbClr val="FF0000"/>
                </a:solidFill>
                <a:latin typeface="Times New Roman" panose="02020603050405020304" pitchFamily="18" charset="0"/>
                <a:ea typeface="Times New Roman" panose="02020603050405020304" pitchFamily="18" charset="0"/>
                <a:cs typeface="NimbusRomNo9L-Regu"/>
              </a:rPr>
              <a:t>complete</a:t>
            </a:r>
            <a:r>
              <a:rPr lang="sv-SE" b="1" dirty="0">
                <a:solidFill>
                  <a:srgbClr val="FF0000"/>
                </a:solidFill>
                <a:latin typeface="Times New Roman" panose="02020603050405020304" pitchFamily="18" charset="0"/>
                <a:ea typeface="Times New Roman" panose="02020603050405020304" pitchFamily="18" charset="0"/>
                <a:cs typeface="NimbusRomNo9L-Regu"/>
              </a:rPr>
              <a:t> system is adaptive and </a:t>
            </a:r>
            <a:r>
              <a:rPr lang="sv-SE" b="1" dirty="0" err="1">
                <a:solidFill>
                  <a:srgbClr val="FF0000"/>
                </a:solidFill>
                <a:latin typeface="Times New Roman" panose="02020603050405020304" pitchFamily="18" charset="0"/>
                <a:ea typeface="Times New Roman" panose="02020603050405020304" pitchFamily="18" charset="0"/>
                <a:cs typeface="NimbusRomNo9L-Regu"/>
              </a:rPr>
              <a:t>sustainable</a:t>
            </a:r>
            <a:r>
              <a:rPr lang="sv-SE" dirty="0">
                <a:latin typeface="Times New Roman" panose="02020603050405020304" pitchFamily="18" charset="0"/>
                <a:ea typeface="Times New Roman" panose="02020603050405020304" pitchFamily="18" charset="0"/>
                <a:cs typeface="NimbusRomNo9L-Regu"/>
              </a:rPr>
              <a:t>.  </a:t>
            </a:r>
            <a:endParaRPr lang="sv-SE" sz="1800" dirty="0">
              <a:latin typeface="Times New Roman" panose="02020603050405020304" pitchFamily="18" charset="0"/>
              <a:ea typeface="Times New Roman" panose="02020603050405020304" pitchFamily="18" charset="0"/>
            </a:endParaRPr>
          </a:p>
          <a:p>
            <a:endParaRPr lang="sv-SE" dirty="0"/>
          </a:p>
        </p:txBody>
      </p:sp>
      <p:sp>
        <p:nvSpPr>
          <p:cNvPr id="4" name="Platshållare för bildnummer 3"/>
          <p:cNvSpPr>
            <a:spLocks noGrp="1"/>
          </p:cNvSpPr>
          <p:nvPr>
            <p:ph type="sldNum" sz="quarter" idx="12"/>
          </p:nvPr>
        </p:nvSpPr>
        <p:spPr/>
        <p:txBody>
          <a:bodyPr/>
          <a:lstStyle/>
          <a:p>
            <a:fld id="{05AB504C-2EAE-4C1B-A3CB-68D7E240E4AC}" type="slidenum">
              <a:rPr lang="sv-SE" smtClean="0"/>
              <a:t>22</a:t>
            </a:fld>
            <a:endParaRPr lang="sv-SE"/>
          </a:p>
        </p:txBody>
      </p:sp>
    </p:spTree>
    <p:extLst>
      <p:ext uri="{BB962C8B-B14F-4D97-AF65-F5344CB8AC3E}">
        <p14:creationId xmlns:p14="http://schemas.microsoft.com/office/powerpoint/2010/main" val="26482271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983456"/>
            <a:ext cx="10515600" cy="1325563"/>
          </a:xfrm>
        </p:spPr>
        <p:txBody>
          <a:bodyPr/>
          <a:lstStyle/>
          <a:p>
            <a:pPr marL="228600" lvl="0" indent="-228600" algn="ctr">
              <a:spcBef>
                <a:spcPts val="1000"/>
              </a:spcBef>
              <a:spcAft>
                <a:spcPts val="400"/>
              </a:spcAft>
            </a:pPr>
            <a:r>
              <a:rPr lang="en-US" sz="3600" b="1" dirty="0">
                <a:solidFill>
                  <a:srgbClr val="00B050"/>
                </a:solidFill>
                <a:latin typeface="Times New Roman" panose="02020603050405020304" pitchFamily="18" charset="0"/>
                <a:ea typeface="Times New Roman" panose="02020603050405020304" pitchFamily="18" charset="0"/>
                <a:cs typeface="Nazanin"/>
              </a:rPr>
              <a:t>Acknowledgments</a:t>
            </a:r>
            <a:r>
              <a:rPr lang="en-US" sz="1800" b="1" dirty="0">
                <a:solidFill>
                  <a:srgbClr val="00B050"/>
                </a:solidFill>
                <a:latin typeface="Times New Roman" panose="02020603050405020304" pitchFamily="18" charset="0"/>
                <a:ea typeface="Times New Roman" panose="02020603050405020304" pitchFamily="18" charset="0"/>
                <a:cs typeface="+mn-cs"/>
              </a:rPr>
              <a:t> </a:t>
            </a:r>
            <a:r>
              <a:rPr lang="sv-SE" sz="1800" dirty="0">
                <a:solidFill>
                  <a:srgbClr val="00B050"/>
                </a:solidFill>
                <a:latin typeface="Times New Roman" panose="02020603050405020304" pitchFamily="18" charset="0"/>
                <a:ea typeface="Times New Roman" panose="02020603050405020304" pitchFamily="18" charset="0"/>
                <a:cs typeface="+mn-cs"/>
              </a:rPr>
              <a:t/>
            </a:r>
            <a:br>
              <a:rPr lang="sv-SE" sz="1800" dirty="0">
                <a:solidFill>
                  <a:srgbClr val="00B050"/>
                </a:solidFill>
                <a:latin typeface="Times New Roman" panose="02020603050405020304" pitchFamily="18" charset="0"/>
                <a:ea typeface="Times New Roman" panose="02020603050405020304" pitchFamily="18" charset="0"/>
                <a:cs typeface="+mn-cs"/>
              </a:rPr>
            </a:br>
            <a:endParaRPr lang="sv-SE" dirty="0">
              <a:solidFill>
                <a:srgbClr val="00B050"/>
              </a:solidFill>
            </a:endParaRPr>
          </a:p>
        </p:txBody>
      </p:sp>
      <p:sp>
        <p:nvSpPr>
          <p:cNvPr id="3" name="Platshållare för innehåll 2"/>
          <p:cNvSpPr>
            <a:spLocks noGrp="1"/>
          </p:cNvSpPr>
          <p:nvPr>
            <p:ph idx="1"/>
          </p:nvPr>
        </p:nvSpPr>
        <p:spPr/>
        <p:txBody>
          <a:bodyPr/>
          <a:lstStyle/>
          <a:p>
            <a:pPr algn="just">
              <a:spcAft>
                <a:spcPts val="400"/>
              </a:spcAft>
            </a:pPr>
            <a:endParaRPr lang="en-US" dirty="0" smtClean="0">
              <a:latin typeface="Times New Roman" panose="02020603050405020304" pitchFamily="18" charset="0"/>
              <a:ea typeface="Times New Roman" panose="02020603050405020304" pitchFamily="18" charset="0"/>
              <a:cs typeface="Times-Roman"/>
            </a:endParaRPr>
          </a:p>
          <a:p>
            <a:pPr marL="0" indent="0" algn="ctr">
              <a:spcAft>
                <a:spcPts val="400"/>
              </a:spcAft>
              <a:buNone/>
            </a:pPr>
            <a:r>
              <a:rPr lang="en-US" dirty="0" smtClean="0">
                <a:latin typeface="Times New Roman" panose="02020603050405020304" pitchFamily="18" charset="0"/>
                <a:ea typeface="Times New Roman" panose="02020603050405020304" pitchFamily="18" charset="0"/>
                <a:cs typeface="Times-Roman"/>
              </a:rPr>
              <a:t>The </a:t>
            </a:r>
            <a:r>
              <a:rPr lang="en-US" dirty="0">
                <a:latin typeface="Times New Roman" panose="02020603050405020304" pitchFamily="18" charset="0"/>
                <a:ea typeface="Times New Roman" panose="02020603050405020304" pitchFamily="18" charset="0"/>
                <a:cs typeface="Times-Roman"/>
              </a:rPr>
              <a:t>first author greatly appreciates travel grants from FORMAS.</a:t>
            </a:r>
            <a:endParaRPr lang="sv-SE" sz="1800" dirty="0">
              <a:latin typeface="Times New Roman" panose="02020603050405020304" pitchFamily="18" charset="0"/>
              <a:ea typeface="Times New Roman" panose="02020603050405020304" pitchFamily="18" charset="0"/>
            </a:endParaRPr>
          </a:p>
          <a:p>
            <a:endParaRPr lang="sv-SE" dirty="0"/>
          </a:p>
        </p:txBody>
      </p:sp>
      <p:sp>
        <p:nvSpPr>
          <p:cNvPr id="4" name="Platshållare för bildnummer 3"/>
          <p:cNvSpPr>
            <a:spLocks noGrp="1"/>
          </p:cNvSpPr>
          <p:nvPr>
            <p:ph type="sldNum" sz="quarter" idx="12"/>
          </p:nvPr>
        </p:nvSpPr>
        <p:spPr/>
        <p:txBody>
          <a:bodyPr/>
          <a:lstStyle/>
          <a:p>
            <a:fld id="{05AB504C-2EAE-4C1B-A3CB-68D7E240E4AC}" type="slidenum">
              <a:rPr lang="sv-SE" smtClean="0"/>
              <a:t>23</a:t>
            </a:fld>
            <a:endParaRPr lang="sv-SE"/>
          </a:p>
        </p:txBody>
      </p:sp>
    </p:spTree>
    <p:extLst>
      <p:ext uri="{BB962C8B-B14F-4D97-AF65-F5344CB8AC3E}">
        <p14:creationId xmlns:p14="http://schemas.microsoft.com/office/powerpoint/2010/main" val="10091500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445496" cy="860171"/>
          </a:xfrm>
        </p:spPr>
        <p:txBody>
          <a:bodyPr>
            <a:normAutofit/>
          </a:bodyPr>
          <a:lstStyle/>
          <a:p>
            <a:pPr marL="228600" lvl="0" indent="-228600">
              <a:spcBef>
                <a:spcPts val="1000"/>
              </a:spcBef>
              <a:spcAft>
                <a:spcPts val="400"/>
              </a:spcAft>
            </a:pPr>
            <a:r>
              <a:rPr lang="en-US" sz="2800" b="1" u="sng" dirty="0" smtClean="0">
                <a:solidFill>
                  <a:srgbClr val="00B050"/>
                </a:solidFill>
                <a:latin typeface="Times New Roman" panose="02020603050405020304" pitchFamily="18" charset="0"/>
                <a:ea typeface="Times New Roman" panose="02020603050405020304" pitchFamily="18" charset="0"/>
                <a:cs typeface="Nazanin"/>
              </a:rPr>
              <a:t>References Part 1(3)</a:t>
            </a:r>
            <a:endParaRPr lang="sv-SE" sz="2800" b="1" u="sng" dirty="0">
              <a:solidFill>
                <a:srgbClr val="00B050"/>
              </a:solidFill>
            </a:endParaRPr>
          </a:p>
        </p:txBody>
      </p:sp>
      <p:sp>
        <p:nvSpPr>
          <p:cNvPr id="3" name="Platshållare för innehåll 2"/>
          <p:cNvSpPr>
            <a:spLocks noGrp="1"/>
          </p:cNvSpPr>
          <p:nvPr>
            <p:ph idx="1"/>
          </p:nvPr>
        </p:nvSpPr>
        <p:spPr>
          <a:xfrm>
            <a:off x="838200" y="1106424"/>
            <a:ext cx="10515600" cy="5422392"/>
          </a:xfrm>
        </p:spPr>
        <p:txBody>
          <a:bodyPr>
            <a:normAutofit fontScale="77500" lnSpcReduction="20000"/>
          </a:bodyPr>
          <a:lstStyle/>
          <a:p>
            <a:pPr marL="0" indent="0">
              <a:spcAft>
                <a:spcPts val="400"/>
              </a:spcAft>
              <a:buNone/>
            </a:pPr>
            <a:endParaRPr lang="sv-SE" sz="1800" dirty="0">
              <a:latin typeface="Times New Roman" panose="02020603050405020304" pitchFamily="18" charset="0"/>
              <a:ea typeface="Times New Roman" panose="02020603050405020304" pitchFamily="18" charset="0"/>
            </a:endParaRPr>
          </a:p>
          <a:p>
            <a:pPr marL="0" indent="0">
              <a:spcAft>
                <a:spcPts val="400"/>
              </a:spcAft>
              <a:buNone/>
            </a:pPr>
            <a:r>
              <a:rPr lang="sv-SE" sz="3400" b="1" dirty="0">
                <a:solidFill>
                  <a:srgbClr val="000000"/>
                </a:solidFill>
                <a:latin typeface="Times New Roman" panose="02020603050405020304" pitchFamily="18" charset="0"/>
                <a:ea typeface="Times New Roman" panose="02020603050405020304" pitchFamily="18" charset="0"/>
              </a:rPr>
              <a:t>[1] Forests, Rangelands and Watershed Management </a:t>
            </a:r>
            <a:r>
              <a:rPr lang="sv-SE" sz="3400" b="1" dirty="0" err="1">
                <a:solidFill>
                  <a:srgbClr val="000000"/>
                </a:solidFill>
                <a:latin typeface="Times New Roman" panose="02020603050405020304" pitchFamily="18" charset="0"/>
                <a:ea typeface="Times New Roman" panose="02020603050405020304" pitchFamily="18" charset="0"/>
              </a:rPr>
              <a:t>Organization</a:t>
            </a:r>
            <a:r>
              <a:rPr lang="sv-SE" sz="3400" b="1" dirty="0">
                <a:solidFill>
                  <a:srgbClr val="000000"/>
                </a:solidFill>
                <a:latin typeface="Times New Roman" panose="02020603050405020304" pitchFamily="18" charset="0"/>
                <a:ea typeface="Times New Roman" panose="02020603050405020304" pitchFamily="18" charset="0"/>
              </a:rPr>
              <a:t> </a:t>
            </a:r>
            <a:r>
              <a:rPr lang="sv-SE" sz="3400" b="1" dirty="0" err="1">
                <a:solidFill>
                  <a:srgbClr val="000000"/>
                </a:solidFill>
                <a:latin typeface="Times New Roman" panose="02020603050405020304" pitchFamily="18" charset="0"/>
                <a:ea typeface="Times New Roman" panose="02020603050405020304" pitchFamily="18" charset="0"/>
              </a:rPr>
              <a:t>of</a:t>
            </a:r>
            <a:r>
              <a:rPr lang="sv-SE" sz="3400" b="1" dirty="0">
                <a:solidFill>
                  <a:srgbClr val="000000"/>
                </a:solidFill>
                <a:latin typeface="Times New Roman" panose="02020603050405020304" pitchFamily="18" charset="0"/>
                <a:ea typeface="Times New Roman" panose="02020603050405020304" pitchFamily="18" charset="0"/>
              </a:rPr>
              <a:t> Iran, </a:t>
            </a:r>
            <a:r>
              <a:rPr lang="sv-SE" sz="3400" b="1" dirty="0" err="1">
                <a:solidFill>
                  <a:srgbClr val="000000"/>
                </a:solidFill>
                <a:latin typeface="Times New Roman" panose="02020603050405020304" pitchFamily="18" charset="0"/>
                <a:ea typeface="Times New Roman" panose="02020603050405020304" pitchFamily="18" charset="0"/>
              </a:rPr>
              <a:t>Pulpwood</a:t>
            </a:r>
            <a:r>
              <a:rPr lang="sv-SE" sz="3400" b="1" dirty="0">
                <a:solidFill>
                  <a:srgbClr val="000000"/>
                </a:solidFill>
                <a:latin typeface="Times New Roman" panose="02020603050405020304" pitchFamily="18" charset="0"/>
                <a:ea typeface="Times New Roman" panose="02020603050405020304" pitchFamily="18" charset="0"/>
              </a:rPr>
              <a:t> </a:t>
            </a:r>
            <a:r>
              <a:rPr lang="sv-SE" sz="3400" b="1" dirty="0" err="1">
                <a:solidFill>
                  <a:srgbClr val="000000"/>
                </a:solidFill>
                <a:latin typeface="Times New Roman" panose="02020603050405020304" pitchFamily="18" charset="0"/>
                <a:ea typeface="Times New Roman" panose="02020603050405020304" pitchFamily="18" charset="0"/>
              </a:rPr>
              <a:t>price</a:t>
            </a:r>
            <a:r>
              <a:rPr lang="sv-SE" sz="3400" b="1" dirty="0">
                <a:solidFill>
                  <a:srgbClr val="000000"/>
                </a:solidFill>
                <a:latin typeface="Times New Roman" panose="02020603050405020304" pitchFamily="18" charset="0"/>
                <a:ea typeface="Times New Roman" panose="02020603050405020304" pitchFamily="18" charset="0"/>
              </a:rPr>
              <a:t> and the </a:t>
            </a:r>
            <a:r>
              <a:rPr lang="sv-SE" sz="3400" b="1" dirty="0" err="1">
                <a:solidFill>
                  <a:srgbClr val="000000"/>
                </a:solidFill>
                <a:latin typeface="Times New Roman" panose="02020603050405020304" pitchFamily="18" charset="0"/>
                <a:ea typeface="Times New Roman" panose="02020603050405020304" pitchFamily="18" charset="0"/>
              </a:rPr>
              <a:t>firewood</a:t>
            </a:r>
            <a:r>
              <a:rPr lang="sv-SE" sz="3400" b="1" dirty="0">
                <a:solidFill>
                  <a:srgbClr val="000000"/>
                </a:solidFill>
                <a:latin typeface="Times New Roman" panose="02020603050405020304" pitchFamily="18" charset="0"/>
                <a:ea typeface="Times New Roman" panose="02020603050405020304" pitchFamily="18" charset="0"/>
              </a:rPr>
              <a:t> </a:t>
            </a:r>
            <a:r>
              <a:rPr lang="sv-SE" sz="3400" b="1" dirty="0" err="1">
                <a:solidFill>
                  <a:srgbClr val="000000"/>
                </a:solidFill>
                <a:latin typeface="Times New Roman" panose="02020603050405020304" pitchFamily="18" charset="0"/>
                <a:ea typeface="Times New Roman" panose="02020603050405020304" pitchFamily="18" charset="0"/>
              </a:rPr>
              <a:t>price</a:t>
            </a:r>
            <a:r>
              <a:rPr lang="sv-SE" sz="3400" b="1" dirty="0">
                <a:solidFill>
                  <a:srgbClr val="000000"/>
                </a:solidFill>
                <a:latin typeface="Times New Roman" panose="02020603050405020304" pitchFamily="18" charset="0"/>
                <a:ea typeface="Times New Roman" panose="02020603050405020304" pitchFamily="18" charset="0"/>
              </a:rPr>
              <a:t>, </a:t>
            </a:r>
            <a:r>
              <a:rPr lang="sv-SE" sz="3400" b="1" dirty="0" err="1">
                <a:solidFill>
                  <a:srgbClr val="000000"/>
                </a:solidFill>
                <a:latin typeface="Times New Roman" panose="02020603050405020304" pitchFamily="18" charset="0"/>
                <a:ea typeface="Times New Roman" panose="02020603050405020304" pitchFamily="18" charset="0"/>
              </a:rPr>
              <a:t>Unpublished</a:t>
            </a:r>
            <a:r>
              <a:rPr lang="sv-SE" sz="3400" b="1" dirty="0">
                <a:solidFill>
                  <a:srgbClr val="000000"/>
                </a:solidFill>
                <a:latin typeface="Times New Roman" panose="02020603050405020304" pitchFamily="18" charset="0"/>
                <a:ea typeface="Times New Roman" panose="02020603050405020304" pitchFamily="18" charset="0"/>
              </a:rPr>
              <a:t> data, (2016). </a:t>
            </a:r>
            <a:r>
              <a:rPr lang="sv-SE" sz="3400" b="1" dirty="0">
                <a:solidFill>
                  <a:srgbClr val="000000"/>
                </a:solidFill>
                <a:latin typeface="Times New Roman" panose="02020603050405020304" pitchFamily="18" charset="0"/>
                <a:ea typeface="Times New Roman" panose="02020603050405020304" pitchFamily="18" charset="0"/>
                <a:hlinkClick r:id="rId2"/>
              </a:rPr>
              <a:t>http://</a:t>
            </a:r>
            <a:r>
              <a:rPr lang="sv-SE" sz="3400" b="1" dirty="0" smtClean="0">
                <a:solidFill>
                  <a:srgbClr val="000000"/>
                </a:solidFill>
                <a:latin typeface="Times New Roman" panose="02020603050405020304" pitchFamily="18" charset="0"/>
                <a:ea typeface="Times New Roman" panose="02020603050405020304" pitchFamily="18" charset="0"/>
                <a:hlinkClick r:id="rId2"/>
              </a:rPr>
              <a:t>www.frw.org.ir/00/En/default.aspx</a:t>
            </a:r>
            <a:r>
              <a:rPr lang="sv-SE" sz="3400" b="1" dirty="0" smtClean="0">
                <a:solidFill>
                  <a:srgbClr val="000000"/>
                </a:solidFill>
                <a:latin typeface="Times New Roman" panose="02020603050405020304" pitchFamily="18" charset="0"/>
                <a:ea typeface="Times New Roman" panose="02020603050405020304" pitchFamily="18" charset="0"/>
              </a:rPr>
              <a:t> </a:t>
            </a:r>
          </a:p>
          <a:p>
            <a:pPr marL="0" indent="0">
              <a:spcAft>
                <a:spcPts val="400"/>
              </a:spcAft>
              <a:buNone/>
            </a:pPr>
            <a:endParaRPr lang="sv-SE" sz="3400" b="1" dirty="0">
              <a:latin typeface="Times New Roman" panose="02020603050405020304" pitchFamily="18" charset="0"/>
              <a:ea typeface="Times New Roman" panose="02020603050405020304" pitchFamily="18" charset="0"/>
            </a:endParaRPr>
          </a:p>
          <a:p>
            <a:pPr marL="0" indent="0">
              <a:spcAft>
                <a:spcPts val="400"/>
              </a:spcAft>
              <a:buNone/>
            </a:pPr>
            <a:r>
              <a:rPr lang="sv-SE" sz="3400" b="1" dirty="0">
                <a:solidFill>
                  <a:srgbClr val="000000"/>
                </a:solidFill>
                <a:latin typeface="Times New Roman" panose="02020603050405020304" pitchFamily="18" charset="0"/>
                <a:ea typeface="Times New Roman" panose="02020603050405020304" pitchFamily="18" charset="0"/>
              </a:rPr>
              <a:t>[2] P. </a:t>
            </a:r>
            <a:r>
              <a:rPr lang="sv-SE" sz="3400" b="1" dirty="0" err="1">
                <a:solidFill>
                  <a:srgbClr val="000000"/>
                </a:solidFill>
                <a:latin typeface="Times New Roman" panose="02020603050405020304" pitchFamily="18" charset="0"/>
                <a:ea typeface="Times New Roman" panose="02020603050405020304" pitchFamily="18" charset="0"/>
              </a:rPr>
              <a:t>Lohmander</a:t>
            </a:r>
            <a:r>
              <a:rPr lang="sv-SE" sz="3400" b="1" dirty="0">
                <a:solidFill>
                  <a:srgbClr val="000000"/>
                </a:solidFill>
                <a:latin typeface="Times New Roman" panose="02020603050405020304" pitchFamily="18" charset="0"/>
                <a:ea typeface="Times New Roman" panose="02020603050405020304" pitchFamily="18" charset="0"/>
              </a:rPr>
              <a:t>, </a:t>
            </a:r>
            <a:r>
              <a:rPr lang="sv-SE" sz="3400" b="1" dirty="0" err="1">
                <a:solidFill>
                  <a:srgbClr val="000000"/>
                </a:solidFill>
                <a:latin typeface="Times New Roman" panose="02020603050405020304" pitchFamily="18" charset="0"/>
                <a:ea typeface="Times New Roman" panose="02020603050405020304" pitchFamily="18" charset="0"/>
              </a:rPr>
              <a:t>Stochastic</a:t>
            </a:r>
            <a:r>
              <a:rPr lang="sv-SE" sz="3400" b="1" dirty="0">
                <a:solidFill>
                  <a:srgbClr val="000000"/>
                </a:solidFill>
                <a:latin typeface="Times New Roman" panose="02020603050405020304" pitchFamily="18" charset="0"/>
                <a:ea typeface="Times New Roman" panose="02020603050405020304" pitchFamily="18" charset="0"/>
              </a:rPr>
              <a:t> </a:t>
            </a:r>
            <a:r>
              <a:rPr lang="sv-SE" sz="3400" b="1" dirty="0" err="1">
                <a:solidFill>
                  <a:srgbClr val="000000"/>
                </a:solidFill>
                <a:latin typeface="Times New Roman" panose="02020603050405020304" pitchFamily="18" charset="0"/>
                <a:ea typeface="Times New Roman" panose="02020603050405020304" pitchFamily="18" charset="0"/>
              </a:rPr>
              <a:t>dynamic</a:t>
            </a:r>
            <a:r>
              <a:rPr lang="sv-SE" sz="3400" b="1" dirty="0">
                <a:solidFill>
                  <a:srgbClr val="000000"/>
                </a:solidFill>
                <a:latin typeface="Times New Roman" panose="02020603050405020304" pitchFamily="18" charset="0"/>
                <a:ea typeface="Times New Roman" panose="02020603050405020304" pitchFamily="18" charset="0"/>
              </a:rPr>
              <a:t> </a:t>
            </a:r>
            <a:r>
              <a:rPr lang="sv-SE" sz="3400" b="1" dirty="0" err="1">
                <a:solidFill>
                  <a:srgbClr val="000000"/>
                </a:solidFill>
                <a:latin typeface="Times New Roman" panose="02020603050405020304" pitchFamily="18" charset="0"/>
                <a:ea typeface="Times New Roman" panose="02020603050405020304" pitchFamily="18" charset="0"/>
              </a:rPr>
              <a:t>programming</a:t>
            </a:r>
            <a:r>
              <a:rPr lang="sv-SE" sz="3400" b="1" dirty="0">
                <a:solidFill>
                  <a:srgbClr val="000000"/>
                </a:solidFill>
                <a:latin typeface="Times New Roman" panose="02020603050405020304" pitchFamily="18" charset="0"/>
                <a:ea typeface="Times New Roman" panose="02020603050405020304" pitchFamily="18" charset="0"/>
              </a:rPr>
              <a:t> </a:t>
            </a:r>
            <a:r>
              <a:rPr lang="sv-SE" sz="3400" b="1" dirty="0" err="1">
                <a:solidFill>
                  <a:srgbClr val="000000"/>
                </a:solidFill>
                <a:latin typeface="Times New Roman" panose="02020603050405020304" pitchFamily="18" charset="0"/>
                <a:ea typeface="Times New Roman" panose="02020603050405020304" pitchFamily="18" charset="0"/>
              </a:rPr>
              <a:t>with</a:t>
            </a:r>
            <a:r>
              <a:rPr lang="sv-SE" sz="3400" b="1" dirty="0">
                <a:solidFill>
                  <a:srgbClr val="000000"/>
                </a:solidFill>
                <a:latin typeface="Times New Roman" panose="02020603050405020304" pitchFamily="18" charset="0"/>
                <a:ea typeface="Times New Roman" panose="02020603050405020304" pitchFamily="18" charset="0"/>
              </a:rPr>
              <a:t> a </a:t>
            </a:r>
            <a:r>
              <a:rPr lang="sv-SE" sz="3400" b="1" dirty="0" err="1">
                <a:solidFill>
                  <a:srgbClr val="000000"/>
                </a:solidFill>
                <a:latin typeface="Times New Roman" panose="02020603050405020304" pitchFamily="18" charset="0"/>
                <a:ea typeface="Times New Roman" panose="02020603050405020304" pitchFamily="18" charset="0"/>
              </a:rPr>
              <a:t>linear</a:t>
            </a:r>
            <a:r>
              <a:rPr lang="sv-SE" sz="3400" b="1" dirty="0">
                <a:solidFill>
                  <a:srgbClr val="000000"/>
                </a:solidFill>
                <a:latin typeface="Times New Roman" panose="02020603050405020304" pitchFamily="18" charset="0"/>
                <a:ea typeface="Times New Roman" panose="02020603050405020304" pitchFamily="18" charset="0"/>
              </a:rPr>
              <a:t> </a:t>
            </a:r>
            <a:r>
              <a:rPr lang="sv-SE" sz="3400" b="1" dirty="0" err="1">
                <a:solidFill>
                  <a:srgbClr val="000000"/>
                </a:solidFill>
                <a:latin typeface="Times New Roman" panose="02020603050405020304" pitchFamily="18" charset="0"/>
                <a:ea typeface="Times New Roman" panose="02020603050405020304" pitchFamily="18" charset="0"/>
              </a:rPr>
              <a:t>programming</a:t>
            </a:r>
            <a:r>
              <a:rPr lang="sv-SE" sz="3400" b="1" dirty="0">
                <a:solidFill>
                  <a:srgbClr val="000000"/>
                </a:solidFill>
                <a:latin typeface="Times New Roman" panose="02020603050405020304" pitchFamily="18" charset="0"/>
                <a:ea typeface="Times New Roman" panose="02020603050405020304" pitchFamily="18" charset="0"/>
              </a:rPr>
              <a:t> </a:t>
            </a:r>
            <a:r>
              <a:rPr lang="sv-SE" sz="3400" b="1" dirty="0" err="1">
                <a:solidFill>
                  <a:srgbClr val="000000"/>
                </a:solidFill>
                <a:latin typeface="Times New Roman" panose="02020603050405020304" pitchFamily="18" charset="0"/>
                <a:ea typeface="Times New Roman" panose="02020603050405020304" pitchFamily="18" charset="0"/>
              </a:rPr>
              <a:t>subroutine</a:t>
            </a:r>
            <a:r>
              <a:rPr lang="sv-SE" sz="3400" b="1" dirty="0">
                <a:solidFill>
                  <a:srgbClr val="000000"/>
                </a:solidFill>
                <a:latin typeface="Times New Roman" panose="02020603050405020304" pitchFamily="18" charset="0"/>
                <a:ea typeface="Times New Roman" panose="02020603050405020304" pitchFamily="18" charset="0"/>
              </a:rPr>
              <a:t>: </a:t>
            </a:r>
            <a:r>
              <a:rPr lang="sv-SE" sz="3400" b="1" dirty="0" err="1">
                <a:solidFill>
                  <a:srgbClr val="000000"/>
                </a:solidFill>
                <a:latin typeface="Times New Roman" panose="02020603050405020304" pitchFamily="18" charset="0"/>
                <a:ea typeface="Times New Roman" panose="02020603050405020304" pitchFamily="18" charset="0"/>
              </a:rPr>
              <a:t>Application</a:t>
            </a:r>
            <a:r>
              <a:rPr lang="sv-SE" sz="3400" b="1" dirty="0">
                <a:solidFill>
                  <a:srgbClr val="000000"/>
                </a:solidFill>
                <a:latin typeface="Times New Roman" panose="02020603050405020304" pitchFamily="18" charset="0"/>
                <a:ea typeface="Times New Roman" panose="02020603050405020304" pitchFamily="18" charset="0"/>
              </a:rPr>
              <a:t> to adaptive planning and </a:t>
            </a:r>
            <a:r>
              <a:rPr lang="sv-SE" sz="3400" b="1" dirty="0" err="1">
                <a:solidFill>
                  <a:srgbClr val="000000"/>
                </a:solidFill>
                <a:latin typeface="Times New Roman" panose="02020603050405020304" pitchFamily="18" charset="0"/>
                <a:ea typeface="Times New Roman" panose="02020603050405020304" pitchFamily="18" charset="0"/>
              </a:rPr>
              <a:t>coordination</a:t>
            </a:r>
            <a:r>
              <a:rPr lang="sv-SE" sz="3400" b="1" dirty="0">
                <a:solidFill>
                  <a:srgbClr val="000000"/>
                </a:solidFill>
                <a:latin typeface="Times New Roman" panose="02020603050405020304" pitchFamily="18" charset="0"/>
                <a:ea typeface="Times New Roman" panose="02020603050405020304" pitchFamily="18" charset="0"/>
              </a:rPr>
              <a:t> in the </a:t>
            </a:r>
            <a:r>
              <a:rPr lang="sv-SE" sz="3400" b="1" dirty="0" err="1">
                <a:solidFill>
                  <a:srgbClr val="000000"/>
                </a:solidFill>
                <a:latin typeface="Times New Roman" panose="02020603050405020304" pitchFamily="18" charset="0"/>
                <a:ea typeface="Times New Roman" panose="02020603050405020304" pitchFamily="18" charset="0"/>
              </a:rPr>
              <a:t>forest</a:t>
            </a:r>
            <a:r>
              <a:rPr lang="sv-SE" sz="3400" b="1" dirty="0">
                <a:solidFill>
                  <a:srgbClr val="000000"/>
                </a:solidFill>
                <a:latin typeface="Times New Roman" panose="02020603050405020304" pitchFamily="18" charset="0"/>
                <a:ea typeface="Times New Roman" panose="02020603050405020304" pitchFamily="18" charset="0"/>
              </a:rPr>
              <a:t> </a:t>
            </a:r>
            <a:r>
              <a:rPr lang="sv-SE" sz="3400" b="1" dirty="0" err="1">
                <a:solidFill>
                  <a:srgbClr val="000000"/>
                </a:solidFill>
                <a:latin typeface="Times New Roman" panose="02020603050405020304" pitchFamily="18" charset="0"/>
                <a:ea typeface="Times New Roman" panose="02020603050405020304" pitchFamily="18" charset="0"/>
              </a:rPr>
              <a:t>industry</a:t>
            </a:r>
            <a:r>
              <a:rPr lang="sv-SE" sz="3400" b="1" dirty="0">
                <a:solidFill>
                  <a:srgbClr val="000000"/>
                </a:solidFill>
                <a:latin typeface="Times New Roman" panose="02020603050405020304" pitchFamily="18" charset="0"/>
                <a:ea typeface="Times New Roman" panose="02020603050405020304" pitchFamily="18" charset="0"/>
              </a:rPr>
              <a:t> </a:t>
            </a:r>
            <a:r>
              <a:rPr lang="sv-SE" sz="3400" b="1" dirty="0" err="1">
                <a:solidFill>
                  <a:srgbClr val="000000"/>
                </a:solidFill>
                <a:latin typeface="Times New Roman" panose="02020603050405020304" pitchFamily="18" charset="0"/>
                <a:ea typeface="Times New Roman" panose="02020603050405020304" pitchFamily="18" charset="0"/>
              </a:rPr>
              <a:t>enterprise</a:t>
            </a:r>
            <a:r>
              <a:rPr lang="sv-SE" sz="3400" b="1" dirty="0">
                <a:solidFill>
                  <a:srgbClr val="000000"/>
                </a:solidFill>
                <a:latin typeface="Times New Roman" panose="02020603050405020304" pitchFamily="18" charset="0"/>
                <a:ea typeface="Times New Roman" panose="02020603050405020304" pitchFamily="18" charset="0"/>
              </a:rPr>
              <a:t>. in </a:t>
            </a:r>
            <a:r>
              <a:rPr lang="sv-SE" sz="3400" b="1" dirty="0" err="1">
                <a:solidFill>
                  <a:srgbClr val="000000"/>
                </a:solidFill>
                <a:latin typeface="Times New Roman" panose="02020603050405020304" pitchFamily="18" charset="0"/>
                <a:ea typeface="Times New Roman" panose="02020603050405020304" pitchFamily="18" charset="0"/>
              </a:rPr>
              <a:t>Lohmander</a:t>
            </a:r>
            <a:r>
              <a:rPr lang="sv-SE" sz="3400" b="1" dirty="0">
                <a:solidFill>
                  <a:srgbClr val="000000"/>
                </a:solidFill>
                <a:latin typeface="Times New Roman" panose="02020603050405020304" pitchFamily="18" charset="0"/>
                <a:ea typeface="Times New Roman" panose="02020603050405020304" pitchFamily="18" charset="0"/>
              </a:rPr>
              <a:t> P. (Editor), Scandinavian Forest </a:t>
            </a:r>
            <a:r>
              <a:rPr lang="sv-SE" sz="3400" b="1" dirty="0" err="1">
                <a:solidFill>
                  <a:srgbClr val="000000"/>
                </a:solidFill>
                <a:latin typeface="Times New Roman" panose="02020603050405020304" pitchFamily="18" charset="0"/>
                <a:ea typeface="Times New Roman" panose="02020603050405020304" pitchFamily="18" charset="0"/>
              </a:rPr>
              <a:t>Economics</a:t>
            </a:r>
            <a:r>
              <a:rPr lang="sv-SE" sz="3400" b="1" dirty="0">
                <a:solidFill>
                  <a:srgbClr val="000000"/>
                </a:solidFill>
                <a:latin typeface="Times New Roman" panose="02020603050405020304" pitchFamily="18" charset="0"/>
                <a:ea typeface="Times New Roman" panose="02020603050405020304" pitchFamily="18" charset="0"/>
              </a:rPr>
              <a:t>, No. 31, 51p, (1989). </a:t>
            </a:r>
            <a:r>
              <a:rPr lang="sv-SE" sz="3400" b="1" u="sng" dirty="0">
                <a:solidFill>
                  <a:srgbClr val="0000FF"/>
                </a:solidFill>
                <a:latin typeface="Times New Roman" panose="02020603050405020304" pitchFamily="18" charset="0"/>
                <a:ea typeface="Times New Roman" panose="02020603050405020304" pitchFamily="18" charset="0"/>
                <a:hlinkClick r:id="rId3"/>
              </a:rPr>
              <a:t>http://</a:t>
            </a:r>
            <a:r>
              <a:rPr lang="sv-SE" sz="3400" b="1" u="sng" dirty="0" smtClean="0">
                <a:solidFill>
                  <a:srgbClr val="0000FF"/>
                </a:solidFill>
                <a:latin typeface="Times New Roman" panose="02020603050405020304" pitchFamily="18" charset="0"/>
                <a:ea typeface="Times New Roman" panose="02020603050405020304" pitchFamily="18" charset="0"/>
                <a:hlinkClick r:id="rId3"/>
              </a:rPr>
              <a:t>www.Lohmander.com/Lohmander_STPLP_1990.pdf</a:t>
            </a:r>
            <a:endParaRPr lang="sv-SE" sz="3400" b="1" u="sng" dirty="0" smtClean="0">
              <a:solidFill>
                <a:srgbClr val="0000FF"/>
              </a:solidFill>
              <a:latin typeface="Times New Roman" panose="02020603050405020304" pitchFamily="18" charset="0"/>
              <a:ea typeface="Times New Roman" panose="02020603050405020304" pitchFamily="18" charset="0"/>
            </a:endParaRPr>
          </a:p>
          <a:p>
            <a:pPr marL="0" indent="0">
              <a:spcAft>
                <a:spcPts val="400"/>
              </a:spcAft>
              <a:buNone/>
            </a:pPr>
            <a:endParaRPr lang="sv-SE" sz="3400" b="1" dirty="0">
              <a:latin typeface="Times New Roman" panose="02020603050405020304" pitchFamily="18" charset="0"/>
              <a:ea typeface="Times New Roman" panose="02020603050405020304" pitchFamily="18" charset="0"/>
            </a:endParaRPr>
          </a:p>
          <a:p>
            <a:pPr marL="0" indent="0">
              <a:spcAft>
                <a:spcPts val="400"/>
              </a:spcAft>
              <a:buNone/>
            </a:pPr>
            <a:r>
              <a:rPr lang="sv-SE" sz="3400" b="1" dirty="0">
                <a:solidFill>
                  <a:srgbClr val="000000"/>
                </a:solidFill>
                <a:latin typeface="Times New Roman" panose="02020603050405020304" pitchFamily="18" charset="0"/>
                <a:ea typeface="Times New Roman" panose="02020603050405020304" pitchFamily="18" charset="0"/>
              </a:rPr>
              <a:t>[3] P. </a:t>
            </a:r>
            <a:r>
              <a:rPr lang="sv-SE" sz="3400" b="1" dirty="0" err="1">
                <a:solidFill>
                  <a:srgbClr val="000000"/>
                </a:solidFill>
                <a:latin typeface="Times New Roman" panose="02020603050405020304" pitchFamily="18" charset="0"/>
                <a:ea typeface="Times New Roman" panose="02020603050405020304" pitchFamily="18" charset="0"/>
              </a:rPr>
              <a:t>Lohmander</a:t>
            </a:r>
            <a:r>
              <a:rPr lang="sv-SE" sz="3400" b="1" dirty="0">
                <a:solidFill>
                  <a:srgbClr val="000000"/>
                </a:solidFill>
                <a:latin typeface="Times New Roman" panose="02020603050405020304" pitchFamily="18" charset="0"/>
                <a:ea typeface="Times New Roman" panose="02020603050405020304" pitchFamily="18" charset="0"/>
              </a:rPr>
              <a:t>, P., Optimal stock and </a:t>
            </a:r>
            <a:r>
              <a:rPr lang="sv-SE" sz="3400" b="1" dirty="0" err="1">
                <a:solidFill>
                  <a:srgbClr val="000000"/>
                </a:solidFill>
                <a:latin typeface="Times New Roman" panose="02020603050405020304" pitchFamily="18" charset="0"/>
                <a:ea typeface="Times New Roman" panose="02020603050405020304" pitchFamily="18" charset="0"/>
              </a:rPr>
              <a:t>purchase</a:t>
            </a:r>
            <a:r>
              <a:rPr lang="sv-SE" sz="3400" b="1" dirty="0">
                <a:solidFill>
                  <a:srgbClr val="000000"/>
                </a:solidFill>
                <a:latin typeface="Times New Roman" panose="02020603050405020304" pitchFamily="18" charset="0"/>
                <a:ea typeface="Times New Roman" panose="02020603050405020304" pitchFamily="18" charset="0"/>
              </a:rPr>
              <a:t> policy </a:t>
            </a:r>
            <a:r>
              <a:rPr lang="sv-SE" sz="3400" b="1" dirty="0" err="1">
                <a:solidFill>
                  <a:srgbClr val="000000"/>
                </a:solidFill>
                <a:latin typeface="Times New Roman" panose="02020603050405020304" pitchFamily="18" charset="0"/>
                <a:ea typeface="Times New Roman" panose="02020603050405020304" pitchFamily="18" charset="0"/>
              </a:rPr>
              <a:t>with</a:t>
            </a:r>
            <a:r>
              <a:rPr lang="sv-SE" sz="3400" b="1" dirty="0">
                <a:solidFill>
                  <a:srgbClr val="000000"/>
                </a:solidFill>
                <a:latin typeface="Times New Roman" panose="02020603050405020304" pitchFamily="18" charset="0"/>
                <a:ea typeface="Times New Roman" panose="02020603050405020304" pitchFamily="18" charset="0"/>
              </a:rPr>
              <a:t> </a:t>
            </a:r>
            <a:r>
              <a:rPr lang="sv-SE" sz="3400" b="1" dirty="0" err="1">
                <a:solidFill>
                  <a:srgbClr val="000000"/>
                </a:solidFill>
                <a:latin typeface="Times New Roman" panose="02020603050405020304" pitchFamily="18" charset="0"/>
                <a:ea typeface="Times New Roman" panose="02020603050405020304" pitchFamily="18" charset="0"/>
              </a:rPr>
              <a:t>stochastic</a:t>
            </a:r>
            <a:r>
              <a:rPr lang="sv-SE" sz="3400" b="1" dirty="0">
                <a:solidFill>
                  <a:srgbClr val="000000"/>
                </a:solidFill>
                <a:latin typeface="Times New Roman" panose="02020603050405020304" pitchFamily="18" charset="0"/>
                <a:ea typeface="Times New Roman" panose="02020603050405020304" pitchFamily="18" charset="0"/>
              </a:rPr>
              <a:t> </a:t>
            </a:r>
            <a:r>
              <a:rPr lang="sv-SE" sz="3400" b="1" dirty="0" err="1">
                <a:solidFill>
                  <a:srgbClr val="000000"/>
                </a:solidFill>
                <a:latin typeface="Times New Roman" panose="02020603050405020304" pitchFamily="18" charset="0"/>
                <a:ea typeface="Times New Roman" panose="02020603050405020304" pitchFamily="18" charset="0"/>
              </a:rPr>
              <a:t>external</a:t>
            </a:r>
            <a:r>
              <a:rPr lang="sv-SE" sz="3400" b="1" dirty="0">
                <a:solidFill>
                  <a:srgbClr val="000000"/>
                </a:solidFill>
                <a:latin typeface="Times New Roman" panose="02020603050405020304" pitchFamily="18" charset="0"/>
                <a:ea typeface="Times New Roman" panose="02020603050405020304" pitchFamily="18" charset="0"/>
              </a:rPr>
              <a:t> </a:t>
            </a:r>
            <a:r>
              <a:rPr lang="sv-SE" sz="3400" b="1" dirty="0" err="1">
                <a:solidFill>
                  <a:srgbClr val="000000"/>
                </a:solidFill>
                <a:latin typeface="Times New Roman" panose="02020603050405020304" pitchFamily="18" charset="0"/>
                <a:ea typeface="Times New Roman" panose="02020603050405020304" pitchFamily="18" charset="0"/>
              </a:rPr>
              <a:t>deliveries</a:t>
            </a:r>
            <a:r>
              <a:rPr lang="sv-SE" sz="3400" b="1" dirty="0">
                <a:solidFill>
                  <a:srgbClr val="000000"/>
                </a:solidFill>
                <a:latin typeface="Times New Roman" panose="02020603050405020304" pitchFamily="18" charset="0"/>
                <a:ea typeface="Times New Roman" panose="02020603050405020304" pitchFamily="18" charset="0"/>
              </a:rPr>
              <a:t> in different markets, 12</a:t>
            </a:r>
            <a:r>
              <a:rPr lang="sv-SE" sz="3400" b="1" baseline="30000" dirty="0">
                <a:solidFill>
                  <a:srgbClr val="000000"/>
                </a:solidFill>
                <a:latin typeface="Times New Roman" panose="02020603050405020304" pitchFamily="18" charset="0"/>
                <a:ea typeface="Times New Roman" panose="02020603050405020304" pitchFamily="18" charset="0"/>
              </a:rPr>
              <a:t>th</a:t>
            </a:r>
            <a:r>
              <a:rPr lang="sv-SE" sz="3400" b="1" dirty="0">
                <a:solidFill>
                  <a:srgbClr val="000000"/>
                </a:solidFill>
                <a:latin typeface="Times New Roman" panose="02020603050405020304" pitchFamily="18" charset="0"/>
                <a:ea typeface="Times New Roman" panose="02020603050405020304" pitchFamily="18" charset="0"/>
              </a:rPr>
              <a:t> Symposium for Systems </a:t>
            </a:r>
            <a:r>
              <a:rPr lang="sv-SE" sz="3400" b="1" dirty="0" err="1">
                <a:solidFill>
                  <a:srgbClr val="000000"/>
                </a:solidFill>
                <a:latin typeface="Times New Roman" panose="02020603050405020304" pitchFamily="18" charset="0"/>
                <a:ea typeface="Times New Roman" panose="02020603050405020304" pitchFamily="18" charset="0"/>
              </a:rPr>
              <a:t>Analysis</a:t>
            </a:r>
            <a:r>
              <a:rPr lang="sv-SE" sz="3400" b="1" dirty="0">
                <a:solidFill>
                  <a:srgbClr val="000000"/>
                </a:solidFill>
                <a:latin typeface="Times New Roman" panose="02020603050405020304" pitchFamily="18" charset="0"/>
                <a:ea typeface="Times New Roman" panose="02020603050405020304" pitchFamily="18" charset="0"/>
              </a:rPr>
              <a:t> in Forest Resources, The Inn Essex, Burlington, Vermont, USA, September 5-8, (2006). </a:t>
            </a:r>
            <a:r>
              <a:rPr lang="sv-SE" sz="3400" b="1" u="sng" dirty="0">
                <a:solidFill>
                  <a:srgbClr val="0000FF"/>
                </a:solidFill>
                <a:latin typeface="Times New Roman" panose="02020603050405020304" pitchFamily="18" charset="0"/>
                <a:ea typeface="Times New Roman" panose="02020603050405020304" pitchFamily="18" charset="0"/>
                <a:hlinkClick r:id="rId4"/>
              </a:rPr>
              <a:t>http://www.lohmander.com/Vermont2.ppt</a:t>
            </a:r>
            <a:endParaRPr lang="sv-SE" sz="3400" b="1" dirty="0">
              <a:latin typeface="Times New Roman" panose="02020603050405020304" pitchFamily="18" charset="0"/>
              <a:ea typeface="Times New Roman" panose="02020603050405020304" pitchFamily="18" charset="0"/>
            </a:endParaRPr>
          </a:p>
          <a:p>
            <a:endParaRPr lang="sv-SE" dirty="0"/>
          </a:p>
        </p:txBody>
      </p:sp>
      <p:sp>
        <p:nvSpPr>
          <p:cNvPr id="4" name="Platshållare för bildnummer 3"/>
          <p:cNvSpPr>
            <a:spLocks noGrp="1"/>
          </p:cNvSpPr>
          <p:nvPr>
            <p:ph type="sldNum" sz="quarter" idx="12"/>
          </p:nvPr>
        </p:nvSpPr>
        <p:spPr/>
        <p:txBody>
          <a:bodyPr/>
          <a:lstStyle/>
          <a:p>
            <a:fld id="{05AB504C-2EAE-4C1B-A3CB-68D7E240E4AC}" type="slidenum">
              <a:rPr lang="sv-SE" smtClean="0"/>
              <a:t>24</a:t>
            </a:fld>
            <a:endParaRPr lang="sv-SE"/>
          </a:p>
        </p:txBody>
      </p:sp>
    </p:spTree>
    <p:extLst>
      <p:ext uri="{BB962C8B-B14F-4D97-AF65-F5344CB8AC3E}">
        <p14:creationId xmlns:p14="http://schemas.microsoft.com/office/powerpoint/2010/main" val="38841046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445496" cy="860171"/>
          </a:xfrm>
        </p:spPr>
        <p:txBody>
          <a:bodyPr>
            <a:normAutofit/>
          </a:bodyPr>
          <a:lstStyle/>
          <a:p>
            <a:pPr marL="228600" lvl="0" indent="-228600">
              <a:spcBef>
                <a:spcPts val="1000"/>
              </a:spcBef>
              <a:spcAft>
                <a:spcPts val="400"/>
              </a:spcAft>
            </a:pPr>
            <a:r>
              <a:rPr lang="en-US" sz="2800" b="1" u="sng" dirty="0" smtClean="0">
                <a:solidFill>
                  <a:srgbClr val="00B050"/>
                </a:solidFill>
                <a:latin typeface="Times New Roman" panose="02020603050405020304" pitchFamily="18" charset="0"/>
                <a:ea typeface="Times New Roman" panose="02020603050405020304" pitchFamily="18" charset="0"/>
                <a:cs typeface="Nazanin"/>
              </a:rPr>
              <a:t>References Part 2(3)</a:t>
            </a:r>
            <a:endParaRPr lang="sv-SE" sz="2800" b="1" u="sng" dirty="0">
              <a:solidFill>
                <a:srgbClr val="00B050"/>
              </a:solidFill>
            </a:endParaRPr>
          </a:p>
        </p:txBody>
      </p:sp>
      <p:sp>
        <p:nvSpPr>
          <p:cNvPr id="3" name="Platshållare för innehåll 2"/>
          <p:cNvSpPr>
            <a:spLocks noGrp="1"/>
          </p:cNvSpPr>
          <p:nvPr>
            <p:ph idx="1"/>
          </p:nvPr>
        </p:nvSpPr>
        <p:spPr>
          <a:xfrm>
            <a:off x="838200" y="1106424"/>
            <a:ext cx="10515600" cy="5422392"/>
          </a:xfrm>
        </p:spPr>
        <p:txBody>
          <a:bodyPr>
            <a:normAutofit fontScale="62500" lnSpcReduction="20000"/>
          </a:bodyPr>
          <a:lstStyle/>
          <a:p>
            <a:pPr marL="0" indent="0">
              <a:spcAft>
                <a:spcPts val="400"/>
              </a:spcAft>
              <a:buNone/>
            </a:pPr>
            <a:endParaRPr lang="sv-SE" sz="1800" dirty="0">
              <a:latin typeface="Times New Roman" panose="02020603050405020304" pitchFamily="18" charset="0"/>
              <a:ea typeface="Times New Roman" panose="02020603050405020304" pitchFamily="18" charset="0"/>
            </a:endParaRPr>
          </a:p>
          <a:p>
            <a:pPr marL="0" indent="0">
              <a:spcAft>
                <a:spcPts val="400"/>
              </a:spcAft>
              <a:buNone/>
            </a:pPr>
            <a:r>
              <a:rPr lang="sv-SE" sz="3800" b="1" dirty="0" smtClean="0">
                <a:solidFill>
                  <a:srgbClr val="000000"/>
                </a:solidFill>
                <a:latin typeface="Times New Roman" panose="02020603050405020304" pitchFamily="18" charset="0"/>
                <a:ea typeface="Times New Roman" panose="02020603050405020304" pitchFamily="18" charset="0"/>
              </a:rPr>
              <a:t>[</a:t>
            </a:r>
            <a:r>
              <a:rPr lang="sv-SE" sz="3800" b="1" dirty="0">
                <a:solidFill>
                  <a:srgbClr val="000000"/>
                </a:solidFill>
                <a:latin typeface="Times New Roman" panose="02020603050405020304" pitchFamily="18" charset="0"/>
                <a:ea typeface="Times New Roman" panose="02020603050405020304" pitchFamily="18" charset="0"/>
              </a:rPr>
              <a:t>4] P. </a:t>
            </a:r>
            <a:r>
              <a:rPr lang="sv-SE" sz="3800" b="1" dirty="0" err="1">
                <a:solidFill>
                  <a:srgbClr val="000000"/>
                </a:solidFill>
                <a:latin typeface="Times New Roman" panose="02020603050405020304" pitchFamily="18" charset="0"/>
                <a:ea typeface="Times New Roman" panose="02020603050405020304" pitchFamily="18" charset="0"/>
              </a:rPr>
              <a:t>Lohmander</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Stochastic</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Dynamic</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Optimization</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of</a:t>
            </a:r>
            <a:r>
              <a:rPr lang="sv-SE" sz="3800" b="1" dirty="0">
                <a:solidFill>
                  <a:srgbClr val="000000"/>
                </a:solidFill>
                <a:latin typeface="Times New Roman" panose="02020603050405020304" pitchFamily="18" charset="0"/>
                <a:ea typeface="Times New Roman" panose="02020603050405020304" pitchFamily="18" charset="0"/>
              </a:rPr>
              <a:t> Forest Industry Company Management, INFORMS International Meeting, (2007). </a:t>
            </a:r>
            <a:r>
              <a:rPr lang="sv-SE" sz="3800" b="1" u="sng" dirty="0">
                <a:solidFill>
                  <a:srgbClr val="0000FF"/>
                </a:solidFill>
                <a:latin typeface="Times New Roman" panose="02020603050405020304" pitchFamily="18" charset="0"/>
                <a:ea typeface="Times New Roman" panose="02020603050405020304" pitchFamily="18" charset="0"/>
                <a:hlinkClick r:id="rId2"/>
              </a:rPr>
              <a:t>http://</a:t>
            </a:r>
            <a:r>
              <a:rPr lang="sv-SE" sz="3800" b="1" u="sng" dirty="0" smtClean="0">
                <a:solidFill>
                  <a:srgbClr val="0000FF"/>
                </a:solidFill>
                <a:latin typeface="Times New Roman" panose="02020603050405020304" pitchFamily="18" charset="0"/>
                <a:ea typeface="Times New Roman" panose="02020603050405020304" pitchFamily="18" charset="0"/>
                <a:hlinkClick r:id="rId2"/>
              </a:rPr>
              <a:t>www.Lohmander.com/SDO.ppt</a:t>
            </a:r>
            <a:endParaRPr lang="sv-SE" sz="3800" b="1" u="sng" dirty="0" smtClean="0">
              <a:solidFill>
                <a:srgbClr val="0000FF"/>
              </a:solidFill>
              <a:latin typeface="Times New Roman" panose="02020603050405020304" pitchFamily="18" charset="0"/>
              <a:ea typeface="Times New Roman" panose="02020603050405020304" pitchFamily="18" charset="0"/>
            </a:endParaRPr>
          </a:p>
          <a:p>
            <a:pPr marL="0" indent="0">
              <a:spcAft>
                <a:spcPts val="400"/>
              </a:spcAft>
              <a:buNone/>
            </a:pPr>
            <a:r>
              <a:rPr lang="sv-SE" sz="3800" b="1" dirty="0">
                <a:solidFill>
                  <a:srgbClr val="000000"/>
                </a:solidFill>
                <a:latin typeface="Times New Roman" panose="02020603050405020304" pitchFamily="18" charset="0"/>
                <a:ea typeface="Times New Roman" panose="02020603050405020304" pitchFamily="18" charset="0"/>
              </a:rPr>
              <a:t> </a:t>
            </a:r>
            <a:endParaRPr lang="sv-SE" sz="3800" b="1" dirty="0">
              <a:latin typeface="Times New Roman" panose="02020603050405020304" pitchFamily="18" charset="0"/>
              <a:ea typeface="Times New Roman" panose="02020603050405020304" pitchFamily="18" charset="0"/>
            </a:endParaRPr>
          </a:p>
          <a:p>
            <a:pPr marL="0" indent="0">
              <a:spcAft>
                <a:spcPts val="400"/>
              </a:spcAft>
              <a:buNone/>
            </a:pPr>
            <a:r>
              <a:rPr lang="sv-SE" sz="3800" b="1" dirty="0">
                <a:solidFill>
                  <a:srgbClr val="000000"/>
                </a:solidFill>
                <a:latin typeface="Times New Roman" panose="02020603050405020304" pitchFamily="18" charset="0"/>
                <a:ea typeface="Times New Roman" panose="02020603050405020304" pitchFamily="18" charset="0"/>
              </a:rPr>
              <a:t>[5] P. </a:t>
            </a:r>
            <a:r>
              <a:rPr lang="sv-SE" sz="3800" b="1" dirty="0" err="1">
                <a:solidFill>
                  <a:srgbClr val="000000"/>
                </a:solidFill>
                <a:latin typeface="Times New Roman" panose="02020603050405020304" pitchFamily="18" charset="0"/>
                <a:ea typeface="Times New Roman" panose="02020603050405020304" pitchFamily="18" charset="0"/>
              </a:rPr>
              <a:t>Lohmander</a:t>
            </a:r>
            <a:r>
              <a:rPr lang="sv-SE" sz="3800" b="1" dirty="0">
                <a:solidFill>
                  <a:srgbClr val="000000"/>
                </a:solidFill>
                <a:latin typeface="Times New Roman" panose="02020603050405020304" pitchFamily="18" charset="0"/>
                <a:ea typeface="Times New Roman" panose="02020603050405020304" pitchFamily="18" charset="0"/>
              </a:rPr>
              <a:t>, Adaptive </a:t>
            </a:r>
            <a:r>
              <a:rPr lang="sv-SE" sz="3800" b="1" dirty="0" err="1">
                <a:solidFill>
                  <a:srgbClr val="000000"/>
                </a:solidFill>
                <a:latin typeface="Times New Roman" panose="02020603050405020304" pitchFamily="18" charset="0"/>
                <a:ea typeface="Times New Roman" panose="02020603050405020304" pitchFamily="18" charset="0"/>
              </a:rPr>
              <a:t>Optimization</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of</a:t>
            </a:r>
            <a:r>
              <a:rPr lang="sv-SE" sz="3800" b="1" dirty="0">
                <a:solidFill>
                  <a:srgbClr val="000000"/>
                </a:solidFill>
                <a:latin typeface="Times New Roman" panose="02020603050405020304" pitchFamily="18" charset="0"/>
                <a:ea typeface="Times New Roman" panose="02020603050405020304" pitchFamily="18" charset="0"/>
              </a:rPr>
              <a:t> Forest Management in a </a:t>
            </a:r>
            <a:r>
              <a:rPr lang="sv-SE" sz="3800" b="1" dirty="0" err="1">
                <a:solidFill>
                  <a:srgbClr val="000000"/>
                </a:solidFill>
                <a:latin typeface="Times New Roman" panose="02020603050405020304" pitchFamily="18" charset="0"/>
                <a:ea typeface="Times New Roman" panose="02020603050405020304" pitchFamily="18" charset="0"/>
              </a:rPr>
              <a:t>Stochastic</a:t>
            </a:r>
            <a:r>
              <a:rPr lang="sv-SE" sz="3800" b="1" dirty="0">
                <a:solidFill>
                  <a:srgbClr val="000000"/>
                </a:solidFill>
                <a:latin typeface="Times New Roman" panose="02020603050405020304" pitchFamily="18" charset="0"/>
                <a:ea typeface="Times New Roman" panose="02020603050405020304" pitchFamily="18" charset="0"/>
              </a:rPr>
              <a:t> World, in </a:t>
            </a:r>
            <a:r>
              <a:rPr lang="sv-SE" sz="3800" b="1" dirty="0" err="1">
                <a:solidFill>
                  <a:srgbClr val="000000"/>
                </a:solidFill>
                <a:latin typeface="Times New Roman" panose="02020603050405020304" pitchFamily="18" charset="0"/>
                <a:ea typeface="Times New Roman" panose="02020603050405020304" pitchFamily="18" charset="0"/>
              </a:rPr>
              <a:t>Weintraub</a:t>
            </a:r>
            <a:r>
              <a:rPr lang="sv-SE" sz="3800" b="1" dirty="0">
                <a:solidFill>
                  <a:srgbClr val="000000"/>
                </a:solidFill>
                <a:latin typeface="Times New Roman" panose="02020603050405020304" pitchFamily="18" charset="0"/>
                <a:ea typeface="Times New Roman" panose="02020603050405020304" pitchFamily="18" charset="0"/>
              </a:rPr>
              <a:t> A. et al (Editors), </a:t>
            </a:r>
            <a:r>
              <a:rPr lang="sv-SE" sz="3800" b="1" dirty="0" err="1">
                <a:solidFill>
                  <a:srgbClr val="000000"/>
                </a:solidFill>
                <a:latin typeface="Times New Roman" panose="02020603050405020304" pitchFamily="18" charset="0"/>
                <a:ea typeface="Times New Roman" panose="02020603050405020304" pitchFamily="18" charset="0"/>
              </a:rPr>
              <a:t>Handbook</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of</a:t>
            </a:r>
            <a:r>
              <a:rPr lang="sv-SE" sz="3800" b="1" dirty="0">
                <a:solidFill>
                  <a:srgbClr val="000000"/>
                </a:solidFill>
                <a:latin typeface="Times New Roman" panose="02020603050405020304" pitchFamily="18" charset="0"/>
                <a:ea typeface="Times New Roman" panose="02020603050405020304" pitchFamily="18" charset="0"/>
              </a:rPr>
              <a:t> Operations Research in </a:t>
            </a:r>
            <a:r>
              <a:rPr lang="sv-SE" sz="3800" b="1" dirty="0" err="1">
                <a:solidFill>
                  <a:srgbClr val="000000"/>
                </a:solidFill>
                <a:latin typeface="Times New Roman" panose="02020603050405020304" pitchFamily="18" charset="0"/>
                <a:ea typeface="Times New Roman" panose="02020603050405020304" pitchFamily="18" charset="0"/>
              </a:rPr>
              <a:t>Natural</a:t>
            </a:r>
            <a:r>
              <a:rPr lang="sv-SE" sz="3800" b="1" dirty="0">
                <a:solidFill>
                  <a:srgbClr val="000000"/>
                </a:solidFill>
                <a:latin typeface="Times New Roman" panose="02020603050405020304" pitchFamily="18" charset="0"/>
                <a:ea typeface="Times New Roman" panose="02020603050405020304" pitchFamily="18" charset="0"/>
              </a:rPr>
              <a:t> Resources, Springer, Springer Science, International Series in Operations Research and Management Science, New York, USA, (2007) 525-544</a:t>
            </a:r>
            <a:r>
              <a:rPr lang="sv-SE" sz="3800" b="1" dirty="0" smtClean="0">
                <a:solidFill>
                  <a:srgbClr val="000000"/>
                </a:solidFill>
                <a:latin typeface="Times New Roman" panose="02020603050405020304" pitchFamily="18" charset="0"/>
                <a:ea typeface="Times New Roman" panose="02020603050405020304" pitchFamily="18" charset="0"/>
              </a:rPr>
              <a:t>.</a:t>
            </a:r>
          </a:p>
          <a:p>
            <a:pPr marL="0" indent="0">
              <a:spcAft>
                <a:spcPts val="400"/>
              </a:spcAft>
              <a:buNone/>
            </a:pPr>
            <a:endParaRPr lang="sv-SE" sz="3800" b="1" dirty="0">
              <a:latin typeface="Times New Roman" panose="02020603050405020304" pitchFamily="18" charset="0"/>
              <a:ea typeface="Times New Roman" panose="02020603050405020304" pitchFamily="18" charset="0"/>
            </a:endParaRPr>
          </a:p>
          <a:p>
            <a:pPr marL="0" indent="0">
              <a:spcAft>
                <a:spcPts val="400"/>
              </a:spcAft>
              <a:buNone/>
            </a:pPr>
            <a:r>
              <a:rPr lang="sv-SE" sz="3800" b="1" dirty="0">
                <a:solidFill>
                  <a:srgbClr val="000000"/>
                </a:solidFill>
                <a:latin typeface="Times New Roman" panose="02020603050405020304" pitchFamily="18" charset="0"/>
                <a:ea typeface="Times New Roman" panose="02020603050405020304" pitchFamily="18" charset="0"/>
              </a:rPr>
              <a:t>[6] P. </a:t>
            </a:r>
            <a:r>
              <a:rPr lang="sv-SE" sz="3800" b="1" dirty="0" err="1">
                <a:solidFill>
                  <a:srgbClr val="000000"/>
                </a:solidFill>
                <a:latin typeface="Times New Roman" panose="02020603050405020304" pitchFamily="18" charset="0"/>
                <a:ea typeface="Times New Roman" panose="02020603050405020304" pitchFamily="18" charset="0"/>
              </a:rPr>
              <a:t>Lohmander</a:t>
            </a:r>
            <a:r>
              <a:rPr lang="sv-SE" sz="3800" b="1" dirty="0">
                <a:solidFill>
                  <a:srgbClr val="000000"/>
                </a:solidFill>
                <a:latin typeface="Times New Roman" panose="02020603050405020304" pitchFamily="18" charset="0"/>
                <a:ea typeface="Times New Roman" panose="02020603050405020304" pitchFamily="18" charset="0"/>
              </a:rPr>
              <a:t>, Optimal adaptive </a:t>
            </a:r>
            <a:r>
              <a:rPr lang="sv-SE" sz="3800" b="1" dirty="0" err="1">
                <a:solidFill>
                  <a:srgbClr val="000000"/>
                </a:solidFill>
                <a:latin typeface="Times New Roman" panose="02020603050405020304" pitchFamily="18" charset="0"/>
                <a:ea typeface="Times New Roman" panose="02020603050405020304" pitchFamily="18" charset="0"/>
              </a:rPr>
              <a:t>stochastic</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control</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of</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large</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scale</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energy</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production</a:t>
            </a:r>
            <a:r>
              <a:rPr lang="sv-SE" sz="3800" b="1" dirty="0">
                <a:solidFill>
                  <a:srgbClr val="000000"/>
                </a:solidFill>
                <a:latin typeface="Times New Roman" panose="02020603050405020304" pitchFamily="18" charset="0"/>
                <a:ea typeface="Times New Roman" panose="02020603050405020304" pitchFamily="18" charset="0"/>
              </a:rPr>
              <a:t> under the </a:t>
            </a:r>
            <a:r>
              <a:rPr lang="sv-SE" sz="3800" b="1" dirty="0" err="1">
                <a:solidFill>
                  <a:srgbClr val="000000"/>
                </a:solidFill>
                <a:latin typeface="Times New Roman" panose="02020603050405020304" pitchFamily="18" charset="0"/>
                <a:ea typeface="Times New Roman" panose="02020603050405020304" pitchFamily="18" charset="0"/>
              </a:rPr>
              <a:t>influence</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of</a:t>
            </a:r>
            <a:r>
              <a:rPr lang="sv-SE" sz="3800" b="1" dirty="0">
                <a:solidFill>
                  <a:srgbClr val="000000"/>
                </a:solidFill>
                <a:latin typeface="Times New Roman" panose="02020603050405020304" pitchFamily="18" charset="0"/>
                <a:ea typeface="Times New Roman" panose="02020603050405020304" pitchFamily="18" charset="0"/>
              </a:rPr>
              <a:t> market risk, </a:t>
            </a:r>
            <a:r>
              <a:rPr lang="sv-SE" sz="3800" b="1" dirty="0" err="1">
                <a:solidFill>
                  <a:srgbClr val="000000"/>
                </a:solidFill>
                <a:latin typeface="Times New Roman" panose="02020603050405020304" pitchFamily="18" charset="0"/>
                <a:ea typeface="Times New Roman" panose="02020603050405020304" pitchFamily="18" charset="0"/>
              </a:rPr>
              <a:t>Keynote</a:t>
            </a:r>
            <a:r>
              <a:rPr lang="sv-SE" sz="3800" b="1" dirty="0">
                <a:solidFill>
                  <a:srgbClr val="000000"/>
                </a:solidFill>
                <a:latin typeface="Times New Roman" panose="02020603050405020304" pitchFamily="18" charset="0"/>
                <a:ea typeface="Times New Roman" panose="02020603050405020304" pitchFamily="18" charset="0"/>
              </a:rPr>
              <a:t>, 9th International Conference </a:t>
            </a:r>
            <a:r>
              <a:rPr lang="sv-SE" sz="3800" b="1" dirty="0" err="1">
                <a:solidFill>
                  <a:srgbClr val="000000"/>
                </a:solidFill>
                <a:latin typeface="Times New Roman" panose="02020603050405020304" pitchFamily="18" charset="0"/>
                <a:ea typeface="Times New Roman" panose="02020603050405020304" pitchFamily="18" charset="0"/>
              </a:rPr>
              <a:t>of</a:t>
            </a:r>
            <a:r>
              <a:rPr lang="sv-SE" sz="3800" b="1" dirty="0">
                <a:solidFill>
                  <a:srgbClr val="000000"/>
                </a:solidFill>
                <a:latin typeface="Times New Roman" panose="02020603050405020304" pitchFamily="18" charset="0"/>
                <a:ea typeface="Times New Roman" panose="02020603050405020304" pitchFamily="18" charset="0"/>
              </a:rPr>
              <a:t> the </a:t>
            </a:r>
            <a:r>
              <a:rPr lang="sv-SE" sz="3800" b="1" dirty="0" err="1">
                <a:solidFill>
                  <a:srgbClr val="000000"/>
                </a:solidFill>
                <a:latin typeface="Times New Roman" panose="02020603050405020304" pitchFamily="18" charset="0"/>
                <a:ea typeface="Times New Roman" panose="02020603050405020304" pitchFamily="18" charset="0"/>
              </a:rPr>
              <a:t>Iranian</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Society</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of</a:t>
            </a:r>
            <a:r>
              <a:rPr lang="sv-SE" sz="3800" b="1" dirty="0">
                <a:solidFill>
                  <a:srgbClr val="000000"/>
                </a:solidFill>
                <a:latin typeface="Times New Roman" panose="02020603050405020304" pitchFamily="18" charset="0"/>
                <a:ea typeface="Times New Roman" panose="02020603050405020304" pitchFamily="18" charset="0"/>
              </a:rPr>
              <a:t> Operations Research, IORC 2016, Shiraz University </a:t>
            </a:r>
            <a:r>
              <a:rPr lang="sv-SE" sz="3800" b="1" dirty="0" err="1">
                <a:solidFill>
                  <a:srgbClr val="000000"/>
                </a:solidFill>
                <a:latin typeface="Times New Roman" panose="02020603050405020304" pitchFamily="18" charset="0"/>
                <a:ea typeface="Times New Roman" panose="02020603050405020304" pitchFamily="18" charset="0"/>
              </a:rPr>
              <a:t>of</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Technology</a:t>
            </a:r>
            <a:r>
              <a:rPr lang="sv-SE" sz="3800" b="1" dirty="0">
                <a:solidFill>
                  <a:srgbClr val="000000"/>
                </a:solidFill>
                <a:latin typeface="Times New Roman" panose="02020603050405020304" pitchFamily="18" charset="0"/>
                <a:ea typeface="Times New Roman" panose="02020603050405020304" pitchFamily="18" charset="0"/>
              </a:rPr>
              <a:t>, Iran, April 27-30, (2016).</a:t>
            </a:r>
            <a:br>
              <a:rPr lang="sv-SE" sz="3800" b="1" dirty="0">
                <a:solidFill>
                  <a:srgbClr val="000000"/>
                </a:solidFill>
                <a:latin typeface="Times New Roman" panose="02020603050405020304" pitchFamily="18" charset="0"/>
                <a:ea typeface="Times New Roman" panose="02020603050405020304" pitchFamily="18" charset="0"/>
              </a:rPr>
            </a:br>
            <a:r>
              <a:rPr lang="sv-SE" sz="3800" b="1" u="sng" dirty="0">
                <a:solidFill>
                  <a:srgbClr val="0000FF"/>
                </a:solidFill>
                <a:latin typeface="Times New Roman" panose="02020603050405020304" pitchFamily="18" charset="0"/>
                <a:ea typeface="Times New Roman" panose="02020603050405020304" pitchFamily="18" charset="0"/>
                <a:hlinkClick r:id="rId3"/>
              </a:rPr>
              <a:t>http://www.Lohmander.com/PL_Shiraz_KEYNOTE_16.pdf</a:t>
            </a:r>
            <a:r>
              <a:rPr lang="sv-SE" sz="3800" b="1" dirty="0">
                <a:solidFill>
                  <a:srgbClr val="000000"/>
                </a:solidFill>
                <a:latin typeface="Times New Roman" panose="02020603050405020304" pitchFamily="18" charset="0"/>
                <a:ea typeface="Times New Roman" panose="02020603050405020304" pitchFamily="18" charset="0"/>
              </a:rPr>
              <a:t/>
            </a:r>
            <a:br>
              <a:rPr lang="sv-SE" sz="3800" b="1" dirty="0">
                <a:solidFill>
                  <a:srgbClr val="000000"/>
                </a:solidFill>
                <a:latin typeface="Times New Roman" panose="02020603050405020304" pitchFamily="18" charset="0"/>
                <a:ea typeface="Times New Roman" panose="02020603050405020304" pitchFamily="18" charset="0"/>
              </a:rPr>
            </a:br>
            <a:r>
              <a:rPr lang="sv-SE" sz="3800" b="1" u="sng" dirty="0">
                <a:solidFill>
                  <a:srgbClr val="0000FF"/>
                </a:solidFill>
                <a:latin typeface="Times New Roman" panose="02020603050405020304" pitchFamily="18" charset="0"/>
                <a:ea typeface="Times New Roman" panose="02020603050405020304" pitchFamily="18" charset="0"/>
                <a:hlinkClick r:id="rId4"/>
              </a:rPr>
              <a:t>http://</a:t>
            </a:r>
            <a:r>
              <a:rPr lang="sv-SE" sz="3800" b="1" u="sng" dirty="0" smtClean="0">
                <a:solidFill>
                  <a:srgbClr val="0000FF"/>
                </a:solidFill>
                <a:latin typeface="Times New Roman" panose="02020603050405020304" pitchFamily="18" charset="0"/>
                <a:ea typeface="Times New Roman" panose="02020603050405020304" pitchFamily="18" charset="0"/>
                <a:hlinkClick r:id="rId4"/>
              </a:rPr>
              <a:t>www.Lohmander.com/PL_Shiraz_KEYNOTE_Paper_16.pdf</a:t>
            </a:r>
            <a:endParaRPr lang="sv-SE" sz="3800" b="1" dirty="0">
              <a:latin typeface="Times New Roman" panose="02020603050405020304" pitchFamily="18" charset="0"/>
              <a:ea typeface="Times New Roman" panose="02020603050405020304" pitchFamily="18" charset="0"/>
            </a:endParaRPr>
          </a:p>
        </p:txBody>
      </p:sp>
      <p:sp>
        <p:nvSpPr>
          <p:cNvPr id="4" name="Platshållare för bildnummer 3"/>
          <p:cNvSpPr>
            <a:spLocks noGrp="1"/>
          </p:cNvSpPr>
          <p:nvPr>
            <p:ph type="sldNum" sz="quarter" idx="12"/>
          </p:nvPr>
        </p:nvSpPr>
        <p:spPr/>
        <p:txBody>
          <a:bodyPr/>
          <a:lstStyle/>
          <a:p>
            <a:fld id="{05AB504C-2EAE-4C1B-A3CB-68D7E240E4AC}" type="slidenum">
              <a:rPr lang="sv-SE" smtClean="0">
                <a:solidFill>
                  <a:prstClr val="black">
                    <a:tint val="75000"/>
                  </a:prstClr>
                </a:solidFill>
              </a:rPr>
              <a:pPr/>
              <a:t>25</a:t>
            </a:fld>
            <a:endParaRPr lang="sv-SE">
              <a:solidFill>
                <a:prstClr val="black">
                  <a:tint val="75000"/>
                </a:prstClr>
              </a:solidFill>
            </a:endParaRPr>
          </a:p>
        </p:txBody>
      </p:sp>
    </p:spTree>
    <p:extLst>
      <p:ext uri="{BB962C8B-B14F-4D97-AF65-F5344CB8AC3E}">
        <p14:creationId xmlns:p14="http://schemas.microsoft.com/office/powerpoint/2010/main" val="39197931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445496" cy="860171"/>
          </a:xfrm>
        </p:spPr>
        <p:txBody>
          <a:bodyPr>
            <a:normAutofit/>
          </a:bodyPr>
          <a:lstStyle/>
          <a:p>
            <a:pPr marL="228600" lvl="0" indent="-228600">
              <a:spcBef>
                <a:spcPts val="1000"/>
              </a:spcBef>
              <a:spcAft>
                <a:spcPts val="400"/>
              </a:spcAft>
            </a:pPr>
            <a:r>
              <a:rPr lang="en-US" sz="2800" b="1" u="sng" dirty="0" smtClean="0">
                <a:solidFill>
                  <a:srgbClr val="00B050"/>
                </a:solidFill>
                <a:latin typeface="Times New Roman" panose="02020603050405020304" pitchFamily="18" charset="0"/>
                <a:ea typeface="Times New Roman" panose="02020603050405020304" pitchFamily="18" charset="0"/>
                <a:cs typeface="Nazanin"/>
              </a:rPr>
              <a:t>References Part 3(3)</a:t>
            </a:r>
            <a:endParaRPr lang="sv-SE" sz="2800" b="1" u="sng" dirty="0">
              <a:solidFill>
                <a:srgbClr val="00B050"/>
              </a:solidFill>
            </a:endParaRPr>
          </a:p>
        </p:txBody>
      </p:sp>
      <p:sp>
        <p:nvSpPr>
          <p:cNvPr id="3" name="Platshållare för innehåll 2"/>
          <p:cNvSpPr>
            <a:spLocks noGrp="1"/>
          </p:cNvSpPr>
          <p:nvPr>
            <p:ph idx="1"/>
          </p:nvPr>
        </p:nvSpPr>
        <p:spPr>
          <a:xfrm>
            <a:off x="838200" y="1106424"/>
            <a:ext cx="10515600" cy="5422392"/>
          </a:xfrm>
        </p:spPr>
        <p:txBody>
          <a:bodyPr>
            <a:normAutofit fontScale="62500" lnSpcReduction="20000"/>
          </a:bodyPr>
          <a:lstStyle/>
          <a:p>
            <a:pPr marL="0" indent="0">
              <a:spcAft>
                <a:spcPts val="400"/>
              </a:spcAft>
              <a:buNone/>
            </a:pPr>
            <a:endParaRPr lang="sv-SE" sz="1800" dirty="0">
              <a:latin typeface="Times New Roman" panose="02020603050405020304" pitchFamily="18" charset="0"/>
              <a:ea typeface="Times New Roman" panose="02020603050405020304" pitchFamily="18" charset="0"/>
            </a:endParaRPr>
          </a:p>
          <a:p>
            <a:pPr marL="0" indent="0">
              <a:spcAft>
                <a:spcPts val="400"/>
              </a:spcAft>
              <a:buNone/>
            </a:pPr>
            <a:r>
              <a:rPr lang="en-US" sz="3800" b="1" dirty="0" smtClean="0">
                <a:solidFill>
                  <a:srgbClr val="000000"/>
                </a:solidFill>
                <a:latin typeface="Times New Roman" panose="02020603050405020304" pitchFamily="18" charset="0"/>
                <a:ea typeface="Times New Roman" panose="02020603050405020304" pitchFamily="18" charset="0"/>
              </a:rPr>
              <a:t>[</a:t>
            </a:r>
            <a:r>
              <a:rPr lang="en-US" sz="3800" b="1" dirty="0">
                <a:solidFill>
                  <a:srgbClr val="000000"/>
                </a:solidFill>
                <a:latin typeface="Times New Roman" panose="02020603050405020304" pitchFamily="18" charset="0"/>
                <a:ea typeface="Times New Roman" panose="02020603050405020304" pitchFamily="18" charset="0"/>
              </a:rPr>
              <a:t>7] P. </a:t>
            </a:r>
            <a:r>
              <a:rPr lang="en-US" sz="3800" b="1" dirty="0" err="1">
                <a:solidFill>
                  <a:srgbClr val="000000"/>
                </a:solidFill>
                <a:latin typeface="Times New Roman" panose="02020603050405020304" pitchFamily="18" charset="0"/>
                <a:ea typeface="Times New Roman" panose="02020603050405020304" pitchFamily="18" charset="0"/>
              </a:rPr>
              <a:t>Lohmander</a:t>
            </a:r>
            <a:r>
              <a:rPr lang="en-US" sz="3800" b="1" dirty="0">
                <a:solidFill>
                  <a:srgbClr val="000000"/>
                </a:solidFill>
                <a:latin typeface="Times New Roman" panose="02020603050405020304" pitchFamily="18" charset="0"/>
                <a:ea typeface="Times New Roman" panose="02020603050405020304" pitchFamily="18" charset="0"/>
              </a:rPr>
              <a:t>, Applications and mathematical modeling in operations research, Keynote, International Conference on Mathematics and Decision Science, International Center of Optimization and Decision Making &amp; Guangzhou University, Guangzhou, China, September 12-15 (2016).</a:t>
            </a:r>
            <a:br>
              <a:rPr lang="en-US" sz="3800" b="1" dirty="0">
                <a:solidFill>
                  <a:srgbClr val="000000"/>
                </a:solidFill>
                <a:latin typeface="Times New Roman" panose="02020603050405020304" pitchFamily="18" charset="0"/>
                <a:ea typeface="Times New Roman" panose="02020603050405020304" pitchFamily="18" charset="0"/>
              </a:rPr>
            </a:br>
            <a:r>
              <a:rPr lang="en-US" sz="3800" b="1" u="sng" dirty="0">
                <a:solidFill>
                  <a:srgbClr val="0000FF"/>
                </a:solidFill>
                <a:latin typeface="Times New Roman" panose="02020603050405020304" pitchFamily="18" charset="0"/>
                <a:ea typeface="Times New Roman" panose="02020603050405020304" pitchFamily="18" charset="0"/>
                <a:hlinkClick r:id="rId2"/>
              </a:rPr>
              <a:t>http://www.Lohmander.com/PL_ICODM_2016_KEY.pdf</a:t>
            </a:r>
            <a:r>
              <a:rPr lang="en-US" sz="3800" b="1" dirty="0">
                <a:solidFill>
                  <a:srgbClr val="000000"/>
                </a:solidFill>
                <a:latin typeface="Times New Roman" panose="02020603050405020304" pitchFamily="18" charset="0"/>
                <a:ea typeface="Times New Roman" panose="02020603050405020304" pitchFamily="18" charset="0"/>
              </a:rPr>
              <a:t/>
            </a:r>
            <a:br>
              <a:rPr lang="en-US" sz="3800" b="1" dirty="0">
                <a:solidFill>
                  <a:srgbClr val="000000"/>
                </a:solidFill>
                <a:latin typeface="Times New Roman" panose="02020603050405020304" pitchFamily="18" charset="0"/>
                <a:ea typeface="Times New Roman" panose="02020603050405020304" pitchFamily="18" charset="0"/>
              </a:rPr>
            </a:br>
            <a:r>
              <a:rPr lang="en-US" sz="3800" b="1" u="sng" dirty="0">
                <a:solidFill>
                  <a:srgbClr val="0000FF"/>
                </a:solidFill>
                <a:latin typeface="Times New Roman" panose="02020603050405020304" pitchFamily="18" charset="0"/>
                <a:ea typeface="Times New Roman" panose="02020603050405020304" pitchFamily="18" charset="0"/>
                <a:hlinkClick r:id="rId3"/>
              </a:rPr>
              <a:t>http://</a:t>
            </a:r>
            <a:r>
              <a:rPr lang="en-US" sz="3800" b="1" u="sng" dirty="0" smtClean="0">
                <a:solidFill>
                  <a:srgbClr val="0000FF"/>
                </a:solidFill>
                <a:latin typeface="Times New Roman" panose="02020603050405020304" pitchFamily="18" charset="0"/>
                <a:ea typeface="Times New Roman" panose="02020603050405020304" pitchFamily="18" charset="0"/>
                <a:hlinkClick r:id="rId3"/>
              </a:rPr>
              <a:t>www.Lohmander.com/PL_ICODM_2016_KEY_PAPER.pdf</a:t>
            </a:r>
            <a:endParaRPr lang="en-US" sz="3800" b="1" u="sng" dirty="0" smtClean="0">
              <a:solidFill>
                <a:srgbClr val="0000FF"/>
              </a:solidFill>
              <a:latin typeface="Times New Roman" panose="02020603050405020304" pitchFamily="18" charset="0"/>
              <a:ea typeface="Times New Roman" panose="02020603050405020304" pitchFamily="18" charset="0"/>
            </a:endParaRPr>
          </a:p>
          <a:p>
            <a:pPr marL="0" indent="0">
              <a:spcAft>
                <a:spcPts val="400"/>
              </a:spcAft>
              <a:buNone/>
            </a:pPr>
            <a:endParaRPr lang="sv-SE" sz="3800" b="1" dirty="0">
              <a:latin typeface="Times New Roman" panose="02020603050405020304" pitchFamily="18" charset="0"/>
              <a:ea typeface="Times New Roman" panose="02020603050405020304" pitchFamily="18" charset="0"/>
            </a:endParaRPr>
          </a:p>
          <a:p>
            <a:pPr marL="0" indent="0">
              <a:spcAft>
                <a:spcPts val="400"/>
              </a:spcAft>
              <a:buNone/>
            </a:pPr>
            <a:r>
              <a:rPr lang="sv-SE" sz="3800" b="1" dirty="0">
                <a:solidFill>
                  <a:srgbClr val="000000"/>
                </a:solidFill>
                <a:latin typeface="Times New Roman" panose="02020603050405020304" pitchFamily="18" charset="0"/>
                <a:ea typeface="Times New Roman" panose="02020603050405020304" pitchFamily="18" charset="0"/>
              </a:rPr>
              <a:t>[8] P. </a:t>
            </a:r>
            <a:r>
              <a:rPr lang="sv-SE" sz="3800" b="1" dirty="0" err="1">
                <a:solidFill>
                  <a:srgbClr val="000000"/>
                </a:solidFill>
                <a:latin typeface="Times New Roman" panose="02020603050405020304" pitchFamily="18" charset="0"/>
                <a:ea typeface="Times New Roman" panose="02020603050405020304" pitchFamily="18" charset="0"/>
              </a:rPr>
              <a:t>Lohmander</a:t>
            </a:r>
            <a:r>
              <a:rPr lang="sv-SE" sz="3800" b="1" dirty="0">
                <a:solidFill>
                  <a:srgbClr val="000000"/>
                </a:solidFill>
                <a:latin typeface="Times New Roman" panose="02020603050405020304" pitchFamily="18" charset="0"/>
                <a:ea typeface="Times New Roman" panose="02020603050405020304" pitchFamily="18" charset="0"/>
              </a:rPr>
              <a:t> and S. </a:t>
            </a:r>
            <a:r>
              <a:rPr lang="sv-SE" sz="3800" b="1" dirty="0" err="1">
                <a:solidFill>
                  <a:srgbClr val="000000"/>
                </a:solidFill>
                <a:latin typeface="Times New Roman" panose="02020603050405020304" pitchFamily="18" charset="0"/>
                <a:ea typeface="Times New Roman" panose="02020603050405020304" pitchFamily="18" charset="0"/>
              </a:rPr>
              <a:t>Mohammadi</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Limaei</a:t>
            </a:r>
            <a:r>
              <a:rPr lang="sv-SE" sz="3800" b="1" dirty="0">
                <a:solidFill>
                  <a:srgbClr val="000000"/>
                </a:solidFill>
                <a:latin typeface="Times New Roman" panose="02020603050405020304" pitchFamily="18" charset="0"/>
                <a:ea typeface="Times New Roman" panose="02020603050405020304" pitchFamily="18" charset="0"/>
              </a:rPr>
              <a:t>, Optimal </a:t>
            </a:r>
            <a:r>
              <a:rPr lang="sv-SE" sz="3800" b="1" dirty="0" err="1">
                <a:solidFill>
                  <a:srgbClr val="000000"/>
                </a:solidFill>
                <a:latin typeface="Times New Roman" panose="02020603050405020304" pitchFamily="18" charset="0"/>
                <a:ea typeface="Times New Roman" panose="02020603050405020304" pitchFamily="18" charset="0"/>
              </a:rPr>
              <a:t>Continuous</a:t>
            </a:r>
            <a:r>
              <a:rPr lang="sv-SE" sz="3800" b="1" dirty="0">
                <a:solidFill>
                  <a:srgbClr val="000000"/>
                </a:solidFill>
                <a:latin typeface="Times New Roman" panose="02020603050405020304" pitchFamily="18" charset="0"/>
                <a:ea typeface="Times New Roman" panose="02020603050405020304" pitchFamily="18" charset="0"/>
              </a:rPr>
              <a:t> Cover Forest Management in an </a:t>
            </a:r>
            <a:r>
              <a:rPr lang="sv-SE" sz="3800" b="1" dirty="0" err="1">
                <a:solidFill>
                  <a:srgbClr val="000000"/>
                </a:solidFill>
                <a:latin typeface="Times New Roman" panose="02020603050405020304" pitchFamily="18" charset="0"/>
                <a:ea typeface="Times New Roman" panose="02020603050405020304" pitchFamily="18" charset="0"/>
              </a:rPr>
              <a:t>Uneven-Aged</a:t>
            </a:r>
            <a:r>
              <a:rPr lang="sv-SE" sz="3800" b="1" dirty="0">
                <a:solidFill>
                  <a:srgbClr val="000000"/>
                </a:solidFill>
                <a:latin typeface="Times New Roman" panose="02020603050405020304" pitchFamily="18" charset="0"/>
                <a:ea typeface="Times New Roman" panose="02020603050405020304" pitchFamily="18" charset="0"/>
              </a:rPr>
              <a:t> Forest in the North </a:t>
            </a:r>
            <a:r>
              <a:rPr lang="sv-SE" sz="3800" b="1" dirty="0" err="1">
                <a:solidFill>
                  <a:srgbClr val="000000"/>
                </a:solidFill>
                <a:latin typeface="Times New Roman" panose="02020603050405020304" pitchFamily="18" charset="0"/>
                <a:ea typeface="Times New Roman" panose="02020603050405020304" pitchFamily="18" charset="0"/>
              </a:rPr>
              <a:t>of</a:t>
            </a:r>
            <a:r>
              <a:rPr lang="sv-SE" sz="3800" b="1" dirty="0">
                <a:solidFill>
                  <a:srgbClr val="000000"/>
                </a:solidFill>
                <a:latin typeface="Times New Roman" panose="02020603050405020304" pitchFamily="18" charset="0"/>
                <a:ea typeface="Times New Roman" panose="02020603050405020304" pitchFamily="18" charset="0"/>
              </a:rPr>
              <a:t> Iran, Journal </a:t>
            </a:r>
            <a:r>
              <a:rPr lang="sv-SE" sz="3800" b="1" dirty="0" err="1">
                <a:solidFill>
                  <a:srgbClr val="000000"/>
                </a:solidFill>
                <a:latin typeface="Times New Roman" panose="02020603050405020304" pitchFamily="18" charset="0"/>
                <a:ea typeface="Times New Roman" panose="02020603050405020304" pitchFamily="18" charset="0"/>
              </a:rPr>
              <a:t>of</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Applied</a:t>
            </a:r>
            <a:r>
              <a:rPr lang="sv-SE" sz="3800" b="1" dirty="0">
                <a:solidFill>
                  <a:srgbClr val="000000"/>
                </a:solidFill>
                <a:latin typeface="Times New Roman" panose="02020603050405020304" pitchFamily="18" charset="0"/>
                <a:ea typeface="Times New Roman" panose="02020603050405020304" pitchFamily="18" charset="0"/>
              </a:rPr>
              <a:t> Sciences 8(11), 2008 1995-2007. </a:t>
            </a:r>
            <a:r>
              <a:rPr lang="sv-SE" sz="3800" b="1" u="sng" dirty="0">
                <a:solidFill>
                  <a:srgbClr val="0000FF"/>
                </a:solidFill>
                <a:latin typeface="Times New Roman" panose="02020603050405020304" pitchFamily="18" charset="0"/>
                <a:ea typeface="Times New Roman" panose="02020603050405020304" pitchFamily="18" charset="0"/>
                <a:hlinkClick r:id="rId4"/>
              </a:rPr>
              <a:t>http://ansijournals.com/jas/2008/1995-2007.pdf</a:t>
            </a:r>
            <a:r>
              <a:rPr lang="en-US" sz="3800" b="1" dirty="0">
                <a:solidFill>
                  <a:srgbClr val="000000"/>
                </a:solidFill>
                <a:latin typeface="Times New Roman" panose="02020603050405020304" pitchFamily="18" charset="0"/>
                <a:ea typeface="Times New Roman" panose="02020603050405020304" pitchFamily="18" charset="0"/>
              </a:rPr>
              <a:t>  </a:t>
            </a:r>
            <a:endParaRPr lang="en-US" sz="3800" b="1" dirty="0" smtClean="0">
              <a:solidFill>
                <a:srgbClr val="000000"/>
              </a:solidFill>
              <a:latin typeface="Times New Roman" panose="02020603050405020304" pitchFamily="18" charset="0"/>
              <a:ea typeface="Times New Roman" panose="02020603050405020304" pitchFamily="18" charset="0"/>
            </a:endParaRPr>
          </a:p>
          <a:p>
            <a:pPr marL="0" indent="0">
              <a:spcAft>
                <a:spcPts val="400"/>
              </a:spcAft>
              <a:buNone/>
            </a:pPr>
            <a:endParaRPr lang="sv-SE" sz="3800" b="1" dirty="0">
              <a:latin typeface="Times New Roman" panose="02020603050405020304" pitchFamily="18" charset="0"/>
              <a:ea typeface="Times New Roman" panose="02020603050405020304" pitchFamily="18" charset="0"/>
            </a:endParaRPr>
          </a:p>
          <a:p>
            <a:pPr marL="0" indent="0">
              <a:spcAft>
                <a:spcPts val="400"/>
              </a:spcAft>
              <a:buNone/>
            </a:pPr>
            <a:r>
              <a:rPr lang="sv-SE" sz="3800" b="1" dirty="0">
                <a:solidFill>
                  <a:srgbClr val="000000"/>
                </a:solidFill>
                <a:latin typeface="Times New Roman" panose="02020603050405020304" pitchFamily="18" charset="0"/>
                <a:ea typeface="Times New Roman" panose="02020603050405020304" pitchFamily="18" charset="0"/>
              </a:rPr>
              <a:t>[9] L. Olsson and P. </a:t>
            </a:r>
            <a:r>
              <a:rPr lang="sv-SE" sz="3800" b="1" dirty="0" err="1">
                <a:solidFill>
                  <a:srgbClr val="000000"/>
                </a:solidFill>
                <a:latin typeface="Times New Roman" panose="02020603050405020304" pitchFamily="18" charset="0"/>
                <a:ea typeface="Times New Roman" panose="02020603050405020304" pitchFamily="18" charset="0"/>
              </a:rPr>
              <a:t>Lohmander</a:t>
            </a:r>
            <a:r>
              <a:rPr lang="sv-SE" sz="3800" b="1" dirty="0">
                <a:solidFill>
                  <a:srgbClr val="000000"/>
                </a:solidFill>
                <a:latin typeface="Times New Roman" panose="02020603050405020304" pitchFamily="18" charset="0"/>
                <a:ea typeface="Times New Roman" panose="02020603050405020304" pitchFamily="18" charset="0"/>
              </a:rPr>
              <a:t>, Optimal </a:t>
            </a:r>
            <a:r>
              <a:rPr lang="sv-SE" sz="3800" b="1" dirty="0" err="1">
                <a:solidFill>
                  <a:srgbClr val="000000"/>
                </a:solidFill>
                <a:latin typeface="Times New Roman" panose="02020603050405020304" pitchFamily="18" charset="0"/>
                <a:ea typeface="Times New Roman" panose="02020603050405020304" pitchFamily="18" charset="0"/>
              </a:rPr>
              <a:t>forest</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transportation</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with</a:t>
            </a:r>
            <a:r>
              <a:rPr lang="sv-SE" sz="3800" b="1" dirty="0">
                <a:solidFill>
                  <a:srgbClr val="000000"/>
                </a:solidFill>
                <a:latin typeface="Times New Roman" panose="02020603050405020304" pitchFamily="18" charset="0"/>
                <a:ea typeface="Times New Roman" panose="02020603050405020304" pitchFamily="18" charset="0"/>
              </a:rPr>
              <a:t> </a:t>
            </a:r>
            <a:r>
              <a:rPr lang="sv-SE" sz="3800" b="1" dirty="0" err="1">
                <a:solidFill>
                  <a:srgbClr val="000000"/>
                </a:solidFill>
                <a:latin typeface="Times New Roman" panose="02020603050405020304" pitchFamily="18" charset="0"/>
                <a:ea typeface="Times New Roman" panose="02020603050405020304" pitchFamily="18" charset="0"/>
              </a:rPr>
              <a:t>respect</a:t>
            </a:r>
            <a:r>
              <a:rPr lang="sv-SE" sz="3800" b="1" dirty="0">
                <a:solidFill>
                  <a:srgbClr val="000000"/>
                </a:solidFill>
                <a:latin typeface="Times New Roman" panose="02020603050405020304" pitchFamily="18" charset="0"/>
                <a:ea typeface="Times New Roman" panose="02020603050405020304" pitchFamily="18" charset="0"/>
              </a:rPr>
              <a:t> to road </a:t>
            </a:r>
            <a:r>
              <a:rPr lang="sv-SE" sz="3800" b="1" dirty="0" err="1">
                <a:solidFill>
                  <a:srgbClr val="000000"/>
                </a:solidFill>
                <a:latin typeface="Times New Roman" panose="02020603050405020304" pitchFamily="18" charset="0"/>
                <a:ea typeface="Times New Roman" panose="02020603050405020304" pitchFamily="18" charset="0"/>
              </a:rPr>
              <a:t>investments</a:t>
            </a:r>
            <a:r>
              <a:rPr lang="sv-SE" sz="3800" b="1" dirty="0">
                <a:solidFill>
                  <a:srgbClr val="000000"/>
                </a:solidFill>
                <a:latin typeface="Times New Roman" panose="02020603050405020304" pitchFamily="18" charset="0"/>
                <a:ea typeface="Times New Roman" panose="02020603050405020304" pitchFamily="18" charset="0"/>
              </a:rPr>
              <a:t>, Forest Policy and </a:t>
            </a:r>
            <a:r>
              <a:rPr lang="sv-SE" sz="3800" b="1" dirty="0" err="1">
                <a:solidFill>
                  <a:srgbClr val="000000"/>
                </a:solidFill>
                <a:latin typeface="Times New Roman" panose="02020603050405020304" pitchFamily="18" charset="0"/>
                <a:ea typeface="Times New Roman" panose="02020603050405020304" pitchFamily="18" charset="0"/>
              </a:rPr>
              <a:t>Economics</a:t>
            </a:r>
            <a:r>
              <a:rPr lang="sv-SE" sz="3800" b="1" dirty="0">
                <a:solidFill>
                  <a:srgbClr val="000000"/>
                </a:solidFill>
                <a:latin typeface="Times New Roman" panose="02020603050405020304" pitchFamily="18" charset="0"/>
                <a:ea typeface="Times New Roman" panose="02020603050405020304" pitchFamily="18" charset="0"/>
              </a:rPr>
              <a:t>, 7(3) (2005) 369-379 </a:t>
            </a:r>
            <a:r>
              <a:rPr lang="sv-SE" sz="3800" b="1" u="sng" dirty="0">
                <a:solidFill>
                  <a:srgbClr val="0000FF"/>
                </a:solidFill>
                <a:latin typeface="Times New Roman" panose="02020603050405020304" pitchFamily="18" charset="0"/>
                <a:ea typeface="Times New Roman" panose="02020603050405020304" pitchFamily="18" charset="0"/>
                <a:hlinkClick r:id="rId5"/>
              </a:rPr>
              <a:t>http://dx.doi.org/10.1016/j.forpol.2003.07.004</a:t>
            </a:r>
            <a:endParaRPr lang="sv-SE" sz="3800" b="1" dirty="0">
              <a:latin typeface="Times New Roman" panose="02020603050405020304" pitchFamily="18" charset="0"/>
              <a:ea typeface="Times New Roman" panose="02020603050405020304" pitchFamily="18" charset="0"/>
            </a:endParaRPr>
          </a:p>
          <a:p>
            <a:endParaRPr lang="sv-SE" dirty="0"/>
          </a:p>
        </p:txBody>
      </p:sp>
      <p:sp>
        <p:nvSpPr>
          <p:cNvPr id="4" name="Platshållare för bildnummer 3"/>
          <p:cNvSpPr>
            <a:spLocks noGrp="1"/>
          </p:cNvSpPr>
          <p:nvPr>
            <p:ph type="sldNum" sz="quarter" idx="12"/>
          </p:nvPr>
        </p:nvSpPr>
        <p:spPr/>
        <p:txBody>
          <a:bodyPr/>
          <a:lstStyle/>
          <a:p>
            <a:fld id="{05AB504C-2EAE-4C1B-A3CB-68D7E240E4AC}" type="slidenum">
              <a:rPr lang="sv-SE" smtClean="0">
                <a:solidFill>
                  <a:prstClr val="black">
                    <a:tint val="75000"/>
                  </a:prstClr>
                </a:solidFill>
              </a:rPr>
              <a:pPr/>
              <a:t>26</a:t>
            </a:fld>
            <a:endParaRPr lang="sv-SE">
              <a:solidFill>
                <a:prstClr val="black">
                  <a:tint val="75000"/>
                </a:prstClr>
              </a:solidFill>
            </a:endParaRPr>
          </a:p>
        </p:txBody>
      </p:sp>
    </p:spTree>
    <p:extLst>
      <p:ext uri="{BB962C8B-B14F-4D97-AF65-F5344CB8AC3E}">
        <p14:creationId xmlns:p14="http://schemas.microsoft.com/office/powerpoint/2010/main" val="7931418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96000">
              <a:srgbClr val="FFFF00"/>
            </a:gs>
            <a:gs pos="0">
              <a:schemeClr val="accent1">
                <a:lumMod val="5000"/>
                <a:lumOff val="95000"/>
              </a:schemeClr>
            </a:gs>
          </a:gsLst>
          <a:lin ang="16200000" scaled="1"/>
          <a:tileRect/>
        </a:gra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2946087" y="906947"/>
            <a:ext cx="8017569" cy="2727261"/>
          </a:xfrm>
        </p:spPr>
        <p:txBody>
          <a:bodyPr>
            <a:normAutofit/>
          </a:bodyPr>
          <a:lstStyle/>
          <a:p>
            <a:pPr algn="l"/>
            <a:r>
              <a:rPr lang="sv-SE" sz="4900" b="1" dirty="0"/>
              <a:t/>
            </a:r>
            <a:br>
              <a:rPr lang="sv-SE" sz="4900" b="1" dirty="0"/>
            </a:br>
            <a:r>
              <a:rPr lang="sv-SE" sz="1100" dirty="0">
                <a:latin typeface="Times New Roman" panose="02020603050405020304" pitchFamily="18" charset="0"/>
                <a:cs typeface="Times New Roman" panose="02020603050405020304" pitchFamily="18" charset="0"/>
              </a:rPr>
              <a:t/>
            </a:r>
            <a:br>
              <a:rPr lang="sv-SE" sz="1100" dirty="0">
                <a:latin typeface="Times New Roman" panose="02020603050405020304" pitchFamily="18" charset="0"/>
                <a:cs typeface="Times New Roman" panose="02020603050405020304" pitchFamily="18" charset="0"/>
              </a:rPr>
            </a:br>
            <a:endParaRPr lang="sv-SE" sz="2200" dirty="0">
              <a:latin typeface="Times New Roman" panose="02020603050405020304" pitchFamily="18" charset="0"/>
              <a:cs typeface="Times New Roman" panose="02020603050405020304" pitchFamily="18" charset="0"/>
            </a:endParaRPr>
          </a:p>
        </p:txBody>
      </p:sp>
      <p:pic>
        <p:nvPicPr>
          <p:cNvPr id="3" name="Bildobjekt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113607" cy="1672173"/>
          </a:xfrm>
          <a:prstGeom prst="rect">
            <a:avLst/>
          </a:prstGeom>
        </p:spPr>
      </p:pic>
      <p:pic>
        <p:nvPicPr>
          <p:cNvPr id="6" name="Bildobjekt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788" y="1672173"/>
            <a:ext cx="3247071" cy="3562435"/>
          </a:xfrm>
          <a:prstGeom prst="rect">
            <a:avLst/>
          </a:prstGeom>
        </p:spPr>
      </p:pic>
      <p:sp>
        <p:nvSpPr>
          <p:cNvPr id="5" name="textruta 4"/>
          <p:cNvSpPr txBox="1"/>
          <p:nvPr/>
        </p:nvSpPr>
        <p:spPr>
          <a:xfrm>
            <a:off x="158886" y="5203869"/>
            <a:ext cx="2882228" cy="1569660"/>
          </a:xfrm>
          <a:prstGeom prst="rect">
            <a:avLst/>
          </a:prstGeom>
          <a:noFill/>
        </p:spPr>
        <p:txBody>
          <a:bodyPr wrap="square" rtlCol="0">
            <a:spAutoFit/>
          </a:bodyPr>
          <a:lstStyle/>
          <a:p>
            <a:r>
              <a:rPr lang="en-US" sz="1600" b="1" dirty="0">
                <a:solidFill>
                  <a:prstClr val="black"/>
                </a:solidFill>
                <a:latin typeface="Times New Roman" panose="02020603050405020304" pitchFamily="18" charset="0"/>
                <a:cs typeface="Times New Roman" panose="02020603050405020304" pitchFamily="18" charset="0"/>
              </a:rPr>
              <a:t>Peter </a:t>
            </a:r>
            <a:r>
              <a:rPr lang="en-US" sz="1600" b="1" dirty="0" err="1">
                <a:solidFill>
                  <a:prstClr val="black"/>
                </a:solidFill>
                <a:latin typeface="Times New Roman" panose="02020603050405020304" pitchFamily="18" charset="0"/>
                <a:cs typeface="Times New Roman" panose="02020603050405020304" pitchFamily="18" charset="0"/>
              </a:rPr>
              <a:t>Lohmander</a:t>
            </a:r>
            <a:r>
              <a:rPr lang="sv-SE" sz="1600" dirty="0">
                <a:solidFill>
                  <a:prstClr val="black"/>
                </a:solidFill>
                <a:latin typeface="Times New Roman" panose="02020603050405020304" pitchFamily="18" charset="0"/>
                <a:cs typeface="Times New Roman" panose="02020603050405020304" pitchFamily="18" charset="0"/>
              </a:rPr>
              <a:t/>
            </a:r>
            <a:br>
              <a:rPr lang="sv-SE" sz="1600" dirty="0">
                <a:solidFill>
                  <a:prstClr val="black"/>
                </a:solidFill>
                <a:latin typeface="Times New Roman" panose="02020603050405020304" pitchFamily="18" charset="0"/>
                <a:cs typeface="Times New Roman" panose="02020603050405020304" pitchFamily="18" charset="0"/>
              </a:rPr>
            </a:br>
            <a:r>
              <a:rPr lang="sv-SE" sz="1600" dirty="0">
                <a:solidFill>
                  <a:prstClr val="black"/>
                </a:solidFill>
                <a:latin typeface="Times New Roman" panose="02020603050405020304" pitchFamily="18" charset="0"/>
                <a:cs typeface="Times New Roman" panose="02020603050405020304" pitchFamily="18" charset="0"/>
              </a:rPr>
              <a:t>Professor Dr., Optimal Solutions in </a:t>
            </a:r>
            <a:r>
              <a:rPr lang="sv-SE" sz="1600" dirty="0" err="1">
                <a:solidFill>
                  <a:prstClr val="black"/>
                </a:solidFill>
                <a:latin typeface="Times New Roman" panose="02020603050405020304" pitchFamily="18" charset="0"/>
                <a:cs typeface="Times New Roman" panose="02020603050405020304" pitchFamily="18" charset="0"/>
              </a:rPr>
              <a:t>cooperation</a:t>
            </a:r>
            <a:r>
              <a:rPr lang="sv-SE" sz="1600" dirty="0">
                <a:solidFill>
                  <a:prstClr val="black"/>
                </a:solidFill>
                <a:latin typeface="Times New Roman" panose="02020603050405020304" pitchFamily="18" charset="0"/>
                <a:cs typeface="Times New Roman" panose="02020603050405020304" pitchFamily="18" charset="0"/>
              </a:rPr>
              <a:t> </a:t>
            </a:r>
            <a:r>
              <a:rPr lang="sv-SE" sz="1600" dirty="0" err="1">
                <a:solidFill>
                  <a:prstClr val="black"/>
                </a:solidFill>
                <a:latin typeface="Times New Roman" panose="02020603050405020304" pitchFamily="18" charset="0"/>
                <a:cs typeface="Times New Roman" panose="02020603050405020304" pitchFamily="18" charset="0"/>
              </a:rPr>
              <a:t>with</a:t>
            </a:r>
            <a:r>
              <a:rPr lang="sv-SE" sz="1600" dirty="0">
                <a:solidFill>
                  <a:prstClr val="black"/>
                </a:solidFill>
                <a:latin typeface="Times New Roman" panose="02020603050405020304" pitchFamily="18" charset="0"/>
                <a:cs typeface="Times New Roman" panose="02020603050405020304" pitchFamily="18" charset="0"/>
              </a:rPr>
              <a:t> </a:t>
            </a:r>
            <a:r>
              <a:rPr lang="sv-SE" sz="1600" dirty="0" err="1">
                <a:solidFill>
                  <a:prstClr val="black"/>
                </a:solidFill>
                <a:latin typeface="Times New Roman" panose="02020603050405020304" pitchFamily="18" charset="0"/>
                <a:cs typeface="Times New Roman" panose="02020603050405020304" pitchFamily="18" charset="0"/>
              </a:rPr>
              <a:t>Linnaeus</a:t>
            </a:r>
            <a:r>
              <a:rPr lang="sv-SE" sz="1600" dirty="0">
                <a:solidFill>
                  <a:prstClr val="black"/>
                </a:solidFill>
                <a:latin typeface="Times New Roman" panose="02020603050405020304" pitchFamily="18" charset="0"/>
                <a:cs typeface="Times New Roman" panose="02020603050405020304" pitchFamily="18" charset="0"/>
              </a:rPr>
              <a:t> </a:t>
            </a:r>
            <a:r>
              <a:rPr lang="sv-SE" sz="1600" dirty="0" smtClean="0">
                <a:solidFill>
                  <a:prstClr val="black"/>
                </a:solidFill>
                <a:latin typeface="Times New Roman" panose="02020603050405020304" pitchFamily="18" charset="0"/>
                <a:cs typeface="Times New Roman" panose="02020603050405020304" pitchFamily="18" charset="0"/>
              </a:rPr>
              <a:t>University, Sweden</a:t>
            </a:r>
            <a:r>
              <a:rPr lang="sv-SE" sz="1600" dirty="0">
                <a:solidFill>
                  <a:prstClr val="black"/>
                </a:solidFill>
                <a:latin typeface="Times New Roman" panose="02020603050405020304" pitchFamily="18" charset="0"/>
                <a:cs typeface="Times New Roman" panose="02020603050405020304" pitchFamily="18" charset="0"/>
              </a:rPr>
              <a:t/>
            </a:r>
            <a:br>
              <a:rPr lang="sv-SE" sz="1600" dirty="0">
                <a:solidFill>
                  <a:prstClr val="black"/>
                </a:solidFill>
                <a:latin typeface="Times New Roman" panose="02020603050405020304" pitchFamily="18" charset="0"/>
                <a:cs typeface="Times New Roman" panose="02020603050405020304" pitchFamily="18" charset="0"/>
              </a:rPr>
            </a:br>
            <a:r>
              <a:rPr lang="sv-SE" sz="1600" dirty="0" smtClean="0">
                <a:solidFill>
                  <a:prstClr val="black"/>
                </a:solidFill>
                <a:latin typeface="Times New Roman" panose="02020603050405020304" pitchFamily="18" charset="0"/>
                <a:cs typeface="Times New Roman" panose="02020603050405020304" pitchFamily="18" charset="0"/>
                <a:hlinkClick r:id="rId5"/>
              </a:rPr>
              <a:t>Peter@Lohmander.com</a:t>
            </a:r>
            <a:r>
              <a:rPr lang="sv-SE" sz="1600" dirty="0" smtClean="0">
                <a:solidFill>
                  <a:prstClr val="black"/>
                </a:solidFill>
                <a:latin typeface="Times New Roman" panose="02020603050405020304" pitchFamily="18" charset="0"/>
                <a:cs typeface="Times New Roman" panose="02020603050405020304" pitchFamily="18" charset="0"/>
              </a:rPr>
              <a:t> </a:t>
            </a:r>
            <a:endParaRPr lang="sv-SE" sz="1600" dirty="0" smtClean="0">
              <a:solidFill>
                <a:prstClr val="black"/>
              </a:solidFill>
              <a:latin typeface="Times New Roman" panose="02020603050405020304" pitchFamily="18" charset="0"/>
              <a:cs typeface="Times New Roman" panose="02020603050405020304" pitchFamily="18" charset="0"/>
            </a:endParaRPr>
          </a:p>
          <a:p>
            <a:r>
              <a:rPr lang="sv-SE" sz="1600" dirty="0" smtClean="0">
                <a:solidFill>
                  <a:prstClr val="black"/>
                </a:solidFill>
                <a:latin typeface="Times New Roman" panose="02020603050405020304" pitchFamily="18" charset="0"/>
                <a:cs typeface="Times New Roman" panose="02020603050405020304" pitchFamily="18" charset="0"/>
                <a:hlinkClick r:id="rId6"/>
              </a:rPr>
              <a:t>http://www.Lohmander.com</a:t>
            </a:r>
            <a:r>
              <a:rPr lang="sv-SE" sz="1600" dirty="0" smtClean="0">
                <a:solidFill>
                  <a:prstClr val="black"/>
                </a:solidFill>
                <a:latin typeface="Times New Roman" panose="02020603050405020304" pitchFamily="18" charset="0"/>
                <a:cs typeface="Times New Roman" panose="02020603050405020304" pitchFamily="18" charset="0"/>
              </a:rPr>
              <a:t> </a:t>
            </a:r>
            <a:endParaRPr lang="sv-SE" sz="1600" dirty="0">
              <a:solidFill>
                <a:prstClr val="black"/>
              </a:solidFill>
            </a:endParaRPr>
          </a:p>
        </p:txBody>
      </p:sp>
      <p:sp>
        <p:nvSpPr>
          <p:cNvPr id="7" name="Rektangel 6"/>
          <p:cNvSpPr/>
          <p:nvPr/>
        </p:nvSpPr>
        <p:spPr>
          <a:xfrm>
            <a:off x="3307689" y="5203869"/>
            <a:ext cx="2852928" cy="1569660"/>
          </a:xfrm>
          <a:prstGeom prst="rect">
            <a:avLst/>
          </a:prstGeom>
        </p:spPr>
        <p:txBody>
          <a:bodyPr wrap="square">
            <a:spAutoFit/>
          </a:bodyPr>
          <a:lstStyle/>
          <a:p>
            <a:r>
              <a:rPr lang="en-US" sz="1600" b="1" dirty="0" err="1" smtClean="0">
                <a:solidFill>
                  <a:prstClr val="black"/>
                </a:solidFill>
                <a:latin typeface="Times New Roman" panose="02020603050405020304" pitchFamily="18" charset="0"/>
                <a:cs typeface="Times New Roman" panose="02020603050405020304" pitchFamily="18" charset="0"/>
              </a:rPr>
              <a:t>Soleiman</a:t>
            </a:r>
            <a:r>
              <a:rPr lang="en-US" sz="1600" b="1" dirty="0" smtClean="0">
                <a:solidFill>
                  <a:prstClr val="black"/>
                </a:solidFill>
                <a:latin typeface="Times New Roman" panose="02020603050405020304" pitchFamily="18" charset="0"/>
                <a:cs typeface="Times New Roman" panose="02020603050405020304" pitchFamily="18" charset="0"/>
              </a:rPr>
              <a:t> </a:t>
            </a:r>
            <a:r>
              <a:rPr lang="en-US" sz="1600" b="1" dirty="0" err="1" smtClean="0">
                <a:solidFill>
                  <a:prstClr val="black"/>
                </a:solidFill>
                <a:latin typeface="Times New Roman" panose="02020603050405020304" pitchFamily="18" charset="0"/>
                <a:cs typeface="Times New Roman" panose="02020603050405020304" pitchFamily="18" charset="0"/>
              </a:rPr>
              <a:t>Mohammadi</a:t>
            </a:r>
            <a:r>
              <a:rPr lang="en-US" sz="1600" b="1" dirty="0" smtClean="0">
                <a:solidFill>
                  <a:prstClr val="black"/>
                </a:solidFill>
                <a:latin typeface="Times New Roman" panose="02020603050405020304" pitchFamily="18" charset="0"/>
                <a:cs typeface="Times New Roman" panose="02020603050405020304" pitchFamily="18" charset="0"/>
              </a:rPr>
              <a:t> </a:t>
            </a:r>
            <a:r>
              <a:rPr lang="en-US" sz="1600" b="1" dirty="0" err="1" smtClean="0">
                <a:solidFill>
                  <a:prstClr val="black"/>
                </a:solidFill>
                <a:latin typeface="Times New Roman" panose="02020603050405020304" pitchFamily="18" charset="0"/>
                <a:cs typeface="Times New Roman" panose="02020603050405020304" pitchFamily="18" charset="0"/>
              </a:rPr>
              <a:t>Limaei</a:t>
            </a:r>
            <a:endParaRPr lang="en-US" sz="1600" b="1" dirty="0" smtClean="0">
              <a:solidFill>
                <a:prstClr val="black"/>
              </a:solidFill>
              <a:latin typeface="Times New Roman" panose="02020603050405020304" pitchFamily="18" charset="0"/>
              <a:cs typeface="Times New Roman" panose="02020603050405020304" pitchFamily="18" charset="0"/>
            </a:endParaRPr>
          </a:p>
          <a:p>
            <a:r>
              <a:rPr lang="en-US" sz="1600" dirty="0" smtClean="0">
                <a:solidFill>
                  <a:prstClr val="black"/>
                </a:solidFill>
                <a:latin typeface="Times New Roman" panose="02020603050405020304" pitchFamily="18" charset="0"/>
                <a:cs typeface="Times New Roman" panose="02020603050405020304" pitchFamily="18" charset="0"/>
              </a:rPr>
              <a:t>Associate Professor, Dr.</a:t>
            </a:r>
            <a:r>
              <a:rPr lang="sv-SE" sz="1600" dirty="0">
                <a:solidFill>
                  <a:prstClr val="black"/>
                </a:solidFill>
                <a:latin typeface="Times New Roman" panose="02020603050405020304" pitchFamily="18" charset="0"/>
                <a:cs typeface="Times New Roman" panose="02020603050405020304" pitchFamily="18" charset="0"/>
              </a:rPr>
              <a:t/>
            </a:r>
            <a:br>
              <a:rPr lang="sv-SE" sz="1600" dirty="0">
                <a:solidFill>
                  <a:prstClr val="black"/>
                </a:solidFill>
                <a:latin typeface="Times New Roman" panose="02020603050405020304" pitchFamily="18" charset="0"/>
                <a:cs typeface="Times New Roman" panose="02020603050405020304" pitchFamily="18" charset="0"/>
              </a:rPr>
            </a:br>
            <a:r>
              <a:rPr lang="en-US" sz="1600" dirty="0">
                <a:solidFill>
                  <a:prstClr val="black"/>
                </a:solidFill>
                <a:latin typeface="Times New Roman" panose="02020603050405020304" pitchFamily="18" charset="0"/>
                <a:cs typeface="Times New Roman" panose="02020603050405020304" pitchFamily="18" charset="0"/>
              </a:rPr>
              <a:t>Department of Forestry, University of </a:t>
            </a:r>
            <a:r>
              <a:rPr lang="en-US" sz="1600" dirty="0" err="1" smtClean="0">
                <a:solidFill>
                  <a:prstClr val="black"/>
                </a:solidFill>
                <a:latin typeface="Times New Roman" panose="02020603050405020304" pitchFamily="18" charset="0"/>
                <a:cs typeface="Times New Roman" panose="02020603050405020304" pitchFamily="18" charset="0"/>
              </a:rPr>
              <a:t>Guilan</a:t>
            </a:r>
            <a:r>
              <a:rPr lang="en-US" sz="1600" dirty="0" smtClean="0">
                <a:solidFill>
                  <a:prstClr val="black"/>
                </a:solidFill>
                <a:latin typeface="Times New Roman" panose="02020603050405020304" pitchFamily="18" charset="0"/>
                <a:cs typeface="Times New Roman" panose="02020603050405020304" pitchFamily="18" charset="0"/>
              </a:rPr>
              <a:t>,</a:t>
            </a:r>
          </a:p>
          <a:p>
            <a:r>
              <a:rPr lang="en-US" sz="1600" dirty="0" smtClean="0">
                <a:solidFill>
                  <a:prstClr val="black"/>
                </a:solidFill>
                <a:latin typeface="Times New Roman" panose="02020603050405020304" pitchFamily="18" charset="0"/>
                <a:cs typeface="Times New Roman" panose="02020603050405020304" pitchFamily="18" charset="0"/>
              </a:rPr>
              <a:t>Iran</a:t>
            </a:r>
          </a:p>
          <a:p>
            <a:r>
              <a:rPr lang="sv-SE" sz="1600" dirty="0" smtClean="0">
                <a:solidFill>
                  <a:prstClr val="black"/>
                </a:solidFill>
                <a:latin typeface="Times New Roman" panose="02020603050405020304" pitchFamily="18" charset="0"/>
                <a:cs typeface="Times New Roman" panose="02020603050405020304" pitchFamily="18" charset="0"/>
                <a:hlinkClick r:id="rId7"/>
              </a:rPr>
              <a:t>limaei@guilan.ac.ir</a:t>
            </a:r>
            <a:r>
              <a:rPr lang="sv-SE" sz="1600" dirty="0" smtClean="0">
                <a:solidFill>
                  <a:prstClr val="black"/>
                </a:solidFill>
                <a:latin typeface="Times New Roman" panose="02020603050405020304" pitchFamily="18" charset="0"/>
                <a:cs typeface="Times New Roman" panose="02020603050405020304" pitchFamily="18" charset="0"/>
              </a:rPr>
              <a:t> </a:t>
            </a:r>
            <a:r>
              <a:rPr lang="sv-SE" sz="1600" dirty="0" smtClean="0">
                <a:solidFill>
                  <a:prstClr val="black"/>
                </a:solidFill>
              </a:rPr>
              <a:t> </a:t>
            </a:r>
            <a:endParaRPr lang="sv-SE" sz="1600" dirty="0">
              <a:solidFill>
                <a:prstClr val="black"/>
              </a:solidFill>
            </a:endParaRPr>
          </a:p>
        </p:txBody>
      </p:sp>
      <p:sp>
        <p:nvSpPr>
          <p:cNvPr id="8" name="Rektangel 7"/>
          <p:cNvSpPr/>
          <p:nvPr/>
        </p:nvSpPr>
        <p:spPr>
          <a:xfrm>
            <a:off x="6427192" y="279746"/>
            <a:ext cx="5336580" cy="6340197"/>
          </a:xfrm>
          <a:prstGeom prst="rect">
            <a:avLst/>
          </a:prstGeom>
        </p:spPr>
        <p:txBody>
          <a:bodyPr wrap="square">
            <a:spAutoFit/>
          </a:bodyPr>
          <a:lstStyle/>
          <a:p>
            <a:pPr marL="180340" marR="180340" algn="ctr">
              <a:spcAft>
                <a:spcPts val="600"/>
              </a:spcAft>
            </a:pPr>
            <a:r>
              <a:rPr lang="sv-SE" sz="4400" b="1" i="1" kern="1400" dirty="0" err="1">
                <a:solidFill>
                  <a:srgbClr val="00B050"/>
                </a:solidFill>
                <a:latin typeface="Times New Roman" panose="02020603050405020304" pitchFamily="18" charset="0"/>
                <a:ea typeface="Times New Roman" panose="02020603050405020304" pitchFamily="18" charset="0"/>
              </a:rPr>
              <a:t>Stochastic</a:t>
            </a:r>
            <a:r>
              <a:rPr lang="sv-SE" sz="4400" b="1" i="1" kern="1400" dirty="0">
                <a:solidFill>
                  <a:srgbClr val="00B050"/>
                </a:solidFill>
                <a:latin typeface="Times New Roman" panose="02020603050405020304" pitchFamily="18" charset="0"/>
                <a:ea typeface="Times New Roman" panose="02020603050405020304" pitchFamily="18" charset="0"/>
              </a:rPr>
              <a:t> </a:t>
            </a:r>
            <a:r>
              <a:rPr lang="sv-SE" sz="4400" b="1" i="1" kern="1400" dirty="0" err="1">
                <a:solidFill>
                  <a:srgbClr val="00B050"/>
                </a:solidFill>
                <a:latin typeface="Times New Roman" panose="02020603050405020304" pitchFamily="18" charset="0"/>
                <a:ea typeface="Times New Roman" panose="02020603050405020304" pitchFamily="18" charset="0"/>
              </a:rPr>
              <a:t>dynamic</a:t>
            </a:r>
            <a:r>
              <a:rPr lang="sv-SE" sz="4400" b="1" i="1" kern="1400" dirty="0">
                <a:solidFill>
                  <a:srgbClr val="00B050"/>
                </a:solidFill>
                <a:latin typeface="Times New Roman" panose="02020603050405020304" pitchFamily="18" charset="0"/>
                <a:ea typeface="Times New Roman" panose="02020603050405020304" pitchFamily="18" charset="0"/>
              </a:rPr>
              <a:t> </a:t>
            </a:r>
            <a:r>
              <a:rPr lang="sv-SE" sz="4400" b="1" i="1" kern="1400" dirty="0" err="1">
                <a:solidFill>
                  <a:srgbClr val="00B050"/>
                </a:solidFill>
                <a:latin typeface="Times New Roman" panose="02020603050405020304" pitchFamily="18" charset="0"/>
                <a:ea typeface="Times New Roman" panose="02020603050405020304" pitchFamily="18" charset="0"/>
              </a:rPr>
              <a:t>programming</a:t>
            </a:r>
            <a:r>
              <a:rPr lang="sv-SE" sz="4400" b="1" i="1" kern="1400" dirty="0">
                <a:solidFill>
                  <a:srgbClr val="00B050"/>
                </a:solidFill>
                <a:latin typeface="Times New Roman" panose="02020603050405020304" pitchFamily="18" charset="0"/>
                <a:ea typeface="Times New Roman" panose="02020603050405020304" pitchFamily="18" charset="0"/>
              </a:rPr>
              <a:t> </a:t>
            </a:r>
            <a:r>
              <a:rPr lang="sv-SE" sz="4400" b="1" i="1" kern="1400" dirty="0" err="1">
                <a:solidFill>
                  <a:srgbClr val="00B050"/>
                </a:solidFill>
                <a:latin typeface="Times New Roman" panose="02020603050405020304" pitchFamily="18" charset="0"/>
                <a:ea typeface="Times New Roman" panose="02020603050405020304" pitchFamily="18" charset="0"/>
              </a:rPr>
              <a:t>with</a:t>
            </a:r>
            <a:r>
              <a:rPr lang="sv-SE" sz="4400" b="1" i="1" kern="1400" dirty="0">
                <a:solidFill>
                  <a:srgbClr val="00B050"/>
                </a:solidFill>
                <a:latin typeface="Times New Roman" panose="02020603050405020304" pitchFamily="18" charset="0"/>
                <a:ea typeface="Times New Roman" panose="02020603050405020304" pitchFamily="18" charset="0"/>
              </a:rPr>
              <a:t> Markov </a:t>
            </a:r>
            <a:r>
              <a:rPr lang="sv-SE" sz="4400" b="1" i="1" kern="1400" dirty="0" err="1">
                <a:solidFill>
                  <a:srgbClr val="00B050"/>
                </a:solidFill>
                <a:latin typeface="Times New Roman" panose="02020603050405020304" pitchFamily="18" charset="0"/>
                <a:ea typeface="Times New Roman" panose="02020603050405020304" pitchFamily="18" charset="0"/>
              </a:rPr>
              <a:t>chains</a:t>
            </a:r>
            <a:r>
              <a:rPr lang="sv-SE" sz="4400" b="1" i="1" kern="1400" dirty="0">
                <a:solidFill>
                  <a:srgbClr val="00B050"/>
                </a:solidFill>
                <a:latin typeface="Times New Roman" panose="02020603050405020304" pitchFamily="18" charset="0"/>
                <a:ea typeface="Times New Roman" panose="02020603050405020304" pitchFamily="18" charset="0"/>
              </a:rPr>
              <a:t> </a:t>
            </a:r>
            <a:endParaRPr lang="sv-SE" sz="4400" b="1" i="1" kern="1400" dirty="0" smtClean="0">
              <a:solidFill>
                <a:srgbClr val="00B050"/>
              </a:solidFill>
              <a:latin typeface="Times New Roman" panose="02020603050405020304" pitchFamily="18" charset="0"/>
              <a:ea typeface="Times New Roman" panose="02020603050405020304" pitchFamily="18" charset="0"/>
            </a:endParaRPr>
          </a:p>
          <a:p>
            <a:pPr marL="180340" marR="180340" algn="ctr">
              <a:spcAft>
                <a:spcPts val="600"/>
              </a:spcAft>
            </a:pPr>
            <a:r>
              <a:rPr lang="sv-SE" sz="4400" b="1" i="1" kern="1400" dirty="0" smtClean="0">
                <a:solidFill>
                  <a:prstClr val="black"/>
                </a:solidFill>
                <a:latin typeface="Times New Roman" panose="02020603050405020304" pitchFamily="18" charset="0"/>
                <a:ea typeface="Times New Roman" panose="02020603050405020304" pitchFamily="18" charset="0"/>
              </a:rPr>
              <a:t>for</a:t>
            </a:r>
            <a:r>
              <a:rPr lang="sv-SE" sz="4400" b="1" i="1" kern="1400" dirty="0" smtClean="0">
                <a:solidFill>
                  <a:srgbClr val="00B050"/>
                </a:solidFill>
                <a:latin typeface="Times New Roman" panose="02020603050405020304" pitchFamily="18" charset="0"/>
                <a:ea typeface="Times New Roman" panose="02020603050405020304" pitchFamily="18" charset="0"/>
              </a:rPr>
              <a:t> </a:t>
            </a:r>
          </a:p>
          <a:p>
            <a:pPr marL="180340" marR="180340" algn="ctr">
              <a:spcAft>
                <a:spcPts val="600"/>
              </a:spcAft>
            </a:pPr>
            <a:r>
              <a:rPr lang="sv-SE" sz="4400" b="1" i="1" kern="1400" dirty="0" smtClean="0">
                <a:solidFill>
                  <a:srgbClr val="00B050"/>
                </a:solidFill>
                <a:latin typeface="Times New Roman" panose="02020603050405020304" pitchFamily="18" charset="0"/>
                <a:ea typeface="Times New Roman" panose="02020603050405020304" pitchFamily="18" charset="0"/>
              </a:rPr>
              <a:t>optimal </a:t>
            </a:r>
            <a:r>
              <a:rPr lang="sv-SE" sz="4400" b="1" i="1" kern="1400" dirty="0" err="1">
                <a:solidFill>
                  <a:srgbClr val="00B050"/>
                </a:solidFill>
                <a:latin typeface="Times New Roman" panose="02020603050405020304" pitchFamily="18" charset="0"/>
                <a:ea typeface="Times New Roman" panose="02020603050405020304" pitchFamily="18" charset="0"/>
              </a:rPr>
              <a:t>sustainable</a:t>
            </a:r>
            <a:r>
              <a:rPr lang="sv-SE" sz="4400" b="1" i="1" kern="1400" dirty="0">
                <a:solidFill>
                  <a:srgbClr val="00B050"/>
                </a:solidFill>
                <a:latin typeface="Times New Roman" panose="02020603050405020304" pitchFamily="18" charset="0"/>
                <a:ea typeface="Times New Roman" panose="02020603050405020304" pitchFamily="18" charset="0"/>
              </a:rPr>
              <a:t> </a:t>
            </a:r>
            <a:r>
              <a:rPr lang="sv-SE" sz="4400" b="1" i="1" kern="1400" dirty="0" err="1">
                <a:solidFill>
                  <a:srgbClr val="00B050"/>
                </a:solidFill>
                <a:latin typeface="Times New Roman" panose="02020603050405020304" pitchFamily="18" charset="0"/>
                <a:ea typeface="Times New Roman" panose="02020603050405020304" pitchFamily="18" charset="0"/>
              </a:rPr>
              <a:t>control</a:t>
            </a:r>
            <a:r>
              <a:rPr lang="sv-SE" sz="4400" b="1" i="1" kern="1400" dirty="0">
                <a:solidFill>
                  <a:srgbClr val="00B050"/>
                </a:solidFill>
                <a:latin typeface="Times New Roman" panose="02020603050405020304" pitchFamily="18" charset="0"/>
                <a:ea typeface="Times New Roman" panose="02020603050405020304" pitchFamily="18" charset="0"/>
              </a:rPr>
              <a:t> </a:t>
            </a:r>
            <a:r>
              <a:rPr lang="sv-SE" sz="4400" b="1" i="1" kern="1400" dirty="0" err="1">
                <a:solidFill>
                  <a:srgbClr val="00B050"/>
                </a:solidFill>
                <a:latin typeface="Times New Roman" panose="02020603050405020304" pitchFamily="18" charset="0"/>
                <a:ea typeface="Times New Roman" panose="02020603050405020304" pitchFamily="18" charset="0"/>
              </a:rPr>
              <a:t>of</a:t>
            </a:r>
            <a:r>
              <a:rPr lang="sv-SE" sz="4400" b="1" i="1" kern="1400" dirty="0">
                <a:solidFill>
                  <a:srgbClr val="00B050"/>
                </a:solidFill>
                <a:latin typeface="Times New Roman" panose="02020603050405020304" pitchFamily="18" charset="0"/>
                <a:ea typeface="Times New Roman" panose="02020603050405020304" pitchFamily="18" charset="0"/>
              </a:rPr>
              <a:t> the </a:t>
            </a:r>
            <a:r>
              <a:rPr lang="sv-SE" sz="4400" b="1" i="1" kern="1400" dirty="0" err="1">
                <a:solidFill>
                  <a:srgbClr val="00B050"/>
                </a:solidFill>
                <a:latin typeface="Times New Roman" panose="02020603050405020304" pitchFamily="18" charset="0"/>
                <a:ea typeface="Times New Roman" panose="02020603050405020304" pitchFamily="18" charset="0"/>
              </a:rPr>
              <a:t>forest</a:t>
            </a:r>
            <a:r>
              <a:rPr lang="sv-SE" sz="4400" b="1" i="1" kern="1400" dirty="0">
                <a:solidFill>
                  <a:srgbClr val="00B050"/>
                </a:solidFill>
                <a:latin typeface="Times New Roman" panose="02020603050405020304" pitchFamily="18" charset="0"/>
                <a:ea typeface="Times New Roman" panose="02020603050405020304" pitchFamily="18" charset="0"/>
              </a:rPr>
              <a:t> </a:t>
            </a:r>
            <a:r>
              <a:rPr lang="sv-SE" sz="4400" b="1" i="1" kern="1400" dirty="0" err="1">
                <a:solidFill>
                  <a:srgbClr val="00B050"/>
                </a:solidFill>
                <a:latin typeface="Times New Roman" panose="02020603050405020304" pitchFamily="18" charset="0"/>
                <a:ea typeface="Times New Roman" panose="02020603050405020304" pitchFamily="18" charset="0"/>
              </a:rPr>
              <a:t>sector</a:t>
            </a:r>
            <a:r>
              <a:rPr lang="sv-SE" sz="4400" b="1" i="1" kern="1400" dirty="0">
                <a:solidFill>
                  <a:srgbClr val="00B050"/>
                </a:solidFill>
                <a:latin typeface="Times New Roman" panose="02020603050405020304" pitchFamily="18" charset="0"/>
                <a:ea typeface="Times New Roman" panose="02020603050405020304" pitchFamily="18" charset="0"/>
              </a:rPr>
              <a:t> </a:t>
            </a:r>
            <a:r>
              <a:rPr lang="sv-SE" sz="4400" b="1" i="1" kern="1400" dirty="0" err="1">
                <a:solidFill>
                  <a:srgbClr val="00B050"/>
                </a:solidFill>
                <a:latin typeface="Times New Roman" panose="02020603050405020304" pitchFamily="18" charset="0"/>
                <a:ea typeface="Times New Roman" panose="02020603050405020304" pitchFamily="18" charset="0"/>
              </a:rPr>
              <a:t>with</a:t>
            </a:r>
            <a:r>
              <a:rPr lang="sv-SE" sz="4400" b="1" i="1" kern="1400" dirty="0">
                <a:solidFill>
                  <a:srgbClr val="00B050"/>
                </a:solidFill>
                <a:latin typeface="Times New Roman" panose="02020603050405020304" pitchFamily="18" charset="0"/>
                <a:ea typeface="Times New Roman" panose="02020603050405020304" pitchFamily="18" charset="0"/>
              </a:rPr>
              <a:t> </a:t>
            </a:r>
            <a:r>
              <a:rPr lang="sv-SE" sz="4400" b="1" i="1" kern="1400" dirty="0" err="1">
                <a:solidFill>
                  <a:srgbClr val="00B050"/>
                </a:solidFill>
                <a:latin typeface="Times New Roman" panose="02020603050405020304" pitchFamily="18" charset="0"/>
                <a:ea typeface="Times New Roman" panose="02020603050405020304" pitchFamily="18" charset="0"/>
              </a:rPr>
              <a:t>continuous</a:t>
            </a:r>
            <a:r>
              <a:rPr lang="sv-SE" sz="4400" b="1" i="1" kern="1400" dirty="0">
                <a:solidFill>
                  <a:srgbClr val="00B050"/>
                </a:solidFill>
                <a:latin typeface="Times New Roman" panose="02020603050405020304" pitchFamily="18" charset="0"/>
                <a:ea typeface="Times New Roman" panose="02020603050405020304" pitchFamily="18" charset="0"/>
              </a:rPr>
              <a:t> cover </a:t>
            </a:r>
            <a:r>
              <a:rPr lang="sv-SE" sz="4400" b="1" i="1" kern="1400" dirty="0" err="1">
                <a:solidFill>
                  <a:srgbClr val="00B050"/>
                </a:solidFill>
                <a:latin typeface="Times New Roman" panose="02020603050405020304" pitchFamily="18" charset="0"/>
                <a:ea typeface="Times New Roman" panose="02020603050405020304" pitchFamily="18" charset="0"/>
              </a:rPr>
              <a:t>forestry</a:t>
            </a:r>
            <a:endParaRPr lang="sv-SE" sz="4400" b="1" i="1" kern="1400" dirty="0">
              <a:solidFill>
                <a:srgbClr val="00B050"/>
              </a:solidFill>
              <a:latin typeface="Times New Roman" panose="02020603050405020304" pitchFamily="18" charset="0"/>
              <a:ea typeface="Times New Roman" panose="02020603050405020304" pitchFamily="18" charset="0"/>
            </a:endParaRPr>
          </a:p>
        </p:txBody>
      </p:sp>
      <p:pic>
        <p:nvPicPr>
          <p:cNvPr id="9" name="Picture 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11283" y="1672173"/>
            <a:ext cx="2897456" cy="3531696"/>
          </a:xfrm>
          <a:prstGeom prst="rect">
            <a:avLst/>
          </a:prstGeom>
        </p:spPr>
      </p:pic>
    </p:spTree>
    <p:extLst>
      <p:ext uri="{BB962C8B-B14F-4D97-AF65-F5344CB8AC3E}">
        <p14:creationId xmlns:p14="http://schemas.microsoft.com/office/powerpoint/2010/main" val="4003848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515600" cy="860171"/>
          </a:xfrm>
        </p:spPr>
        <p:txBody>
          <a:bodyPr>
            <a:normAutofit fontScale="90000"/>
          </a:bodyPr>
          <a:lstStyle/>
          <a:p>
            <a:r>
              <a:rPr lang="en-US" b="1" dirty="0"/>
              <a:t>Introduction</a:t>
            </a:r>
            <a:r>
              <a:rPr lang="sv-SE" dirty="0"/>
              <a:t/>
            </a:r>
            <a:br>
              <a:rPr lang="sv-SE" dirty="0"/>
            </a:br>
            <a:endParaRPr lang="sv-SE" dirty="0"/>
          </a:p>
        </p:txBody>
      </p:sp>
      <p:sp>
        <p:nvSpPr>
          <p:cNvPr id="3" name="Platshållare för innehåll 2"/>
          <p:cNvSpPr>
            <a:spLocks noGrp="1"/>
          </p:cNvSpPr>
          <p:nvPr>
            <p:ph idx="1"/>
          </p:nvPr>
        </p:nvSpPr>
        <p:spPr>
          <a:xfrm>
            <a:off x="838200" y="1225296"/>
            <a:ext cx="10515600" cy="4951667"/>
          </a:xfrm>
        </p:spPr>
        <p:txBody>
          <a:bodyPr>
            <a:normAutofit/>
          </a:bodyPr>
          <a:lstStyle/>
          <a:p>
            <a:pPr marL="457200" lvl="1" indent="0">
              <a:buNone/>
            </a:pPr>
            <a:r>
              <a:rPr lang="sv-SE" sz="2800" b="1" i="1" dirty="0" err="1" smtClean="0">
                <a:solidFill>
                  <a:srgbClr val="FF0000"/>
                </a:solidFill>
              </a:rPr>
              <a:t>How</a:t>
            </a:r>
            <a:r>
              <a:rPr lang="sv-SE" sz="2800" b="1" i="1" dirty="0" smtClean="0">
                <a:solidFill>
                  <a:srgbClr val="FF0000"/>
                </a:solidFill>
              </a:rPr>
              <a:t> </a:t>
            </a:r>
            <a:r>
              <a:rPr lang="sv-SE" sz="2800" b="1" i="1" dirty="0" err="1">
                <a:solidFill>
                  <a:srgbClr val="FF0000"/>
                </a:solidFill>
              </a:rPr>
              <a:t>should</a:t>
            </a:r>
            <a:r>
              <a:rPr lang="sv-SE" sz="2800" b="1" i="1" dirty="0">
                <a:solidFill>
                  <a:srgbClr val="FF0000"/>
                </a:solidFill>
              </a:rPr>
              <a:t> </a:t>
            </a:r>
            <a:r>
              <a:rPr lang="sv-SE" sz="2800" b="1" i="1" dirty="0" err="1">
                <a:solidFill>
                  <a:srgbClr val="FF0000"/>
                </a:solidFill>
              </a:rPr>
              <a:t>these</a:t>
            </a:r>
            <a:r>
              <a:rPr lang="sv-SE" sz="2800" b="1" i="1" dirty="0">
                <a:solidFill>
                  <a:srgbClr val="FF0000"/>
                </a:solidFill>
              </a:rPr>
              <a:t> </a:t>
            </a:r>
            <a:r>
              <a:rPr lang="sv-SE" sz="2800" b="1" i="1" dirty="0" err="1">
                <a:solidFill>
                  <a:srgbClr val="FF0000"/>
                </a:solidFill>
              </a:rPr>
              <a:t>activities</a:t>
            </a:r>
            <a:r>
              <a:rPr lang="sv-SE" sz="2800" b="1" i="1" dirty="0">
                <a:solidFill>
                  <a:srgbClr val="FF0000"/>
                </a:solidFill>
              </a:rPr>
              <a:t> in a </a:t>
            </a:r>
            <a:r>
              <a:rPr lang="sv-SE" sz="2800" b="1" i="1" dirty="0" err="1">
                <a:solidFill>
                  <a:srgbClr val="FF0000"/>
                </a:solidFill>
              </a:rPr>
              <a:t>typical</a:t>
            </a:r>
            <a:r>
              <a:rPr lang="sv-SE" sz="2800" b="1" i="1" dirty="0">
                <a:solidFill>
                  <a:srgbClr val="FF0000"/>
                </a:solidFill>
              </a:rPr>
              <a:t> </a:t>
            </a:r>
            <a:r>
              <a:rPr lang="sv-SE" sz="2800" b="1" i="1" dirty="0" err="1">
                <a:solidFill>
                  <a:srgbClr val="FF0000"/>
                </a:solidFill>
              </a:rPr>
              <a:t>forest</a:t>
            </a:r>
            <a:r>
              <a:rPr lang="sv-SE" sz="2800" b="1" i="1" dirty="0">
                <a:solidFill>
                  <a:srgbClr val="FF0000"/>
                </a:solidFill>
              </a:rPr>
              <a:t> </a:t>
            </a:r>
            <a:r>
              <a:rPr lang="sv-SE" sz="2800" b="1" i="1" dirty="0" err="1">
                <a:solidFill>
                  <a:srgbClr val="FF0000"/>
                </a:solidFill>
              </a:rPr>
              <a:t>industry</a:t>
            </a:r>
            <a:r>
              <a:rPr lang="sv-SE" sz="2800" b="1" i="1" dirty="0">
                <a:solidFill>
                  <a:srgbClr val="FF0000"/>
                </a:solidFill>
              </a:rPr>
              <a:t> </a:t>
            </a:r>
            <a:r>
              <a:rPr lang="sv-SE" sz="2800" b="1" i="1" dirty="0" err="1">
                <a:solidFill>
                  <a:srgbClr val="FF0000"/>
                </a:solidFill>
              </a:rPr>
              <a:t>sector</a:t>
            </a:r>
            <a:r>
              <a:rPr lang="sv-SE" sz="2800" b="1" i="1" dirty="0">
                <a:solidFill>
                  <a:srgbClr val="FF0000"/>
                </a:solidFill>
              </a:rPr>
              <a:t> be </a:t>
            </a:r>
            <a:r>
              <a:rPr lang="sv-SE" sz="2800" b="1" i="1" dirty="0" err="1">
                <a:solidFill>
                  <a:srgbClr val="FF0000"/>
                </a:solidFill>
              </a:rPr>
              <a:t>optimized</a:t>
            </a:r>
            <a:r>
              <a:rPr lang="sv-SE" sz="2800" b="1" i="1" dirty="0">
                <a:solidFill>
                  <a:srgbClr val="FF0000"/>
                </a:solidFill>
              </a:rPr>
              <a:t> and </a:t>
            </a:r>
            <a:r>
              <a:rPr lang="sv-SE" sz="2800" b="1" i="1" dirty="0" err="1">
                <a:solidFill>
                  <a:srgbClr val="FF0000"/>
                </a:solidFill>
              </a:rPr>
              <a:t>coordinated</a:t>
            </a:r>
            <a:r>
              <a:rPr lang="sv-SE" sz="2800" b="1" i="1" dirty="0">
                <a:solidFill>
                  <a:srgbClr val="FF0000"/>
                </a:solidFill>
              </a:rPr>
              <a:t> in the </a:t>
            </a:r>
            <a:r>
              <a:rPr lang="sv-SE" sz="2800" b="1" i="1" dirty="0" err="1">
                <a:solidFill>
                  <a:srgbClr val="FF0000"/>
                </a:solidFill>
              </a:rPr>
              <a:t>presence</a:t>
            </a:r>
            <a:r>
              <a:rPr lang="sv-SE" sz="2800" b="1" i="1" dirty="0">
                <a:solidFill>
                  <a:srgbClr val="FF0000"/>
                </a:solidFill>
              </a:rPr>
              <a:t> </a:t>
            </a:r>
            <a:r>
              <a:rPr lang="sv-SE" sz="2800" b="1" i="1" dirty="0" err="1">
                <a:solidFill>
                  <a:srgbClr val="FF0000"/>
                </a:solidFill>
              </a:rPr>
              <a:t>of</a:t>
            </a:r>
            <a:r>
              <a:rPr lang="sv-SE" sz="2800" b="1" i="1" dirty="0">
                <a:solidFill>
                  <a:srgbClr val="FF0000"/>
                </a:solidFill>
              </a:rPr>
              <a:t> </a:t>
            </a:r>
            <a:r>
              <a:rPr lang="sv-SE" sz="2800" b="1" i="1" dirty="0" err="1">
                <a:solidFill>
                  <a:srgbClr val="FF0000"/>
                </a:solidFill>
              </a:rPr>
              <a:t>stochastic</a:t>
            </a:r>
            <a:r>
              <a:rPr lang="sv-SE" sz="2800" b="1" i="1" dirty="0">
                <a:solidFill>
                  <a:srgbClr val="FF0000"/>
                </a:solidFill>
              </a:rPr>
              <a:t> markets</a:t>
            </a:r>
            <a:r>
              <a:rPr lang="sv-SE" sz="2800" b="1" i="1" dirty="0" smtClean="0">
                <a:solidFill>
                  <a:srgbClr val="FF0000"/>
                </a:solidFill>
              </a:rPr>
              <a:t>:</a:t>
            </a:r>
          </a:p>
          <a:p>
            <a:pPr marL="457200" lvl="1" indent="0">
              <a:buNone/>
            </a:pPr>
            <a:endParaRPr lang="sv-SE" sz="2800" b="1" dirty="0">
              <a:solidFill>
                <a:srgbClr val="FF0000"/>
              </a:solidFill>
            </a:endParaRPr>
          </a:p>
          <a:p>
            <a:pPr algn="r">
              <a:buFontTx/>
              <a:buChar char="-"/>
            </a:pPr>
            <a:r>
              <a:rPr lang="sv-SE" b="1" i="1" dirty="0" smtClean="0"/>
              <a:t>Pulp </a:t>
            </a:r>
            <a:r>
              <a:rPr lang="sv-SE" b="1" i="1" dirty="0"/>
              <a:t>and paper </a:t>
            </a:r>
            <a:r>
              <a:rPr lang="sv-SE" b="1" i="1" dirty="0" err="1"/>
              <a:t>production</a:t>
            </a:r>
            <a:r>
              <a:rPr lang="sv-SE" b="1" i="1" dirty="0"/>
              <a:t> and </a:t>
            </a:r>
            <a:r>
              <a:rPr lang="sv-SE" b="1" i="1" dirty="0" err="1"/>
              <a:t>sales</a:t>
            </a:r>
            <a:r>
              <a:rPr lang="sv-SE" b="1" i="1" dirty="0"/>
              <a:t>, </a:t>
            </a:r>
            <a:endParaRPr lang="sv-SE" b="1" i="1" dirty="0" smtClean="0"/>
          </a:p>
          <a:p>
            <a:pPr algn="r">
              <a:buFontTx/>
              <a:buChar char="-"/>
            </a:pPr>
            <a:r>
              <a:rPr lang="sv-SE" b="1" i="1" dirty="0" err="1" smtClean="0"/>
              <a:t>Sawn</a:t>
            </a:r>
            <a:r>
              <a:rPr lang="sv-SE" b="1" i="1" dirty="0" smtClean="0"/>
              <a:t> </a:t>
            </a:r>
            <a:r>
              <a:rPr lang="sv-SE" b="1" i="1" dirty="0" err="1"/>
              <a:t>wood</a:t>
            </a:r>
            <a:r>
              <a:rPr lang="sv-SE" b="1" i="1" dirty="0"/>
              <a:t> </a:t>
            </a:r>
            <a:r>
              <a:rPr lang="sv-SE" b="1" i="1" dirty="0" err="1"/>
              <a:t>production</a:t>
            </a:r>
            <a:r>
              <a:rPr lang="sv-SE" b="1" i="1" dirty="0"/>
              <a:t> and </a:t>
            </a:r>
            <a:r>
              <a:rPr lang="sv-SE" b="1" i="1" dirty="0" err="1"/>
              <a:t>sales</a:t>
            </a:r>
            <a:r>
              <a:rPr lang="sv-SE" b="1" i="1" dirty="0"/>
              <a:t>, </a:t>
            </a:r>
            <a:endParaRPr lang="sv-SE" b="1" i="1" dirty="0" smtClean="0"/>
          </a:p>
          <a:p>
            <a:pPr algn="r">
              <a:buFontTx/>
              <a:buChar char="-"/>
            </a:pPr>
            <a:r>
              <a:rPr lang="sv-SE" b="1" i="1" dirty="0" smtClean="0"/>
              <a:t>Wood </a:t>
            </a:r>
            <a:r>
              <a:rPr lang="sv-SE" b="1" i="1" dirty="0" err="1"/>
              <a:t>based</a:t>
            </a:r>
            <a:r>
              <a:rPr lang="sv-SE" b="1" i="1" dirty="0"/>
              <a:t> </a:t>
            </a:r>
            <a:r>
              <a:rPr lang="sv-SE" b="1" i="1" dirty="0" err="1"/>
              <a:t>energy</a:t>
            </a:r>
            <a:r>
              <a:rPr lang="sv-SE" b="1" i="1" dirty="0"/>
              <a:t> </a:t>
            </a:r>
            <a:r>
              <a:rPr lang="sv-SE" b="1" i="1" dirty="0" err="1"/>
              <a:t>production</a:t>
            </a:r>
            <a:r>
              <a:rPr lang="sv-SE" b="1" i="1" dirty="0"/>
              <a:t> and </a:t>
            </a:r>
            <a:r>
              <a:rPr lang="sv-SE" b="1" i="1" dirty="0" err="1"/>
              <a:t>sales</a:t>
            </a:r>
            <a:r>
              <a:rPr lang="sv-SE" b="1" i="1" dirty="0"/>
              <a:t>, </a:t>
            </a:r>
            <a:endParaRPr lang="sv-SE" b="1" i="1" dirty="0" smtClean="0"/>
          </a:p>
          <a:p>
            <a:pPr algn="r">
              <a:buFontTx/>
              <a:buChar char="-"/>
            </a:pPr>
            <a:r>
              <a:rPr lang="sv-SE" b="1" i="1" dirty="0" err="1" smtClean="0"/>
              <a:t>Raw</a:t>
            </a:r>
            <a:r>
              <a:rPr lang="sv-SE" b="1" i="1" dirty="0" smtClean="0"/>
              <a:t> </a:t>
            </a:r>
            <a:r>
              <a:rPr lang="sv-SE" b="1" i="1" dirty="0"/>
              <a:t>material </a:t>
            </a:r>
            <a:r>
              <a:rPr lang="sv-SE" b="1" i="1" dirty="0" err="1"/>
              <a:t>procurement</a:t>
            </a:r>
            <a:r>
              <a:rPr lang="sv-SE" b="1" i="1" dirty="0"/>
              <a:t> and </a:t>
            </a:r>
            <a:r>
              <a:rPr lang="sv-SE" b="1" i="1" dirty="0" err="1"/>
              <a:t>sales</a:t>
            </a:r>
            <a:r>
              <a:rPr lang="sv-SE" b="1" i="1" dirty="0"/>
              <a:t>, </a:t>
            </a:r>
            <a:endParaRPr lang="sv-SE" b="1" i="1" dirty="0" smtClean="0"/>
          </a:p>
          <a:p>
            <a:pPr algn="r">
              <a:buFontTx/>
              <a:buChar char="-"/>
            </a:pPr>
            <a:r>
              <a:rPr lang="sv-SE" b="1" i="1" dirty="0" err="1" smtClean="0"/>
              <a:t>Harvest</a:t>
            </a:r>
            <a:r>
              <a:rPr lang="sv-SE" b="1" i="1" dirty="0" smtClean="0"/>
              <a:t> </a:t>
            </a:r>
            <a:r>
              <a:rPr lang="sv-SE" b="1" i="1" dirty="0"/>
              <a:t>operations, and, </a:t>
            </a:r>
            <a:endParaRPr lang="sv-SE" b="1" i="1" dirty="0" smtClean="0"/>
          </a:p>
          <a:p>
            <a:pPr marL="0" indent="0" algn="r">
              <a:buNone/>
            </a:pPr>
            <a:r>
              <a:rPr lang="sv-SE" b="1" i="1" dirty="0" smtClean="0"/>
              <a:t>- </a:t>
            </a:r>
            <a:r>
              <a:rPr lang="sv-SE" b="1" i="1" dirty="0" err="1"/>
              <a:t>Logistic</a:t>
            </a:r>
            <a:r>
              <a:rPr lang="sv-SE" b="1" i="1" dirty="0"/>
              <a:t> solutions?</a:t>
            </a:r>
            <a:endParaRPr lang="sv-SE" b="1" dirty="0"/>
          </a:p>
          <a:p>
            <a:endParaRPr lang="sv-SE" dirty="0"/>
          </a:p>
        </p:txBody>
      </p:sp>
      <p:sp>
        <p:nvSpPr>
          <p:cNvPr id="4" name="Platshållare för bildnummer 3"/>
          <p:cNvSpPr>
            <a:spLocks noGrp="1"/>
          </p:cNvSpPr>
          <p:nvPr>
            <p:ph type="sldNum" sz="quarter" idx="12"/>
          </p:nvPr>
        </p:nvSpPr>
        <p:spPr/>
        <p:txBody>
          <a:bodyPr/>
          <a:lstStyle/>
          <a:p>
            <a:fld id="{05AB504C-2EAE-4C1B-A3CB-68D7E240E4AC}" type="slidenum">
              <a:rPr lang="sv-SE" smtClean="0"/>
              <a:t>3</a:t>
            </a:fld>
            <a:endParaRPr lang="sv-SE"/>
          </a:p>
        </p:txBody>
      </p:sp>
    </p:spTree>
    <p:extLst>
      <p:ext uri="{BB962C8B-B14F-4D97-AF65-F5344CB8AC3E}">
        <p14:creationId xmlns:p14="http://schemas.microsoft.com/office/powerpoint/2010/main" val="288808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i="1" u="sng" dirty="0" err="1" smtClean="0"/>
              <a:t>Structure</a:t>
            </a:r>
            <a:r>
              <a:rPr lang="sv-SE" b="1" i="1" u="sng" dirty="0" smtClean="0"/>
              <a:t> </a:t>
            </a:r>
            <a:r>
              <a:rPr lang="sv-SE" b="1" i="1" u="sng" dirty="0" err="1" smtClean="0"/>
              <a:t>of</a:t>
            </a:r>
            <a:r>
              <a:rPr lang="sv-SE" b="1" i="1" u="sng" dirty="0" smtClean="0"/>
              <a:t> the </a:t>
            </a:r>
            <a:r>
              <a:rPr lang="sv-SE" b="1" i="1" u="sng" dirty="0" err="1" smtClean="0"/>
              <a:t>method</a:t>
            </a:r>
            <a:r>
              <a:rPr lang="sv-SE" b="1" i="1" u="sng" dirty="0" smtClean="0"/>
              <a:t>:</a:t>
            </a:r>
            <a:endParaRPr lang="sv-SE" b="1" i="1" u="sng" dirty="0"/>
          </a:p>
        </p:txBody>
      </p:sp>
      <p:sp>
        <p:nvSpPr>
          <p:cNvPr id="3" name="Platshållare för innehåll 2"/>
          <p:cNvSpPr>
            <a:spLocks noGrp="1"/>
          </p:cNvSpPr>
          <p:nvPr>
            <p:ph idx="1"/>
          </p:nvPr>
        </p:nvSpPr>
        <p:spPr>
          <a:xfrm>
            <a:off x="838200" y="2187574"/>
            <a:ext cx="10515600" cy="4351338"/>
          </a:xfrm>
        </p:spPr>
        <p:txBody>
          <a:bodyPr/>
          <a:lstStyle/>
          <a:p>
            <a:r>
              <a:rPr lang="sv-SE" b="1" dirty="0"/>
              <a:t>For </a:t>
            </a:r>
            <a:r>
              <a:rPr lang="sv-SE" b="1" dirty="0" err="1">
                <a:solidFill>
                  <a:srgbClr val="FF0000"/>
                </a:solidFill>
              </a:rPr>
              <a:t>each</a:t>
            </a:r>
            <a:r>
              <a:rPr lang="sv-SE" b="1" dirty="0">
                <a:solidFill>
                  <a:srgbClr val="FF0000"/>
                </a:solidFill>
              </a:rPr>
              <a:t> </a:t>
            </a:r>
            <a:r>
              <a:rPr lang="sv-SE" b="1" dirty="0" err="1">
                <a:solidFill>
                  <a:srgbClr val="FF0000"/>
                </a:solidFill>
              </a:rPr>
              <a:t>year</a:t>
            </a:r>
            <a:r>
              <a:rPr lang="sv-SE" b="1" dirty="0">
                <a:solidFill>
                  <a:srgbClr val="FF0000"/>
                </a:solidFill>
              </a:rPr>
              <a:t> </a:t>
            </a:r>
            <a:r>
              <a:rPr lang="sv-SE" b="1" dirty="0"/>
              <a:t>(or </a:t>
            </a:r>
            <a:r>
              <a:rPr lang="sv-SE" b="1" dirty="0" err="1"/>
              <a:t>other</a:t>
            </a:r>
            <a:r>
              <a:rPr lang="sv-SE" b="1" dirty="0"/>
              <a:t> period) and </a:t>
            </a:r>
            <a:r>
              <a:rPr lang="sv-SE" b="1" dirty="0" err="1"/>
              <a:t>possible</a:t>
            </a:r>
            <a:r>
              <a:rPr lang="sv-SE" b="1" dirty="0"/>
              <a:t> </a:t>
            </a:r>
            <a:r>
              <a:rPr lang="sv-SE" b="1" dirty="0" err="1"/>
              <a:t>price</a:t>
            </a:r>
            <a:r>
              <a:rPr lang="sv-SE" b="1" dirty="0"/>
              <a:t> and stock </a:t>
            </a:r>
            <a:r>
              <a:rPr lang="sv-SE" b="1" dirty="0" err="1"/>
              <a:t>states</a:t>
            </a:r>
            <a:r>
              <a:rPr lang="sv-SE" b="1" dirty="0"/>
              <a:t>, the </a:t>
            </a:r>
            <a:r>
              <a:rPr lang="sv-SE" b="1" dirty="0">
                <a:solidFill>
                  <a:srgbClr val="FF0000"/>
                </a:solidFill>
              </a:rPr>
              <a:t>profit is </a:t>
            </a:r>
            <a:r>
              <a:rPr lang="sv-SE" b="1" dirty="0" err="1">
                <a:solidFill>
                  <a:srgbClr val="FF0000"/>
                </a:solidFill>
              </a:rPr>
              <a:t>maximized</a:t>
            </a:r>
            <a:r>
              <a:rPr lang="sv-SE" b="1" dirty="0">
                <a:solidFill>
                  <a:srgbClr val="FF0000"/>
                </a:solidFill>
              </a:rPr>
              <a:t> </a:t>
            </a:r>
            <a:r>
              <a:rPr lang="sv-SE" b="1" dirty="0" err="1">
                <a:solidFill>
                  <a:srgbClr val="FF0000"/>
                </a:solidFill>
              </a:rPr>
              <a:t>using</a:t>
            </a:r>
            <a:r>
              <a:rPr lang="sv-SE" b="1" dirty="0">
                <a:solidFill>
                  <a:srgbClr val="FF0000"/>
                </a:solidFill>
              </a:rPr>
              <a:t> </a:t>
            </a:r>
            <a:r>
              <a:rPr lang="sv-SE" b="1" dirty="0" err="1">
                <a:solidFill>
                  <a:srgbClr val="FF0000"/>
                </a:solidFill>
              </a:rPr>
              <a:t>quadratic</a:t>
            </a:r>
            <a:r>
              <a:rPr lang="sv-SE" b="1" dirty="0">
                <a:solidFill>
                  <a:srgbClr val="FF0000"/>
                </a:solidFill>
              </a:rPr>
              <a:t> </a:t>
            </a:r>
            <a:r>
              <a:rPr lang="sv-SE" b="1" dirty="0" err="1">
                <a:solidFill>
                  <a:srgbClr val="FF0000"/>
                </a:solidFill>
              </a:rPr>
              <a:t>programming</a:t>
            </a:r>
            <a:r>
              <a:rPr lang="sv-SE" b="1" dirty="0"/>
              <a:t>. </a:t>
            </a:r>
            <a:endParaRPr lang="sv-SE" b="1" dirty="0" smtClean="0"/>
          </a:p>
          <a:p>
            <a:r>
              <a:rPr lang="sv-SE" b="1" dirty="0" smtClean="0"/>
              <a:t>The </a:t>
            </a:r>
            <a:r>
              <a:rPr lang="sv-SE" b="1" dirty="0" err="1"/>
              <a:t>one</a:t>
            </a:r>
            <a:r>
              <a:rPr lang="sv-SE" b="1" dirty="0"/>
              <a:t> </a:t>
            </a:r>
            <a:r>
              <a:rPr lang="sv-SE" b="1" dirty="0" err="1"/>
              <a:t>year</a:t>
            </a:r>
            <a:r>
              <a:rPr lang="sv-SE" b="1" dirty="0"/>
              <a:t> </a:t>
            </a:r>
            <a:r>
              <a:rPr lang="sv-SE" b="1" dirty="0" err="1"/>
              <a:t>quadratic</a:t>
            </a:r>
            <a:r>
              <a:rPr lang="sv-SE" b="1" dirty="0"/>
              <a:t> </a:t>
            </a:r>
            <a:r>
              <a:rPr lang="sv-SE" b="1" dirty="0" err="1"/>
              <a:t>programming</a:t>
            </a:r>
            <a:r>
              <a:rPr lang="sv-SE" b="1" dirty="0"/>
              <a:t> problems </a:t>
            </a:r>
            <a:r>
              <a:rPr lang="sv-SE" b="1" dirty="0" err="1"/>
              <a:t>are</a:t>
            </a:r>
            <a:r>
              <a:rPr lang="sv-SE" b="1" dirty="0"/>
              <a:t> </a:t>
            </a:r>
            <a:r>
              <a:rPr lang="sv-SE" b="1" dirty="0" err="1"/>
              <a:t>considered</a:t>
            </a:r>
            <a:r>
              <a:rPr lang="sv-SE" b="1" dirty="0"/>
              <a:t> as </a:t>
            </a:r>
            <a:r>
              <a:rPr lang="sv-SE" b="1" dirty="0" err="1">
                <a:solidFill>
                  <a:srgbClr val="0070C0"/>
                </a:solidFill>
              </a:rPr>
              <a:t>subproblems</a:t>
            </a:r>
            <a:r>
              <a:rPr lang="sv-SE" b="1" dirty="0">
                <a:solidFill>
                  <a:srgbClr val="0070C0"/>
                </a:solidFill>
              </a:rPr>
              <a:t> </a:t>
            </a:r>
            <a:r>
              <a:rPr lang="sv-SE" b="1" dirty="0" err="1">
                <a:solidFill>
                  <a:srgbClr val="0070C0"/>
                </a:solidFill>
              </a:rPr>
              <a:t>within</a:t>
            </a:r>
            <a:r>
              <a:rPr lang="sv-SE" b="1" dirty="0">
                <a:solidFill>
                  <a:srgbClr val="0070C0"/>
                </a:solidFill>
              </a:rPr>
              <a:t> a </a:t>
            </a:r>
            <a:r>
              <a:rPr lang="sv-SE" b="1" dirty="0" err="1">
                <a:solidFill>
                  <a:srgbClr val="0070C0"/>
                </a:solidFill>
              </a:rPr>
              <a:t>stochastic</a:t>
            </a:r>
            <a:r>
              <a:rPr lang="sv-SE" b="1" dirty="0">
                <a:solidFill>
                  <a:srgbClr val="0070C0"/>
                </a:solidFill>
              </a:rPr>
              <a:t> </a:t>
            </a:r>
            <a:r>
              <a:rPr lang="sv-SE" b="1" dirty="0" err="1">
                <a:solidFill>
                  <a:srgbClr val="0070C0"/>
                </a:solidFill>
              </a:rPr>
              <a:t>dynamic</a:t>
            </a:r>
            <a:r>
              <a:rPr lang="sv-SE" b="1" dirty="0">
                <a:solidFill>
                  <a:srgbClr val="0070C0"/>
                </a:solidFill>
              </a:rPr>
              <a:t> </a:t>
            </a:r>
            <a:r>
              <a:rPr lang="sv-SE" b="1" dirty="0" err="1">
                <a:solidFill>
                  <a:srgbClr val="0070C0"/>
                </a:solidFill>
              </a:rPr>
              <a:t>programming</a:t>
            </a:r>
            <a:r>
              <a:rPr lang="sv-SE" b="1" dirty="0">
                <a:solidFill>
                  <a:srgbClr val="0070C0"/>
                </a:solidFill>
              </a:rPr>
              <a:t> Markov </a:t>
            </a:r>
            <a:r>
              <a:rPr lang="sv-SE" b="1" dirty="0" err="1">
                <a:solidFill>
                  <a:srgbClr val="0070C0"/>
                </a:solidFill>
              </a:rPr>
              <a:t>chain</a:t>
            </a:r>
            <a:r>
              <a:rPr lang="sv-SE" b="1" dirty="0">
                <a:solidFill>
                  <a:srgbClr val="0070C0"/>
                </a:solidFill>
              </a:rPr>
              <a:t> master problem</a:t>
            </a:r>
            <a:r>
              <a:rPr lang="sv-SE" b="1" dirty="0"/>
              <a:t>. </a:t>
            </a:r>
            <a:endParaRPr lang="sv-SE" b="1" dirty="0" smtClean="0"/>
          </a:p>
          <a:p>
            <a:r>
              <a:rPr lang="sv-SE" b="1" dirty="0" smtClean="0"/>
              <a:t>The </a:t>
            </a:r>
            <a:r>
              <a:rPr lang="sv-SE" b="1" dirty="0">
                <a:solidFill>
                  <a:srgbClr val="00B050"/>
                </a:solidFill>
              </a:rPr>
              <a:t>master problem </a:t>
            </a:r>
            <a:r>
              <a:rPr lang="sv-SE" b="1" dirty="0" err="1">
                <a:solidFill>
                  <a:srgbClr val="00B050"/>
                </a:solidFill>
              </a:rPr>
              <a:t>can</a:t>
            </a:r>
            <a:r>
              <a:rPr lang="sv-SE" b="1" dirty="0">
                <a:solidFill>
                  <a:srgbClr val="00B050"/>
                </a:solidFill>
              </a:rPr>
              <a:t> be </a:t>
            </a:r>
            <a:r>
              <a:rPr lang="sv-SE" b="1" dirty="0" err="1">
                <a:solidFill>
                  <a:srgbClr val="00B050"/>
                </a:solidFill>
              </a:rPr>
              <a:t>solved</a:t>
            </a:r>
            <a:r>
              <a:rPr lang="sv-SE" b="1" dirty="0">
                <a:solidFill>
                  <a:srgbClr val="00B050"/>
                </a:solidFill>
              </a:rPr>
              <a:t> via </a:t>
            </a:r>
            <a:r>
              <a:rPr lang="sv-SE" b="1" dirty="0" err="1">
                <a:solidFill>
                  <a:srgbClr val="00B050"/>
                </a:solidFill>
              </a:rPr>
              <a:t>linear</a:t>
            </a:r>
            <a:r>
              <a:rPr lang="sv-SE" b="1" dirty="0">
                <a:solidFill>
                  <a:srgbClr val="00B050"/>
                </a:solidFill>
              </a:rPr>
              <a:t> </a:t>
            </a:r>
            <a:r>
              <a:rPr lang="sv-SE" b="1" dirty="0" err="1">
                <a:solidFill>
                  <a:srgbClr val="00B050"/>
                </a:solidFill>
              </a:rPr>
              <a:t>programming</a:t>
            </a:r>
            <a:r>
              <a:rPr lang="sv-SE" b="1" dirty="0"/>
              <a:t>, and </a:t>
            </a:r>
            <a:r>
              <a:rPr lang="sv-SE" b="1" dirty="0" err="1"/>
              <a:t>maximizes</a:t>
            </a:r>
            <a:r>
              <a:rPr lang="sv-SE" b="1" dirty="0"/>
              <a:t> the </a:t>
            </a:r>
            <a:r>
              <a:rPr lang="sv-SE" b="1" dirty="0" err="1"/>
              <a:t>expected</a:t>
            </a:r>
            <a:r>
              <a:rPr lang="sv-SE" b="1" dirty="0"/>
              <a:t> present </a:t>
            </a:r>
            <a:r>
              <a:rPr lang="sv-SE" b="1" dirty="0" err="1"/>
              <a:t>value</a:t>
            </a:r>
            <a:r>
              <a:rPr lang="sv-SE" b="1" dirty="0"/>
              <a:t> </a:t>
            </a:r>
            <a:r>
              <a:rPr lang="sv-SE" b="1" dirty="0" err="1"/>
              <a:t>of</a:t>
            </a:r>
            <a:r>
              <a:rPr lang="sv-SE" b="1" dirty="0"/>
              <a:t> the </a:t>
            </a:r>
            <a:r>
              <a:rPr lang="sv-SE" b="1" dirty="0" err="1"/>
              <a:t>forest</a:t>
            </a:r>
            <a:r>
              <a:rPr lang="sv-SE" b="1" dirty="0"/>
              <a:t> </a:t>
            </a:r>
            <a:r>
              <a:rPr lang="sv-SE" b="1" dirty="0" err="1"/>
              <a:t>sector</a:t>
            </a:r>
            <a:r>
              <a:rPr lang="sv-SE" b="1" dirty="0"/>
              <a:t> over an </a:t>
            </a:r>
            <a:r>
              <a:rPr lang="sv-SE" b="1" dirty="0" err="1"/>
              <a:t>infinite</a:t>
            </a:r>
            <a:r>
              <a:rPr lang="sv-SE" b="1" dirty="0"/>
              <a:t> </a:t>
            </a:r>
            <a:r>
              <a:rPr lang="sv-SE" b="1" dirty="0" err="1"/>
              <a:t>horizon</a:t>
            </a:r>
            <a:r>
              <a:rPr lang="sv-SE" b="1" dirty="0"/>
              <a:t>. </a:t>
            </a:r>
          </a:p>
        </p:txBody>
      </p:sp>
      <p:sp>
        <p:nvSpPr>
          <p:cNvPr id="4" name="Platshållare för bildnummer 3"/>
          <p:cNvSpPr>
            <a:spLocks noGrp="1"/>
          </p:cNvSpPr>
          <p:nvPr>
            <p:ph type="sldNum" sz="quarter" idx="12"/>
          </p:nvPr>
        </p:nvSpPr>
        <p:spPr/>
        <p:txBody>
          <a:bodyPr/>
          <a:lstStyle/>
          <a:p>
            <a:fld id="{05AB504C-2EAE-4C1B-A3CB-68D7E240E4AC}" type="slidenum">
              <a:rPr lang="sv-SE" smtClean="0"/>
              <a:t>4</a:t>
            </a:fld>
            <a:endParaRPr lang="sv-SE"/>
          </a:p>
        </p:txBody>
      </p:sp>
    </p:spTree>
    <p:extLst>
      <p:ext uri="{BB962C8B-B14F-4D97-AF65-F5344CB8AC3E}">
        <p14:creationId xmlns:p14="http://schemas.microsoft.com/office/powerpoint/2010/main" val="4204446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642195" y="5666218"/>
            <a:ext cx="10543654" cy="1380264"/>
          </a:xfrm>
        </p:spPr>
        <p:txBody>
          <a:bodyPr/>
          <a:lstStyle/>
          <a:p>
            <a:pPr marL="0" indent="0">
              <a:buNone/>
            </a:pPr>
            <a:r>
              <a:rPr lang="en-US" sz="1600" b="1" u="sng" dirty="0"/>
              <a:t>Figure 1. </a:t>
            </a:r>
            <a:r>
              <a:rPr lang="en-US" sz="1600" dirty="0" smtClean="0"/>
              <a:t>The </a:t>
            </a:r>
            <a:r>
              <a:rPr lang="en-US" sz="1600" dirty="0"/>
              <a:t>inflation adjusted prices at roadside in Iranian Caspian forests for beech used for different purposes, namely pulpwood and fuelwood. The inflation adjustment has been made via CPI, the consumer price index. (The prices are shown in the price level of 2016.) Note that the relation between the pulpwood price and the firewood price has changed considerably over time. [1]. </a:t>
            </a:r>
            <a:endParaRPr lang="sv-SE" dirty="0"/>
          </a:p>
        </p:txBody>
      </p:sp>
      <p:sp>
        <p:nvSpPr>
          <p:cNvPr id="4" name="Platshållare för bildnummer 3"/>
          <p:cNvSpPr>
            <a:spLocks noGrp="1"/>
          </p:cNvSpPr>
          <p:nvPr>
            <p:ph type="sldNum" sz="quarter" idx="12"/>
          </p:nvPr>
        </p:nvSpPr>
        <p:spPr/>
        <p:txBody>
          <a:bodyPr/>
          <a:lstStyle/>
          <a:p>
            <a:fld id="{05AB504C-2EAE-4C1B-A3CB-68D7E240E4AC}" type="slidenum">
              <a:rPr lang="sv-SE" smtClean="0"/>
              <a:t>5</a:t>
            </a:fld>
            <a:endParaRPr lang="sv-SE"/>
          </a:p>
        </p:txBody>
      </p:sp>
      <p:sp>
        <p:nvSpPr>
          <p:cNvPr id="5" name="Rectangle 2"/>
          <p:cNvSpPr>
            <a:spLocks noChangeArrowheads="1"/>
          </p:cNvSpPr>
          <p:nvPr/>
        </p:nvSpPr>
        <p:spPr bwMode="auto">
          <a:xfrm>
            <a:off x="1908047" y="618616"/>
            <a:ext cx="1922697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6" name="Objekt 5"/>
          <p:cNvGraphicFramePr>
            <a:graphicFrameLocks/>
          </p:cNvGraphicFramePr>
          <p:nvPr>
            <p:extLst>
              <p:ext uri="{D42A27DB-BD31-4B8C-83A1-F6EECF244321}">
                <p14:modId xmlns:p14="http://schemas.microsoft.com/office/powerpoint/2010/main" val="1024716279"/>
              </p:ext>
            </p:extLst>
          </p:nvPr>
        </p:nvGraphicFramePr>
        <p:xfrm>
          <a:off x="1191146" y="223935"/>
          <a:ext cx="9445752" cy="5376672"/>
        </p:xfrm>
        <a:graphic>
          <a:graphicData uri="http://schemas.openxmlformats.org/presentationml/2006/ole">
            <mc:AlternateContent xmlns:mc="http://schemas.openxmlformats.org/markup-compatibility/2006">
              <mc:Choice xmlns:v="urn:schemas-microsoft-com:vml" Requires="v">
                <p:oleObj spid="_x0000_s33818" name="Worksheet" r:id="rId3" imgW="5974222" imgH="3124263" progId="Excel.Sheet.8">
                  <p:embed/>
                </p:oleObj>
              </mc:Choice>
              <mc:Fallback>
                <p:oleObj name="Worksheet" r:id="rId3" imgW="5974222" imgH="3124263" progId="Excel.Sheet.8">
                  <p:embed/>
                  <p:pic>
                    <p:nvPicPr>
                      <p:cNvPr id="0" name="Object 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1146" y="223935"/>
                        <a:ext cx="9445752" cy="5376672"/>
                      </a:xfrm>
                      <a:prstGeom prst="rect">
                        <a:avLst/>
                      </a:prstGeom>
                      <a:noFill/>
                    </p:spPr>
                  </p:pic>
                </p:oleObj>
              </mc:Fallback>
            </mc:AlternateContent>
          </a:graphicData>
        </a:graphic>
      </p:graphicFrame>
    </p:spTree>
    <p:extLst>
      <p:ext uri="{BB962C8B-B14F-4D97-AF65-F5344CB8AC3E}">
        <p14:creationId xmlns:p14="http://schemas.microsoft.com/office/powerpoint/2010/main" val="1374355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627888" y="536321"/>
            <a:ext cx="10515600" cy="4351338"/>
          </a:xfrm>
        </p:spPr>
        <p:txBody>
          <a:bodyPr>
            <a:noAutofit/>
          </a:bodyPr>
          <a:lstStyle/>
          <a:p>
            <a:r>
              <a:rPr lang="en-US" dirty="0"/>
              <a:t>The forest sector includes several types of industrial plants, such as pulp mills, sawmills and wood based energy plants</a:t>
            </a:r>
            <a:r>
              <a:rPr lang="en-US" dirty="0" smtClean="0"/>
              <a:t>.</a:t>
            </a:r>
          </a:p>
          <a:p>
            <a:pPr marL="0" indent="0">
              <a:buNone/>
            </a:pPr>
            <a:r>
              <a:rPr lang="en-US" dirty="0" smtClean="0"/>
              <a:t> </a:t>
            </a:r>
          </a:p>
          <a:p>
            <a:r>
              <a:rPr lang="en-US" dirty="0" smtClean="0"/>
              <a:t>The </a:t>
            </a:r>
            <a:r>
              <a:rPr lang="en-US" dirty="0"/>
              <a:t>statistics clearly shows that such plants have paid very different prices for the raw materials from the forests. </a:t>
            </a:r>
            <a:endParaRPr lang="en-US" dirty="0" smtClean="0"/>
          </a:p>
          <a:p>
            <a:pPr marL="0" indent="0">
              <a:buNone/>
            </a:pPr>
            <a:endParaRPr lang="en-US" dirty="0" smtClean="0"/>
          </a:p>
          <a:p>
            <a:r>
              <a:rPr lang="en-US" dirty="0" smtClean="0"/>
              <a:t>One </a:t>
            </a:r>
            <a:r>
              <a:rPr lang="en-US" dirty="0"/>
              <a:t>illustration of this is found in Figure 1. This variation in relative input prices is most likely based on </a:t>
            </a:r>
            <a:r>
              <a:rPr lang="en-US" b="1" dirty="0">
                <a:solidFill>
                  <a:srgbClr val="0070C0"/>
                </a:solidFill>
              </a:rPr>
              <a:t>large variations in the relative prices in the pulp and energy markets</a:t>
            </a:r>
            <a:r>
              <a:rPr lang="en-US" dirty="0"/>
              <a:t>. </a:t>
            </a:r>
            <a:endParaRPr lang="en-US" dirty="0" smtClean="0"/>
          </a:p>
          <a:p>
            <a:pPr marL="0" indent="0">
              <a:buNone/>
            </a:pPr>
            <a:endParaRPr lang="en-US" dirty="0" smtClean="0"/>
          </a:p>
          <a:p>
            <a:r>
              <a:rPr lang="en-US" dirty="0" smtClean="0"/>
              <a:t>In </a:t>
            </a:r>
            <a:r>
              <a:rPr lang="en-US" dirty="0"/>
              <a:t>order to optimize the total profitability of the sector, </a:t>
            </a:r>
            <a:r>
              <a:rPr lang="en-US" b="1" dirty="0">
                <a:solidFill>
                  <a:srgbClr val="FF0000"/>
                </a:solidFill>
              </a:rPr>
              <a:t>it is necessary to sequentially take price changes into account, and to adapt production in the optimal way</a:t>
            </a:r>
            <a:r>
              <a:rPr lang="en-US" dirty="0"/>
              <a:t>. </a:t>
            </a:r>
            <a:endParaRPr lang="sv-SE" dirty="0"/>
          </a:p>
        </p:txBody>
      </p:sp>
      <p:sp>
        <p:nvSpPr>
          <p:cNvPr id="4" name="Platshållare för bildnummer 3"/>
          <p:cNvSpPr>
            <a:spLocks noGrp="1"/>
          </p:cNvSpPr>
          <p:nvPr>
            <p:ph type="sldNum" sz="quarter" idx="12"/>
          </p:nvPr>
        </p:nvSpPr>
        <p:spPr/>
        <p:txBody>
          <a:bodyPr/>
          <a:lstStyle/>
          <a:p>
            <a:fld id="{05AB504C-2EAE-4C1B-A3CB-68D7E240E4AC}" type="slidenum">
              <a:rPr lang="sv-SE" smtClean="0"/>
              <a:t>6</a:t>
            </a:fld>
            <a:endParaRPr lang="sv-SE"/>
          </a:p>
        </p:txBody>
      </p:sp>
    </p:spTree>
    <p:extLst>
      <p:ext uri="{BB962C8B-B14F-4D97-AF65-F5344CB8AC3E}">
        <p14:creationId xmlns:p14="http://schemas.microsoft.com/office/powerpoint/2010/main" val="1687649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19328" y="737489"/>
            <a:ext cx="10515600" cy="4351338"/>
          </a:xfrm>
        </p:spPr>
        <p:txBody>
          <a:bodyPr>
            <a:noAutofit/>
          </a:bodyPr>
          <a:lstStyle/>
          <a:p>
            <a:r>
              <a:rPr lang="en-US" sz="2400" b="1" dirty="0">
                <a:solidFill>
                  <a:srgbClr val="00B0F0"/>
                </a:solidFill>
              </a:rPr>
              <a:t>The prices are not only difficult or impossible to predict perfectly. </a:t>
            </a:r>
            <a:r>
              <a:rPr lang="en-US" sz="2400" b="1" dirty="0" smtClean="0">
                <a:solidFill>
                  <a:srgbClr val="00B0F0"/>
                </a:solidFill>
              </a:rPr>
              <a:t>The </a:t>
            </a:r>
            <a:r>
              <a:rPr lang="en-US" sz="2400" b="1" dirty="0">
                <a:solidFill>
                  <a:srgbClr val="00B0F0"/>
                </a:solidFill>
              </a:rPr>
              <a:t>prices are also affected by the volumes produced and sold in the markets. </a:t>
            </a:r>
            <a:endParaRPr lang="en-US" sz="2400" b="1" dirty="0" smtClean="0">
              <a:solidFill>
                <a:srgbClr val="00B0F0"/>
              </a:solidFill>
            </a:endParaRPr>
          </a:p>
          <a:p>
            <a:endParaRPr lang="en-US" sz="2400" b="1" dirty="0"/>
          </a:p>
          <a:p>
            <a:r>
              <a:rPr lang="en-US" sz="2400" b="1" dirty="0" smtClean="0"/>
              <a:t>These </a:t>
            </a:r>
            <a:r>
              <a:rPr lang="en-US" sz="2400" b="1" dirty="0"/>
              <a:t>production volumes are decision variables in the present maximization problem. </a:t>
            </a:r>
            <a:endParaRPr lang="en-US" sz="2400" b="1" dirty="0" smtClean="0"/>
          </a:p>
          <a:p>
            <a:endParaRPr lang="en-US" sz="2400" b="1" dirty="0"/>
          </a:p>
          <a:p>
            <a:r>
              <a:rPr lang="en-US" sz="2400" b="1" dirty="0" smtClean="0"/>
              <a:t>A </a:t>
            </a:r>
            <a:r>
              <a:rPr lang="en-US" sz="2400" b="1" dirty="0"/>
              <a:t>particular year, we may approximate the prices as linear functions of the production volumes. </a:t>
            </a:r>
            <a:r>
              <a:rPr lang="en-US" sz="2400" b="1" dirty="0" smtClean="0"/>
              <a:t>With </a:t>
            </a:r>
            <a:r>
              <a:rPr lang="en-US" sz="2400" b="1" dirty="0"/>
              <a:t>higher volumes, the prices fall. </a:t>
            </a:r>
            <a:endParaRPr lang="en-US" sz="2400" b="1" dirty="0" smtClean="0"/>
          </a:p>
          <a:p>
            <a:endParaRPr lang="en-US" sz="2400" b="1" dirty="0"/>
          </a:p>
          <a:p>
            <a:r>
              <a:rPr lang="en-US" sz="2400" b="1" dirty="0" smtClean="0"/>
              <a:t>The </a:t>
            </a:r>
            <a:r>
              <a:rPr lang="en-US" sz="2400" b="1" dirty="0"/>
              <a:t>cost function is assumed to be convex. </a:t>
            </a:r>
            <a:endParaRPr lang="en-US" sz="2400" b="1" dirty="0" smtClean="0"/>
          </a:p>
          <a:p>
            <a:endParaRPr lang="en-US" sz="2400" b="1" dirty="0"/>
          </a:p>
          <a:p>
            <a:r>
              <a:rPr lang="en-US" sz="2400" b="1" dirty="0" smtClean="0">
                <a:solidFill>
                  <a:srgbClr val="FF0000"/>
                </a:solidFill>
              </a:rPr>
              <a:t>The </a:t>
            </a:r>
            <a:r>
              <a:rPr lang="en-US" sz="2400" b="1" dirty="0">
                <a:solidFill>
                  <a:srgbClr val="FF0000"/>
                </a:solidFill>
              </a:rPr>
              <a:t>profit function becomes a strictly concave quadratic function of production volumes</a:t>
            </a:r>
            <a:r>
              <a:rPr lang="en-US" sz="2400" b="1" dirty="0"/>
              <a:t>.</a:t>
            </a:r>
            <a:endParaRPr lang="sv-SE" sz="2400" b="1" dirty="0"/>
          </a:p>
        </p:txBody>
      </p:sp>
      <p:sp>
        <p:nvSpPr>
          <p:cNvPr id="4" name="Platshållare för bildnummer 3"/>
          <p:cNvSpPr>
            <a:spLocks noGrp="1"/>
          </p:cNvSpPr>
          <p:nvPr>
            <p:ph type="sldNum" sz="quarter" idx="12"/>
          </p:nvPr>
        </p:nvSpPr>
        <p:spPr/>
        <p:txBody>
          <a:bodyPr/>
          <a:lstStyle/>
          <a:p>
            <a:fld id="{05AB504C-2EAE-4C1B-A3CB-68D7E240E4AC}" type="slidenum">
              <a:rPr lang="sv-SE" smtClean="0"/>
              <a:t>7</a:t>
            </a:fld>
            <a:endParaRPr lang="sv-SE"/>
          </a:p>
        </p:txBody>
      </p:sp>
    </p:spTree>
    <p:extLst>
      <p:ext uri="{BB962C8B-B14F-4D97-AF65-F5344CB8AC3E}">
        <p14:creationId xmlns:p14="http://schemas.microsoft.com/office/powerpoint/2010/main" val="40700026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10184" y="463169"/>
            <a:ext cx="10515600" cy="4351338"/>
          </a:xfrm>
        </p:spPr>
        <p:txBody>
          <a:bodyPr>
            <a:noAutofit/>
          </a:bodyPr>
          <a:lstStyle/>
          <a:p>
            <a:r>
              <a:rPr lang="en-US" b="1" dirty="0"/>
              <a:t>If we control the forest sector with several types of mills and products, we may also derive </a:t>
            </a:r>
            <a:r>
              <a:rPr lang="en-US" b="1" dirty="0">
                <a:solidFill>
                  <a:srgbClr val="00B050"/>
                </a:solidFill>
              </a:rPr>
              <a:t>prices of particular products as linear multidimensional functions of the production volumes of several products</a:t>
            </a:r>
            <a:r>
              <a:rPr lang="en-US" b="1" dirty="0"/>
              <a:t>. </a:t>
            </a:r>
            <a:endParaRPr lang="en-US" b="1" dirty="0" smtClean="0"/>
          </a:p>
          <a:p>
            <a:r>
              <a:rPr lang="en-US" b="1" dirty="0" smtClean="0"/>
              <a:t>In </a:t>
            </a:r>
            <a:r>
              <a:rPr lang="en-US" b="1" dirty="0"/>
              <a:t>typical cases, the product prices may be negatively affected by the production volumes of similar products. </a:t>
            </a:r>
            <a:endParaRPr lang="en-US" b="1" dirty="0" smtClean="0"/>
          </a:p>
          <a:p>
            <a:r>
              <a:rPr lang="en-US" b="1" dirty="0" smtClean="0"/>
              <a:t>As </a:t>
            </a:r>
            <a:r>
              <a:rPr lang="en-US" b="1" dirty="0"/>
              <a:t>a result, the approximation of the total profit function becomes a strictly concave quadratic multidimensional function of all production volumes. </a:t>
            </a:r>
            <a:endParaRPr lang="en-US" b="1" dirty="0" smtClean="0"/>
          </a:p>
          <a:p>
            <a:r>
              <a:rPr lang="en-US" b="1" dirty="0" smtClean="0"/>
              <a:t>With </a:t>
            </a:r>
            <a:r>
              <a:rPr lang="en-US" b="1" dirty="0"/>
              <a:t>linear constraints, representing wood resources, mill capacities and logistic constraints, we obtain a </a:t>
            </a:r>
            <a:r>
              <a:rPr lang="en-US" b="1" dirty="0">
                <a:solidFill>
                  <a:srgbClr val="FF0000"/>
                </a:solidFill>
              </a:rPr>
              <a:t>quadratic programming maximization problem</a:t>
            </a:r>
            <a:r>
              <a:rPr lang="en-US" b="1" dirty="0"/>
              <a:t>. </a:t>
            </a:r>
            <a:endParaRPr lang="en-US" b="1" dirty="0" smtClean="0"/>
          </a:p>
          <a:p>
            <a:r>
              <a:rPr lang="en-US" b="1" dirty="0" smtClean="0"/>
              <a:t>Such </a:t>
            </a:r>
            <a:r>
              <a:rPr lang="en-US" b="1" dirty="0"/>
              <a:t>a problem can be solved with standardized software and converges to the </a:t>
            </a:r>
            <a:r>
              <a:rPr lang="en-US" b="1" dirty="0">
                <a:solidFill>
                  <a:srgbClr val="FF0000"/>
                </a:solidFill>
              </a:rPr>
              <a:t>global maximum in a finite number of iterations</a:t>
            </a:r>
            <a:r>
              <a:rPr lang="en-US" b="1" dirty="0"/>
              <a:t>.</a:t>
            </a:r>
            <a:endParaRPr lang="sv-SE" b="1" dirty="0"/>
          </a:p>
        </p:txBody>
      </p:sp>
      <p:sp>
        <p:nvSpPr>
          <p:cNvPr id="4" name="Platshållare för bildnummer 3"/>
          <p:cNvSpPr>
            <a:spLocks noGrp="1"/>
          </p:cNvSpPr>
          <p:nvPr>
            <p:ph type="sldNum" sz="quarter" idx="12"/>
          </p:nvPr>
        </p:nvSpPr>
        <p:spPr/>
        <p:txBody>
          <a:bodyPr/>
          <a:lstStyle/>
          <a:p>
            <a:fld id="{05AB504C-2EAE-4C1B-A3CB-68D7E240E4AC}" type="slidenum">
              <a:rPr lang="sv-SE" smtClean="0"/>
              <a:t>8</a:t>
            </a:fld>
            <a:endParaRPr lang="sv-SE"/>
          </a:p>
        </p:txBody>
      </p:sp>
    </p:spTree>
    <p:extLst>
      <p:ext uri="{BB962C8B-B14F-4D97-AF65-F5344CB8AC3E}">
        <p14:creationId xmlns:p14="http://schemas.microsoft.com/office/powerpoint/2010/main" val="11683372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12"/>
          </p:nvPr>
        </p:nvSpPr>
        <p:spPr/>
        <p:txBody>
          <a:bodyPr/>
          <a:lstStyle/>
          <a:p>
            <a:fld id="{05AB504C-2EAE-4C1B-A3CB-68D7E240E4AC}" type="slidenum">
              <a:rPr lang="sv-SE" smtClean="0"/>
              <a:t>9</a:t>
            </a:fld>
            <a:endParaRPr lang="sv-SE"/>
          </a:p>
        </p:txBody>
      </p:sp>
      <p:sp>
        <p:nvSpPr>
          <p:cNvPr id="5" name="Rectangle 2"/>
          <p:cNvSpPr>
            <a:spLocks noChangeArrowheads="1"/>
          </p:cNvSpPr>
          <p:nvPr/>
        </p:nvSpPr>
        <p:spPr bwMode="auto">
          <a:xfrm>
            <a:off x="0" y="-1"/>
            <a:ext cx="3175424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6" name="Objekt 5"/>
          <p:cNvGraphicFramePr>
            <a:graphicFrameLocks noChangeAspect="1"/>
          </p:cNvGraphicFramePr>
          <p:nvPr>
            <p:extLst>
              <p:ext uri="{D42A27DB-BD31-4B8C-83A1-F6EECF244321}">
                <p14:modId xmlns:p14="http://schemas.microsoft.com/office/powerpoint/2010/main" val="347732406"/>
              </p:ext>
            </p:extLst>
          </p:nvPr>
        </p:nvGraphicFramePr>
        <p:xfrm>
          <a:off x="773915" y="1021107"/>
          <a:ext cx="485849" cy="667512"/>
        </p:xfrm>
        <a:graphic>
          <a:graphicData uri="http://schemas.openxmlformats.org/presentationml/2006/ole">
            <mc:AlternateContent xmlns:mc="http://schemas.openxmlformats.org/markup-compatibility/2006">
              <mc:Choice xmlns:v="urn:schemas-microsoft-com:vml" Requires="v">
                <p:oleObj spid="_x0000_s35024" name="Equation" r:id="rId3" imgW="164957" imgH="241091" progId="Equation.DSMT4">
                  <p:embed/>
                </p:oleObj>
              </mc:Choice>
              <mc:Fallback>
                <p:oleObj name="Equation" r:id="rId3" imgW="164957" imgH="241091"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3915" y="1021107"/>
                        <a:ext cx="485849" cy="667512"/>
                      </a:xfrm>
                      <a:prstGeom prst="rect">
                        <a:avLst/>
                      </a:prstGeom>
                      <a:noFill/>
                    </p:spPr>
                  </p:pic>
                </p:oleObj>
              </mc:Fallback>
            </mc:AlternateContent>
          </a:graphicData>
        </a:graphic>
      </p:graphicFrame>
      <p:sp>
        <p:nvSpPr>
          <p:cNvPr id="7" name="Rektangel 6"/>
          <p:cNvSpPr/>
          <p:nvPr/>
        </p:nvSpPr>
        <p:spPr>
          <a:xfrm>
            <a:off x="1326472" y="1186501"/>
            <a:ext cx="4961679" cy="461665"/>
          </a:xfrm>
          <a:prstGeom prst="rect">
            <a:avLst/>
          </a:prstGeom>
        </p:spPr>
        <p:txBody>
          <a:bodyPr wrap="none">
            <a:spAutoFit/>
          </a:bodyPr>
          <a:lstStyle/>
          <a:p>
            <a:r>
              <a:rPr lang="en-US" sz="2400" b="1" dirty="0">
                <a:latin typeface="Times New Roman" panose="02020603050405020304" pitchFamily="18" charset="0"/>
                <a:ea typeface="Times New Roman" panose="02020603050405020304" pitchFamily="18" charset="0"/>
              </a:rPr>
              <a:t>is the production volume of product </a:t>
            </a:r>
            <a:endParaRPr lang="sv-SE" sz="2400" b="1" dirty="0"/>
          </a:p>
        </p:txBody>
      </p:sp>
      <p:sp>
        <p:nvSpPr>
          <p:cNvPr id="8" name="Rectangle 4"/>
          <p:cNvSpPr>
            <a:spLocks noChangeArrowheads="1"/>
          </p:cNvSpPr>
          <p:nvPr/>
        </p:nvSpPr>
        <p:spPr bwMode="auto">
          <a:xfrm>
            <a:off x="5793966" y="1623326"/>
            <a:ext cx="3164157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9" name="Objekt 8"/>
          <p:cNvGraphicFramePr>
            <a:graphicFrameLocks noChangeAspect="1"/>
          </p:cNvGraphicFramePr>
          <p:nvPr>
            <p:extLst>
              <p:ext uri="{D42A27DB-BD31-4B8C-83A1-F6EECF244321}">
                <p14:modId xmlns:p14="http://schemas.microsoft.com/office/powerpoint/2010/main" val="595780827"/>
              </p:ext>
            </p:extLst>
          </p:nvPr>
        </p:nvGraphicFramePr>
        <p:xfrm>
          <a:off x="6152827" y="1176469"/>
          <a:ext cx="317241" cy="453200"/>
        </p:xfrm>
        <a:graphic>
          <a:graphicData uri="http://schemas.openxmlformats.org/presentationml/2006/ole">
            <mc:AlternateContent xmlns:mc="http://schemas.openxmlformats.org/markup-compatibility/2006">
              <mc:Choice xmlns:v="urn:schemas-microsoft-com:vml" Requires="v">
                <p:oleObj spid="_x0000_s35025" name="Equation" r:id="rId5" imgW="126890" imgH="190335" progId="Equation.DSMT4">
                  <p:embed/>
                </p:oleObj>
              </mc:Choice>
              <mc:Fallback>
                <p:oleObj name="Equation" r:id="rId5" imgW="126890" imgH="190335"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52827" y="1176469"/>
                        <a:ext cx="317241" cy="453200"/>
                      </a:xfrm>
                      <a:prstGeom prst="rect">
                        <a:avLst/>
                      </a:prstGeom>
                      <a:noFill/>
                    </p:spPr>
                  </p:pic>
                </p:oleObj>
              </mc:Fallback>
            </mc:AlternateContent>
          </a:graphicData>
        </a:graphic>
      </p:graphicFrame>
      <p:sp>
        <p:nvSpPr>
          <p:cNvPr id="10" name="Rektangel 9"/>
          <p:cNvSpPr/>
          <p:nvPr/>
        </p:nvSpPr>
        <p:spPr>
          <a:xfrm>
            <a:off x="6561614" y="1184988"/>
            <a:ext cx="681597" cy="461665"/>
          </a:xfrm>
          <a:prstGeom prst="rect">
            <a:avLst/>
          </a:prstGeom>
        </p:spPr>
        <p:txBody>
          <a:bodyPr wrap="none">
            <a:spAutoFit/>
          </a:bodyPr>
          <a:lstStyle/>
          <a:p>
            <a:r>
              <a:rPr lang="en-US" sz="2400" b="1" dirty="0" smtClean="0">
                <a:latin typeface="Times New Roman" panose="02020603050405020304" pitchFamily="18" charset="0"/>
                <a:ea typeface="Times New Roman" panose="02020603050405020304" pitchFamily="18" charset="0"/>
              </a:rPr>
              <a:t>and</a:t>
            </a:r>
            <a:endParaRPr lang="sv-SE" sz="2400" b="1" dirty="0"/>
          </a:p>
        </p:txBody>
      </p:sp>
      <p:sp>
        <p:nvSpPr>
          <p:cNvPr id="11" name="Rectangle 6"/>
          <p:cNvSpPr>
            <a:spLocks noChangeArrowheads="1"/>
          </p:cNvSpPr>
          <p:nvPr/>
        </p:nvSpPr>
        <p:spPr bwMode="auto">
          <a:xfrm>
            <a:off x="7072604" y="1429257"/>
            <a:ext cx="3071094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12" name="Objekt 11"/>
          <p:cNvGraphicFramePr>
            <a:graphicFrameLocks noChangeAspect="1"/>
          </p:cNvGraphicFramePr>
          <p:nvPr>
            <p:extLst>
              <p:ext uri="{D42A27DB-BD31-4B8C-83A1-F6EECF244321}">
                <p14:modId xmlns:p14="http://schemas.microsoft.com/office/powerpoint/2010/main" val="3897405962"/>
              </p:ext>
            </p:extLst>
          </p:nvPr>
        </p:nvGraphicFramePr>
        <p:xfrm>
          <a:off x="7282290" y="1194097"/>
          <a:ext cx="468767" cy="494522"/>
        </p:xfrm>
        <a:graphic>
          <a:graphicData uri="http://schemas.openxmlformats.org/presentationml/2006/ole">
            <mc:AlternateContent xmlns:mc="http://schemas.openxmlformats.org/markup-compatibility/2006">
              <mc:Choice xmlns:v="urn:schemas-microsoft-com:vml" Requires="v">
                <p:oleObj spid="_x0000_s35026" name="Equation" r:id="rId7" imgW="139700" imgH="139700" progId="Equation.DSMT4">
                  <p:embed/>
                </p:oleObj>
              </mc:Choice>
              <mc:Fallback>
                <p:oleObj name="Equation" r:id="rId7" imgW="139700" imgH="139700"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282290" y="1194097"/>
                        <a:ext cx="468767" cy="494522"/>
                      </a:xfrm>
                      <a:prstGeom prst="rect">
                        <a:avLst/>
                      </a:prstGeom>
                      <a:noFill/>
                    </p:spPr>
                  </p:pic>
                </p:oleObj>
              </mc:Fallback>
            </mc:AlternateContent>
          </a:graphicData>
        </a:graphic>
      </p:graphicFrame>
      <p:sp>
        <p:nvSpPr>
          <p:cNvPr id="13" name="Rektangel 12"/>
          <p:cNvSpPr/>
          <p:nvPr/>
        </p:nvSpPr>
        <p:spPr>
          <a:xfrm>
            <a:off x="7818083" y="1187873"/>
            <a:ext cx="1854226" cy="461665"/>
          </a:xfrm>
          <a:prstGeom prst="rect">
            <a:avLst/>
          </a:prstGeom>
        </p:spPr>
        <p:txBody>
          <a:bodyPr wrap="none">
            <a:spAutoFit/>
          </a:bodyPr>
          <a:lstStyle/>
          <a:p>
            <a:r>
              <a:rPr lang="en-US" sz="2400" b="1" dirty="0">
                <a:latin typeface="Times New Roman" panose="02020603050405020304" pitchFamily="18" charset="0"/>
                <a:ea typeface="Times New Roman" panose="02020603050405020304" pitchFamily="18" charset="0"/>
              </a:rPr>
              <a:t>is the profit. </a:t>
            </a:r>
            <a:endParaRPr lang="sv-SE" sz="2400" b="1" dirty="0"/>
          </a:p>
        </p:txBody>
      </p:sp>
      <p:sp>
        <p:nvSpPr>
          <p:cNvPr id="14" name="Rectangle 8"/>
          <p:cNvSpPr>
            <a:spLocks noChangeArrowheads="1"/>
          </p:cNvSpPr>
          <p:nvPr/>
        </p:nvSpPr>
        <p:spPr bwMode="auto">
          <a:xfrm>
            <a:off x="645691" y="2509934"/>
            <a:ext cx="2246033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15" name="Objekt 14"/>
          <p:cNvGraphicFramePr>
            <a:graphicFrameLocks noChangeAspect="1"/>
          </p:cNvGraphicFramePr>
          <p:nvPr>
            <p:extLst>
              <p:ext uri="{D42A27DB-BD31-4B8C-83A1-F6EECF244321}">
                <p14:modId xmlns:p14="http://schemas.microsoft.com/office/powerpoint/2010/main" val="669853802"/>
              </p:ext>
            </p:extLst>
          </p:nvPr>
        </p:nvGraphicFramePr>
        <p:xfrm>
          <a:off x="767120" y="2425452"/>
          <a:ext cx="492644" cy="617644"/>
        </p:xfrm>
        <a:graphic>
          <a:graphicData uri="http://schemas.openxmlformats.org/presentationml/2006/ole">
            <mc:AlternateContent xmlns:mc="http://schemas.openxmlformats.org/markup-compatibility/2006">
              <mc:Choice xmlns:v="urn:schemas-microsoft-com:vml" Requires="v">
                <p:oleObj spid="_x0000_s35027" name="Equation" r:id="rId9" imgW="190417" imgH="241195" progId="Equation.DSMT4">
                  <p:embed/>
                </p:oleObj>
              </mc:Choice>
              <mc:Fallback>
                <p:oleObj name="Equation" r:id="rId9" imgW="190417" imgH="241195" progId="Equation.DSMT4">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7120" y="2425452"/>
                        <a:ext cx="492644" cy="617644"/>
                      </a:xfrm>
                      <a:prstGeom prst="rect">
                        <a:avLst/>
                      </a:prstGeom>
                      <a:noFill/>
                    </p:spPr>
                  </p:pic>
                </p:oleObj>
              </mc:Fallback>
            </mc:AlternateContent>
          </a:graphicData>
        </a:graphic>
      </p:graphicFrame>
      <p:sp>
        <p:nvSpPr>
          <p:cNvPr id="16" name="Rektangel 15"/>
          <p:cNvSpPr/>
          <p:nvPr/>
        </p:nvSpPr>
        <p:spPr>
          <a:xfrm>
            <a:off x="1328139" y="2604045"/>
            <a:ext cx="681597" cy="461665"/>
          </a:xfrm>
          <a:prstGeom prst="rect">
            <a:avLst/>
          </a:prstGeom>
        </p:spPr>
        <p:txBody>
          <a:bodyPr wrap="none">
            <a:spAutoFit/>
          </a:bodyPr>
          <a:lstStyle/>
          <a:p>
            <a:r>
              <a:rPr lang="en-US" sz="2400" b="1" dirty="0" smtClean="0">
                <a:latin typeface="Times New Roman" panose="02020603050405020304" pitchFamily="18" charset="0"/>
                <a:ea typeface="Times New Roman" panose="02020603050405020304" pitchFamily="18" charset="0"/>
              </a:rPr>
              <a:t>and</a:t>
            </a:r>
            <a:endParaRPr lang="sv-SE" sz="2400" b="1" dirty="0"/>
          </a:p>
        </p:txBody>
      </p:sp>
      <p:sp>
        <p:nvSpPr>
          <p:cNvPr id="17" name="Rectangle 10"/>
          <p:cNvSpPr>
            <a:spLocks noChangeArrowheads="1"/>
          </p:cNvSpPr>
          <p:nvPr/>
        </p:nvSpPr>
        <p:spPr bwMode="auto">
          <a:xfrm>
            <a:off x="3090626" y="2550361"/>
            <a:ext cx="2866361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18" name="Objekt 17"/>
          <p:cNvGraphicFramePr>
            <a:graphicFrameLocks noChangeAspect="1"/>
          </p:cNvGraphicFramePr>
          <p:nvPr>
            <p:extLst>
              <p:ext uri="{D42A27DB-BD31-4B8C-83A1-F6EECF244321}">
                <p14:modId xmlns:p14="http://schemas.microsoft.com/office/powerpoint/2010/main" val="683951672"/>
              </p:ext>
            </p:extLst>
          </p:nvPr>
        </p:nvGraphicFramePr>
        <p:xfrm>
          <a:off x="2062790" y="2499964"/>
          <a:ext cx="447869" cy="627017"/>
        </p:xfrm>
        <a:graphic>
          <a:graphicData uri="http://schemas.openxmlformats.org/presentationml/2006/ole">
            <mc:AlternateContent xmlns:mc="http://schemas.openxmlformats.org/markup-compatibility/2006">
              <mc:Choice xmlns:v="urn:schemas-microsoft-com:vml" Requires="v">
                <p:oleObj spid="_x0000_s35028" name="Equation" r:id="rId11" imgW="177646" imgH="241091" progId="Equation.DSMT4">
                  <p:embed/>
                </p:oleObj>
              </mc:Choice>
              <mc:Fallback>
                <p:oleObj name="Equation" r:id="rId11" imgW="177646" imgH="241091" progId="Equation.DSMT4">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062790" y="2499964"/>
                        <a:ext cx="447869" cy="627017"/>
                      </a:xfrm>
                      <a:prstGeom prst="rect">
                        <a:avLst/>
                      </a:prstGeom>
                      <a:noFill/>
                    </p:spPr>
                  </p:pic>
                </p:oleObj>
              </mc:Fallback>
            </mc:AlternateContent>
          </a:graphicData>
        </a:graphic>
      </p:graphicFrame>
      <p:sp>
        <p:nvSpPr>
          <p:cNvPr id="19" name="Rektangel 18"/>
          <p:cNvSpPr/>
          <p:nvPr/>
        </p:nvSpPr>
        <p:spPr>
          <a:xfrm>
            <a:off x="2567507" y="2596080"/>
            <a:ext cx="4334905" cy="461665"/>
          </a:xfrm>
          <a:prstGeom prst="rect">
            <a:avLst/>
          </a:prstGeom>
        </p:spPr>
        <p:txBody>
          <a:bodyPr wrap="none">
            <a:spAutoFit/>
          </a:bodyPr>
          <a:lstStyle/>
          <a:p>
            <a:r>
              <a:rPr lang="en-US" sz="2400" b="1" dirty="0">
                <a:latin typeface="Times New Roman" panose="02020603050405020304" pitchFamily="18" charset="0"/>
                <a:ea typeface="Times New Roman" panose="02020603050405020304" pitchFamily="18" charset="0"/>
              </a:rPr>
              <a:t>are profit function parameters. </a:t>
            </a:r>
            <a:endParaRPr lang="sv-SE" sz="2400" b="1" dirty="0"/>
          </a:p>
        </p:txBody>
      </p:sp>
      <p:sp>
        <p:nvSpPr>
          <p:cNvPr id="20" name="Rectangle 12"/>
          <p:cNvSpPr>
            <a:spLocks noChangeArrowheads="1"/>
          </p:cNvSpPr>
          <p:nvPr/>
        </p:nvSpPr>
        <p:spPr bwMode="auto">
          <a:xfrm>
            <a:off x="815793" y="3901220"/>
            <a:ext cx="3121773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21" name="Objekt 20"/>
          <p:cNvGraphicFramePr>
            <a:graphicFrameLocks noChangeAspect="1"/>
          </p:cNvGraphicFramePr>
          <p:nvPr>
            <p:extLst>
              <p:ext uri="{D42A27DB-BD31-4B8C-83A1-F6EECF244321}">
                <p14:modId xmlns:p14="http://schemas.microsoft.com/office/powerpoint/2010/main" val="4284473838"/>
              </p:ext>
            </p:extLst>
          </p:nvPr>
        </p:nvGraphicFramePr>
        <p:xfrm>
          <a:off x="815793" y="3650027"/>
          <a:ext cx="478446" cy="615820"/>
        </p:xfrm>
        <a:graphic>
          <a:graphicData uri="http://schemas.openxmlformats.org/presentationml/2006/ole">
            <mc:AlternateContent xmlns:mc="http://schemas.openxmlformats.org/markup-compatibility/2006">
              <mc:Choice xmlns:v="urn:schemas-microsoft-com:vml" Requires="v">
                <p:oleObj spid="_x0000_s35029" name="Equation" r:id="rId13" imgW="177646" imgH="228402" progId="Equation.DSMT4">
                  <p:embed/>
                </p:oleObj>
              </mc:Choice>
              <mc:Fallback>
                <p:oleObj name="Equation" r:id="rId13" imgW="177646" imgH="228402" progId="Equation.DSMT4">
                  <p:embed/>
                  <p:pic>
                    <p:nvPicPr>
                      <p:cNvPr id="0"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15793" y="3650027"/>
                        <a:ext cx="478446" cy="615820"/>
                      </a:xfrm>
                      <a:prstGeom prst="rect">
                        <a:avLst/>
                      </a:prstGeom>
                      <a:noFill/>
                    </p:spPr>
                  </p:pic>
                </p:oleObj>
              </mc:Fallback>
            </mc:AlternateContent>
          </a:graphicData>
        </a:graphic>
      </p:graphicFrame>
      <p:sp>
        <p:nvSpPr>
          <p:cNvPr id="22" name="Rektangel 21"/>
          <p:cNvSpPr/>
          <p:nvPr/>
        </p:nvSpPr>
        <p:spPr>
          <a:xfrm>
            <a:off x="1381193" y="3720960"/>
            <a:ext cx="3573479" cy="461665"/>
          </a:xfrm>
          <a:prstGeom prst="rect">
            <a:avLst/>
          </a:prstGeom>
        </p:spPr>
        <p:txBody>
          <a:bodyPr wrap="none">
            <a:spAutoFit/>
          </a:bodyPr>
          <a:lstStyle/>
          <a:p>
            <a:r>
              <a:rPr lang="en-US" sz="2400" b="1" dirty="0">
                <a:latin typeface="Times New Roman" panose="02020603050405020304" pitchFamily="18" charset="0"/>
                <a:ea typeface="Times New Roman" panose="02020603050405020304" pitchFamily="18" charset="0"/>
              </a:rPr>
              <a:t>is the capacity of resource</a:t>
            </a:r>
            <a:endParaRPr lang="sv-SE" sz="2400" b="1" dirty="0"/>
          </a:p>
        </p:txBody>
      </p:sp>
      <p:sp>
        <p:nvSpPr>
          <p:cNvPr id="23" name="Rectangle 14"/>
          <p:cNvSpPr>
            <a:spLocks noChangeArrowheads="1"/>
          </p:cNvSpPr>
          <p:nvPr/>
        </p:nvSpPr>
        <p:spPr bwMode="auto">
          <a:xfrm>
            <a:off x="4501301" y="3439555"/>
            <a:ext cx="4738745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24" name="Objekt 23"/>
          <p:cNvGraphicFramePr>
            <a:graphicFrameLocks noChangeAspect="1"/>
          </p:cNvGraphicFramePr>
          <p:nvPr>
            <p:extLst>
              <p:ext uri="{D42A27DB-BD31-4B8C-83A1-F6EECF244321}">
                <p14:modId xmlns:p14="http://schemas.microsoft.com/office/powerpoint/2010/main" val="2416142835"/>
              </p:ext>
            </p:extLst>
          </p:nvPr>
        </p:nvGraphicFramePr>
        <p:xfrm>
          <a:off x="4939106" y="3712628"/>
          <a:ext cx="249731" cy="483350"/>
        </p:xfrm>
        <a:graphic>
          <a:graphicData uri="http://schemas.openxmlformats.org/presentationml/2006/ole">
            <mc:AlternateContent xmlns:mc="http://schemas.openxmlformats.org/markup-compatibility/2006">
              <mc:Choice xmlns:v="urn:schemas-microsoft-com:vml" Requires="v">
                <p:oleObj spid="_x0000_s35030" name="Equation" r:id="rId15" imgW="88707" imgH="164742" progId="Equation.DSMT4">
                  <p:embed/>
                </p:oleObj>
              </mc:Choice>
              <mc:Fallback>
                <p:oleObj name="Equation" r:id="rId15" imgW="88707" imgH="164742" progId="Equation.DSMT4">
                  <p:embed/>
                  <p:pic>
                    <p:nvPicPr>
                      <p:cNvPr id="0" name="Object 1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39106" y="3712628"/>
                        <a:ext cx="249731" cy="483350"/>
                      </a:xfrm>
                      <a:prstGeom prst="rect">
                        <a:avLst/>
                      </a:prstGeom>
                      <a:noFill/>
                    </p:spPr>
                  </p:pic>
                </p:oleObj>
              </mc:Fallback>
            </mc:AlternateContent>
          </a:graphicData>
        </a:graphic>
      </p:graphicFrame>
      <p:sp>
        <p:nvSpPr>
          <p:cNvPr id="25" name="Rektangel 24"/>
          <p:cNvSpPr/>
          <p:nvPr/>
        </p:nvSpPr>
        <p:spPr>
          <a:xfrm>
            <a:off x="5188837" y="3723470"/>
            <a:ext cx="727435" cy="461665"/>
          </a:xfrm>
          <a:prstGeom prst="rect">
            <a:avLst/>
          </a:prstGeom>
        </p:spPr>
        <p:txBody>
          <a:bodyPr wrap="square">
            <a:spAutoFit/>
          </a:bodyPr>
          <a:lstStyle/>
          <a:p>
            <a:r>
              <a:rPr lang="en-US" sz="2400" b="1" dirty="0" smtClean="0">
                <a:latin typeface="Times New Roman" panose="02020603050405020304" pitchFamily="18" charset="0"/>
                <a:ea typeface="Times New Roman" panose="02020603050405020304" pitchFamily="18" charset="0"/>
              </a:rPr>
              <a:t>and</a:t>
            </a:r>
            <a:endParaRPr lang="sv-SE" sz="2400" b="1" dirty="0"/>
          </a:p>
        </p:txBody>
      </p:sp>
      <p:sp>
        <p:nvSpPr>
          <p:cNvPr id="26" name="Rectangle 16"/>
          <p:cNvSpPr>
            <a:spLocks noChangeArrowheads="1"/>
          </p:cNvSpPr>
          <p:nvPr/>
        </p:nvSpPr>
        <p:spPr bwMode="auto">
          <a:xfrm>
            <a:off x="6111206" y="3466570"/>
            <a:ext cx="3967115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27" name="Objekt 26"/>
          <p:cNvGraphicFramePr>
            <a:graphicFrameLocks noChangeAspect="1"/>
          </p:cNvGraphicFramePr>
          <p:nvPr>
            <p:extLst>
              <p:ext uri="{D42A27DB-BD31-4B8C-83A1-F6EECF244321}">
                <p14:modId xmlns:p14="http://schemas.microsoft.com/office/powerpoint/2010/main" val="3764321398"/>
              </p:ext>
            </p:extLst>
          </p:nvPr>
        </p:nvGraphicFramePr>
        <p:xfrm>
          <a:off x="815793" y="4692682"/>
          <a:ext cx="645691" cy="816151"/>
        </p:xfrm>
        <a:graphic>
          <a:graphicData uri="http://schemas.openxmlformats.org/presentationml/2006/ole">
            <mc:AlternateContent xmlns:mc="http://schemas.openxmlformats.org/markup-compatibility/2006">
              <mc:Choice xmlns:v="urn:schemas-microsoft-com:vml" Requires="v">
                <p:oleObj spid="_x0000_s35031" name="Equation" r:id="rId17" imgW="190417" imgH="241195" progId="Equation.DSMT4">
                  <p:embed/>
                </p:oleObj>
              </mc:Choice>
              <mc:Fallback>
                <p:oleObj name="Equation" r:id="rId17" imgW="190417" imgH="241195" progId="Equation.DSMT4">
                  <p:embed/>
                  <p:pic>
                    <p:nvPicPr>
                      <p:cNvPr id="0" name="Object 1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15793" y="4692682"/>
                        <a:ext cx="645691" cy="816151"/>
                      </a:xfrm>
                      <a:prstGeom prst="rect">
                        <a:avLst/>
                      </a:prstGeom>
                      <a:noFill/>
                    </p:spPr>
                  </p:pic>
                </p:oleObj>
              </mc:Fallback>
            </mc:AlternateContent>
          </a:graphicData>
        </a:graphic>
      </p:graphicFrame>
      <p:sp>
        <p:nvSpPr>
          <p:cNvPr id="28" name="Rektangel 27"/>
          <p:cNvSpPr/>
          <p:nvPr/>
        </p:nvSpPr>
        <p:spPr>
          <a:xfrm>
            <a:off x="1392164" y="4952201"/>
            <a:ext cx="7422353" cy="461665"/>
          </a:xfrm>
          <a:prstGeom prst="rect">
            <a:avLst/>
          </a:prstGeom>
        </p:spPr>
        <p:txBody>
          <a:bodyPr wrap="none">
            <a:spAutoFit/>
          </a:bodyPr>
          <a:lstStyle/>
          <a:p>
            <a:r>
              <a:rPr lang="en-US" sz="2400" b="1" dirty="0">
                <a:latin typeface="Times New Roman" panose="02020603050405020304" pitchFamily="18" charset="0"/>
                <a:ea typeface="Times New Roman" panose="02020603050405020304" pitchFamily="18" charset="0"/>
              </a:rPr>
              <a:t>is the amount of that resource used per unit of product </a:t>
            </a:r>
            <a:endParaRPr lang="sv-SE" sz="2400" b="1" dirty="0"/>
          </a:p>
        </p:txBody>
      </p:sp>
      <p:sp>
        <p:nvSpPr>
          <p:cNvPr id="29" name="Rectangle 18"/>
          <p:cNvSpPr>
            <a:spLocks noChangeArrowheads="1"/>
          </p:cNvSpPr>
          <p:nvPr/>
        </p:nvSpPr>
        <p:spPr bwMode="auto">
          <a:xfrm>
            <a:off x="7149462" y="4808707"/>
            <a:ext cx="4252283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30" name="Objekt 29"/>
          <p:cNvGraphicFramePr>
            <a:graphicFrameLocks noChangeAspect="1"/>
          </p:cNvGraphicFramePr>
          <p:nvPr>
            <p:extLst>
              <p:ext uri="{D42A27DB-BD31-4B8C-83A1-F6EECF244321}">
                <p14:modId xmlns:p14="http://schemas.microsoft.com/office/powerpoint/2010/main" val="4218908726"/>
              </p:ext>
            </p:extLst>
          </p:nvPr>
        </p:nvGraphicFramePr>
        <p:xfrm>
          <a:off x="8639175" y="4902200"/>
          <a:ext cx="500063" cy="614363"/>
        </p:xfrm>
        <a:graphic>
          <a:graphicData uri="http://schemas.openxmlformats.org/presentationml/2006/ole">
            <mc:AlternateContent xmlns:mc="http://schemas.openxmlformats.org/markup-compatibility/2006">
              <mc:Choice xmlns:v="urn:schemas-microsoft-com:vml" Requires="v">
                <p:oleObj spid="_x0000_s35032" name="Equation" r:id="rId19" imgW="152280" imgH="190440" progId="Equation.DSMT4">
                  <p:embed/>
                </p:oleObj>
              </mc:Choice>
              <mc:Fallback>
                <p:oleObj name="Equation" r:id="rId19" imgW="152280" imgH="190440" progId="Equation.DSMT4">
                  <p:embed/>
                  <p:pic>
                    <p:nvPicPr>
                      <p:cNvPr id="0" name="Object 17"/>
                      <p:cNvPicPr>
                        <a:picLocks noChangeAspect="1" noChangeArrowheads="1"/>
                      </p:cNvPicPr>
                      <p:nvPr/>
                    </p:nvPicPr>
                    <p:blipFill>
                      <a:blip r:embed="rId20"/>
                      <a:srcRect/>
                      <a:stretch>
                        <a:fillRect/>
                      </a:stretch>
                    </p:blipFill>
                    <p:spPr bwMode="auto">
                      <a:xfrm>
                        <a:off x="8639175" y="4902200"/>
                        <a:ext cx="500063" cy="614363"/>
                      </a:xfrm>
                      <a:prstGeom prst="rect">
                        <a:avLst/>
                      </a:prstGeom>
                      <a:noFill/>
                    </p:spPr>
                  </p:pic>
                </p:oleObj>
              </mc:Fallback>
            </mc:AlternateContent>
          </a:graphicData>
        </a:graphic>
      </p:graphicFrame>
    </p:spTree>
    <p:extLst>
      <p:ext uri="{BB962C8B-B14F-4D97-AF65-F5344CB8AC3E}">
        <p14:creationId xmlns:p14="http://schemas.microsoft.com/office/powerpoint/2010/main" val="33373693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2016</TotalTime>
  <Words>1583</Words>
  <Application>Microsoft Office PowerPoint</Application>
  <PresentationFormat>Bredbild</PresentationFormat>
  <Paragraphs>179</Paragraphs>
  <Slides>27</Slides>
  <Notes>2</Notes>
  <HiddenSlides>0</HiddenSlides>
  <MMClips>0</MMClips>
  <ScaleCrop>false</ScaleCrop>
  <HeadingPairs>
    <vt:vector size="8" baseType="variant">
      <vt:variant>
        <vt:lpstr>Använt teckensnitt</vt:lpstr>
      </vt:variant>
      <vt:variant>
        <vt:i4>7</vt:i4>
      </vt:variant>
      <vt:variant>
        <vt:lpstr>Tema</vt:lpstr>
      </vt:variant>
      <vt:variant>
        <vt:i4>1</vt:i4>
      </vt:variant>
      <vt:variant>
        <vt:lpstr>Serverprogram för OLE-inbäddning</vt:lpstr>
      </vt:variant>
      <vt:variant>
        <vt:i4>2</vt:i4>
      </vt:variant>
      <vt:variant>
        <vt:lpstr>Bildrubriker</vt:lpstr>
      </vt:variant>
      <vt:variant>
        <vt:i4>27</vt:i4>
      </vt:variant>
    </vt:vector>
  </HeadingPairs>
  <TitlesOfParts>
    <vt:vector size="37" baseType="lpstr">
      <vt:lpstr>Arial</vt:lpstr>
      <vt:lpstr>Calibri</vt:lpstr>
      <vt:lpstr>Calibri Light</vt:lpstr>
      <vt:lpstr>Nazanin</vt:lpstr>
      <vt:lpstr>NimbusRomNo9L-Regu</vt:lpstr>
      <vt:lpstr>Times New Roman</vt:lpstr>
      <vt:lpstr>Times-Roman</vt:lpstr>
      <vt:lpstr>Office-tema</vt:lpstr>
      <vt:lpstr>Worksheet</vt:lpstr>
      <vt:lpstr>Equation</vt:lpstr>
      <vt:lpstr>  </vt:lpstr>
      <vt:lpstr>Stochastic dynamic programming with Markov chains  for  optimal sustainable control of the forest sector with continuous cover forestry  Peter Lohmander &amp; Soleiman Mohammadi Limaei</vt:lpstr>
      <vt:lpstr>Introduction </vt:lpstr>
      <vt:lpstr>Structure of the method:</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Infinite time, Markov chains, stationarity and sustainability</vt:lpstr>
      <vt:lpstr>PowerPoint-presentation</vt:lpstr>
      <vt:lpstr>PowerPoint-presentation</vt:lpstr>
      <vt:lpstr>PowerPoint-presentation</vt:lpstr>
      <vt:lpstr>PowerPoint-presentation</vt:lpstr>
      <vt:lpstr>General properties of the solutions</vt:lpstr>
      <vt:lpstr>When the future prices of the final products are stochastic:</vt:lpstr>
      <vt:lpstr>Conclusions </vt:lpstr>
      <vt:lpstr>Acknowledgments  </vt:lpstr>
      <vt:lpstr>References Part 1(3)</vt:lpstr>
      <vt:lpstr>References Part 2(3)</vt:lpstr>
      <vt:lpstr>References Part 3(3)</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Peter</dc:creator>
  <cp:lastModifiedBy>Peter</cp:lastModifiedBy>
  <cp:revision>297</cp:revision>
  <dcterms:created xsi:type="dcterms:W3CDTF">2016-03-02T13:51:42Z</dcterms:created>
  <dcterms:modified xsi:type="dcterms:W3CDTF">2017-04-16T09:35:18Z</dcterms:modified>
</cp:coreProperties>
</file>