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90"/>
  </p:notesMasterIdLst>
  <p:sldIdLst>
    <p:sldId id="357" r:id="rId3"/>
    <p:sldId id="361" r:id="rId4"/>
    <p:sldId id="368" r:id="rId5"/>
    <p:sldId id="362" r:id="rId6"/>
    <p:sldId id="363" r:id="rId7"/>
    <p:sldId id="364" r:id="rId8"/>
    <p:sldId id="365" r:id="rId9"/>
    <p:sldId id="369" r:id="rId10"/>
    <p:sldId id="284" r:id="rId11"/>
    <p:sldId id="288" r:id="rId12"/>
    <p:sldId id="316" r:id="rId13"/>
    <p:sldId id="317" r:id="rId14"/>
    <p:sldId id="320" r:id="rId15"/>
    <p:sldId id="321" r:id="rId16"/>
    <p:sldId id="322" r:id="rId17"/>
    <p:sldId id="367" r:id="rId18"/>
    <p:sldId id="323" r:id="rId19"/>
    <p:sldId id="324" r:id="rId20"/>
    <p:sldId id="325" r:id="rId21"/>
    <p:sldId id="326" r:id="rId22"/>
    <p:sldId id="327" r:id="rId23"/>
    <p:sldId id="376" r:id="rId24"/>
    <p:sldId id="377" r:id="rId25"/>
    <p:sldId id="379" r:id="rId26"/>
    <p:sldId id="370" r:id="rId27"/>
    <p:sldId id="378" r:id="rId28"/>
    <p:sldId id="331" r:id="rId29"/>
    <p:sldId id="333" r:id="rId30"/>
    <p:sldId id="374" r:id="rId31"/>
    <p:sldId id="339" r:id="rId32"/>
    <p:sldId id="340" r:id="rId33"/>
    <p:sldId id="341" r:id="rId34"/>
    <p:sldId id="342" r:id="rId35"/>
    <p:sldId id="309" r:id="rId36"/>
    <p:sldId id="257" r:id="rId37"/>
    <p:sldId id="281" r:id="rId38"/>
    <p:sldId id="310" r:id="rId39"/>
    <p:sldId id="260" r:id="rId40"/>
    <p:sldId id="343" r:id="rId41"/>
    <p:sldId id="344" r:id="rId42"/>
    <p:sldId id="345" r:id="rId43"/>
    <p:sldId id="346" r:id="rId44"/>
    <p:sldId id="347" r:id="rId45"/>
    <p:sldId id="349" r:id="rId46"/>
    <p:sldId id="350" r:id="rId47"/>
    <p:sldId id="351" r:id="rId48"/>
    <p:sldId id="352" r:id="rId49"/>
    <p:sldId id="353" r:id="rId50"/>
    <p:sldId id="356" r:id="rId51"/>
    <p:sldId id="354" r:id="rId52"/>
    <p:sldId id="355" r:id="rId53"/>
    <p:sldId id="348" r:id="rId54"/>
    <p:sldId id="263" r:id="rId55"/>
    <p:sldId id="264" r:id="rId56"/>
    <p:sldId id="311" r:id="rId57"/>
    <p:sldId id="282" r:id="rId58"/>
    <p:sldId id="283" r:id="rId59"/>
    <p:sldId id="380" r:id="rId60"/>
    <p:sldId id="381" r:id="rId61"/>
    <p:sldId id="265" r:id="rId62"/>
    <p:sldId id="267" r:id="rId63"/>
    <p:sldId id="269" r:id="rId64"/>
    <p:sldId id="382" r:id="rId65"/>
    <p:sldId id="384" r:id="rId66"/>
    <p:sldId id="385" r:id="rId67"/>
    <p:sldId id="383" r:id="rId68"/>
    <p:sldId id="314" r:id="rId69"/>
    <p:sldId id="280" r:id="rId70"/>
    <p:sldId id="289" r:id="rId71"/>
    <p:sldId id="290" r:id="rId72"/>
    <p:sldId id="291" r:id="rId73"/>
    <p:sldId id="292" r:id="rId74"/>
    <p:sldId id="293" r:id="rId75"/>
    <p:sldId id="294" r:id="rId76"/>
    <p:sldId id="295" r:id="rId77"/>
    <p:sldId id="296" r:id="rId78"/>
    <p:sldId id="297" r:id="rId79"/>
    <p:sldId id="298" r:id="rId80"/>
    <p:sldId id="299" r:id="rId81"/>
    <p:sldId id="300" r:id="rId82"/>
    <p:sldId id="301" r:id="rId83"/>
    <p:sldId id="302" r:id="rId84"/>
    <p:sldId id="303" r:id="rId85"/>
    <p:sldId id="304" r:id="rId86"/>
    <p:sldId id="305" r:id="rId87"/>
    <p:sldId id="306" r:id="rId88"/>
    <p:sldId id="307" r:id="rId89"/>
  </p:sldIdLst>
  <p:sldSz cx="12192000" cy="6858000"/>
  <p:notesSz cx="6797675" cy="992822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sv-SE" sz="2800" b="1" dirty="0" smtClean="0">
                <a:solidFill>
                  <a:schemeClr val="tx1"/>
                </a:solidFill>
              </a:rPr>
              <a:t>”REAL PRICES” (Prices</a:t>
            </a:r>
            <a:r>
              <a:rPr lang="sv-SE" sz="2800" b="1" baseline="0" dirty="0" smtClean="0">
                <a:solidFill>
                  <a:schemeClr val="tx1"/>
                </a:solidFill>
              </a:rPr>
              <a:t> </a:t>
            </a:r>
            <a:r>
              <a:rPr lang="sv-SE" sz="2800" b="1" baseline="0" dirty="0" err="1">
                <a:solidFill>
                  <a:schemeClr val="tx1"/>
                </a:solidFill>
              </a:rPr>
              <a:t>deflated</a:t>
            </a:r>
            <a:r>
              <a:rPr lang="sv-SE" sz="2800" b="1" baseline="0" dirty="0">
                <a:solidFill>
                  <a:schemeClr val="tx1"/>
                </a:solidFill>
              </a:rPr>
              <a:t> </a:t>
            </a:r>
            <a:r>
              <a:rPr lang="sv-SE" sz="2800" b="1" baseline="0" dirty="0" smtClean="0">
                <a:solidFill>
                  <a:schemeClr val="tx1"/>
                </a:solidFill>
              </a:rPr>
              <a:t>by </a:t>
            </a:r>
            <a:r>
              <a:rPr lang="sv-SE" sz="2800" b="1" baseline="0" dirty="0" err="1">
                <a:solidFill>
                  <a:schemeClr val="tx1"/>
                </a:solidFill>
              </a:rPr>
              <a:t>consumer</a:t>
            </a:r>
            <a:r>
              <a:rPr lang="sv-SE" sz="2800" b="1" baseline="0" dirty="0">
                <a:solidFill>
                  <a:schemeClr val="tx1"/>
                </a:solidFill>
              </a:rPr>
              <a:t> </a:t>
            </a:r>
            <a:r>
              <a:rPr lang="sv-SE" sz="2800" b="1" baseline="0" dirty="0" err="1">
                <a:solidFill>
                  <a:schemeClr val="tx1"/>
                </a:solidFill>
              </a:rPr>
              <a:t>price</a:t>
            </a:r>
            <a:r>
              <a:rPr lang="sv-SE" sz="2800" b="1" baseline="0" dirty="0">
                <a:solidFill>
                  <a:schemeClr val="tx1"/>
                </a:solidFill>
              </a:rPr>
              <a:t> index to the </a:t>
            </a:r>
            <a:r>
              <a:rPr lang="sv-SE" sz="2800" b="1" baseline="0" dirty="0" err="1">
                <a:solidFill>
                  <a:schemeClr val="tx1"/>
                </a:solidFill>
              </a:rPr>
              <a:t>price</a:t>
            </a:r>
            <a:r>
              <a:rPr lang="sv-SE" sz="2800" b="1" baseline="0" dirty="0">
                <a:solidFill>
                  <a:schemeClr val="tx1"/>
                </a:solidFill>
              </a:rPr>
              <a:t> </a:t>
            </a:r>
            <a:r>
              <a:rPr lang="sv-SE" sz="2800" b="1" baseline="0" dirty="0" err="1">
                <a:solidFill>
                  <a:schemeClr val="tx1"/>
                </a:solidFill>
              </a:rPr>
              <a:t>level</a:t>
            </a:r>
            <a:r>
              <a:rPr lang="sv-SE" sz="2800" b="1" baseline="0" dirty="0">
                <a:solidFill>
                  <a:schemeClr val="tx1"/>
                </a:solidFill>
              </a:rPr>
              <a:t> </a:t>
            </a:r>
            <a:r>
              <a:rPr lang="sv-SE" sz="2800" b="1" baseline="0" dirty="0" err="1">
                <a:solidFill>
                  <a:schemeClr val="tx1"/>
                </a:solidFill>
              </a:rPr>
              <a:t>of</a:t>
            </a:r>
            <a:r>
              <a:rPr lang="sv-SE" sz="2800" b="1" baseline="0" dirty="0">
                <a:solidFill>
                  <a:schemeClr val="tx1"/>
                </a:solidFill>
              </a:rPr>
              <a:t> </a:t>
            </a:r>
            <a:r>
              <a:rPr lang="sv-SE" sz="2800" b="1" baseline="0" dirty="0" smtClean="0">
                <a:solidFill>
                  <a:schemeClr val="tx1"/>
                </a:solidFill>
              </a:rPr>
              <a:t>2016)</a:t>
            </a:r>
            <a:endParaRPr lang="sv-SE" sz="2800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OrigData!$C$13</c:f>
              <c:strCache>
                <c:ptCount val="1"/>
                <c:pt idx="0">
                  <c:v>Stdef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57150">
                <a:solidFill>
                  <a:schemeClr val="accent1"/>
                </a:solidFill>
              </a:ln>
              <a:effectLst/>
            </c:spPr>
          </c:marker>
          <c:xVal>
            <c:numRef>
              <c:f>OrigData!$D$12:$Y$12</c:f>
              <c:numCache>
                <c:formatCode>General</c:formatCod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numCache>
            </c:numRef>
          </c:xVal>
          <c:yVal>
            <c:numRef>
              <c:f>OrigData!$D$13:$Y$13</c:f>
              <c:numCache>
                <c:formatCode>General</c:formatCode>
                <c:ptCount val="22"/>
                <c:pt idx="0">
                  <c:v>538.97417582417586</c:v>
                </c:pt>
                <c:pt idx="1">
                  <c:v>463.5205078125</c:v>
                </c:pt>
                <c:pt idx="2">
                  <c:v>557.10373105324516</c:v>
                </c:pt>
                <c:pt idx="3">
                  <c:v>528.20416342412454</c:v>
                </c:pt>
                <c:pt idx="4">
                  <c:v>530.85699341340558</c:v>
                </c:pt>
                <c:pt idx="5">
                  <c:v>498.85972382048334</c:v>
                </c:pt>
                <c:pt idx="6">
                  <c:v>488.09120179707969</c:v>
                </c:pt>
                <c:pt idx="7">
                  <c:v>463.97360703812319</c:v>
                </c:pt>
                <c:pt idx="8">
                  <c:v>474.47432578209276</c:v>
                </c:pt>
                <c:pt idx="9">
                  <c:v>481.67174068767912</c:v>
                </c:pt>
                <c:pt idx="10">
                  <c:v>300.17967189728961</c:v>
                </c:pt>
                <c:pt idx="11">
                  <c:v>405.25128421645201</c:v>
                </c:pt>
                <c:pt idx="12">
                  <c:v>478.16863447041413</c:v>
                </c:pt>
                <c:pt idx="13">
                  <c:v>469.4713416054023</c:v>
                </c:pt>
                <c:pt idx="14">
                  <c:v>467.79179737035304</c:v>
                </c:pt>
                <c:pt idx="15">
                  <c:v>578.7209187372307</c:v>
                </c:pt>
                <c:pt idx="16">
                  <c:v>574.07105930706734</c:v>
                </c:pt>
                <c:pt idx="17">
                  <c:v>539.80420114576702</c:v>
                </c:pt>
                <c:pt idx="18">
                  <c:v>504.78071069222443</c:v>
                </c:pt>
                <c:pt idx="19">
                  <c:v>545.06427637245201</c:v>
                </c:pt>
                <c:pt idx="20">
                  <c:v>589.74029041008453</c:v>
                </c:pt>
                <c:pt idx="21">
                  <c:v>582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OrigData!$C$14</c:f>
              <c:strCache>
                <c:ptCount val="1"/>
                <c:pt idx="0">
                  <c:v>Tdef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57150">
                <a:solidFill>
                  <a:schemeClr val="accent2"/>
                </a:solidFill>
              </a:ln>
              <a:effectLst/>
            </c:spPr>
          </c:marker>
          <c:xVal>
            <c:numRef>
              <c:f>OrigData!$D$12:$Y$12</c:f>
              <c:numCache>
                <c:formatCode>General</c:formatCod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numCache>
            </c:numRef>
          </c:xVal>
          <c:yVal>
            <c:numRef>
              <c:f>OrigData!$D$14:$Y$14</c:f>
              <c:numCache>
                <c:formatCode>General</c:formatCode>
                <c:ptCount val="22"/>
                <c:pt idx="0">
                  <c:v>547.66730769230765</c:v>
                </c:pt>
                <c:pt idx="1">
                  <c:v>473.40894531250001</c:v>
                </c:pt>
                <c:pt idx="2">
                  <c:v>549.72487368830161</c:v>
                </c:pt>
                <c:pt idx="3">
                  <c:v>539.28536964980549</c:v>
                </c:pt>
                <c:pt idx="4">
                  <c:v>536.98698179000382</c:v>
                </c:pt>
                <c:pt idx="5">
                  <c:v>496.43218258534716</c:v>
                </c:pt>
                <c:pt idx="6">
                  <c:v>482.16776488206665</c:v>
                </c:pt>
                <c:pt idx="7">
                  <c:v>457.01400293255136</c:v>
                </c:pt>
                <c:pt idx="8">
                  <c:v>466.50952894642217</c:v>
                </c:pt>
                <c:pt idx="9">
                  <c:v>476.0050143266476</c:v>
                </c:pt>
                <c:pt idx="10">
                  <c:v>296.79418687589163</c:v>
                </c:pt>
                <c:pt idx="11">
                  <c:v>403.02462880866932</c:v>
                </c:pt>
                <c:pt idx="12">
                  <c:v>477.0794120684314</c:v>
                </c:pt>
                <c:pt idx="13">
                  <c:v>482.10285752303645</c:v>
                </c:pt>
                <c:pt idx="14">
                  <c:v>472.01565107121405</c:v>
                </c:pt>
                <c:pt idx="15">
                  <c:v>571.42173597838269</c:v>
                </c:pt>
                <c:pt idx="16">
                  <c:v>573.05500433484247</c:v>
                </c:pt>
                <c:pt idx="17">
                  <c:v>531.74742202418838</c:v>
                </c:pt>
                <c:pt idx="18">
                  <c:v>495.71279373368151</c:v>
                </c:pt>
                <c:pt idx="19">
                  <c:v>533.96111518708733</c:v>
                </c:pt>
                <c:pt idx="20">
                  <c:v>570.55353438646875</c:v>
                </c:pt>
                <c:pt idx="21">
                  <c:v>557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OrigData!$C$15</c:f>
              <c:strCache>
                <c:ptCount val="1"/>
                <c:pt idx="0">
                  <c:v>PWSoftdef</c:v>
                </c:pt>
              </c:strCache>
            </c:strRef>
          </c:tx>
          <c:spPr>
            <a:ln w="571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57150">
                <a:solidFill>
                  <a:schemeClr val="accent3"/>
                </a:solidFill>
              </a:ln>
              <a:effectLst/>
            </c:spPr>
          </c:marker>
          <c:xVal>
            <c:numRef>
              <c:f>OrigData!$D$12:$Y$12</c:f>
              <c:numCache>
                <c:formatCode>General</c:formatCod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numCache>
            </c:numRef>
          </c:xVal>
          <c:yVal>
            <c:numRef>
              <c:f>OrigData!$D$15:$Y$15</c:f>
              <c:numCache>
                <c:formatCode>General</c:formatCode>
                <c:ptCount val="22"/>
                <c:pt idx="0">
                  <c:v>382.49780219780217</c:v>
                </c:pt>
                <c:pt idx="1">
                  <c:v>365.8721875</c:v>
                </c:pt>
                <c:pt idx="2">
                  <c:v>285.31581811115433</c:v>
                </c:pt>
                <c:pt idx="3">
                  <c:v>286.88011673151749</c:v>
                </c:pt>
                <c:pt idx="4">
                  <c:v>267.26749321968225</c:v>
                </c:pt>
                <c:pt idx="5">
                  <c:v>273.09838895281933</c:v>
                </c:pt>
                <c:pt idx="6">
                  <c:v>289.06372145263941</c:v>
                </c:pt>
                <c:pt idx="7">
                  <c:v>263.3050219941349</c:v>
                </c:pt>
                <c:pt idx="8">
                  <c:v>275.3544048903272</c:v>
                </c:pt>
                <c:pt idx="9">
                  <c:v>289.00304441260744</c:v>
                </c:pt>
                <c:pt idx="10">
                  <c:v>221.18502139800287</c:v>
                </c:pt>
                <c:pt idx="11">
                  <c:v>219.32555766659627</c:v>
                </c:pt>
                <c:pt idx="12">
                  <c:v>290.82238132938625</c:v>
                </c:pt>
                <c:pt idx="13">
                  <c:v>325.26153487907919</c:v>
                </c:pt>
                <c:pt idx="14">
                  <c:v>306.22939331242071</c:v>
                </c:pt>
                <c:pt idx="15">
                  <c:v>326.37774335991571</c:v>
                </c:pt>
                <c:pt idx="16">
                  <c:v>355.61924027871436</c:v>
                </c:pt>
                <c:pt idx="17">
                  <c:v>325.29245703373653</c:v>
                </c:pt>
                <c:pt idx="18">
                  <c:v>294.20352798828247</c:v>
                </c:pt>
                <c:pt idx="19">
                  <c:v>294.73846055695554</c:v>
                </c:pt>
                <c:pt idx="20">
                  <c:v>296.88980373384391</c:v>
                </c:pt>
                <c:pt idx="21">
                  <c:v>294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OrigData!$C$16</c:f>
              <c:strCache>
                <c:ptCount val="1"/>
                <c:pt idx="0">
                  <c:v>PWSdef</c:v>
                </c:pt>
              </c:strCache>
            </c:strRef>
          </c:tx>
          <c:spPr>
            <a:ln w="571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57150">
                <a:solidFill>
                  <a:schemeClr val="accent4"/>
                </a:solidFill>
              </a:ln>
              <a:effectLst/>
            </c:spPr>
          </c:marker>
          <c:xVal>
            <c:numRef>
              <c:f>OrigData!$D$12:$Y$12</c:f>
              <c:numCache>
                <c:formatCode>General</c:formatCod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numCache>
            </c:numRef>
          </c:xVal>
          <c:yVal>
            <c:numRef>
              <c:f>OrigData!$D$16:$Y$16</c:f>
              <c:numCache>
                <c:formatCode>General</c:formatCode>
                <c:ptCount val="22"/>
                <c:pt idx="0">
                  <c:v>392.43281004709576</c:v>
                </c:pt>
                <c:pt idx="1">
                  <c:v>381.94089843749998</c:v>
                </c:pt>
                <c:pt idx="2">
                  <c:v>307.45239020598524</c:v>
                </c:pt>
                <c:pt idx="3">
                  <c:v>311.50501945525292</c:v>
                </c:pt>
                <c:pt idx="4">
                  <c:v>290.56144905075553</c:v>
                </c:pt>
                <c:pt idx="5">
                  <c:v>291.30494821634068</c:v>
                </c:pt>
                <c:pt idx="6">
                  <c:v>299.72590789966301</c:v>
                </c:pt>
                <c:pt idx="7">
                  <c:v>269.1046920821114</c:v>
                </c:pt>
                <c:pt idx="8">
                  <c:v>283.3192017259978</c:v>
                </c:pt>
                <c:pt idx="9">
                  <c:v>294.66977077363896</c:v>
                </c:pt>
                <c:pt idx="10">
                  <c:v>214.41405135520688</c:v>
                </c:pt>
                <c:pt idx="11">
                  <c:v>211.53226373935684</c:v>
                </c:pt>
                <c:pt idx="12">
                  <c:v>291.91160373136898</c:v>
                </c:pt>
                <c:pt idx="13">
                  <c:v>331.57729283789627</c:v>
                </c:pt>
                <c:pt idx="14">
                  <c:v>313.6211372889274</c:v>
                </c:pt>
                <c:pt idx="15">
                  <c:v>330.54870493640021</c:v>
                </c:pt>
                <c:pt idx="16">
                  <c:v>355.61924027871436</c:v>
                </c:pt>
                <c:pt idx="17">
                  <c:v>329.32084659452579</c:v>
                </c:pt>
                <c:pt idx="18">
                  <c:v>296.21862064573645</c:v>
                </c:pt>
                <c:pt idx="19">
                  <c:v>295.74783884653419</c:v>
                </c:pt>
                <c:pt idx="20">
                  <c:v>298.90946226264555</c:v>
                </c:pt>
                <c:pt idx="21">
                  <c:v>296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8480728"/>
        <c:axId val="348481120"/>
      </c:scatterChart>
      <c:valAx>
        <c:axId val="3484807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2000" b="1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48481120"/>
        <c:crosses val="autoZero"/>
        <c:crossBetween val="midCat"/>
      </c:valAx>
      <c:valAx>
        <c:axId val="348481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2000" b="1">
                    <a:solidFill>
                      <a:schemeClr val="tx1"/>
                    </a:solidFill>
                  </a:rPr>
                  <a:t>Price (SEK</a:t>
                </a:r>
                <a:r>
                  <a:rPr lang="sv-SE" sz="2000" b="1" baseline="0">
                    <a:solidFill>
                      <a:schemeClr val="tx1"/>
                    </a:solidFill>
                  </a:rPr>
                  <a:t> per cubic metre)</a:t>
                </a:r>
                <a:endParaRPr lang="sv-SE" sz="2000" b="1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484807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2400" b="1" i="1" dirty="0" err="1">
                <a:solidFill>
                  <a:srgbClr val="FF0000"/>
                </a:solidFill>
              </a:rPr>
              <a:t>Simulated</a:t>
            </a:r>
            <a:r>
              <a:rPr lang="sv-SE" sz="2400" b="1" dirty="0"/>
              <a:t> </a:t>
            </a:r>
            <a:r>
              <a:rPr lang="sv-SE" sz="2400" b="1" dirty="0" smtClean="0"/>
              <a:t>real </a:t>
            </a:r>
            <a:r>
              <a:rPr lang="sv-SE" sz="2400" b="1" dirty="0" err="1" smtClean="0"/>
              <a:t>timber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prices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during</a:t>
            </a:r>
            <a:r>
              <a:rPr lang="sv-SE" sz="2400" b="1" dirty="0" smtClean="0"/>
              <a:t> 50 </a:t>
            </a:r>
            <a:r>
              <a:rPr lang="sv-SE" sz="2400" b="1" dirty="0" err="1" smtClean="0"/>
              <a:t>years</a:t>
            </a:r>
            <a:r>
              <a:rPr lang="sv-SE" sz="2400" b="1" dirty="0" smtClean="0"/>
              <a:t> (</a:t>
            </a:r>
            <a:r>
              <a:rPr lang="sv-SE" sz="2400" b="1" dirty="0" err="1" smtClean="0"/>
              <a:t>Example</a:t>
            </a:r>
            <a:r>
              <a:rPr lang="sv-SE" sz="2400" b="1" dirty="0" smtClean="0"/>
              <a:t>)</a:t>
            </a:r>
            <a:endParaRPr lang="sv-SE" sz="24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Blad1!$G$12</c:f>
              <c:strCache>
                <c:ptCount val="1"/>
                <c:pt idx="0">
                  <c:v>price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57150">
                <a:solidFill>
                  <a:schemeClr val="accent1"/>
                </a:solidFill>
              </a:ln>
              <a:effectLst/>
            </c:spPr>
          </c:marker>
          <c:xVal>
            <c:numRef>
              <c:f>Blad1!$F$13:$F$62</c:f>
              <c:numCache>
                <c:formatCode>General</c:formatCode>
                <c:ptCount val="5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</c:numCache>
            </c:numRef>
          </c:xVal>
          <c:yVal>
            <c:numRef>
              <c:f>Blad1!$G$13:$G$62</c:f>
              <c:numCache>
                <c:formatCode>General</c:formatCode>
                <c:ptCount val="50"/>
                <c:pt idx="0">
                  <c:v>503.2</c:v>
                </c:pt>
                <c:pt idx="1">
                  <c:v>572.1</c:v>
                </c:pt>
                <c:pt idx="2">
                  <c:v>595.72</c:v>
                </c:pt>
                <c:pt idx="3">
                  <c:v>542.16</c:v>
                </c:pt>
                <c:pt idx="4">
                  <c:v>458.21</c:v>
                </c:pt>
                <c:pt idx="5">
                  <c:v>430.79</c:v>
                </c:pt>
                <c:pt idx="6">
                  <c:v>533.37</c:v>
                </c:pt>
                <c:pt idx="7">
                  <c:v>469.26</c:v>
                </c:pt>
                <c:pt idx="8">
                  <c:v>411.04</c:v>
                </c:pt>
                <c:pt idx="9">
                  <c:v>469.15</c:v>
                </c:pt>
                <c:pt idx="10">
                  <c:v>376.42</c:v>
                </c:pt>
                <c:pt idx="11">
                  <c:v>408.47</c:v>
                </c:pt>
                <c:pt idx="12">
                  <c:v>423.22</c:v>
                </c:pt>
                <c:pt idx="13">
                  <c:v>320.66000000000003</c:v>
                </c:pt>
                <c:pt idx="14">
                  <c:v>430.82</c:v>
                </c:pt>
                <c:pt idx="15">
                  <c:v>447.6</c:v>
                </c:pt>
                <c:pt idx="16">
                  <c:v>540.44000000000005</c:v>
                </c:pt>
                <c:pt idx="17">
                  <c:v>554.41999999999996</c:v>
                </c:pt>
                <c:pt idx="18">
                  <c:v>496.35</c:v>
                </c:pt>
                <c:pt idx="19">
                  <c:v>464.65</c:v>
                </c:pt>
                <c:pt idx="20">
                  <c:v>461</c:v>
                </c:pt>
                <c:pt idx="21">
                  <c:v>493.06</c:v>
                </c:pt>
                <c:pt idx="22">
                  <c:v>418.89</c:v>
                </c:pt>
                <c:pt idx="23">
                  <c:v>480.11</c:v>
                </c:pt>
                <c:pt idx="24">
                  <c:v>489.85</c:v>
                </c:pt>
                <c:pt idx="25">
                  <c:v>607.33000000000004</c:v>
                </c:pt>
                <c:pt idx="26">
                  <c:v>477</c:v>
                </c:pt>
                <c:pt idx="27">
                  <c:v>508.23</c:v>
                </c:pt>
                <c:pt idx="28">
                  <c:v>515.65</c:v>
                </c:pt>
                <c:pt idx="29">
                  <c:v>497.93</c:v>
                </c:pt>
                <c:pt idx="30">
                  <c:v>546.23</c:v>
                </c:pt>
                <c:pt idx="31">
                  <c:v>526.25</c:v>
                </c:pt>
                <c:pt idx="32">
                  <c:v>525.38</c:v>
                </c:pt>
                <c:pt idx="33">
                  <c:v>466.8</c:v>
                </c:pt>
                <c:pt idx="34">
                  <c:v>461.47</c:v>
                </c:pt>
                <c:pt idx="35">
                  <c:v>430.83</c:v>
                </c:pt>
                <c:pt idx="36">
                  <c:v>463.25</c:v>
                </c:pt>
                <c:pt idx="37">
                  <c:v>557.11</c:v>
                </c:pt>
                <c:pt idx="38">
                  <c:v>451.24</c:v>
                </c:pt>
                <c:pt idx="39">
                  <c:v>504.64</c:v>
                </c:pt>
                <c:pt idx="40">
                  <c:v>537.42999999999995</c:v>
                </c:pt>
                <c:pt idx="41">
                  <c:v>539.25</c:v>
                </c:pt>
                <c:pt idx="42">
                  <c:v>540.20000000000005</c:v>
                </c:pt>
                <c:pt idx="43">
                  <c:v>391.09</c:v>
                </c:pt>
                <c:pt idx="44">
                  <c:v>439.66</c:v>
                </c:pt>
                <c:pt idx="45">
                  <c:v>558.36</c:v>
                </c:pt>
                <c:pt idx="46">
                  <c:v>479.97</c:v>
                </c:pt>
                <c:pt idx="47">
                  <c:v>473.64</c:v>
                </c:pt>
                <c:pt idx="48">
                  <c:v>549.63</c:v>
                </c:pt>
                <c:pt idx="49">
                  <c:v>534.87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Blad1!$H$12</c:f>
              <c:strCache>
                <c:ptCount val="1"/>
                <c:pt idx="0">
                  <c:v>price - E(price)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57150">
                <a:solidFill>
                  <a:schemeClr val="accent2"/>
                </a:solidFill>
              </a:ln>
              <a:effectLst/>
            </c:spPr>
          </c:marker>
          <c:xVal>
            <c:numRef>
              <c:f>Blad1!$F$13:$F$62</c:f>
              <c:numCache>
                <c:formatCode>General</c:formatCode>
                <c:ptCount val="5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</c:numCache>
            </c:numRef>
          </c:xVal>
          <c:yVal>
            <c:numRef>
              <c:f>Blad1!$H$13:$H$62</c:f>
              <c:numCache>
                <c:formatCode>General</c:formatCode>
                <c:ptCount val="50"/>
                <c:pt idx="0">
                  <c:v>1.7057569295957364E-3</c:v>
                </c:pt>
                <c:pt idx="1">
                  <c:v>68.90170575692963</c:v>
                </c:pt>
                <c:pt idx="2">
                  <c:v>92.521705756929634</c:v>
                </c:pt>
                <c:pt idx="3">
                  <c:v>38.961705756929575</c:v>
                </c:pt>
                <c:pt idx="4">
                  <c:v>-44.988294243070413</c:v>
                </c:pt>
                <c:pt idx="5">
                  <c:v>-72.408294243070372</c:v>
                </c:pt>
                <c:pt idx="6">
                  <c:v>30.171705756929612</c:v>
                </c:pt>
                <c:pt idx="7">
                  <c:v>-33.938294243070402</c:v>
                </c:pt>
                <c:pt idx="8">
                  <c:v>-92.158294243070372</c:v>
                </c:pt>
                <c:pt idx="9">
                  <c:v>-34.048294243070416</c:v>
                </c:pt>
                <c:pt idx="10">
                  <c:v>-126.77829424307038</c:v>
                </c:pt>
                <c:pt idx="11">
                  <c:v>-94.728294243070366</c:v>
                </c:pt>
                <c:pt idx="12">
                  <c:v>-79.978294243070366</c:v>
                </c:pt>
                <c:pt idx="13">
                  <c:v>-182.53829424307037</c:v>
                </c:pt>
                <c:pt idx="14">
                  <c:v>-72.3782942430704</c:v>
                </c:pt>
                <c:pt idx="15">
                  <c:v>-55.59829424307037</c:v>
                </c:pt>
                <c:pt idx="16">
                  <c:v>37.241705756929662</c:v>
                </c:pt>
                <c:pt idx="17">
                  <c:v>51.221705756929566</c:v>
                </c:pt>
                <c:pt idx="18">
                  <c:v>-6.8482942430703702</c:v>
                </c:pt>
                <c:pt idx="19">
                  <c:v>-38.548294243070416</c:v>
                </c:pt>
                <c:pt idx="20">
                  <c:v>-42.198294243070393</c:v>
                </c:pt>
                <c:pt idx="21">
                  <c:v>-10.138294243070391</c:v>
                </c:pt>
                <c:pt idx="22">
                  <c:v>-84.308294243070407</c:v>
                </c:pt>
                <c:pt idx="23">
                  <c:v>-23.088294243070379</c:v>
                </c:pt>
                <c:pt idx="24">
                  <c:v>-13.34829424307037</c:v>
                </c:pt>
                <c:pt idx="25">
                  <c:v>104.13170575692965</c:v>
                </c:pt>
                <c:pt idx="26">
                  <c:v>-26.198294243070393</c:v>
                </c:pt>
                <c:pt idx="27">
                  <c:v>5.0317057569296253</c:v>
                </c:pt>
                <c:pt idx="28">
                  <c:v>12.451705756929584</c:v>
                </c:pt>
                <c:pt idx="29">
                  <c:v>-5.2682942430703861</c:v>
                </c:pt>
                <c:pt idx="30">
                  <c:v>43.031705756929625</c:v>
                </c:pt>
                <c:pt idx="31">
                  <c:v>23.051705756929607</c:v>
                </c:pt>
                <c:pt idx="32">
                  <c:v>22.181705756929603</c:v>
                </c:pt>
                <c:pt idx="33">
                  <c:v>-36.398294243070382</c:v>
                </c:pt>
                <c:pt idx="34">
                  <c:v>-41.728294243070366</c:v>
                </c:pt>
                <c:pt idx="35">
                  <c:v>-72.368294243070409</c:v>
                </c:pt>
                <c:pt idx="36">
                  <c:v>-39.948294243070393</c:v>
                </c:pt>
                <c:pt idx="37">
                  <c:v>53.911705756929621</c:v>
                </c:pt>
                <c:pt idx="38">
                  <c:v>-51.958294243070384</c:v>
                </c:pt>
                <c:pt idx="39">
                  <c:v>1.4417057569295935</c:v>
                </c:pt>
                <c:pt idx="40">
                  <c:v>34.231705756929557</c:v>
                </c:pt>
                <c:pt idx="41">
                  <c:v>36.051705756929607</c:v>
                </c:pt>
                <c:pt idx="42">
                  <c:v>37.001705756929653</c:v>
                </c:pt>
                <c:pt idx="43">
                  <c:v>-112.10829424307042</c:v>
                </c:pt>
                <c:pt idx="44">
                  <c:v>-63.538294243070368</c:v>
                </c:pt>
                <c:pt idx="45">
                  <c:v>55.161705756929621</c:v>
                </c:pt>
                <c:pt idx="46">
                  <c:v>-23.228294243070366</c:v>
                </c:pt>
                <c:pt idx="47">
                  <c:v>-29.558294243070407</c:v>
                </c:pt>
                <c:pt idx="48">
                  <c:v>46.431705756929603</c:v>
                </c:pt>
                <c:pt idx="49">
                  <c:v>31.671705756929612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8481512"/>
        <c:axId val="348477592"/>
      </c:scatterChart>
      <c:valAx>
        <c:axId val="3484815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2400" b="1" dirty="0" err="1" smtClean="0"/>
                  <a:t>Year</a:t>
                </a:r>
                <a:endParaRPr lang="sv-SE" sz="2400" b="1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48477592"/>
        <c:crosses val="autoZero"/>
        <c:crossBetween val="midCat"/>
      </c:valAx>
      <c:valAx>
        <c:axId val="348477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2400" b="1" baseline="0" dirty="0" smtClean="0"/>
                  <a:t>SEK/m3</a:t>
                </a:r>
                <a:endParaRPr lang="sv-SE" sz="2400" b="1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4848151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r>
              <a:rPr lang="sv-SE" sz="2400" b="1" i="0" u="none" strike="noStrike" baseline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Harvesting </a:t>
            </a:r>
            <a:r>
              <a:rPr lang="sv-SE" sz="2400" b="1" i="0" u="none" strike="noStrike" baseline="0" dirty="0" err="1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costs</a:t>
            </a:r>
            <a:r>
              <a:rPr lang="sv-SE" sz="2400" b="1" i="0" u="none" strike="noStrike" baseline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, </a:t>
            </a:r>
            <a:r>
              <a:rPr lang="sv-SE" sz="2400" b="1" i="0" u="none" strike="noStrike" baseline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SEK per </a:t>
            </a:r>
            <a:r>
              <a:rPr lang="sv-SE" sz="2400" b="1" i="0" u="none" strike="noStrike" baseline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m3 solid, in </a:t>
            </a:r>
            <a:r>
              <a:rPr lang="sv-SE" sz="2400" b="1" i="0" u="none" strike="noStrike" baseline="0" dirty="0" err="1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large</a:t>
            </a:r>
            <a:r>
              <a:rPr lang="sv-SE" sz="2400" b="1" i="0" u="none" strike="noStrike" baseline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sv-SE" sz="2400" b="1" i="0" u="none" strike="noStrike" baseline="0" dirty="0" err="1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scale</a:t>
            </a:r>
            <a:r>
              <a:rPr lang="sv-SE" sz="2400" b="1" i="0" u="none" strike="noStrike" baseline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sv-SE" sz="2400" b="1" i="0" u="none" strike="noStrike" baseline="0" dirty="0" err="1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forestry</a:t>
            </a:r>
            <a:r>
              <a:rPr lang="sv-SE" sz="2400" b="1" i="0" u="none" strike="noStrike" baseline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, in Southern Sweden. </a:t>
            </a:r>
            <a:endParaRPr lang="sv-SE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rgbClr val="0070C0"/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HarvCost!$B$6:$C$6</c:f>
              <c:strCache>
                <c:ptCount val="2"/>
                <c:pt idx="0">
                  <c:v>Södra Sverige</c:v>
                </c:pt>
                <c:pt idx="1">
                  <c:v>Föryngringsavverkning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HarvCost!$D$4:$U$5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strCache>
            </c:strRef>
          </c:cat>
          <c:val>
            <c:numRef>
              <c:f>HarvCost!$D$6:$U$6</c:f>
              <c:numCache>
                <c:formatCode>General</c:formatCode>
                <c:ptCount val="18"/>
                <c:pt idx="0">
                  <c:v>77</c:v>
                </c:pt>
                <c:pt idx="1">
                  <c:v>76</c:v>
                </c:pt>
                <c:pt idx="2">
                  <c:v>76</c:v>
                </c:pt>
                <c:pt idx="3">
                  <c:v>75</c:v>
                </c:pt>
                <c:pt idx="4">
                  <c:v>76</c:v>
                </c:pt>
                <c:pt idx="5">
                  <c:v>75</c:v>
                </c:pt>
                <c:pt idx="6">
                  <c:v>76</c:v>
                </c:pt>
                <c:pt idx="7">
                  <c:v>123</c:v>
                </c:pt>
                <c:pt idx="8">
                  <c:v>74</c:v>
                </c:pt>
                <c:pt idx="9">
                  <c:v>76</c:v>
                </c:pt>
                <c:pt idx="10">
                  <c:v>87</c:v>
                </c:pt>
                <c:pt idx="11">
                  <c:v>84</c:v>
                </c:pt>
                <c:pt idx="12">
                  <c:v>84</c:v>
                </c:pt>
                <c:pt idx="13">
                  <c:v>88</c:v>
                </c:pt>
                <c:pt idx="14">
                  <c:v>88</c:v>
                </c:pt>
                <c:pt idx="15">
                  <c:v>89</c:v>
                </c:pt>
                <c:pt idx="16">
                  <c:v>91</c:v>
                </c:pt>
                <c:pt idx="17">
                  <c:v>94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HarvCost!$B$7:$C$7</c:f>
              <c:strCache>
                <c:ptCount val="2"/>
                <c:pt idx="0">
                  <c:v>Södra Sverige</c:v>
                </c:pt>
                <c:pt idx="1">
                  <c:v>Gallring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HarvCost!$D$4:$U$5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strCache>
            </c:strRef>
          </c:cat>
          <c:val>
            <c:numRef>
              <c:f>HarvCost!$D$7:$U$7</c:f>
              <c:numCache>
                <c:formatCode>General</c:formatCode>
                <c:ptCount val="18"/>
                <c:pt idx="0">
                  <c:v>147</c:v>
                </c:pt>
                <c:pt idx="1">
                  <c:v>150</c:v>
                </c:pt>
                <c:pt idx="2">
                  <c:v>154</c:v>
                </c:pt>
                <c:pt idx="3">
                  <c:v>157</c:v>
                </c:pt>
                <c:pt idx="4">
                  <c:v>155</c:v>
                </c:pt>
                <c:pt idx="5">
                  <c:v>161</c:v>
                </c:pt>
                <c:pt idx="6">
                  <c:v>161</c:v>
                </c:pt>
                <c:pt idx="7">
                  <c:v>146</c:v>
                </c:pt>
                <c:pt idx="8">
                  <c:v>154</c:v>
                </c:pt>
                <c:pt idx="9">
                  <c:v>158</c:v>
                </c:pt>
                <c:pt idx="10">
                  <c:v>174</c:v>
                </c:pt>
                <c:pt idx="11">
                  <c:v>180</c:v>
                </c:pt>
                <c:pt idx="12">
                  <c:v>186</c:v>
                </c:pt>
                <c:pt idx="13">
                  <c:v>202</c:v>
                </c:pt>
                <c:pt idx="14">
                  <c:v>209</c:v>
                </c:pt>
                <c:pt idx="15">
                  <c:v>201</c:v>
                </c:pt>
                <c:pt idx="16">
                  <c:v>200</c:v>
                </c:pt>
                <c:pt idx="17">
                  <c:v>206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HarvCost!$B$8:$C$8</c:f>
              <c:strCache>
                <c:ptCount val="2"/>
                <c:pt idx="0">
                  <c:v>Södra Sverige</c:v>
                </c:pt>
                <c:pt idx="1">
                  <c:v>All avverkning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HarvCost!$D$4:$U$5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strCache>
            </c:strRef>
          </c:cat>
          <c:val>
            <c:numRef>
              <c:f>HarvCost!$D$8:$U$8</c:f>
              <c:numCache>
                <c:formatCode>General</c:formatCode>
                <c:ptCount val="18"/>
                <c:pt idx="0">
                  <c:v>97</c:v>
                </c:pt>
                <c:pt idx="1">
                  <c:v>96</c:v>
                </c:pt>
                <c:pt idx="2">
                  <c:v>101</c:v>
                </c:pt>
                <c:pt idx="3">
                  <c:v>102</c:v>
                </c:pt>
                <c:pt idx="4">
                  <c:v>106</c:v>
                </c:pt>
                <c:pt idx="5">
                  <c:v>110</c:v>
                </c:pt>
                <c:pt idx="6">
                  <c:v>114</c:v>
                </c:pt>
                <c:pt idx="7">
                  <c:v>128</c:v>
                </c:pt>
                <c:pt idx="8">
                  <c:v>97</c:v>
                </c:pt>
                <c:pt idx="9">
                  <c:v>99</c:v>
                </c:pt>
                <c:pt idx="10">
                  <c:v>118</c:v>
                </c:pt>
                <c:pt idx="11">
                  <c:v>117</c:v>
                </c:pt>
                <c:pt idx="12">
                  <c:v>116</c:v>
                </c:pt>
                <c:pt idx="13">
                  <c:v>124</c:v>
                </c:pt>
                <c:pt idx="14">
                  <c:v>128</c:v>
                </c:pt>
                <c:pt idx="15">
                  <c:v>127</c:v>
                </c:pt>
                <c:pt idx="16">
                  <c:v>121</c:v>
                </c:pt>
                <c:pt idx="17">
                  <c:v>131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8479552"/>
        <c:axId val="348478376"/>
      </c:lineChart>
      <c:catAx>
        <c:axId val="34847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sv-SE"/>
          </a:p>
        </c:txPr>
        <c:crossAx val="348478376"/>
        <c:crosses val="autoZero"/>
        <c:auto val="1"/>
        <c:lblAlgn val="ctr"/>
        <c:lblOffset val="100"/>
        <c:noMultiLvlLbl val="0"/>
      </c:catAx>
      <c:valAx>
        <c:axId val="348478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48479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/>
            </a:pPr>
            <a:r>
              <a:rPr lang="sv-SE" sz="2400" dirty="0" smtClean="0">
                <a:solidFill>
                  <a:srgbClr val="00B050"/>
                </a:solidFill>
              </a:rPr>
              <a:t>Forest = Mosshult</a:t>
            </a:r>
            <a:endParaRPr lang="sv-SE" sz="2400" dirty="0">
              <a:solidFill>
                <a:srgbClr val="00B050"/>
              </a:solidFill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Frekvens</c:v>
          </c:tx>
          <c:invertIfNegative val="0"/>
          <c:cat>
            <c:strRef>
              <c:f>Frekvenser!$A$2:$A$11</c:f>
              <c:strCache>
                <c:ptCount val="10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Fler</c:v>
                </c:pt>
              </c:strCache>
            </c:strRef>
          </c:cat>
          <c:val>
            <c:numRef>
              <c:f>Frekvenser!$B$2:$B$11</c:f>
              <c:numCache>
                <c:formatCode>General</c:formatCode>
                <c:ptCount val="10"/>
                <c:pt idx="0">
                  <c:v>128</c:v>
                </c:pt>
                <c:pt idx="1">
                  <c:v>181</c:v>
                </c:pt>
                <c:pt idx="2">
                  <c:v>82</c:v>
                </c:pt>
                <c:pt idx="3">
                  <c:v>34</c:v>
                </c:pt>
                <c:pt idx="4">
                  <c:v>25</c:v>
                </c:pt>
                <c:pt idx="5">
                  <c:v>13</c:v>
                </c:pt>
                <c:pt idx="6">
                  <c:v>3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8483472"/>
        <c:axId val="348481904"/>
      </c:barChart>
      <c:lineChart>
        <c:grouping val="standard"/>
        <c:varyColors val="0"/>
        <c:ser>
          <c:idx val="1"/>
          <c:order val="1"/>
          <c:tx>
            <c:v>Kumulativa procenttal</c:v>
          </c:tx>
          <c:cat>
            <c:strRef>
              <c:f>Frekvenser!$A$2:$A$11</c:f>
              <c:strCache>
                <c:ptCount val="10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Fler</c:v>
                </c:pt>
              </c:strCache>
            </c:strRef>
          </c:cat>
          <c:val>
            <c:numRef>
              <c:f>Frekvenser!$C$2:$C$11</c:f>
              <c:numCache>
                <c:formatCode>0.00%</c:formatCode>
                <c:ptCount val="10"/>
                <c:pt idx="0">
                  <c:v>0.27467811158798283</c:v>
                </c:pt>
                <c:pt idx="1">
                  <c:v>0.66309012875536477</c:v>
                </c:pt>
                <c:pt idx="2">
                  <c:v>0.83905579399141628</c:v>
                </c:pt>
                <c:pt idx="3">
                  <c:v>0.91201716738197425</c:v>
                </c:pt>
                <c:pt idx="4">
                  <c:v>0.96566523605150212</c:v>
                </c:pt>
                <c:pt idx="5">
                  <c:v>0.99356223175965663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8482688"/>
        <c:axId val="348476808"/>
      </c:lineChart>
      <c:catAx>
        <c:axId val="3484834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sv-SE" sz="2000" dirty="0" smtClean="0">
                    <a:latin typeface="Arial Black" panose="020B0A04020102020204" pitchFamily="34" charset="0"/>
                  </a:rPr>
                  <a:t>Diameter (</a:t>
                </a:r>
                <a:r>
                  <a:rPr lang="sv-SE" sz="2000" dirty="0" err="1" smtClean="0">
                    <a:latin typeface="Arial Black" panose="020B0A04020102020204" pitchFamily="34" charset="0"/>
                  </a:rPr>
                  <a:t>upper</a:t>
                </a:r>
                <a:r>
                  <a:rPr lang="sv-SE" sz="2000" baseline="0" dirty="0" smtClean="0">
                    <a:latin typeface="Arial Black" panose="020B0A04020102020204" pitchFamily="34" charset="0"/>
                  </a:rPr>
                  <a:t> </a:t>
                </a:r>
                <a:r>
                  <a:rPr lang="sv-SE" sz="2000" baseline="0" dirty="0" err="1" smtClean="0">
                    <a:latin typeface="Arial Black" panose="020B0A04020102020204" pitchFamily="34" charset="0"/>
                  </a:rPr>
                  <a:t>class</a:t>
                </a:r>
                <a:r>
                  <a:rPr lang="sv-SE" sz="2000" baseline="0" dirty="0" smtClean="0">
                    <a:latin typeface="Arial Black" panose="020B0A04020102020204" pitchFamily="34" charset="0"/>
                  </a:rPr>
                  <a:t> limit, mm)</a:t>
                </a:r>
                <a:endParaRPr lang="sv-SE" sz="2000" dirty="0">
                  <a:latin typeface="Arial Black" panose="020B0A04020102020204" pitchFamily="34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Arial Black" panose="020B0A04020102020204" pitchFamily="34" charset="0"/>
              </a:defRPr>
            </a:pPr>
            <a:endParaRPr lang="sv-SE"/>
          </a:p>
        </c:txPr>
        <c:crossAx val="348481904"/>
        <c:crosses val="autoZero"/>
        <c:auto val="1"/>
        <c:lblAlgn val="ctr"/>
        <c:lblOffset val="100"/>
        <c:noMultiLvlLbl val="0"/>
      </c:catAx>
      <c:valAx>
        <c:axId val="34848190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2000">
                    <a:latin typeface="Arial Black" panose="020B0A04020102020204" pitchFamily="34" charset="0"/>
                  </a:defRPr>
                </a:pPr>
                <a:r>
                  <a:rPr lang="sv-SE" sz="2000" dirty="0" err="1" smtClean="0">
                    <a:latin typeface="Arial Black" panose="020B0A04020102020204" pitchFamily="34" charset="0"/>
                  </a:rPr>
                  <a:t>Frequency</a:t>
                </a:r>
                <a:endParaRPr lang="sv-SE" sz="2000" dirty="0">
                  <a:latin typeface="Arial Black" panose="020B0A04020102020204" pitchFamily="34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2060"/>
                </a:solidFill>
                <a:latin typeface="Arial Black" panose="020B0A04020102020204" pitchFamily="34" charset="0"/>
              </a:defRPr>
            </a:pPr>
            <a:endParaRPr lang="sv-SE"/>
          </a:p>
        </c:txPr>
        <c:crossAx val="348483472"/>
        <c:crosses val="autoZero"/>
        <c:crossBetween val="between"/>
      </c:valAx>
      <c:valAx>
        <c:axId val="348476808"/>
        <c:scaling>
          <c:orientation val="minMax"/>
        </c:scaling>
        <c:delete val="0"/>
        <c:axPos val="r"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C00000"/>
                </a:solidFill>
                <a:latin typeface="Arial Black" panose="020B0A04020102020204" pitchFamily="34" charset="0"/>
              </a:defRPr>
            </a:pPr>
            <a:endParaRPr lang="sv-SE"/>
          </a:p>
        </c:txPr>
        <c:crossAx val="348482688"/>
        <c:crosses val="max"/>
        <c:crossBetween val="between"/>
      </c:valAx>
      <c:catAx>
        <c:axId val="3484826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847680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/>
            </a:pPr>
            <a:r>
              <a:rPr lang="sv-SE" sz="2400" dirty="0" smtClean="0">
                <a:solidFill>
                  <a:srgbClr val="00B050"/>
                </a:solidFill>
              </a:rPr>
              <a:t>Forest = </a:t>
            </a:r>
            <a:r>
              <a:rPr lang="sv-SE" sz="2400" dirty="0" err="1" smtClean="0">
                <a:solidFill>
                  <a:srgbClr val="00B050"/>
                </a:solidFill>
              </a:rPr>
              <a:t>Romperöd</a:t>
            </a:r>
            <a:endParaRPr lang="sv-SE" sz="2400" dirty="0">
              <a:solidFill>
                <a:srgbClr val="00B050"/>
              </a:solidFill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Frekvens</c:v>
          </c:tx>
          <c:invertIfNegative val="0"/>
          <c:cat>
            <c:strRef>
              <c:f>Frekvenser!$A$2:$A$11</c:f>
              <c:strCache>
                <c:ptCount val="10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Fler</c:v>
                </c:pt>
              </c:strCache>
            </c:strRef>
          </c:cat>
          <c:val>
            <c:numRef>
              <c:f>Frekvenser!$B$2:$B$11</c:f>
              <c:numCache>
                <c:formatCode>General</c:formatCode>
                <c:ptCount val="10"/>
                <c:pt idx="0">
                  <c:v>97</c:v>
                </c:pt>
                <c:pt idx="1">
                  <c:v>77</c:v>
                </c:pt>
                <c:pt idx="2">
                  <c:v>49</c:v>
                </c:pt>
                <c:pt idx="3">
                  <c:v>38</c:v>
                </c:pt>
                <c:pt idx="4">
                  <c:v>26</c:v>
                </c:pt>
                <c:pt idx="5">
                  <c:v>9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4319296"/>
        <c:axId val="344321256"/>
      </c:barChart>
      <c:lineChart>
        <c:grouping val="standard"/>
        <c:varyColors val="0"/>
        <c:ser>
          <c:idx val="1"/>
          <c:order val="1"/>
          <c:tx>
            <c:v>Kumulativa procenttal</c:v>
          </c:tx>
          <c:cat>
            <c:strRef>
              <c:f>Frekvenser!$A$2:$A$11</c:f>
              <c:strCache>
                <c:ptCount val="10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Fler</c:v>
                </c:pt>
              </c:strCache>
            </c:strRef>
          </c:cat>
          <c:val>
            <c:numRef>
              <c:f>Frekvenser!$C$2:$C$11</c:f>
              <c:numCache>
                <c:formatCode>0.00%</c:formatCode>
                <c:ptCount val="10"/>
                <c:pt idx="0">
                  <c:v>0.32659932659932661</c:v>
                </c:pt>
                <c:pt idx="1">
                  <c:v>0.58585858585858586</c:v>
                </c:pt>
                <c:pt idx="2">
                  <c:v>0.75084175084175087</c:v>
                </c:pt>
                <c:pt idx="3">
                  <c:v>0.87878787878787878</c:v>
                </c:pt>
                <c:pt idx="4">
                  <c:v>0.96632996632996637</c:v>
                </c:pt>
                <c:pt idx="5">
                  <c:v>0.99663299663299665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3224640"/>
        <c:axId val="343223464"/>
      </c:lineChart>
      <c:catAx>
        <c:axId val="3443192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prstClr val="black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r>
                  <a:rPr lang="sv-SE" sz="1800" b="1" i="0" baseline="0" dirty="0" smtClean="0">
                    <a:effectLst/>
                    <a:latin typeface="Arial Black" panose="020B0A04020102020204" pitchFamily="34" charset="0"/>
                  </a:rPr>
                  <a:t>Diameter (</a:t>
                </a:r>
                <a:r>
                  <a:rPr lang="sv-SE" sz="1800" b="1" i="0" baseline="0" dirty="0" err="1" smtClean="0">
                    <a:effectLst/>
                    <a:latin typeface="Arial Black" panose="020B0A04020102020204" pitchFamily="34" charset="0"/>
                  </a:rPr>
                  <a:t>upper</a:t>
                </a:r>
                <a:r>
                  <a:rPr lang="sv-SE" sz="1800" b="1" i="0" baseline="0" dirty="0" smtClean="0">
                    <a:effectLst/>
                    <a:latin typeface="Arial Black" panose="020B0A04020102020204" pitchFamily="34" charset="0"/>
                  </a:rPr>
                  <a:t> </a:t>
                </a:r>
                <a:r>
                  <a:rPr lang="sv-SE" sz="1800" b="1" i="0" baseline="0" dirty="0" err="1" smtClean="0">
                    <a:effectLst/>
                    <a:latin typeface="Arial Black" panose="020B0A04020102020204" pitchFamily="34" charset="0"/>
                  </a:rPr>
                  <a:t>class</a:t>
                </a:r>
                <a:r>
                  <a:rPr lang="sv-SE" sz="1800" b="1" i="0" baseline="0" dirty="0" smtClean="0">
                    <a:effectLst/>
                    <a:latin typeface="Arial Black" panose="020B0A04020102020204" pitchFamily="34" charset="0"/>
                  </a:rPr>
                  <a:t> limit, mm)</a:t>
                </a:r>
                <a:endParaRPr lang="sv-SE" dirty="0" smtClean="0">
                  <a:effectLst/>
                  <a:latin typeface="Arial Black" panose="020B0A040201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prstClr val="black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sv-SE" dirty="0">
                  <a:latin typeface="Arial Black" panose="020B0A04020102020204" pitchFamily="34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 Black" panose="020B0A04020102020204" pitchFamily="34" charset="0"/>
              </a:defRPr>
            </a:pPr>
            <a:endParaRPr lang="sv-SE"/>
          </a:p>
        </c:txPr>
        <c:crossAx val="344321256"/>
        <c:crosses val="autoZero"/>
        <c:auto val="1"/>
        <c:lblAlgn val="ctr"/>
        <c:lblOffset val="100"/>
        <c:noMultiLvlLbl val="0"/>
      </c:catAx>
      <c:valAx>
        <c:axId val="34432125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2000">
                    <a:latin typeface="Arial Black" panose="020B0A04020102020204" pitchFamily="34" charset="0"/>
                  </a:defRPr>
                </a:pPr>
                <a:r>
                  <a:rPr lang="sv-SE" sz="2000" dirty="0" err="1" smtClean="0">
                    <a:latin typeface="Arial Black" panose="020B0A04020102020204" pitchFamily="34" charset="0"/>
                  </a:rPr>
                  <a:t>Frequency</a:t>
                </a:r>
                <a:endParaRPr lang="sv-SE" sz="2000" dirty="0">
                  <a:latin typeface="Arial Black" panose="020B0A04020102020204" pitchFamily="34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002060"/>
                </a:solidFill>
                <a:latin typeface="Arial Black" panose="020B0A04020102020204" pitchFamily="34" charset="0"/>
              </a:defRPr>
            </a:pPr>
            <a:endParaRPr lang="sv-SE"/>
          </a:p>
        </c:txPr>
        <c:crossAx val="344319296"/>
        <c:crosses val="autoZero"/>
        <c:crossBetween val="between"/>
      </c:valAx>
      <c:valAx>
        <c:axId val="343223464"/>
        <c:scaling>
          <c:orientation val="minMax"/>
        </c:scaling>
        <c:delete val="0"/>
        <c:axPos val="r"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C00000"/>
                </a:solidFill>
                <a:latin typeface="Arial Black" panose="020B0A04020102020204" pitchFamily="34" charset="0"/>
              </a:defRPr>
            </a:pPr>
            <a:endParaRPr lang="sv-SE"/>
          </a:p>
        </c:txPr>
        <c:crossAx val="343224640"/>
        <c:crosses val="max"/>
        <c:crossBetween val="between"/>
      </c:valAx>
      <c:catAx>
        <c:axId val="3432246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322346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24.wmf"/><Relationship Id="rId4" Type="http://schemas.openxmlformats.org/officeDocument/2006/relationships/image" Target="../media/image2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0.wmf"/><Relationship Id="rId1" Type="http://schemas.openxmlformats.org/officeDocument/2006/relationships/image" Target="../media/image25.wmf"/><Relationship Id="rId4" Type="http://schemas.openxmlformats.org/officeDocument/2006/relationships/image" Target="../media/image2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45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6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6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>
              <a:defRPr sz="1200"/>
            </a:lvl1pPr>
          </a:lstStyle>
          <a:p>
            <a:fld id="{535434E3-54D1-47A2-BAED-39AD1A96D5A1}" type="datetimeFigureOut">
              <a:rPr lang="sv-SE" smtClean="0"/>
              <a:t>2017-08-08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10" tIns="45505" rIns="91010" bIns="45505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010" tIns="45505" rIns="91010" bIns="45505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8135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8135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r">
              <a:defRPr sz="1200"/>
            </a:lvl1pPr>
          </a:lstStyle>
          <a:p>
            <a:fld id="{134EF7AB-AE9C-49FD-9C16-A8610CD179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148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EF7AB-AE9C-49FD-9C16-A8610CD17931}" type="slidenum">
              <a:rPr lang="sv-SE" smtClean="0">
                <a:solidFill>
                  <a:prstClr val="black"/>
                </a:solidFill>
              </a:rPr>
              <a:pPr/>
              <a:t>8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981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EF7AB-AE9C-49FD-9C16-A8610CD17931}" type="slidenum">
              <a:rPr lang="sv-SE">
                <a:solidFill>
                  <a:prstClr val="black"/>
                </a:solidFill>
              </a:rPr>
              <a:pPr/>
              <a:t>56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491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EF7AB-AE9C-49FD-9C16-A8610CD17931}" type="slidenum">
              <a:rPr lang="sv-SE" smtClean="0">
                <a:solidFill>
                  <a:prstClr val="black"/>
                </a:solidFill>
              </a:rPr>
              <a:pPr/>
              <a:t>59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106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33856-F6D7-48A0-82E8-E2C723AAB302}" type="datetime1">
              <a:rPr lang="sv-SE" smtClean="0"/>
              <a:t>2017-08-08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47A9-5B4B-4DBD-AD24-B5835BC18F8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0799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B40E-B17D-4735-8C34-A5CF0D0E7BE1}" type="datetime1">
              <a:rPr lang="sv-SE" smtClean="0"/>
              <a:t>2017-08-08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47A9-5B4B-4DBD-AD24-B5835BC18F8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0525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D1935-9013-4D6A-BBD5-63211CF00BF0}" type="datetime1">
              <a:rPr lang="sv-SE" smtClean="0"/>
              <a:t>2017-08-08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47A9-5B4B-4DBD-AD24-B5835BC18F8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0980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D4EA-A239-47D2-A921-BFE3C3BDDB5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AC5A-BF7D-4969-8CA8-1AD79CC564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58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D4EA-A239-47D2-A921-BFE3C3BDDB5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AC5A-BF7D-4969-8CA8-1AD79CC564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008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D4EA-A239-47D2-A921-BFE3C3BDDB5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AC5A-BF7D-4969-8CA8-1AD79CC564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396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D4EA-A239-47D2-A921-BFE3C3BDDB5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AC5A-BF7D-4969-8CA8-1AD79CC564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5741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D4EA-A239-47D2-A921-BFE3C3BDDB5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AC5A-BF7D-4969-8CA8-1AD79CC564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160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D4EA-A239-47D2-A921-BFE3C3BDDB5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AC5A-BF7D-4969-8CA8-1AD79CC564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9011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D4EA-A239-47D2-A921-BFE3C3BDDB5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AC5A-BF7D-4969-8CA8-1AD79CC564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522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D4EA-A239-47D2-A921-BFE3C3BDDB5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AC5A-BF7D-4969-8CA8-1AD79CC564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609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E87A0-D431-4FD1-85DF-925705FC09B5}" type="datetime1">
              <a:rPr lang="sv-SE" smtClean="0"/>
              <a:t>2017-08-08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47A9-5B4B-4DBD-AD24-B5835BC18F8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03532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D4EA-A239-47D2-A921-BFE3C3BDDB5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AC5A-BF7D-4969-8CA8-1AD79CC564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4960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D4EA-A239-47D2-A921-BFE3C3BDDB5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AC5A-BF7D-4969-8CA8-1AD79CC564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5411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D4EA-A239-47D2-A921-BFE3C3BDDB5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AC5A-BF7D-4969-8CA8-1AD79CC564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67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CA055-F64F-4800-9D30-591C74CEF255}" type="datetime1">
              <a:rPr lang="sv-SE" smtClean="0"/>
              <a:t>2017-08-08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47A9-5B4B-4DBD-AD24-B5835BC18F8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927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1B52-1FFE-4881-BE05-C7F4A35A964B}" type="datetime1">
              <a:rPr lang="sv-SE" smtClean="0"/>
              <a:t>2017-08-08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47A9-5B4B-4DBD-AD24-B5835BC18F8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2527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5626-78E5-45E1-A92E-03B9CC59E055}" type="datetime1">
              <a:rPr lang="sv-SE" smtClean="0"/>
              <a:t>2017-08-08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47A9-5B4B-4DBD-AD24-B5835BC18F8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8989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A1919-DE13-4EFA-BD22-78F609F00E85}" type="datetime1">
              <a:rPr lang="sv-SE" smtClean="0"/>
              <a:t>2017-08-08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47A9-5B4B-4DBD-AD24-B5835BC18F8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6313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2D63-4473-44E1-A832-0D7F80930A93}" type="datetime1">
              <a:rPr lang="sv-SE" smtClean="0"/>
              <a:t>2017-08-08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47A9-5B4B-4DBD-AD24-B5835BC18F8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3262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797E-1A7D-4C94-8C0E-ABAFF7BAE0AE}" type="datetime1">
              <a:rPr lang="sv-SE" smtClean="0"/>
              <a:t>2017-08-08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47A9-5B4B-4DBD-AD24-B5835BC18F8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5525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A94A-8E7B-46A6-A90A-7E61434A78E5}" type="datetime1">
              <a:rPr lang="sv-SE" smtClean="0"/>
              <a:t>2017-08-08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47A9-5B4B-4DBD-AD24-B5835BC18F8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427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1DB18-3036-4C1C-89FB-7D0944603F32}" type="datetime1">
              <a:rPr lang="sv-SE" smtClean="0"/>
              <a:t>2017-08-08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B47A9-5B4B-4DBD-AD24-B5835BC18F8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8438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4D4EA-A239-47D2-A921-BFE3C3BDDB5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08/08/2017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3AC5A-BF7D-4969-8CA8-1AD79CC564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27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4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6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7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20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19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26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24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28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0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3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4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5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oleObject" Target="../embeddings/oleObject40.bin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41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45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44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32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48.w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2000">
              <a:srgbClr val="FFCC00"/>
            </a:gs>
            <a:gs pos="96000">
              <a:schemeClr val="bg2">
                <a:lumMod val="75000"/>
              </a:schemeClr>
            </a:gs>
            <a:gs pos="100000">
              <a:schemeClr val="bg2">
                <a:lumMod val="75000"/>
              </a:schemeClr>
            </a:gs>
            <a:gs pos="100000">
              <a:schemeClr val="bg2">
                <a:lumMod val="2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758317"/>
            <a:ext cx="11459182" cy="1774571"/>
          </a:xfrm>
        </p:spPr>
        <p:txBody>
          <a:bodyPr>
            <a:normAutofit fontScale="90000"/>
          </a:bodyPr>
          <a:lstStyle/>
          <a:p>
            <a:r>
              <a:rPr lang="sv-SE" sz="4000" b="1" i="1" dirty="0">
                <a:latin typeface="Arial Black" panose="020B0A04020102020204" pitchFamily="34" charset="0"/>
              </a:rPr>
              <a:t>HIGH RESOLUTION ADAPTIVE OPTIMIZATION OF CONTINUOUS COVER SPRUCE FOREST MANAGEMENT IN SOUTHERN SWEDEN 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3147" y="2532888"/>
            <a:ext cx="10900653" cy="3324035"/>
          </a:xfrm>
        </p:spPr>
        <p:txBody>
          <a:bodyPr/>
          <a:lstStyle/>
          <a:p>
            <a:pPr marL="0" lvl="0" indent="0" algn="r">
              <a:buNone/>
            </a:pPr>
            <a:r>
              <a:rPr lang="sv-SE" sz="2200" b="1" i="1" dirty="0">
                <a:solidFill>
                  <a:prstClr val="black"/>
                </a:solidFill>
              </a:rPr>
              <a:t>Peter </a:t>
            </a:r>
            <a:r>
              <a:rPr lang="sv-SE" sz="2200" b="1" i="1" dirty="0" err="1">
                <a:solidFill>
                  <a:prstClr val="black"/>
                </a:solidFill>
              </a:rPr>
              <a:t>Lohmander</a:t>
            </a:r>
            <a:r>
              <a:rPr lang="sv-SE" sz="2200" b="1" i="1" dirty="0">
                <a:solidFill>
                  <a:prstClr val="black"/>
                </a:solidFill>
              </a:rPr>
              <a:t> (Optimal Solutions), </a:t>
            </a:r>
            <a:r>
              <a:rPr lang="sv-SE" sz="2200" b="1" i="1" dirty="0" smtClean="0">
                <a:solidFill>
                  <a:prstClr val="black"/>
                </a:solidFill>
              </a:rPr>
              <a:t>(presenter and </a:t>
            </a:r>
            <a:r>
              <a:rPr lang="sv-SE" sz="2200" b="1" i="1" dirty="0" err="1" smtClean="0">
                <a:solidFill>
                  <a:prstClr val="black"/>
                </a:solidFill>
              </a:rPr>
              <a:t>corresponding</a:t>
            </a:r>
            <a:r>
              <a:rPr lang="sv-SE" sz="2200" b="1" i="1" dirty="0" smtClean="0">
                <a:solidFill>
                  <a:prstClr val="black"/>
                </a:solidFill>
              </a:rPr>
              <a:t> </a:t>
            </a:r>
            <a:r>
              <a:rPr lang="sv-SE" sz="2200" b="1" i="1" dirty="0" err="1">
                <a:solidFill>
                  <a:prstClr val="black"/>
                </a:solidFill>
              </a:rPr>
              <a:t>author</a:t>
            </a:r>
            <a:r>
              <a:rPr lang="sv-SE" sz="2200" b="1" i="1" dirty="0">
                <a:solidFill>
                  <a:prstClr val="black"/>
                </a:solidFill>
              </a:rPr>
              <a:t>), Jan-Ola Olsson, Nils Fagerberg, Johan Bergh &amp; </a:t>
            </a:r>
            <a:r>
              <a:rPr lang="sv-SE" sz="2200" b="1" i="1" dirty="0" err="1">
                <a:solidFill>
                  <a:prstClr val="black"/>
                </a:solidFill>
              </a:rPr>
              <a:t>Stergios</a:t>
            </a:r>
            <a:r>
              <a:rPr lang="sv-SE" sz="2200" b="1" i="1" dirty="0">
                <a:solidFill>
                  <a:prstClr val="black"/>
                </a:solidFill>
              </a:rPr>
              <a:t> </a:t>
            </a:r>
            <a:r>
              <a:rPr lang="sv-SE" sz="2200" b="1" i="1" dirty="0" err="1">
                <a:solidFill>
                  <a:prstClr val="black"/>
                </a:solidFill>
              </a:rPr>
              <a:t>Adamopoulos</a:t>
            </a:r>
            <a:r>
              <a:rPr lang="sv-SE" sz="2200" b="1" i="1" dirty="0">
                <a:solidFill>
                  <a:prstClr val="black"/>
                </a:solidFill>
              </a:rPr>
              <a:t> (all at </a:t>
            </a:r>
            <a:r>
              <a:rPr lang="sv-SE" sz="2200" b="1" i="1" dirty="0" err="1">
                <a:solidFill>
                  <a:prstClr val="black"/>
                </a:solidFill>
              </a:rPr>
              <a:t>Linnaeus</a:t>
            </a:r>
            <a:r>
              <a:rPr lang="sv-SE" sz="2200" b="1" i="1" dirty="0">
                <a:solidFill>
                  <a:prstClr val="black"/>
                </a:solidFill>
              </a:rPr>
              <a:t> </a:t>
            </a:r>
            <a:r>
              <a:rPr lang="sv-SE" sz="2200" b="1" i="1" dirty="0" smtClean="0">
                <a:solidFill>
                  <a:prstClr val="black"/>
                </a:solidFill>
              </a:rPr>
              <a:t>University) </a:t>
            </a:r>
            <a:r>
              <a:rPr lang="sv-SE" sz="1200" b="1" i="1" dirty="0" smtClean="0">
                <a:solidFill>
                  <a:schemeClr val="bg1"/>
                </a:solidFill>
              </a:rPr>
              <a:t>Version 170808</a:t>
            </a:r>
            <a:r>
              <a:rPr lang="sv-SE" sz="2200" b="1" i="1" dirty="0" smtClean="0">
                <a:solidFill>
                  <a:prstClr val="black"/>
                </a:solidFill>
              </a:rPr>
              <a:t> </a:t>
            </a:r>
            <a:endParaRPr lang="sv-SE" sz="2200" b="1" i="1" dirty="0">
              <a:solidFill>
                <a:prstClr val="black"/>
              </a:solidFill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47A9-5B4B-4DBD-AD24-B5835BC18F8A}" type="slidenum">
              <a:rPr lang="sv-SE" smtClean="0"/>
              <a:t>1</a:t>
            </a:fld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798"/>
            <a:ext cx="12192000" cy="3432202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1457933" y="6103502"/>
            <a:ext cx="4445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August 27-30, </a:t>
            </a:r>
            <a:r>
              <a:rPr lang="en-US" dirty="0" smtClean="0">
                <a:solidFill>
                  <a:schemeClr val="bg1"/>
                </a:solidFill>
              </a:rPr>
              <a:t>2017, Clearwater </a:t>
            </a:r>
            <a:r>
              <a:rPr lang="en-US" dirty="0">
                <a:solidFill>
                  <a:schemeClr val="bg1"/>
                </a:solidFill>
              </a:rPr>
              <a:t>Resort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Suquamish, </a:t>
            </a:r>
            <a:r>
              <a:rPr lang="en-US" dirty="0" smtClean="0">
                <a:solidFill>
                  <a:schemeClr val="bg1"/>
                </a:solidFill>
              </a:rPr>
              <a:t>Washington, </a:t>
            </a:r>
            <a:r>
              <a:rPr lang="en-US" i="1" dirty="0" smtClean="0">
                <a:solidFill>
                  <a:schemeClr val="bg1"/>
                </a:solidFill>
              </a:rPr>
              <a:t>(</a:t>
            </a:r>
            <a:r>
              <a:rPr lang="en-US" i="1" dirty="0">
                <a:solidFill>
                  <a:schemeClr val="bg1"/>
                </a:solidFill>
              </a:rPr>
              <a:t>near Seattle)</a:t>
            </a: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38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10324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v-SE" b="1" u="sng" dirty="0" smtClean="0">
                <a:solidFill>
                  <a:srgbClr val="0070C0"/>
                </a:solidFill>
              </a:rPr>
              <a:t>The software:</a:t>
            </a:r>
          </a:p>
          <a:p>
            <a:pPr marL="0" indent="0">
              <a:buNone/>
            </a:pPr>
            <a:endParaRPr lang="sv-SE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v-SE" dirty="0" smtClean="0">
                <a:solidFill>
                  <a:srgbClr val="0070C0"/>
                </a:solidFill>
              </a:rPr>
              <a:t>In the end </a:t>
            </a:r>
            <a:r>
              <a:rPr lang="sv-SE" dirty="0" err="1" smtClean="0">
                <a:solidFill>
                  <a:srgbClr val="0070C0"/>
                </a:solidFill>
              </a:rPr>
              <a:t>of</a:t>
            </a:r>
            <a:r>
              <a:rPr lang="sv-SE" dirty="0" smtClean="0">
                <a:solidFill>
                  <a:srgbClr val="0070C0"/>
                </a:solidFill>
              </a:rPr>
              <a:t> </a:t>
            </a:r>
            <a:r>
              <a:rPr lang="sv-SE" dirty="0" err="1" smtClean="0">
                <a:solidFill>
                  <a:srgbClr val="0070C0"/>
                </a:solidFill>
              </a:rPr>
              <a:t>this</a:t>
            </a:r>
            <a:r>
              <a:rPr lang="sv-SE" dirty="0" smtClean="0">
                <a:solidFill>
                  <a:srgbClr val="0070C0"/>
                </a:solidFill>
              </a:rPr>
              <a:t> presentation, the </a:t>
            </a:r>
            <a:r>
              <a:rPr lang="sv-SE" dirty="0" err="1" smtClean="0">
                <a:solidFill>
                  <a:srgbClr val="0070C0"/>
                </a:solidFill>
              </a:rPr>
              <a:t>complete</a:t>
            </a:r>
            <a:r>
              <a:rPr lang="sv-SE" dirty="0" smtClean="0">
                <a:solidFill>
                  <a:srgbClr val="0070C0"/>
                </a:solidFill>
              </a:rPr>
              <a:t> software is </a:t>
            </a:r>
            <a:r>
              <a:rPr lang="sv-SE" dirty="0" err="1" smtClean="0">
                <a:solidFill>
                  <a:srgbClr val="0070C0"/>
                </a:solidFill>
              </a:rPr>
              <a:t>documented</a:t>
            </a:r>
            <a:r>
              <a:rPr lang="sv-SE" dirty="0" smtClean="0">
                <a:solidFill>
                  <a:srgbClr val="0070C0"/>
                </a:solidFill>
              </a:rPr>
              <a:t> and </a:t>
            </a:r>
            <a:r>
              <a:rPr lang="sv-SE" dirty="0" err="1" smtClean="0">
                <a:solidFill>
                  <a:srgbClr val="0070C0"/>
                </a:solidFill>
              </a:rPr>
              <a:t>followed</a:t>
            </a:r>
            <a:r>
              <a:rPr lang="sv-SE" dirty="0" smtClean="0">
                <a:solidFill>
                  <a:srgbClr val="0070C0"/>
                </a:solidFill>
              </a:rPr>
              <a:t> by a </a:t>
            </a:r>
            <a:r>
              <a:rPr lang="sv-SE" dirty="0" err="1" smtClean="0">
                <a:solidFill>
                  <a:srgbClr val="0070C0"/>
                </a:solidFill>
              </a:rPr>
              <a:t>few</a:t>
            </a:r>
            <a:r>
              <a:rPr lang="sv-SE" dirty="0" smtClean="0">
                <a:solidFill>
                  <a:srgbClr val="0070C0"/>
                </a:solidFill>
              </a:rPr>
              <a:t> </a:t>
            </a:r>
            <a:r>
              <a:rPr lang="sv-SE" dirty="0" err="1" smtClean="0">
                <a:solidFill>
                  <a:srgbClr val="0070C0"/>
                </a:solidFill>
              </a:rPr>
              <a:t>lines</a:t>
            </a:r>
            <a:r>
              <a:rPr lang="sv-SE" dirty="0" smtClean="0">
                <a:solidFill>
                  <a:srgbClr val="0070C0"/>
                </a:solidFill>
              </a:rPr>
              <a:t> </a:t>
            </a:r>
            <a:r>
              <a:rPr lang="sv-SE" dirty="0" err="1" smtClean="0">
                <a:solidFill>
                  <a:srgbClr val="0070C0"/>
                </a:solidFill>
              </a:rPr>
              <a:t>of</a:t>
            </a:r>
            <a:r>
              <a:rPr lang="sv-SE" dirty="0" smtClean="0">
                <a:solidFill>
                  <a:srgbClr val="0070C0"/>
                </a:solidFill>
              </a:rPr>
              <a:t> a </a:t>
            </a:r>
            <a:r>
              <a:rPr lang="sv-SE" dirty="0" err="1" smtClean="0">
                <a:solidFill>
                  <a:srgbClr val="0070C0"/>
                </a:solidFill>
              </a:rPr>
              <a:t>typical</a:t>
            </a:r>
            <a:r>
              <a:rPr lang="sv-SE" dirty="0" smtClean="0">
                <a:solidFill>
                  <a:srgbClr val="0070C0"/>
                </a:solidFill>
              </a:rPr>
              <a:t> output </a:t>
            </a:r>
            <a:r>
              <a:rPr lang="sv-SE" dirty="0" err="1" smtClean="0">
                <a:solidFill>
                  <a:srgbClr val="0070C0"/>
                </a:solidFill>
              </a:rPr>
              <a:t>file</a:t>
            </a:r>
            <a:r>
              <a:rPr lang="sv-SE" dirty="0" smtClean="0">
                <a:solidFill>
                  <a:srgbClr val="0070C0"/>
                </a:solidFill>
              </a:rPr>
              <a:t>.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 smtClean="0">
                <a:solidFill>
                  <a:srgbClr val="0070C0"/>
                </a:solidFill>
              </a:rPr>
              <a:t>The software </a:t>
            </a:r>
            <a:r>
              <a:rPr lang="sv-SE" dirty="0" err="1" smtClean="0">
                <a:solidFill>
                  <a:srgbClr val="0070C0"/>
                </a:solidFill>
              </a:rPr>
              <a:t>estimates</a:t>
            </a:r>
            <a:r>
              <a:rPr lang="sv-SE" dirty="0" smtClean="0">
                <a:solidFill>
                  <a:srgbClr val="0070C0"/>
                </a:solidFill>
              </a:rPr>
              <a:t>, via </a:t>
            </a:r>
            <a:r>
              <a:rPr lang="sv-SE" dirty="0" err="1" smtClean="0">
                <a:solidFill>
                  <a:srgbClr val="0070C0"/>
                </a:solidFill>
              </a:rPr>
              <a:t>repeated</a:t>
            </a:r>
            <a:r>
              <a:rPr lang="sv-SE" dirty="0" smtClean="0">
                <a:solidFill>
                  <a:srgbClr val="0070C0"/>
                </a:solidFill>
              </a:rPr>
              <a:t> </a:t>
            </a:r>
            <a:r>
              <a:rPr lang="sv-SE" dirty="0" err="1" smtClean="0">
                <a:solidFill>
                  <a:srgbClr val="0070C0"/>
                </a:solidFill>
              </a:rPr>
              <a:t>stochastic</a:t>
            </a:r>
            <a:r>
              <a:rPr lang="sv-SE" dirty="0" smtClean="0">
                <a:solidFill>
                  <a:srgbClr val="0070C0"/>
                </a:solidFill>
              </a:rPr>
              <a:t> simulations,  the total </a:t>
            </a:r>
            <a:r>
              <a:rPr lang="sv-SE" dirty="0" err="1" smtClean="0">
                <a:solidFill>
                  <a:srgbClr val="0070C0"/>
                </a:solidFill>
              </a:rPr>
              <a:t>expected</a:t>
            </a:r>
            <a:r>
              <a:rPr lang="sv-SE" dirty="0" smtClean="0">
                <a:solidFill>
                  <a:srgbClr val="0070C0"/>
                </a:solidFill>
              </a:rPr>
              <a:t> present </a:t>
            </a:r>
            <a:r>
              <a:rPr lang="sv-SE" dirty="0" err="1" smtClean="0">
                <a:solidFill>
                  <a:srgbClr val="0070C0"/>
                </a:solidFill>
              </a:rPr>
              <a:t>value</a:t>
            </a:r>
            <a:r>
              <a:rPr lang="sv-SE" dirty="0" smtClean="0">
                <a:solidFill>
                  <a:srgbClr val="0070C0"/>
                </a:solidFill>
              </a:rPr>
              <a:t> </a:t>
            </a:r>
            <a:r>
              <a:rPr lang="sv-SE" dirty="0" err="1" smtClean="0">
                <a:solidFill>
                  <a:srgbClr val="0070C0"/>
                </a:solidFill>
              </a:rPr>
              <a:t>of</a:t>
            </a:r>
            <a:r>
              <a:rPr lang="sv-SE" dirty="0">
                <a:solidFill>
                  <a:srgbClr val="0070C0"/>
                </a:solidFill>
              </a:rPr>
              <a:t> </a:t>
            </a:r>
            <a:r>
              <a:rPr lang="sv-SE" dirty="0" smtClean="0">
                <a:solidFill>
                  <a:srgbClr val="0070C0"/>
                </a:solidFill>
              </a:rPr>
              <a:t>all </a:t>
            </a:r>
            <a:r>
              <a:rPr lang="sv-SE" dirty="0" err="1" smtClean="0">
                <a:solidFill>
                  <a:srgbClr val="0070C0"/>
                </a:solidFill>
              </a:rPr>
              <a:t>activities</a:t>
            </a:r>
            <a:r>
              <a:rPr lang="sv-SE" dirty="0" smtClean="0">
                <a:solidFill>
                  <a:srgbClr val="0070C0"/>
                </a:solidFill>
              </a:rPr>
              <a:t> </a:t>
            </a:r>
            <a:r>
              <a:rPr lang="sv-SE" dirty="0" err="1" smtClean="0">
                <a:solidFill>
                  <a:srgbClr val="0070C0"/>
                </a:solidFill>
              </a:rPr>
              <a:t>during</a:t>
            </a:r>
            <a:r>
              <a:rPr lang="sv-SE" dirty="0" smtClean="0">
                <a:solidFill>
                  <a:srgbClr val="0070C0"/>
                </a:solidFill>
              </a:rPr>
              <a:t> 200 </a:t>
            </a:r>
            <a:r>
              <a:rPr lang="sv-SE" dirty="0" err="1" smtClean="0">
                <a:solidFill>
                  <a:srgbClr val="0070C0"/>
                </a:solidFill>
              </a:rPr>
              <a:t>years</a:t>
            </a:r>
            <a:r>
              <a:rPr lang="sv-SE" dirty="0" smtClean="0">
                <a:solidFill>
                  <a:srgbClr val="0070C0"/>
                </a:solidFill>
              </a:rPr>
              <a:t>, for different </a:t>
            </a:r>
            <a:r>
              <a:rPr lang="sv-SE" dirty="0" err="1" smtClean="0">
                <a:solidFill>
                  <a:srgbClr val="0070C0"/>
                </a:solidFill>
              </a:rPr>
              <a:t>control</a:t>
            </a:r>
            <a:r>
              <a:rPr lang="sv-SE" dirty="0" smtClean="0">
                <a:solidFill>
                  <a:srgbClr val="0070C0"/>
                </a:solidFill>
              </a:rPr>
              <a:t> </a:t>
            </a:r>
            <a:r>
              <a:rPr lang="sv-SE" dirty="0" err="1" smtClean="0">
                <a:solidFill>
                  <a:srgbClr val="0070C0"/>
                </a:solidFill>
              </a:rPr>
              <a:t>function</a:t>
            </a:r>
            <a:r>
              <a:rPr lang="sv-SE" dirty="0" smtClean="0">
                <a:solidFill>
                  <a:srgbClr val="0070C0"/>
                </a:solidFill>
              </a:rPr>
              <a:t> parameter </a:t>
            </a:r>
            <a:r>
              <a:rPr lang="sv-SE" dirty="0" err="1" smtClean="0">
                <a:solidFill>
                  <a:srgbClr val="0070C0"/>
                </a:solidFill>
              </a:rPr>
              <a:t>value</a:t>
            </a:r>
            <a:r>
              <a:rPr lang="sv-SE" dirty="0" smtClean="0">
                <a:solidFill>
                  <a:srgbClr val="0070C0"/>
                </a:solidFill>
              </a:rPr>
              <a:t> combinations.</a:t>
            </a:r>
            <a:endParaRPr lang="sv-SE" dirty="0">
              <a:solidFill>
                <a:srgbClr val="0070C0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47A9-5B4B-4DBD-AD24-B5835BC18F8A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24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101988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sv-SE" b="1" dirty="0" err="1" smtClean="0">
                <a:solidFill>
                  <a:srgbClr val="0070C0"/>
                </a:solidFill>
              </a:rPr>
              <a:t>Some</a:t>
            </a:r>
            <a:r>
              <a:rPr lang="sv-SE" b="1" dirty="0" smtClean="0">
                <a:solidFill>
                  <a:srgbClr val="0070C0"/>
                </a:solidFill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</a:rPr>
              <a:t>of</a:t>
            </a:r>
            <a:r>
              <a:rPr lang="sv-SE" b="1" dirty="0" smtClean="0">
                <a:solidFill>
                  <a:srgbClr val="0070C0"/>
                </a:solidFill>
              </a:rPr>
              <a:t> the </a:t>
            </a:r>
            <a:r>
              <a:rPr lang="sv-SE" b="1" dirty="0" err="1" smtClean="0">
                <a:solidFill>
                  <a:srgbClr val="0070C0"/>
                </a:solidFill>
              </a:rPr>
              <a:t>empirical</a:t>
            </a:r>
            <a:r>
              <a:rPr lang="sv-SE" b="1" dirty="0" smtClean="0">
                <a:solidFill>
                  <a:srgbClr val="0070C0"/>
                </a:solidFill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</a:rPr>
              <a:t>background</a:t>
            </a:r>
            <a:r>
              <a:rPr lang="sv-SE" b="1" dirty="0" smtClean="0">
                <a:solidFill>
                  <a:srgbClr val="0070C0"/>
                </a:solidFill>
              </a:rPr>
              <a:t> and </a:t>
            </a:r>
            <a:r>
              <a:rPr lang="sv-SE" b="1" dirty="0" err="1" smtClean="0">
                <a:solidFill>
                  <a:srgbClr val="0070C0"/>
                </a:solidFill>
              </a:rPr>
              <a:t>derived</a:t>
            </a:r>
            <a:r>
              <a:rPr lang="sv-SE" b="1" dirty="0" smtClean="0">
                <a:solidFill>
                  <a:srgbClr val="0070C0"/>
                </a:solidFill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</a:rPr>
              <a:t>functions</a:t>
            </a:r>
            <a:r>
              <a:rPr lang="sv-SE" b="1" dirty="0" smtClean="0">
                <a:solidFill>
                  <a:srgbClr val="0070C0"/>
                </a:solidFill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</a:rPr>
              <a:t>used</a:t>
            </a:r>
            <a:r>
              <a:rPr lang="sv-SE" b="1" dirty="0" smtClean="0">
                <a:solidFill>
                  <a:srgbClr val="0070C0"/>
                </a:solidFill>
              </a:rPr>
              <a:t> in the </a:t>
            </a:r>
            <a:r>
              <a:rPr lang="sv-SE" b="1" dirty="0" err="1" smtClean="0">
                <a:solidFill>
                  <a:srgbClr val="0070C0"/>
                </a:solidFill>
              </a:rPr>
              <a:t>optimization</a:t>
            </a:r>
            <a:r>
              <a:rPr lang="sv-SE" b="1" dirty="0" smtClean="0">
                <a:solidFill>
                  <a:srgbClr val="0070C0"/>
                </a:solidFill>
              </a:rPr>
              <a:t>, </a:t>
            </a:r>
            <a:r>
              <a:rPr lang="sv-SE" b="1" dirty="0" err="1" smtClean="0">
                <a:solidFill>
                  <a:srgbClr val="0070C0"/>
                </a:solidFill>
              </a:rPr>
              <a:t>are</a:t>
            </a:r>
            <a:r>
              <a:rPr lang="sv-SE" b="1" dirty="0" smtClean="0">
                <a:solidFill>
                  <a:srgbClr val="0070C0"/>
                </a:solidFill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</a:rPr>
              <a:t>briefly</a:t>
            </a:r>
            <a:r>
              <a:rPr lang="sv-SE" b="1" dirty="0" smtClean="0">
                <a:solidFill>
                  <a:srgbClr val="0070C0"/>
                </a:solidFill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</a:rPr>
              <a:t>described</a:t>
            </a:r>
            <a:r>
              <a:rPr lang="sv-SE" b="1" dirty="0" smtClean="0">
                <a:solidFill>
                  <a:srgbClr val="0070C0"/>
                </a:solidFill>
              </a:rPr>
              <a:t> on the </a:t>
            </a:r>
            <a:r>
              <a:rPr lang="sv-SE" b="1" dirty="0" err="1" smtClean="0">
                <a:solidFill>
                  <a:srgbClr val="0070C0"/>
                </a:solidFill>
              </a:rPr>
              <a:t>following</a:t>
            </a:r>
            <a:r>
              <a:rPr lang="sv-SE" b="1" dirty="0" smtClean="0">
                <a:solidFill>
                  <a:srgbClr val="0070C0"/>
                </a:solidFill>
              </a:rPr>
              <a:t> pages. </a:t>
            </a:r>
            <a:endParaRPr lang="sv-SE" b="1" dirty="0">
              <a:solidFill>
                <a:srgbClr val="0070C0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47A9-5B4B-4DBD-AD24-B5835BC18F8A}" type="slidenum">
              <a:rPr lang="sv-SE" smtClean="0"/>
              <a:t>11</a:t>
            </a:fld>
            <a:endParaRPr lang="sv-SE"/>
          </a:p>
        </p:txBody>
      </p:sp>
      <p:sp>
        <p:nvSpPr>
          <p:cNvPr id="5" name="textruta 4"/>
          <p:cNvSpPr txBox="1"/>
          <p:nvPr/>
        </p:nvSpPr>
        <p:spPr>
          <a:xfrm>
            <a:off x="838200" y="3191256"/>
            <a:ext cx="87452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b="1" dirty="0" smtClean="0">
                <a:solidFill>
                  <a:srgbClr val="FF0000"/>
                </a:solidFill>
              </a:rPr>
              <a:t>All </a:t>
            </a:r>
            <a:r>
              <a:rPr lang="sv-SE" sz="3200" b="1" dirty="0" err="1" smtClean="0">
                <a:solidFill>
                  <a:srgbClr val="FF0000"/>
                </a:solidFill>
              </a:rPr>
              <a:t>statistics</a:t>
            </a:r>
            <a:r>
              <a:rPr lang="sv-SE" sz="3200" b="1" dirty="0" smtClean="0">
                <a:solidFill>
                  <a:srgbClr val="FF0000"/>
                </a:solidFill>
              </a:rPr>
              <a:t> </a:t>
            </a:r>
            <a:r>
              <a:rPr lang="sv-SE" sz="3200" b="1" dirty="0" err="1" smtClean="0">
                <a:solidFill>
                  <a:srgbClr val="FF0000"/>
                </a:solidFill>
              </a:rPr>
              <a:t>concerning</a:t>
            </a:r>
            <a:r>
              <a:rPr lang="sv-SE" sz="3200" b="1" dirty="0" smtClean="0">
                <a:solidFill>
                  <a:srgbClr val="FF0000"/>
                </a:solidFill>
              </a:rPr>
              <a:t> </a:t>
            </a:r>
            <a:r>
              <a:rPr lang="sv-SE" sz="3200" b="1" dirty="0" err="1" smtClean="0">
                <a:solidFill>
                  <a:srgbClr val="FF0000"/>
                </a:solidFill>
              </a:rPr>
              <a:t>prices</a:t>
            </a:r>
            <a:r>
              <a:rPr lang="sv-SE" sz="3200" b="1" dirty="0" smtClean="0">
                <a:solidFill>
                  <a:srgbClr val="FF0000"/>
                </a:solidFill>
              </a:rPr>
              <a:t>, </a:t>
            </a:r>
            <a:r>
              <a:rPr lang="sv-SE" sz="3200" b="1" dirty="0" err="1" smtClean="0">
                <a:solidFill>
                  <a:srgbClr val="FF0000"/>
                </a:solidFill>
              </a:rPr>
              <a:t>costs</a:t>
            </a:r>
            <a:r>
              <a:rPr lang="sv-SE" sz="3200" b="1" dirty="0" smtClean="0">
                <a:solidFill>
                  <a:srgbClr val="FF0000"/>
                </a:solidFill>
              </a:rPr>
              <a:t> and </a:t>
            </a:r>
            <a:r>
              <a:rPr lang="sv-SE" sz="3200" b="1" dirty="0" err="1" smtClean="0">
                <a:solidFill>
                  <a:srgbClr val="FF0000"/>
                </a:solidFill>
              </a:rPr>
              <a:t>forests</a:t>
            </a:r>
            <a:r>
              <a:rPr lang="sv-SE" sz="3200" b="1" dirty="0" smtClean="0">
                <a:solidFill>
                  <a:srgbClr val="FF0000"/>
                </a:solidFill>
              </a:rPr>
              <a:t>, </a:t>
            </a:r>
          </a:p>
          <a:p>
            <a:r>
              <a:rPr lang="sv-SE" sz="3200" b="1" dirty="0" err="1" smtClean="0">
                <a:solidFill>
                  <a:srgbClr val="FF0000"/>
                </a:solidFill>
              </a:rPr>
              <a:t>concern</a:t>
            </a:r>
            <a:r>
              <a:rPr lang="sv-SE" sz="3200" b="1" dirty="0" smtClean="0">
                <a:solidFill>
                  <a:srgbClr val="FF0000"/>
                </a:solidFill>
              </a:rPr>
              <a:t> ”Southern Sweden”.</a:t>
            </a:r>
            <a:endParaRPr lang="sv-SE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90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47A9-5B4B-4DBD-AD24-B5835BC18F8A}" type="slidenum">
              <a:rPr lang="sv-SE" smtClean="0"/>
              <a:t>12</a:t>
            </a:fld>
            <a:endParaRPr lang="sv-SE"/>
          </a:p>
        </p:txBody>
      </p:sp>
      <p:graphicFrame>
        <p:nvGraphicFramePr>
          <p:cNvPr id="3" name="Diagra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9878281"/>
              </p:ext>
            </p:extLst>
          </p:nvPr>
        </p:nvGraphicFramePr>
        <p:xfrm>
          <a:off x="863481" y="132465"/>
          <a:ext cx="9879358" cy="5237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ruta 3"/>
          <p:cNvSpPr txBox="1"/>
          <p:nvPr/>
        </p:nvSpPr>
        <p:spPr>
          <a:xfrm>
            <a:off x="438205" y="5433020"/>
            <a:ext cx="111549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err="1" smtClean="0"/>
              <a:t>Stdef</a:t>
            </a:r>
            <a:r>
              <a:rPr lang="sv-SE" dirty="0" smtClean="0"/>
              <a:t> = Real </a:t>
            </a:r>
            <a:r>
              <a:rPr lang="sv-SE" dirty="0" err="1" smtClean="0"/>
              <a:t>price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spruce</a:t>
            </a:r>
            <a:r>
              <a:rPr lang="sv-SE" dirty="0" smtClean="0"/>
              <a:t> </a:t>
            </a:r>
            <a:r>
              <a:rPr lang="sv-SE" dirty="0" err="1" smtClean="0"/>
              <a:t>timber</a:t>
            </a:r>
            <a:r>
              <a:rPr lang="sv-SE" dirty="0" smtClean="0"/>
              <a:t>, </a:t>
            </a:r>
            <a:r>
              <a:rPr lang="sv-SE" b="1" dirty="0" err="1" smtClean="0"/>
              <a:t>Tdef</a:t>
            </a:r>
            <a:r>
              <a:rPr lang="sv-SE" dirty="0" smtClean="0"/>
              <a:t> = Real </a:t>
            </a:r>
            <a:r>
              <a:rPr lang="sv-SE" dirty="0" err="1" smtClean="0"/>
              <a:t>price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timber</a:t>
            </a:r>
            <a:r>
              <a:rPr lang="sv-SE" dirty="0" smtClean="0"/>
              <a:t>, </a:t>
            </a:r>
            <a:r>
              <a:rPr lang="sv-SE" b="1" dirty="0" err="1" smtClean="0"/>
              <a:t>PWSoftdef</a:t>
            </a:r>
            <a:r>
              <a:rPr lang="sv-SE" dirty="0" smtClean="0"/>
              <a:t> = Real </a:t>
            </a:r>
            <a:r>
              <a:rPr lang="sv-SE" dirty="0" err="1" smtClean="0"/>
              <a:t>price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pulpwood</a:t>
            </a:r>
            <a:r>
              <a:rPr lang="sv-SE" dirty="0" smtClean="0"/>
              <a:t> from </a:t>
            </a:r>
            <a:r>
              <a:rPr lang="sv-SE" dirty="0" err="1" smtClean="0"/>
              <a:t>softwoods</a:t>
            </a:r>
            <a:r>
              <a:rPr lang="sv-SE" dirty="0" smtClean="0"/>
              <a:t>, </a:t>
            </a:r>
          </a:p>
          <a:p>
            <a:r>
              <a:rPr lang="sv-SE" b="1" dirty="0" err="1" smtClean="0"/>
              <a:t>PWSdef</a:t>
            </a:r>
            <a:r>
              <a:rPr lang="sv-SE" dirty="0" smtClean="0"/>
              <a:t> = Real </a:t>
            </a:r>
            <a:r>
              <a:rPr lang="sv-SE" dirty="0" err="1" smtClean="0"/>
              <a:t>price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pulpwood</a:t>
            </a:r>
            <a:r>
              <a:rPr lang="sv-SE" dirty="0" smtClean="0"/>
              <a:t> from </a:t>
            </a:r>
            <a:r>
              <a:rPr lang="sv-SE" dirty="0" err="1" smtClean="0"/>
              <a:t>spruce</a:t>
            </a:r>
            <a:r>
              <a:rPr lang="sv-SE" dirty="0" smtClean="0"/>
              <a:t>. (</a:t>
            </a:r>
            <a:r>
              <a:rPr lang="sv-SE" dirty="0" err="1" smtClean="0"/>
              <a:t>Spruce</a:t>
            </a:r>
            <a:r>
              <a:rPr lang="sv-SE" dirty="0" smtClean="0"/>
              <a:t> = </a:t>
            </a:r>
            <a:r>
              <a:rPr lang="sv-SE" dirty="0" err="1" smtClean="0"/>
              <a:t>Norway</a:t>
            </a:r>
            <a:r>
              <a:rPr lang="sv-SE" dirty="0" smtClean="0"/>
              <a:t> </a:t>
            </a:r>
            <a:r>
              <a:rPr lang="sv-SE" dirty="0" err="1" smtClean="0"/>
              <a:t>spruce</a:t>
            </a:r>
            <a:r>
              <a:rPr lang="sv-SE" dirty="0" smtClean="0"/>
              <a:t> = </a:t>
            </a:r>
            <a:r>
              <a:rPr lang="sv-SE" dirty="0" err="1" smtClean="0"/>
              <a:t>Picea</a:t>
            </a:r>
            <a:r>
              <a:rPr lang="sv-SE" dirty="0" smtClean="0"/>
              <a:t> </a:t>
            </a:r>
            <a:r>
              <a:rPr lang="sv-SE" dirty="0" err="1" smtClean="0"/>
              <a:t>abies</a:t>
            </a:r>
            <a:r>
              <a:rPr lang="sv-SE" dirty="0" smtClean="0"/>
              <a:t>. </a:t>
            </a:r>
          </a:p>
          <a:p>
            <a:r>
              <a:rPr lang="sv-SE" dirty="0" smtClean="0"/>
              <a:t>All </a:t>
            </a:r>
            <a:r>
              <a:rPr lang="sv-SE" dirty="0" err="1" smtClean="0"/>
              <a:t>prices</a:t>
            </a:r>
            <a:r>
              <a:rPr lang="sv-SE" dirty="0" smtClean="0"/>
              <a:t> </a:t>
            </a:r>
            <a:r>
              <a:rPr lang="sv-SE" dirty="0" err="1" smtClean="0"/>
              <a:t>concern</a:t>
            </a:r>
            <a:r>
              <a:rPr lang="sv-SE" dirty="0" smtClean="0"/>
              <a:t> </a:t>
            </a:r>
            <a:r>
              <a:rPr lang="sv-SE" dirty="0" err="1" smtClean="0"/>
              <a:t>southern</a:t>
            </a:r>
            <a:r>
              <a:rPr lang="sv-SE" dirty="0" smtClean="0"/>
              <a:t> Sweden.) </a:t>
            </a:r>
            <a:r>
              <a:rPr lang="sv-SE" dirty="0" err="1" smtClean="0"/>
              <a:t>Sources</a:t>
            </a:r>
            <a:r>
              <a:rPr lang="sv-SE" dirty="0" smtClean="0"/>
              <a:t>: Swedish Forest Agency and SCB.</a:t>
            </a:r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10431102" y="1735598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latin typeface="Arial Black" panose="020B0A04020102020204" pitchFamily="34" charset="0"/>
              </a:rPr>
              <a:t>TIMBER</a:t>
            </a:r>
            <a:endParaRPr lang="sv-SE" b="1" dirty="0">
              <a:latin typeface="Arial Black" panose="020B0A04020102020204" pitchFamily="34" charset="0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10431102" y="2566595"/>
            <a:ext cx="1655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PULPWOOD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2879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47A9-5B4B-4DBD-AD24-B5835BC18F8A}" type="slidenum">
              <a:rPr lang="sv-SE" smtClean="0"/>
              <a:t>13</a:t>
            </a:fld>
            <a:endParaRPr lang="sv-SE"/>
          </a:p>
        </p:txBody>
      </p:sp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619301"/>
              </p:ext>
            </p:extLst>
          </p:nvPr>
        </p:nvGraphicFramePr>
        <p:xfrm>
          <a:off x="603509" y="564444"/>
          <a:ext cx="11091672" cy="5752654"/>
        </p:xfrm>
        <a:graphic>
          <a:graphicData uri="http://schemas.openxmlformats.org/drawingml/2006/table">
            <a:tbl>
              <a:tblPr/>
              <a:tblGrid>
                <a:gridCol w="1232408"/>
                <a:gridCol w="1232408"/>
                <a:gridCol w="1232408"/>
                <a:gridCol w="1232408"/>
                <a:gridCol w="1232408"/>
                <a:gridCol w="1232408"/>
                <a:gridCol w="1232408"/>
                <a:gridCol w="1232408"/>
                <a:gridCol w="1232408"/>
              </a:tblGrid>
              <a:tr h="222148"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95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v-SE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Regression </a:t>
                      </a:r>
                      <a:r>
                        <a:rPr lang="sv-SE" sz="16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statistics</a:t>
                      </a:r>
                      <a:endParaRPr lang="sv-SE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9867"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Multipel-R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0,992636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959"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R2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0,985325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2344"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Adjusted</a:t>
                      </a:r>
                      <a:r>
                        <a:rPr lang="sv-SE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R2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0,937706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9867"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Standard </a:t>
                      </a:r>
                      <a:r>
                        <a:rPr lang="sv-SE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error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38,03903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2344"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Observations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959">
                <a:tc>
                  <a:txBody>
                    <a:bodyPr/>
                    <a:lstStyle/>
                    <a:p>
                      <a:pPr algn="l" fontAlgn="b"/>
                      <a:endParaRPr lang="sv-S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959"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ANOVA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2344"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fg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KvS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MKv</a:t>
                      </a:r>
                      <a:endParaRPr lang="sv-SE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p-</a:t>
                      </a:r>
                      <a:r>
                        <a:rPr lang="sv-SE" sz="16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value</a:t>
                      </a:r>
                      <a:r>
                        <a:rPr lang="sv-SE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v-SE" sz="16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</a:t>
                      </a:r>
                      <a:r>
                        <a:rPr lang="sv-SE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v-SE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9867"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Regression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2040284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2040284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1410,041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5,08E-20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959"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Residual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30386,33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1446,968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959"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2070670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959">
                <a:tc>
                  <a:txBody>
                    <a:bodyPr/>
                    <a:lstStyle/>
                    <a:p>
                      <a:pPr algn="l" fontAlgn="b"/>
                      <a:endParaRPr lang="sv-S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344"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Coefficient</a:t>
                      </a:r>
                      <a:endParaRPr lang="sv-SE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Standard </a:t>
                      </a:r>
                      <a:r>
                        <a:rPr lang="sv-SE" sz="16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error</a:t>
                      </a:r>
                      <a:endParaRPr lang="sv-SE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t-</a:t>
                      </a:r>
                      <a:r>
                        <a:rPr lang="sv-SE" sz="16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ratio</a:t>
                      </a:r>
                      <a:endParaRPr lang="sv-SE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p-</a:t>
                      </a:r>
                      <a:r>
                        <a:rPr lang="sv-SE" sz="16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value</a:t>
                      </a:r>
                      <a:endParaRPr lang="sv-SE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959"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r>
                        <a:rPr lang="sv-SE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onstant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9959"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Stdef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0,600793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37,55051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9,72E-21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ruta 3"/>
          <p:cNvSpPr txBox="1"/>
          <p:nvPr/>
        </p:nvSpPr>
        <p:spPr>
          <a:xfrm>
            <a:off x="4631144" y="1048642"/>
            <a:ext cx="57501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i="1" dirty="0" smtClean="0">
                <a:solidFill>
                  <a:srgbClr val="FF0000"/>
                </a:solidFill>
              </a:rPr>
              <a:t>ALMOST a </a:t>
            </a:r>
            <a:r>
              <a:rPr lang="sv-SE" sz="2400" b="1" i="1" dirty="0" err="1" smtClean="0">
                <a:solidFill>
                  <a:srgbClr val="FF0000"/>
                </a:solidFill>
              </a:rPr>
              <a:t>perfect</a:t>
            </a:r>
            <a:r>
              <a:rPr lang="sv-SE" sz="2400" b="1" i="1" dirty="0" smtClean="0">
                <a:solidFill>
                  <a:srgbClr val="FF0000"/>
                </a:solidFill>
              </a:rPr>
              <a:t> and </a:t>
            </a:r>
            <a:r>
              <a:rPr lang="sv-SE" sz="2400" b="1" i="1" u="sng" dirty="0" err="1" smtClean="0">
                <a:solidFill>
                  <a:srgbClr val="FF0000"/>
                </a:solidFill>
              </a:rPr>
              <a:t>very</a:t>
            </a:r>
            <a:r>
              <a:rPr lang="sv-SE" sz="2400" b="1" i="1" u="sng" dirty="0" smtClean="0">
                <a:solidFill>
                  <a:srgbClr val="FF0000"/>
                </a:solidFill>
              </a:rPr>
              <a:t> simple </a:t>
            </a:r>
            <a:r>
              <a:rPr lang="sv-SE" sz="2400" b="1" i="1" dirty="0" err="1" smtClean="0">
                <a:solidFill>
                  <a:srgbClr val="FF0000"/>
                </a:solidFill>
              </a:rPr>
              <a:t>function</a:t>
            </a:r>
            <a:r>
              <a:rPr lang="sv-SE" sz="2400" b="1" i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sv-SE" sz="2400" b="1" dirty="0" err="1" smtClean="0"/>
              <a:t>PWSdef</a:t>
            </a:r>
            <a:r>
              <a:rPr lang="sv-SE" sz="2400" b="1" dirty="0" smtClean="0"/>
              <a:t> = 0.60*</a:t>
            </a:r>
            <a:r>
              <a:rPr lang="sv-SE" sz="2400" b="1" dirty="0" err="1" smtClean="0"/>
              <a:t>Stdef</a:t>
            </a:r>
            <a:endParaRPr lang="sv-SE" sz="2400" b="1" dirty="0" smtClean="0"/>
          </a:p>
          <a:p>
            <a:endParaRPr lang="sv-SE" sz="2400" b="1" dirty="0">
              <a:solidFill>
                <a:srgbClr val="FF0000"/>
              </a:solidFill>
            </a:endParaRPr>
          </a:p>
          <a:p>
            <a:r>
              <a:rPr lang="sv-SE" sz="2400" b="1" dirty="0" smtClean="0">
                <a:solidFill>
                  <a:srgbClr val="FF0000"/>
                </a:solidFill>
              </a:rPr>
              <a:t>(</a:t>
            </a:r>
            <a:r>
              <a:rPr lang="sv-SE" sz="2400" b="1" dirty="0" err="1" smtClean="0">
                <a:solidFill>
                  <a:srgbClr val="FF0000"/>
                </a:solidFill>
              </a:rPr>
              <a:t>Pulpwood</a:t>
            </a:r>
            <a:r>
              <a:rPr lang="sv-SE" sz="2400" b="1" dirty="0" smtClean="0">
                <a:solidFill>
                  <a:srgbClr val="FF0000"/>
                </a:solidFill>
              </a:rPr>
              <a:t> </a:t>
            </a:r>
            <a:r>
              <a:rPr lang="sv-SE" sz="2400" b="1" dirty="0" err="1" smtClean="0">
                <a:solidFill>
                  <a:srgbClr val="FF0000"/>
                </a:solidFill>
              </a:rPr>
              <a:t>price</a:t>
            </a:r>
            <a:r>
              <a:rPr lang="sv-SE" sz="2400" b="1" dirty="0" smtClean="0">
                <a:solidFill>
                  <a:srgbClr val="FF0000"/>
                </a:solidFill>
              </a:rPr>
              <a:t> = 0.6 * </a:t>
            </a:r>
            <a:r>
              <a:rPr lang="sv-SE" sz="2400" b="1" dirty="0" err="1" smtClean="0">
                <a:solidFill>
                  <a:srgbClr val="FF0000"/>
                </a:solidFill>
              </a:rPr>
              <a:t>Timber</a:t>
            </a:r>
            <a:r>
              <a:rPr lang="sv-SE" sz="2400" b="1" dirty="0" smtClean="0">
                <a:solidFill>
                  <a:srgbClr val="FF0000"/>
                </a:solidFill>
              </a:rPr>
              <a:t> </a:t>
            </a:r>
            <a:r>
              <a:rPr lang="sv-SE" sz="2400" b="1" dirty="0" err="1" smtClean="0">
                <a:solidFill>
                  <a:srgbClr val="FF0000"/>
                </a:solidFill>
              </a:rPr>
              <a:t>price</a:t>
            </a:r>
            <a:r>
              <a:rPr lang="sv-SE" sz="2400" b="1" dirty="0" smtClean="0">
                <a:solidFill>
                  <a:srgbClr val="FF0000"/>
                </a:solidFill>
              </a:rPr>
              <a:t>)</a:t>
            </a:r>
            <a:endParaRPr lang="sv-SE" sz="2400" b="1" dirty="0">
              <a:solidFill>
                <a:srgbClr val="FF0000"/>
              </a:solidFill>
            </a:endParaRPr>
          </a:p>
        </p:txBody>
      </p:sp>
      <p:sp>
        <p:nvSpPr>
          <p:cNvPr id="5" name="Höger 4"/>
          <p:cNvSpPr/>
          <p:nvPr/>
        </p:nvSpPr>
        <p:spPr>
          <a:xfrm flipH="1">
            <a:off x="3218687" y="1124712"/>
            <a:ext cx="731519" cy="39319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589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47A9-5B4B-4DBD-AD24-B5835BC18F8A}" type="slidenum">
              <a:rPr lang="sv-SE" smtClean="0"/>
              <a:t>14</a:t>
            </a:fld>
            <a:endParaRPr lang="sv-SE"/>
          </a:p>
        </p:txBody>
      </p:sp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291749"/>
              </p:ext>
            </p:extLst>
          </p:nvPr>
        </p:nvGraphicFramePr>
        <p:xfrm>
          <a:off x="1004712" y="1670755"/>
          <a:ext cx="9968088" cy="3749040"/>
        </p:xfrm>
        <a:graphic>
          <a:graphicData uri="http://schemas.openxmlformats.org/drawingml/2006/table">
            <a:tbl>
              <a:tblPr/>
              <a:tblGrid>
                <a:gridCol w="1715456"/>
                <a:gridCol w="1031185"/>
                <a:gridCol w="1072179"/>
                <a:gridCol w="1024878"/>
                <a:gridCol w="1024878"/>
                <a:gridCol w="1024878"/>
                <a:gridCol w="1024878"/>
                <a:gridCol w="1024878"/>
                <a:gridCol w="1024878"/>
              </a:tblGrid>
              <a:tr h="12821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v-SE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Regression </a:t>
                      </a:r>
                      <a:r>
                        <a:rPr lang="sv-SE" sz="14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statistics</a:t>
                      </a:r>
                      <a:endParaRPr lang="sv-SE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Multipel-R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0,515774551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R2</a:t>
                      </a:r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0,266023388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Adjusted</a:t>
                      </a:r>
                      <a:r>
                        <a:rPr lang="sv-S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R2</a:t>
                      </a:r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0,22739304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Standard </a:t>
                      </a:r>
                      <a:r>
                        <a:rPr lang="sv-SE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error</a:t>
                      </a:r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59,02778581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Observations</a:t>
                      </a:r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ANOVA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fg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KvS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MKv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p-</a:t>
                      </a:r>
                      <a:r>
                        <a:rPr lang="sv-SE" sz="14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value</a:t>
                      </a:r>
                      <a:r>
                        <a:rPr lang="sv-SE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v-SE" sz="14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</a:t>
                      </a:r>
                      <a:r>
                        <a:rPr lang="sv-SE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v-SE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Regression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23994,08455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23994,08455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6,886383417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0,016699293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Residual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66201,31046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3484,279498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90195,39502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Coefficient</a:t>
                      </a:r>
                      <a:endParaRPr lang="sv-SE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Standard </a:t>
                      </a:r>
                      <a:r>
                        <a:rPr lang="sv-SE" sz="14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error</a:t>
                      </a:r>
                      <a:endParaRPr lang="sv-SE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t-</a:t>
                      </a:r>
                      <a:r>
                        <a:rPr lang="sv-SE" sz="14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ratio</a:t>
                      </a:r>
                      <a:endParaRPr lang="sv-SE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p-</a:t>
                      </a:r>
                      <a:r>
                        <a:rPr lang="sv-SE" sz="14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value</a:t>
                      </a:r>
                      <a:endParaRPr lang="sv-SE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Constant</a:t>
                      </a:r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235,9102296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101,8500004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2,316251632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0,031871867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STP0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0,531329826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0,202473689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2,624191955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0,016699293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ktangel 3"/>
          <p:cNvSpPr/>
          <p:nvPr/>
        </p:nvSpPr>
        <p:spPr>
          <a:xfrm>
            <a:off x="4301247" y="520840"/>
            <a:ext cx="70525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v-SE" sz="2400" b="1" dirty="0" err="1">
                <a:solidFill>
                  <a:srgbClr val="0070C0"/>
                </a:solidFill>
              </a:rPr>
              <a:t>Deflated</a:t>
            </a:r>
            <a:r>
              <a:rPr lang="sv-SE" sz="2400" b="1" dirty="0">
                <a:solidFill>
                  <a:srgbClr val="0070C0"/>
                </a:solidFill>
              </a:rPr>
              <a:t> </a:t>
            </a:r>
            <a:r>
              <a:rPr lang="sv-SE" sz="2400" b="1" dirty="0" err="1">
                <a:solidFill>
                  <a:srgbClr val="0070C0"/>
                </a:solidFill>
              </a:rPr>
              <a:t>price</a:t>
            </a:r>
            <a:r>
              <a:rPr lang="sv-SE" sz="2400" b="1" dirty="0">
                <a:solidFill>
                  <a:srgbClr val="0070C0"/>
                </a:solidFill>
              </a:rPr>
              <a:t> </a:t>
            </a:r>
            <a:r>
              <a:rPr lang="sv-SE" sz="2400" b="1" dirty="0" err="1">
                <a:solidFill>
                  <a:srgbClr val="0070C0"/>
                </a:solidFill>
              </a:rPr>
              <a:t>of</a:t>
            </a:r>
            <a:r>
              <a:rPr lang="sv-SE" sz="2400" b="1" dirty="0">
                <a:solidFill>
                  <a:srgbClr val="0070C0"/>
                </a:solidFill>
              </a:rPr>
              <a:t> </a:t>
            </a:r>
            <a:r>
              <a:rPr lang="sv-SE" sz="2400" b="1" dirty="0" err="1">
                <a:solidFill>
                  <a:srgbClr val="0070C0"/>
                </a:solidFill>
              </a:rPr>
              <a:t>spruce</a:t>
            </a:r>
            <a:r>
              <a:rPr lang="sv-SE" sz="2400" b="1" dirty="0">
                <a:solidFill>
                  <a:srgbClr val="0070C0"/>
                </a:solidFill>
              </a:rPr>
              <a:t> </a:t>
            </a:r>
            <a:r>
              <a:rPr lang="sv-SE" sz="2400" b="1" dirty="0" err="1">
                <a:solidFill>
                  <a:srgbClr val="0070C0"/>
                </a:solidFill>
              </a:rPr>
              <a:t>timber</a:t>
            </a:r>
            <a:r>
              <a:rPr lang="sv-SE" sz="2400" b="1" dirty="0">
                <a:solidFill>
                  <a:srgbClr val="0070C0"/>
                </a:solidFill>
              </a:rPr>
              <a:t> </a:t>
            </a:r>
            <a:r>
              <a:rPr lang="sv-SE" sz="2400" b="1" dirty="0" err="1">
                <a:solidFill>
                  <a:srgbClr val="0070C0"/>
                </a:solidFill>
              </a:rPr>
              <a:t>year</a:t>
            </a:r>
            <a:r>
              <a:rPr lang="sv-SE" sz="2400" b="1" dirty="0">
                <a:solidFill>
                  <a:srgbClr val="0070C0"/>
                </a:solidFill>
              </a:rPr>
              <a:t> </a:t>
            </a:r>
            <a:r>
              <a:rPr lang="sv-SE" sz="2400" b="1" dirty="0" smtClean="0">
                <a:solidFill>
                  <a:srgbClr val="0070C0"/>
                </a:solidFill>
              </a:rPr>
              <a:t>t </a:t>
            </a:r>
            <a:r>
              <a:rPr lang="sv-SE" sz="2400" b="1" dirty="0">
                <a:solidFill>
                  <a:srgbClr val="0070C0"/>
                </a:solidFill>
              </a:rPr>
              <a:t>as a </a:t>
            </a:r>
            <a:r>
              <a:rPr lang="sv-SE" sz="2400" b="1" dirty="0" err="1">
                <a:solidFill>
                  <a:srgbClr val="0070C0"/>
                </a:solidFill>
              </a:rPr>
              <a:t>function</a:t>
            </a:r>
            <a:r>
              <a:rPr lang="sv-SE" sz="2400" b="1" dirty="0">
                <a:solidFill>
                  <a:srgbClr val="0070C0"/>
                </a:solidFill>
              </a:rPr>
              <a:t> </a:t>
            </a:r>
            <a:r>
              <a:rPr lang="sv-SE" sz="2400" b="1" dirty="0" err="1">
                <a:solidFill>
                  <a:srgbClr val="0070C0"/>
                </a:solidFill>
              </a:rPr>
              <a:t>of</a:t>
            </a:r>
            <a:r>
              <a:rPr lang="sv-SE" sz="2400" b="1" dirty="0">
                <a:solidFill>
                  <a:srgbClr val="0070C0"/>
                </a:solidFill>
              </a:rPr>
              <a:t> the </a:t>
            </a:r>
            <a:r>
              <a:rPr lang="sv-SE" sz="2400" b="1" dirty="0" err="1">
                <a:solidFill>
                  <a:srgbClr val="0070C0"/>
                </a:solidFill>
              </a:rPr>
              <a:t>deflated</a:t>
            </a:r>
            <a:r>
              <a:rPr lang="sv-SE" sz="2400" b="1" dirty="0">
                <a:solidFill>
                  <a:srgbClr val="0070C0"/>
                </a:solidFill>
              </a:rPr>
              <a:t> </a:t>
            </a:r>
            <a:r>
              <a:rPr lang="sv-SE" sz="2400" b="1" dirty="0" err="1">
                <a:solidFill>
                  <a:srgbClr val="0070C0"/>
                </a:solidFill>
              </a:rPr>
              <a:t>price</a:t>
            </a:r>
            <a:r>
              <a:rPr lang="sv-SE" sz="2400" b="1" dirty="0">
                <a:solidFill>
                  <a:srgbClr val="0070C0"/>
                </a:solidFill>
              </a:rPr>
              <a:t> </a:t>
            </a:r>
            <a:r>
              <a:rPr lang="sv-SE" sz="2400" b="1" dirty="0" err="1">
                <a:solidFill>
                  <a:srgbClr val="0070C0"/>
                </a:solidFill>
              </a:rPr>
              <a:t>of</a:t>
            </a:r>
            <a:r>
              <a:rPr lang="sv-SE" sz="2400" b="1" dirty="0">
                <a:solidFill>
                  <a:srgbClr val="0070C0"/>
                </a:solidFill>
              </a:rPr>
              <a:t> </a:t>
            </a:r>
            <a:r>
              <a:rPr lang="sv-SE" sz="2400" b="1" dirty="0" err="1">
                <a:solidFill>
                  <a:srgbClr val="0070C0"/>
                </a:solidFill>
              </a:rPr>
              <a:t>spruce</a:t>
            </a:r>
            <a:r>
              <a:rPr lang="sv-SE" sz="2400" b="1" dirty="0">
                <a:solidFill>
                  <a:srgbClr val="0070C0"/>
                </a:solidFill>
              </a:rPr>
              <a:t> </a:t>
            </a:r>
            <a:r>
              <a:rPr lang="sv-SE" sz="2400" b="1" dirty="0" err="1" smtClean="0">
                <a:solidFill>
                  <a:srgbClr val="0070C0"/>
                </a:solidFill>
              </a:rPr>
              <a:t>timber</a:t>
            </a:r>
            <a:r>
              <a:rPr lang="sv-SE" sz="2400" b="1" dirty="0" smtClean="0">
                <a:solidFill>
                  <a:srgbClr val="0070C0"/>
                </a:solidFill>
              </a:rPr>
              <a:t> </a:t>
            </a:r>
            <a:r>
              <a:rPr lang="sv-SE" sz="2400" b="1" dirty="0" err="1">
                <a:solidFill>
                  <a:srgbClr val="0070C0"/>
                </a:solidFill>
              </a:rPr>
              <a:t>year</a:t>
            </a:r>
            <a:r>
              <a:rPr lang="sv-SE" sz="2400" b="1" dirty="0">
                <a:solidFill>
                  <a:srgbClr val="0070C0"/>
                </a:solidFill>
              </a:rPr>
              <a:t> </a:t>
            </a:r>
            <a:r>
              <a:rPr lang="sv-SE" sz="2400" b="1" dirty="0" smtClean="0">
                <a:solidFill>
                  <a:srgbClr val="0070C0"/>
                </a:solidFill>
              </a:rPr>
              <a:t>t-1.</a:t>
            </a:r>
            <a:endParaRPr lang="sv-SE" sz="2400" b="1" dirty="0">
              <a:solidFill>
                <a:srgbClr val="0070C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6196519" y="1670755"/>
            <a:ext cx="45668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i="1" dirty="0" err="1" smtClean="0">
                <a:solidFill>
                  <a:srgbClr val="0070C0"/>
                </a:solidFill>
              </a:rPr>
              <a:t>First</a:t>
            </a:r>
            <a:r>
              <a:rPr lang="sv-SE" sz="2400" b="1" i="1" dirty="0" smtClean="0">
                <a:solidFill>
                  <a:srgbClr val="0070C0"/>
                </a:solidFill>
              </a:rPr>
              <a:t> order autoregressive process:</a:t>
            </a:r>
          </a:p>
          <a:p>
            <a:r>
              <a:rPr lang="sv-SE" sz="2400" b="1" dirty="0" smtClean="0">
                <a:solidFill>
                  <a:srgbClr val="FF0000"/>
                </a:solidFill>
              </a:rPr>
              <a:t>P(t) = 236 + 0.531*P(t-1) + s(t)</a:t>
            </a:r>
          </a:p>
          <a:p>
            <a:endParaRPr lang="sv-SE" sz="2400" b="1" dirty="0">
              <a:solidFill>
                <a:srgbClr val="FF0000"/>
              </a:solidFill>
            </a:endParaRPr>
          </a:p>
          <a:p>
            <a:r>
              <a:rPr lang="sv-SE" sz="2400" b="1" dirty="0" smtClean="0">
                <a:solidFill>
                  <a:srgbClr val="00B050"/>
                </a:solidFill>
              </a:rPr>
              <a:t>                                   </a:t>
            </a:r>
            <a:r>
              <a:rPr lang="sv-SE" sz="2400" b="1" dirty="0" err="1" smtClean="0">
                <a:solidFill>
                  <a:srgbClr val="00B050"/>
                </a:solidFill>
              </a:rPr>
              <a:t>stdev</a:t>
            </a:r>
            <a:r>
              <a:rPr lang="sv-SE" sz="2400" b="1" dirty="0" smtClean="0">
                <a:solidFill>
                  <a:srgbClr val="00B050"/>
                </a:solidFill>
              </a:rPr>
              <a:t> = 59 </a:t>
            </a:r>
            <a:endParaRPr lang="sv-SE" sz="2400" b="1" dirty="0">
              <a:solidFill>
                <a:srgbClr val="00B050"/>
              </a:solidFill>
            </a:endParaRPr>
          </a:p>
        </p:txBody>
      </p:sp>
      <p:sp>
        <p:nvSpPr>
          <p:cNvPr id="7" name="Rektangel med rundade hörn 6"/>
          <p:cNvSpPr/>
          <p:nvPr/>
        </p:nvSpPr>
        <p:spPr>
          <a:xfrm>
            <a:off x="8610600" y="2758104"/>
            <a:ext cx="1467256" cy="458625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9" name="Rak pil 8"/>
          <p:cNvCxnSpPr/>
          <p:nvPr/>
        </p:nvCxnSpPr>
        <p:spPr>
          <a:xfrm flipH="1" flipV="1">
            <a:off x="9766570" y="2505185"/>
            <a:ext cx="19455" cy="25291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97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47A9-5B4B-4DBD-AD24-B5835BC18F8A}" type="slidenum">
              <a:rPr lang="sv-SE" smtClean="0"/>
              <a:t>15</a:t>
            </a:fld>
            <a:endParaRPr lang="sv-SE"/>
          </a:p>
        </p:txBody>
      </p:sp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416677"/>
              </p:ext>
            </p:extLst>
          </p:nvPr>
        </p:nvGraphicFramePr>
        <p:xfrm>
          <a:off x="1404569" y="330653"/>
          <a:ext cx="7589520" cy="5728032"/>
        </p:xfrm>
        <a:graphic>
          <a:graphicData uri="http://schemas.openxmlformats.org/drawingml/2006/table">
            <a:tbl>
              <a:tblPr/>
              <a:tblGrid>
                <a:gridCol w="1487959"/>
                <a:gridCol w="1793729"/>
                <a:gridCol w="1487482"/>
                <a:gridCol w="1421858"/>
                <a:gridCol w="1398492"/>
              </a:tblGrid>
              <a:tr h="180678"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207"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678"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Observation</a:t>
                      </a: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PREDICTED PRICE</a:t>
                      </a:r>
                      <a:endParaRPr lang="sv-SE" sz="1400" b="1" i="1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Residual</a:t>
                      </a:r>
                      <a:endParaRPr lang="sv-SE" sz="1400" b="1" i="1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YEAR OF PREDICTED PRICE</a:t>
                      </a:r>
                      <a:endParaRPr lang="sv-SE" sz="1400" b="1" i="1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678"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522,2832849</a:t>
                      </a: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-58,76277704</a:t>
                      </a: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1996</a:t>
                      </a: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678"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482,1925005</a:t>
                      </a: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74,91123053</a:t>
                      </a: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1997</a:t>
                      </a: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678"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531,9160583</a:t>
                      </a: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-3,71189486</a:t>
                      </a: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1998</a:t>
                      </a: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678"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516,560856</a:t>
                      </a: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14,29613738</a:t>
                      </a: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1999</a:t>
                      </a: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678"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517,9703837</a:t>
                      </a: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-19,11065991</a:t>
                      </a: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678"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500,96928</a:t>
                      </a: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-12,87807824</a:t>
                      </a: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2001</a:t>
                      </a: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678"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495,2476431</a:t>
                      </a: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-31,27403606</a:t>
                      </a: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2002</a:t>
                      </a: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678"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482,4332457</a:t>
                      </a: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-7,958919878</a:t>
                      </a: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2003</a:t>
                      </a: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678"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488,0125907</a:t>
                      </a: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-6,340850039</a:t>
                      </a: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2004</a:t>
                      </a: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678"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491,8367919</a:t>
                      </a: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-191,65712</a:t>
                      </a: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2005</a:t>
                      </a: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sv-SE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OBS</a:t>
                      </a:r>
                      <a:endParaRPr lang="sv-SE" sz="1400" b="1" i="0" u="none" strike="noStrike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678"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395,4046425</a:t>
                      </a: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9,846641678</a:t>
                      </a: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2006</a:t>
                      </a: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678"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451,2323241</a:t>
                      </a: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26,9363104</a:t>
                      </a: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678"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489,9754871</a:t>
                      </a: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-20,50414552</a:t>
                      </a: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678"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485,354356</a:t>
                      </a: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-17,56255864</a:t>
                      </a: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678"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484,4619641</a:t>
                      </a: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94,25895467</a:t>
                      </a: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678"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543,4019149</a:t>
                      </a: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30,66914444</a:t>
                      </a: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678"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540,9313059</a:t>
                      </a: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-1,127104713</a:t>
                      </a: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678"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522,7243021</a:t>
                      </a: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-17,94359137</a:t>
                      </a: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678"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504,115277</a:t>
                      </a: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40,94899941</a:t>
                      </a: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678"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525,5191369</a:t>
                      </a: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64,22115349</a:t>
                      </a: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207"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549,2568357</a:t>
                      </a: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32,7431643</a:t>
                      </a: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8" marR="7528" marT="7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textruta 3"/>
          <p:cNvSpPr txBox="1"/>
          <p:nvPr/>
        </p:nvSpPr>
        <p:spPr>
          <a:xfrm>
            <a:off x="8873890" y="3234658"/>
            <a:ext cx="2479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The storm Gudrun</a:t>
            </a:r>
          </a:p>
          <a:p>
            <a:r>
              <a:rPr lang="sv-SE" b="1" i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came</a:t>
            </a:r>
            <a:r>
              <a:rPr lang="sv-SE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in 2005</a:t>
            </a:r>
            <a:endParaRPr lang="sv-SE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ektangel med rundade hörn 4"/>
          <p:cNvSpPr/>
          <p:nvPr/>
        </p:nvSpPr>
        <p:spPr>
          <a:xfrm>
            <a:off x="8812326" y="3007216"/>
            <a:ext cx="2635962" cy="110758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Höger 5"/>
          <p:cNvSpPr/>
          <p:nvPr/>
        </p:nvSpPr>
        <p:spPr>
          <a:xfrm flipH="1">
            <a:off x="8275319" y="3286109"/>
            <a:ext cx="537007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743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47A9-5B4B-4DBD-AD24-B5835BC18F8A}" type="slidenum">
              <a:rPr lang="sv-SE" smtClean="0"/>
              <a:t>16</a:t>
            </a:fld>
            <a:endParaRPr lang="sv-SE"/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2053266"/>
              </p:ext>
            </p:extLst>
          </p:nvPr>
        </p:nvGraphicFramePr>
        <p:xfrm>
          <a:off x="622571" y="1614791"/>
          <a:ext cx="9824936" cy="5000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ktangel 4"/>
          <p:cNvSpPr/>
          <p:nvPr/>
        </p:nvSpPr>
        <p:spPr>
          <a:xfrm>
            <a:off x="622570" y="192800"/>
            <a:ext cx="69260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v-SE" sz="2400" b="1" i="1" dirty="0" err="1">
                <a:solidFill>
                  <a:srgbClr val="0070C0"/>
                </a:solidFill>
              </a:rPr>
              <a:t>First</a:t>
            </a:r>
            <a:r>
              <a:rPr lang="sv-SE" sz="2400" b="1" i="1" dirty="0">
                <a:solidFill>
                  <a:srgbClr val="0070C0"/>
                </a:solidFill>
              </a:rPr>
              <a:t> order autoregressive process:</a:t>
            </a:r>
          </a:p>
          <a:p>
            <a:pPr lvl="0"/>
            <a:r>
              <a:rPr lang="sv-SE" sz="2400" b="1" dirty="0">
                <a:solidFill>
                  <a:srgbClr val="FF0000"/>
                </a:solidFill>
              </a:rPr>
              <a:t>P(t) = 236 + 0.531*P(t-1) + s(t)</a:t>
            </a:r>
          </a:p>
          <a:p>
            <a:pPr lvl="0"/>
            <a:r>
              <a:rPr lang="sv-SE" sz="2400" b="1" dirty="0" smtClean="0">
                <a:solidFill>
                  <a:srgbClr val="00B050"/>
                </a:solidFill>
              </a:rPr>
              <a:t>                                                               (</a:t>
            </a:r>
            <a:r>
              <a:rPr lang="sv-SE" sz="2400" b="1" dirty="0" err="1" smtClean="0">
                <a:solidFill>
                  <a:srgbClr val="00B050"/>
                </a:solidFill>
              </a:rPr>
              <a:t>stdev</a:t>
            </a:r>
            <a:r>
              <a:rPr lang="sv-SE" sz="2400" b="1" dirty="0" smtClean="0">
                <a:solidFill>
                  <a:srgbClr val="00B050"/>
                </a:solidFill>
              </a:rPr>
              <a:t> </a:t>
            </a:r>
            <a:r>
              <a:rPr lang="sv-SE" sz="2400" b="1" dirty="0">
                <a:solidFill>
                  <a:srgbClr val="00B050"/>
                </a:solidFill>
              </a:rPr>
              <a:t>= </a:t>
            </a:r>
            <a:r>
              <a:rPr lang="sv-SE" sz="2400" b="1" dirty="0" smtClean="0">
                <a:solidFill>
                  <a:srgbClr val="00B050"/>
                </a:solidFill>
              </a:rPr>
              <a:t>59) </a:t>
            </a:r>
            <a:endParaRPr lang="sv-SE" sz="2400" b="1" dirty="0">
              <a:solidFill>
                <a:srgbClr val="00B050"/>
              </a:solidFill>
            </a:endParaRPr>
          </a:p>
        </p:txBody>
      </p:sp>
      <p:cxnSp>
        <p:nvCxnSpPr>
          <p:cNvPr id="9" name="Rak pil 8"/>
          <p:cNvCxnSpPr/>
          <p:nvPr/>
        </p:nvCxnSpPr>
        <p:spPr>
          <a:xfrm flipH="1" flipV="1">
            <a:off x="4494180" y="933856"/>
            <a:ext cx="476654" cy="16537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ktangel med rundade hörn 10"/>
          <p:cNvSpPr/>
          <p:nvPr/>
        </p:nvSpPr>
        <p:spPr>
          <a:xfrm>
            <a:off x="622570" y="192800"/>
            <a:ext cx="6264613" cy="1324715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741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47A9-5B4B-4DBD-AD24-B5835BC18F8A}" type="slidenum">
              <a:rPr lang="sv-SE" smtClean="0"/>
              <a:t>17</a:t>
            </a:fld>
            <a:endParaRPr lang="sv-SE"/>
          </a:p>
        </p:txBody>
      </p:sp>
      <p:graphicFrame>
        <p:nvGraphicFramePr>
          <p:cNvPr id="3" name="Diagra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9454897"/>
              </p:ext>
            </p:extLst>
          </p:nvPr>
        </p:nvGraphicFramePr>
        <p:xfrm>
          <a:off x="285045" y="518160"/>
          <a:ext cx="9697155" cy="5622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ruta 3"/>
          <p:cNvSpPr txBox="1"/>
          <p:nvPr/>
        </p:nvSpPr>
        <p:spPr>
          <a:xfrm>
            <a:off x="9923520" y="2047088"/>
            <a:ext cx="142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err="1" smtClean="0">
                <a:latin typeface="Arial Black" panose="020B0A04020102020204" pitchFamily="34" charset="0"/>
              </a:rPr>
              <a:t>Thinnings</a:t>
            </a:r>
            <a:endParaRPr lang="sv-SE" b="1" dirty="0">
              <a:latin typeface="Arial Black" panose="020B0A04020102020204" pitchFamily="34" charset="0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9982200" y="3724578"/>
            <a:ext cx="1847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>
                <a:latin typeface="Arial Black" panose="020B0A04020102020204" pitchFamily="34" charset="0"/>
              </a:rPr>
              <a:t>Clear </a:t>
            </a:r>
            <a:r>
              <a:rPr lang="sv-SE" b="1" dirty="0" err="1" smtClean="0">
                <a:latin typeface="Arial Black" panose="020B0A04020102020204" pitchFamily="34" charset="0"/>
              </a:rPr>
              <a:t>fellings</a:t>
            </a:r>
            <a:endParaRPr lang="sv-SE" b="1" dirty="0">
              <a:latin typeface="Arial Black" panose="020B0A04020102020204" pitchFamily="34" charset="0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9984515" y="3144780"/>
            <a:ext cx="1692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v-SE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All harvests</a:t>
            </a:r>
            <a:endParaRPr lang="sv-SE" b="1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22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47A9-5B4B-4DBD-AD24-B5835BC18F8A}" type="slidenum">
              <a:rPr lang="sv-SE" smtClean="0"/>
              <a:t>18</a:t>
            </a:fld>
            <a:endParaRPr lang="sv-SE"/>
          </a:p>
        </p:txBody>
      </p:sp>
      <p:graphicFrame>
        <p:nvGraphicFramePr>
          <p:cNvPr id="3" name="Diagra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4517008"/>
              </p:ext>
            </p:extLst>
          </p:nvPr>
        </p:nvGraphicFramePr>
        <p:xfrm>
          <a:off x="1365955" y="716846"/>
          <a:ext cx="8782755" cy="6141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ruta 3"/>
          <p:cNvSpPr txBox="1"/>
          <p:nvPr/>
        </p:nvSpPr>
        <p:spPr>
          <a:xfrm>
            <a:off x="1365955" y="241408"/>
            <a:ext cx="8814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 smtClean="0">
                <a:latin typeface="Arial Black" panose="020B0A04020102020204" pitchFamily="34" charset="0"/>
              </a:rPr>
              <a:t>Diameter </a:t>
            </a:r>
            <a:r>
              <a:rPr lang="sv-SE" sz="2400" b="1" dirty="0" err="1" smtClean="0">
                <a:latin typeface="Arial Black" panose="020B0A04020102020204" pitchFamily="34" charset="0"/>
              </a:rPr>
              <a:t>frequency</a:t>
            </a:r>
            <a:r>
              <a:rPr lang="sv-SE" sz="2400" b="1" dirty="0" smtClean="0">
                <a:latin typeface="Arial Black" panose="020B0A04020102020204" pitchFamily="34" charset="0"/>
              </a:rPr>
              <a:t> distribution (Initial </a:t>
            </a:r>
            <a:r>
              <a:rPr lang="sv-SE" sz="2400" b="1" dirty="0" err="1" smtClean="0">
                <a:latin typeface="Arial Black" panose="020B0A04020102020204" pitchFamily="34" charset="0"/>
              </a:rPr>
              <a:t>conditions</a:t>
            </a:r>
            <a:r>
              <a:rPr lang="sv-SE" sz="2400" b="1" dirty="0" smtClean="0">
                <a:latin typeface="Arial Black" panose="020B0A04020102020204" pitchFamily="34" charset="0"/>
              </a:rPr>
              <a:t>) </a:t>
            </a:r>
            <a:endParaRPr lang="sv-SE" sz="24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90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47A9-5B4B-4DBD-AD24-B5835BC18F8A}" type="slidenum">
              <a:rPr lang="sv-SE" smtClean="0"/>
              <a:t>19</a:t>
            </a:fld>
            <a:endParaRPr lang="sv-SE"/>
          </a:p>
        </p:txBody>
      </p:sp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910284"/>
              </p:ext>
            </p:extLst>
          </p:nvPr>
        </p:nvGraphicFramePr>
        <p:xfrm>
          <a:off x="1106424" y="2656788"/>
          <a:ext cx="8659367" cy="3870960"/>
        </p:xfrm>
        <a:graphic>
          <a:graphicData uri="http://schemas.openxmlformats.org/drawingml/2006/table">
            <a:tbl>
              <a:tblPr/>
              <a:tblGrid>
                <a:gridCol w="2463884"/>
                <a:gridCol w="1790672"/>
                <a:gridCol w="4404811"/>
              </a:tblGrid>
              <a:tr h="701487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Diameter</a:t>
                      </a:r>
                      <a:r>
                        <a:rPr lang="sv-SE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</a:p>
                    <a:p>
                      <a:pPr algn="ctr" fontAlgn="b"/>
                      <a:r>
                        <a:rPr lang="sv-SE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(</a:t>
                      </a:r>
                      <a:r>
                        <a:rPr lang="sv-SE" sz="14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upper</a:t>
                      </a:r>
                      <a:r>
                        <a:rPr lang="sv-SE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sv-SE" sz="14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class</a:t>
                      </a:r>
                      <a:r>
                        <a:rPr lang="sv-SE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limit, mm)</a:t>
                      </a:r>
                    </a:p>
                    <a:p>
                      <a:pPr algn="ctr" fontAlgn="b"/>
                      <a:endParaRPr lang="sv-SE" sz="2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Frequency</a:t>
                      </a:r>
                      <a:endParaRPr lang="sv-SE" sz="2000" b="1" i="1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Cumulative</a:t>
                      </a:r>
                      <a:r>
                        <a:rPr lang="sv-SE" sz="2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sv-SE" sz="20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percentage</a:t>
                      </a:r>
                      <a:endParaRPr lang="sv-SE" sz="2000" b="1" i="1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86"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27,47%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2286"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66,31%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286"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83,91%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286"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91,20%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286"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96,57%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286"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286"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286"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286"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286">
                <a:tc>
                  <a:txBody>
                    <a:bodyPr/>
                    <a:lstStyle/>
                    <a:p>
                      <a:pPr algn="l" fontAlgn="b"/>
                      <a:endParaRPr lang="sv-S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sv-S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sv-S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ktangel 3"/>
          <p:cNvSpPr/>
          <p:nvPr/>
        </p:nvSpPr>
        <p:spPr>
          <a:xfrm>
            <a:off x="1106424" y="1749795"/>
            <a:ext cx="2461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sv-SE" sz="2400" dirty="0" smtClean="0">
                <a:solidFill>
                  <a:srgbClr val="00B050"/>
                </a:solidFill>
              </a:rPr>
              <a:t>Forest = Mosshult</a:t>
            </a:r>
            <a:endParaRPr lang="sv-SE" sz="2400" dirty="0">
              <a:solidFill>
                <a:srgbClr val="00B050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1106424" y="785880"/>
            <a:ext cx="9022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v-SE" sz="2400" b="1" dirty="0">
                <a:latin typeface="Arial Black" panose="020B0A04020102020204" pitchFamily="34" charset="0"/>
              </a:rPr>
              <a:t>Diameter </a:t>
            </a:r>
            <a:r>
              <a:rPr lang="sv-SE" sz="2400" b="1" dirty="0" err="1">
                <a:latin typeface="Arial Black" panose="020B0A04020102020204" pitchFamily="34" charset="0"/>
              </a:rPr>
              <a:t>frequency</a:t>
            </a:r>
            <a:r>
              <a:rPr lang="sv-SE" sz="2400" b="1" dirty="0">
                <a:latin typeface="Arial Black" panose="020B0A04020102020204" pitchFamily="34" charset="0"/>
              </a:rPr>
              <a:t> distribution (Initial </a:t>
            </a:r>
            <a:r>
              <a:rPr lang="sv-SE" sz="2400" b="1" dirty="0" err="1">
                <a:latin typeface="Arial Black" panose="020B0A04020102020204" pitchFamily="34" charset="0"/>
              </a:rPr>
              <a:t>conditions</a:t>
            </a:r>
            <a:r>
              <a:rPr lang="sv-SE" sz="2400" b="1" dirty="0">
                <a:latin typeface="Arial Black" panose="020B0A0402010202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76333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200" b="1" i="1" dirty="0">
                <a:solidFill>
                  <a:srgbClr val="FFC000"/>
                </a:solidFill>
                <a:latin typeface="Arial Black" panose="020B0A04020102020204" pitchFamily="34" charset="0"/>
              </a:rPr>
              <a:t>HIGH RESOLUTION ADAPTIVE OPTIMIZATION OF CONTINUOUS COVER SPRUCE FOREST MANAGEMENT IN SOUTHERN SWEDEN</a:t>
            </a:r>
            <a:r>
              <a:rPr lang="sv-SE" sz="1100" dirty="0">
                <a:solidFill>
                  <a:prstClr val="black"/>
                </a:solidFill>
              </a:rPr>
              <a:t/>
            </a:r>
            <a:br>
              <a:rPr lang="sv-SE" sz="1100" dirty="0">
                <a:solidFill>
                  <a:prstClr val="black"/>
                </a:solidFill>
              </a:rPr>
            </a:br>
            <a:r>
              <a:rPr lang="sv-SE" sz="1100" dirty="0" smtClean="0">
                <a:solidFill>
                  <a:prstClr val="black"/>
                </a:solidFill>
              </a:rPr>
              <a:t/>
            </a:r>
            <a:br>
              <a:rPr lang="sv-SE" sz="1100" dirty="0" smtClean="0">
                <a:solidFill>
                  <a:prstClr val="black"/>
                </a:solidFill>
              </a:rPr>
            </a:br>
            <a:r>
              <a:rPr lang="sv-SE" sz="24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METHODOLOGY and MOTIVATION</a:t>
            </a:r>
            <a:endParaRPr lang="sv-SE" sz="2400" b="1" dirty="0">
              <a:latin typeface="Arial Black" panose="020B0A0402010202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15274" y="2005012"/>
            <a:ext cx="10961451" cy="4351338"/>
          </a:xfrm>
        </p:spPr>
        <p:txBody>
          <a:bodyPr>
            <a:noAutofit/>
          </a:bodyPr>
          <a:lstStyle/>
          <a:p>
            <a:r>
              <a:rPr lang="en-US" dirty="0"/>
              <a:t>Stochastic dynamic programming, SDP, can </a:t>
            </a:r>
            <a:r>
              <a:rPr lang="en-US" dirty="0" smtClean="0"/>
              <a:t>be used, and </a:t>
            </a:r>
            <a:r>
              <a:rPr lang="en-US" dirty="0"/>
              <a:t>has often been </a:t>
            </a:r>
            <a:r>
              <a:rPr lang="en-US" dirty="0" smtClean="0"/>
              <a:t>used, </a:t>
            </a:r>
            <a:r>
              <a:rPr lang="en-US" dirty="0"/>
              <a:t>to optimize forest management decisions under the influence of stochastic disturbances.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the number of decision variables is large and the optimal decisions are dependent on detailed information in a state space of large dimensionality, SDP </a:t>
            </a:r>
            <a:r>
              <a:rPr lang="en-US" dirty="0" smtClean="0"/>
              <a:t>can however not be </a:t>
            </a:r>
            <a:r>
              <a:rPr lang="en-US" dirty="0"/>
              <a:t>applied.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this reason, </a:t>
            </a:r>
            <a:r>
              <a:rPr lang="en-US" b="1" dirty="0">
                <a:solidFill>
                  <a:srgbClr val="FF0000"/>
                </a:solidFill>
              </a:rPr>
              <a:t>optimal control functions for local decisions are defined and the parameters are determined via stochastic full system simulation and multidimensional regression analysis</a:t>
            </a:r>
            <a:r>
              <a:rPr lang="en-US" dirty="0"/>
              <a:t>. </a:t>
            </a:r>
            <a:endParaRPr lang="en-US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47A9-5B4B-4DBD-AD24-B5835BC18F8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70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47A9-5B4B-4DBD-AD24-B5835BC18F8A}" type="slidenum">
              <a:rPr lang="sv-SE" smtClean="0"/>
              <a:t>20</a:t>
            </a:fld>
            <a:endParaRPr lang="sv-SE"/>
          </a:p>
        </p:txBody>
      </p:sp>
      <p:graphicFrame>
        <p:nvGraphicFramePr>
          <p:cNvPr id="3" name="Diagra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6361970"/>
              </p:ext>
            </p:extLst>
          </p:nvPr>
        </p:nvGraphicFramePr>
        <p:xfrm>
          <a:off x="1591734" y="953206"/>
          <a:ext cx="8590843" cy="5904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ktangel 3"/>
          <p:cNvSpPr/>
          <p:nvPr/>
        </p:nvSpPr>
        <p:spPr>
          <a:xfrm>
            <a:off x="1481328" y="326747"/>
            <a:ext cx="8887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v-SE" sz="2400" b="1" dirty="0">
                <a:latin typeface="Arial Black" panose="020B0A04020102020204" pitchFamily="34" charset="0"/>
              </a:rPr>
              <a:t>Diameter </a:t>
            </a:r>
            <a:r>
              <a:rPr lang="sv-SE" sz="2400" b="1" dirty="0" err="1">
                <a:latin typeface="Arial Black" panose="020B0A04020102020204" pitchFamily="34" charset="0"/>
              </a:rPr>
              <a:t>frequency</a:t>
            </a:r>
            <a:r>
              <a:rPr lang="sv-SE" sz="2400" b="1" dirty="0">
                <a:latin typeface="Arial Black" panose="020B0A04020102020204" pitchFamily="34" charset="0"/>
              </a:rPr>
              <a:t> distribution (</a:t>
            </a:r>
            <a:r>
              <a:rPr lang="sv-SE" sz="2400" b="1" dirty="0" smtClean="0">
                <a:latin typeface="Arial Black" panose="020B0A04020102020204" pitchFamily="34" charset="0"/>
              </a:rPr>
              <a:t>Initial </a:t>
            </a:r>
            <a:r>
              <a:rPr lang="sv-SE" sz="2400" b="1" dirty="0" err="1" smtClean="0">
                <a:latin typeface="Arial Black" panose="020B0A04020102020204" pitchFamily="34" charset="0"/>
              </a:rPr>
              <a:t>conditions</a:t>
            </a:r>
            <a:r>
              <a:rPr lang="sv-SE" sz="2400" b="1" dirty="0">
                <a:latin typeface="Arial Black" panose="020B0A0402010202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5360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47A9-5B4B-4DBD-AD24-B5835BC18F8A}" type="slidenum">
              <a:rPr lang="sv-SE" smtClean="0"/>
              <a:t>21</a:t>
            </a:fld>
            <a:endParaRPr lang="sv-SE"/>
          </a:p>
        </p:txBody>
      </p:sp>
      <p:sp>
        <p:nvSpPr>
          <p:cNvPr id="3" name="Rektangel 2"/>
          <p:cNvSpPr/>
          <p:nvPr/>
        </p:nvSpPr>
        <p:spPr>
          <a:xfrm>
            <a:off x="1082568" y="1576093"/>
            <a:ext cx="2606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sv-SE" sz="2400" dirty="0" smtClean="0">
                <a:solidFill>
                  <a:srgbClr val="00B050"/>
                </a:solidFill>
              </a:rPr>
              <a:t>Forest = </a:t>
            </a:r>
            <a:r>
              <a:rPr lang="sv-SE" sz="2400" dirty="0" err="1" smtClean="0">
                <a:solidFill>
                  <a:srgbClr val="00B050"/>
                </a:solidFill>
              </a:rPr>
              <a:t>Romperöd</a:t>
            </a:r>
            <a:endParaRPr lang="sv-SE" sz="2400" dirty="0">
              <a:solidFill>
                <a:srgbClr val="00B050"/>
              </a:solidFill>
            </a:endParaRPr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228590"/>
              </p:ext>
            </p:extLst>
          </p:nvPr>
        </p:nvGraphicFramePr>
        <p:xfrm>
          <a:off x="1082568" y="2272030"/>
          <a:ext cx="8747232" cy="4084320"/>
        </p:xfrm>
        <a:graphic>
          <a:graphicData uri="http://schemas.openxmlformats.org/drawingml/2006/table">
            <a:tbl>
              <a:tblPr/>
              <a:tblGrid>
                <a:gridCol w="2205198"/>
                <a:gridCol w="1595130"/>
                <a:gridCol w="4946904"/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Diameter </a:t>
                      </a:r>
                    </a:p>
                    <a:p>
                      <a:pPr algn="ctr" fontAlgn="b"/>
                      <a:r>
                        <a:rPr lang="sv-SE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(</a:t>
                      </a:r>
                      <a:r>
                        <a:rPr lang="sv-SE" sz="14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upper</a:t>
                      </a:r>
                      <a:r>
                        <a:rPr lang="sv-SE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sv-SE" sz="14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class</a:t>
                      </a:r>
                      <a:r>
                        <a:rPr lang="sv-SE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limit, mm)</a:t>
                      </a:r>
                    </a:p>
                    <a:p>
                      <a:pPr algn="ctr" fontAlgn="b"/>
                      <a:endParaRPr lang="sv-SE" sz="2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Frequency</a:t>
                      </a:r>
                      <a:endParaRPr lang="sv-SE" sz="2000" b="1" i="1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Cumulative</a:t>
                      </a:r>
                      <a:r>
                        <a:rPr lang="sv-SE" sz="2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sv-SE" sz="20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percentage</a:t>
                      </a:r>
                      <a:endParaRPr lang="sv-SE" sz="2000" b="1" i="1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32,66%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58,59%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87,88%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96,63%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sv-S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sv-S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sv-S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ktangel 4"/>
          <p:cNvSpPr/>
          <p:nvPr/>
        </p:nvSpPr>
        <p:spPr>
          <a:xfrm>
            <a:off x="1082568" y="746825"/>
            <a:ext cx="947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v-SE" sz="2400" b="1" dirty="0">
                <a:latin typeface="Arial Black" panose="020B0A04020102020204" pitchFamily="34" charset="0"/>
              </a:rPr>
              <a:t>Diameter </a:t>
            </a:r>
            <a:r>
              <a:rPr lang="sv-SE" sz="2400" b="1" dirty="0" err="1">
                <a:latin typeface="Arial Black" panose="020B0A04020102020204" pitchFamily="34" charset="0"/>
              </a:rPr>
              <a:t>frequency</a:t>
            </a:r>
            <a:r>
              <a:rPr lang="sv-SE" sz="2400" b="1" dirty="0">
                <a:latin typeface="Arial Black" panose="020B0A04020102020204" pitchFamily="34" charset="0"/>
              </a:rPr>
              <a:t> distribution (Initial </a:t>
            </a:r>
            <a:r>
              <a:rPr lang="sv-SE" sz="2400" b="1" dirty="0" err="1">
                <a:latin typeface="Arial Black" panose="020B0A04020102020204" pitchFamily="34" charset="0"/>
              </a:rPr>
              <a:t>conditions</a:t>
            </a:r>
            <a:r>
              <a:rPr lang="sv-SE" sz="2400" b="1" dirty="0">
                <a:latin typeface="Arial Black" panose="020B0A0402010202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47125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47A9-5B4B-4DBD-AD24-B5835BC18F8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56355" y="3917243"/>
            <a:ext cx="1578068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644525" y="2314575"/>
          <a:ext cx="10915650" cy="280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6" name="Equation" r:id="rId3" imgW="4876560" imgH="1257120" progId="Equation.DSMT4">
                  <p:embed/>
                </p:oleObj>
              </mc:Choice>
              <mc:Fallback>
                <p:oleObj name="Equation" r:id="rId3" imgW="4876560" imgH="1257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" y="2314575"/>
                        <a:ext cx="10915650" cy="2806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ruta 5"/>
          <p:cNvSpPr txBox="1"/>
          <p:nvPr/>
        </p:nvSpPr>
        <p:spPr>
          <a:xfrm>
            <a:off x="513183" y="727339"/>
            <a:ext cx="6770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Basal area </a:t>
            </a:r>
            <a:r>
              <a:rPr lang="sv-SE" sz="2000" b="1" dirty="0" err="1" smtClean="0">
                <a:solidFill>
                  <a:prstClr val="black"/>
                </a:solidFill>
                <a:latin typeface="Arial Black" panose="020B0A04020102020204" pitchFamily="34" charset="0"/>
              </a:rPr>
              <a:t>increment</a:t>
            </a:r>
            <a:r>
              <a:rPr lang="sv-SE" sz="20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 </a:t>
            </a:r>
            <a:r>
              <a:rPr lang="sv-SE" sz="2000" b="1" dirty="0" err="1" smtClean="0">
                <a:solidFill>
                  <a:prstClr val="black"/>
                </a:solidFill>
                <a:latin typeface="Arial Black" panose="020B0A04020102020204" pitchFamily="34" charset="0"/>
              </a:rPr>
              <a:t>function</a:t>
            </a:r>
            <a:r>
              <a:rPr lang="sv-SE" sz="20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 </a:t>
            </a:r>
            <a:r>
              <a:rPr lang="sv-SE" sz="2000" b="1" dirty="0" err="1" smtClean="0">
                <a:solidFill>
                  <a:prstClr val="black"/>
                </a:solidFill>
                <a:latin typeface="Arial Black" panose="020B0A04020102020204" pitchFamily="34" charset="0"/>
              </a:rPr>
              <a:t>with</a:t>
            </a:r>
            <a:r>
              <a:rPr lang="sv-SE" sz="20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 motivation</a:t>
            </a:r>
            <a:r>
              <a:rPr lang="sv-SE" dirty="0" smtClean="0">
                <a:solidFill>
                  <a:prstClr val="black"/>
                </a:solidFill>
              </a:rPr>
              <a:t> </a:t>
            </a:r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3" name="Rektangel med rundade hörn 2"/>
          <p:cNvSpPr/>
          <p:nvPr/>
        </p:nvSpPr>
        <p:spPr>
          <a:xfrm>
            <a:off x="438539" y="2175767"/>
            <a:ext cx="2901820" cy="116632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7" name="Rektangel med rundade hörn 6"/>
          <p:cNvSpPr/>
          <p:nvPr/>
        </p:nvSpPr>
        <p:spPr>
          <a:xfrm>
            <a:off x="1231050" y="3693075"/>
            <a:ext cx="10440955" cy="1502229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8" name="Ned 7"/>
          <p:cNvSpPr/>
          <p:nvPr/>
        </p:nvSpPr>
        <p:spPr>
          <a:xfrm flipV="1">
            <a:off x="5953060" y="5306034"/>
            <a:ext cx="298579" cy="431411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>
            <p:extLst/>
          </p:nvPr>
        </p:nvGraphicFramePr>
        <p:xfrm>
          <a:off x="7772012" y="1851402"/>
          <a:ext cx="2210188" cy="78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7" name="Equation" r:id="rId5" imgW="1104840" imgH="393480" progId="Equation.DSMT4">
                  <p:embed/>
                </p:oleObj>
              </mc:Choice>
              <mc:Fallback>
                <p:oleObj name="Equation" r:id="rId5" imgW="11048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72012" y="1851402"/>
                        <a:ext cx="2210188" cy="787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ruta 11"/>
          <p:cNvSpPr txBox="1"/>
          <p:nvPr/>
        </p:nvSpPr>
        <p:spPr>
          <a:xfrm>
            <a:off x="7772012" y="796174"/>
            <a:ext cx="34764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err="1" smtClean="0">
                <a:solidFill>
                  <a:prstClr val="black"/>
                </a:solidFill>
              </a:rPr>
              <a:t>This</a:t>
            </a:r>
            <a:r>
              <a:rPr lang="sv-SE" b="1" dirty="0" smtClean="0">
                <a:solidFill>
                  <a:prstClr val="black"/>
                </a:solidFill>
              </a:rPr>
              <a:t> basal area </a:t>
            </a:r>
            <a:r>
              <a:rPr lang="sv-SE" b="1" dirty="0" err="1" smtClean="0">
                <a:solidFill>
                  <a:prstClr val="black"/>
                </a:solidFill>
              </a:rPr>
              <a:t>increment</a:t>
            </a:r>
            <a:r>
              <a:rPr lang="sv-SE" b="1" dirty="0" smtClean="0">
                <a:solidFill>
                  <a:prstClr val="black"/>
                </a:solidFill>
              </a:rPr>
              <a:t> </a:t>
            </a:r>
            <a:r>
              <a:rPr lang="sv-SE" b="1" dirty="0" err="1" smtClean="0">
                <a:solidFill>
                  <a:prstClr val="black"/>
                </a:solidFill>
              </a:rPr>
              <a:t>function</a:t>
            </a:r>
            <a:endParaRPr lang="sv-SE" b="1" dirty="0" smtClean="0">
              <a:solidFill>
                <a:prstClr val="black"/>
              </a:solidFill>
            </a:endParaRPr>
          </a:p>
          <a:p>
            <a:r>
              <a:rPr lang="sv-SE" b="1" dirty="0" err="1" smtClean="0">
                <a:solidFill>
                  <a:prstClr val="black"/>
                </a:solidFill>
              </a:rPr>
              <a:t>was</a:t>
            </a:r>
            <a:r>
              <a:rPr lang="sv-SE" b="1" dirty="0" smtClean="0">
                <a:solidFill>
                  <a:prstClr val="black"/>
                </a:solidFill>
              </a:rPr>
              <a:t> </a:t>
            </a:r>
            <a:r>
              <a:rPr lang="sv-SE" b="1" dirty="0" err="1" smtClean="0">
                <a:solidFill>
                  <a:prstClr val="black"/>
                </a:solidFill>
              </a:rPr>
              <a:t>motivated</a:t>
            </a:r>
            <a:r>
              <a:rPr lang="sv-SE" b="1" dirty="0" smtClean="0">
                <a:solidFill>
                  <a:prstClr val="black"/>
                </a:solidFill>
              </a:rPr>
              <a:t> and </a:t>
            </a:r>
            <a:r>
              <a:rPr lang="sv-SE" b="1" dirty="0" err="1" smtClean="0">
                <a:solidFill>
                  <a:prstClr val="black"/>
                </a:solidFill>
              </a:rPr>
              <a:t>analyzed</a:t>
            </a:r>
            <a:r>
              <a:rPr lang="sv-SE" b="1" dirty="0" smtClean="0">
                <a:solidFill>
                  <a:prstClr val="black"/>
                </a:solidFill>
              </a:rPr>
              <a:t> by </a:t>
            </a:r>
          </a:p>
          <a:p>
            <a:r>
              <a:rPr lang="sv-SE" b="1" dirty="0" err="1" smtClean="0">
                <a:solidFill>
                  <a:prstClr val="black"/>
                </a:solidFill>
              </a:rPr>
              <a:t>Lohmander</a:t>
            </a:r>
            <a:r>
              <a:rPr lang="sv-SE" b="1" dirty="0" smtClean="0">
                <a:solidFill>
                  <a:prstClr val="black"/>
                </a:solidFill>
              </a:rPr>
              <a:t> (2017) :</a:t>
            </a:r>
            <a:endParaRPr lang="sv-SE" b="1" dirty="0">
              <a:solidFill>
                <a:prstClr val="black"/>
              </a:solidFill>
            </a:endParaRPr>
          </a:p>
        </p:txBody>
      </p:sp>
      <p:sp>
        <p:nvSpPr>
          <p:cNvPr id="13" name="Rektangel med rundade hörn 12"/>
          <p:cNvSpPr/>
          <p:nvPr/>
        </p:nvSpPr>
        <p:spPr>
          <a:xfrm>
            <a:off x="7511143" y="653143"/>
            <a:ext cx="3842657" cy="210578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cxnSp>
        <p:nvCxnSpPr>
          <p:cNvPr id="15" name="Rak pil 14"/>
          <p:cNvCxnSpPr/>
          <p:nvPr/>
        </p:nvCxnSpPr>
        <p:spPr>
          <a:xfrm flipH="1">
            <a:off x="3433665" y="1257839"/>
            <a:ext cx="4077478" cy="105673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ruta 15"/>
          <p:cNvSpPr txBox="1"/>
          <p:nvPr/>
        </p:nvSpPr>
        <p:spPr>
          <a:xfrm>
            <a:off x="2815435" y="5854845"/>
            <a:ext cx="7750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solidFill>
                  <a:prstClr val="black"/>
                </a:solidFill>
              </a:rPr>
              <a:t>Basal area </a:t>
            </a:r>
            <a:r>
              <a:rPr lang="sv-SE" b="1" dirty="0" err="1" smtClean="0">
                <a:solidFill>
                  <a:prstClr val="black"/>
                </a:solidFill>
              </a:rPr>
              <a:t>increment</a:t>
            </a:r>
            <a:r>
              <a:rPr lang="sv-SE" b="1" dirty="0" smtClean="0">
                <a:solidFill>
                  <a:prstClr val="black"/>
                </a:solidFill>
              </a:rPr>
              <a:t> is </a:t>
            </a:r>
            <a:r>
              <a:rPr lang="sv-SE" b="1" dirty="0" err="1" smtClean="0">
                <a:solidFill>
                  <a:prstClr val="black"/>
                </a:solidFill>
              </a:rPr>
              <a:t>negatively</a:t>
            </a:r>
            <a:r>
              <a:rPr lang="sv-SE" b="1" dirty="0" smtClean="0">
                <a:solidFill>
                  <a:prstClr val="black"/>
                </a:solidFill>
              </a:rPr>
              <a:t> </a:t>
            </a:r>
            <a:r>
              <a:rPr lang="sv-SE" b="1" dirty="0" err="1" smtClean="0">
                <a:solidFill>
                  <a:prstClr val="black"/>
                </a:solidFill>
              </a:rPr>
              <a:t>affected</a:t>
            </a:r>
            <a:r>
              <a:rPr lang="sv-SE" b="1" dirty="0" smtClean="0">
                <a:solidFill>
                  <a:prstClr val="black"/>
                </a:solidFill>
              </a:rPr>
              <a:t> by </a:t>
            </a:r>
            <a:r>
              <a:rPr lang="sv-SE" b="1" dirty="0" err="1" smtClean="0">
                <a:solidFill>
                  <a:prstClr val="black"/>
                </a:solidFill>
              </a:rPr>
              <a:t>competition</a:t>
            </a:r>
            <a:endParaRPr lang="sv-SE" b="1" dirty="0" smtClean="0">
              <a:solidFill>
                <a:prstClr val="black"/>
              </a:solidFill>
            </a:endParaRPr>
          </a:p>
          <a:p>
            <a:r>
              <a:rPr lang="sv-SE" b="1" dirty="0" smtClean="0">
                <a:solidFill>
                  <a:prstClr val="black"/>
                </a:solidFill>
              </a:rPr>
              <a:t>from </a:t>
            </a:r>
            <a:r>
              <a:rPr lang="sv-SE" b="1" dirty="0" err="1" smtClean="0">
                <a:solidFill>
                  <a:prstClr val="black"/>
                </a:solidFill>
              </a:rPr>
              <a:t>other</a:t>
            </a:r>
            <a:r>
              <a:rPr lang="sv-SE" b="1" dirty="0" smtClean="0">
                <a:solidFill>
                  <a:prstClr val="black"/>
                </a:solidFill>
              </a:rPr>
              <a:t> </a:t>
            </a:r>
            <a:r>
              <a:rPr lang="sv-SE" b="1" dirty="0" err="1" smtClean="0">
                <a:solidFill>
                  <a:prstClr val="black"/>
                </a:solidFill>
              </a:rPr>
              <a:t>trees</a:t>
            </a:r>
            <a:r>
              <a:rPr lang="sv-SE" b="1" dirty="0" smtClean="0">
                <a:solidFill>
                  <a:prstClr val="black"/>
                </a:solidFill>
              </a:rPr>
              <a:t>. Relative </a:t>
            </a:r>
            <a:r>
              <a:rPr lang="sv-SE" b="1" dirty="0" err="1" smtClean="0">
                <a:solidFill>
                  <a:prstClr val="black"/>
                </a:solidFill>
              </a:rPr>
              <a:t>size</a:t>
            </a:r>
            <a:r>
              <a:rPr lang="sv-SE" b="1" dirty="0" smtClean="0">
                <a:solidFill>
                  <a:prstClr val="black"/>
                </a:solidFill>
              </a:rPr>
              <a:t>, </a:t>
            </a:r>
            <a:r>
              <a:rPr lang="sv-SE" b="1" dirty="0" err="1" smtClean="0">
                <a:solidFill>
                  <a:prstClr val="black"/>
                </a:solidFill>
              </a:rPr>
              <a:t>size</a:t>
            </a:r>
            <a:r>
              <a:rPr lang="sv-SE" b="1" dirty="0" smtClean="0">
                <a:solidFill>
                  <a:prstClr val="black"/>
                </a:solidFill>
              </a:rPr>
              <a:t> </a:t>
            </a:r>
            <a:r>
              <a:rPr lang="sv-SE" b="1" dirty="0" smtClean="0">
                <a:solidFill>
                  <a:prstClr val="black"/>
                </a:solidFill>
              </a:rPr>
              <a:t>and </a:t>
            </a:r>
            <a:r>
              <a:rPr lang="sv-SE" b="1" dirty="0" err="1" smtClean="0">
                <a:solidFill>
                  <a:prstClr val="black"/>
                </a:solidFill>
              </a:rPr>
              <a:t>distance</a:t>
            </a:r>
            <a:r>
              <a:rPr lang="sv-SE" b="1" dirty="0" smtClean="0">
                <a:solidFill>
                  <a:prstClr val="black"/>
                </a:solidFill>
              </a:rPr>
              <a:t> </a:t>
            </a:r>
            <a:r>
              <a:rPr lang="sv-SE" b="1" dirty="0" err="1" smtClean="0">
                <a:solidFill>
                  <a:prstClr val="black"/>
                </a:solidFill>
              </a:rPr>
              <a:t>affect</a:t>
            </a:r>
            <a:r>
              <a:rPr lang="sv-SE" b="1" dirty="0" smtClean="0">
                <a:solidFill>
                  <a:prstClr val="black"/>
                </a:solidFill>
              </a:rPr>
              <a:t> the </a:t>
            </a:r>
            <a:r>
              <a:rPr lang="sv-SE" b="1" dirty="0" err="1" smtClean="0">
                <a:solidFill>
                  <a:prstClr val="black"/>
                </a:solidFill>
              </a:rPr>
              <a:t>degree</a:t>
            </a:r>
            <a:r>
              <a:rPr lang="sv-SE" b="1" dirty="0" smtClean="0">
                <a:solidFill>
                  <a:prstClr val="black"/>
                </a:solidFill>
              </a:rPr>
              <a:t> </a:t>
            </a:r>
            <a:r>
              <a:rPr lang="sv-SE" b="1" dirty="0" err="1" smtClean="0">
                <a:solidFill>
                  <a:prstClr val="black"/>
                </a:solidFill>
              </a:rPr>
              <a:t>of</a:t>
            </a:r>
            <a:r>
              <a:rPr lang="sv-SE" b="1" dirty="0" smtClean="0">
                <a:solidFill>
                  <a:prstClr val="black"/>
                </a:solidFill>
              </a:rPr>
              <a:t> </a:t>
            </a:r>
            <a:r>
              <a:rPr lang="sv-SE" b="1" dirty="0" err="1" smtClean="0">
                <a:solidFill>
                  <a:prstClr val="black"/>
                </a:solidFill>
              </a:rPr>
              <a:t>influence</a:t>
            </a:r>
            <a:r>
              <a:rPr lang="sv-SE" b="1" dirty="0" smtClean="0">
                <a:solidFill>
                  <a:prstClr val="black"/>
                </a:solidFill>
              </a:rPr>
              <a:t>.</a:t>
            </a:r>
            <a:r>
              <a:rPr lang="sv-SE" dirty="0" smtClean="0">
                <a:solidFill>
                  <a:prstClr val="black"/>
                </a:solidFill>
              </a:rPr>
              <a:t> </a:t>
            </a:r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17" name="Rektangel med rundade hörn 16"/>
          <p:cNvSpPr/>
          <p:nvPr/>
        </p:nvSpPr>
        <p:spPr>
          <a:xfrm>
            <a:off x="2659224" y="5737445"/>
            <a:ext cx="7819054" cy="905951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43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47A9-5B4B-4DBD-AD24-B5835BC18F8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56355" y="3917243"/>
            <a:ext cx="1578068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374650" y="2314575"/>
          <a:ext cx="11455400" cy="280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1" name="Equation" r:id="rId3" imgW="5117760" imgH="1257120" progId="Equation.DSMT4">
                  <p:embed/>
                </p:oleObj>
              </mc:Choice>
              <mc:Fallback>
                <p:oleObj name="Equation" r:id="rId3" imgW="5117760" imgH="1257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" y="2314575"/>
                        <a:ext cx="11455400" cy="2806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ruta 5"/>
          <p:cNvSpPr txBox="1"/>
          <p:nvPr/>
        </p:nvSpPr>
        <p:spPr>
          <a:xfrm>
            <a:off x="513183" y="727339"/>
            <a:ext cx="10840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Basal area </a:t>
            </a:r>
            <a:r>
              <a:rPr lang="sv-SE" sz="2000" b="1" dirty="0" err="1" smtClean="0">
                <a:solidFill>
                  <a:prstClr val="black"/>
                </a:solidFill>
                <a:latin typeface="Arial Black" panose="020B0A04020102020204" pitchFamily="34" charset="0"/>
              </a:rPr>
              <a:t>increment</a:t>
            </a:r>
            <a:r>
              <a:rPr lang="sv-SE" sz="20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 </a:t>
            </a:r>
            <a:r>
              <a:rPr lang="sv-SE" sz="2000" b="1" dirty="0" err="1" smtClean="0">
                <a:solidFill>
                  <a:prstClr val="black"/>
                </a:solidFill>
                <a:latin typeface="Arial Black" panose="020B0A04020102020204" pitchFamily="34" charset="0"/>
              </a:rPr>
              <a:t>function</a:t>
            </a:r>
            <a:r>
              <a:rPr lang="sv-SE" sz="20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 </a:t>
            </a:r>
            <a:r>
              <a:rPr lang="sv-SE" sz="2000" b="1" dirty="0" err="1" smtClean="0">
                <a:solidFill>
                  <a:prstClr val="black"/>
                </a:solidFill>
                <a:latin typeface="Arial Black" panose="020B0A04020102020204" pitchFamily="34" charset="0"/>
              </a:rPr>
              <a:t>with</a:t>
            </a:r>
            <a:r>
              <a:rPr lang="sv-SE" sz="20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 </a:t>
            </a:r>
            <a:r>
              <a:rPr lang="sv-SE" sz="2000" b="1" dirty="0" err="1" smtClean="0">
                <a:solidFill>
                  <a:prstClr val="black"/>
                </a:solidFill>
                <a:latin typeface="Arial Black" panose="020B0A04020102020204" pitchFamily="34" charset="0"/>
              </a:rPr>
              <a:t>more</a:t>
            </a:r>
            <a:r>
              <a:rPr lang="sv-SE" sz="20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 </a:t>
            </a:r>
            <a:r>
              <a:rPr lang="sv-SE" sz="2000" b="1" dirty="0" err="1" smtClean="0">
                <a:solidFill>
                  <a:prstClr val="black"/>
                </a:solidFill>
                <a:latin typeface="Arial Black" panose="020B0A04020102020204" pitchFamily="34" charset="0"/>
              </a:rPr>
              <a:t>details</a:t>
            </a:r>
            <a:r>
              <a:rPr lang="sv-SE" sz="20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 </a:t>
            </a:r>
            <a:r>
              <a:rPr lang="sv-SE" sz="2000" b="1" dirty="0" err="1" smtClean="0">
                <a:solidFill>
                  <a:prstClr val="black"/>
                </a:solidFill>
                <a:latin typeface="Arial Black" panose="020B0A04020102020204" pitchFamily="34" charset="0"/>
              </a:rPr>
              <a:t>concerning</a:t>
            </a:r>
            <a:r>
              <a:rPr lang="sv-SE" sz="20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 </a:t>
            </a:r>
            <a:r>
              <a:rPr lang="sv-SE" sz="2000" b="1" dirty="0" err="1" smtClean="0">
                <a:solidFill>
                  <a:prstClr val="black"/>
                </a:solidFill>
                <a:latin typeface="Arial Black" panose="020B0A04020102020204" pitchFamily="34" charset="0"/>
              </a:rPr>
              <a:t>competition</a:t>
            </a:r>
            <a:r>
              <a:rPr lang="sv-SE" sz="20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 from different species</a:t>
            </a:r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7" name="Rektangel med rundade hörn 6"/>
          <p:cNvSpPr/>
          <p:nvPr/>
        </p:nvSpPr>
        <p:spPr>
          <a:xfrm>
            <a:off x="1007245" y="3706747"/>
            <a:ext cx="5095105" cy="1502229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24" name="Rektangel med rundade hörn 23"/>
          <p:cNvSpPr/>
          <p:nvPr/>
        </p:nvSpPr>
        <p:spPr>
          <a:xfrm>
            <a:off x="6734945" y="3706746"/>
            <a:ext cx="5095105" cy="150222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1127882" y="5500376"/>
            <a:ext cx="4853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1" i="1" dirty="0" err="1" smtClean="0">
                <a:solidFill>
                  <a:srgbClr val="0070C0"/>
                </a:solidFill>
              </a:rPr>
              <a:t>Competition</a:t>
            </a:r>
            <a:r>
              <a:rPr lang="sv-SE" sz="2000" b="1" i="1" dirty="0" smtClean="0">
                <a:solidFill>
                  <a:srgbClr val="0070C0"/>
                </a:solidFill>
              </a:rPr>
              <a:t> from ”AT” = ”ALL TREE SPECIES”</a:t>
            </a:r>
            <a:endParaRPr lang="sv-SE" sz="2000" b="1" i="1" dirty="0">
              <a:solidFill>
                <a:srgbClr val="0070C0"/>
              </a:solidFill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7422786" y="5500376"/>
            <a:ext cx="38639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i="1" dirty="0" err="1">
                <a:solidFill>
                  <a:srgbClr val="FF0000"/>
                </a:solidFill>
              </a:rPr>
              <a:t>Competition</a:t>
            </a:r>
            <a:r>
              <a:rPr lang="sv-SE" sz="2000" b="1" i="1" dirty="0">
                <a:solidFill>
                  <a:srgbClr val="FF0000"/>
                </a:solidFill>
              </a:rPr>
              <a:t> from </a:t>
            </a:r>
            <a:r>
              <a:rPr lang="sv-SE" sz="2000" b="1" i="1" dirty="0" smtClean="0">
                <a:solidFill>
                  <a:srgbClr val="FF0000"/>
                </a:solidFill>
              </a:rPr>
              <a:t>”S” </a:t>
            </a:r>
            <a:r>
              <a:rPr lang="sv-SE" sz="2000" b="1" i="1" dirty="0">
                <a:solidFill>
                  <a:srgbClr val="FF0000"/>
                </a:solidFill>
              </a:rPr>
              <a:t>= </a:t>
            </a:r>
            <a:r>
              <a:rPr lang="sv-SE" sz="2000" b="1" i="1" dirty="0" smtClean="0">
                <a:solidFill>
                  <a:srgbClr val="FF0000"/>
                </a:solidFill>
              </a:rPr>
              <a:t>”SPRUCE”</a:t>
            </a:r>
            <a:endParaRPr lang="sv-SE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37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47A9-5B4B-4DBD-AD24-B5835BC18F8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56355" y="3917243"/>
            <a:ext cx="1578068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644525" y="2314575"/>
          <a:ext cx="10915650" cy="280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5" name="Equation" r:id="rId3" imgW="4876560" imgH="1257120" progId="Equation.DSMT4">
                  <p:embed/>
                </p:oleObj>
              </mc:Choice>
              <mc:Fallback>
                <p:oleObj name="Equation" r:id="rId3" imgW="4876560" imgH="1257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" y="2314575"/>
                        <a:ext cx="10915650" cy="2806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ruta 5"/>
          <p:cNvSpPr txBox="1"/>
          <p:nvPr/>
        </p:nvSpPr>
        <p:spPr>
          <a:xfrm>
            <a:off x="513183" y="727339"/>
            <a:ext cx="10840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Basal area </a:t>
            </a:r>
            <a:r>
              <a:rPr lang="sv-SE" sz="2000" b="1" dirty="0" err="1" smtClean="0">
                <a:solidFill>
                  <a:prstClr val="black"/>
                </a:solidFill>
                <a:latin typeface="Arial Black" panose="020B0A04020102020204" pitchFamily="34" charset="0"/>
              </a:rPr>
              <a:t>increment</a:t>
            </a:r>
            <a:r>
              <a:rPr lang="sv-SE" sz="20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 </a:t>
            </a:r>
            <a:r>
              <a:rPr lang="sv-SE" sz="2000" b="1" dirty="0" err="1" smtClean="0">
                <a:solidFill>
                  <a:prstClr val="black"/>
                </a:solidFill>
                <a:latin typeface="Arial Black" panose="020B0A04020102020204" pitchFamily="34" charset="0"/>
              </a:rPr>
              <a:t>function</a:t>
            </a:r>
            <a:r>
              <a:rPr lang="sv-SE" sz="20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 </a:t>
            </a:r>
            <a:r>
              <a:rPr lang="sv-SE" sz="2000" b="1" dirty="0" err="1" smtClean="0">
                <a:solidFill>
                  <a:prstClr val="black"/>
                </a:solidFill>
                <a:latin typeface="Arial Black" panose="020B0A04020102020204" pitchFamily="34" charset="0"/>
              </a:rPr>
              <a:t>with</a:t>
            </a:r>
            <a:r>
              <a:rPr lang="sv-SE" sz="20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 </a:t>
            </a:r>
            <a:r>
              <a:rPr lang="sv-SE" sz="2000" b="1" dirty="0" err="1" smtClean="0">
                <a:solidFill>
                  <a:prstClr val="black"/>
                </a:solidFill>
                <a:latin typeface="Arial Black" panose="020B0A04020102020204" pitchFamily="34" charset="0"/>
              </a:rPr>
              <a:t>more</a:t>
            </a:r>
            <a:r>
              <a:rPr lang="sv-SE" sz="20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 </a:t>
            </a:r>
            <a:r>
              <a:rPr lang="sv-SE" sz="2000" b="1" dirty="0" err="1" smtClean="0">
                <a:solidFill>
                  <a:prstClr val="black"/>
                </a:solidFill>
                <a:latin typeface="Arial Black" panose="020B0A04020102020204" pitchFamily="34" charset="0"/>
              </a:rPr>
              <a:t>details</a:t>
            </a:r>
            <a:r>
              <a:rPr lang="sv-SE" sz="20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 </a:t>
            </a:r>
            <a:r>
              <a:rPr lang="sv-SE" sz="2000" b="1" dirty="0" err="1" smtClean="0">
                <a:solidFill>
                  <a:prstClr val="black"/>
                </a:solidFill>
                <a:latin typeface="Arial Black" panose="020B0A04020102020204" pitchFamily="34" charset="0"/>
              </a:rPr>
              <a:t>concerning</a:t>
            </a:r>
            <a:r>
              <a:rPr lang="sv-SE" sz="20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 </a:t>
            </a:r>
            <a:r>
              <a:rPr lang="sv-SE" sz="2000" b="1" dirty="0" err="1" smtClean="0">
                <a:solidFill>
                  <a:prstClr val="black"/>
                </a:solidFill>
                <a:latin typeface="Arial Black" panose="020B0A04020102020204" pitchFamily="34" charset="0"/>
              </a:rPr>
              <a:t>competition</a:t>
            </a:r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7" name="Rektangel med rundade hörn 6"/>
          <p:cNvSpPr/>
          <p:nvPr/>
        </p:nvSpPr>
        <p:spPr>
          <a:xfrm>
            <a:off x="1231050" y="3693075"/>
            <a:ext cx="10440955" cy="1502229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4730620" y="1742071"/>
            <a:ext cx="2874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prstClr val="black"/>
                </a:solidFill>
              </a:rPr>
              <a:t>Basal area </a:t>
            </a:r>
            <a:r>
              <a:rPr lang="sv-SE" dirty="0" err="1" smtClean="0">
                <a:solidFill>
                  <a:prstClr val="black"/>
                </a:solidFill>
              </a:rPr>
              <a:t>of</a:t>
            </a:r>
            <a:r>
              <a:rPr lang="sv-SE" dirty="0" smtClean="0">
                <a:solidFill>
                  <a:prstClr val="black"/>
                </a:solidFill>
              </a:rPr>
              <a:t> </a:t>
            </a:r>
            <a:r>
              <a:rPr lang="sv-SE" dirty="0" err="1" smtClean="0">
                <a:solidFill>
                  <a:prstClr val="black"/>
                </a:solidFill>
              </a:rPr>
              <a:t>competing</a:t>
            </a:r>
            <a:r>
              <a:rPr lang="sv-SE" dirty="0" smtClean="0">
                <a:solidFill>
                  <a:prstClr val="black"/>
                </a:solidFill>
              </a:rPr>
              <a:t> </a:t>
            </a:r>
            <a:r>
              <a:rPr lang="sv-SE" dirty="0" err="1" smtClean="0">
                <a:solidFill>
                  <a:prstClr val="black"/>
                </a:solidFill>
              </a:rPr>
              <a:t>tree</a:t>
            </a:r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10" name="Rektangel med rundade hörn 9"/>
          <p:cNvSpPr/>
          <p:nvPr/>
        </p:nvSpPr>
        <p:spPr>
          <a:xfrm>
            <a:off x="4730620" y="1742071"/>
            <a:ext cx="2874954" cy="36933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cxnSp>
        <p:nvCxnSpPr>
          <p:cNvPr id="18" name="Rak pil 17"/>
          <p:cNvCxnSpPr/>
          <p:nvPr/>
        </p:nvCxnSpPr>
        <p:spPr>
          <a:xfrm flipH="1">
            <a:off x="3247053" y="2111403"/>
            <a:ext cx="1483567" cy="19754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pil 21"/>
          <p:cNvCxnSpPr/>
          <p:nvPr/>
        </p:nvCxnSpPr>
        <p:spPr>
          <a:xfrm flipH="1">
            <a:off x="3988836" y="2094276"/>
            <a:ext cx="741784" cy="22409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pil 24"/>
          <p:cNvCxnSpPr/>
          <p:nvPr/>
        </p:nvCxnSpPr>
        <p:spPr>
          <a:xfrm>
            <a:off x="7581713" y="2111402"/>
            <a:ext cx="498556" cy="19754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pil 26"/>
          <p:cNvCxnSpPr/>
          <p:nvPr/>
        </p:nvCxnSpPr>
        <p:spPr>
          <a:xfrm>
            <a:off x="7594981" y="2111403"/>
            <a:ext cx="1483457" cy="21142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ruta 28"/>
          <p:cNvSpPr txBox="1"/>
          <p:nvPr/>
        </p:nvSpPr>
        <p:spPr>
          <a:xfrm>
            <a:off x="8610600" y="2302393"/>
            <a:ext cx="2726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>
                <a:solidFill>
                  <a:prstClr val="black"/>
                </a:solidFill>
              </a:rPr>
              <a:t>Distance</a:t>
            </a:r>
            <a:r>
              <a:rPr lang="sv-SE" dirty="0" smtClean="0">
                <a:solidFill>
                  <a:prstClr val="black"/>
                </a:solidFill>
              </a:rPr>
              <a:t> to </a:t>
            </a:r>
            <a:r>
              <a:rPr lang="sv-SE" dirty="0" err="1" smtClean="0">
                <a:solidFill>
                  <a:prstClr val="black"/>
                </a:solidFill>
              </a:rPr>
              <a:t>competing</a:t>
            </a:r>
            <a:r>
              <a:rPr lang="sv-SE" dirty="0" smtClean="0">
                <a:solidFill>
                  <a:prstClr val="black"/>
                </a:solidFill>
              </a:rPr>
              <a:t> </a:t>
            </a:r>
            <a:r>
              <a:rPr lang="sv-SE" dirty="0" err="1" smtClean="0">
                <a:solidFill>
                  <a:prstClr val="black"/>
                </a:solidFill>
              </a:rPr>
              <a:t>tree</a:t>
            </a:r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30" name="Rektangel med rundade hörn 29"/>
          <p:cNvSpPr/>
          <p:nvPr/>
        </p:nvSpPr>
        <p:spPr>
          <a:xfrm>
            <a:off x="8610600" y="2302393"/>
            <a:ext cx="2743200" cy="456537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cxnSp>
        <p:nvCxnSpPr>
          <p:cNvPr id="32" name="Rak pil 31"/>
          <p:cNvCxnSpPr>
            <a:stCxn id="30" idx="2"/>
          </p:cNvCxnSpPr>
          <p:nvPr/>
        </p:nvCxnSpPr>
        <p:spPr>
          <a:xfrm>
            <a:off x="9982200" y="2758930"/>
            <a:ext cx="105419" cy="107384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k pil 33"/>
          <p:cNvCxnSpPr/>
          <p:nvPr/>
        </p:nvCxnSpPr>
        <p:spPr>
          <a:xfrm flipH="1">
            <a:off x="4936606" y="2768375"/>
            <a:ext cx="3710089" cy="117768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ruta 40"/>
          <p:cNvSpPr txBox="1"/>
          <p:nvPr/>
        </p:nvSpPr>
        <p:spPr>
          <a:xfrm>
            <a:off x="7786349" y="5659094"/>
            <a:ext cx="3885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prstClr val="black"/>
                </a:solidFill>
              </a:rPr>
              <a:t>The </a:t>
            </a:r>
            <a:r>
              <a:rPr lang="sv-SE" dirty="0" err="1" smtClean="0">
                <a:solidFill>
                  <a:prstClr val="black"/>
                </a:solidFill>
              </a:rPr>
              <a:t>effect</a:t>
            </a:r>
            <a:r>
              <a:rPr lang="sv-SE" dirty="0" smtClean="0">
                <a:solidFill>
                  <a:prstClr val="black"/>
                </a:solidFill>
              </a:rPr>
              <a:t> </a:t>
            </a:r>
            <a:r>
              <a:rPr lang="sv-SE" dirty="0" err="1" smtClean="0">
                <a:solidFill>
                  <a:prstClr val="black"/>
                </a:solidFill>
              </a:rPr>
              <a:t>of</a:t>
            </a:r>
            <a:r>
              <a:rPr lang="sv-SE" dirty="0" smtClean="0">
                <a:solidFill>
                  <a:prstClr val="black"/>
                </a:solidFill>
              </a:rPr>
              <a:t> </a:t>
            </a:r>
            <a:r>
              <a:rPr lang="sv-SE" dirty="0" err="1" smtClean="0">
                <a:solidFill>
                  <a:prstClr val="black"/>
                </a:solidFill>
              </a:rPr>
              <a:t>competition</a:t>
            </a:r>
            <a:r>
              <a:rPr lang="sv-SE" dirty="0" smtClean="0">
                <a:solidFill>
                  <a:prstClr val="black"/>
                </a:solidFill>
              </a:rPr>
              <a:t> on </a:t>
            </a:r>
            <a:r>
              <a:rPr lang="sv-SE" dirty="0" err="1" smtClean="0">
                <a:solidFill>
                  <a:prstClr val="black"/>
                </a:solidFill>
              </a:rPr>
              <a:t>increment</a:t>
            </a:r>
            <a:r>
              <a:rPr lang="sv-SE" dirty="0" smtClean="0">
                <a:solidFill>
                  <a:prstClr val="black"/>
                </a:solidFill>
              </a:rPr>
              <a:t> is proportional to </a:t>
            </a:r>
            <a:r>
              <a:rPr lang="sv-SE" dirty="0" err="1" smtClean="0">
                <a:solidFill>
                  <a:prstClr val="black"/>
                </a:solidFill>
              </a:rPr>
              <a:t>increment</a:t>
            </a:r>
            <a:r>
              <a:rPr lang="sv-SE" dirty="0" smtClean="0">
                <a:solidFill>
                  <a:prstClr val="black"/>
                </a:solidFill>
              </a:rPr>
              <a:t> for </a:t>
            </a:r>
            <a:r>
              <a:rPr lang="sv-SE" dirty="0" err="1" smtClean="0">
                <a:solidFill>
                  <a:prstClr val="black"/>
                </a:solidFill>
              </a:rPr>
              <a:t>low</a:t>
            </a:r>
            <a:r>
              <a:rPr lang="sv-SE" dirty="0" smtClean="0">
                <a:solidFill>
                  <a:prstClr val="black"/>
                </a:solidFill>
              </a:rPr>
              <a:t> </a:t>
            </a:r>
            <a:r>
              <a:rPr lang="sv-SE" dirty="0" err="1" smtClean="0">
                <a:solidFill>
                  <a:prstClr val="black"/>
                </a:solidFill>
              </a:rPr>
              <a:t>values</a:t>
            </a:r>
            <a:r>
              <a:rPr lang="sv-SE" dirty="0" smtClean="0">
                <a:solidFill>
                  <a:prstClr val="black"/>
                </a:solidFill>
              </a:rPr>
              <a:t> </a:t>
            </a:r>
            <a:r>
              <a:rPr lang="sv-SE" dirty="0" err="1" smtClean="0">
                <a:solidFill>
                  <a:prstClr val="black"/>
                </a:solidFill>
              </a:rPr>
              <a:t>of</a:t>
            </a:r>
            <a:r>
              <a:rPr lang="sv-SE" dirty="0" smtClean="0">
                <a:solidFill>
                  <a:prstClr val="black"/>
                </a:solidFill>
              </a:rPr>
              <a:t> basal area.</a:t>
            </a:r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42" name="Rektangel med rundade hörn 41"/>
          <p:cNvSpPr/>
          <p:nvPr/>
        </p:nvSpPr>
        <p:spPr>
          <a:xfrm>
            <a:off x="7786349" y="5659094"/>
            <a:ext cx="3885656" cy="106238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cxnSp>
        <p:nvCxnSpPr>
          <p:cNvPr id="44" name="Rak pil 43"/>
          <p:cNvCxnSpPr/>
          <p:nvPr/>
        </p:nvCxnSpPr>
        <p:spPr>
          <a:xfrm flipV="1">
            <a:off x="11140751" y="4767943"/>
            <a:ext cx="83976" cy="89115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k pil 44"/>
          <p:cNvCxnSpPr/>
          <p:nvPr/>
        </p:nvCxnSpPr>
        <p:spPr>
          <a:xfrm flipH="1" flipV="1">
            <a:off x="6102350" y="4679416"/>
            <a:ext cx="1772084" cy="10210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16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47A9-5B4B-4DBD-AD24-B5835BC18F8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56355" y="3917243"/>
            <a:ext cx="1578068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6089800"/>
              </p:ext>
            </p:extLst>
          </p:nvPr>
        </p:nvGraphicFramePr>
        <p:xfrm>
          <a:off x="644525" y="2497138"/>
          <a:ext cx="10915650" cy="243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3" name="Equation" r:id="rId3" imgW="4876560" imgH="1091880" progId="Equation.DSMT4">
                  <p:embed/>
                </p:oleObj>
              </mc:Choice>
              <mc:Fallback>
                <p:oleObj name="Equation" r:id="rId3" imgW="4876560" imgH="1091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" y="2497138"/>
                        <a:ext cx="10915650" cy="24399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ruta 5"/>
          <p:cNvSpPr txBox="1"/>
          <p:nvPr/>
        </p:nvSpPr>
        <p:spPr>
          <a:xfrm>
            <a:off x="513183" y="727339"/>
            <a:ext cx="7955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Basal area </a:t>
            </a:r>
            <a:r>
              <a:rPr lang="sv-SE" sz="2000" b="1" dirty="0" err="1" smtClean="0">
                <a:solidFill>
                  <a:prstClr val="black"/>
                </a:solidFill>
                <a:latin typeface="Arial Black" panose="020B0A04020102020204" pitchFamily="34" charset="0"/>
              </a:rPr>
              <a:t>increment</a:t>
            </a:r>
            <a:r>
              <a:rPr lang="sv-SE" sz="20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 </a:t>
            </a:r>
            <a:r>
              <a:rPr lang="sv-SE" sz="2000" b="1" dirty="0" err="1" smtClean="0">
                <a:solidFill>
                  <a:prstClr val="black"/>
                </a:solidFill>
                <a:latin typeface="Arial Black" panose="020B0A04020102020204" pitchFamily="34" charset="0"/>
              </a:rPr>
              <a:t>function</a:t>
            </a:r>
            <a:r>
              <a:rPr lang="sv-SE" sz="20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 </a:t>
            </a:r>
            <a:r>
              <a:rPr lang="sv-SE" sz="2000" b="1" dirty="0" err="1" smtClean="0">
                <a:solidFill>
                  <a:prstClr val="black"/>
                </a:solidFill>
                <a:latin typeface="Arial Black" panose="020B0A04020102020204" pitchFamily="34" charset="0"/>
              </a:rPr>
              <a:t>used</a:t>
            </a:r>
            <a:r>
              <a:rPr lang="sv-SE" sz="20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 in the </a:t>
            </a:r>
            <a:r>
              <a:rPr lang="sv-SE" sz="2000" b="1" dirty="0" err="1" smtClean="0">
                <a:solidFill>
                  <a:prstClr val="black"/>
                </a:solidFill>
                <a:latin typeface="Arial Black" panose="020B0A04020102020204" pitchFamily="34" charset="0"/>
              </a:rPr>
              <a:t>optimization</a:t>
            </a:r>
            <a:r>
              <a:rPr lang="sv-SE" dirty="0" smtClean="0">
                <a:solidFill>
                  <a:prstClr val="black"/>
                </a:solidFill>
              </a:rPr>
              <a:t> </a:t>
            </a:r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2371973" y="1417754"/>
            <a:ext cx="5460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Parameters </a:t>
            </a:r>
            <a:r>
              <a:rPr lang="sv-SE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derived</a:t>
            </a:r>
            <a:r>
              <a:rPr lang="sv-SE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in </a:t>
            </a:r>
            <a:r>
              <a:rPr lang="sv-SE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two</a:t>
            </a:r>
            <a:r>
              <a:rPr lang="sv-SE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different areas</a:t>
            </a:r>
            <a:endParaRPr lang="sv-SE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ktangel med rundade hörn 6"/>
          <p:cNvSpPr/>
          <p:nvPr/>
        </p:nvSpPr>
        <p:spPr>
          <a:xfrm>
            <a:off x="2371973" y="1352438"/>
            <a:ext cx="5383763" cy="43464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1" name="Rak pil 10"/>
          <p:cNvCxnSpPr/>
          <p:nvPr/>
        </p:nvCxnSpPr>
        <p:spPr>
          <a:xfrm flipH="1">
            <a:off x="1903445" y="1787085"/>
            <a:ext cx="587828" cy="7788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pil 11"/>
          <p:cNvCxnSpPr/>
          <p:nvPr/>
        </p:nvCxnSpPr>
        <p:spPr>
          <a:xfrm>
            <a:off x="2491273" y="1787084"/>
            <a:ext cx="167951" cy="7788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pil 18"/>
          <p:cNvCxnSpPr/>
          <p:nvPr/>
        </p:nvCxnSpPr>
        <p:spPr>
          <a:xfrm flipH="1">
            <a:off x="4451701" y="1787085"/>
            <a:ext cx="587828" cy="7788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pil 19"/>
          <p:cNvCxnSpPr/>
          <p:nvPr/>
        </p:nvCxnSpPr>
        <p:spPr>
          <a:xfrm>
            <a:off x="5067520" y="1787084"/>
            <a:ext cx="167951" cy="7788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45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47A9-5B4B-4DBD-AD24-B5835BC18F8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56355" y="3917243"/>
            <a:ext cx="1578068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644387" y="2553935"/>
          <a:ext cx="10915650" cy="232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9" name="Equation" r:id="rId3" imgW="4876560" imgH="1041120" progId="Equation.DSMT4">
                  <p:embed/>
                </p:oleObj>
              </mc:Choice>
              <mc:Fallback>
                <p:oleObj name="Equation" r:id="rId3" imgW="4876560" imgH="1041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87" y="2553935"/>
                        <a:ext cx="10915650" cy="23256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ruta 5"/>
          <p:cNvSpPr txBox="1"/>
          <p:nvPr/>
        </p:nvSpPr>
        <p:spPr>
          <a:xfrm>
            <a:off x="513183" y="727339"/>
            <a:ext cx="59753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1" dirty="0" err="1" smtClean="0">
                <a:solidFill>
                  <a:prstClr val="black"/>
                </a:solidFill>
                <a:latin typeface="Arial Black" panose="020B0A04020102020204" pitchFamily="34" charset="0"/>
              </a:rPr>
              <a:t>Estimated</a:t>
            </a:r>
            <a:r>
              <a:rPr lang="sv-SE" sz="20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 basal area </a:t>
            </a:r>
            <a:r>
              <a:rPr lang="sv-SE" sz="2000" b="1" dirty="0" err="1" smtClean="0">
                <a:solidFill>
                  <a:prstClr val="black"/>
                </a:solidFill>
                <a:latin typeface="Arial Black" panose="020B0A04020102020204" pitchFamily="34" charset="0"/>
              </a:rPr>
              <a:t>increment</a:t>
            </a:r>
            <a:r>
              <a:rPr lang="sv-SE" sz="20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 </a:t>
            </a:r>
            <a:r>
              <a:rPr lang="sv-SE" sz="2000" b="1" dirty="0" err="1" smtClean="0">
                <a:solidFill>
                  <a:prstClr val="black"/>
                </a:solidFill>
                <a:latin typeface="Arial Black" panose="020B0A04020102020204" pitchFamily="34" charset="0"/>
              </a:rPr>
              <a:t>function</a:t>
            </a:r>
            <a:r>
              <a:rPr lang="sv-SE" dirty="0" smtClean="0">
                <a:solidFill>
                  <a:prstClr val="black"/>
                </a:solidFill>
              </a:rPr>
              <a:t> </a:t>
            </a:r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96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47A9-5B4B-4DBD-AD24-B5835BC18F8A}" type="slidenum">
              <a:rPr lang="sv-SE" smtClean="0"/>
              <a:t>27</a:t>
            </a:fld>
            <a:endParaRPr lang="sv-SE"/>
          </a:p>
        </p:txBody>
      </p:sp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73566"/>
              </p:ext>
            </p:extLst>
          </p:nvPr>
        </p:nvGraphicFramePr>
        <p:xfrm>
          <a:off x="1622636" y="677860"/>
          <a:ext cx="9101807" cy="5290762"/>
        </p:xfrm>
        <a:graphic>
          <a:graphicData uri="http://schemas.openxmlformats.org/drawingml/2006/table">
            <a:tbl>
              <a:tblPr firstRow="1" firstCol="1" bandRow="1"/>
              <a:tblGrid>
                <a:gridCol w="1511156"/>
                <a:gridCol w="7590651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2400" b="1" u="sng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Parameter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2400" b="1" u="sng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Optimized</a:t>
                      </a:r>
                      <a:r>
                        <a:rPr lang="sv-SE" sz="2400" b="1" u="sng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v-SE" sz="2400" b="1" u="sng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Value</a:t>
                      </a:r>
                      <a:endParaRPr lang="sv-SE" sz="2400" b="1" u="sng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24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sv-SE" sz="2400" b="1" i="1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1,M</a:t>
                      </a:r>
                      <a:endParaRPr lang="sv-SE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88.50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24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sv-SE" sz="2400" b="1" i="1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2,M</a:t>
                      </a:r>
                      <a:endParaRPr lang="sv-SE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-154.71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24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sv-SE" sz="2400" b="1" i="1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1,R</a:t>
                      </a:r>
                      <a:endParaRPr lang="sv-SE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73.03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24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sv-SE" sz="2400" b="1" i="1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2,R</a:t>
                      </a:r>
                      <a:endParaRPr lang="sv-SE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-85.33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2400" b="1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sv-SE" sz="2400" b="1" i="1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3,AT</a:t>
                      </a:r>
                      <a:endParaRPr lang="sv-SE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-83.16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2400" b="1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sv-SE" sz="2400" b="1" i="1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3,S</a:t>
                      </a:r>
                      <a:endParaRPr lang="sv-SE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-55.96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2400" b="1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sv-SE" sz="2400" b="1" i="1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sv-SE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1.1768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2400" b="1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sv-SE" sz="2400" b="1" i="1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sv-SE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0.1515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2400" b="1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sv-SE" sz="2400" b="1" i="1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sv-SE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5.630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24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sv-SE" sz="2400" b="1" i="1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sv-SE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sv-SE" sz="2400" b="1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(*)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sv-SE" sz="24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400" b="1" i="1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(* = The </a:t>
                      </a:r>
                      <a:r>
                        <a:rPr lang="sv-SE" sz="2400" b="1" i="1" dirty="0" err="1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value</a:t>
                      </a:r>
                      <a:r>
                        <a:rPr lang="sv-SE" sz="2400" b="1" i="1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v-SE" sz="2400" b="1" i="1" dirty="0" err="1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sv-SE" sz="2400" b="1" i="1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k</a:t>
                      </a:r>
                      <a:r>
                        <a:rPr lang="sv-SE" sz="2400" b="1" i="1" baseline="-25000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sv-SE" sz="2400" b="1" i="1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v-SE" sz="2400" b="1" i="1" dirty="0" err="1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was</a:t>
                      </a:r>
                      <a:r>
                        <a:rPr lang="sv-SE" sz="2400" b="1" i="1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not </a:t>
                      </a:r>
                      <a:r>
                        <a:rPr lang="sv-SE" sz="2400" b="1" i="1" dirty="0" err="1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optimized</a:t>
                      </a:r>
                      <a:r>
                        <a:rPr lang="sv-SE" sz="2400" b="1" i="1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.)</a:t>
                      </a:r>
                      <a:endParaRPr lang="sv-SE" sz="2400" b="1" i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429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47A9-5B4B-4DBD-AD24-B5835BC18F8A}" type="slidenum">
              <a:rPr lang="sv-SE" smtClean="0"/>
              <a:t>28</a:t>
            </a:fld>
            <a:endParaRPr lang="sv-SE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71868" y="884136"/>
            <a:ext cx="229928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sv-SE" sz="2800" dirty="0" err="1" smtClean="0">
                <a:latin typeface="Arial Black" panose="020B0A04020102020204" pitchFamily="34" charset="0"/>
              </a:rPr>
              <a:t>Height</a:t>
            </a:r>
            <a:r>
              <a:rPr lang="sv-SE" sz="2800" dirty="0" smtClean="0">
                <a:latin typeface="Arial Black" panose="020B0A04020102020204" pitchFamily="34" charset="0"/>
              </a:rPr>
              <a:t> </a:t>
            </a:r>
            <a:r>
              <a:rPr lang="sv-SE" sz="2800" dirty="0" err="1" smtClean="0">
                <a:latin typeface="Arial Black" panose="020B0A04020102020204" pitchFamily="34" charset="0"/>
              </a:rPr>
              <a:t>function</a:t>
            </a:r>
            <a:endParaRPr lang="sv-SE" sz="2800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8344238"/>
              </p:ext>
            </p:extLst>
          </p:nvPr>
        </p:nvGraphicFramePr>
        <p:xfrm>
          <a:off x="1071868" y="1911172"/>
          <a:ext cx="6231305" cy="925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6" name="Equation" r:id="rId3" imgW="1587500" imgH="241300" progId="Equation.DSMT4">
                  <p:embed/>
                </p:oleObj>
              </mc:Choice>
              <mc:Fallback>
                <p:oleObj name="Equation" r:id="rId3" imgW="1587500" imgH="241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868" y="1911172"/>
                        <a:ext cx="6231305" cy="9256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596848"/>
              </p:ext>
            </p:extLst>
          </p:nvPr>
        </p:nvGraphicFramePr>
        <p:xfrm>
          <a:off x="1071868" y="3148640"/>
          <a:ext cx="6750755" cy="978408"/>
        </p:xfrm>
        <a:graphic>
          <a:graphicData uri="http://schemas.openxmlformats.org/drawingml/2006/table">
            <a:tbl>
              <a:tblPr firstRow="1" firstCol="1" bandRow="1"/>
              <a:tblGrid>
                <a:gridCol w="1013044"/>
                <a:gridCol w="5737711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Symbol</a:t>
                      </a:r>
                      <a:endParaRPr lang="sv-SE" sz="2000" b="1" u="sng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u="sng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Explanation</a:t>
                      </a:r>
                      <a:endParaRPr lang="sv-SE" sz="2000" b="1" u="sng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</a:t>
                      </a:r>
                      <a:endParaRPr lang="sv-SE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20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Tree</a:t>
                      </a:r>
                      <a:r>
                        <a:rPr lang="sv-SE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sv-SE" sz="20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height</a:t>
                      </a:r>
                      <a:r>
                        <a:rPr lang="sv-SE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sv-SE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(dm)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</a:t>
                      </a:r>
                      <a:endParaRPr lang="sv-SE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20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Tree</a:t>
                      </a:r>
                      <a:r>
                        <a:rPr lang="sv-SE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diameter at </a:t>
                      </a:r>
                      <a:r>
                        <a:rPr lang="sv-SE" sz="20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breast</a:t>
                      </a:r>
                      <a:r>
                        <a:rPr lang="sv-SE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sv-SE" sz="20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height</a:t>
                      </a:r>
                      <a:r>
                        <a:rPr lang="sv-SE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(1.3 meters) (mm</a:t>
                      </a:r>
                      <a:r>
                        <a:rPr lang="sv-SE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7227"/>
              </p:ext>
            </p:extLst>
          </p:nvPr>
        </p:nvGraphicFramePr>
        <p:xfrm>
          <a:off x="1072444" y="4589427"/>
          <a:ext cx="9358572" cy="1304544"/>
        </p:xfrm>
        <a:graphic>
          <a:graphicData uri="http://schemas.openxmlformats.org/drawingml/2006/table">
            <a:tbl>
              <a:tblPr firstRow="1" firstCol="1" bandRow="1"/>
              <a:tblGrid>
                <a:gridCol w="1553785"/>
                <a:gridCol w="7804787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2000" b="1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Parameter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2000" b="1" u="sng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Value</a:t>
                      </a:r>
                      <a:endParaRPr lang="sv-SE" sz="2000" b="1" u="sng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</a:t>
                      </a:r>
                      <a:r>
                        <a:rPr lang="sv-SE" sz="2000" b="1" i="1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  <a:endParaRPr lang="sv-SE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20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</a:t>
                      </a:r>
                      <a:r>
                        <a:rPr lang="sv-SE" sz="2000" b="1" i="1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</a:t>
                      </a:r>
                      <a:endParaRPr lang="sv-SE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1.4743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20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</a:t>
                      </a:r>
                      <a:r>
                        <a:rPr lang="sv-SE" sz="2000" b="1" i="1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</a:t>
                      </a:r>
                      <a:endParaRPr lang="sv-SE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-0.037864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587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i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On the </a:t>
            </a:r>
            <a:r>
              <a:rPr lang="sv-SE" b="1" i="1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importance</a:t>
            </a:r>
            <a:r>
              <a:rPr lang="sv-SE" b="1" i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</a:t>
            </a:r>
            <a:r>
              <a:rPr lang="sv-SE" b="1" i="1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of</a:t>
            </a:r>
            <a:r>
              <a:rPr lang="sv-SE" b="1" i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</a:t>
            </a:r>
            <a:r>
              <a:rPr lang="sv-SE" b="1" i="1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quality</a:t>
            </a:r>
            <a:r>
              <a:rPr lang="sv-SE" b="1" i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and </a:t>
            </a:r>
            <a:r>
              <a:rPr lang="sv-SE" b="1" i="1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size</a:t>
            </a:r>
            <a:r>
              <a:rPr lang="sv-SE" b="1" i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in the </a:t>
            </a:r>
            <a:r>
              <a:rPr lang="sv-SE" b="1" i="1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timber</a:t>
            </a:r>
            <a:r>
              <a:rPr lang="sv-SE" b="1" i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</a:t>
            </a:r>
            <a:r>
              <a:rPr lang="sv-SE" b="1" i="1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price</a:t>
            </a:r>
            <a:r>
              <a:rPr lang="sv-SE" b="1" i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lists</a:t>
            </a:r>
            <a:endParaRPr lang="sv-SE" b="1" i="1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838200" y="2187574"/>
            <a:ext cx="10515600" cy="4351338"/>
          </a:xfrm>
        </p:spPr>
        <p:txBody>
          <a:bodyPr/>
          <a:lstStyle/>
          <a:p>
            <a:r>
              <a:rPr lang="sv-SE" b="1" dirty="0" smtClean="0"/>
              <a:t>Different </a:t>
            </a:r>
            <a:r>
              <a:rPr lang="sv-SE" b="1" dirty="0" err="1" smtClean="0"/>
              <a:t>sawmills</a:t>
            </a:r>
            <a:r>
              <a:rPr lang="sv-SE" b="1" dirty="0" smtClean="0"/>
              <a:t> </a:t>
            </a:r>
            <a:r>
              <a:rPr lang="sv-SE" b="1" dirty="0" err="1" smtClean="0"/>
              <a:t>pay</a:t>
            </a:r>
            <a:r>
              <a:rPr lang="sv-SE" b="1" dirty="0" smtClean="0"/>
              <a:t> for </a:t>
            </a:r>
            <a:r>
              <a:rPr lang="sv-SE" b="1" dirty="0" err="1" smtClean="0"/>
              <a:t>timber</a:t>
            </a:r>
            <a:r>
              <a:rPr lang="sv-SE" b="1" dirty="0" smtClean="0"/>
              <a:t> in different </a:t>
            </a:r>
            <a:r>
              <a:rPr lang="sv-SE" b="1" dirty="0" err="1" smtClean="0"/>
              <a:t>ways</a:t>
            </a:r>
            <a:r>
              <a:rPr lang="sv-SE" b="1" dirty="0" smtClean="0"/>
              <a:t>.</a:t>
            </a:r>
          </a:p>
          <a:p>
            <a:r>
              <a:rPr lang="sv-SE" b="1" dirty="0" err="1" smtClean="0"/>
              <a:t>Some</a:t>
            </a:r>
            <a:r>
              <a:rPr lang="sv-SE" b="1" dirty="0" smtClean="0"/>
              <a:t> </a:t>
            </a:r>
            <a:r>
              <a:rPr lang="sv-SE" b="1" dirty="0" err="1" smtClean="0"/>
              <a:t>sawmills</a:t>
            </a:r>
            <a:r>
              <a:rPr lang="sv-SE" b="1" dirty="0" smtClean="0"/>
              <a:t> </a:t>
            </a:r>
            <a:r>
              <a:rPr lang="sv-SE" b="1" dirty="0" err="1" smtClean="0"/>
              <a:t>pay</a:t>
            </a:r>
            <a:r>
              <a:rPr lang="sv-SE" b="1" dirty="0" smtClean="0"/>
              <a:t> </a:t>
            </a:r>
            <a:r>
              <a:rPr lang="sv-SE" b="1" dirty="0" err="1" smtClean="0"/>
              <a:t>much</a:t>
            </a:r>
            <a:r>
              <a:rPr lang="sv-SE" b="1" dirty="0" smtClean="0"/>
              <a:t> </a:t>
            </a:r>
            <a:r>
              <a:rPr lang="sv-SE" b="1" dirty="0" err="1" smtClean="0"/>
              <a:t>more</a:t>
            </a:r>
            <a:r>
              <a:rPr lang="sv-SE" b="1" dirty="0" smtClean="0"/>
              <a:t> for the </a:t>
            </a:r>
            <a:r>
              <a:rPr lang="sv-SE" b="1" dirty="0" err="1" smtClean="0"/>
              <a:t>highest</a:t>
            </a:r>
            <a:r>
              <a:rPr lang="sv-SE" b="1" dirty="0" smtClean="0"/>
              <a:t> </a:t>
            </a:r>
            <a:r>
              <a:rPr lang="sv-SE" b="1" dirty="0" err="1" smtClean="0"/>
              <a:t>quality</a:t>
            </a:r>
            <a:r>
              <a:rPr lang="sv-SE" b="1" dirty="0" smtClean="0"/>
              <a:t> </a:t>
            </a:r>
            <a:r>
              <a:rPr lang="sv-SE" b="1" dirty="0" err="1" smtClean="0"/>
              <a:t>compared</a:t>
            </a:r>
            <a:r>
              <a:rPr lang="sv-SE" b="1" dirty="0" smtClean="0"/>
              <a:t> to the </a:t>
            </a:r>
            <a:r>
              <a:rPr lang="sv-SE" b="1" dirty="0" err="1" smtClean="0"/>
              <a:t>lower</a:t>
            </a:r>
            <a:r>
              <a:rPr lang="sv-SE" b="1" dirty="0" smtClean="0"/>
              <a:t> </a:t>
            </a:r>
            <a:r>
              <a:rPr lang="sv-SE" b="1" dirty="0" err="1" smtClean="0"/>
              <a:t>qualities</a:t>
            </a:r>
            <a:r>
              <a:rPr lang="sv-SE" b="1" dirty="0" smtClean="0"/>
              <a:t>.</a:t>
            </a:r>
          </a:p>
          <a:p>
            <a:r>
              <a:rPr lang="sv-SE" b="1" dirty="0" err="1" smtClean="0"/>
              <a:t>Some</a:t>
            </a:r>
            <a:r>
              <a:rPr lang="sv-SE" b="1" dirty="0" smtClean="0"/>
              <a:t> </a:t>
            </a:r>
            <a:r>
              <a:rPr lang="sv-SE" b="1" dirty="0" err="1" smtClean="0"/>
              <a:t>sawmills</a:t>
            </a:r>
            <a:r>
              <a:rPr lang="sv-SE" b="1" dirty="0" smtClean="0"/>
              <a:t> </a:t>
            </a:r>
            <a:r>
              <a:rPr lang="sv-SE" b="1" dirty="0" err="1" smtClean="0"/>
              <a:t>pay</a:t>
            </a:r>
            <a:r>
              <a:rPr lang="sv-SE" b="1" dirty="0" smtClean="0"/>
              <a:t> </a:t>
            </a:r>
            <a:r>
              <a:rPr lang="sv-SE" b="1" dirty="0" err="1" smtClean="0"/>
              <a:t>much</a:t>
            </a:r>
            <a:r>
              <a:rPr lang="sv-SE" b="1" dirty="0" smtClean="0"/>
              <a:t> </a:t>
            </a:r>
            <a:r>
              <a:rPr lang="sv-SE" b="1" dirty="0" err="1" smtClean="0"/>
              <a:t>more</a:t>
            </a:r>
            <a:r>
              <a:rPr lang="sv-SE" b="1" dirty="0" smtClean="0"/>
              <a:t> for </a:t>
            </a:r>
            <a:r>
              <a:rPr lang="sv-SE" b="1" dirty="0" err="1" smtClean="0"/>
              <a:t>timber</a:t>
            </a:r>
            <a:r>
              <a:rPr lang="sv-SE" b="1" dirty="0" smtClean="0"/>
              <a:t> </a:t>
            </a:r>
            <a:r>
              <a:rPr lang="sv-SE" b="1" dirty="0" err="1" smtClean="0"/>
              <a:t>with</a:t>
            </a:r>
            <a:r>
              <a:rPr lang="sv-SE" b="1" dirty="0" smtClean="0"/>
              <a:t> </a:t>
            </a:r>
            <a:r>
              <a:rPr lang="sv-SE" b="1" dirty="0" err="1" smtClean="0"/>
              <a:t>large</a:t>
            </a:r>
            <a:r>
              <a:rPr lang="sv-SE" b="1" dirty="0" smtClean="0"/>
              <a:t> diameter </a:t>
            </a:r>
            <a:r>
              <a:rPr lang="sv-SE" b="1" dirty="0" err="1" smtClean="0"/>
              <a:t>than</a:t>
            </a:r>
            <a:r>
              <a:rPr lang="sv-SE" b="1" dirty="0" smtClean="0"/>
              <a:t> for </a:t>
            </a:r>
            <a:r>
              <a:rPr lang="sv-SE" b="1" dirty="0" err="1" smtClean="0"/>
              <a:t>timber</a:t>
            </a:r>
            <a:r>
              <a:rPr lang="sv-SE" b="1" dirty="0" smtClean="0"/>
              <a:t> </a:t>
            </a:r>
            <a:r>
              <a:rPr lang="sv-SE" b="1" dirty="0" err="1" smtClean="0"/>
              <a:t>with</a:t>
            </a:r>
            <a:r>
              <a:rPr lang="sv-SE" b="1" dirty="0" smtClean="0"/>
              <a:t> </a:t>
            </a:r>
            <a:r>
              <a:rPr lang="sv-SE" b="1" dirty="0" err="1" smtClean="0"/>
              <a:t>low</a:t>
            </a:r>
            <a:r>
              <a:rPr lang="sv-SE" b="1" dirty="0" smtClean="0"/>
              <a:t> diameter.</a:t>
            </a:r>
            <a:endParaRPr lang="sv-SE" b="1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47A9-5B4B-4DBD-AD24-B5835BC18F8A}" type="slidenum">
              <a:rPr lang="sv-SE" smtClean="0"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542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125959"/>
            <a:ext cx="10515600" cy="1325563"/>
          </a:xfrm>
        </p:spPr>
        <p:txBody>
          <a:bodyPr/>
          <a:lstStyle/>
          <a:p>
            <a:r>
              <a:rPr lang="sv-SE" sz="2400" b="1" i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Structure</a:t>
            </a:r>
            <a:r>
              <a:rPr lang="sv-SE" sz="24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sv-SE" sz="2400" b="1" i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of</a:t>
            </a:r>
            <a:r>
              <a:rPr lang="sv-SE" sz="24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the </a:t>
            </a:r>
            <a:r>
              <a:rPr lang="sv-SE" sz="2400" b="1" i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analysis</a:t>
            </a:r>
            <a:r>
              <a:rPr lang="sv-SE" sz="24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:</a:t>
            </a:r>
            <a:endParaRPr lang="sv-SE" sz="24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47A9-5B4B-4DBD-AD24-B5835BC18F8A}" type="slidenum">
              <a:rPr lang="sv-SE" smtClean="0"/>
              <a:t>3</a:t>
            </a:fld>
            <a:endParaRPr lang="sv-SE" dirty="0"/>
          </a:p>
        </p:txBody>
      </p:sp>
      <p:sp>
        <p:nvSpPr>
          <p:cNvPr id="5" name="Rektangel med rundade hörn 4"/>
          <p:cNvSpPr/>
          <p:nvPr/>
        </p:nvSpPr>
        <p:spPr>
          <a:xfrm>
            <a:off x="201949" y="1287572"/>
            <a:ext cx="8278368" cy="3898455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med rundade hörn 6"/>
          <p:cNvSpPr/>
          <p:nvPr/>
        </p:nvSpPr>
        <p:spPr>
          <a:xfrm>
            <a:off x="1399479" y="2479732"/>
            <a:ext cx="4951180" cy="1574291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med rundade hörn 7"/>
          <p:cNvSpPr/>
          <p:nvPr/>
        </p:nvSpPr>
        <p:spPr>
          <a:xfrm>
            <a:off x="8999756" y="3375370"/>
            <a:ext cx="2885586" cy="2988802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med rundade hörn 10"/>
          <p:cNvSpPr/>
          <p:nvPr/>
        </p:nvSpPr>
        <p:spPr>
          <a:xfrm>
            <a:off x="410671" y="5543892"/>
            <a:ext cx="8154376" cy="1080843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ruta 11"/>
          <p:cNvSpPr txBox="1"/>
          <p:nvPr/>
        </p:nvSpPr>
        <p:spPr>
          <a:xfrm>
            <a:off x="1463487" y="2586619"/>
            <a:ext cx="48871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1" dirty="0" smtClean="0">
                <a:latin typeface="Arial Black" panose="020B0A04020102020204" pitchFamily="34" charset="0"/>
              </a:rPr>
              <a:t>10 </a:t>
            </a:r>
            <a:r>
              <a:rPr lang="sv-SE" sz="2000" b="1" dirty="0" err="1" smtClean="0">
                <a:latin typeface="Arial Black" panose="020B0A04020102020204" pitchFamily="34" charset="0"/>
              </a:rPr>
              <a:t>stochastic</a:t>
            </a:r>
            <a:r>
              <a:rPr lang="sv-SE" sz="2000" b="1" dirty="0" smtClean="0">
                <a:latin typeface="Arial Black" panose="020B0A04020102020204" pitchFamily="34" charset="0"/>
              </a:rPr>
              <a:t> simulations</a:t>
            </a:r>
          </a:p>
          <a:p>
            <a:r>
              <a:rPr lang="sv-SE" sz="2000" b="1" dirty="0" err="1" smtClean="0">
                <a:latin typeface="Arial Black" panose="020B0A04020102020204" pitchFamily="34" charset="0"/>
              </a:rPr>
              <a:t>of</a:t>
            </a:r>
            <a:r>
              <a:rPr lang="sv-SE" sz="2000" b="1" dirty="0" smtClean="0">
                <a:latin typeface="Arial Black" panose="020B0A04020102020204" pitchFamily="34" charset="0"/>
              </a:rPr>
              <a:t> the </a:t>
            </a:r>
            <a:r>
              <a:rPr lang="sv-SE" sz="2000" b="1" dirty="0" err="1" smtClean="0">
                <a:latin typeface="Arial Black" panose="020B0A04020102020204" pitchFamily="34" charset="0"/>
              </a:rPr>
              <a:t>complete</a:t>
            </a:r>
            <a:r>
              <a:rPr lang="sv-SE" sz="2000" b="1" dirty="0" smtClean="0">
                <a:latin typeface="Arial Black" panose="020B0A04020102020204" pitchFamily="34" charset="0"/>
              </a:rPr>
              <a:t> system</a:t>
            </a:r>
          </a:p>
          <a:p>
            <a:r>
              <a:rPr lang="sv-SE" sz="2000" b="1" dirty="0" err="1" smtClean="0">
                <a:latin typeface="Arial Black" panose="020B0A04020102020204" pitchFamily="34" charset="0"/>
              </a:rPr>
              <a:t>during</a:t>
            </a:r>
            <a:r>
              <a:rPr lang="sv-SE" sz="2000" b="1" dirty="0" smtClean="0">
                <a:latin typeface="Arial Black" panose="020B0A04020102020204" pitchFamily="34" charset="0"/>
              </a:rPr>
              <a:t> 200 </a:t>
            </a:r>
            <a:r>
              <a:rPr lang="sv-SE" sz="2000" b="1" dirty="0" err="1" smtClean="0">
                <a:latin typeface="Arial Black" panose="020B0A04020102020204" pitchFamily="34" charset="0"/>
              </a:rPr>
              <a:t>years</a:t>
            </a:r>
            <a:r>
              <a:rPr lang="sv-SE" sz="2000" b="1" dirty="0" smtClean="0">
                <a:latin typeface="Arial Black" panose="020B0A04020102020204" pitchFamily="34" charset="0"/>
              </a:rPr>
              <a:t> </a:t>
            </a:r>
            <a:r>
              <a:rPr lang="sv-SE" sz="2000" b="1" dirty="0" err="1" smtClean="0">
                <a:latin typeface="Arial Black" panose="020B0A04020102020204" pitchFamily="34" charset="0"/>
              </a:rPr>
              <a:t>with</a:t>
            </a:r>
            <a:r>
              <a:rPr lang="sv-SE" sz="2000" b="1" dirty="0" smtClean="0">
                <a:latin typeface="Arial Black" panose="020B0A04020102020204" pitchFamily="34" charset="0"/>
              </a:rPr>
              <a:t> </a:t>
            </a:r>
            <a:r>
              <a:rPr lang="sv-SE" sz="2000" b="1" dirty="0" err="1" smtClean="0">
                <a:latin typeface="Arial Black" panose="020B0A04020102020204" pitchFamily="34" charset="0"/>
              </a:rPr>
              <a:t>estimation</a:t>
            </a:r>
            <a:r>
              <a:rPr lang="sv-SE" sz="2000" b="1" dirty="0" smtClean="0">
                <a:latin typeface="Arial Black" panose="020B0A04020102020204" pitchFamily="34" charset="0"/>
              </a:rPr>
              <a:t> </a:t>
            </a:r>
          </a:p>
          <a:p>
            <a:r>
              <a:rPr lang="sv-SE" sz="2000" b="1" dirty="0" err="1" smtClean="0">
                <a:latin typeface="Arial Black" panose="020B0A04020102020204" pitchFamily="34" charset="0"/>
              </a:rPr>
              <a:t>of</a:t>
            </a:r>
            <a:r>
              <a:rPr lang="sv-SE" sz="2000" b="1" dirty="0" smtClean="0">
                <a:latin typeface="Arial Black" panose="020B0A04020102020204" pitchFamily="34" charset="0"/>
              </a:rPr>
              <a:t> the </a:t>
            </a:r>
            <a:r>
              <a:rPr lang="sv-SE" sz="2000" b="1" dirty="0" err="1" smtClean="0">
                <a:latin typeface="Arial Black" panose="020B0A04020102020204" pitchFamily="34" charset="0"/>
              </a:rPr>
              <a:t>expected</a:t>
            </a:r>
            <a:r>
              <a:rPr lang="sv-SE" sz="2000" b="1" dirty="0" smtClean="0">
                <a:latin typeface="Arial Black" panose="020B0A04020102020204" pitchFamily="34" charset="0"/>
              </a:rPr>
              <a:t> present </a:t>
            </a:r>
            <a:r>
              <a:rPr lang="sv-SE" sz="2000" b="1" dirty="0" err="1" smtClean="0">
                <a:latin typeface="Arial Black" panose="020B0A04020102020204" pitchFamily="34" charset="0"/>
              </a:rPr>
              <a:t>value</a:t>
            </a:r>
            <a:r>
              <a:rPr lang="sv-SE" sz="2000" b="1" dirty="0" smtClean="0">
                <a:latin typeface="Arial Black" panose="020B0A04020102020204" pitchFamily="34" charset="0"/>
              </a:rPr>
              <a:t>.</a:t>
            </a:r>
            <a:endParaRPr lang="sv-SE" sz="2000" b="1" dirty="0">
              <a:latin typeface="Arial Black" panose="020B0A04020102020204" pitchFamily="34" charset="0"/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633330" y="1417857"/>
            <a:ext cx="75139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 smtClean="0">
                <a:latin typeface="Arial Black" panose="020B0A04020102020204" pitchFamily="34" charset="0"/>
              </a:rPr>
              <a:t>A </a:t>
            </a:r>
            <a:r>
              <a:rPr lang="sv-SE" b="1" dirty="0" err="1" smtClean="0">
                <a:latin typeface="Arial Black" panose="020B0A04020102020204" pitchFamily="34" charset="0"/>
              </a:rPr>
              <a:t>multidimensional</a:t>
            </a:r>
            <a:r>
              <a:rPr lang="sv-SE" b="1" dirty="0" smtClean="0">
                <a:latin typeface="Arial Black" panose="020B0A04020102020204" pitchFamily="34" charset="0"/>
              </a:rPr>
              <a:t> loop </a:t>
            </a:r>
            <a:r>
              <a:rPr lang="sv-SE" b="1" dirty="0" err="1" smtClean="0">
                <a:latin typeface="Arial Black" panose="020B0A04020102020204" pitchFamily="34" charset="0"/>
              </a:rPr>
              <a:t>with</a:t>
            </a:r>
            <a:r>
              <a:rPr lang="sv-SE" b="1" dirty="0" smtClean="0">
                <a:latin typeface="Arial Black" panose="020B0A04020102020204" pitchFamily="34" charset="0"/>
              </a:rPr>
              <a:t> different adaptive </a:t>
            </a:r>
          </a:p>
          <a:p>
            <a:r>
              <a:rPr lang="sv-SE" b="1" dirty="0" err="1" smtClean="0">
                <a:latin typeface="Arial Black" panose="020B0A04020102020204" pitchFamily="34" charset="0"/>
              </a:rPr>
              <a:t>control</a:t>
            </a:r>
            <a:r>
              <a:rPr lang="sv-SE" b="1" dirty="0" smtClean="0">
                <a:latin typeface="Arial Black" panose="020B0A04020102020204" pitchFamily="34" charset="0"/>
              </a:rPr>
              <a:t> </a:t>
            </a:r>
            <a:r>
              <a:rPr lang="sv-SE" b="1" dirty="0" err="1" smtClean="0">
                <a:latin typeface="Arial Black" panose="020B0A04020102020204" pitchFamily="34" charset="0"/>
              </a:rPr>
              <a:t>function</a:t>
            </a:r>
            <a:r>
              <a:rPr lang="sv-SE" b="1" dirty="0" smtClean="0">
                <a:latin typeface="Arial Black" panose="020B0A04020102020204" pitchFamily="34" charset="0"/>
              </a:rPr>
              <a:t> parameter </a:t>
            </a:r>
            <a:r>
              <a:rPr lang="sv-SE" b="1" dirty="0" err="1" smtClean="0">
                <a:latin typeface="Arial Black" panose="020B0A04020102020204" pitchFamily="34" charset="0"/>
              </a:rPr>
              <a:t>value</a:t>
            </a:r>
            <a:r>
              <a:rPr lang="sv-SE" b="1" dirty="0" smtClean="0">
                <a:latin typeface="Arial Black" panose="020B0A04020102020204" pitchFamily="34" charset="0"/>
              </a:rPr>
              <a:t> combinations is </a:t>
            </a:r>
            <a:r>
              <a:rPr lang="sv-SE" b="1" dirty="0" err="1" smtClean="0">
                <a:latin typeface="Arial Black" panose="020B0A04020102020204" pitchFamily="34" charset="0"/>
              </a:rPr>
              <a:t>created</a:t>
            </a:r>
            <a:r>
              <a:rPr lang="sv-SE" b="1" dirty="0" smtClean="0">
                <a:latin typeface="Arial Black" panose="020B0A04020102020204" pitchFamily="34" charset="0"/>
              </a:rPr>
              <a:t>.</a:t>
            </a:r>
            <a:endParaRPr lang="sv-SE" dirty="0"/>
          </a:p>
        </p:txBody>
      </p:sp>
      <p:sp>
        <p:nvSpPr>
          <p:cNvPr id="14" name="Rektangel 13"/>
          <p:cNvSpPr/>
          <p:nvPr/>
        </p:nvSpPr>
        <p:spPr>
          <a:xfrm>
            <a:off x="938784" y="2087294"/>
            <a:ext cx="4532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 smtClean="0">
                <a:latin typeface="Arial Black" panose="020B0A04020102020204" pitchFamily="34" charset="0"/>
              </a:rPr>
              <a:t>For </a:t>
            </a:r>
            <a:r>
              <a:rPr lang="sv-SE" b="1" i="1" dirty="0" err="1" smtClean="0">
                <a:latin typeface="Arial Black" panose="020B0A04020102020204" pitchFamily="34" charset="0"/>
              </a:rPr>
              <a:t>each</a:t>
            </a:r>
            <a:r>
              <a:rPr lang="sv-SE" b="1" i="1" dirty="0" smtClean="0">
                <a:latin typeface="Arial Black" panose="020B0A04020102020204" pitchFamily="34" charset="0"/>
              </a:rPr>
              <a:t> parameter combination:</a:t>
            </a:r>
            <a:endParaRPr lang="sv-SE" i="1" dirty="0"/>
          </a:p>
        </p:txBody>
      </p:sp>
      <p:sp>
        <p:nvSpPr>
          <p:cNvPr id="15" name="Rektangel 14"/>
          <p:cNvSpPr/>
          <p:nvPr/>
        </p:nvSpPr>
        <p:spPr>
          <a:xfrm>
            <a:off x="938784" y="4217739"/>
            <a:ext cx="65636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 smtClean="0">
                <a:latin typeface="Arial Black" panose="020B0A04020102020204" pitchFamily="34" charset="0"/>
              </a:rPr>
              <a:t>A table </a:t>
            </a:r>
            <a:r>
              <a:rPr lang="sv-SE" b="1" dirty="0" err="1" smtClean="0">
                <a:latin typeface="Arial Black" panose="020B0A04020102020204" pitchFamily="34" charset="0"/>
              </a:rPr>
              <a:t>with</a:t>
            </a:r>
            <a:r>
              <a:rPr lang="sv-SE" b="1" dirty="0" smtClean="0">
                <a:latin typeface="Arial Black" panose="020B0A04020102020204" pitchFamily="34" charset="0"/>
              </a:rPr>
              <a:t> </a:t>
            </a:r>
            <a:r>
              <a:rPr lang="sv-SE" b="1" dirty="0" err="1" smtClean="0">
                <a:latin typeface="Arial Black" panose="020B0A04020102020204" pitchFamily="34" charset="0"/>
              </a:rPr>
              <a:t>expected</a:t>
            </a:r>
            <a:r>
              <a:rPr lang="sv-SE" b="1" dirty="0" smtClean="0">
                <a:latin typeface="Arial Black" panose="020B0A04020102020204" pitchFamily="34" charset="0"/>
              </a:rPr>
              <a:t> present </a:t>
            </a:r>
            <a:r>
              <a:rPr lang="sv-SE" b="1" dirty="0" err="1" smtClean="0">
                <a:latin typeface="Arial Black" panose="020B0A04020102020204" pitchFamily="34" charset="0"/>
              </a:rPr>
              <a:t>values</a:t>
            </a:r>
            <a:r>
              <a:rPr lang="sv-SE" b="1" dirty="0" smtClean="0">
                <a:latin typeface="Arial Black" panose="020B0A04020102020204" pitchFamily="34" charset="0"/>
              </a:rPr>
              <a:t> for different</a:t>
            </a:r>
          </a:p>
          <a:p>
            <a:r>
              <a:rPr lang="sv-SE" b="1" dirty="0" smtClean="0">
                <a:latin typeface="Arial Black" panose="020B0A04020102020204" pitchFamily="34" charset="0"/>
              </a:rPr>
              <a:t>adaptive </a:t>
            </a:r>
            <a:r>
              <a:rPr lang="sv-SE" b="1" dirty="0" err="1" smtClean="0">
                <a:latin typeface="Arial Black" panose="020B0A04020102020204" pitchFamily="34" charset="0"/>
              </a:rPr>
              <a:t>control</a:t>
            </a:r>
            <a:r>
              <a:rPr lang="sv-SE" b="1" dirty="0" smtClean="0">
                <a:latin typeface="Arial Black" panose="020B0A04020102020204" pitchFamily="34" charset="0"/>
              </a:rPr>
              <a:t> </a:t>
            </a:r>
            <a:r>
              <a:rPr lang="sv-SE" b="1" dirty="0" err="1" smtClean="0">
                <a:latin typeface="Arial Black" panose="020B0A04020102020204" pitchFamily="34" charset="0"/>
              </a:rPr>
              <a:t>function</a:t>
            </a:r>
            <a:r>
              <a:rPr lang="sv-SE" b="1" dirty="0" smtClean="0">
                <a:latin typeface="Arial Black" panose="020B0A04020102020204" pitchFamily="34" charset="0"/>
              </a:rPr>
              <a:t> parameter </a:t>
            </a:r>
            <a:r>
              <a:rPr lang="sv-SE" b="1" dirty="0" err="1" smtClean="0">
                <a:latin typeface="Arial Black" panose="020B0A04020102020204" pitchFamily="34" charset="0"/>
              </a:rPr>
              <a:t>value</a:t>
            </a:r>
            <a:r>
              <a:rPr lang="sv-SE" b="1" dirty="0" smtClean="0">
                <a:latin typeface="Arial Black" panose="020B0A04020102020204" pitchFamily="34" charset="0"/>
              </a:rPr>
              <a:t> combinations is </a:t>
            </a:r>
            <a:r>
              <a:rPr lang="sv-SE" b="1" dirty="0" err="1" smtClean="0">
                <a:latin typeface="Arial Black" panose="020B0A04020102020204" pitchFamily="34" charset="0"/>
              </a:rPr>
              <a:t>created</a:t>
            </a:r>
            <a:r>
              <a:rPr lang="sv-SE" b="1" dirty="0" smtClean="0">
                <a:latin typeface="Arial Black" panose="020B0A04020102020204" pitchFamily="34" charset="0"/>
              </a:rPr>
              <a:t>. </a:t>
            </a:r>
            <a:endParaRPr lang="sv-SE" dirty="0"/>
          </a:p>
        </p:txBody>
      </p:sp>
      <p:sp>
        <p:nvSpPr>
          <p:cNvPr id="16" name="Rektangel 15"/>
          <p:cNvSpPr/>
          <p:nvPr/>
        </p:nvSpPr>
        <p:spPr>
          <a:xfrm>
            <a:off x="495199" y="5601944"/>
            <a:ext cx="79555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>
                <a:latin typeface="Arial Black" panose="020B0A04020102020204" pitchFamily="34" charset="0"/>
              </a:rPr>
              <a:t>A </a:t>
            </a:r>
            <a:r>
              <a:rPr lang="sv-SE" b="1" dirty="0" err="1" smtClean="0">
                <a:latin typeface="Arial Black" panose="020B0A04020102020204" pitchFamily="34" charset="0"/>
              </a:rPr>
              <a:t>multidimensional</a:t>
            </a:r>
            <a:r>
              <a:rPr lang="sv-SE" b="1" dirty="0" smtClean="0">
                <a:latin typeface="Arial Black" panose="020B0A04020102020204" pitchFamily="34" charset="0"/>
              </a:rPr>
              <a:t> </a:t>
            </a:r>
            <a:r>
              <a:rPr lang="sv-SE" b="1" dirty="0" err="1" smtClean="0">
                <a:latin typeface="Arial Black" panose="020B0A04020102020204" pitchFamily="34" charset="0"/>
              </a:rPr>
              <a:t>nonlinear</a:t>
            </a:r>
            <a:r>
              <a:rPr lang="sv-SE" b="1" dirty="0" smtClean="0">
                <a:latin typeface="Arial Black" panose="020B0A04020102020204" pitchFamily="34" charset="0"/>
              </a:rPr>
              <a:t> approximation </a:t>
            </a:r>
            <a:r>
              <a:rPr lang="sv-SE" b="1" dirty="0" err="1" smtClean="0">
                <a:latin typeface="Arial Black" panose="020B0A04020102020204" pitchFamily="34" charset="0"/>
              </a:rPr>
              <a:t>of</a:t>
            </a:r>
            <a:r>
              <a:rPr lang="sv-SE" b="1" dirty="0" smtClean="0">
                <a:latin typeface="Arial Black" panose="020B0A04020102020204" pitchFamily="34" charset="0"/>
              </a:rPr>
              <a:t> the </a:t>
            </a:r>
            <a:r>
              <a:rPr lang="sv-SE" b="1" dirty="0" err="1" smtClean="0">
                <a:latin typeface="Arial Black" panose="020B0A04020102020204" pitchFamily="34" charset="0"/>
              </a:rPr>
              <a:t>expected</a:t>
            </a:r>
            <a:r>
              <a:rPr lang="sv-SE" b="1" dirty="0" smtClean="0">
                <a:latin typeface="Arial Black" panose="020B0A04020102020204" pitchFamily="34" charset="0"/>
              </a:rPr>
              <a:t> </a:t>
            </a:r>
          </a:p>
          <a:p>
            <a:r>
              <a:rPr lang="sv-SE" b="1" dirty="0" smtClean="0">
                <a:latin typeface="Arial Black" panose="020B0A04020102020204" pitchFamily="34" charset="0"/>
              </a:rPr>
              <a:t>present </a:t>
            </a:r>
            <a:r>
              <a:rPr lang="sv-SE" b="1" dirty="0" err="1" smtClean="0">
                <a:latin typeface="Arial Black" panose="020B0A04020102020204" pitchFamily="34" charset="0"/>
              </a:rPr>
              <a:t>value</a:t>
            </a:r>
            <a:r>
              <a:rPr lang="sv-SE" b="1" dirty="0" smtClean="0">
                <a:latin typeface="Arial Black" panose="020B0A04020102020204" pitchFamily="34" charset="0"/>
              </a:rPr>
              <a:t>, as a </a:t>
            </a:r>
            <a:r>
              <a:rPr lang="sv-SE" b="1" dirty="0" err="1" smtClean="0">
                <a:latin typeface="Arial Black" panose="020B0A04020102020204" pitchFamily="34" charset="0"/>
              </a:rPr>
              <a:t>function</a:t>
            </a:r>
            <a:r>
              <a:rPr lang="sv-SE" b="1" dirty="0" smtClean="0">
                <a:latin typeface="Arial Black" panose="020B0A04020102020204" pitchFamily="34" charset="0"/>
              </a:rPr>
              <a:t> </a:t>
            </a:r>
            <a:r>
              <a:rPr lang="sv-SE" b="1" dirty="0" err="1" smtClean="0">
                <a:latin typeface="Arial Black" panose="020B0A04020102020204" pitchFamily="34" charset="0"/>
              </a:rPr>
              <a:t>of</a:t>
            </a:r>
            <a:r>
              <a:rPr lang="sv-SE" b="1" dirty="0" smtClean="0">
                <a:latin typeface="Arial Black" panose="020B0A04020102020204" pitchFamily="34" charset="0"/>
              </a:rPr>
              <a:t> the adaptive </a:t>
            </a:r>
            <a:r>
              <a:rPr lang="sv-SE" b="1" dirty="0" err="1" smtClean="0">
                <a:latin typeface="Arial Black" panose="020B0A04020102020204" pitchFamily="34" charset="0"/>
              </a:rPr>
              <a:t>control</a:t>
            </a:r>
            <a:r>
              <a:rPr lang="sv-SE" b="1" dirty="0" smtClean="0">
                <a:latin typeface="Arial Black" panose="020B0A04020102020204" pitchFamily="34" charset="0"/>
              </a:rPr>
              <a:t> </a:t>
            </a:r>
            <a:r>
              <a:rPr lang="sv-SE" b="1" dirty="0" err="1" smtClean="0">
                <a:latin typeface="Arial Black" panose="020B0A04020102020204" pitchFamily="34" charset="0"/>
              </a:rPr>
              <a:t>function</a:t>
            </a:r>
            <a:endParaRPr lang="sv-SE" b="1" dirty="0" smtClean="0">
              <a:latin typeface="Arial Black" panose="020B0A04020102020204" pitchFamily="34" charset="0"/>
            </a:endParaRPr>
          </a:p>
          <a:p>
            <a:r>
              <a:rPr lang="sv-SE" b="1" dirty="0" smtClean="0">
                <a:latin typeface="Arial Black" panose="020B0A04020102020204" pitchFamily="34" charset="0"/>
              </a:rPr>
              <a:t>parameters, is </a:t>
            </a:r>
            <a:r>
              <a:rPr lang="sv-SE" b="1" dirty="0" err="1" smtClean="0">
                <a:latin typeface="Arial Black" panose="020B0A04020102020204" pitchFamily="34" charset="0"/>
              </a:rPr>
              <a:t>derived</a:t>
            </a:r>
            <a:r>
              <a:rPr lang="sv-SE" b="1" dirty="0" smtClean="0">
                <a:latin typeface="Arial Black" panose="020B0A04020102020204" pitchFamily="34" charset="0"/>
              </a:rPr>
              <a:t> via regression </a:t>
            </a:r>
            <a:r>
              <a:rPr lang="sv-SE" b="1" dirty="0" err="1" smtClean="0">
                <a:latin typeface="Arial Black" panose="020B0A04020102020204" pitchFamily="34" charset="0"/>
              </a:rPr>
              <a:t>analysis</a:t>
            </a:r>
            <a:r>
              <a:rPr lang="sv-SE" b="1" dirty="0" smtClean="0">
                <a:latin typeface="Arial Black" panose="020B0A04020102020204" pitchFamily="34" charset="0"/>
              </a:rPr>
              <a:t>.</a:t>
            </a:r>
            <a:endParaRPr lang="sv-SE" dirty="0"/>
          </a:p>
        </p:txBody>
      </p:sp>
      <p:sp>
        <p:nvSpPr>
          <p:cNvPr id="17" name="Rektangel 16"/>
          <p:cNvSpPr/>
          <p:nvPr/>
        </p:nvSpPr>
        <p:spPr>
          <a:xfrm>
            <a:off x="9045309" y="3617315"/>
            <a:ext cx="2883931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>
                <a:latin typeface="Arial Black" panose="020B0A04020102020204" pitchFamily="34" charset="0"/>
              </a:rPr>
              <a:t>The adaptive </a:t>
            </a:r>
            <a:r>
              <a:rPr lang="sv-SE" b="1" dirty="0" err="1" smtClean="0">
                <a:latin typeface="Arial Black" panose="020B0A04020102020204" pitchFamily="34" charset="0"/>
              </a:rPr>
              <a:t>control</a:t>
            </a:r>
            <a:r>
              <a:rPr lang="sv-SE" b="1" dirty="0" smtClean="0">
                <a:latin typeface="Arial Black" panose="020B0A04020102020204" pitchFamily="34" charset="0"/>
              </a:rPr>
              <a:t> </a:t>
            </a:r>
          </a:p>
          <a:p>
            <a:r>
              <a:rPr lang="sv-SE" b="1" dirty="0" err="1" smtClean="0">
                <a:latin typeface="Arial Black" panose="020B0A04020102020204" pitchFamily="34" charset="0"/>
              </a:rPr>
              <a:t>function</a:t>
            </a:r>
            <a:r>
              <a:rPr lang="sv-SE" b="1" dirty="0" smtClean="0">
                <a:latin typeface="Arial Black" panose="020B0A04020102020204" pitchFamily="34" charset="0"/>
              </a:rPr>
              <a:t> parameters</a:t>
            </a:r>
          </a:p>
          <a:p>
            <a:r>
              <a:rPr lang="sv-SE" b="1" dirty="0" err="1" smtClean="0">
                <a:latin typeface="Arial Black" panose="020B0A04020102020204" pitchFamily="34" charset="0"/>
              </a:rPr>
              <a:t>are</a:t>
            </a:r>
            <a:r>
              <a:rPr lang="sv-SE" b="1" dirty="0" smtClean="0">
                <a:latin typeface="Arial Black" panose="020B0A04020102020204" pitchFamily="34" charset="0"/>
              </a:rPr>
              <a:t> </a:t>
            </a:r>
            <a:r>
              <a:rPr lang="sv-SE" b="1" dirty="0" err="1" smtClean="0">
                <a:latin typeface="Arial Black" panose="020B0A04020102020204" pitchFamily="34" charset="0"/>
              </a:rPr>
              <a:t>analytically</a:t>
            </a:r>
            <a:r>
              <a:rPr lang="sv-SE" b="1" dirty="0" smtClean="0">
                <a:latin typeface="Arial Black" panose="020B0A04020102020204" pitchFamily="34" charset="0"/>
              </a:rPr>
              <a:t> </a:t>
            </a:r>
          </a:p>
          <a:p>
            <a:r>
              <a:rPr lang="sv-SE" b="1" dirty="0" err="1" smtClean="0">
                <a:latin typeface="Arial Black" panose="020B0A04020102020204" pitchFamily="34" charset="0"/>
              </a:rPr>
              <a:t>determined</a:t>
            </a:r>
            <a:r>
              <a:rPr lang="sv-SE" b="1" dirty="0" smtClean="0">
                <a:latin typeface="Arial Black" panose="020B0A04020102020204" pitchFamily="34" charset="0"/>
              </a:rPr>
              <a:t> via </a:t>
            </a:r>
          </a:p>
          <a:p>
            <a:r>
              <a:rPr lang="sv-SE" b="1" dirty="0" smtClean="0">
                <a:latin typeface="Arial Black" panose="020B0A04020102020204" pitchFamily="34" charset="0"/>
              </a:rPr>
              <a:t>the </a:t>
            </a:r>
            <a:r>
              <a:rPr lang="sv-SE" b="1" dirty="0" err="1" smtClean="0">
                <a:latin typeface="Arial Black" panose="020B0A04020102020204" pitchFamily="34" charset="0"/>
              </a:rPr>
              <a:t>first</a:t>
            </a:r>
            <a:r>
              <a:rPr lang="sv-SE" b="1" dirty="0" smtClean="0">
                <a:latin typeface="Arial Black" panose="020B0A04020102020204" pitchFamily="34" charset="0"/>
              </a:rPr>
              <a:t> order </a:t>
            </a:r>
          </a:p>
          <a:p>
            <a:r>
              <a:rPr lang="sv-SE" b="1" dirty="0" smtClean="0">
                <a:latin typeface="Arial Black" panose="020B0A04020102020204" pitchFamily="34" charset="0"/>
              </a:rPr>
              <a:t>optimum </a:t>
            </a:r>
            <a:r>
              <a:rPr lang="sv-SE" b="1" dirty="0" err="1" smtClean="0">
                <a:latin typeface="Arial Black" panose="020B0A04020102020204" pitchFamily="34" charset="0"/>
              </a:rPr>
              <a:t>conditions</a:t>
            </a:r>
            <a:r>
              <a:rPr lang="sv-SE" b="1" dirty="0" smtClean="0">
                <a:latin typeface="Arial Black" panose="020B0A04020102020204" pitchFamily="34" charset="0"/>
              </a:rPr>
              <a:t> </a:t>
            </a:r>
          </a:p>
          <a:p>
            <a:r>
              <a:rPr lang="sv-SE" b="1" dirty="0" smtClean="0">
                <a:latin typeface="Arial Black" panose="020B0A04020102020204" pitchFamily="34" charset="0"/>
              </a:rPr>
              <a:t>and the second </a:t>
            </a:r>
          </a:p>
          <a:p>
            <a:r>
              <a:rPr lang="sv-SE" b="1" dirty="0" smtClean="0">
                <a:latin typeface="Arial Black" panose="020B0A04020102020204" pitchFamily="34" charset="0"/>
              </a:rPr>
              <a:t>order maximum</a:t>
            </a:r>
          </a:p>
          <a:p>
            <a:r>
              <a:rPr lang="sv-SE" b="1" dirty="0" err="1" smtClean="0">
                <a:latin typeface="Arial Black" panose="020B0A04020102020204" pitchFamily="34" charset="0"/>
              </a:rPr>
              <a:t>conditions</a:t>
            </a:r>
            <a:r>
              <a:rPr lang="sv-SE" b="1" dirty="0" smtClean="0">
                <a:latin typeface="Arial Black" panose="020B0A04020102020204" pitchFamily="34" charset="0"/>
              </a:rPr>
              <a:t>.  </a:t>
            </a:r>
          </a:p>
        </p:txBody>
      </p:sp>
      <p:sp>
        <p:nvSpPr>
          <p:cNvPr id="18" name="Rektangel med rundade hörn 17"/>
          <p:cNvSpPr/>
          <p:nvPr/>
        </p:nvSpPr>
        <p:spPr>
          <a:xfrm>
            <a:off x="9027259" y="758952"/>
            <a:ext cx="2885586" cy="222259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Rektangel 18"/>
          <p:cNvSpPr/>
          <p:nvPr/>
        </p:nvSpPr>
        <p:spPr>
          <a:xfrm>
            <a:off x="9145272" y="993084"/>
            <a:ext cx="276851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>
                <a:latin typeface="Arial Black" panose="020B0A04020102020204" pitchFamily="34" charset="0"/>
              </a:rPr>
              <a:t>The maximum </a:t>
            </a:r>
          </a:p>
          <a:p>
            <a:r>
              <a:rPr lang="sv-SE" b="1" dirty="0" err="1" smtClean="0">
                <a:latin typeface="Arial Black" panose="020B0A04020102020204" pitchFamily="34" charset="0"/>
              </a:rPr>
              <a:t>expected</a:t>
            </a:r>
            <a:r>
              <a:rPr lang="sv-SE" b="1" dirty="0" smtClean="0">
                <a:latin typeface="Arial Black" panose="020B0A04020102020204" pitchFamily="34" charset="0"/>
              </a:rPr>
              <a:t> present</a:t>
            </a:r>
          </a:p>
          <a:p>
            <a:r>
              <a:rPr lang="sv-SE" b="1" dirty="0" err="1" smtClean="0">
                <a:latin typeface="Arial Black" panose="020B0A04020102020204" pitchFamily="34" charset="0"/>
              </a:rPr>
              <a:t>value</a:t>
            </a:r>
            <a:r>
              <a:rPr lang="sv-SE" b="1" dirty="0" smtClean="0">
                <a:latin typeface="Arial Black" panose="020B0A04020102020204" pitchFamily="34" charset="0"/>
              </a:rPr>
              <a:t> is </a:t>
            </a:r>
            <a:r>
              <a:rPr lang="sv-SE" b="1" dirty="0" err="1" smtClean="0">
                <a:latin typeface="Arial Black" panose="020B0A04020102020204" pitchFamily="34" charset="0"/>
              </a:rPr>
              <a:t>determined</a:t>
            </a:r>
            <a:endParaRPr lang="sv-SE" b="1" dirty="0" smtClean="0">
              <a:latin typeface="Arial Black" panose="020B0A04020102020204" pitchFamily="34" charset="0"/>
            </a:endParaRPr>
          </a:p>
          <a:p>
            <a:r>
              <a:rPr lang="sv-SE" b="1" dirty="0" smtClean="0">
                <a:latin typeface="Arial Black" panose="020B0A04020102020204" pitchFamily="34" charset="0"/>
              </a:rPr>
              <a:t>via the </a:t>
            </a:r>
            <a:r>
              <a:rPr lang="sv-SE" b="1" dirty="0" err="1" smtClean="0">
                <a:latin typeface="Arial Black" panose="020B0A04020102020204" pitchFamily="34" charset="0"/>
              </a:rPr>
              <a:t>determined</a:t>
            </a:r>
            <a:endParaRPr lang="sv-SE" b="1" dirty="0" smtClean="0">
              <a:latin typeface="Arial Black" panose="020B0A04020102020204" pitchFamily="34" charset="0"/>
            </a:endParaRPr>
          </a:p>
          <a:p>
            <a:r>
              <a:rPr lang="sv-SE" b="1" dirty="0" err="1" smtClean="0">
                <a:latin typeface="Arial Black" panose="020B0A04020102020204" pitchFamily="34" charset="0"/>
              </a:rPr>
              <a:t>control</a:t>
            </a:r>
            <a:r>
              <a:rPr lang="sv-SE" b="1" dirty="0" smtClean="0">
                <a:latin typeface="Arial Black" panose="020B0A04020102020204" pitchFamily="34" charset="0"/>
              </a:rPr>
              <a:t> </a:t>
            </a:r>
            <a:r>
              <a:rPr lang="sv-SE" b="1" dirty="0" err="1" smtClean="0">
                <a:latin typeface="Arial Black" panose="020B0A04020102020204" pitchFamily="34" charset="0"/>
              </a:rPr>
              <a:t>function</a:t>
            </a:r>
            <a:endParaRPr lang="sv-SE" b="1" dirty="0" smtClean="0">
              <a:latin typeface="Arial Black" panose="020B0A04020102020204" pitchFamily="34" charset="0"/>
            </a:endParaRPr>
          </a:p>
          <a:p>
            <a:r>
              <a:rPr lang="sv-SE" b="1" dirty="0" smtClean="0">
                <a:latin typeface="Arial Black" panose="020B0A04020102020204" pitchFamily="34" charset="0"/>
              </a:rPr>
              <a:t>parameter </a:t>
            </a:r>
            <a:r>
              <a:rPr lang="sv-SE" b="1" dirty="0" err="1" smtClean="0">
                <a:latin typeface="Arial Black" panose="020B0A04020102020204" pitchFamily="34" charset="0"/>
              </a:rPr>
              <a:t>values</a:t>
            </a:r>
            <a:r>
              <a:rPr lang="sv-SE" b="1" dirty="0" smtClean="0">
                <a:latin typeface="Arial Black" panose="020B0A04020102020204" pitchFamily="34" charset="0"/>
              </a:rPr>
              <a:t>.</a:t>
            </a:r>
            <a:endParaRPr lang="sv-SE" dirty="0"/>
          </a:p>
        </p:txBody>
      </p:sp>
      <p:sp>
        <p:nvSpPr>
          <p:cNvPr id="20" name="Ned 19"/>
          <p:cNvSpPr/>
          <p:nvPr/>
        </p:nvSpPr>
        <p:spPr>
          <a:xfrm>
            <a:off x="4040410" y="5186027"/>
            <a:ext cx="449293" cy="300373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Höger 20"/>
          <p:cNvSpPr/>
          <p:nvPr/>
        </p:nvSpPr>
        <p:spPr>
          <a:xfrm>
            <a:off x="8565048" y="5715000"/>
            <a:ext cx="389156" cy="4876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Ned 21"/>
          <p:cNvSpPr/>
          <p:nvPr/>
        </p:nvSpPr>
        <p:spPr>
          <a:xfrm flipV="1">
            <a:off x="10049256" y="3050492"/>
            <a:ext cx="603504" cy="332689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289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5250"/>
            <a:ext cx="10668000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47728" y="2060848"/>
            <a:ext cx="73448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prstClr val="black"/>
                </a:solidFill>
              </a:rPr>
              <a:t>Sågtimmer</a:t>
            </a:r>
            <a:r>
              <a:rPr lang="en-GB" dirty="0">
                <a:solidFill>
                  <a:prstClr val="black"/>
                </a:solidFill>
              </a:rPr>
              <a:t> gran, </a:t>
            </a:r>
            <a:r>
              <a:rPr lang="en-GB" dirty="0" err="1">
                <a:solidFill>
                  <a:srgbClr val="FF0000"/>
                </a:solidFill>
              </a:rPr>
              <a:t>Värnamo</a:t>
            </a:r>
            <a:r>
              <a:rPr lang="en-GB" dirty="0">
                <a:solidFill>
                  <a:srgbClr val="FF0000"/>
                </a:solidFill>
              </a:rPr>
              <a:t>, </a:t>
            </a:r>
            <a:r>
              <a:rPr lang="en-GB" dirty="0" err="1">
                <a:solidFill>
                  <a:srgbClr val="FF0000"/>
                </a:solidFill>
              </a:rPr>
              <a:t>klass</a:t>
            </a:r>
            <a:r>
              <a:rPr lang="en-GB" dirty="0">
                <a:solidFill>
                  <a:srgbClr val="FF0000"/>
                </a:solidFill>
              </a:rPr>
              <a:t> 1</a:t>
            </a:r>
            <a:r>
              <a:rPr lang="en-GB" dirty="0">
                <a:solidFill>
                  <a:prstClr val="black"/>
                </a:solidFill>
              </a:rPr>
              <a:t>, 43 </a:t>
            </a:r>
            <a:r>
              <a:rPr lang="en-GB" dirty="0" err="1">
                <a:solidFill>
                  <a:prstClr val="black"/>
                </a:solidFill>
              </a:rPr>
              <a:t>dm</a:t>
            </a:r>
            <a:r>
              <a:rPr lang="en-GB" dirty="0">
                <a:solidFill>
                  <a:prstClr val="black"/>
                </a:solidFill>
              </a:rPr>
              <a:t>, 2017-06-02, www.virkesbörsen.se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9785190" y="4818888"/>
            <a:ext cx="2157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 err="1" smtClean="0">
                <a:solidFill>
                  <a:srgbClr val="FF0000"/>
                </a:solidFill>
              </a:rPr>
              <a:t>Top</a:t>
            </a:r>
            <a:r>
              <a:rPr lang="sv-SE" sz="2800" b="1" dirty="0" smtClean="0">
                <a:solidFill>
                  <a:srgbClr val="FF0000"/>
                </a:solidFill>
              </a:rPr>
              <a:t> diameter</a:t>
            </a:r>
          </a:p>
          <a:p>
            <a:r>
              <a:rPr lang="sv-SE" sz="2800" b="1" dirty="0" smtClean="0">
                <a:solidFill>
                  <a:srgbClr val="FF0000"/>
                </a:solidFill>
              </a:rPr>
              <a:t>(cm)</a:t>
            </a:r>
            <a:endParaRPr lang="sv-SE" sz="2800" b="1" dirty="0">
              <a:solidFill>
                <a:srgbClr val="FF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443645" y="1722294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 err="1" smtClean="0">
                <a:solidFill>
                  <a:srgbClr val="0070C0"/>
                </a:solidFill>
              </a:rPr>
              <a:t>Quality</a:t>
            </a:r>
            <a:r>
              <a:rPr lang="sv-SE" sz="2800" b="1" dirty="0" smtClean="0">
                <a:solidFill>
                  <a:srgbClr val="0070C0"/>
                </a:solidFill>
              </a:rPr>
              <a:t> 1</a:t>
            </a:r>
            <a:endParaRPr lang="sv-SE" sz="2800" b="1" dirty="0">
              <a:solidFill>
                <a:srgbClr val="0070C0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443645" y="2245514"/>
            <a:ext cx="23561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v-SE" sz="2800" b="1" dirty="0">
                <a:solidFill>
                  <a:srgbClr val="FF0000"/>
                </a:solidFill>
              </a:rPr>
              <a:t>Price </a:t>
            </a:r>
          </a:p>
          <a:p>
            <a:pPr lvl="0"/>
            <a:r>
              <a:rPr lang="sv-SE" sz="2800" b="1" dirty="0">
                <a:solidFill>
                  <a:srgbClr val="FF0000"/>
                </a:solidFill>
              </a:rPr>
              <a:t>(SEK/m3 solid)</a:t>
            </a:r>
          </a:p>
        </p:txBody>
      </p:sp>
    </p:spTree>
    <p:extLst>
      <p:ext uri="{BB962C8B-B14F-4D97-AF65-F5344CB8AC3E}">
        <p14:creationId xmlns:p14="http://schemas.microsoft.com/office/powerpoint/2010/main" val="4207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16" y="93649"/>
            <a:ext cx="10668000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97560" y="2068961"/>
            <a:ext cx="79208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prstClr val="black"/>
                </a:solidFill>
              </a:rPr>
              <a:t>Sågtimmer</a:t>
            </a:r>
            <a:r>
              <a:rPr lang="en-GB" dirty="0">
                <a:solidFill>
                  <a:prstClr val="black"/>
                </a:solidFill>
              </a:rPr>
              <a:t> gran, </a:t>
            </a:r>
            <a:r>
              <a:rPr lang="en-GB" dirty="0" err="1">
                <a:solidFill>
                  <a:srgbClr val="FF0000"/>
                </a:solidFill>
              </a:rPr>
              <a:t>Östra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Göinge</a:t>
            </a:r>
            <a:r>
              <a:rPr lang="en-GB" dirty="0">
                <a:solidFill>
                  <a:srgbClr val="FF0000"/>
                </a:solidFill>
              </a:rPr>
              <a:t>, </a:t>
            </a:r>
            <a:r>
              <a:rPr lang="en-GB" dirty="0" err="1">
                <a:solidFill>
                  <a:srgbClr val="FF0000"/>
                </a:solidFill>
              </a:rPr>
              <a:t>klass</a:t>
            </a:r>
            <a:r>
              <a:rPr lang="en-GB" dirty="0">
                <a:solidFill>
                  <a:srgbClr val="FF0000"/>
                </a:solidFill>
              </a:rPr>
              <a:t> 1</a:t>
            </a:r>
            <a:r>
              <a:rPr lang="en-GB" dirty="0">
                <a:solidFill>
                  <a:prstClr val="black"/>
                </a:solidFill>
              </a:rPr>
              <a:t>, 43 </a:t>
            </a:r>
            <a:r>
              <a:rPr lang="en-GB" dirty="0" err="1">
                <a:solidFill>
                  <a:prstClr val="black"/>
                </a:solidFill>
              </a:rPr>
              <a:t>dm</a:t>
            </a:r>
            <a:r>
              <a:rPr lang="en-GB" dirty="0">
                <a:solidFill>
                  <a:prstClr val="black"/>
                </a:solidFill>
              </a:rPr>
              <a:t>, 2017-06-02, www.virkesbörsen.se</a:t>
            </a:r>
          </a:p>
        </p:txBody>
      </p:sp>
      <p:sp>
        <p:nvSpPr>
          <p:cNvPr id="2" name="Rektangel 1"/>
          <p:cNvSpPr/>
          <p:nvPr/>
        </p:nvSpPr>
        <p:spPr>
          <a:xfrm>
            <a:off x="258147" y="2473292"/>
            <a:ext cx="23561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v-SE" sz="2800" b="1" dirty="0">
                <a:solidFill>
                  <a:srgbClr val="FF0000"/>
                </a:solidFill>
              </a:rPr>
              <a:t>Price </a:t>
            </a:r>
          </a:p>
          <a:p>
            <a:pPr lvl="0"/>
            <a:r>
              <a:rPr lang="sv-SE" sz="2800" b="1" dirty="0">
                <a:solidFill>
                  <a:srgbClr val="FF0000"/>
                </a:solidFill>
              </a:rPr>
              <a:t>(SEK/m3 solid)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9307439" y="4884203"/>
            <a:ext cx="2157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 err="1" smtClean="0">
                <a:solidFill>
                  <a:srgbClr val="FF0000"/>
                </a:solidFill>
              </a:rPr>
              <a:t>Top</a:t>
            </a:r>
            <a:r>
              <a:rPr lang="sv-SE" sz="2800" b="1" dirty="0" smtClean="0">
                <a:solidFill>
                  <a:srgbClr val="FF0000"/>
                </a:solidFill>
              </a:rPr>
              <a:t> diameter</a:t>
            </a:r>
          </a:p>
          <a:p>
            <a:r>
              <a:rPr lang="sv-SE" sz="2800" b="1" dirty="0" smtClean="0">
                <a:solidFill>
                  <a:srgbClr val="FF0000"/>
                </a:solidFill>
              </a:rPr>
              <a:t>(cm)</a:t>
            </a:r>
            <a:endParaRPr lang="sv-SE" sz="2800" b="1" dirty="0">
              <a:solidFill>
                <a:srgbClr val="FF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269376" y="1992017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 err="1" smtClean="0">
                <a:solidFill>
                  <a:srgbClr val="0070C0"/>
                </a:solidFill>
              </a:rPr>
              <a:t>Quality</a:t>
            </a:r>
            <a:r>
              <a:rPr lang="sv-SE" sz="2800" b="1" dirty="0" smtClean="0">
                <a:solidFill>
                  <a:srgbClr val="0070C0"/>
                </a:solidFill>
              </a:rPr>
              <a:t> 1</a:t>
            </a:r>
            <a:endParaRPr lang="sv-SE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26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5250"/>
            <a:ext cx="10668000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47728" y="2060848"/>
            <a:ext cx="73448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prstClr val="black"/>
                </a:solidFill>
              </a:rPr>
              <a:t>Sågtimmer</a:t>
            </a:r>
            <a:r>
              <a:rPr lang="en-GB" dirty="0">
                <a:solidFill>
                  <a:prstClr val="black"/>
                </a:solidFill>
              </a:rPr>
              <a:t> gran, </a:t>
            </a:r>
            <a:r>
              <a:rPr lang="en-GB" dirty="0" err="1">
                <a:solidFill>
                  <a:srgbClr val="FF0000"/>
                </a:solidFill>
              </a:rPr>
              <a:t>Värnamo</a:t>
            </a:r>
            <a:r>
              <a:rPr lang="en-GB" dirty="0">
                <a:solidFill>
                  <a:srgbClr val="FF0000"/>
                </a:solidFill>
              </a:rPr>
              <a:t>, </a:t>
            </a:r>
            <a:r>
              <a:rPr lang="en-GB" dirty="0" err="1">
                <a:solidFill>
                  <a:srgbClr val="FF0000"/>
                </a:solidFill>
              </a:rPr>
              <a:t>klass</a:t>
            </a:r>
            <a:r>
              <a:rPr lang="en-GB" dirty="0">
                <a:solidFill>
                  <a:srgbClr val="FF0000"/>
                </a:solidFill>
              </a:rPr>
              <a:t> 2</a:t>
            </a:r>
            <a:r>
              <a:rPr lang="en-GB" dirty="0">
                <a:solidFill>
                  <a:prstClr val="black"/>
                </a:solidFill>
              </a:rPr>
              <a:t>, 43 </a:t>
            </a:r>
            <a:r>
              <a:rPr lang="en-GB" dirty="0" err="1">
                <a:solidFill>
                  <a:prstClr val="black"/>
                </a:solidFill>
              </a:rPr>
              <a:t>dm</a:t>
            </a:r>
            <a:r>
              <a:rPr lang="en-GB" dirty="0">
                <a:solidFill>
                  <a:prstClr val="black"/>
                </a:solidFill>
              </a:rPr>
              <a:t>, 2017-06-02, www.virkesbörsen.se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9775859" y="4772235"/>
            <a:ext cx="2157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 err="1" smtClean="0">
                <a:solidFill>
                  <a:srgbClr val="FF0000"/>
                </a:solidFill>
              </a:rPr>
              <a:t>Top</a:t>
            </a:r>
            <a:r>
              <a:rPr lang="sv-SE" sz="2800" b="1" dirty="0" smtClean="0">
                <a:solidFill>
                  <a:srgbClr val="FF0000"/>
                </a:solidFill>
              </a:rPr>
              <a:t> diameter</a:t>
            </a:r>
          </a:p>
          <a:p>
            <a:r>
              <a:rPr lang="sv-SE" sz="2800" b="1" dirty="0" smtClean="0">
                <a:solidFill>
                  <a:srgbClr val="FF0000"/>
                </a:solidFill>
              </a:rPr>
              <a:t>(cm)</a:t>
            </a:r>
            <a:endParaRPr lang="sv-SE" sz="2800" b="1" dirty="0">
              <a:solidFill>
                <a:srgbClr val="FF0000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443645" y="2430180"/>
            <a:ext cx="23561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v-SE" sz="2800" b="1" dirty="0">
                <a:solidFill>
                  <a:srgbClr val="FF0000"/>
                </a:solidFill>
              </a:rPr>
              <a:t>Price </a:t>
            </a:r>
          </a:p>
          <a:p>
            <a:pPr lvl="0"/>
            <a:r>
              <a:rPr lang="sv-SE" sz="2800" b="1" dirty="0">
                <a:solidFill>
                  <a:srgbClr val="FF0000"/>
                </a:solidFill>
              </a:rPr>
              <a:t>(SEK/m3 solid)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443645" y="190696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 err="1" smtClean="0">
                <a:solidFill>
                  <a:srgbClr val="0070C0"/>
                </a:solidFill>
              </a:rPr>
              <a:t>Quality</a:t>
            </a:r>
            <a:r>
              <a:rPr lang="sv-SE" sz="2800" b="1" dirty="0" smtClean="0">
                <a:solidFill>
                  <a:srgbClr val="0070C0"/>
                </a:solidFill>
              </a:rPr>
              <a:t> 2</a:t>
            </a:r>
            <a:endParaRPr lang="sv-SE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12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5250"/>
            <a:ext cx="10668000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97560" y="2068961"/>
            <a:ext cx="79208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prstClr val="black"/>
                </a:solidFill>
              </a:rPr>
              <a:t>Sågtimmer</a:t>
            </a:r>
            <a:r>
              <a:rPr lang="en-GB" dirty="0">
                <a:solidFill>
                  <a:prstClr val="black"/>
                </a:solidFill>
              </a:rPr>
              <a:t> gran, </a:t>
            </a:r>
            <a:r>
              <a:rPr lang="en-GB" dirty="0" err="1">
                <a:solidFill>
                  <a:srgbClr val="FF0000"/>
                </a:solidFill>
              </a:rPr>
              <a:t>Östra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Göinge</a:t>
            </a:r>
            <a:r>
              <a:rPr lang="en-GB" dirty="0">
                <a:solidFill>
                  <a:srgbClr val="FF0000"/>
                </a:solidFill>
              </a:rPr>
              <a:t>, </a:t>
            </a:r>
            <a:r>
              <a:rPr lang="en-GB" dirty="0" err="1">
                <a:solidFill>
                  <a:srgbClr val="FF0000"/>
                </a:solidFill>
              </a:rPr>
              <a:t>klass</a:t>
            </a:r>
            <a:r>
              <a:rPr lang="en-GB" dirty="0">
                <a:solidFill>
                  <a:srgbClr val="FF0000"/>
                </a:solidFill>
              </a:rPr>
              <a:t> 2</a:t>
            </a:r>
            <a:r>
              <a:rPr lang="en-GB" dirty="0">
                <a:solidFill>
                  <a:prstClr val="black"/>
                </a:solidFill>
              </a:rPr>
              <a:t>, 43 </a:t>
            </a:r>
            <a:r>
              <a:rPr lang="en-GB" dirty="0" err="1">
                <a:solidFill>
                  <a:prstClr val="black"/>
                </a:solidFill>
              </a:rPr>
              <a:t>dm</a:t>
            </a:r>
            <a:r>
              <a:rPr lang="en-GB" dirty="0">
                <a:solidFill>
                  <a:prstClr val="black"/>
                </a:solidFill>
              </a:rPr>
              <a:t>, 2017-06-02, www.virkesbörsen.se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9841173" y="4772235"/>
            <a:ext cx="2157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 err="1" smtClean="0">
                <a:solidFill>
                  <a:srgbClr val="FF0000"/>
                </a:solidFill>
              </a:rPr>
              <a:t>Top</a:t>
            </a:r>
            <a:r>
              <a:rPr lang="sv-SE" sz="2800" b="1" dirty="0" smtClean="0">
                <a:solidFill>
                  <a:srgbClr val="FF0000"/>
                </a:solidFill>
              </a:rPr>
              <a:t> diameter</a:t>
            </a:r>
          </a:p>
          <a:p>
            <a:r>
              <a:rPr lang="sv-SE" sz="2800" b="1" dirty="0" smtClean="0">
                <a:solidFill>
                  <a:srgbClr val="FF0000"/>
                </a:solidFill>
              </a:rPr>
              <a:t>(cm)</a:t>
            </a:r>
            <a:endParaRPr lang="sv-SE" sz="2800" b="1" dirty="0">
              <a:solidFill>
                <a:srgbClr val="FF0000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304800" y="2253627"/>
            <a:ext cx="23561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v-SE" sz="2800" b="1" dirty="0">
                <a:solidFill>
                  <a:srgbClr val="FF0000"/>
                </a:solidFill>
              </a:rPr>
              <a:t>Price </a:t>
            </a:r>
          </a:p>
          <a:p>
            <a:pPr lvl="0"/>
            <a:r>
              <a:rPr lang="sv-SE" sz="2800" b="1" dirty="0">
                <a:solidFill>
                  <a:srgbClr val="FF0000"/>
                </a:solidFill>
              </a:rPr>
              <a:t>(SEK/m3 solid)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304800" y="1730407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 err="1" smtClean="0">
                <a:solidFill>
                  <a:srgbClr val="0070C0"/>
                </a:solidFill>
              </a:rPr>
              <a:t>Quality</a:t>
            </a:r>
            <a:r>
              <a:rPr lang="sv-SE" sz="2800" b="1" dirty="0" smtClean="0">
                <a:solidFill>
                  <a:srgbClr val="0070C0"/>
                </a:solidFill>
              </a:rPr>
              <a:t> 2</a:t>
            </a:r>
            <a:endParaRPr lang="sv-SE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26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The long list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results</a:t>
            </a:r>
            <a:r>
              <a:rPr lang="sv-SE" dirty="0" smtClean="0"/>
              <a:t> from the software has </a:t>
            </a:r>
            <a:r>
              <a:rPr lang="sv-SE" dirty="0" err="1" smtClean="0"/>
              <a:t>been</a:t>
            </a:r>
            <a:r>
              <a:rPr lang="sv-SE" dirty="0" smtClean="0"/>
              <a:t> </a:t>
            </a:r>
            <a:r>
              <a:rPr lang="sv-SE" dirty="0" err="1" smtClean="0"/>
              <a:t>used</a:t>
            </a:r>
            <a:r>
              <a:rPr lang="sv-SE" dirty="0" smtClean="0"/>
              <a:t> to </a:t>
            </a:r>
            <a:r>
              <a:rPr lang="sv-SE" dirty="0" err="1" smtClean="0"/>
              <a:t>estimate</a:t>
            </a:r>
            <a:r>
              <a:rPr lang="sv-SE" dirty="0" smtClean="0"/>
              <a:t> ”</a:t>
            </a:r>
            <a:r>
              <a:rPr lang="sv-SE" dirty="0" err="1" smtClean="0"/>
              <a:t>smooth</a:t>
            </a:r>
            <a:r>
              <a:rPr lang="sv-SE" dirty="0" smtClean="0"/>
              <a:t> </a:t>
            </a:r>
            <a:r>
              <a:rPr lang="sv-SE" dirty="0" err="1" smtClean="0"/>
              <a:t>function</a:t>
            </a:r>
            <a:r>
              <a:rPr lang="sv-SE" dirty="0" smtClean="0"/>
              <a:t> approximations” </a:t>
            </a:r>
            <a:r>
              <a:rPr lang="sv-SE" dirty="0" err="1" smtClean="0"/>
              <a:t>of</a:t>
            </a:r>
            <a:r>
              <a:rPr lang="sv-SE" dirty="0" smtClean="0"/>
              <a:t> the total </a:t>
            </a:r>
            <a:r>
              <a:rPr lang="sv-SE" dirty="0" err="1" smtClean="0"/>
              <a:t>expected</a:t>
            </a:r>
            <a:r>
              <a:rPr lang="sv-SE" dirty="0" smtClean="0"/>
              <a:t> present </a:t>
            </a:r>
            <a:r>
              <a:rPr lang="sv-SE" dirty="0" err="1" smtClean="0"/>
              <a:t>value</a:t>
            </a:r>
            <a:r>
              <a:rPr lang="sv-SE" dirty="0" smtClean="0"/>
              <a:t> </a:t>
            </a:r>
            <a:r>
              <a:rPr lang="sv-SE" dirty="0" err="1" smtClean="0"/>
              <a:t>function</a:t>
            </a:r>
            <a:r>
              <a:rPr lang="sv-SE" dirty="0" smtClean="0"/>
              <a:t> (the </a:t>
            </a:r>
            <a:r>
              <a:rPr lang="sv-SE" dirty="0" err="1" smtClean="0"/>
              <a:t>objective</a:t>
            </a:r>
            <a:r>
              <a:rPr lang="sv-SE" dirty="0" smtClean="0"/>
              <a:t> </a:t>
            </a:r>
            <a:r>
              <a:rPr lang="sv-SE" dirty="0" err="1" smtClean="0"/>
              <a:t>function</a:t>
            </a:r>
            <a:r>
              <a:rPr lang="sv-SE" dirty="0" smtClean="0"/>
              <a:t>) as a </a:t>
            </a:r>
            <a:r>
              <a:rPr lang="sv-SE" dirty="0" err="1" smtClean="0"/>
              <a:t>function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the </a:t>
            </a:r>
            <a:r>
              <a:rPr lang="sv-SE" dirty="0" err="1" smtClean="0"/>
              <a:t>control</a:t>
            </a:r>
            <a:r>
              <a:rPr lang="sv-SE" dirty="0" smtClean="0"/>
              <a:t> </a:t>
            </a:r>
            <a:r>
              <a:rPr lang="sv-SE" dirty="0" err="1" smtClean="0"/>
              <a:t>function</a:t>
            </a:r>
            <a:r>
              <a:rPr lang="sv-SE" dirty="0" smtClean="0"/>
              <a:t> parameters. </a:t>
            </a:r>
            <a:r>
              <a:rPr lang="sv-SE" dirty="0" err="1" smtClean="0"/>
              <a:t>Such</a:t>
            </a:r>
            <a:r>
              <a:rPr lang="sv-SE" dirty="0" smtClean="0"/>
              <a:t> approximations </a:t>
            </a:r>
            <a:r>
              <a:rPr lang="sv-SE" dirty="0" err="1" smtClean="0"/>
              <a:t>are</a:t>
            </a:r>
            <a:r>
              <a:rPr lang="sv-SE" dirty="0" smtClean="0"/>
              <a:t> </a:t>
            </a:r>
            <a:r>
              <a:rPr lang="sv-SE" dirty="0" err="1" smtClean="0"/>
              <a:t>found</a:t>
            </a:r>
            <a:r>
              <a:rPr lang="sv-SE" dirty="0" smtClean="0"/>
              <a:t> on the </a:t>
            </a:r>
            <a:r>
              <a:rPr lang="sv-SE" dirty="0" err="1" smtClean="0"/>
              <a:t>following</a:t>
            </a:r>
            <a:r>
              <a:rPr lang="sv-SE" dirty="0" smtClean="0"/>
              <a:t> pages.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47A9-5B4B-4DBD-AD24-B5835BC18F8A}" type="slidenum">
              <a:rPr lang="sv-SE" smtClean="0"/>
              <a:t>34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964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2677050"/>
              </p:ext>
            </p:extLst>
          </p:nvPr>
        </p:nvGraphicFramePr>
        <p:xfrm>
          <a:off x="1151068" y="527125"/>
          <a:ext cx="4206240" cy="807170"/>
        </p:xfrm>
        <a:graphic>
          <a:graphicData uri="http://schemas.openxmlformats.org/drawingml/2006/table">
            <a:tbl>
              <a:tblPr/>
              <a:tblGrid>
                <a:gridCol w="4206240"/>
              </a:tblGrid>
              <a:tr h="403585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 SSAFR 18 170709_2253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403585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regres</a:t>
                      </a:r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036494"/>
              </p:ext>
            </p:extLst>
          </p:nvPr>
        </p:nvGraphicFramePr>
        <p:xfrm>
          <a:off x="1151068" y="1731980"/>
          <a:ext cx="6282467" cy="1956222"/>
        </p:xfrm>
        <a:graphic>
          <a:graphicData uri="http://schemas.openxmlformats.org/drawingml/2006/table">
            <a:tbl>
              <a:tblPr/>
              <a:tblGrid>
                <a:gridCol w="4088385"/>
                <a:gridCol w="2194082"/>
              </a:tblGrid>
              <a:tr h="32603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v-SE" sz="2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Regression</a:t>
                      </a:r>
                      <a:r>
                        <a:rPr lang="sv-SE" sz="20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v-SE" sz="2000" b="1" i="1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statistics</a:t>
                      </a:r>
                      <a:endParaRPr lang="sv-SE" sz="2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326037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Multipel-R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0,996060268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6037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R2</a:t>
                      </a:r>
                      <a:endParaRPr lang="sv-S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0,992136058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6037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Adjusted</a:t>
                      </a:r>
                      <a:r>
                        <a:rPr lang="sv-SE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R2</a:t>
                      </a:r>
                      <a:endParaRPr lang="sv-S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0,989761492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6037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Standard </a:t>
                      </a:r>
                      <a:r>
                        <a:rPr lang="sv-SE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error</a:t>
                      </a:r>
                      <a:r>
                        <a:rPr lang="sv-SE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v-SE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</a:t>
                      </a:r>
                      <a:r>
                        <a:rPr lang="sv-SE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v-SE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estimate</a:t>
                      </a:r>
                      <a:endParaRPr lang="sv-S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14,5934915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6037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</a:t>
                      </a:r>
                      <a:r>
                        <a:rPr lang="sv-SE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v-SE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</a:t>
                      </a:r>
                      <a:r>
                        <a:rPr lang="sv-SE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</a:t>
                      </a:r>
                      <a:r>
                        <a:rPr lang="sv-SE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bservations</a:t>
                      </a:r>
                      <a:endParaRPr lang="sv-S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165524"/>
              </p:ext>
            </p:extLst>
          </p:nvPr>
        </p:nvGraphicFramePr>
        <p:xfrm>
          <a:off x="1151068" y="4085887"/>
          <a:ext cx="10262795" cy="1562100"/>
        </p:xfrm>
        <a:graphic>
          <a:graphicData uri="http://schemas.openxmlformats.org/drawingml/2006/table">
            <a:tbl>
              <a:tblPr/>
              <a:tblGrid>
                <a:gridCol w="1729537"/>
                <a:gridCol w="1461616"/>
                <a:gridCol w="1397133"/>
                <a:gridCol w="2815760"/>
                <a:gridCol w="1397133"/>
                <a:gridCol w="1461616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ANOVA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fg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KvS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MKv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p-</a:t>
                      </a:r>
                      <a:r>
                        <a:rPr lang="sv-SE" sz="20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value</a:t>
                      </a:r>
                      <a:r>
                        <a:rPr lang="sv-SE" sz="2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for </a:t>
                      </a:r>
                      <a:r>
                        <a:rPr lang="sv-SE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Regression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11849170,53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1692738,647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7948,24949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Residual</a:t>
                      </a:r>
                      <a:endParaRPr lang="sv-S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93919,76743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212,9699942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sv-S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11943090,3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47A9-5B4B-4DBD-AD24-B5835BC18F8A}" type="slidenum">
              <a:rPr lang="sv-SE" smtClean="0"/>
              <a:t>35</a:t>
            </a:fld>
            <a:endParaRPr lang="sv-SE"/>
          </a:p>
        </p:txBody>
      </p:sp>
      <p:sp>
        <p:nvSpPr>
          <p:cNvPr id="9" name="textruta 8"/>
          <p:cNvSpPr txBox="1"/>
          <p:nvPr/>
        </p:nvSpPr>
        <p:spPr>
          <a:xfrm>
            <a:off x="6927925" y="685301"/>
            <a:ext cx="4924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i="1" dirty="0" smtClean="0">
                <a:solidFill>
                  <a:srgbClr val="FF0000"/>
                </a:solidFill>
              </a:rPr>
              <a:t>THE APPROXIMATION IS VERY GOOD!</a:t>
            </a:r>
            <a:endParaRPr lang="sv-SE" sz="2400" b="1" i="1" dirty="0">
              <a:solidFill>
                <a:srgbClr val="FF0000"/>
              </a:solidFill>
            </a:endParaRPr>
          </a:p>
        </p:txBody>
      </p:sp>
      <p:sp>
        <p:nvSpPr>
          <p:cNvPr id="2" name="Höger 1"/>
          <p:cNvSpPr/>
          <p:nvPr/>
        </p:nvSpPr>
        <p:spPr>
          <a:xfrm flipH="1">
            <a:off x="7644384" y="2103120"/>
            <a:ext cx="1591056" cy="2560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880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1257130"/>
              </p:ext>
            </p:extLst>
          </p:nvPr>
        </p:nvGraphicFramePr>
        <p:xfrm>
          <a:off x="1114006" y="434058"/>
          <a:ext cx="3610908" cy="624840"/>
        </p:xfrm>
        <a:graphic>
          <a:graphicData uri="http://schemas.openxmlformats.org/drawingml/2006/table">
            <a:tbl>
              <a:tblPr/>
              <a:tblGrid>
                <a:gridCol w="3610908"/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 SSAFR 18 170709_2253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regres</a:t>
                      </a:r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963786"/>
              </p:ext>
            </p:extLst>
          </p:nvPr>
        </p:nvGraphicFramePr>
        <p:xfrm>
          <a:off x="1114006" y="1311300"/>
          <a:ext cx="10095462" cy="3116580"/>
        </p:xfrm>
        <a:graphic>
          <a:graphicData uri="http://schemas.openxmlformats.org/drawingml/2006/table">
            <a:tbl>
              <a:tblPr/>
              <a:tblGrid>
                <a:gridCol w="2749558"/>
                <a:gridCol w="1518302"/>
                <a:gridCol w="1451319"/>
                <a:gridCol w="2924964"/>
                <a:gridCol w="1451319"/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Coefficient</a:t>
                      </a:r>
                      <a:endParaRPr lang="sv-SE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Standard </a:t>
                      </a:r>
                      <a:r>
                        <a:rPr lang="sv-SE" sz="20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error</a:t>
                      </a:r>
                      <a:endParaRPr lang="sv-SE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t-</a:t>
                      </a:r>
                      <a:r>
                        <a:rPr lang="sv-SE" sz="20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ratio</a:t>
                      </a:r>
                      <a:endParaRPr lang="sv-SE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p-</a:t>
                      </a:r>
                      <a:r>
                        <a:rPr lang="sv-SE" sz="20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value</a:t>
                      </a:r>
                      <a:endParaRPr lang="sv-SE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Constant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92,23657812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1,637862818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56,31520363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1,6304E-203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xx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-15,12419474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0,379080306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-39,89707323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1,9827E-148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xy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-3,971394886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0,168170542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-23,61528261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2,69321E-80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yyy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0,162419153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0,012052529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13,4759396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6,60883E-35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-10,87340641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2,854717482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-3,80892557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0,000159361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zz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-1,247730986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0,598599346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-2,084417556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0,037697081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xz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1,272859441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0,561028884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2,268794845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0,023763276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47A9-5B4B-4DBD-AD24-B5835BC18F8A}" type="slidenum">
              <a:rPr lang="sv-SE" smtClean="0"/>
              <a:t>36</a:t>
            </a:fld>
            <a:endParaRPr lang="sv-SE"/>
          </a:p>
        </p:txBody>
      </p:sp>
      <p:sp>
        <p:nvSpPr>
          <p:cNvPr id="3" name="Rektangel 2"/>
          <p:cNvSpPr/>
          <p:nvPr/>
        </p:nvSpPr>
        <p:spPr>
          <a:xfrm>
            <a:off x="1219275" y="5987018"/>
            <a:ext cx="9284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The </a:t>
            </a:r>
            <a:r>
              <a:rPr lang="sv-SE" b="1" i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estimated</a:t>
            </a:r>
            <a:r>
              <a:rPr lang="sv-SE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parameter </a:t>
            </a:r>
            <a:r>
              <a:rPr lang="sv-SE" b="1" i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values</a:t>
            </a:r>
            <a:r>
              <a:rPr lang="sv-SE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sv-SE" b="1" i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have</a:t>
            </a:r>
            <a:r>
              <a:rPr lang="sv-SE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sv-SE" b="1" i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reliable</a:t>
            </a:r>
            <a:r>
              <a:rPr lang="sv-SE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t-</a:t>
            </a:r>
            <a:r>
              <a:rPr lang="sv-SE" b="1" i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values</a:t>
            </a:r>
            <a:r>
              <a:rPr lang="sv-SE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and make </a:t>
            </a:r>
            <a:r>
              <a:rPr lang="sv-SE" b="1" i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sence</a:t>
            </a:r>
            <a:r>
              <a:rPr lang="sv-SE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.</a:t>
            </a:r>
            <a:endParaRPr lang="sv-SE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1045464" y="474578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/>
              <a:t>dlim_0 = 0.1*x</a:t>
            </a:r>
          </a:p>
          <a:p>
            <a:r>
              <a:rPr lang="pl-PL" dirty="0"/>
              <a:t>dlim_p = 0.001*y</a:t>
            </a:r>
          </a:p>
          <a:p>
            <a:r>
              <a:rPr lang="pl-PL" dirty="0"/>
              <a:t>dlim_c = 0.001*z</a:t>
            </a:r>
          </a:p>
        </p:txBody>
      </p:sp>
      <p:sp>
        <p:nvSpPr>
          <p:cNvPr id="6" name="Rektangel med rundade hörn 5"/>
          <p:cNvSpPr/>
          <p:nvPr/>
        </p:nvSpPr>
        <p:spPr>
          <a:xfrm>
            <a:off x="1045464" y="4745784"/>
            <a:ext cx="1873996" cy="92333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020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47A9-5B4B-4DBD-AD24-B5835BC18F8A}" type="slidenum">
              <a:rPr lang="sv-SE" smtClean="0"/>
              <a:t>37</a:t>
            </a:fld>
            <a:endParaRPr lang="sv-SE"/>
          </a:p>
        </p:txBody>
      </p:sp>
      <p:sp>
        <p:nvSpPr>
          <p:cNvPr id="3" name="textruta 2"/>
          <p:cNvSpPr txBox="1"/>
          <p:nvPr/>
        </p:nvSpPr>
        <p:spPr>
          <a:xfrm>
            <a:off x="1792762" y="1783080"/>
            <a:ext cx="803514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1" i="1" dirty="0" err="1" smtClean="0">
                <a:solidFill>
                  <a:srgbClr val="00B0F0"/>
                </a:solidFill>
              </a:rPr>
              <a:t>Then</a:t>
            </a:r>
            <a:r>
              <a:rPr lang="sv-SE" sz="3600" b="1" i="1" dirty="0" smtClean="0">
                <a:solidFill>
                  <a:srgbClr val="00B0F0"/>
                </a:solidFill>
              </a:rPr>
              <a:t>, via </a:t>
            </a:r>
            <a:r>
              <a:rPr lang="sv-SE" sz="3600" b="1" i="1" dirty="0" err="1" smtClean="0">
                <a:solidFill>
                  <a:srgbClr val="00B0F0"/>
                </a:solidFill>
              </a:rPr>
              <a:t>analytical</a:t>
            </a:r>
            <a:r>
              <a:rPr lang="sv-SE" sz="3600" b="1" i="1" dirty="0" smtClean="0">
                <a:solidFill>
                  <a:srgbClr val="00B0F0"/>
                </a:solidFill>
              </a:rPr>
              <a:t> derivations, </a:t>
            </a:r>
          </a:p>
          <a:p>
            <a:r>
              <a:rPr lang="sv-SE" sz="3600" b="1" i="1" dirty="0" smtClean="0">
                <a:solidFill>
                  <a:srgbClr val="00B0F0"/>
                </a:solidFill>
              </a:rPr>
              <a:t>the optimal </a:t>
            </a:r>
            <a:r>
              <a:rPr lang="sv-SE" sz="3600" b="1" i="1" dirty="0" err="1" smtClean="0">
                <a:solidFill>
                  <a:srgbClr val="00B0F0"/>
                </a:solidFill>
              </a:rPr>
              <a:t>control</a:t>
            </a:r>
            <a:r>
              <a:rPr lang="sv-SE" sz="3600" b="1" i="1" dirty="0" smtClean="0">
                <a:solidFill>
                  <a:srgbClr val="00B0F0"/>
                </a:solidFill>
              </a:rPr>
              <a:t> </a:t>
            </a:r>
            <a:r>
              <a:rPr lang="sv-SE" sz="3600" b="1" i="1" dirty="0" err="1" smtClean="0">
                <a:solidFill>
                  <a:srgbClr val="00B0F0"/>
                </a:solidFill>
              </a:rPr>
              <a:t>function</a:t>
            </a:r>
            <a:r>
              <a:rPr lang="sv-SE" sz="3600" b="1" i="1" dirty="0" smtClean="0">
                <a:solidFill>
                  <a:srgbClr val="00B0F0"/>
                </a:solidFill>
              </a:rPr>
              <a:t> </a:t>
            </a:r>
          </a:p>
          <a:p>
            <a:r>
              <a:rPr lang="sv-SE" sz="3600" b="1" i="1" dirty="0" smtClean="0">
                <a:solidFill>
                  <a:srgbClr val="00B0F0"/>
                </a:solidFill>
              </a:rPr>
              <a:t>parameter combination </a:t>
            </a:r>
            <a:r>
              <a:rPr lang="sv-SE" sz="3600" b="1" i="1" dirty="0" err="1" smtClean="0">
                <a:solidFill>
                  <a:srgbClr val="00B0F0"/>
                </a:solidFill>
              </a:rPr>
              <a:t>was</a:t>
            </a:r>
            <a:r>
              <a:rPr lang="sv-SE" sz="3600" b="1" i="1" dirty="0" smtClean="0">
                <a:solidFill>
                  <a:srgbClr val="00B0F0"/>
                </a:solidFill>
              </a:rPr>
              <a:t> </a:t>
            </a:r>
            <a:r>
              <a:rPr lang="sv-SE" sz="3600" b="1" i="1" dirty="0" err="1" smtClean="0">
                <a:solidFill>
                  <a:srgbClr val="00B0F0"/>
                </a:solidFill>
              </a:rPr>
              <a:t>determined</a:t>
            </a:r>
            <a:r>
              <a:rPr lang="sv-SE" sz="3600" b="1" i="1" dirty="0" smtClean="0">
                <a:solidFill>
                  <a:srgbClr val="00B0F0"/>
                </a:solidFill>
              </a:rPr>
              <a:t>.</a:t>
            </a:r>
          </a:p>
          <a:p>
            <a:endParaRPr lang="sv-SE" sz="3600" b="1" i="1" dirty="0" smtClean="0">
              <a:solidFill>
                <a:srgbClr val="00B0F0"/>
              </a:solidFill>
            </a:endParaRPr>
          </a:p>
          <a:p>
            <a:r>
              <a:rPr lang="sv-SE" sz="3600" b="1" i="1" dirty="0" err="1" smtClean="0">
                <a:solidFill>
                  <a:srgbClr val="00B0F0"/>
                </a:solidFill>
              </a:rPr>
              <a:t>This</a:t>
            </a:r>
            <a:r>
              <a:rPr lang="sv-SE" sz="3600" b="1" i="1" dirty="0" smtClean="0">
                <a:solidFill>
                  <a:srgbClr val="00B0F0"/>
                </a:solidFill>
              </a:rPr>
              <a:t> is </a:t>
            </a:r>
            <a:r>
              <a:rPr lang="sv-SE" sz="3600" b="1" i="1" dirty="0" err="1" smtClean="0">
                <a:solidFill>
                  <a:srgbClr val="00B0F0"/>
                </a:solidFill>
              </a:rPr>
              <a:t>found</a:t>
            </a:r>
            <a:r>
              <a:rPr lang="sv-SE" sz="3600" b="1" i="1" dirty="0" smtClean="0">
                <a:solidFill>
                  <a:srgbClr val="00B0F0"/>
                </a:solidFill>
              </a:rPr>
              <a:t> on the </a:t>
            </a:r>
            <a:r>
              <a:rPr lang="sv-SE" sz="3600" b="1" i="1" dirty="0" err="1" smtClean="0">
                <a:solidFill>
                  <a:srgbClr val="00B0F0"/>
                </a:solidFill>
              </a:rPr>
              <a:t>following</a:t>
            </a:r>
            <a:r>
              <a:rPr lang="sv-SE" sz="3600" b="1" i="1" dirty="0" smtClean="0">
                <a:solidFill>
                  <a:srgbClr val="00B0F0"/>
                </a:solidFill>
              </a:rPr>
              <a:t> pages.</a:t>
            </a:r>
            <a:endParaRPr lang="sv-SE" sz="3600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53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cont</a:t>
            </a:r>
            <a:r>
              <a:rPr lang="sv-SE" dirty="0" smtClean="0"/>
              <a:t> </a:t>
            </a:r>
            <a:r>
              <a:rPr lang="sv-SE" dirty="0" err="1" smtClean="0"/>
              <a:t>opt</a:t>
            </a:r>
            <a:r>
              <a:rPr lang="sv-SE" dirty="0" smtClean="0"/>
              <a:t> SSAFR18 170711_2002</a:t>
            </a: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756621" y="1833775"/>
            <a:ext cx="73761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Derive Unicode" panose="020B0609030204040204" pitchFamily="49" charset="0"/>
              </a:rPr>
              <a:t>Below, we have the approximation of the objective function. The unit is "</a:t>
            </a:r>
            <a:r>
              <a:rPr lang="en-US" dirty="0" err="1" smtClean="0">
                <a:latin typeface="Derive Unicode" panose="020B0609030204040204" pitchFamily="49" charset="0"/>
              </a:rPr>
              <a:t>kSEK</a:t>
            </a:r>
            <a:r>
              <a:rPr lang="en-US" dirty="0" smtClean="0">
                <a:latin typeface="Derive Unicode" panose="020B0609030204040204" pitchFamily="49" charset="0"/>
              </a:rPr>
              <a:t>/ha". The following transformations and </a:t>
            </a:r>
          </a:p>
          <a:p>
            <a:r>
              <a:rPr lang="en-US" dirty="0" err="1" smtClean="0">
                <a:latin typeface="Derive Unicode" panose="020B0609030204040204" pitchFamily="49" charset="0"/>
              </a:rPr>
              <a:t>rescalings</a:t>
            </a:r>
            <a:r>
              <a:rPr lang="en-US" dirty="0" smtClean="0">
                <a:latin typeface="Derive Unicode" panose="020B0609030204040204" pitchFamily="49" charset="0"/>
              </a:rPr>
              <a:t> have been made to avoid numerical problems:</a:t>
            </a:r>
          </a:p>
          <a:p>
            <a:r>
              <a:rPr lang="sv-SE" dirty="0" smtClean="0">
                <a:latin typeface="Derive Unicode" panose="020B0609030204040204" pitchFamily="49" charset="0"/>
              </a:rPr>
              <a:t>dlim_0 = 0.1*x</a:t>
            </a:r>
          </a:p>
          <a:p>
            <a:r>
              <a:rPr lang="sv-SE" dirty="0" err="1" smtClean="0">
                <a:latin typeface="Derive Unicode" panose="020B0609030204040204" pitchFamily="49" charset="0"/>
              </a:rPr>
              <a:t>dlim_p</a:t>
            </a:r>
            <a:r>
              <a:rPr lang="sv-SE" dirty="0" smtClean="0">
                <a:latin typeface="Derive Unicode" panose="020B0609030204040204" pitchFamily="49" charset="0"/>
              </a:rPr>
              <a:t> = 0.001*y</a:t>
            </a:r>
          </a:p>
          <a:p>
            <a:r>
              <a:rPr lang="sv-SE" dirty="0" err="1" smtClean="0">
                <a:latin typeface="Derive Unicode" panose="020B0609030204040204" pitchFamily="49" charset="0"/>
              </a:rPr>
              <a:t>dlim_c</a:t>
            </a:r>
            <a:r>
              <a:rPr lang="sv-SE" dirty="0" smtClean="0">
                <a:latin typeface="Derive Unicode" panose="020B0609030204040204" pitchFamily="49" charset="0"/>
              </a:rPr>
              <a:t> = 0.001*z</a:t>
            </a:r>
          </a:p>
        </p:txBody>
      </p:sp>
      <p:sp>
        <p:nvSpPr>
          <p:cNvPr id="5" name="Rektangel 4"/>
          <p:cNvSpPr/>
          <p:nvPr/>
        </p:nvSpPr>
        <p:spPr>
          <a:xfrm>
            <a:off x="838200" y="4030992"/>
            <a:ext cx="10939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 smtClean="0">
                <a:latin typeface="Arial Black" panose="020B0A04020102020204" pitchFamily="34" charset="0"/>
              </a:rPr>
              <a:t>92.237·x - 15.124·x·x - 3.9714·x·y + 0.16242·y·y·y - 10.873·z - 1.2477·z·z + 1.2729·x·z</a:t>
            </a:r>
            <a:endParaRPr lang="sv-SE" b="1" dirty="0">
              <a:latin typeface="Arial Black" panose="020B0A04020102020204" pitchFamily="34" charset="0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47A9-5B4B-4DBD-AD24-B5835BC18F8A}" type="slidenum">
              <a:rPr lang="sv-SE" smtClean="0"/>
              <a:t>38</a:t>
            </a:fld>
            <a:endParaRPr lang="sv-SE"/>
          </a:p>
        </p:txBody>
      </p:sp>
      <p:sp>
        <p:nvSpPr>
          <p:cNvPr id="7" name="textruta 6"/>
          <p:cNvSpPr txBox="1"/>
          <p:nvPr/>
        </p:nvSpPr>
        <p:spPr>
          <a:xfrm>
            <a:off x="2054711" y="5303520"/>
            <a:ext cx="8515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i="1" dirty="0" smtClean="0"/>
              <a:t>OBS: </a:t>
            </a:r>
            <a:r>
              <a:rPr lang="sv-SE" b="1" i="1" dirty="0" err="1" smtClean="0"/>
              <a:t>dlim_q</a:t>
            </a:r>
            <a:r>
              <a:rPr lang="sv-SE" b="1" i="1" dirty="0" smtClean="0"/>
              <a:t> is </a:t>
            </a:r>
            <a:r>
              <a:rPr lang="sv-SE" b="1" i="1" dirty="0" err="1" smtClean="0"/>
              <a:t>assumed</a:t>
            </a:r>
            <a:r>
              <a:rPr lang="sv-SE" b="1" i="1" dirty="0" smtClean="0"/>
              <a:t> to be </a:t>
            </a:r>
            <a:r>
              <a:rPr lang="sv-SE" b="1" i="1" dirty="0" err="1" smtClean="0"/>
              <a:t>constant</a:t>
            </a:r>
            <a:r>
              <a:rPr lang="sv-SE" b="1" i="1" dirty="0" smtClean="0"/>
              <a:t>, at an </a:t>
            </a:r>
            <a:r>
              <a:rPr lang="sv-SE" b="1" i="1" dirty="0" err="1" smtClean="0"/>
              <a:t>already</a:t>
            </a:r>
            <a:r>
              <a:rPr lang="sv-SE" b="1" i="1" dirty="0" smtClean="0"/>
              <a:t> </a:t>
            </a:r>
            <a:r>
              <a:rPr lang="sv-SE" b="1" i="1" dirty="0" err="1" smtClean="0"/>
              <a:t>determined</a:t>
            </a:r>
            <a:r>
              <a:rPr lang="sv-SE" b="1" i="1" dirty="0" smtClean="0"/>
              <a:t> </a:t>
            </a:r>
            <a:r>
              <a:rPr lang="sv-SE" b="1" i="1" dirty="0" err="1" smtClean="0"/>
              <a:t>value</a:t>
            </a:r>
            <a:r>
              <a:rPr lang="sv-SE" b="1" i="1" dirty="0" smtClean="0"/>
              <a:t>, in </a:t>
            </a:r>
            <a:r>
              <a:rPr lang="sv-SE" b="1" i="1" dirty="0" err="1" smtClean="0"/>
              <a:t>this</a:t>
            </a:r>
            <a:r>
              <a:rPr lang="sv-SE" b="1" i="1" dirty="0" smtClean="0"/>
              <a:t> process.</a:t>
            </a:r>
            <a:endParaRPr lang="sv-SE" b="1" i="1" dirty="0"/>
          </a:p>
        </p:txBody>
      </p:sp>
      <p:sp>
        <p:nvSpPr>
          <p:cNvPr id="3" name="Rektangel med rundade hörn 2"/>
          <p:cNvSpPr/>
          <p:nvPr/>
        </p:nvSpPr>
        <p:spPr>
          <a:xfrm>
            <a:off x="612648" y="3895344"/>
            <a:ext cx="11018520" cy="87782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/>
          <p:cNvSpPr txBox="1"/>
          <p:nvPr/>
        </p:nvSpPr>
        <p:spPr>
          <a:xfrm>
            <a:off x="7985280" y="1457004"/>
            <a:ext cx="3792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latin typeface="Arial Black" panose="020B0A04020102020204" pitchFamily="34" charset="0"/>
              </a:rPr>
              <a:t>The </a:t>
            </a:r>
            <a:r>
              <a:rPr lang="sv-SE" b="1" dirty="0" err="1" smtClean="0">
                <a:latin typeface="Arial Black" panose="020B0A04020102020204" pitchFamily="34" charset="0"/>
              </a:rPr>
              <a:t>expected</a:t>
            </a:r>
            <a:r>
              <a:rPr lang="sv-SE" b="1" dirty="0" smtClean="0">
                <a:latin typeface="Arial Black" panose="020B0A04020102020204" pitchFamily="34" charset="0"/>
              </a:rPr>
              <a:t> present </a:t>
            </a:r>
            <a:r>
              <a:rPr lang="sv-SE" b="1" dirty="0" err="1" smtClean="0">
                <a:latin typeface="Arial Black" panose="020B0A04020102020204" pitchFamily="34" charset="0"/>
              </a:rPr>
              <a:t>value</a:t>
            </a:r>
            <a:r>
              <a:rPr lang="sv-SE" b="1" dirty="0" smtClean="0">
                <a:latin typeface="Arial Black" panose="020B0A04020102020204" pitchFamily="34" charset="0"/>
              </a:rPr>
              <a:t> </a:t>
            </a:r>
            <a:endParaRPr lang="sv-SE" b="1" dirty="0">
              <a:latin typeface="Arial Black" panose="020B0A04020102020204" pitchFamily="34" charset="0"/>
            </a:endParaRPr>
          </a:p>
        </p:txBody>
      </p:sp>
      <p:sp>
        <p:nvSpPr>
          <p:cNvPr id="9" name="Rektangel med rundade hörn 8"/>
          <p:cNvSpPr/>
          <p:nvPr/>
        </p:nvSpPr>
        <p:spPr>
          <a:xfrm>
            <a:off x="7872984" y="1298448"/>
            <a:ext cx="3904488" cy="64008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1" name="Rak pil 10"/>
          <p:cNvCxnSpPr>
            <a:stCxn id="9" idx="2"/>
          </p:cNvCxnSpPr>
          <p:nvPr/>
        </p:nvCxnSpPr>
        <p:spPr>
          <a:xfrm flipH="1">
            <a:off x="6583680" y="1938528"/>
            <a:ext cx="3241548" cy="177393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62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47A9-5B4B-4DBD-AD24-B5835BC18F8A}" type="slidenum">
              <a:rPr lang="sv-SE" smtClean="0"/>
              <a:t>39</a:t>
            </a:fld>
            <a:endParaRPr lang="sv-S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9482188"/>
              </p:ext>
            </p:extLst>
          </p:nvPr>
        </p:nvGraphicFramePr>
        <p:xfrm>
          <a:off x="835728" y="2838181"/>
          <a:ext cx="9598384" cy="1495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" name="Equation" r:id="rId3" imgW="2933640" imgH="457200" progId="Equation.DSMT4">
                  <p:embed/>
                </p:oleObj>
              </mc:Choice>
              <mc:Fallback>
                <p:oleObj name="Equation" r:id="rId3" imgW="293364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5728" y="2838181"/>
                        <a:ext cx="9598384" cy="14958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ruta 5"/>
          <p:cNvSpPr txBox="1"/>
          <p:nvPr/>
        </p:nvSpPr>
        <p:spPr>
          <a:xfrm>
            <a:off x="1425003" y="1033272"/>
            <a:ext cx="815082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b="1" i="1" dirty="0" smtClean="0">
                <a:solidFill>
                  <a:srgbClr val="FF0000"/>
                </a:solidFill>
              </a:rPr>
              <a:t>The </a:t>
            </a:r>
            <a:r>
              <a:rPr lang="sv-SE" sz="3200" b="1" i="1" dirty="0" err="1" smtClean="0">
                <a:solidFill>
                  <a:srgbClr val="FF0000"/>
                </a:solidFill>
              </a:rPr>
              <a:t>expected</a:t>
            </a:r>
            <a:r>
              <a:rPr lang="sv-SE" sz="3200" b="1" i="1" dirty="0" smtClean="0">
                <a:solidFill>
                  <a:srgbClr val="FF0000"/>
                </a:solidFill>
              </a:rPr>
              <a:t> present </a:t>
            </a:r>
            <a:r>
              <a:rPr lang="sv-SE" sz="3200" b="1" i="1" dirty="0" err="1" smtClean="0">
                <a:solidFill>
                  <a:srgbClr val="FF0000"/>
                </a:solidFill>
              </a:rPr>
              <a:t>value</a:t>
            </a:r>
            <a:r>
              <a:rPr lang="sv-SE" sz="3200" b="1" i="1" dirty="0" smtClean="0">
                <a:solidFill>
                  <a:srgbClr val="FF0000"/>
                </a:solidFill>
              </a:rPr>
              <a:t>,      , as a </a:t>
            </a:r>
            <a:r>
              <a:rPr lang="sv-SE" sz="3200" b="1" i="1" dirty="0" err="1" smtClean="0">
                <a:solidFill>
                  <a:srgbClr val="FF0000"/>
                </a:solidFill>
              </a:rPr>
              <a:t>function</a:t>
            </a:r>
            <a:r>
              <a:rPr lang="sv-SE" sz="3200" b="1" i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sv-SE" sz="3200" b="1" i="1" dirty="0" err="1" smtClean="0">
                <a:solidFill>
                  <a:srgbClr val="FF0000"/>
                </a:solidFill>
              </a:rPr>
              <a:t>of</a:t>
            </a:r>
            <a:r>
              <a:rPr lang="sv-SE" sz="3200" b="1" i="1" dirty="0" smtClean="0">
                <a:solidFill>
                  <a:srgbClr val="FF0000"/>
                </a:solidFill>
              </a:rPr>
              <a:t> the </a:t>
            </a:r>
            <a:r>
              <a:rPr lang="sv-SE" sz="3200" b="1" i="1" dirty="0" err="1" smtClean="0">
                <a:solidFill>
                  <a:srgbClr val="FF0000"/>
                </a:solidFill>
              </a:rPr>
              <a:t>rescaled</a:t>
            </a:r>
            <a:r>
              <a:rPr lang="sv-SE" sz="3200" b="1" i="1" dirty="0" smtClean="0">
                <a:solidFill>
                  <a:srgbClr val="FF0000"/>
                </a:solidFill>
              </a:rPr>
              <a:t> </a:t>
            </a:r>
            <a:r>
              <a:rPr lang="sv-SE" sz="3200" b="1" i="1" dirty="0" err="1" smtClean="0">
                <a:solidFill>
                  <a:srgbClr val="FF0000"/>
                </a:solidFill>
              </a:rPr>
              <a:t>control</a:t>
            </a:r>
            <a:r>
              <a:rPr lang="sv-SE" sz="3200" b="1" i="1" dirty="0" smtClean="0">
                <a:solidFill>
                  <a:srgbClr val="FF0000"/>
                </a:solidFill>
              </a:rPr>
              <a:t> </a:t>
            </a:r>
            <a:r>
              <a:rPr lang="sv-SE" sz="3200" b="1" i="1" dirty="0" err="1" smtClean="0">
                <a:solidFill>
                  <a:srgbClr val="FF0000"/>
                </a:solidFill>
              </a:rPr>
              <a:t>function</a:t>
            </a:r>
            <a:r>
              <a:rPr lang="sv-SE" sz="3200" b="1" i="1" dirty="0" smtClean="0">
                <a:solidFill>
                  <a:srgbClr val="FF0000"/>
                </a:solidFill>
              </a:rPr>
              <a:t> parameters:</a:t>
            </a:r>
            <a:endParaRPr lang="sv-SE" sz="32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6467551"/>
              </p:ext>
            </p:extLst>
          </p:nvPr>
        </p:nvGraphicFramePr>
        <p:xfrm>
          <a:off x="6242305" y="1104838"/>
          <a:ext cx="531938" cy="53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8" name="Equation" r:id="rId5" imgW="139680" imgH="139680" progId="Equation.DSMT4">
                  <p:embed/>
                </p:oleObj>
              </mc:Choice>
              <mc:Fallback>
                <p:oleObj name="Equation" r:id="rId5" imgW="13968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42305" y="1104838"/>
                        <a:ext cx="531938" cy="531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446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200" b="1" i="1" dirty="0">
                <a:solidFill>
                  <a:srgbClr val="FFC000"/>
                </a:solidFill>
                <a:latin typeface="Arial Black" panose="020B0A04020102020204" pitchFamily="34" charset="0"/>
              </a:rPr>
              <a:t>HIGH RESOLUTION ADAPTIVE OPTIMIZATION OF CONTINUOUS COVER SPRUCE FOREST MANAGEMENT IN SOUTHERN </a:t>
            </a:r>
            <a:r>
              <a:rPr lang="sv-SE" sz="2200" b="1" i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SWEDEN</a:t>
            </a:r>
            <a:br>
              <a:rPr lang="sv-SE" sz="2200" b="1" i="1" dirty="0" smtClean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sv-SE" sz="1100" dirty="0">
                <a:solidFill>
                  <a:prstClr val="black"/>
                </a:solidFill>
              </a:rPr>
              <a:t/>
            </a:r>
            <a:br>
              <a:rPr lang="sv-SE" sz="1100" dirty="0">
                <a:solidFill>
                  <a:prstClr val="black"/>
                </a:solidFill>
              </a:rPr>
            </a:br>
            <a:r>
              <a:rPr lang="sv-SE" sz="2400" b="1" dirty="0">
                <a:solidFill>
                  <a:prstClr val="black"/>
                </a:solidFill>
                <a:latin typeface="Arial Black" panose="020B0A04020102020204" pitchFamily="34" charset="0"/>
              </a:rPr>
              <a:t>METHODOLOGY and MOTIVATION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15274" y="2005012"/>
            <a:ext cx="10961451" cy="4351338"/>
          </a:xfrm>
        </p:spPr>
        <p:txBody>
          <a:bodyPr>
            <a:noAutofit/>
          </a:bodyPr>
          <a:lstStyle/>
          <a:p>
            <a:r>
              <a:rPr lang="en-US" dirty="0" smtClean="0"/>
              <a:t>All </a:t>
            </a:r>
            <a:r>
              <a:rPr lang="en-US" dirty="0"/>
              <a:t>local harvest decisions are based on locally relevant state space information within stochastic dynamic and spatially explicit forest production.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expected present value of all harvests, over time and space, in a forest area, is maximized. </a:t>
            </a:r>
            <a:endParaRPr lang="en-US" dirty="0" smtClean="0"/>
          </a:p>
          <a:p>
            <a:r>
              <a:rPr lang="en-US" dirty="0" smtClean="0"/>
              <a:t>Each </a:t>
            </a:r>
            <a:r>
              <a:rPr lang="en-US" dirty="0"/>
              <a:t>tree is affected by competition from neighbor trees. </a:t>
            </a: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The </a:t>
            </a:r>
            <a:r>
              <a:rPr lang="en-US" b="1" dirty="0">
                <a:solidFill>
                  <a:srgbClr val="FF0000"/>
                </a:solidFill>
              </a:rPr>
              <a:t>harvest decisions, for each tree, are functions of the prices in the stochastic market, the </a:t>
            </a:r>
            <a:r>
              <a:rPr lang="en-US" b="1" dirty="0" smtClean="0">
                <a:solidFill>
                  <a:srgbClr val="FF0000"/>
                </a:solidFill>
              </a:rPr>
              <a:t>dimension </a:t>
            </a:r>
            <a:r>
              <a:rPr lang="en-US" b="1" dirty="0">
                <a:solidFill>
                  <a:srgbClr val="FF0000"/>
                </a:solidFill>
              </a:rPr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quality </a:t>
            </a:r>
            <a:r>
              <a:rPr lang="en-US" b="1" dirty="0">
                <a:solidFill>
                  <a:srgbClr val="FF0000"/>
                </a:solidFill>
              </a:rPr>
              <a:t>of the individual </a:t>
            </a:r>
            <a:r>
              <a:rPr lang="en-US" b="1" dirty="0" smtClean="0">
                <a:solidFill>
                  <a:srgbClr val="FF0000"/>
                </a:solidFill>
              </a:rPr>
              <a:t>tree, </a:t>
            </a:r>
            <a:r>
              <a:rPr lang="en-US" b="1" dirty="0">
                <a:solidFill>
                  <a:srgbClr val="FF0000"/>
                </a:solidFill>
              </a:rPr>
              <a:t>and the local competition.</a:t>
            </a:r>
            <a:endParaRPr lang="sv-SE" b="1" dirty="0">
              <a:solidFill>
                <a:srgbClr val="FF0000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47A9-5B4B-4DBD-AD24-B5835BC18F8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34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47A9-5B4B-4DBD-AD24-B5835BC18F8A}" type="slidenum">
              <a:rPr lang="sv-SE" smtClean="0"/>
              <a:t>40</a:t>
            </a:fld>
            <a:endParaRPr lang="sv-S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8628325"/>
              </p:ext>
            </p:extLst>
          </p:nvPr>
        </p:nvGraphicFramePr>
        <p:xfrm>
          <a:off x="592408" y="1078378"/>
          <a:ext cx="9912776" cy="1330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4" name="Equation" r:id="rId3" imgW="2933640" imgH="393480" progId="Equation.DSMT4">
                  <p:embed/>
                </p:oleObj>
              </mc:Choice>
              <mc:Fallback>
                <p:oleObj name="Equation" r:id="rId3" imgW="29336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2408" y="1078378"/>
                        <a:ext cx="9912776" cy="13302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691014"/>
              </p:ext>
            </p:extLst>
          </p:nvPr>
        </p:nvGraphicFramePr>
        <p:xfrm>
          <a:off x="592408" y="2887125"/>
          <a:ext cx="6187533" cy="1292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5" name="Equation" r:id="rId5" imgW="2006280" imgH="419040" progId="Equation.DSMT4">
                  <p:embed/>
                </p:oleObj>
              </mc:Choice>
              <mc:Fallback>
                <p:oleObj name="Equation" r:id="rId5" imgW="20062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2408" y="2887125"/>
                        <a:ext cx="6187533" cy="12923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4658400"/>
              </p:ext>
            </p:extLst>
          </p:nvPr>
        </p:nvGraphicFramePr>
        <p:xfrm>
          <a:off x="592408" y="4657919"/>
          <a:ext cx="7188386" cy="1185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6" name="Equation" r:id="rId7" imgW="2387520" imgH="393480" progId="Equation.DSMT4">
                  <p:embed/>
                </p:oleObj>
              </mc:Choice>
              <mc:Fallback>
                <p:oleObj name="Equation" r:id="rId7" imgW="23875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2408" y="4657919"/>
                        <a:ext cx="7188386" cy="11853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ruta 7"/>
          <p:cNvSpPr txBox="1"/>
          <p:nvPr/>
        </p:nvSpPr>
        <p:spPr>
          <a:xfrm>
            <a:off x="592408" y="307529"/>
            <a:ext cx="5592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b="1" dirty="0" err="1" smtClean="0">
                <a:solidFill>
                  <a:srgbClr val="FF0000"/>
                </a:solidFill>
              </a:rPr>
              <a:t>First</a:t>
            </a:r>
            <a:r>
              <a:rPr lang="sv-SE" sz="3200" b="1" dirty="0" smtClean="0">
                <a:solidFill>
                  <a:srgbClr val="FF0000"/>
                </a:solidFill>
              </a:rPr>
              <a:t> order optimum </a:t>
            </a:r>
            <a:r>
              <a:rPr lang="sv-SE" sz="3200" b="1" dirty="0" err="1" smtClean="0">
                <a:solidFill>
                  <a:srgbClr val="FF0000"/>
                </a:solidFill>
              </a:rPr>
              <a:t>conditions</a:t>
            </a:r>
            <a:r>
              <a:rPr lang="sv-SE" sz="3200" b="1" dirty="0" smtClean="0">
                <a:solidFill>
                  <a:srgbClr val="FF0000"/>
                </a:solidFill>
              </a:rPr>
              <a:t>:</a:t>
            </a:r>
            <a:endParaRPr lang="sv-SE" sz="3200" b="1" dirty="0">
              <a:solidFill>
                <a:srgbClr val="FF0000"/>
              </a:solidFill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9002038" y="3909817"/>
            <a:ext cx="2748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Here</a:t>
            </a:r>
            <a:r>
              <a:rPr lang="sv-SE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, </a:t>
            </a:r>
            <a:r>
              <a:rPr lang="sv-SE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we</a:t>
            </a:r>
            <a:r>
              <a:rPr lang="sv-SE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have</a:t>
            </a:r>
            <a:r>
              <a:rPr lang="sv-SE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a </a:t>
            </a:r>
            <a:r>
              <a:rPr lang="sv-SE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nonlinear</a:t>
            </a:r>
            <a:endParaRPr lang="sv-SE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sv-SE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component</a:t>
            </a:r>
            <a:r>
              <a:rPr lang="sv-SE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in  </a:t>
            </a:r>
            <a:r>
              <a:rPr lang="sv-SE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the </a:t>
            </a:r>
            <a:r>
              <a:rPr lang="sv-SE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equation</a:t>
            </a:r>
            <a:r>
              <a:rPr lang="sv-SE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system</a:t>
            </a:r>
            <a:r>
              <a:rPr lang="sv-SE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. </a:t>
            </a:r>
            <a:endParaRPr lang="sv-SE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ktangel med rundade hörn 2"/>
          <p:cNvSpPr/>
          <p:nvPr/>
        </p:nvSpPr>
        <p:spPr>
          <a:xfrm>
            <a:off x="8833104" y="3822191"/>
            <a:ext cx="2916936" cy="1426465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0" name="Rak pil 9"/>
          <p:cNvCxnSpPr/>
          <p:nvPr/>
        </p:nvCxnSpPr>
        <p:spPr>
          <a:xfrm flipH="1" flipV="1">
            <a:off x="5897880" y="3648456"/>
            <a:ext cx="2935224" cy="122529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Vänster klammerparentes 8"/>
          <p:cNvSpPr/>
          <p:nvPr/>
        </p:nvSpPr>
        <p:spPr>
          <a:xfrm>
            <a:off x="381877" y="1078378"/>
            <a:ext cx="126064" cy="4883510"/>
          </a:xfrm>
          <a:prstGeom prst="leftBrac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3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47A9-5B4B-4DBD-AD24-B5835BC18F8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4841651"/>
              </p:ext>
            </p:extLst>
          </p:nvPr>
        </p:nvGraphicFramePr>
        <p:xfrm>
          <a:off x="648164" y="1024871"/>
          <a:ext cx="6187533" cy="1292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7" name="Equation" r:id="rId3" imgW="2006280" imgH="419040" progId="Equation.DSMT4">
                  <p:embed/>
                </p:oleObj>
              </mc:Choice>
              <mc:Fallback>
                <p:oleObj name="Equation" r:id="rId3" imgW="20062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8164" y="1024871"/>
                        <a:ext cx="6187533" cy="12923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Rak pil 2"/>
          <p:cNvCxnSpPr/>
          <p:nvPr/>
        </p:nvCxnSpPr>
        <p:spPr>
          <a:xfrm>
            <a:off x="3133493" y="2317204"/>
            <a:ext cx="747131" cy="62671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5695040"/>
              </p:ext>
            </p:extLst>
          </p:nvPr>
        </p:nvGraphicFramePr>
        <p:xfrm>
          <a:off x="2686049" y="3101240"/>
          <a:ext cx="4936703" cy="846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8" name="Equation" r:id="rId5" imgW="1333440" imgH="228600" progId="Equation.DSMT4">
                  <p:embed/>
                </p:oleObj>
              </mc:Choice>
              <mc:Fallback>
                <p:oleObj name="Equation" r:id="rId5" imgW="13334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86049" y="3101240"/>
                        <a:ext cx="4936703" cy="8462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Rak pil 10"/>
          <p:cNvCxnSpPr/>
          <p:nvPr/>
        </p:nvCxnSpPr>
        <p:spPr>
          <a:xfrm>
            <a:off x="3368364" y="4037943"/>
            <a:ext cx="747131" cy="62671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9977936"/>
              </p:ext>
            </p:extLst>
          </p:nvPr>
        </p:nvGraphicFramePr>
        <p:xfrm>
          <a:off x="4115495" y="5052701"/>
          <a:ext cx="3226420" cy="806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9" name="Equation" r:id="rId7" imgW="914400" imgH="228600" progId="Equation.DSMT4">
                  <p:embed/>
                </p:oleObj>
              </mc:Choice>
              <mc:Fallback>
                <p:oleObj name="Equation" r:id="rId7" imgW="914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15495" y="5052701"/>
                        <a:ext cx="3226420" cy="8066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ktangel med rundade hörn 12"/>
          <p:cNvSpPr/>
          <p:nvPr/>
        </p:nvSpPr>
        <p:spPr>
          <a:xfrm>
            <a:off x="3968496" y="4974336"/>
            <a:ext cx="3654256" cy="11612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545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47A9-5B4B-4DBD-AD24-B5835BC18F8A}" type="slidenum">
              <a:rPr lang="sv-SE" smtClean="0"/>
              <a:t>42</a:t>
            </a:fld>
            <a:endParaRPr lang="sv-SE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426688"/>
              </p:ext>
            </p:extLst>
          </p:nvPr>
        </p:nvGraphicFramePr>
        <p:xfrm>
          <a:off x="731458" y="657923"/>
          <a:ext cx="8115208" cy="1338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4" name="Equation" r:id="rId3" imgW="2387520" imgH="393480" progId="Equation.DSMT4">
                  <p:embed/>
                </p:oleObj>
              </mc:Choice>
              <mc:Fallback>
                <p:oleObj name="Equation" r:id="rId3" imgW="23875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1458" y="657923"/>
                        <a:ext cx="8115208" cy="13381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Rak pil 3"/>
          <p:cNvCxnSpPr/>
          <p:nvPr/>
        </p:nvCxnSpPr>
        <p:spPr>
          <a:xfrm>
            <a:off x="3345366" y="2040572"/>
            <a:ext cx="747131" cy="62671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5823259"/>
              </p:ext>
            </p:extLst>
          </p:nvPr>
        </p:nvGraphicFramePr>
        <p:xfrm>
          <a:off x="1729587" y="2718716"/>
          <a:ext cx="6334603" cy="620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5" name="Equation" r:id="rId5" imgW="1815840" imgH="177480" progId="Equation.DSMT4">
                  <p:embed/>
                </p:oleObj>
              </mc:Choice>
              <mc:Fallback>
                <p:oleObj name="Equation" r:id="rId5" imgW="18158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9587" y="2718716"/>
                        <a:ext cx="6334603" cy="6201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788786"/>
              </p:ext>
            </p:extLst>
          </p:nvPr>
        </p:nvGraphicFramePr>
        <p:xfrm>
          <a:off x="2277172" y="4061534"/>
          <a:ext cx="5787018" cy="692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6" name="Equation" r:id="rId7" imgW="1485720" imgH="177480" progId="Equation.DSMT4">
                  <p:embed/>
                </p:oleObj>
              </mc:Choice>
              <mc:Fallback>
                <p:oleObj name="Equation" r:id="rId7" imgW="1485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77172" y="4061534"/>
                        <a:ext cx="5787018" cy="6924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Rak pil 6"/>
          <p:cNvCxnSpPr/>
          <p:nvPr/>
        </p:nvCxnSpPr>
        <p:spPr>
          <a:xfrm>
            <a:off x="3345366" y="3434816"/>
            <a:ext cx="747131" cy="62671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508550"/>
              </p:ext>
            </p:extLst>
          </p:nvPr>
        </p:nvGraphicFramePr>
        <p:xfrm>
          <a:off x="8610600" y="3254928"/>
          <a:ext cx="3226420" cy="806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7" name="Equation" r:id="rId9" imgW="914400" imgH="228600" progId="Equation.DSMT4">
                  <p:embed/>
                </p:oleObj>
              </mc:Choice>
              <mc:Fallback>
                <p:oleObj name="Equation" r:id="rId9" imgW="914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610600" y="3254928"/>
                        <a:ext cx="3226420" cy="8066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ktangel med rundade hörn 8"/>
          <p:cNvSpPr/>
          <p:nvPr/>
        </p:nvSpPr>
        <p:spPr>
          <a:xfrm>
            <a:off x="8610600" y="3254929"/>
            <a:ext cx="3226420" cy="80660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0" name="Rak pil 9"/>
          <p:cNvCxnSpPr/>
          <p:nvPr/>
        </p:nvCxnSpPr>
        <p:spPr>
          <a:xfrm flipH="1">
            <a:off x="8054897" y="4016703"/>
            <a:ext cx="384718" cy="31901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2600387"/>
              </p:ext>
            </p:extLst>
          </p:nvPr>
        </p:nvGraphicFramePr>
        <p:xfrm>
          <a:off x="2952670" y="5626463"/>
          <a:ext cx="5893996" cy="828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8" name="Equation" r:id="rId11" imgW="1625400" imgH="228600" progId="Equation.DSMT4">
                  <p:embed/>
                </p:oleObj>
              </mc:Choice>
              <mc:Fallback>
                <p:oleObj name="Equation" r:id="rId11" imgW="1625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952670" y="5626463"/>
                        <a:ext cx="5893996" cy="8288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Rak pil 12"/>
          <p:cNvCxnSpPr/>
          <p:nvPr/>
        </p:nvCxnSpPr>
        <p:spPr>
          <a:xfrm flipH="1">
            <a:off x="5068227" y="4869429"/>
            <a:ext cx="563138" cy="64160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ktangel med rundade hörn 14"/>
          <p:cNvSpPr/>
          <p:nvPr/>
        </p:nvSpPr>
        <p:spPr>
          <a:xfrm>
            <a:off x="2523744" y="5626463"/>
            <a:ext cx="7068312" cy="97550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238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47A9-5B4B-4DBD-AD24-B5835BC18F8A}" type="slidenum">
              <a:rPr lang="sv-SE" smtClean="0"/>
              <a:t>43</a:t>
            </a:fld>
            <a:endParaRPr lang="sv-SE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2582790"/>
              </p:ext>
            </p:extLst>
          </p:nvPr>
        </p:nvGraphicFramePr>
        <p:xfrm>
          <a:off x="738154" y="825190"/>
          <a:ext cx="9556746" cy="1282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66" name="Equation" r:id="rId3" imgW="2933640" imgH="393480" progId="Equation.DSMT4">
                  <p:embed/>
                </p:oleObj>
              </mc:Choice>
              <mc:Fallback>
                <p:oleObj name="Equation" r:id="rId3" imgW="29336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8154" y="825190"/>
                        <a:ext cx="9556746" cy="12825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065004"/>
              </p:ext>
            </p:extLst>
          </p:nvPr>
        </p:nvGraphicFramePr>
        <p:xfrm>
          <a:off x="1289824" y="2951667"/>
          <a:ext cx="3226420" cy="806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67" name="Equation" r:id="rId5" imgW="914400" imgH="228600" progId="Equation.DSMT4">
                  <p:embed/>
                </p:oleObj>
              </mc:Choice>
              <mc:Fallback>
                <p:oleObj name="Equation" r:id="rId5" imgW="914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89824" y="2951667"/>
                        <a:ext cx="3226420" cy="8066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2044572"/>
              </p:ext>
            </p:extLst>
          </p:nvPr>
        </p:nvGraphicFramePr>
        <p:xfrm>
          <a:off x="4936163" y="3069707"/>
          <a:ext cx="5893996" cy="828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68" name="Equation" r:id="rId7" imgW="1625400" imgH="228600" progId="Equation.DSMT4">
                  <p:embed/>
                </p:oleObj>
              </mc:Choice>
              <mc:Fallback>
                <p:oleObj name="Equation" r:id="rId7" imgW="1625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36163" y="3069707"/>
                        <a:ext cx="5893996" cy="8288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Rak pil 5"/>
          <p:cNvCxnSpPr/>
          <p:nvPr/>
        </p:nvCxnSpPr>
        <p:spPr>
          <a:xfrm flipV="1">
            <a:off x="1851102" y="1807220"/>
            <a:ext cx="3085061" cy="115792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k pil 6"/>
          <p:cNvCxnSpPr/>
          <p:nvPr/>
        </p:nvCxnSpPr>
        <p:spPr>
          <a:xfrm>
            <a:off x="4505093" y="4266862"/>
            <a:ext cx="11151" cy="83184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pil 7"/>
          <p:cNvCxnSpPr/>
          <p:nvPr/>
        </p:nvCxnSpPr>
        <p:spPr>
          <a:xfrm flipV="1">
            <a:off x="5356082" y="1807220"/>
            <a:ext cx="3810220" cy="135250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2867750"/>
              </p:ext>
            </p:extLst>
          </p:nvPr>
        </p:nvGraphicFramePr>
        <p:xfrm>
          <a:off x="589776" y="5370501"/>
          <a:ext cx="10364788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69" name="Equation" r:id="rId9" imgW="4686120" imgH="279360" progId="Equation.DSMT4">
                  <p:embed/>
                </p:oleObj>
              </mc:Choice>
              <mc:Fallback>
                <p:oleObj name="Equation" r:id="rId9" imgW="46861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89776" y="5370501"/>
                        <a:ext cx="10364788" cy="617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ktangel med rundade hörn 20"/>
          <p:cNvSpPr/>
          <p:nvPr/>
        </p:nvSpPr>
        <p:spPr>
          <a:xfrm>
            <a:off x="406434" y="524107"/>
            <a:ext cx="10744786" cy="3742755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435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47A9-5B4B-4DBD-AD24-B5835BC18F8A}" type="slidenum">
              <a:rPr lang="sv-SE" smtClean="0"/>
              <a:t>44</a:t>
            </a:fld>
            <a:endParaRPr lang="sv-SE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3262477"/>
              </p:ext>
            </p:extLst>
          </p:nvPr>
        </p:nvGraphicFramePr>
        <p:xfrm>
          <a:off x="757044" y="876559"/>
          <a:ext cx="10364788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6" name="Equation" r:id="rId3" imgW="4686120" imgH="279360" progId="Equation.DSMT4">
                  <p:embed/>
                </p:oleObj>
              </mc:Choice>
              <mc:Fallback>
                <p:oleObj name="Equation" r:id="rId3" imgW="46861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7044" y="876559"/>
                        <a:ext cx="10364788" cy="617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1665925"/>
              </p:ext>
            </p:extLst>
          </p:nvPr>
        </p:nvGraphicFramePr>
        <p:xfrm>
          <a:off x="757044" y="1717288"/>
          <a:ext cx="7507248" cy="814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7" name="Equation" r:id="rId5" imgW="2108160" imgH="228600" progId="Equation.DSMT4">
                  <p:embed/>
                </p:oleObj>
              </mc:Choice>
              <mc:Fallback>
                <p:oleObj name="Equation" r:id="rId5" imgW="21081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7044" y="1717288"/>
                        <a:ext cx="7507248" cy="8140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9723386"/>
              </p:ext>
            </p:extLst>
          </p:nvPr>
        </p:nvGraphicFramePr>
        <p:xfrm>
          <a:off x="2560711" y="2666342"/>
          <a:ext cx="5703581" cy="808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8" name="Equation" r:id="rId7" imgW="1612800" imgH="228600" progId="Equation.DSMT4">
                  <p:embed/>
                </p:oleObj>
              </mc:Choice>
              <mc:Fallback>
                <p:oleObj name="Equation" r:id="rId7" imgW="1612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60711" y="2666342"/>
                        <a:ext cx="5703581" cy="808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826137"/>
              </p:ext>
            </p:extLst>
          </p:nvPr>
        </p:nvGraphicFramePr>
        <p:xfrm>
          <a:off x="2560711" y="3870341"/>
          <a:ext cx="4642977" cy="2678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9" name="Equation" r:id="rId9" imgW="1320480" imgH="761760" progId="Equation.DSMT4">
                  <p:embed/>
                </p:oleObj>
              </mc:Choice>
              <mc:Fallback>
                <p:oleObj name="Equation" r:id="rId9" imgW="1320480" imgH="761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560711" y="3870341"/>
                        <a:ext cx="4642977" cy="2678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422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47A9-5B4B-4DBD-AD24-B5835BC18F8A}" type="slidenum">
              <a:rPr lang="sv-SE" smtClean="0"/>
              <a:t>45</a:t>
            </a:fld>
            <a:endParaRPr lang="sv-SE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4561380"/>
              </p:ext>
            </p:extLst>
          </p:nvPr>
        </p:nvGraphicFramePr>
        <p:xfrm>
          <a:off x="1095329" y="1003610"/>
          <a:ext cx="7996013" cy="1796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1" name="Equation" r:id="rId3" imgW="2260440" imgH="507960" progId="Equation.DSMT4">
                  <p:embed/>
                </p:oleObj>
              </mc:Choice>
              <mc:Fallback>
                <p:oleObj name="Equation" r:id="rId3" imgW="226044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95329" y="1003610"/>
                        <a:ext cx="7996013" cy="17968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53754"/>
              </p:ext>
            </p:extLst>
          </p:nvPr>
        </p:nvGraphicFramePr>
        <p:xfrm>
          <a:off x="1095329" y="3281207"/>
          <a:ext cx="5079288" cy="766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2" name="Equation" r:id="rId5" imgW="1346040" imgH="203040" progId="Equation.DSMT4">
                  <p:embed/>
                </p:oleObj>
              </mc:Choice>
              <mc:Fallback>
                <p:oleObj name="Equation" r:id="rId5" imgW="13460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95329" y="3281207"/>
                        <a:ext cx="5079288" cy="7666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5536287"/>
              </p:ext>
            </p:extLst>
          </p:nvPr>
        </p:nvGraphicFramePr>
        <p:xfrm>
          <a:off x="1095329" y="4528632"/>
          <a:ext cx="6454047" cy="94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3" name="Equation" r:id="rId7" imgW="1726920" imgH="253800" progId="Equation.DSMT4">
                  <p:embed/>
                </p:oleObj>
              </mc:Choice>
              <mc:Fallback>
                <p:oleObj name="Equation" r:id="rId7" imgW="17269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95329" y="4528632"/>
                        <a:ext cx="6454047" cy="94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ktangel med rundade hörn 5"/>
          <p:cNvSpPr/>
          <p:nvPr/>
        </p:nvSpPr>
        <p:spPr>
          <a:xfrm>
            <a:off x="941832" y="4297680"/>
            <a:ext cx="7269480" cy="167335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110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47A9-5B4B-4DBD-AD24-B5835BC18F8A}" type="slidenum">
              <a:rPr lang="sv-SE" smtClean="0"/>
              <a:t>46</a:t>
            </a:fld>
            <a:endParaRPr lang="sv-SE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837288"/>
              </p:ext>
            </p:extLst>
          </p:nvPr>
        </p:nvGraphicFramePr>
        <p:xfrm>
          <a:off x="509434" y="2564558"/>
          <a:ext cx="10844366" cy="263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3" name="Equation" r:id="rId3" imgW="3035160" imgH="736560" progId="Equation.DSMT4">
                  <p:embed/>
                </p:oleObj>
              </mc:Choice>
              <mc:Fallback>
                <p:oleObj name="Equation" r:id="rId3" imgW="303516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9434" y="2564558"/>
                        <a:ext cx="10844366" cy="2631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ruta 3"/>
          <p:cNvSpPr txBox="1"/>
          <p:nvPr/>
        </p:nvSpPr>
        <p:spPr>
          <a:xfrm>
            <a:off x="1170432" y="941832"/>
            <a:ext cx="95012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i="1" dirty="0" err="1" smtClean="0">
                <a:solidFill>
                  <a:srgbClr val="0070C0"/>
                </a:solidFill>
              </a:rPr>
              <a:t>We</a:t>
            </a:r>
            <a:r>
              <a:rPr lang="sv-SE" sz="2800" b="1" i="1" dirty="0" smtClean="0">
                <a:solidFill>
                  <a:srgbClr val="0070C0"/>
                </a:solidFill>
              </a:rPr>
              <a:t> </a:t>
            </a:r>
            <a:r>
              <a:rPr lang="sv-SE" sz="2800" b="1" i="1" dirty="0" err="1" smtClean="0">
                <a:solidFill>
                  <a:srgbClr val="0070C0"/>
                </a:solidFill>
              </a:rPr>
              <a:t>want</a:t>
            </a:r>
            <a:r>
              <a:rPr lang="sv-SE" sz="2800" b="1" i="1" dirty="0" smtClean="0">
                <a:solidFill>
                  <a:srgbClr val="0070C0"/>
                </a:solidFill>
              </a:rPr>
              <a:t> to </a:t>
            </a:r>
            <a:r>
              <a:rPr lang="sv-SE" sz="2800" b="1" i="1" dirty="0" err="1" smtClean="0">
                <a:solidFill>
                  <a:srgbClr val="0070C0"/>
                </a:solidFill>
              </a:rPr>
              <a:t>investigate</a:t>
            </a:r>
            <a:r>
              <a:rPr lang="sv-SE" sz="2800" b="1" i="1" dirty="0" smtClean="0">
                <a:solidFill>
                  <a:srgbClr val="0070C0"/>
                </a:solidFill>
              </a:rPr>
              <a:t> the second order maximum </a:t>
            </a:r>
            <a:r>
              <a:rPr lang="sv-SE" sz="2800" b="1" i="1" dirty="0" err="1" smtClean="0">
                <a:solidFill>
                  <a:srgbClr val="0070C0"/>
                </a:solidFill>
              </a:rPr>
              <a:t>conditions</a:t>
            </a:r>
            <a:r>
              <a:rPr lang="sv-SE" sz="2800" b="1" i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sv-SE" sz="2800" b="1" i="1" dirty="0" err="1" smtClean="0">
                <a:solidFill>
                  <a:srgbClr val="0070C0"/>
                </a:solidFill>
              </a:rPr>
              <a:t>We</a:t>
            </a:r>
            <a:r>
              <a:rPr lang="sv-SE" sz="2800" b="1" i="1" dirty="0" smtClean="0">
                <a:solidFill>
                  <a:srgbClr val="0070C0"/>
                </a:solidFill>
              </a:rPr>
              <a:t> </a:t>
            </a:r>
            <a:r>
              <a:rPr lang="sv-SE" sz="2800" b="1" i="1" dirty="0" err="1" smtClean="0">
                <a:solidFill>
                  <a:srgbClr val="0070C0"/>
                </a:solidFill>
              </a:rPr>
              <a:t>have</a:t>
            </a:r>
            <a:r>
              <a:rPr lang="sv-SE" sz="2800" b="1" i="1" dirty="0" smtClean="0">
                <a:solidFill>
                  <a:srgbClr val="0070C0"/>
                </a:solidFill>
              </a:rPr>
              <a:t> a </a:t>
            </a:r>
            <a:r>
              <a:rPr lang="sv-SE" sz="2800" b="1" i="1" dirty="0" err="1" smtClean="0">
                <a:solidFill>
                  <a:srgbClr val="0070C0"/>
                </a:solidFill>
              </a:rPr>
              <a:t>three-variable</a:t>
            </a:r>
            <a:r>
              <a:rPr lang="sv-SE" sz="2800" b="1" i="1" dirty="0" smtClean="0">
                <a:solidFill>
                  <a:srgbClr val="0070C0"/>
                </a:solidFill>
              </a:rPr>
              <a:t> </a:t>
            </a:r>
            <a:r>
              <a:rPr lang="sv-SE" sz="2800" b="1" i="1" dirty="0" err="1" smtClean="0">
                <a:solidFill>
                  <a:srgbClr val="0070C0"/>
                </a:solidFill>
              </a:rPr>
              <a:t>quadratic</a:t>
            </a:r>
            <a:r>
              <a:rPr lang="sv-SE" sz="2800" b="1" i="1" dirty="0" smtClean="0">
                <a:solidFill>
                  <a:srgbClr val="0070C0"/>
                </a:solidFill>
              </a:rPr>
              <a:t> form.</a:t>
            </a:r>
            <a:endParaRPr lang="sv-SE" sz="2800" b="1" i="1" dirty="0">
              <a:solidFill>
                <a:srgbClr val="0070C0"/>
              </a:solidFill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6336792" y="5788152"/>
            <a:ext cx="3380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solidFill>
                  <a:srgbClr val="FF0000"/>
                </a:solidFill>
              </a:rPr>
              <a:t>Note </a:t>
            </a:r>
            <a:r>
              <a:rPr lang="sv-SE" b="1" dirty="0" err="1" smtClean="0">
                <a:solidFill>
                  <a:srgbClr val="FF0000"/>
                </a:solidFill>
              </a:rPr>
              <a:t>that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you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find</a:t>
            </a:r>
            <a:r>
              <a:rPr lang="sv-SE" b="1" dirty="0" smtClean="0">
                <a:solidFill>
                  <a:srgbClr val="FF0000"/>
                </a:solidFill>
              </a:rPr>
              <a:t> y in </a:t>
            </a:r>
            <a:r>
              <a:rPr lang="sv-SE" b="1" dirty="0" err="1" smtClean="0">
                <a:solidFill>
                  <a:srgbClr val="FF0000"/>
                </a:solidFill>
              </a:rPr>
              <a:t>one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place</a:t>
            </a:r>
            <a:r>
              <a:rPr lang="sv-SE" b="1" dirty="0" smtClean="0">
                <a:solidFill>
                  <a:srgbClr val="FF0000"/>
                </a:solidFill>
              </a:rPr>
              <a:t>!</a:t>
            </a:r>
            <a:endParaRPr lang="sv-SE" b="1" dirty="0">
              <a:solidFill>
                <a:srgbClr val="FF0000"/>
              </a:solidFill>
            </a:endParaRPr>
          </a:p>
        </p:txBody>
      </p:sp>
      <p:sp>
        <p:nvSpPr>
          <p:cNvPr id="6" name="Rektangel med rundade hörn 5"/>
          <p:cNvSpPr/>
          <p:nvPr/>
        </p:nvSpPr>
        <p:spPr>
          <a:xfrm>
            <a:off x="6336792" y="5696712"/>
            <a:ext cx="3447288" cy="56692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8" name="Rak pil 7"/>
          <p:cNvCxnSpPr/>
          <p:nvPr/>
        </p:nvCxnSpPr>
        <p:spPr>
          <a:xfrm flipH="1" flipV="1">
            <a:off x="8833104" y="4215384"/>
            <a:ext cx="603504" cy="14666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39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47A9-5B4B-4DBD-AD24-B5835BC18F8A}" type="slidenum">
              <a:rPr lang="sv-SE" smtClean="0"/>
              <a:t>47</a:t>
            </a:fld>
            <a:endParaRPr lang="sv-SE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4877759"/>
              </p:ext>
            </p:extLst>
          </p:nvPr>
        </p:nvGraphicFramePr>
        <p:xfrm>
          <a:off x="5296520" y="656889"/>
          <a:ext cx="4685680" cy="5882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6" name="Equation" r:id="rId3" imgW="1193760" imgH="1498320" progId="Equation.DSMT4">
                  <p:embed/>
                </p:oleObj>
              </mc:Choice>
              <mc:Fallback>
                <p:oleObj name="Equation" r:id="rId3" imgW="1193760" imgH="1498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96520" y="656889"/>
                        <a:ext cx="4685680" cy="58820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ktangel 3"/>
          <p:cNvSpPr/>
          <p:nvPr/>
        </p:nvSpPr>
        <p:spPr>
          <a:xfrm>
            <a:off x="869794" y="1260088"/>
            <a:ext cx="3389971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4000" b="1" i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Second order maximum </a:t>
            </a:r>
            <a:r>
              <a:rPr lang="sv-SE" sz="4000" b="1" i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conditions</a:t>
            </a:r>
            <a:endParaRPr lang="sv-SE" sz="4000" b="1" i="1" cap="none" spc="0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sv-SE" sz="4000" b="1" i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of</a:t>
            </a:r>
            <a:r>
              <a:rPr lang="sv-SE" sz="4000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the </a:t>
            </a:r>
            <a:r>
              <a:rPr lang="sv-SE" sz="4000" b="1" i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three</a:t>
            </a:r>
            <a:r>
              <a:rPr lang="sv-SE" sz="4000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principal minors</a:t>
            </a:r>
            <a:endParaRPr lang="sv-SE" sz="4000" b="1" i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473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47A9-5B4B-4DBD-AD24-B5835BC18F8A}" type="slidenum">
              <a:rPr lang="sv-SE" smtClean="0"/>
              <a:t>48</a:t>
            </a:fld>
            <a:endParaRPr lang="sv-SE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6741803"/>
              </p:ext>
            </p:extLst>
          </p:nvPr>
        </p:nvGraphicFramePr>
        <p:xfrm>
          <a:off x="1318075" y="1128058"/>
          <a:ext cx="4896915" cy="6662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0" name="Equation" r:id="rId3" imgW="1866600" imgH="253800" progId="Equation.DSMT4">
                  <p:embed/>
                </p:oleObj>
              </mc:Choice>
              <mc:Fallback>
                <p:oleObj name="Equation" r:id="rId3" imgW="18666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18075" y="1128058"/>
                        <a:ext cx="4896915" cy="6662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ktangel 7"/>
          <p:cNvSpPr/>
          <p:nvPr/>
        </p:nvSpPr>
        <p:spPr>
          <a:xfrm>
            <a:off x="5209279" y="2793599"/>
            <a:ext cx="592482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28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Maximum </a:t>
            </a:r>
            <a:r>
              <a:rPr lang="sv-SE" sz="2800" b="1" i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condition</a:t>
            </a:r>
            <a:r>
              <a:rPr lang="sv-SE" sz="28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sv-SE" sz="2800" b="1" i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always</a:t>
            </a:r>
            <a:r>
              <a:rPr lang="sv-SE" sz="28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sv-SE" sz="2800" b="1" i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satisfied</a:t>
            </a:r>
            <a:r>
              <a:rPr lang="sv-SE" sz="28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endParaRPr lang="sv-SE" sz="28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726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47A9-5B4B-4DBD-AD24-B5835BC18F8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4805794"/>
              </p:ext>
            </p:extLst>
          </p:nvPr>
        </p:nvGraphicFramePr>
        <p:xfrm>
          <a:off x="921410" y="665740"/>
          <a:ext cx="5400675" cy="114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1" name="Equation" r:id="rId3" imgW="2286000" imgH="482400" progId="Equation.DSMT4">
                  <p:embed/>
                </p:oleObj>
              </mc:Choice>
              <mc:Fallback>
                <p:oleObj name="Equation" r:id="rId3" imgW="228600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1410" y="665740"/>
                        <a:ext cx="5400675" cy="1141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0257144"/>
              </p:ext>
            </p:extLst>
          </p:nvPr>
        </p:nvGraphicFramePr>
        <p:xfrm>
          <a:off x="921410" y="2144982"/>
          <a:ext cx="8693150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2" name="Equation" r:id="rId5" imgW="3746160" imgH="457200" progId="Equation.DSMT4">
                  <p:embed/>
                </p:oleObj>
              </mc:Choice>
              <mc:Fallback>
                <p:oleObj name="Equation" r:id="rId5" imgW="37461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21410" y="2144982"/>
                        <a:ext cx="8693150" cy="1062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275041"/>
              </p:ext>
            </p:extLst>
          </p:nvPr>
        </p:nvGraphicFramePr>
        <p:xfrm>
          <a:off x="921410" y="3544849"/>
          <a:ext cx="4174698" cy="601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3" name="Equation" r:id="rId7" imgW="1409400" imgH="203040" progId="Equation.DSMT4">
                  <p:embed/>
                </p:oleObj>
              </mc:Choice>
              <mc:Fallback>
                <p:oleObj name="Equation" r:id="rId7" imgW="14094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21410" y="3544849"/>
                        <a:ext cx="4174698" cy="6017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8646693"/>
              </p:ext>
            </p:extLst>
          </p:nvPr>
        </p:nvGraphicFramePr>
        <p:xfrm>
          <a:off x="921410" y="4233214"/>
          <a:ext cx="3804308" cy="585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4" name="Equation" r:id="rId9" imgW="1320480" imgH="203040" progId="Equation.DSMT4">
                  <p:embed/>
                </p:oleObj>
              </mc:Choice>
              <mc:Fallback>
                <p:oleObj name="Equation" r:id="rId9" imgW="13204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21410" y="4233214"/>
                        <a:ext cx="3804308" cy="5852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9489232"/>
              </p:ext>
            </p:extLst>
          </p:nvPr>
        </p:nvGraphicFramePr>
        <p:xfrm>
          <a:off x="921410" y="5004492"/>
          <a:ext cx="3557533" cy="60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5" name="Equation" r:id="rId11" imgW="1193760" imgH="203040" progId="Equation.DSMT4">
                  <p:embed/>
                </p:oleObj>
              </mc:Choice>
              <mc:Fallback>
                <p:oleObj name="Equation" r:id="rId11" imgW="11937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21410" y="5004492"/>
                        <a:ext cx="3557533" cy="605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572557"/>
              </p:ext>
            </p:extLst>
          </p:nvPr>
        </p:nvGraphicFramePr>
        <p:xfrm>
          <a:off x="921410" y="5796030"/>
          <a:ext cx="2562592" cy="60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6" name="Equation" r:id="rId13" imgW="863280" imgH="203040" progId="Equation.DSMT4">
                  <p:embed/>
                </p:oleObj>
              </mc:Choice>
              <mc:Fallback>
                <p:oleObj name="Equation" r:id="rId13" imgW="8632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21410" y="5796030"/>
                        <a:ext cx="2562592" cy="602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ktangel med rundade hörn 9"/>
          <p:cNvSpPr/>
          <p:nvPr/>
        </p:nvSpPr>
        <p:spPr>
          <a:xfrm>
            <a:off x="680224" y="5796030"/>
            <a:ext cx="3512635" cy="74288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/>
          <p:cNvSpPr/>
          <p:nvPr/>
        </p:nvSpPr>
        <p:spPr>
          <a:xfrm>
            <a:off x="5367331" y="5584805"/>
            <a:ext cx="506882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v-SE" sz="2800" b="1" i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Maximum </a:t>
            </a:r>
            <a:r>
              <a:rPr lang="sv-SE" sz="2800" b="1" i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condition</a:t>
            </a:r>
            <a:r>
              <a:rPr lang="sv-SE" sz="2800" b="1" i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 </a:t>
            </a:r>
            <a:r>
              <a:rPr lang="sv-SE" sz="2800" b="1" i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satisfied</a:t>
            </a:r>
            <a:r>
              <a:rPr lang="sv-SE" sz="2800" b="1" i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 </a:t>
            </a:r>
            <a:r>
              <a:rPr lang="sv-SE" sz="2800" b="1" i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if</a:t>
            </a:r>
            <a:r>
              <a:rPr lang="sv-SE" sz="2800" b="1" i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 </a:t>
            </a:r>
          </a:p>
          <a:p>
            <a:pPr lvl="0" algn="ctr"/>
            <a:r>
              <a:rPr lang="sv-SE" sz="2800" b="1" i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y&lt;-0.53506 </a:t>
            </a:r>
            <a:endParaRPr lang="sv-SE" sz="2800" b="1" i="1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904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200" b="1" i="1" dirty="0">
                <a:solidFill>
                  <a:srgbClr val="FFC000"/>
                </a:solidFill>
                <a:latin typeface="Arial Black" panose="020B0A04020102020204" pitchFamily="34" charset="0"/>
              </a:rPr>
              <a:t>HIGH RESOLUTION ADAPTIVE OPTIMIZATION OF CONTINUOUS COVER SPRUCE FOREST MANAGEMENT IN SOUTHERN SWEDEN</a:t>
            </a:r>
            <a:r>
              <a:rPr lang="sv-SE" sz="1100" dirty="0">
                <a:solidFill>
                  <a:prstClr val="black"/>
                </a:solidFill>
              </a:rPr>
              <a:t/>
            </a:r>
            <a:br>
              <a:rPr lang="sv-SE" sz="1100" dirty="0">
                <a:solidFill>
                  <a:prstClr val="black"/>
                </a:solidFill>
              </a:rPr>
            </a:br>
            <a:r>
              <a:rPr lang="sv-SE" sz="1100" dirty="0" smtClean="0">
                <a:solidFill>
                  <a:prstClr val="black"/>
                </a:solidFill>
              </a:rPr>
              <a:t/>
            </a:r>
            <a:br>
              <a:rPr lang="sv-SE" sz="1100" dirty="0" smtClean="0">
                <a:solidFill>
                  <a:prstClr val="black"/>
                </a:solidFill>
              </a:rPr>
            </a:br>
            <a:r>
              <a:rPr lang="sv-SE" sz="24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METHODOLOGY </a:t>
            </a:r>
            <a:r>
              <a:rPr lang="sv-SE" sz="2400" b="1" dirty="0">
                <a:solidFill>
                  <a:prstClr val="black"/>
                </a:solidFill>
                <a:latin typeface="Arial Black" panose="020B0A04020102020204" pitchFamily="34" charset="0"/>
              </a:rPr>
              <a:t>and MOTIVATION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005012"/>
            <a:ext cx="10980906" cy="4351338"/>
          </a:xfrm>
        </p:spPr>
        <p:txBody>
          <a:bodyPr>
            <a:noAutofit/>
          </a:bodyPr>
          <a:lstStyle/>
          <a:p>
            <a:r>
              <a:rPr lang="en-US" dirty="0"/>
              <a:t>The market value of a tree is a function of size, quality and stochastic price variations.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variable harvesting cost of a tree is size dependent.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random quality differences are defined via the effects on the timber prices. </a:t>
            </a:r>
            <a:endParaRPr lang="en-US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47A9-5B4B-4DBD-AD24-B5835BC18F8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59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47A9-5B4B-4DBD-AD24-B5835BC18F8A}" type="slidenum">
              <a:rPr lang="sv-SE" smtClean="0"/>
              <a:t>50</a:t>
            </a:fld>
            <a:endParaRPr lang="sv-SE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3545468"/>
              </p:ext>
            </p:extLst>
          </p:nvPr>
        </p:nvGraphicFramePr>
        <p:xfrm>
          <a:off x="440164" y="467615"/>
          <a:ext cx="8012460" cy="1808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06" name="Equation" r:id="rId3" imgW="3263760" imgH="736560" progId="Equation.DSMT4">
                  <p:embed/>
                </p:oleObj>
              </mc:Choice>
              <mc:Fallback>
                <p:oleObj name="Equation" r:id="rId3" imgW="326376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0164" y="467615"/>
                        <a:ext cx="8012460" cy="1808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3639679"/>
              </p:ext>
            </p:extLst>
          </p:nvPr>
        </p:nvGraphicFramePr>
        <p:xfrm>
          <a:off x="440164" y="2690658"/>
          <a:ext cx="6297613" cy="193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07" name="Equation" r:id="rId5" imgW="2400120" imgH="736560" progId="Equation.DSMT4">
                  <p:embed/>
                </p:oleObj>
              </mc:Choice>
              <mc:Fallback>
                <p:oleObj name="Equation" r:id="rId5" imgW="240012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0164" y="2690658"/>
                        <a:ext cx="6297613" cy="1933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78689"/>
              </p:ext>
            </p:extLst>
          </p:nvPr>
        </p:nvGraphicFramePr>
        <p:xfrm>
          <a:off x="440164" y="4947425"/>
          <a:ext cx="3067824" cy="515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08" name="Equation" r:id="rId7" imgW="1206360" imgH="203040" progId="Equation.DSMT4">
                  <p:embed/>
                </p:oleObj>
              </mc:Choice>
              <mc:Fallback>
                <p:oleObj name="Equation" r:id="rId7" imgW="12063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0164" y="4947425"/>
                        <a:ext cx="3067824" cy="5157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6360159"/>
              </p:ext>
            </p:extLst>
          </p:nvPr>
        </p:nvGraphicFramePr>
        <p:xfrm>
          <a:off x="440164" y="5651926"/>
          <a:ext cx="21971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09" name="Equation" r:id="rId9" imgW="863280" imgH="203040" progId="Equation.DSMT4">
                  <p:embed/>
                </p:oleObj>
              </mc:Choice>
              <mc:Fallback>
                <p:oleObj name="Equation" r:id="rId9" imgW="8632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40164" y="5651926"/>
                        <a:ext cx="2197100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ktangel med rundade hörn 7"/>
          <p:cNvSpPr/>
          <p:nvPr/>
        </p:nvSpPr>
        <p:spPr>
          <a:xfrm>
            <a:off x="312234" y="5542156"/>
            <a:ext cx="2665142" cy="81419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/>
          <p:cNvSpPr/>
          <p:nvPr/>
        </p:nvSpPr>
        <p:spPr>
          <a:xfrm>
            <a:off x="4446394" y="5402243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sv-SE" sz="28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Maximum </a:t>
            </a:r>
            <a:r>
              <a:rPr lang="sv-SE" sz="28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condition</a:t>
            </a:r>
            <a:r>
              <a:rPr lang="sv-SE" sz="28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 </a:t>
            </a:r>
            <a:r>
              <a:rPr lang="sv-SE" sz="28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satisfied</a:t>
            </a:r>
            <a:r>
              <a:rPr lang="sv-SE" sz="28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 </a:t>
            </a:r>
            <a:r>
              <a:rPr lang="sv-SE" sz="28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if</a:t>
            </a:r>
            <a:r>
              <a:rPr lang="sv-SE" sz="28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 </a:t>
            </a:r>
          </a:p>
          <a:p>
            <a:pPr lvl="0" algn="ctr"/>
            <a:r>
              <a:rPr lang="sv-SE" sz="28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y&lt;-</a:t>
            </a:r>
            <a:r>
              <a:rPr lang="sv-SE" sz="2800" b="1" i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0.54678 </a:t>
            </a:r>
            <a:endParaRPr lang="sv-SE" sz="2800" b="1" i="1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910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47A9-5B4B-4DBD-AD24-B5835BC18F8A}" type="slidenum">
              <a:rPr lang="sv-SE" smtClean="0"/>
              <a:t>51</a:t>
            </a:fld>
            <a:endParaRPr lang="sv-SE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0764217"/>
              </p:ext>
            </p:extLst>
          </p:nvPr>
        </p:nvGraphicFramePr>
        <p:xfrm>
          <a:off x="4132991" y="5642633"/>
          <a:ext cx="6454047" cy="94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1" name="Equation" r:id="rId3" imgW="1726920" imgH="253800" progId="Equation.DSMT4">
                  <p:embed/>
                </p:oleObj>
              </mc:Choice>
              <mc:Fallback>
                <p:oleObj name="Equation" r:id="rId3" imgW="17269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32991" y="5642633"/>
                        <a:ext cx="6454047" cy="94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8607"/>
              </p:ext>
            </p:extLst>
          </p:nvPr>
        </p:nvGraphicFramePr>
        <p:xfrm>
          <a:off x="407383" y="755399"/>
          <a:ext cx="5788026" cy="1360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2" name="Equation" r:id="rId5" imgW="2158920" imgH="507960" progId="Equation.DSMT4">
                  <p:embed/>
                </p:oleObj>
              </mc:Choice>
              <mc:Fallback>
                <p:oleObj name="Equation" r:id="rId5" imgW="215892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7383" y="755399"/>
                        <a:ext cx="5788026" cy="1360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5128226"/>
              </p:ext>
            </p:extLst>
          </p:nvPr>
        </p:nvGraphicFramePr>
        <p:xfrm>
          <a:off x="407383" y="2859291"/>
          <a:ext cx="6673850" cy="203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3" name="Equation" r:id="rId7" imgW="2489040" imgH="761760" progId="Equation.DSMT4">
                  <p:embed/>
                </p:oleObj>
              </mc:Choice>
              <mc:Fallback>
                <p:oleObj name="Equation" r:id="rId7" imgW="2489040" imgH="761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7383" y="2859291"/>
                        <a:ext cx="6673850" cy="2039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rihandsfigur 7"/>
          <p:cNvSpPr/>
          <p:nvPr/>
        </p:nvSpPr>
        <p:spPr>
          <a:xfrm>
            <a:off x="5024042" y="4189268"/>
            <a:ext cx="3363534" cy="1063542"/>
          </a:xfrm>
          <a:custGeom>
            <a:avLst/>
            <a:gdLst>
              <a:gd name="connsiteX0" fmla="*/ 2045832 w 4780369"/>
              <a:gd name="connsiteY0" fmla="*/ 0 h 4013083"/>
              <a:gd name="connsiteX1" fmla="*/ 4744427 w 4780369"/>
              <a:gd name="connsiteY1" fmla="*/ 2999678 h 4013083"/>
              <a:gd name="connsiteX2" fmla="*/ 317393 w 4780369"/>
              <a:gd name="connsiteY2" fmla="*/ 3434576 h 4013083"/>
              <a:gd name="connsiteX3" fmla="*/ 350846 w 4780369"/>
              <a:gd name="connsiteY3" fmla="*/ 3980986 h 4013083"/>
              <a:gd name="connsiteX4" fmla="*/ 328544 w 4780369"/>
              <a:gd name="connsiteY4" fmla="*/ 3947532 h 4013083"/>
              <a:gd name="connsiteX5" fmla="*/ 317393 w 4780369"/>
              <a:gd name="connsiteY5" fmla="*/ 3936381 h 4013083"/>
              <a:gd name="connsiteX6" fmla="*/ 328544 w 4780369"/>
              <a:gd name="connsiteY6" fmla="*/ 3914078 h 4013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0369" h="4013083">
                <a:moveTo>
                  <a:pt x="2045832" y="0"/>
                </a:moveTo>
                <a:cubicBezTo>
                  <a:pt x="3539166" y="1213624"/>
                  <a:pt x="5032500" y="2427249"/>
                  <a:pt x="4744427" y="2999678"/>
                </a:cubicBezTo>
                <a:cubicBezTo>
                  <a:pt x="4456354" y="3572107"/>
                  <a:pt x="1049657" y="3271025"/>
                  <a:pt x="317393" y="3434576"/>
                </a:cubicBezTo>
                <a:cubicBezTo>
                  <a:pt x="-414871" y="3598127"/>
                  <a:pt x="348988" y="3895493"/>
                  <a:pt x="350846" y="3980986"/>
                </a:cubicBezTo>
                <a:cubicBezTo>
                  <a:pt x="352704" y="4066479"/>
                  <a:pt x="334119" y="3954966"/>
                  <a:pt x="328544" y="3947532"/>
                </a:cubicBezTo>
                <a:cubicBezTo>
                  <a:pt x="322969" y="3940098"/>
                  <a:pt x="317393" y="3941957"/>
                  <a:pt x="317393" y="3936381"/>
                </a:cubicBezTo>
                <a:cubicBezTo>
                  <a:pt x="317393" y="3930805"/>
                  <a:pt x="322968" y="3922441"/>
                  <a:pt x="328544" y="3914078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ihandsfigur 8"/>
          <p:cNvSpPr/>
          <p:nvPr/>
        </p:nvSpPr>
        <p:spPr>
          <a:xfrm>
            <a:off x="5024042" y="1585415"/>
            <a:ext cx="3363534" cy="3667395"/>
          </a:xfrm>
          <a:custGeom>
            <a:avLst/>
            <a:gdLst>
              <a:gd name="connsiteX0" fmla="*/ 2045832 w 4780369"/>
              <a:gd name="connsiteY0" fmla="*/ 0 h 4013083"/>
              <a:gd name="connsiteX1" fmla="*/ 4744427 w 4780369"/>
              <a:gd name="connsiteY1" fmla="*/ 2999678 h 4013083"/>
              <a:gd name="connsiteX2" fmla="*/ 317393 w 4780369"/>
              <a:gd name="connsiteY2" fmla="*/ 3434576 h 4013083"/>
              <a:gd name="connsiteX3" fmla="*/ 350846 w 4780369"/>
              <a:gd name="connsiteY3" fmla="*/ 3980986 h 4013083"/>
              <a:gd name="connsiteX4" fmla="*/ 328544 w 4780369"/>
              <a:gd name="connsiteY4" fmla="*/ 3947532 h 4013083"/>
              <a:gd name="connsiteX5" fmla="*/ 317393 w 4780369"/>
              <a:gd name="connsiteY5" fmla="*/ 3936381 h 4013083"/>
              <a:gd name="connsiteX6" fmla="*/ 328544 w 4780369"/>
              <a:gd name="connsiteY6" fmla="*/ 3914078 h 4013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0369" h="4013083">
                <a:moveTo>
                  <a:pt x="2045832" y="0"/>
                </a:moveTo>
                <a:cubicBezTo>
                  <a:pt x="3539166" y="1213624"/>
                  <a:pt x="5032500" y="2427249"/>
                  <a:pt x="4744427" y="2999678"/>
                </a:cubicBezTo>
                <a:cubicBezTo>
                  <a:pt x="4456354" y="3572107"/>
                  <a:pt x="1049657" y="3271025"/>
                  <a:pt x="317393" y="3434576"/>
                </a:cubicBezTo>
                <a:cubicBezTo>
                  <a:pt x="-414871" y="3598127"/>
                  <a:pt x="348988" y="3895493"/>
                  <a:pt x="350846" y="3980986"/>
                </a:cubicBezTo>
                <a:cubicBezTo>
                  <a:pt x="352704" y="4066479"/>
                  <a:pt x="334119" y="3954966"/>
                  <a:pt x="328544" y="3947532"/>
                </a:cubicBezTo>
                <a:cubicBezTo>
                  <a:pt x="322969" y="3940098"/>
                  <a:pt x="317393" y="3941957"/>
                  <a:pt x="317393" y="3936381"/>
                </a:cubicBezTo>
                <a:cubicBezTo>
                  <a:pt x="317393" y="3930805"/>
                  <a:pt x="322968" y="3922441"/>
                  <a:pt x="328544" y="3914078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5-udd 9"/>
          <p:cNvSpPr/>
          <p:nvPr/>
        </p:nvSpPr>
        <p:spPr>
          <a:xfrm>
            <a:off x="5024042" y="5018050"/>
            <a:ext cx="596173" cy="735980"/>
          </a:xfrm>
          <a:prstGeom prst="star5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/>
          <p:cNvSpPr/>
          <p:nvPr/>
        </p:nvSpPr>
        <p:spPr>
          <a:xfrm>
            <a:off x="8242873" y="2382211"/>
            <a:ext cx="3455019" cy="92333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5400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Maximum!</a:t>
            </a:r>
            <a:endParaRPr lang="sv-SE" sz="5400" b="1" i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2" name="Ned 11"/>
          <p:cNvSpPr/>
          <p:nvPr/>
        </p:nvSpPr>
        <p:spPr>
          <a:xfrm>
            <a:off x="9177454" y="3323063"/>
            <a:ext cx="646770" cy="221909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95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47A9-5B4B-4DBD-AD24-B5835BC18F8A}" type="slidenum">
              <a:rPr lang="sv-SE" smtClean="0"/>
              <a:t>52</a:t>
            </a:fld>
            <a:endParaRPr lang="sv-SE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7441521"/>
              </p:ext>
            </p:extLst>
          </p:nvPr>
        </p:nvGraphicFramePr>
        <p:xfrm>
          <a:off x="790072" y="449494"/>
          <a:ext cx="9890125" cy="5368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2" name="Equation" r:id="rId3" imgW="2527200" imgH="1371600" progId="Equation.DSMT4">
                  <p:embed/>
                </p:oleObj>
              </mc:Choice>
              <mc:Fallback>
                <p:oleObj name="Equation" r:id="rId3" imgW="2527200" imgH="1371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0072" y="449494"/>
                        <a:ext cx="9890125" cy="5368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ktangel med rundade hörn 4"/>
          <p:cNvSpPr/>
          <p:nvPr/>
        </p:nvSpPr>
        <p:spPr>
          <a:xfrm>
            <a:off x="546410" y="4449337"/>
            <a:ext cx="10537902" cy="190701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66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956140"/>
            <a:ext cx="10515600" cy="1325563"/>
          </a:xfrm>
        </p:spPr>
        <p:txBody>
          <a:bodyPr/>
          <a:lstStyle/>
          <a:p>
            <a:r>
              <a:rPr lang="sv-SE" b="1" i="1" dirty="0" smtClean="0">
                <a:solidFill>
                  <a:srgbClr val="FF0000"/>
                </a:solidFill>
              </a:rPr>
              <a:t>The optimal </a:t>
            </a:r>
            <a:r>
              <a:rPr lang="sv-SE" b="1" i="1" dirty="0" err="1" smtClean="0">
                <a:solidFill>
                  <a:srgbClr val="FF0000"/>
                </a:solidFill>
              </a:rPr>
              <a:t>values</a:t>
            </a:r>
            <a:r>
              <a:rPr lang="sv-SE" b="1" i="1" dirty="0" smtClean="0">
                <a:solidFill>
                  <a:srgbClr val="FF0000"/>
                </a:solidFill>
              </a:rPr>
              <a:t> </a:t>
            </a:r>
            <a:r>
              <a:rPr lang="sv-SE" b="1" i="1" dirty="0" err="1" smtClean="0">
                <a:solidFill>
                  <a:srgbClr val="FF0000"/>
                </a:solidFill>
              </a:rPr>
              <a:t>of</a:t>
            </a:r>
            <a:r>
              <a:rPr lang="sv-SE" b="1" i="1" dirty="0" smtClean="0">
                <a:solidFill>
                  <a:srgbClr val="FF0000"/>
                </a:solidFill>
              </a:rPr>
              <a:t> x, y and z, </a:t>
            </a:r>
            <a:r>
              <a:rPr lang="sv-SE" b="1" i="1" dirty="0" err="1" smtClean="0">
                <a:solidFill>
                  <a:srgbClr val="FF0000"/>
                </a:solidFill>
              </a:rPr>
              <a:t>calculated</a:t>
            </a:r>
            <a:r>
              <a:rPr lang="sv-SE" b="1" i="1" dirty="0" smtClean="0">
                <a:solidFill>
                  <a:srgbClr val="FF0000"/>
                </a:solidFill>
              </a:rPr>
              <a:t> </a:t>
            </a:r>
            <a:r>
              <a:rPr lang="sv-SE" b="1" i="1" dirty="0" err="1" smtClean="0">
                <a:solidFill>
                  <a:srgbClr val="FF0000"/>
                </a:solidFill>
              </a:rPr>
              <a:t>with</a:t>
            </a:r>
            <a:r>
              <a:rPr lang="sv-SE" b="1" i="1" dirty="0" smtClean="0">
                <a:solidFill>
                  <a:srgbClr val="FF0000"/>
                </a:solidFill>
              </a:rPr>
              <a:t> </a:t>
            </a:r>
            <a:r>
              <a:rPr lang="sv-SE" b="1" i="1" dirty="0" err="1" smtClean="0">
                <a:solidFill>
                  <a:srgbClr val="FF0000"/>
                </a:solidFill>
              </a:rPr>
              <a:t>more</a:t>
            </a:r>
            <a:r>
              <a:rPr lang="sv-SE" b="1" i="1" dirty="0" smtClean="0">
                <a:solidFill>
                  <a:srgbClr val="FF0000"/>
                </a:solidFill>
              </a:rPr>
              <a:t> decimals, </a:t>
            </a:r>
            <a:r>
              <a:rPr lang="sv-SE" b="1" i="1" dirty="0" err="1" smtClean="0">
                <a:solidFill>
                  <a:srgbClr val="FF0000"/>
                </a:solidFill>
              </a:rPr>
              <a:t>are</a:t>
            </a:r>
            <a:r>
              <a:rPr lang="sv-SE" b="1" i="1" dirty="0" smtClean="0">
                <a:solidFill>
                  <a:srgbClr val="FF0000"/>
                </a:solidFill>
              </a:rPr>
              <a:t>:</a:t>
            </a:r>
            <a:endParaRPr lang="sv-SE" b="1" i="1" dirty="0">
              <a:solidFill>
                <a:srgbClr val="FF0000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4536869" y="2609991"/>
            <a:ext cx="29578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200" b="1" dirty="0" smtClean="0"/>
              <a:t>x = 3.661887475</a:t>
            </a:r>
            <a:endParaRPr lang="sv-SE" sz="3200" b="1" dirty="0"/>
          </a:p>
        </p:txBody>
      </p:sp>
      <p:sp>
        <p:nvSpPr>
          <p:cNvPr id="5" name="Rektangel 4"/>
          <p:cNvSpPr/>
          <p:nvPr/>
        </p:nvSpPr>
        <p:spPr>
          <a:xfrm>
            <a:off x="4542529" y="3351703"/>
            <a:ext cx="30877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200" b="1" dirty="0" smtClean="0"/>
              <a:t>y = -5.463160161</a:t>
            </a:r>
            <a:endParaRPr lang="sv-SE" sz="3200" b="1" dirty="0"/>
          </a:p>
        </p:txBody>
      </p:sp>
      <p:sp>
        <p:nvSpPr>
          <p:cNvPr id="6" name="Rektangel 5"/>
          <p:cNvSpPr/>
          <p:nvPr/>
        </p:nvSpPr>
        <p:spPr>
          <a:xfrm>
            <a:off x="4560163" y="4026639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200" b="1" dirty="0" smtClean="0"/>
              <a:t>z = -2.489293673</a:t>
            </a:r>
            <a:endParaRPr lang="sv-SE" sz="3200" b="1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47A9-5B4B-4DBD-AD24-B5835BC18F8A}" type="slidenum">
              <a:rPr lang="sv-SE" smtClean="0"/>
              <a:t>53</a:t>
            </a:fld>
            <a:endParaRPr lang="sv-SE"/>
          </a:p>
        </p:txBody>
      </p:sp>
      <p:sp>
        <p:nvSpPr>
          <p:cNvPr id="3" name="Rektangel med rundade hörn 2"/>
          <p:cNvSpPr/>
          <p:nvPr/>
        </p:nvSpPr>
        <p:spPr>
          <a:xfrm>
            <a:off x="4306824" y="2505456"/>
            <a:ext cx="3776472" cy="25054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850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838200" y="1354041"/>
            <a:ext cx="6719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/>
              <a:t>92.237·3.661887475 - 15.124·3.661887475·3.661887475 - 3.9714·3.661887475·(-5.463160161) + 0.16242·(-5.463160161)·(-5.463160161)·(-5.463160161) - 10.873·(-2.489293673) - 1.2477·(-2.489293673)·(-2.489293673) + 1.2729·3.661887475·(-2.489293673)</a:t>
            </a:r>
            <a:endParaRPr lang="sv-SE" dirty="0"/>
          </a:p>
        </p:txBody>
      </p:sp>
      <p:sp>
        <p:nvSpPr>
          <p:cNvPr id="5" name="Rektangel 4"/>
          <p:cNvSpPr/>
          <p:nvPr/>
        </p:nvSpPr>
        <p:spPr>
          <a:xfrm>
            <a:off x="838200" y="2796801"/>
            <a:ext cx="18197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 smtClean="0">
                <a:solidFill>
                  <a:srgbClr val="FF0000"/>
                </a:solidFill>
              </a:rPr>
              <a:t>195,6554283</a:t>
            </a:r>
          </a:p>
          <a:p>
            <a:r>
              <a:rPr lang="sv-SE" sz="2400" b="1" dirty="0" smtClean="0">
                <a:solidFill>
                  <a:srgbClr val="FF0000"/>
                </a:solidFill>
              </a:rPr>
              <a:t>(</a:t>
            </a:r>
            <a:r>
              <a:rPr lang="sv-SE" sz="2400" b="1" dirty="0" err="1" smtClean="0">
                <a:solidFill>
                  <a:srgbClr val="FF0000"/>
                </a:solidFill>
              </a:rPr>
              <a:t>kSEK</a:t>
            </a:r>
            <a:r>
              <a:rPr lang="sv-SE" sz="2400" b="1" dirty="0" smtClean="0">
                <a:solidFill>
                  <a:srgbClr val="FF0000"/>
                </a:solidFill>
              </a:rPr>
              <a:t>/ha)</a:t>
            </a:r>
            <a:endParaRPr lang="sv-SE" sz="2400" b="1" dirty="0">
              <a:solidFill>
                <a:srgbClr val="FF0000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47A9-5B4B-4DBD-AD24-B5835BC18F8A}" type="slidenum">
              <a:rPr lang="sv-SE" smtClean="0"/>
              <a:t>54</a:t>
            </a:fld>
            <a:endParaRPr lang="sv-SE"/>
          </a:p>
        </p:txBody>
      </p:sp>
      <p:sp>
        <p:nvSpPr>
          <p:cNvPr id="9" name="textruta 8"/>
          <p:cNvSpPr txBox="1"/>
          <p:nvPr/>
        </p:nvSpPr>
        <p:spPr>
          <a:xfrm>
            <a:off x="494851" y="757546"/>
            <a:ext cx="11434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 smtClean="0">
                <a:solidFill>
                  <a:srgbClr val="FF0000"/>
                </a:solidFill>
              </a:rPr>
              <a:t>If </a:t>
            </a:r>
            <a:r>
              <a:rPr lang="sv-SE" sz="2400" b="1" dirty="0" err="1" smtClean="0">
                <a:solidFill>
                  <a:srgbClr val="FF0000"/>
                </a:solidFill>
              </a:rPr>
              <a:t>we</a:t>
            </a:r>
            <a:r>
              <a:rPr lang="sv-SE" sz="2400" b="1" dirty="0" smtClean="0">
                <a:solidFill>
                  <a:srgbClr val="FF0000"/>
                </a:solidFill>
              </a:rPr>
              <a:t> </a:t>
            </a:r>
            <a:r>
              <a:rPr lang="sv-SE" sz="2400" b="1" dirty="0" err="1" smtClean="0">
                <a:solidFill>
                  <a:srgbClr val="FF0000"/>
                </a:solidFill>
              </a:rPr>
              <a:t>use</a:t>
            </a:r>
            <a:r>
              <a:rPr lang="sv-SE" sz="2400" b="1" dirty="0" smtClean="0">
                <a:solidFill>
                  <a:srgbClr val="FF0000"/>
                </a:solidFill>
              </a:rPr>
              <a:t> the </a:t>
            </a:r>
            <a:r>
              <a:rPr lang="sv-SE" sz="2400" b="1" dirty="0" err="1" smtClean="0">
                <a:solidFill>
                  <a:srgbClr val="FF0000"/>
                </a:solidFill>
              </a:rPr>
              <a:t>calculated</a:t>
            </a:r>
            <a:r>
              <a:rPr lang="sv-SE" sz="2400" b="1" dirty="0" smtClean="0">
                <a:solidFill>
                  <a:srgbClr val="FF0000"/>
                </a:solidFill>
              </a:rPr>
              <a:t> </a:t>
            </a:r>
            <a:r>
              <a:rPr lang="sv-SE" sz="2400" b="1" dirty="0" err="1" smtClean="0">
                <a:solidFill>
                  <a:srgbClr val="FF0000"/>
                </a:solidFill>
              </a:rPr>
              <a:t>values</a:t>
            </a:r>
            <a:r>
              <a:rPr lang="sv-SE" sz="2400" b="1" dirty="0" smtClean="0">
                <a:solidFill>
                  <a:srgbClr val="FF0000"/>
                </a:solidFill>
              </a:rPr>
              <a:t> </a:t>
            </a:r>
            <a:r>
              <a:rPr lang="sv-SE" sz="2400" b="1" dirty="0" err="1" smtClean="0">
                <a:solidFill>
                  <a:srgbClr val="FF0000"/>
                </a:solidFill>
              </a:rPr>
              <a:t>of</a:t>
            </a:r>
            <a:r>
              <a:rPr lang="sv-SE" sz="2400" b="1" dirty="0" smtClean="0">
                <a:solidFill>
                  <a:srgbClr val="FF0000"/>
                </a:solidFill>
              </a:rPr>
              <a:t> x, y and z, </a:t>
            </a:r>
            <a:r>
              <a:rPr lang="sv-SE" sz="2400" b="1" dirty="0" err="1" smtClean="0">
                <a:solidFill>
                  <a:srgbClr val="FF0000"/>
                </a:solidFill>
              </a:rPr>
              <a:t>we</a:t>
            </a:r>
            <a:r>
              <a:rPr lang="sv-SE" sz="2400" b="1" dirty="0" smtClean="0">
                <a:solidFill>
                  <a:srgbClr val="FF0000"/>
                </a:solidFill>
              </a:rPr>
              <a:t> get the optimal </a:t>
            </a:r>
            <a:r>
              <a:rPr lang="sv-SE" sz="2400" b="1" dirty="0" err="1" smtClean="0">
                <a:solidFill>
                  <a:srgbClr val="FF0000"/>
                </a:solidFill>
              </a:rPr>
              <a:t>objective</a:t>
            </a:r>
            <a:r>
              <a:rPr lang="sv-SE" sz="2400" b="1" dirty="0" smtClean="0">
                <a:solidFill>
                  <a:srgbClr val="FF0000"/>
                </a:solidFill>
              </a:rPr>
              <a:t> </a:t>
            </a:r>
            <a:r>
              <a:rPr lang="sv-SE" sz="2400" b="1" dirty="0" err="1" smtClean="0">
                <a:solidFill>
                  <a:srgbClr val="FF0000"/>
                </a:solidFill>
              </a:rPr>
              <a:t>function</a:t>
            </a:r>
            <a:r>
              <a:rPr lang="sv-SE" sz="2400" b="1" dirty="0" smtClean="0">
                <a:solidFill>
                  <a:srgbClr val="FF0000"/>
                </a:solidFill>
              </a:rPr>
              <a:t> </a:t>
            </a:r>
            <a:r>
              <a:rPr lang="sv-SE" sz="2400" b="1" dirty="0" err="1" smtClean="0">
                <a:solidFill>
                  <a:srgbClr val="FF0000"/>
                </a:solidFill>
              </a:rPr>
              <a:t>value</a:t>
            </a:r>
            <a:r>
              <a:rPr lang="sv-SE" sz="2400" b="1" dirty="0" smtClean="0">
                <a:solidFill>
                  <a:srgbClr val="FF0000"/>
                </a:solidFill>
              </a:rPr>
              <a:t>:</a:t>
            </a:r>
            <a:endParaRPr lang="sv-SE" sz="2400" b="1" dirty="0">
              <a:solidFill>
                <a:srgbClr val="FF0000"/>
              </a:solidFill>
            </a:endParaRPr>
          </a:p>
        </p:txBody>
      </p:sp>
      <p:sp>
        <p:nvSpPr>
          <p:cNvPr id="2" name="Rektangel med rundade hörn 1"/>
          <p:cNvSpPr/>
          <p:nvPr/>
        </p:nvSpPr>
        <p:spPr>
          <a:xfrm>
            <a:off x="758952" y="2706624"/>
            <a:ext cx="2084832" cy="1042416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ruta 2"/>
          <p:cNvSpPr txBox="1"/>
          <p:nvPr/>
        </p:nvSpPr>
        <p:spPr>
          <a:xfrm>
            <a:off x="3902366" y="2735246"/>
            <a:ext cx="7895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 smtClean="0">
                <a:latin typeface="Arial Black" panose="020B0A04020102020204" pitchFamily="34" charset="0"/>
              </a:rPr>
              <a:t>EXPECTED PRESENT VALUE MAXIMUM</a:t>
            </a:r>
            <a:endParaRPr lang="sv-SE" sz="2800" b="1" dirty="0">
              <a:latin typeface="Arial Black" panose="020B0A04020102020204" pitchFamily="34" charset="0"/>
            </a:endParaRPr>
          </a:p>
        </p:txBody>
      </p:sp>
      <p:sp>
        <p:nvSpPr>
          <p:cNvPr id="8" name="Rektangel med rundade hörn 7"/>
          <p:cNvSpPr/>
          <p:nvPr/>
        </p:nvSpPr>
        <p:spPr>
          <a:xfrm>
            <a:off x="3902366" y="2642616"/>
            <a:ext cx="7895751" cy="61585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Höger 10"/>
          <p:cNvSpPr/>
          <p:nvPr/>
        </p:nvSpPr>
        <p:spPr>
          <a:xfrm flipH="1">
            <a:off x="3338932" y="2663100"/>
            <a:ext cx="563434" cy="6675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/>
          <p:cNvSpPr/>
          <p:nvPr/>
        </p:nvSpPr>
        <p:spPr>
          <a:xfrm>
            <a:off x="671517" y="4655859"/>
            <a:ext cx="106822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5400" b="1" i="1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Note </a:t>
            </a:r>
            <a:r>
              <a:rPr lang="sv-SE" sz="5400" b="1" i="1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</a:t>
            </a:r>
            <a:r>
              <a:rPr lang="sv-SE" sz="5400" b="1" i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r>
              <a:rPr lang="sv-SE" sz="5400" b="1" i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sv-SE" sz="5400" b="1" i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this</a:t>
            </a:r>
            <a:r>
              <a:rPr lang="sv-SE" sz="5400" b="1" i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is a </a:t>
            </a:r>
            <a:r>
              <a:rPr lang="sv-SE" sz="5400" b="1" i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unique</a:t>
            </a:r>
            <a:r>
              <a:rPr lang="sv-SE" sz="5400" b="1" i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maximum!</a:t>
            </a:r>
            <a:endParaRPr lang="sv-SE" sz="5400" b="1" i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112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It is </a:t>
            </a:r>
            <a:r>
              <a:rPr lang="sv-SE" dirty="0" err="1" smtClean="0"/>
              <a:t>possible</a:t>
            </a:r>
            <a:r>
              <a:rPr lang="sv-SE" dirty="0" smtClean="0"/>
              <a:t> to get the same solution via a standard </a:t>
            </a:r>
            <a:r>
              <a:rPr lang="sv-SE" dirty="0" err="1" smtClean="0"/>
              <a:t>nonlinear</a:t>
            </a:r>
            <a:r>
              <a:rPr lang="sv-SE" dirty="0" smtClean="0"/>
              <a:t> </a:t>
            </a:r>
            <a:r>
              <a:rPr lang="sv-SE" dirty="0" err="1" smtClean="0"/>
              <a:t>programming</a:t>
            </a:r>
            <a:r>
              <a:rPr lang="sv-SE" dirty="0" smtClean="0"/>
              <a:t> software (</a:t>
            </a:r>
            <a:r>
              <a:rPr lang="sv-SE" dirty="0" err="1" smtClean="0"/>
              <a:t>Lingo</a:t>
            </a:r>
            <a:r>
              <a:rPr lang="sv-SE" dirty="0" smtClean="0"/>
              <a:t>), </a:t>
            </a:r>
            <a:r>
              <a:rPr lang="sv-SE" dirty="0" err="1" smtClean="0"/>
              <a:t>if</a:t>
            </a:r>
            <a:r>
              <a:rPr lang="sv-SE" dirty="0" smtClean="0"/>
              <a:t> </a:t>
            </a:r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already</a:t>
            </a:r>
            <a:r>
              <a:rPr lang="sv-SE" dirty="0" smtClean="0"/>
              <a:t> </a:t>
            </a:r>
            <a:r>
              <a:rPr lang="sv-SE" dirty="0" err="1" smtClean="0"/>
              <a:t>have</a:t>
            </a:r>
            <a:r>
              <a:rPr lang="sv-SE" dirty="0" smtClean="0"/>
              <a:t> the </a:t>
            </a:r>
            <a:r>
              <a:rPr lang="sv-SE" dirty="0" err="1" smtClean="0"/>
              <a:t>correct</a:t>
            </a:r>
            <a:r>
              <a:rPr lang="sv-SE" dirty="0" smtClean="0"/>
              <a:t> </a:t>
            </a:r>
            <a:r>
              <a:rPr lang="sv-SE" dirty="0" err="1" smtClean="0"/>
              <a:t>nonlinear</a:t>
            </a:r>
            <a:r>
              <a:rPr lang="sv-SE" dirty="0" smtClean="0"/>
              <a:t> approximation </a:t>
            </a:r>
            <a:r>
              <a:rPr lang="sv-SE" dirty="0" err="1" smtClean="0"/>
              <a:t>of</a:t>
            </a:r>
            <a:r>
              <a:rPr lang="sv-SE" dirty="0" smtClean="0"/>
              <a:t> the </a:t>
            </a:r>
            <a:r>
              <a:rPr lang="sv-SE" dirty="0" err="1" smtClean="0"/>
              <a:t>expected</a:t>
            </a:r>
            <a:r>
              <a:rPr lang="sv-SE" dirty="0" smtClean="0"/>
              <a:t> present </a:t>
            </a:r>
            <a:r>
              <a:rPr lang="sv-SE" dirty="0" err="1" smtClean="0"/>
              <a:t>value</a:t>
            </a:r>
            <a:r>
              <a:rPr lang="sv-SE" dirty="0" smtClean="0"/>
              <a:t> </a:t>
            </a:r>
            <a:r>
              <a:rPr lang="sv-SE" dirty="0" err="1" smtClean="0"/>
              <a:t>function</a:t>
            </a:r>
            <a:r>
              <a:rPr lang="sv-SE" dirty="0" smtClean="0"/>
              <a:t>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47A9-5B4B-4DBD-AD24-B5835BC18F8A}" type="slidenum">
              <a:rPr lang="sv-SE" smtClean="0"/>
              <a:t>55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15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047078" y="250178"/>
            <a:ext cx="101193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00AF00"/>
                </a:solidFill>
                <a:latin typeface="Courier New" panose="02070309020205020404" pitchFamily="49" charset="0"/>
              </a:rPr>
              <a:t>! </a:t>
            </a:r>
            <a:r>
              <a:rPr lang="sv-SE" sz="2000" b="1" dirty="0" err="1">
                <a:solidFill>
                  <a:srgbClr val="00AF00"/>
                </a:solidFill>
                <a:latin typeface="Courier New" panose="02070309020205020404" pitchFamily="49" charset="0"/>
              </a:rPr>
              <a:t>contopt</a:t>
            </a:r>
            <a:r>
              <a:rPr lang="sv-SE" sz="2000" b="1" dirty="0">
                <a:solidFill>
                  <a:srgbClr val="00AF00"/>
                </a:solidFill>
                <a:latin typeface="Courier New" panose="02070309020205020404" pitchFamily="49" charset="0"/>
              </a:rPr>
              <a:t>;</a:t>
            </a:r>
            <a:endParaRPr lang="sv-SE" sz="20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sv-SE" sz="2000" b="1" dirty="0">
                <a:solidFill>
                  <a:srgbClr val="00AF00"/>
                </a:solidFill>
                <a:latin typeface="Courier New" panose="02070309020205020404" pitchFamily="49" charset="0"/>
              </a:rPr>
              <a:t>! Peter </a:t>
            </a:r>
            <a:r>
              <a:rPr lang="sv-SE" sz="2000" b="1" dirty="0" err="1">
                <a:solidFill>
                  <a:srgbClr val="00AF00"/>
                </a:solidFill>
                <a:latin typeface="Courier New" panose="02070309020205020404" pitchFamily="49" charset="0"/>
              </a:rPr>
              <a:t>Lohmander</a:t>
            </a:r>
            <a:r>
              <a:rPr lang="sv-SE" sz="2000" b="1" dirty="0">
                <a:solidFill>
                  <a:srgbClr val="00AF00"/>
                </a:solidFill>
                <a:latin typeface="Courier New" panose="02070309020205020404" pitchFamily="49" charset="0"/>
              </a:rPr>
              <a:t> 170711;</a:t>
            </a:r>
            <a:endParaRPr lang="sv-SE" sz="20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sv-SE" sz="20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sv-SE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f = 92.237*x-15.124*x*x-3.9714*x*y+0.16242*y*y*y - 10.873*z -1.2477*z*z + 1.2729*x*z;</a:t>
            </a:r>
          </a:p>
          <a:p>
            <a:endParaRPr lang="sv-SE" sz="20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sv-SE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x&lt;10;</a:t>
            </a:r>
          </a:p>
          <a:p>
            <a:r>
              <a:rPr lang="sv-SE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x&gt;1;</a:t>
            </a:r>
          </a:p>
          <a:p>
            <a:endParaRPr lang="sv-SE" sz="20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sv-SE" sz="2000" b="1" dirty="0">
                <a:solidFill>
                  <a:srgbClr val="0000FF"/>
                </a:solidFill>
                <a:latin typeface="Courier New" panose="02070309020205020404" pitchFamily="49" charset="0"/>
              </a:rPr>
              <a:t>@</a:t>
            </a:r>
            <a:r>
              <a:rPr lang="sv-SE" sz="2000" b="1" dirty="0" err="1">
                <a:solidFill>
                  <a:srgbClr val="0000FF"/>
                </a:solidFill>
                <a:latin typeface="Courier New" panose="02070309020205020404" pitchFamily="49" charset="0"/>
              </a:rPr>
              <a:t>free</a:t>
            </a:r>
            <a:r>
              <a:rPr lang="sv-SE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(y);</a:t>
            </a:r>
          </a:p>
          <a:p>
            <a:r>
              <a:rPr lang="sv-SE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y&lt;-1;</a:t>
            </a:r>
          </a:p>
          <a:p>
            <a:r>
              <a:rPr lang="sv-SE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y&gt;-10;</a:t>
            </a:r>
          </a:p>
          <a:p>
            <a:endParaRPr lang="sv-SE" sz="20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sv-SE" sz="2000" b="1" dirty="0">
                <a:solidFill>
                  <a:srgbClr val="0000FF"/>
                </a:solidFill>
                <a:latin typeface="Courier New" panose="02070309020205020404" pitchFamily="49" charset="0"/>
              </a:rPr>
              <a:t>@</a:t>
            </a:r>
            <a:r>
              <a:rPr lang="sv-SE" sz="2000" b="1" dirty="0" err="1">
                <a:solidFill>
                  <a:srgbClr val="0000FF"/>
                </a:solidFill>
                <a:latin typeface="Courier New" panose="02070309020205020404" pitchFamily="49" charset="0"/>
              </a:rPr>
              <a:t>free</a:t>
            </a:r>
            <a:r>
              <a:rPr lang="sv-SE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(z);</a:t>
            </a:r>
          </a:p>
          <a:p>
            <a:r>
              <a:rPr lang="sv-SE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z&lt;-1;</a:t>
            </a:r>
          </a:p>
          <a:p>
            <a:r>
              <a:rPr lang="sv-SE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z&gt;-10;</a:t>
            </a:r>
          </a:p>
          <a:p>
            <a:endParaRPr lang="sv-SE" sz="20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sv-SE" sz="2000" b="1" dirty="0">
                <a:solidFill>
                  <a:srgbClr val="0000FF"/>
                </a:solidFill>
                <a:latin typeface="Courier New" panose="02070309020205020404" pitchFamily="49" charset="0"/>
              </a:rPr>
              <a:t>max</a:t>
            </a:r>
            <a:r>
              <a:rPr lang="sv-SE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 = f;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47A9-5B4B-4DBD-AD24-B5835BC18F8A}" type="slidenum">
              <a:rPr lang="sv-SE">
                <a:solidFill>
                  <a:prstClr val="black">
                    <a:tint val="75000"/>
                  </a:prstClr>
                </a:solidFill>
              </a:rPr>
              <a:pPr/>
              <a:t>56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34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527125" y="699248"/>
            <a:ext cx="114353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 err="1">
                <a:solidFill>
                  <a:prstClr val="black"/>
                </a:solidFill>
                <a:latin typeface="Courier New" panose="02070309020205020404" pitchFamily="49" charset="0"/>
              </a:rPr>
              <a:t>Local</a:t>
            </a:r>
            <a:r>
              <a:rPr lang="sv-SE" sz="2400" b="1" dirty="0">
                <a:solidFill>
                  <a:prstClr val="black"/>
                </a:solidFill>
                <a:latin typeface="Courier New" panose="02070309020205020404" pitchFamily="49" charset="0"/>
              </a:rPr>
              <a:t> optimal solution </a:t>
            </a:r>
            <a:r>
              <a:rPr lang="sv-SE" sz="2400" b="1" dirty="0" err="1">
                <a:solidFill>
                  <a:prstClr val="black"/>
                </a:solidFill>
                <a:latin typeface="Courier New" panose="02070309020205020404" pitchFamily="49" charset="0"/>
              </a:rPr>
              <a:t>found</a:t>
            </a:r>
            <a:r>
              <a:rPr lang="sv-SE" sz="2400" b="1" dirty="0">
                <a:solidFill>
                  <a:prstClr val="black"/>
                </a:solidFill>
                <a:latin typeface="Courier New" panose="02070309020205020404" pitchFamily="49" charset="0"/>
              </a:rPr>
              <a:t>.</a:t>
            </a:r>
          </a:p>
          <a:p>
            <a:r>
              <a:rPr lang="sv-SE" sz="2400" b="1" dirty="0">
                <a:solidFill>
                  <a:prstClr val="black"/>
                </a:solidFill>
                <a:latin typeface="Courier New" panose="02070309020205020404" pitchFamily="49" charset="0"/>
              </a:rPr>
              <a:t>  </a:t>
            </a:r>
            <a:r>
              <a:rPr lang="sv-SE" sz="2400" b="1" dirty="0" err="1">
                <a:solidFill>
                  <a:prstClr val="black"/>
                </a:solidFill>
                <a:latin typeface="Courier New" panose="02070309020205020404" pitchFamily="49" charset="0"/>
              </a:rPr>
              <a:t>Objective</a:t>
            </a:r>
            <a:r>
              <a:rPr lang="sv-SE" sz="2400" b="1" dirty="0">
                <a:solidFill>
                  <a:prstClr val="black"/>
                </a:solidFill>
                <a:latin typeface="Courier New" panose="02070309020205020404" pitchFamily="49" charset="0"/>
              </a:rPr>
              <a:t> </a:t>
            </a:r>
            <a:r>
              <a:rPr lang="sv-SE" sz="2400" b="1" dirty="0" err="1">
                <a:solidFill>
                  <a:prstClr val="black"/>
                </a:solidFill>
                <a:latin typeface="Courier New" panose="02070309020205020404" pitchFamily="49" charset="0"/>
              </a:rPr>
              <a:t>value</a:t>
            </a:r>
            <a:r>
              <a:rPr lang="sv-SE" sz="2400" b="1" dirty="0">
                <a:solidFill>
                  <a:prstClr val="black"/>
                </a:solidFill>
                <a:latin typeface="Courier New" panose="02070309020205020404" pitchFamily="49" charset="0"/>
              </a:rPr>
              <a:t>:                              195.6554</a:t>
            </a:r>
          </a:p>
          <a:p>
            <a:r>
              <a:rPr lang="sv-SE" sz="2400" b="1" dirty="0">
                <a:solidFill>
                  <a:prstClr val="black"/>
                </a:solidFill>
                <a:latin typeface="Courier New" panose="02070309020205020404" pitchFamily="49" charset="0"/>
              </a:rPr>
              <a:t>  </a:t>
            </a:r>
            <a:r>
              <a:rPr lang="sv-SE" sz="2400" b="1" dirty="0" err="1">
                <a:solidFill>
                  <a:prstClr val="black"/>
                </a:solidFill>
                <a:latin typeface="Courier New" panose="02070309020205020404" pitchFamily="49" charset="0"/>
              </a:rPr>
              <a:t>Infeasibilities</a:t>
            </a:r>
            <a:r>
              <a:rPr lang="sv-SE" sz="2400" b="1" dirty="0">
                <a:solidFill>
                  <a:prstClr val="black"/>
                </a:solidFill>
                <a:latin typeface="Courier New" panose="02070309020205020404" pitchFamily="49" charset="0"/>
              </a:rPr>
              <a:t>:                              0.000000</a:t>
            </a:r>
          </a:p>
          <a:p>
            <a:r>
              <a:rPr lang="sv-SE" sz="2400" b="1" dirty="0">
                <a:solidFill>
                  <a:prstClr val="black"/>
                </a:solidFill>
                <a:latin typeface="Courier New" panose="02070309020205020404" pitchFamily="49" charset="0"/>
              </a:rPr>
              <a:t>  </a:t>
            </a:r>
            <a:r>
              <a:rPr lang="sv-SE" sz="2400" b="1" dirty="0" err="1">
                <a:solidFill>
                  <a:prstClr val="black"/>
                </a:solidFill>
                <a:latin typeface="Courier New" panose="02070309020205020404" pitchFamily="49" charset="0"/>
              </a:rPr>
              <a:t>Extended</a:t>
            </a:r>
            <a:r>
              <a:rPr lang="sv-SE" sz="2400" b="1" dirty="0">
                <a:solidFill>
                  <a:prstClr val="black"/>
                </a:solidFill>
                <a:latin typeface="Courier New" panose="02070309020205020404" pitchFamily="49" charset="0"/>
              </a:rPr>
              <a:t> </a:t>
            </a:r>
            <a:r>
              <a:rPr lang="sv-SE" sz="2400" b="1" dirty="0" err="1">
                <a:solidFill>
                  <a:prstClr val="black"/>
                </a:solidFill>
                <a:latin typeface="Courier New" panose="02070309020205020404" pitchFamily="49" charset="0"/>
              </a:rPr>
              <a:t>solver</a:t>
            </a:r>
            <a:r>
              <a:rPr lang="sv-SE" sz="2400" b="1" dirty="0">
                <a:solidFill>
                  <a:prstClr val="black"/>
                </a:solidFill>
                <a:latin typeface="Courier New" panose="02070309020205020404" pitchFamily="49" charset="0"/>
              </a:rPr>
              <a:t> steps:                               5</a:t>
            </a:r>
          </a:p>
          <a:p>
            <a:r>
              <a:rPr lang="sv-SE" sz="2400" b="1" dirty="0">
                <a:solidFill>
                  <a:prstClr val="black"/>
                </a:solidFill>
                <a:latin typeface="Courier New" panose="02070309020205020404" pitchFamily="49" charset="0"/>
              </a:rPr>
              <a:t>  Total </a:t>
            </a:r>
            <a:r>
              <a:rPr lang="sv-SE" sz="2400" b="1" dirty="0" err="1">
                <a:solidFill>
                  <a:prstClr val="black"/>
                </a:solidFill>
                <a:latin typeface="Courier New" panose="02070309020205020404" pitchFamily="49" charset="0"/>
              </a:rPr>
              <a:t>solver</a:t>
            </a:r>
            <a:r>
              <a:rPr lang="sv-SE" sz="2400" b="1" dirty="0">
                <a:solidFill>
                  <a:prstClr val="black"/>
                </a:solidFill>
                <a:latin typeface="Courier New" panose="02070309020205020404" pitchFamily="49" charset="0"/>
              </a:rPr>
              <a:t> iterations:                            95</a:t>
            </a:r>
          </a:p>
          <a:p>
            <a:r>
              <a:rPr lang="sv-SE" sz="2400" b="1" dirty="0">
                <a:solidFill>
                  <a:prstClr val="black"/>
                </a:solidFill>
                <a:latin typeface="Courier New" panose="02070309020205020404" pitchFamily="49" charset="0"/>
              </a:rPr>
              <a:t>  </a:t>
            </a:r>
            <a:r>
              <a:rPr lang="sv-SE" sz="2400" b="1" dirty="0" err="1">
                <a:solidFill>
                  <a:prstClr val="black"/>
                </a:solidFill>
                <a:latin typeface="Courier New" panose="02070309020205020404" pitchFamily="49" charset="0"/>
              </a:rPr>
              <a:t>Elapsed</a:t>
            </a:r>
            <a:r>
              <a:rPr lang="sv-SE" sz="2400" b="1" dirty="0">
                <a:solidFill>
                  <a:prstClr val="black"/>
                </a:solidFill>
                <a:latin typeface="Courier New" panose="02070309020205020404" pitchFamily="49" charset="0"/>
              </a:rPr>
              <a:t> </a:t>
            </a:r>
            <a:r>
              <a:rPr lang="sv-SE" sz="2400" b="1" dirty="0" err="1">
                <a:solidFill>
                  <a:prstClr val="black"/>
                </a:solidFill>
                <a:latin typeface="Courier New" panose="02070309020205020404" pitchFamily="49" charset="0"/>
              </a:rPr>
              <a:t>runtime</a:t>
            </a:r>
            <a:r>
              <a:rPr lang="sv-SE" sz="2400" b="1" dirty="0">
                <a:solidFill>
                  <a:prstClr val="black"/>
                </a:solidFill>
                <a:latin typeface="Courier New" panose="02070309020205020404" pitchFamily="49" charset="0"/>
              </a:rPr>
              <a:t> </a:t>
            </a:r>
            <a:r>
              <a:rPr lang="sv-SE" sz="2400" b="1" dirty="0" err="1">
                <a:solidFill>
                  <a:prstClr val="black"/>
                </a:solidFill>
                <a:latin typeface="Courier New" panose="02070309020205020404" pitchFamily="49" charset="0"/>
              </a:rPr>
              <a:t>seconds</a:t>
            </a:r>
            <a:r>
              <a:rPr lang="sv-SE" sz="2400" b="1" dirty="0">
                <a:solidFill>
                  <a:prstClr val="black"/>
                </a:solidFill>
                <a:latin typeface="Courier New" panose="02070309020205020404" pitchFamily="49" charset="0"/>
              </a:rPr>
              <a:t>:                          0.28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47A9-5B4B-4DBD-AD24-B5835BC18F8A}" type="slidenum">
              <a:rPr lang="sv-SE">
                <a:solidFill>
                  <a:prstClr val="black">
                    <a:tint val="75000"/>
                  </a:prstClr>
                </a:solidFill>
              </a:rPr>
              <a:pPr/>
              <a:t>57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917985" y="3820187"/>
            <a:ext cx="105711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000" dirty="0" smtClean="0">
                <a:latin typeface="Courier New" panose="02070309020205020404" pitchFamily="49" charset="0"/>
              </a:rPr>
              <a:t>                                                   </a:t>
            </a:r>
            <a:r>
              <a:rPr lang="sv-SE" sz="1600" b="1" dirty="0" err="1" smtClean="0">
                <a:latin typeface="Courier New" panose="02070309020205020404" pitchFamily="49" charset="0"/>
              </a:rPr>
              <a:t>Variable</a:t>
            </a:r>
            <a:r>
              <a:rPr lang="sv-SE" sz="1600" b="1" dirty="0" smtClean="0">
                <a:latin typeface="Courier New" panose="02070309020205020404" pitchFamily="49" charset="0"/>
              </a:rPr>
              <a:t>           </a:t>
            </a:r>
            <a:r>
              <a:rPr lang="sv-SE" sz="1600" b="1" dirty="0" err="1" smtClean="0">
                <a:latin typeface="Courier New" panose="02070309020205020404" pitchFamily="49" charset="0"/>
              </a:rPr>
              <a:t>Value</a:t>
            </a:r>
            <a:r>
              <a:rPr lang="sv-SE" sz="1600" b="1" dirty="0" smtClean="0">
                <a:latin typeface="Courier New" panose="02070309020205020404" pitchFamily="49" charset="0"/>
              </a:rPr>
              <a:t>        </a:t>
            </a:r>
            <a:r>
              <a:rPr lang="sv-SE" sz="1600" b="1" dirty="0" err="1" smtClean="0">
                <a:latin typeface="Courier New" panose="02070309020205020404" pitchFamily="49" charset="0"/>
              </a:rPr>
              <a:t>Reduced</a:t>
            </a:r>
            <a:r>
              <a:rPr lang="sv-SE" sz="1600" b="1" dirty="0" smtClean="0">
                <a:latin typeface="Courier New" panose="02070309020205020404" pitchFamily="49" charset="0"/>
              </a:rPr>
              <a:t> </a:t>
            </a:r>
            <a:r>
              <a:rPr lang="sv-SE" sz="1600" b="1" dirty="0" err="1" smtClean="0">
                <a:latin typeface="Courier New" panose="02070309020205020404" pitchFamily="49" charset="0"/>
              </a:rPr>
              <a:t>Cost</a:t>
            </a:r>
            <a:endParaRPr lang="sv-SE" sz="1600" b="1" dirty="0" smtClean="0">
              <a:latin typeface="Courier New" panose="02070309020205020404" pitchFamily="49" charset="0"/>
            </a:endParaRPr>
          </a:p>
          <a:p>
            <a:endParaRPr lang="sv-SE" sz="1600" b="1" dirty="0" smtClean="0">
              <a:latin typeface="Courier New" panose="02070309020205020404" pitchFamily="49" charset="0"/>
            </a:endParaRPr>
          </a:p>
          <a:p>
            <a:r>
              <a:rPr lang="sv-SE" sz="1600" b="1" dirty="0" smtClean="0">
                <a:latin typeface="Courier New" panose="02070309020205020404" pitchFamily="49" charset="0"/>
              </a:rPr>
              <a:t>                                       F        195.6554            0.000000</a:t>
            </a:r>
          </a:p>
          <a:p>
            <a:r>
              <a:rPr lang="sv-SE" sz="1600" b="1" dirty="0" smtClean="0">
                <a:latin typeface="Courier New" panose="02070309020205020404" pitchFamily="49" charset="0"/>
              </a:rPr>
              <a:t>                                       X        3.661887            0.000000</a:t>
            </a:r>
          </a:p>
          <a:p>
            <a:r>
              <a:rPr lang="sv-SE" sz="1600" b="1" dirty="0" smtClean="0">
                <a:latin typeface="Courier New" panose="02070309020205020404" pitchFamily="49" charset="0"/>
              </a:rPr>
              <a:t>                                       Y       -5.463160            0.000000</a:t>
            </a:r>
          </a:p>
          <a:p>
            <a:r>
              <a:rPr lang="sv-SE" sz="1600" b="1" dirty="0" smtClean="0">
                <a:latin typeface="Courier New" panose="02070309020205020404" pitchFamily="49" charset="0"/>
              </a:rPr>
              <a:t>                                       Z       -2.489294            0.000000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2323653" y="5833130"/>
            <a:ext cx="8214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i="1" dirty="0" smtClean="0">
                <a:solidFill>
                  <a:srgbClr val="FF0000"/>
                </a:solidFill>
              </a:rPr>
              <a:t>OBS!!! EXACTLY THE SAME VALUES VIA THIS METHOD!</a:t>
            </a:r>
            <a:endParaRPr lang="sv-SE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75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i="1" dirty="0" smtClean="0"/>
              <a:t>The optimal limit diameter </a:t>
            </a:r>
            <a:r>
              <a:rPr lang="sv-SE" b="1" i="1" dirty="0" err="1" smtClean="0"/>
              <a:t>function</a:t>
            </a:r>
            <a:r>
              <a:rPr lang="sv-SE" b="1" i="1" dirty="0" smtClean="0"/>
              <a:t>:</a:t>
            </a:r>
            <a:endParaRPr lang="sv-SE" b="1" i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47A9-5B4B-4DBD-AD24-B5835BC18F8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58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624469" y="3105835"/>
            <a:ext cx="11014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</a:rPr>
              <a:t>IF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d(n1)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</a:rPr>
              <a:t>&gt;</a:t>
            </a:r>
            <a:r>
              <a:rPr lang="en-US" b="1" dirty="0" smtClean="0">
                <a:solidFill>
                  <a:srgbClr val="0070C0"/>
                </a:solidFill>
              </a:rPr>
              <a:t> (dlim_0 + </a:t>
            </a:r>
            <a:r>
              <a:rPr lang="en-US" b="1" dirty="0" err="1" smtClean="0">
                <a:solidFill>
                  <a:srgbClr val="0070C0"/>
                </a:solidFill>
              </a:rPr>
              <a:t>dlim_c</a:t>
            </a:r>
            <a:r>
              <a:rPr lang="en-US" b="1" dirty="0" smtClean="0">
                <a:solidFill>
                  <a:srgbClr val="0070C0"/>
                </a:solidFill>
              </a:rPr>
              <a:t> * </a:t>
            </a:r>
            <a:r>
              <a:rPr lang="en-US" b="1" dirty="0" smtClean="0">
                <a:solidFill>
                  <a:srgbClr val="00B050"/>
                </a:solidFill>
              </a:rPr>
              <a:t>c(n1)</a:t>
            </a:r>
            <a:r>
              <a:rPr lang="en-US" b="1" dirty="0" smtClean="0">
                <a:solidFill>
                  <a:srgbClr val="0070C0"/>
                </a:solidFill>
              </a:rPr>
              <a:t> + </a:t>
            </a:r>
            <a:r>
              <a:rPr lang="en-US" b="1" dirty="0" err="1" smtClean="0">
                <a:solidFill>
                  <a:srgbClr val="0070C0"/>
                </a:solidFill>
              </a:rPr>
              <a:t>dlim_q</a:t>
            </a:r>
            <a:r>
              <a:rPr lang="en-US" b="1" dirty="0" smtClean="0">
                <a:solidFill>
                  <a:srgbClr val="0070C0"/>
                </a:solidFill>
              </a:rPr>
              <a:t> * </a:t>
            </a:r>
            <a:r>
              <a:rPr lang="en-US" b="1" dirty="0" err="1" smtClean="0">
                <a:solidFill>
                  <a:srgbClr val="00B050"/>
                </a:solidFill>
              </a:rPr>
              <a:t>qual</a:t>
            </a:r>
            <a:r>
              <a:rPr lang="en-US" b="1" dirty="0" smtClean="0">
                <a:solidFill>
                  <a:srgbClr val="00B050"/>
                </a:solidFill>
              </a:rPr>
              <a:t>(n1)</a:t>
            </a:r>
            <a:r>
              <a:rPr lang="en-US" b="1" dirty="0" smtClean="0">
                <a:solidFill>
                  <a:srgbClr val="0070C0"/>
                </a:solidFill>
              </a:rPr>
              <a:t> + </a:t>
            </a:r>
            <a:r>
              <a:rPr lang="en-US" b="1" dirty="0" err="1" smtClean="0">
                <a:solidFill>
                  <a:srgbClr val="0070C0"/>
                </a:solidFill>
              </a:rPr>
              <a:t>dlim_p</a:t>
            </a:r>
            <a:r>
              <a:rPr lang="en-US" b="1" dirty="0" smtClean="0">
                <a:solidFill>
                  <a:srgbClr val="0070C0"/>
                </a:solidFill>
              </a:rPr>
              <a:t> * </a:t>
            </a:r>
            <a:r>
              <a:rPr lang="en-US" b="1" dirty="0" err="1" smtClean="0">
                <a:solidFill>
                  <a:srgbClr val="00B050"/>
                </a:solidFill>
              </a:rPr>
              <a:t>SigmaK</a:t>
            </a:r>
            <a:r>
              <a:rPr lang="en-US" b="1" dirty="0" smtClean="0">
                <a:solidFill>
                  <a:srgbClr val="00B050"/>
                </a:solidFill>
              </a:rPr>
              <a:t> * </a:t>
            </a:r>
            <a:r>
              <a:rPr lang="en-US" b="1" dirty="0" err="1" smtClean="0">
                <a:solidFill>
                  <a:srgbClr val="00B050"/>
                </a:solidFill>
              </a:rPr>
              <a:t>pdev</a:t>
            </a:r>
            <a:r>
              <a:rPr lang="en-US" b="1" dirty="0" smtClean="0">
                <a:solidFill>
                  <a:srgbClr val="00B050"/>
                </a:solidFill>
              </a:rPr>
              <a:t>(</a:t>
            </a:r>
            <a:r>
              <a:rPr lang="en-US" b="1" dirty="0" err="1" smtClean="0">
                <a:solidFill>
                  <a:srgbClr val="00B050"/>
                </a:solidFill>
              </a:rPr>
              <a:t>nums</a:t>
            </a:r>
            <a:r>
              <a:rPr lang="en-US" b="1" dirty="0" smtClean="0">
                <a:solidFill>
                  <a:srgbClr val="00B050"/>
                </a:solidFill>
              </a:rPr>
              <a:t>, t)) </a:t>
            </a:r>
            <a:r>
              <a:rPr lang="en-US" sz="2400" b="1" dirty="0" smtClean="0">
                <a:solidFill>
                  <a:prstClr val="black"/>
                </a:solidFill>
              </a:rPr>
              <a:t>THEN</a:t>
            </a:r>
            <a:r>
              <a:rPr lang="en-US" sz="2400" b="1" dirty="0" smtClean="0">
                <a:solidFill>
                  <a:srgbClr val="FF0000"/>
                </a:solidFill>
              </a:rPr>
              <a:t> h(n1) = 1</a:t>
            </a:r>
            <a:endParaRPr lang="sv-SE" sz="2400" b="1" dirty="0">
              <a:solidFill>
                <a:srgbClr val="FF0000"/>
              </a:solidFill>
            </a:endParaRPr>
          </a:p>
        </p:txBody>
      </p:sp>
      <p:cxnSp>
        <p:nvCxnSpPr>
          <p:cNvPr id="8" name="Rak pil 7"/>
          <p:cNvCxnSpPr/>
          <p:nvPr/>
        </p:nvCxnSpPr>
        <p:spPr>
          <a:xfrm flipV="1">
            <a:off x="1991637" y="3571520"/>
            <a:ext cx="253127" cy="613205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Rak pil 8"/>
          <p:cNvCxnSpPr/>
          <p:nvPr/>
        </p:nvCxnSpPr>
        <p:spPr>
          <a:xfrm flipH="1" flipV="1">
            <a:off x="3186059" y="3667873"/>
            <a:ext cx="41235" cy="905928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Rak pil 9"/>
          <p:cNvCxnSpPr>
            <a:stCxn id="24" idx="0"/>
          </p:cNvCxnSpPr>
          <p:nvPr/>
        </p:nvCxnSpPr>
        <p:spPr>
          <a:xfrm flipH="1" flipV="1">
            <a:off x="4789309" y="3629055"/>
            <a:ext cx="85169" cy="640946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Rak pil 10"/>
          <p:cNvCxnSpPr/>
          <p:nvPr/>
        </p:nvCxnSpPr>
        <p:spPr>
          <a:xfrm flipV="1">
            <a:off x="6658985" y="3667873"/>
            <a:ext cx="1779" cy="589882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ruta 11"/>
          <p:cNvSpPr txBox="1"/>
          <p:nvPr/>
        </p:nvSpPr>
        <p:spPr>
          <a:xfrm>
            <a:off x="332175" y="5151978"/>
            <a:ext cx="13226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err="1" smtClean="0">
                <a:solidFill>
                  <a:srgbClr val="0070C0"/>
                </a:solidFill>
              </a:rPr>
              <a:t>These</a:t>
            </a:r>
            <a:r>
              <a:rPr lang="sv-SE" sz="2400" b="1" dirty="0" smtClean="0">
                <a:solidFill>
                  <a:srgbClr val="0070C0"/>
                </a:solidFill>
              </a:rPr>
              <a:t> </a:t>
            </a:r>
            <a:r>
              <a:rPr lang="sv-SE" sz="2400" b="1" dirty="0" err="1" smtClean="0">
                <a:solidFill>
                  <a:srgbClr val="0070C0"/>
                </a:solidFill>
              </a:rPr>
              <a:t>four</a:t>
            </a:r>
            <a:r>
              <a:rPr lang="sv-SE" sz="2400" b="1" dirty="0" smtClean="0">
                <a:solidFill>
                  <a:srgbClr val="0070C0"/>
                </a:solidFill>
              </a:rPr>
              <a:t> parameters, in the </a:t>
            </a:r>
            <a:r>
              <a:rPr lang="sv-SE" sz="2400" b="1" dirty="0" err="1" smtClean="0">
                <a:solidFill>
                  <a:srgbClr val="0070C0"/>
                </a:solidFill>
              </a:rPr>
              <a:t>control</a:t>
            </a:r>
            <a:r>
              <a:rPr lang="sv-SE" sz="2400" b="1" dirty="0" smtClean="0">
                <a:solidFill>
                  <a:srgbClr val="0070C0"/>
                </a:solidFill>
              </a:rPr>
              <a:t> </a:t>
            </a:r>
            <a:r>
              <a:rPr lang="sv-SE" sz="2400" b="1" dirty="0" err="1" smtClean="0">
                <a:solidFill>
                  <a:srgbClr val="0070C0"/>
                </a:solidFill>
              </a:rPr>
              <a:t>function</a:t>
            </a:r>
            <a:r>
              <a:rPr lang="sv-SE" sz="2400" b="1" dirty="0" smtClean="0">
                <a:solidFill>
                  <a:srgbClr val="0070C0"/>
                </a:solidFill>
              </a:rPr>
              <a:t>, </a:t>
            </a:r>
          </a:p>
          <a:p>
            <a:r>
              <a:rPr lang="sv-SE" sz="2400" b="1" dirty="0" err="1" smtClean="0">
                <a:solidFill>
                  <a:srgbClr val="0070C0"/>
                </a:solidFill>
              </a:rPr>
              <a:t>have</a:t>
            </a:r>
            <a:r>
              <a:rPr lang="sv-SE" sz="2400" b="1" dirty="0" smtClean="0">
                <a:solidFill>
                  <a:srgbClr val="0070C0"/>
                </a:solidFill>
              </a:rPr>
              <a:t> </a:t>
            </a:r>
            <a:r>
              <a:rPr lang="sv-SE" sz="2400" b="1" dirty="0" err="1" smtClean="0">
                <a:solidFill>
                  <a:srgbClr val="0070C0"/>
                </a:solidFill>
              </a:rPr>
              <a:t>been</a:t>
            </a:r>
            <a:r>
              <a:rPr lang="sv-SE" sz="2400" b="1" dirty="0" smtClean="0">
                <a:solidFill>
                  <a:srgbClr val="0070C0"/>
                </a:solidFill>
              </a:rPr>
              <a:t> </a:t>
            </a:r>
            <a:r>
              <a:rPr lang="sv-SE" sz="2400" b="1" dirty="0" err="1" smtClean="0">
                <a:solidFill>
                  <a:srgbClr val="0070C0"/>
                </a:solidFill>
              </a:rPr>
              <a:t>optimized</a:t>
            </a:r>
            <a:r>
              <a:rPr lang="sv-SE" sz="2400" b="1" dirty="0" smtClean="0">
                <a:solidFill>
                  <a:srgbClr val="0070C0"/>
                </a:solidFill>
              </a:rPr>
              <a:t> (for real rate </a:t>
            </a:r>
            <a:r>
              <a:rPr lang="sv-SE" sz="2400" b="1" dirty="0" err="1" smtClean="0">
                <a:solidFill>
                  <a:srgbClr val="0070C0"/>
                </a:solidFill>
              </a:rPr>
              <a:t>of</a:t>
            </a:r>
            <a:r>
              <a:rPr lang="sv-SE" sz="2400" b="1" dirty="0" smtClean="0">
                <a:solidFill>
                  <a:srgbClr val="0070C0"/>
                </a:solidFill>
              </a:rPr>
              <a:t> </a:t>
            </a:r>
            <a:r>
              <a:rPr lang="sv-SE" sz="2400" b="1" dirty="0" err="1" smtClean="0">
                <a:solidFill>
                  <a:srgbClr val="0070C0"/>
                </a:solidFill>
              </a:rPr>
              <a:t>interest</a:t>
            </a:r>
            <a:r>
              <a:rPr lang="sv-SE" sz="2400" b="1" dirty="0" smtClean="0">
                <a:solidFill>
                  <a:srgbClr val="0070C0"/>
                </a:solidFill>
              </a:rPr>
              <a:t> 3%) .</a:t>
            </a:r>
            <a:endParaRPr lang="sv-SE" sz="2400" b="1" dirty="0">
              <a:solidFill>
                <a:srgbClr val="0070C0"/>
              </a:solidFill>
            </a:endParaRPr>
          </a:p>
        </p:txBody>
      </p:sp>
      <p:cxnSp>
        <p:nvCxnSpPr>
          <p:cNvPr id="13" name="Rak pil 12"/>
          <p:cNvCxnSpPr/>
          <p:nvPr/>
        </p:nvCxnSpPr>
        <p:spPr>
          <a:xfrm>
            <a:off x="1282390" y="2125311"/>
            <a:ext cx="44975" cy="98052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ruta 15"/>
          <p:cNvSpPr txBox="1"/>
          <p:nvPr/>
        </p:nvSpPr>
        <p:spPr>
          <a:xfrm>
            <a:off x="624468" y="1637869"/>
            <a:ext cx="2692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 smtClean="0">
                <a:solidFill>
                  <a:srgbClr val="FF0000"/>
                </a:solidFill>
              </a:rPr>
              <a:t>Diameter </a:t>
            </a:r>
            <a:r>
              <a:rPr lang="sv-SE" sz="2400" b="1" dirty="0" err="1" smtClean="0">
                <a:solidFill>
                  <a:srgbClr val="FF0000"/>
                </a:solidFill>
              </a:rPr>
              <a:t>of</a:t>
            </a:r>
            <a:r>
              <a:rPr lang="sv-SE" sz="2400" b="1" dirty="0" smtClean="0">
                <a:solidFill>
                  <a:srgbClr val="FF0000"/>
                </a:solidFill>
              </a:rPr>
              <a:t> </a:t>
            </a:r>
            <a:r>
              <a:rPr lang="sv-SE" sz="2400" b="1" dirty="0" err="1" smtClean="0">
                <a:solidFill>
                  <a:srgbClr val="FF0000"/>
                </a:solidFill>
              </a:rPr>
              <a:t>tree</a:t>
            </a:r>
            <a:r>
              <a:rPr lang="sv-SE" sz="2400" b="1" dirty="0" smtClean="0">
                <a:solidFill>
                  <a:srgbClr val="FF0000"/>
                </a:solidFill>
              </a:rPr>
              <a:t> n1</a:t>
            </a:r>
            <a:endParaRPr lang="sv-SE" sz="2400" b="1" dirty="0">
              <a:solidFill>
                <a:srgbClr val="FF0000"/>
              </a:solidFill>
            </a:endParaRPr>
          </a:p>
        </p:txBody>
      </p:sp>
      <p:sp>
        <p:nvSpPr>
          <p:cNvPr id="18" name="Rektangel 17"/>
          <p:cNvSpPr/>
          <p:nvPr/>
        </p:nvSpPr>
        <p:spPr>
          <a:xfrm>
            <a:off x="1353756" y="4257754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prstClr val="black"/>
                </a:solidFill>
              </a:rPr>
              <a:t>0.366</a:t>
            </a:r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22" name="Rektangel 21"/>
          <p:cNvSpPr/>
          <p:nvPr/>
        </p:nvSpPr>
        <p:spPr>
          <a:xfrm>
            <a:off x="2617257" y="4707827"/>
            <a:ext cx="1015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prstClr val="black"/>
                </a:solidFill>
              </a:rPr>
              <a:t>-0.00249</a:t>
            </a:r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24" name="Rektangel 23"/>
          <p:cNvSpPr/>
          <p:nvPr/>
        </p:nvSpPr>
        <p:spPr>
          <a:xfrm>
            <a:off x="4402233" y="4270001"/>
            <a:ext cx="944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prstClr val="black"/>
                </a:solidFill>
              </a:rPr>
              <a:t>0.00600</a:t>
            </a:r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27" name="Rektangel 26"/>
          <p:cNvSpPr/>
          <p:nvPr/>
        </p:nvSpPr>
        <p:spPr>
          <a:xfrm>
            <a:off x="5878229" y="4329454"/>
            <a:ext cx="1015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prstClr val="black"/>
                </a:solidFill>
              </a:rPr>
              <a:t>-0.00546</a:t>
            </a:r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7965846" y="4184725"/>
            <a:ext cx="403270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 smtClean="0">
                <a:solidFill>
                  <a:prstClr val="black"/>
                </a:solidFill>
              </a:rPr>
              <a:t>If </a:t>
            </a:r>
            <a:r>
              <a:rPr lang="sv-SE" sz="2400" b="1" dirty="0" smtClean="0">
                <a:solidFill>
                  <a:srgbClr val="FF0000"/>
                </a:solidFill>
              </a:rPr>
              <a:t>h(n1)=0 </a:t>
            </a:r>
            <a:r>
              <a:rPr lang="sv-SE" sz="2400" b="1" dirty="0" smtClean="0">
                <a:solidFill>
                  <a:prstClr val="black"/>
                </a:solidFill>
              </a:rPr>
              <a:t>(default </a:t>
            </a:r>
            <a:r>
              <a:rPr lang="sv-SE" sz="2400" b="1" dirty="0" err="1" smtClean="0">
                <a:solidFill>
                  <a:prstClr val="black"/>
                </a:solidFill>
              </a:rPr>
              <a:t>value</a:t>
            </a:r>
            <a:r>
              <a:rPr lang="sv-SE" sz="2400" b="1" dirty="0" smtClean="0">
                <a:solidFill>
                  <a:prstClr val="black"/>
                </a:solidFill>
              </a:rPr>
              <a:t>), </a:t>
            </a:r>
          </a:p>
          <a:p>
            <a:r>
              <a:rPr lang="sv-SE" sz="2400" b="1" dirty="0" err="1" smtClean="0">
                <a:solidFill>
                  <a:prstClr val="black"/>
                </a:solidFill>
              </a:rPr>
              <a:t>then</a:t>
            </a:r>
            <a:r>
              <a:rPr lang="sv-SE" sz="2400" b="1" dirty="0" smtClean="0">
                <a:solidFill>
                  <a:prstClr val="black"/>
                </a:solidFill>
              </a:rPr>
              <a:t> the </a:t>
            </a:r>
            <a:r>
              <a:rPr lang="sv-SE" sz="2400" b="1" dirty="0" err="1" smtClean="0">
                <a:solidFill>
                  <a:prstClr val="black"/>
                </a:solidFill>
              </a:rPr>
              <a:t>tree</a:t>
            </a:r>
            <a:r>
              <a:rPr lang="sv-SE" sz="2400" b="1" dirty="0" smtClean="0">
                <a:solidFill>
                  <a:prstClr val="black"/>
                </a:solidFill>
              </a:rPr>
              <a:t> </a:t>
            </a:r>
            <a:r>
              <a:rPr lang="sv-SE" sz="2400" b="1" dirty="0" err="1" smtClean="0">
                <a:solidFill>
                  <a:prstClr val="black"/>
                </a:solidFill>
              </a:rPr>
              <a:t>should</a:t>
            </a:r>
            <a:r>
              <a:rPr lang="sv-SE" sz="2400" b="1" dirty="0" smtClean="0">
                <a:solidFill>
                  <a:prstClr val="black"/>
                </a:solidFill>
              </a:rPr>
              <a:t> not be </a:t>
            </a:r>
          </a:p>
          <a:p>
            <a:r>
              <a:rPr lang="sv-SE" sz="2400" b="1" dirty="0" err="1" smtClean="0">
                <a:solidFill>
                  <a:prstClr val="black"/>
                </a:solidFill>
              </a:rPr>
              <a:t>instantly</a:t>
            </a:r>
            <a:r>
              <a:rPr lang="sv-SE" sz="2400" b="1" dirty="0" smtClean="0">
                <a:solidFill>
                  <a:prstClr val="black"/>
                </a:solidFill>
              </a:rPr>
              <a:t> </a:t>
            </a:r>
            <a:r>
              <a:rPr lang="sv-SE" sz="2400" b="1" dirty="0" err="1" smtClean="0">
                <a:solidFill>
                  <a:prstClr val="black"/>
                </a:solidFill>
              </a:rPr>
              <a:t>harvested</a:t>
            </a:r>
            <a:r>
              <a:rPr lang="sv-SE" sz="2400" b="1" dirty="0" smtClean="0">
                <a:solidFill>
                  <a:prstClr val="black"/>
                </a:solidFill>
              </a:rPr>
              <a:t>. </a:t>
            </a:r>
          </a:p>
          <a:p>
            <a:r>
              <a:rPr lang="sv-SE" sz="2400" b="1" dirty="0" smtClean="0">
                <a:solidFill>
                  <a:prstClr val="black"/>
                </a:solidFill>
              </a:rPr>
              <a:t>If </a:t>
            </a:r>
            <a:r>
              <a:rPr lang="sv-SE" sz="2400" b="1" dirty="0" smtClean="0">
                <a:solidFill>
                  <a:srgbClr val="FF0000"/>
                </a:solidFill>
              </a:rPr>
              <a:t>h(n1) = 1</a:t>
            </a:r>
            <a:r>
              <a:rPr lang="sv-SE" sz="2400" b="1" dirty="0" smtClean="0">
                <a:solidFill>
                  <a:prstClr val="black"/>
                </a:solidFill>
              </a:rPr>
              <a:t>, </a:t>
            </a:r>
            <a:r>
              <a:rPr lang="sv-SE" sz="2400" b="1" dirty="0" err="1" smtClean="0">
                <a:solidFill>
                  <a:prstClr val="black"/>
                </a:solidFill>
              </a:rPr>
              <a:t>then</a:t>
            </a:r>
            <a:r>
              <a:rPr lang="sv-SE" sz="2400" b="1" dirty="0" smtClean="0">
                <a:solidFill>
                  <a:prstClr val="black"/>
                </a:solidFill>
              </a:rPr>
              <a:t> the </a:t>
            </a:r>
            <a:r>
              <a:rPr lang="sv-SE" sz="2400" b="1" dirty="0" err="1" smtClean="0">
                <a:solidFill>
                  <a:prstClr val="black"/>
                </a:solidFill>
              </a:rPr>
              <a:t>tree</a:t>
            </a:r>
            <a:r>
              <a:rPr lang="sv-SE" sz="2400" b="1" dirty="0" smtClean="0">
                <a:solidFill>
                  <a:prstClr val="black"/>
                </a:solidFill>
              </a:rPr>
              <a:t> </a:t>
            </a:r>
          </a:p>
          <a:p>
            <a:r>
              <a:rPr lang="sv-SE" sz="2400" b="1" dirty="0" err="1" smtClean="0">
                <a:solidFill>
                  <a:prstClr val="black"/>
                </a:solidFill>
              </a:rPr>
              <a:t>should</a:t>
            </a:r>
            <a:r>
              <a:rPr lang="sv-SE" sz="2400" b="1" dirty="0" smtClean="0">
                <a:solidFill>
                  <a:prstClr val="black"/>
                </a:solidFill>
              </a:rPr>
              <a:t> be </a:t>
            </a:r>
            <a:r>
              <a:rPr lang="sv-SE" sz="2400" b="1" dirty="0" err="1" smtClean="0">
                <a:solidFill>
                  <a:prstClr val="black"/>
                </a:solidFill>
              </a:rPr>
              <a:t>instantly</a:t>
            </a:r>
            <a:r>
              <a:rPr lang="sv-SE" sz="2400" b="1" dirty="0" smtClean="0">
                <a:solidFill>
                  <a:prstClr val="black"/>
                </a:solidFill>
              </a:rPr>
              <a:t> </a:t>
            </a:r>
            <a:r>
              <a:rPr lang="sv-SE" sz="2400" b="1" dirty="0" err="1" smtClean="0">
                <a:solidFill>
                  <a:prstClr val="black"/>
                </a:solidFill>
              </a:rPr>
              <a:t>harvested</a:t>
            </a:r>
            <a:r>
              <a:rPr lang="sv-SE" sz="2400" b="1" dirty="0" smtClean="0">
                <a:solidFill>
                  <a:prstClr val="black"/>
                </a:solidFill>
              </a:rPr>
              <a:t>.</a:t>
            </a:r>
            <a:endParaRPr lang="sv-SE" sz="2400" b="1" dirty="0">
              <a:solidFill>
                <a:prstClr val="black"/>
              </a:solidFill>
            </a:endParaRPr>
          </a:p>
        </p:txBody>
      </p:sp>
      <p:sp>
        <p:nvSpPr>
          <p:cNvPr id="6" name="Rektangel med rundade hörn 5"/>
          <p:cNvSpPr/>
          <p:nvPr/>
        </p:nvSpPr>
        <p:spPr>
          <a:xfrm>
            <a:off x="7942592" y="3984571"/>
            <a:ext cx="4055961" cy="237177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cxnSp>
        <p:nvCxnSpPr>
          <p:cNvPr id="14" name="Rak pil 13"/>
          <p:cNvCxnSpPr/>
          <p:nvPr/>
        </p:nvCxnSpPr>
        <p:spPr>
          <a:xfrm flipH="1">
            <a:off x="10484135" y="3600325"/>
            <a:ext cx="67733" cy="344592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pil 18"/>
          <p:cNvCxnSpPr/>
          <p:nvPr/>
        </p:nvCxnSpPr>
        <p:spPr>
          <a:xfrm flipH="1">
            <a:off x="4036772" y="2208564"/>
            <a:ext cx="349748" cy="104835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Rak pil 24"/>
          <p:cNvCxnSpPr/>
          <p:nvPr/>
        </p:nvCxnSpPr>
        <p:spPr>
          <a:xfrm flipH="1">
            <a:off x="5746252" y="2579972"/>
            <a:ext cx="349749" cy="676943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Rak pil 25"/>
          <p:cNvCxnSpPr>
            <a:stCxn id="42" idx="2"/>
          </p:cNvCxnSpPr>
          <p:nvPr/>
        </p:nvCxnSpPr>
        <p:spPr>
          <a:xfrm flipH="1">
            <a:off x="7673678" y="2858095"/>
            <a:ext cx="345094" cy="393563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textruta 28"/>
          <p:cNvSpPr txBox="1"/>
          <p:nvPr/>
        </p:nvSpPr>
        <p:spPr>
          <a:xfrm>
            <a:off x="4036772" y="1563558"/>
            <a:ext cx="1886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err="1" smtClean="0">
                <a:solidFill>
                  <a:prstClr val="black"/>
                </a:solidFill>
              </a:rPr>
              <a:t>Local</a:t>
            </a:r>
            <a:r>
              <a:rPr lang="sv-SE" b="1" dirty="0" smtClean="0">
                <a:solidFill>
                  <a:prstClr val="black"/>
                </a:solidFill>
              </a:rPr>
              <a:t> </a:t>
            </a:r>
            <a:r>
              <a:rPr lang="sv-SE" b="1" dirty="0" err="1" smtClean="0">
                <a:solidFill>
                  <a:prstClr val="black"/>
                </a:solidFill>
              </a:rPr>
              <a:t>competition</a:t>
            </a:r>
            <a:endParaRPr lang="sv-SE" b="1" dirty="0" smtClean="0">
              <a:solidFill>
                <a:prstClr val="black"/>
              </a:solidFill>
            </a:endParaRPr>
          </a:p>
          <a:p>
            <a:r>
              <a:rPr lang="sv-SE" b="1" dirty="0" err="1" smtClean="0">
                <a:solidFill>
                  <a:prstClr val="black"/>
                </a:solidFill>
              </a:rPr>
              <a:t>of</a:t>
            </a:r>
            <a:r>
              <a:rPr lang="sv-SE" b="1" dirty="0" smtClean="0">
                <a:solidFill>
                  <a:prstClr val="black"/>
                </a:solidFill>
              </a:rPr>
              <a:t> </a:t>
            </a:r>
            <a:r>
              <a:rPr lang="sv-SE" b="1" dirty="0" err="1" smtClean="0">
                <a:solidFill>
                  <a:prstClr val="black"/>
                </a:solidFill>
              </a:rPr>
              <a:t>tree</a:t>
            </a:r>
            <a:r>
              <a:rPr lang="sv-SE" b="1" dirty="0" smtClean="0">
                <a:solidFill>
                  <a:prstClr val="black"/>
                </a:solidFill>
              </a:rPr>
              <a:t> n1</a:t>
            </a:r>
            <a:endParaRPr lang="sv-SE" b="1" dirty="0">
              <a:solidFill>
                <a:prstClr val="black"/>
              </a:solidFill>
            </a:endParaRPr>
          </a:p>
        </p:txBody>
      </p:sp>
      <p:sp>
        <p:nvSpPr>
          <p:cNvPr id="32" name="textruta 31"/>
          <p:cNvSpPr txBox="1"/>
          <p:nvPr/>
        </p:nvSpPr>
        <p:spPr>
          <a:xfrm>
            <a:off x="6095999" y="2011610"/>
            <a:ext cx="1577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err="1" smtClean="0">
                <a:solidFill>
                  <a:prstClr val="black"/>
                </a:solidFill>
              </a:rPr>
              <a:t>Timber</a:t>
            </a:r>
            <a:r>
              <a:rPr lang="sv-SE" b="1" dirty="0" smtClean="0">
                <a:solidFill>
                  <a:prstClr val="black"/>
                </a:solidFill>
              </a:rPr>
              <a:t> </a:t>
            </a:r>
            <a:r>
              <a:rPr lang="sv-SE" b="1" dirty="0" err="1" smtClean="0">
                <a:solidFill>
                  <a:prstClr val="black"/>
                </a:solidFill>
              </a:rPr>
              <a:t>quality</a:t>
            </a:r>
            <a:endParaRPr lang="sv-SE" b="1" dirty="0" smtClean="0">
              <a:solidFill>
                <a:prstClr val="black"/>
              </a:solidFill>
            </a:endParaRPr>
          </a:p>
          <a:p>
            <a:r>
              <a:rPr lang="sv-SE" b="1" dirty="0" err="1" smtClean="0">
                <a:solidFill>
                  <a:prstClr val="black"/>
                </a:solidFill>
              </a:rPr>
              <a:t>of</a:t>
            </a:r>
            <a:r>
              <a:rPr lang="sv-SE" b="1" dirty="0" smtClean="0">
                <a:solidFill>
                  <a:prstClr val="black"/>
                </a:solidFill>
              </a:rPr>
              <a:t> </a:t>
            </a:r>
            <a:r>
              <a:rPr lang="sv-SE" b="1" dirty="0" err="1" smtClean="0">
                <a:solidFill>
                  <a:prstClr val="black"/>
                </a:solidFill>
              </a:rPr>
              <a:t>tree</a:t>
            </a:r>
            <a:r>
              <a:rPr lang="sv-SE" b="1" dirty="0" smtClean="0">
                <a:solidFill>
                  <a:prstClr val="black"/>
                </a:solidFill>
              </a:rPr>
              <a:t> n1</a:t>
            </a:r>
            <a:endParaRPr lang="sv-SE" b="1" dirty="0">
              <a:solidFill>
                <a:prstClr val="black"/>
              </a:solidFill>
            </a:endParaRPr>
          </a:p>
        </p:txBody>
      </p:sp>
      <p:cxnSp>
        <p:nvCxnSpPr>
          <p:cNvPr id="33" name="Rak pil 32"/>
          <p:cNvCxnSpPr/>
          <p:nvPr/>
        </p:nvCxnSpPr>
        <p:spPr>
          <a:xfrm flipH="1">
            <a:off x="8783751" y="2621431"/>
            <a:ext cx="389432" cy="655267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textruta 34"/>
          <p:cNvSpPr txBox="1"/>
          <p:nvPr/>
        </p:nvSpPr>
        <p:spPr>
          <a:xfrm>
            <a:off x="7719608" y="2539264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solidFill>
                  <a:prstClr val="black"/>
                </a:solidFill>
              </a:rPr>
              <a:t>1.0</a:t>
            </a:r>
            <a:endParaRPr lang="sv-SE" b="1" dirty="0">
              <a:solidFill>
                <a:prstClr val="black"/>
              </a:solidFill>
            </a:endParaRPr>
          </a:p>
        </p:txBody>
      </p:sp>
      <p:sp>
        <p:nvSpPr>
          <p:cNvPr id="36" name="textruta 35"/>
          <p:cNvSpPr txBox="1"/>
          <p:nvPr/>
        </p:nvSpPr>
        <p:spPr>
          <a:xfrm>
            <a:off x="8632336" y="1678517"/>
            <a:ext cx="32255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solidFill>
                  <a:prstClr val="black"/>
                </a:solidFill>
              </a:rPr>
              <a:t>Real </a:t>
            </a:r>
            <a:r>
              <a:rPr lang="sv-SE" b="1" dirty="0" err="1" smtClean="0">
                <a:solidFill>
                  <a:prstClr val="black"/>
                </a:solidFill>
              </a:rPr>
              <a:t>timber</a:t>
            </a:r>
            <a:r>
              <a:rPr lang="sv-SE" b="1" dirty="0" smtClean="0">
                <a:solidFill>
                  <a:prstClr val="black"/>
                </a:solidFill>
              </a:rPr>
              <a:t> </a:t>
            </a:r>
            <a:r>
              <a:rPr lang="sv-SE" b="1" dirty="0" err="1" smtClean="0">
                <a:solidFill>
                  <a:prstClr val="black"/>
                </a:solidFill>
              </a:rPr>
              <a:t>price</a:t>
            </a:r>
            <a:r>
              <a:rPr lang="sv-SE" b="1" dirty="0" smtClean="0">
                <a:solidFill>
                  <a:prstClr val="black"/>
                </a:solidFill>
              </a:rPr>
              <a:t> (</a:t>
            </a:r>
            <a:r>
              <a:rPr lang="sv-SE" b="1" dirty="0" err="1" smtClean="0">
                <a:solidFill>
                  <a:prstClr val="black"/>
                </a:solidFill>
              </a:rPr>
              <a:t>of</a:t>
            </a:r>
            <a:r>
              <a:rPr lang="sv-SE" b="1" dirty="0" smtClean="0">
                <a:solidFill>
                  <a:prstClr val="black"/>
                </a:solidFill>
              </a:rPr>
              <a:t> </a:t>
            </a:r>
            <a:r>
              <a:rPr lang="sv-SE" b="1" dirty="0" err="1" smtClean="0">
                <a:solidFill>
                  <a:prstClr val="black"/>
                </a:solidFill>
              </a:rPr>
              <a:t>average</a:t>
            </a:r>
            <a:endParaRPr lang="sv-SE" b="1" dirty="0" smtClean="0">
              <a:solidFill>
                <a:prstClr val="black"/>
              </a:solidFill>
            </a:endParaRPr>
          </a:p>
          <a:p>
            <a:r>
              <a:rPr lang="sv-SE" b="1" dirty="0" err="1" smtClean="0">
                <a:solidFill>
                  <a:prstClr val="black"/>
                </a:solidFill>
              </a:rPr>
              <a:t>timber</a:t>
            </a:r>
            <a:r>
              <a:rPr lang="sv-SE" b="1" dirty="0" smtClean="0">
                <a:solidFill>
                  <a:prstClr val="black"/>
                </a:solidFill>
              </a:rPr>
              <a:t> </a:t>
            </a:r>
            <a:r>
              <a:rPr lang="sv-SE" b="1" dirty="0" err="1" smtClean="0">
                <a:solidFill>
                  <a:prstClr val="black"/>
                </a:solidFill>
              </a:rPr>
              <a:t>quality</a:t>
            </a:r>
            <a:r>
              <a:rPr lang="sv-SE" b="1" dirty="0" smtClean="0">
                <a:solidFill>
                  <a:prstClr val="black"/>
                </a:solidFill>
              </a:rPr>
              <a:t>) minus </a:t>
            </a:r>
            <a:r>
              <a:rPr lang="sv-SE" b="1" dirty="0" err="1" smtClean="0">
                <a:solidFill>
                  <a:prstClr val="black"/>
                </a:solidFill>
              </a:rPr>
              <a:t>expected</a:t>
            </a:r>
            <a:r>
              <a:rPr lang="sv-SE" b="1" dirty="0" smtClean="0">
                <a:solidFill>
                  <a:prstClr val="black"/>
                </a:solidFill>
              </a:rPr>
              <a:t> </a:t>
            </a:r>
          </a:p>
          <a:p>
            <a:r>
              <a:rPr lang="sv-SE" b="1" dirty="0" smtClean="0">
                <a:solidFill>
                  <a:prstClr val="black"/>
                </a:solidFill>
              </a:rPr>
              <a:t>real </a:t>
            </a:r>
            <a:r>
              <a:rPr lang="sv-SE" b="1" dirty="0" err="1" smtClean="0">
                <a:solidFill>
                  <a:prstClr val="black"/>
                </a:solidFill>
              </a:rPr>
              <a:t>equilibrium</a:t>
            </a:r>
            <a:r>
              <a:rPr lang="sv-SE" b="1" dirty="0" smtClean="0">
                <a:solidFill>
                  <a:prstClr val="black"/>
                </a:solidFill>
              </a:rPr>
              <a:t> </a:t>
            </a:r>
            <a:r>
              <a:rPr lang="sv-SE" b="1" dirty="0" err="1" smtClean="0">
                <a:solidFill>
                  <a:prstClr val="black"/>
                </a:solidFill>
              </a:rPr>
              <a:t>price</a:t>
            </a:r>
            <a:r>
              <a:rPr lang="sv-SE" dirty="0" smtClean="0">
                <a:solidFill>
                  <a:prstClr val="black"/>
                </a:solidFill>
              </a:rPr>
              <a:t> </a:t>
            </a:r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37" name="Rektangel med rundade hörn 36"/>
          <p:cNvSpPr/>
          <p:nvPr/>
        </p:nvSpPr>
        <p:spPr>
          <a:xfrm>
            <a:off x="332175" y="4120837"/>
            <a:ext cx="7514570" cy="2235513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38" name="Rektangel med rundade hörn 37"/>
          <p:cNvSpPr/>
          <p:nvPr/>
        </p:nvSpPr>
        <p:spPr>
          <a:xfrm>
            <a:off x="3852153" y="1563558"/>
            <a:ext cx="2068973" cy="645006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39" name="Rektangel med rundade hörn 38"/>
          <p:cNvSpPr/>
          <p:nvPr/>
        </p:nvSpPr>
        <p:spPr>
          <a:xfrm>
            <a:off x="6025894" y="2009071"/>
            <a:ext cx="1647781" cy="585444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40" name="Rektangel med rundade hörn 39"/>
          <p:cNvSpPr/>
          <p:nvPr/>
        </p:nvSpPr>
        <p:spPr>
          <a:xfrm>
            <a:off x="8408104" y="1700749"/>
            <a:ext cx="3590449" cy="901098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42" name="Rektangel med rundade hörn 41"/>
          <p:cNvSpPr/>
          <p:nvPr/>
        </p:nvSpPr>
        <p:spPr>
          <a:xfrm>
            <a:off x="7770094" y="2551288"/>
            <a:ext cx="497356" cy="306807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48" name="Rektangel med rundade hörn 47"/>
          <p:cNvSpPr/>
          <p:nvPr/>
        </p:nvSpPr>
        <p:spPr>
          <a:xfrm>
            <a:off x="476654" y="1563558"/>
            <a:ext cx="2947481" cy="56175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46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47A9-5B4B-4DBD-AD24-B5835BC18F8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59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015" y="661480"/>
            <a:ext cx="8793551" cy="569487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359923" y="768486"/>
            <a:ext cx="339495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u="sng" dirty="0" smtClean="0">
                <a:solidFill>
                  <a:prstClr val="black"/>
                </a:solidFill>
              </a:rPr>
              <a:t>Partial </a:t>
            </a:r>
            <a:r>
              <a:rPr lang="sv-SE" sz="3200" b="1" u="sng" dirty="0" err="1" smtClean="0">
                <a:solidFill>
                  <a:prstClr val="black"/>
                </a:solidFill>
              </a:rPr>
              <a:t>objective</a:t>
            </a:r>
            <a:endParaRPr lang="sv-SE" sz="3200" b="1" u="sng" dirty="0" smtClean="0">
              <a:solidFill>
                <a:prstClr val="black"/>
              </a:solidFill>
            </a:endParaRPr>
          </a:p>
          <a:p>
            <a:r>
              <a:rPr lang="sv-SE" sz="3200" b="1" u="sng" dirty="0" err="1" smtClean="0">
                <a:solidFill>
                  <a:prstClr val="black"/>
                </a:solidFill>
              </a:rPr>
              <a:t>function</a:t>
            </a:r>
            <a:r>
              <a:rPr lang="sv-SE" sz="3200" b="1" u="sng" dirty="0" smtClean="0">
                <a:solidFill>
                  <a:prstClr val="black"/>
                </a:solidFill>
              </a:rPr>
              <a:t> </a:t>
            </a:r>
            <a:r>
              <a:rPr lang="sv-SE" sz="3200" b="1" u="sng" dirty="0" err="1" smtClean="0">
                <a:solidFill>
                  <a:prstClr val="black"/>
                </a:solidFill>
              </a:rPr>
              <a:t>surface</a:t>
            </a:r>
            <a:endParaRPr lang="sv-SE" sz="3200" b="1" u="sng" dirty="0" smtClean="0">
              <a:solidFill>
                <a:prstClr val="black"/>
              </a:solidFill>
            </a:endParaRPr>
          </a:p>
          <a:p>
            <a:endParaRPr lang="sv-SE" sz="2400" b="1" i="1" dirty="0">
              <a:solidFill>
                <a:srgbClr val="FF0000"/>
              </a:solidFill>
            </a:endParaRPr>
          </a:p>
          <a:p>
            <a:r>
              <a:rPr lang="sv-SE" sz="2400" b="1" i="1" dirty="0" smtClean="0">
                <a:solidFill>
                  <a:srgbClr val="FF0000"/>
                </a:solidFill>
              </a:rPr>
              <a:t>The </a:t>
            </a:r>
            <a:r>
              <a:rPr lang="sv-SE" sz="2400" b="1" i="1" dirty="0" err="1" smtClean="0">
                <a:solidFill>
                  <a:srgbClr val="FF0000"/>
                </a:solidFill>
              </a:rPr>
              <a:t>expected</a:t>
            </a:r>
            <a:r>
              <a:rPr lang="sv-SE" sz="2400" b="1" i="1" dirty="0" smtClean="0">
                <a:solidFill>
                  <a:srgbClr val="FF0000"/>
                </a:solidFill>
              </a:rPr>
              <a:t> present </a:t>
            </a:r>
            <a:r>
              <a:rPr lang="sv-SE" sz="2400" b="1" i="1" dirty="0" err="1" smtClean="0">
                <a:solidFill>
                  <a:srgbClr val="FF0000"/>
                </a:solidFill>
              </a:rPr>
              <a:t>value</a:t>
            </a:r>
            <a:r>
              <a:rPr lang="sv-SE" sz="2400" b="1" i="1" dirty="0" smtClean="0">
                <a:solidFill>
                  <a:srgbClr val="FF0000"/>
                </a:solidFill>
              </a:rPr>
              <a:t> as a </a:t>
            </a:r>
            <a:r>
              <a:rPr lang="sv-SE" sz="2400" b="1" i="1" dirty="0" err="1" smtClean="0">
                <a:solidFill>
                  <a:srgbClr val="FF0000"/>
                </a:solidFill>
              </a:rPr>
              <a:t>function</a:t>
            </a:r>
            <a:r>
              <a:rPr lang="sv-SE" sz="2400" b="1" i="1" dirty="0" smtClean="0">
                <a:solidFill>
                  <a:srgbClr val="FF0000"/>
                </a:solidFill>
              </a:rPr>
              <a:t> </a:t>
            </a:r>
            <a:r>
              <a:rPr lang="sv-SE" sz="2400" b="1" i="1" dirty="0" err="1" smtClean="0">
                <a:solidFill>
                  <a:srgbClr val="FF0000"/>
                </a:solidFill>
              </a:rPr>
              <a:t>of</a:t>
            </a:r>
            <a:r>
              <a:rPr lang="sv-SE" sz="2400" b="1" i="1" dirty="0" smtClean="0">
                <a:solidFill>
                  <a:srgbClr val="FF0000"/>
                </a:solidFill>
              </a:rPr>
              <a:t> the </a:t>
            </a:r>
            <a:r>
              <a:rPr lang="sv-SE" sz="2400" b="1" i="1" dirty="0" err="1" smtClean="0">
                <a:solidFill>
                  <a:srgbClr val="FF0000"/>
                </a:solidFill>
              </a:rPr>
              <a:t>values</a:t>
            </a:r>
            <a:r>
              <a:rPr lang="sv-SE" sz="2400" b="1" i="1" dirty="0" smtClean="0">
                <a:solidFill>
                  <a:srgbClr val="FF0000"/>
                </a:solidFill>
              </a:rPr>
              <a:t> </a:t>
            </a:r>
            <a:r>
              <a:rPr lang="sv-SE" sz="2400" b="1" i="1" dirty="0" err="1" smtClean="0">
                <a:solidFill>
                  <a:srgbClr val="FF0000"/>
                </a:solidFill>
              </a:rPr>
              <a:t>of</a:t>
            </a:r>
            <a:r>
              <a:rPr lang="sv-SE" sz="2400" b="1" i="1" dirty="0" smtClean="0">
                <a:solidFill>
                  <a:srgbClr val="FF0000"/>
                </a:solidFill>
              </a:rPr>
              <a:t> </a:t>
            </a:r>
            <a:r>
              <a:rPr lang="sv-SE" sz="2400" b="1" i="1" dirty="0" err="1" smtClean="0">
                <a:solidFill>
                  <a:srgbClr val="FF0000"/>
                </a:solidFill>
              </a:rPr>
              <a:t>two</a:t>
            </a:r>
            <a:r>
              <a:rPr lang="sv-SE" sz="2400" b="1" i="1" dirty="0" smtClean="0">
                <a:solidFill>
                  <a:srgbClr val="FF0000"/>
                </a:solidFill>
              </a:rPr>
              <a:t> parameters in the limit diameter (= adaptive </a:t>
            </a:r>
            <a:r>
              <a:rPr lang="sv-SE" sz="2400" b="1" i="1" dirty="0" err="1" smtClean="0">
                <a:solidFill>
                  <a:srgbClr val="FF0000"/>
                </a:solidFill>
              </a:rPr>
              <a:t>harvest</a:t>
            </a:r>
            <a:r>
              <a:rPr lang="sv-SE" sz="2400" b="1" i="1" dirty="0" smtClean="0">
                <a:solidFill>
                  <a:srgbClr val="FF0000"/>
                </a:solidFill>
              </a:rPr>
              <a:t> </a:t>
            </a:r>
            <a:r>
              <a:rPr lang="sv-SE" sz="2400" b="1" i="1" dirty="0" err="1" smtClean="0">
                <a:solidFill>
                  <a:srgbClr val="FF0000"/>
                </a:solidFill>
              </a:rPr>
              <a:t>control</a:t>
            </a:r>
            <a:r>
              <a:rPr lang="sv-SE" sz="2400" b="1" i="1" dirty="0" smtClean="0">
                <a:solidFill>
                  <a:srgbClr val="FF0000"/>
                </a:solidFill>
              </a:rPr>
              <a:t>) </a:t>
            </a:r>
            <a:r>
              <a:rPr lang="sv-SE" sz="2400" b="1" i="1" dirty="0" err="1" smtClean="0">
                <a:solidFill>
                  <a:srgbClr val="FF0000"/>
                </a:solidFill>
              </a:rPr>
              <a:t>function</a:t>
            </a:r>
            <a:r>
              <a:rPr lang="sv-SE" sz="2400" b="1" i="1" dirty="0" smtClean="0">
                <a:solidFill>
                  <a:srgbClr val="FF0000"/>
                </a:solidFill>
              </a:rPr>
              <a:t>. </a:t>
            </a:r>
          </a:p>
          <a:p>
            <a:endParaRPr lang="sv-SE" sz="2400" b="1" i="1" dirty="0" smtClean="0">
              <a:solidFill>
                <a:srgbClr val="FF0000"/>
              </a:solidFill>
            </a:endParaRPr>
          </a:p>
          <a:p>
            <a:r>
              <a:rPr lang="sv-SE" sz="2400" b="1" i="1" dirty="0" smtClean="0">
                <a:solidFill>
                  <a:srgbClr val="FF0000"/>
                </a:solidFill>
              </a:rPr>
              <a:t>(The </a:t>
            </a:r>
            <a:r>
              <a:rPr lang="sv-SE" sz="2400" b="1" i="1" dirty="0" err="1" smtClean="0">
                <a:solidFill>
                  <a:srgbClr val="FF0000"/>
                </a:solidFill>
              </a:rPr>
              <a:t>other</a:t>
            </a:r>
            <a:r>
              <a:rPr lang="sv-SE" sz="2400" b="1" i="1" dirty="0" smtClean="0">
                <a:solidFill>
                  <a:srgbClr val="FF0000"/>
                </a:solidFill>
              </a:rPr>
              <a:t> parameters </a:t>
            </a:r>
            <a:r>
              <a:rPr lang="sv-SE" sz="2400" b="1" i="1" dirty="0" err="1" smtClean="0">
                <a:solidFill>
                  <a:srgbClr val="FF0000"/>
                </a:solidFill>
              </a:rPr>
              <a:t>are</a:t>
            </a:r>
            <a:r>
              <a:rPr lang="sv-SE" sz="2400" b="1" i="1" dirty="0" smtClean="0">
                <a:solidFill>
                  <a:srgbClr val="FF0000"/>
                </a:solidFill>
              </a:rPr>
              <a:t> </a:t>
            </a:r>
            <a:r>
              <a:rPr lang="sv-SE" sz="2400" b="1" i="1" dirty="0" err="1" smtClean="0">
                <a:solidFill>
                  <a:srgbClr val="FF0000"/>
                </a:solidFill>
              </a:rPr>
              <a:t>assumed</a:t>
            </a:r>
            <a:r>
              <a:rPr lang="sv-SE" sz="2400" b="1" i="1" dirty="0" smtClean="0">
                <a:solidFill>
                  <a:srgbClr val="FF0000"/>
                </a:solidFill>
              </a:rPr>
              <a:t> to </a:t>
            </a:r>
            <a:r>
              <a:rPr lang="sv-SE" sz="2400" b="1" i="1" dirty="0" err="1" smtClean="0">
                <a:solidFill>
                  <a:srgbClr val="FF0000"/>
                </a:solidFill>
              </a:rPr>
              <a:t>have</a:t>
            </a:r>
            <a:r>
              <a:rPr lang="sv-SE" sz="2400" b="1" i="1" dirty="0" smtClean="0">
                <a:solidFill>
                  <a:srgbClr val="FF0000"/>
                </a:solidFill>
              </a:rPr>
              <a:t> the optimal </a:t>
            </a:r>
            <a:r>
              <a:rPr lang="sv-SE" sz="2400" b="1" i="1" dirty="0" err="1" smtClean="0">
                <a:solidFill>
                  <a:srgbClr val="FF0000"/>
                </a:solidFill>
              </a:rPr>
              <a:t>values</a:t>
            </a:r>
            <a:r>
              <a:rPr lang="sv-SE" sz="2400" b="1" i="1" dirty="0" smtClean="0">
                <a:solidFill>
                  <a:srgbClr val="FF0000"/>
                </a:solidFill>
              </a:rPr>
              <a:t>.) </a:t>
            </a:r>
            <a:endParaRPr lang="sv-SE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69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2200" b="1" i="1" dirty="0">
                <a:solidFill>
                  <a:srgbClr val="FFC000"/>
                </a:solidFill>
                <a:latin typeface="Arial Black" panose="020B0A04020102020204" pitchFamily="34" charset="0"/>
              </a:rPr>
              <a:t>HIGH RESOLUTION ADAPTIVE OPTIMIZATION OF CONTINUOUS COVER SPRUCE FOREST MANAGEMENT IN SOUTHERN </a:t>
            </a:r>
            <a:r>
              <a:rPr lang="sv-SE" sz="2200" b="1" i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SWEDEN</a:t>
            </a:r>
            <a:br>
              <a:rPr lang="sv-SE" sz="2200" b="1" i="1" dirty="0" smtClean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sv-SE" sz="2200" b="1" i="1" dirty="0">
                <a:solidFill>
                  <a:srgbClr val="FFC000"/>
                </a:solidFill>
                <a:latin typeface="Arial Black" panose="020B0A04020102020204" pitchFamily="34" charset="0"/>
              </a:rPr>
              <a:t/>
            </a:r>
            <a:br>
              <a:rPr lang="sv-SE" sz="2200" b="1" i="1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sv-SE" sz="2400" b="1" dirty="0">
                <a:solidFill>
                  <a:prstClr val="black"/>
                </a:solidFill>
                <a:latin typeface="Arial Black" panose="020B0A04020102020204" pitchFamily="34" charset="0"/>
              </a:rPr>
              <a:t>METHODOLOGY and MOTIVATION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13565"/>
            <a:ext cx="10515600" cy="31646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The adaptive control function, a </a:t>
            </a:r>
            <a:r>
              <a:rPr lang="en-US" b="1" dirty="0" smtClean="0">
                <a:solidFill>
                  <a:srgbClr val="FF0000"/>
                </a:solidFill>
              </a:rPr>
              <a:t>limit diameter function</a:t>
            </a:r>
            <a:r>
              <a:rPr lang="en-US" dirty="0"/>
              <a:t>, to be used in this forest is determined, that </a:t>
            </a:r>
            <a:r>
              <a:rPr lang="en-US" b="1" dirty="0">
                <a:solidFill>
                  <a:srgbClr val="FF0000"/>
                </a:solidFill>
              </a:rPr>
              <a:t>gives the maximum of the total expected present value of all activities over time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the diameter of a particular tree is larger than the </a:t>
            </a:r>
            <a:r>
              <a:rPr lang="en-US" dirty="0" smtClean="0"/>
              <a:t>limit diameter, </a:t>
            </a:r>
            <a:r>
              <a:rPr lang="en-US" dirty="0"/>
              <a:t>then the tree should be instantly harvested. </a:t>
            </a:r>
            <a:endParaRPr lang="en-US" dirty="0" smtClean="0"/>
          </a:p>
          <a:p>
            <a:r>
              <a:rPr lang="en-US" dirty="0" smtClean="0"/>
              <a:t>Otherwise</a:t>
            </a:r>
            <a:r>
              <a:rPr lang="en-US" dirty="0"/>
              <a:t>, it should be left for continued production. </a:t>
            </a:r>
            <a:endParaRPr lang="en-US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47A9-5B4B-4DBD-AD24-B5835BC18F8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47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47A9-5B4B-4DBD-AD24-B5835BC18F8A}" type="slidenum">
              <a:rPr lang="sv-SE" smtClean="0"/>
              <a:t>60</a:t>
            </a:fld>
            <a:endParaRPr lang="sv-SE"/>
          </a:p>
        </p:txBody>
      </p:sp>
      <p:pic>
        <p:nvPicPr>
          <p:cNvPr id="34" name="Bildobjekt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09832" cy="6858000"/>
          </a:xfrm>
          <a:prstGeom prst="rect">
            <a:avLst/>
          </a:prstGeom>
        </p:spPr>
      </p:pic>
      <p:sp>
        <p:nvSpPr>
          <p:cNvPr id="35" name="Rektangel 34"/>
          <p:cNvSpPr/>
          <p:nvPr/>
        </p:nvSpPr>
        <p:spPr>
          <a:xfrm>
            <a:off x="8221493" y="3460108"/>
            <a:ext cx="37192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v-SE" sz="32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(The </a:t>
            </a:r>
            <a:r>
              <a:rPr lang="sv-SE" sz="32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other</a:t>
            </a:r>
            <a:r>
              <a:rPr lang="sv-SE" sz="32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 parameters </a:t>
            </a:r>
            <a:r>
              <a:rPr lang="sv-SE" sz="32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have</a:t>
            </a:r>
            <a:r>
              <a:rPr lang="sv-SE" sz="32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 optimal </a:t>
            </a:r>
            <a:r>
              <a:rPr lang="sv-SE" sz="32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values</a:t>
            </a:r>
            <a:r>
              <a:rPr lang="sv-SE" sz="32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259907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47A9-5B4B-4DBD-AD24-B5835BC18F8A}" type="slidenum">
              <a:rPr lang="sv-SE" smtClean="0"/>
              <a:t>61</a:t>
            </a:fld>
            <a:endParaRPr lang="sv-SE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75560" cy="6858000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8610600" y="4028527"/>
            <a:ext cx="32749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v-SE" sz="32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(The </a:t>
            </a:r>
            <a:r>
              <a:rPr lang="sv-SE" sz="32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other</a:t>
            </a:r>
            <a:r>
              <a:rPr lang="sv-SE" sz="32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 parameters </a:t>
            </a:r>
            <a:r>
              <a:rPr lang="sv-SE" sz="32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have</a:t>
            </a:r>
            <a:r>
              <a:rPr lang="sv-SE" sz="32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 optimal </a:t>
            </a:r>
            <a:r>
              <a:rPr lang="sv-SE" sz="32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values</a:t>
            </a:r>
            <a:r>
              <a:rPr lang="sv-SE" sz="32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194039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47A9-5B4B-4DBD-AD24-B5835BC18F8A}" type="slidenum">
              <a:rPr lang="sv-SE" smtClean="0"/>
              <a:t>62</a:t>
            </a:fld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273117" cy="6858000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8349576" y="3755558"/>
            <a:ext cx="36446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v-SE" sz="32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(The </a:t>
            </a:r>
            <a:r>
              <a:rPr lang="sv-SE" sz="32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other</a:t>
            </a:r>
            <a:r>
              <a:rPr lang="sv-SE" sz="32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 parameters </a:t>
            </a:r>
            <a:r>
              <a:rPr lang="sv-SE" sz="32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have</a:t>
            </a:r>
            <a:r>
              <a:rPr lang="sv-SE" sz="32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 optimal </a:t>
            </a:r>
            <a:r>
              <a:rPr lang="sv-SE" sz="32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values</a:t>
            </a:r>
            <a:r>
              <a:rPr lang="sv-SE" sz="32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228448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200" b="1" i="1" dirty="0">
                <a:solidFill>
                  <a:srgbClr val="FFC000"/>
                </a:solidFill>
                <a:latin typeface="Arial Black" panose="020B0A04020102020204" pitchFamily="34" charset="0"/>
              </a:rPr>
              <a:t>HIGH RESOLUTION ADAPTIVE OPTIMIZATION OF CONTINUOUS </a:t>
            </a:r>
            <a:r>
              <a:rPr lang="sv-SE" sz="2200" b="1" i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COVER </a:t>
            </a:r>
            <a:r>
              <a:rPr lang="sv-SE" sz="2200" b="1" i="1" dirty="0">
                <a:solidFill>
                  <a:srgbClr val="FFC000"/>
                </a:solidFill>
                <a:latin typeface="Arial Black" panose="020B0A04020102020204" pitchFamily="34" charset="0"/>
              </a:rPr>
              <a:t>SPRUCE FOREST MANAGEMENT IN SOUTHERN </a:t>
            </a:r>
            <a:r>
              <a:rPr lang="sv-SE" sz="2200" b="1" i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SWEDEN</a:t>
            </a:r>
            <a:br>
              <a:rPr lang="sv-SE" sz="2200" b="1" i="1" dirty="0" smtClean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sv-SE" sz="2200" b="1" i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/>
            </a:r>
            <a:br>
              <a:rPr lang="sv-SE" sz="2200" b="1" i="1" dirty="0" smtClean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sv-SE" sz="22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GENERAL CONCLUSIONS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825625"/>
            <a:ext cx="10326624" cy="4351338"/>
          </a:xfrm>
        </p:spPr>
        <p:txBody>
          <a:bodyPr>
            <a:normAutofit/>
          </a:bodyPr>
          <a:lstStyle/>
          <a:p>
            <a:r>
              <a:rPr lang="sv-SE" dirty="0" smtClean="0"/>
              <a:t>Three </a:t>
            </a:r>
            <a:r>
              <a:rPr lang="sv-SE" dirty="0"/>
              <a:t>general </a:t>
            </a:r>
            <a:r>
              <a:rPr lang="sv-SE" dirty="0" err="1"/>
              <a:t>forest</a:t>
            </a:r>
            <a:r>
              <a:rPr lang="sv-SE" dirty="0"/>
              <a:t> management </a:t>
            </a:r>
            <a:r>
              <a:rPr lang="sv-SE" dirty="0" err="1"/>
              <a:t>conclusions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be </a:t>
            </a:r>
            <a:r>
              <a:rPr lang="sv-SE" dirty="0" err="1"/>
              <a:t>made</a:t>
            </a:r>
            <a:r>
              <a:rPr lang="sv-SE" dirty="0"/>
              <a:t>: </a:t>
            </a:r>
            <a:endParaRPr lang="sv-SE" dirty="0" smtClean="0"/>
          </a:p>
          <a:p>
            <a:r>
              <a:rPr lang="sv-SE" dirty="0" smtClean="0"/>
              <a:t>A </a:t>
            </a:r>
            <a:r>
              <a:rPr lang="sv-SE" dirty="0" err="1"/>
              <a:t>tree</a:t>
            </a:r>
            <a:r>
              <a:rPr lang="sv-SE" dirty="0"/>
              <a:t> </a:t>
            </a:r>
            <a:r>
              <a:rPr lang="sv-SE" dirty="0" err="1"/>
              <a:t>should</a:t>
            </a:r>
            <a:r>
              <a:rPr lang="sv-SE" dirty="0"/>
              <a:t> be </a:t>
            </a:r>
            <a:r>
              <a:rPr lang="sv-SE" dirty="0" err="1"/>
              <a:t>harvested</a:t>
            </a:r>
            <a:r>
              <a:rPr lang="sv-SE" dirty="0"/>
              <a:t> at a </a:t>
            </a:r>
            <a:r>
              <a:rPr lang="sv-SE" dirty="0" err="1"/>
              <a:t>smaller</a:t>
            </a:r>
            <a:r>
              <a:rPr lang="sv-SE" dirty="0"/>
              <a:t> diameter, </a:t>
            </a:r>
            <a:r>
              <a:rPr lang="sv-SE" dirty="0" err="1"/>
              <a:t>if</a:t>
            </a:r>
            <a:r>
              <a:rPr lang="sv-SE" dirty="0"/>
              <a:t> the </a:t>
            </a:r>
            <a:r>
              <a:rPr lang="sv-SE" dirty="0" err="1"/>
              <a:t>local</a:t>
            </a:r>
            <a:r>
              <a:rPr lang="sv-SE" dirty="0"/>
              <a:t> </a:t>
            </a:r>
            <a:r>
              <a:rPr lang="sv-SE" dirty="0" err="1"/>
              <a:t>competition</a:t>
            </a:r>
            <a:r>
              <a:rPr lang="sv-SE" dirty="0"/>
              <a:t> from </a:t>
            </a:r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 smtClean="0"/>
              <a:t>trees</a:t>
            </a:r>
            <a:r>
              <a:rPr lang="sv-SE" dirty="0" smtClean="0"/>
              <a:t> </a:t>
            </a:r>
            <a:r>
              <a:rPr lang="sv-SE" dirty="0" smtClean="0"/>
              <a:t>is </a:t>
            </a:r>
            <a:r>
              <a:rPr lang="sv-SE" dirty="0" err="1" smtClean="0"/>
              <a:t>high</a:t>
            </a:r>
            <a:r>
              <a:rPr lang="sv-SE" dirty="0" smtClean="0"/>
              <a:t> </a:t>
            </a:r>
            <a:r>
              <a:rPr lang="sv-SE" dirty="0" err="1" smtClean="0"/>
              <a:t>than</a:t>
            </a:r>
            <a:r>
              <a:rPr lang="sv-SE" dirty="0" smtClean="0"/>
              <a:t> </a:t>
            </a:r>
            <a:r>
              <a:rPr lang="sv-SE" dirty="0" err="1" smtClean="0"/>
              <a:t>if</a:t>
            </a:r>
            <a:r>
              <a:rPr lang="sv-SE" dirty="0" smtClean="0"/>
              <a:t> </a:t>
            </a:r>
            <a:r>
              <a:rPr lang="sv-SE" dirty="0" smtClean="0"/>
              <a:t>it is </a:t>
            </a:r>
            <a:r>
              <a:rPr lang="sv-SE" dirty="0" err="1" smtClean="0"/>
              <a:t>low</a:t>
            </a:r>
            <a:r>
              <a:rPr lang="sv-SE" dirty="0" smtClean="0"/>
              <a:t>. </a:t>
            </a:r>
            <a:endParaRPr lang="sv-SE" dirty="0" smtClean="0"/>
          </a:p>
          <a:p>
            <a:r>
              <a:rPr lang="sv-SE" dirty="0" smtClean="0"/>
              <a:t>A </a:t>
            </a:r>
            <a:r>
              <a:rPr lang="sv-SE" dirty="0" err="1"/>
              <a:t>tree</a:t>
            </a:r>
            <a:r>
              <a:rPr lang="sv-SE" dirty="0"/>
              <a:t> </a:t>
            </a:r>
            <a:r>
              <a:rPr lang="sv-SE" dirty="0" err="1"/>
              <a:t>should</a:t>
            </a:r>
            <a:r>
              <a:rPr lang="sv-SE" dirty="0"/>
              <a:t> be </a:t>
            </a:r>
            <a:r>
              <a:rPr lang="sv-SE" dirty="0" err="1"/>
              <a:t>harvested</a:t>
            </a:r>
            <a:r>
              <a:rPr lang="sv-SE" dirty="0"/>
              <a:t> at a </a:t>
            </a:r>
            <a:r>
              <a:rPr lang="sv-SE" dirty="0" err="1"/>
              <a:t>larger</a:t>
            </a:r>
            <a:r>
              <a:rPr lang="sv-SE" dirty="0"/>
              <a:t> diameter, </a:t>
            </a:r>
            <a:r>
              <a:rPr lang="sv-SE" dirty="0" err="1"/>
              <a:t>if</a:t>
            </a:r>
            <a:r>
              <a:rPr lang="sv-SE" dirty="0"/>
              <a:t> the </a:t>
            </a:r>
            <a:r>
              <a:rPr lang="sv-SE" dirty="0" err="1" smtClean="0"/>
              <a:t>wood</a:t>
            </a:r>
            <a:r>
              <a:rPr lang="sv-SE" dirty="0" smtClean="0"/>
              <a:t> </a:t>
            </a:r>
            <a:r>
              <a:rPr lang="sv-SE" dirty="0" err="1" smtClean="0"/>
              <a:t>quality</a:t>
            </a:r>
            <a:r>
              <a:rPr lang="sv-SE" dirty="0" smtClean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tree</a:t>
            </a:r>
            <a:r>
              <a:rPr lang="sv-SE" dirty="0"/>
              <a:t> </a:t>
            </a:r>
            <a:r>
              <a:rPr lang="sv-SE" dirty="0" smtClean="0"/>
              <a:t>is </a:t>
            </a:r>
            <a:r>
              <a:rPr lang="sv-SE" dirty="0" err="1" smtClean="0"/>
              <a:t>high</a:t>
            </a:r>
            <a:r>
              <a:rPr lang="sv-SE" dirty="0" smtClean="0"/>
              <a:t> </a:t>
            </a:r>
            <a:r>
              <a:rPr lang="sv-SE" dirty="0" err="1" smtClean="0"/>
              <a:t>than</a:t>
            </a:r>
            <a:r>
              <a:rPr lang="sv-SE" dirty="0" smtClean="0"/>
              <a:t> </a:t>
            </a:r>
            <a:r>
              <a:rPr lang="sv-SE" dirty="0" err="1" smtClean="0"/>
              <a:t>if</a:t>
            </a:r>
            <a:r>
              <a:rPr lang="sv-SE" dirty="0" smtClean="0"/>
              <a:t> it is </a:t>
            </a:r>
            <a:r>
              <a:rPr lang="sv-SE" dirty="0" err="1" smtClean="0"/>
              <a:t>low</a:t>
            </a:r>
            <a:r>
              <a:rPr lang="sv-SE" dirty="0"/>
              <a:t>.</a:t>
            </a:r>
            <a:endParaRPr lang="sv-SE" dirty="0" smtClean="0"/>
          </a:p>
          <a:p>
            <a:r>
              <a:rPr lang="sv-SE" dirty="0" smtClean="0"/>
              <a:t>A </a:t>
            </a:r>
            <a:r>
              <a:rPr lang="sv-SE" dirty="0" err="1"/>
              <a:t>tree</a:t>
            </a:r>
            <a:r>
              <a:rPr lang="sv-SE" dirty="0"/>
              <a:t> </a:t>
            </a:r>
            <a:r>
              <a:rPr lang="sv-SE" dirty="0" err="1"/>
              <a:t>should</a:t>
            </a:r>
            <a:r>
              <a:rPr lang="sv-SE" dirty="0"/>
              <a:t> be </a:t>
            </a:r>
            <a:r>
              <a:rPr lang="sv-SE" dirty="0" err="1"/>
              <a:t>harvested</a:t>
            </a:r>
            <a:r>
              <a:rPr lang="sv-SE" dirty="0"/>
              <a:t> at a </a:t>
            </a:r>
            <a:r>
              <a:rPr lang="sv-SE" dirty="0" err="1"/>
              <a:t>smaller</a:t>
            </a:r>
            <a:r>
              <a:rPr lang="sv-SE" dirty="0"/>
              <a:t> diameter, </a:t>
            </a:r>
            <a:r>
              <a:rPr lang="sv-SE" dirty="0" err="1"/>
              <a:t>if</a:t>
            </a:r>
            <a:r>
              <a:rPr lang="sv-SE" dirty="0"/>
              <a:t> the market </a:t>
            </a:r>
            <a:r>
              <a:rPr lang="sv-SE" dirty="0" err="1"/>
              <a:t>net</a:t>
            </a:r>
            <a:r>
              <a:rPr lang="sv-SE" dirty="0"/>
              <a:t> </a:t>
            </a:r>
            <a:r>
              <a:rPr lang="sv-SE" dirty="0" err="1"/>
              <a:t>price</a:t>
            </a:r>
            <a:r>
              <a:rPr lang="sv-SE" dirty="0"/>
              <a:t> for </a:t>
            </a:r>
            <a:r>
              <a:rPr lang="sv-SE" dirty="0" err="1"/>
              <a:t>wood</a:t>
            </a:r>
            <a:r>
              <a:rPr lang="sv-SE" dirty="0"/>
              <a:t> </a:t>
            </a:r>
            <a:r>
              <a:rPr lang="sv-SE" dirty="0" smtClean="0"/>
              <a:t>is </a:t>
            </a:r>
            <a:r>
              <a:rPr lang="sv-SE" dirty="0" err="1" smtClean="0"/>
              <a:t>high</a:t>
            </a:r>
            <a:r>
              <a:rPr lang="sv-SE" dirty="0" smtClean="0"/>
              <a:t> </a:t>
            </a:r>
            <a:r>
              <a:rPr lang="sv-SE" dirty="0" err="1" smtClean="0"/>
              <a:t>than</a:t>
            </a:r>
            <a:r>
              <a:rPr lang="sv-SE" dirty="0" smtClean="0"/>
              <a:t> </a:t>
            </a:r>
            <a:r>
              <a:rPr lang="sv-SE" dirty="0" err="1" smtClean="0"/>
              <a:t>if</a:t>
            </a:r>
            <a:r>
              <a:rPr lang="sv-SE" dirty="0" smtClean="0"/>
              <a:t> it is </a:t>
            </a:r>
            <a:r>
              <a:rPr lang="sv-SE" dirty="0" err="1" smtClean="0"/>
              <a:t>low</a:t>
            </a:r>
            <a:r>
              <a:rPr lang="sv-SE" dirty="0" smtClean="0"/>
              <a:t>.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47A9-5B4B-4DBD-AD24-B5835BC18F8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63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83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200" b="1" i="1" dirty="0">
                <a:solidFill>
                  <a:srgbClr val="FFC000"/>
                </a:solidFill>
                <a:latin typeface="Arial Black" panose="020B0A04020102020204" pitchFamily="34" charset="0"/>
              </a:rPr>
              <a:t>HIGH RESOLUTION ADAPTIVE OPTIMIZATION OF CONTINUOUS </a:t>
            </a:r>
            <a:r>
              <a:rPr lang="sv-SE" sz="2200" b="1" i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COVER </a:t>
            </a:r>
            <a:r>
              <a:rPr lang="sv-SE" sz="2200" b="1" i="1" dirty="0">
                <a:solidFill>
                  <a:srgbClr val="FFC000"/>
                </a:solidFill>
                <a:latin typeface="Arial Black" panose="020B0A04020102020204" pitchFamily="34" charset="0"/>
              </a:rPr>
              <a:t>SPRUCE FOREST MANAGEMENT IN SOUTHERN </a:t>
            </a:r>
            <a:r>
              <a:rPr lang="sv-SE" sz="2200" b="1" i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SWEDEN</a:t>
            </a:r>
            <a:br>
              <a:rPr lang="sv-SE" sz="2200" b="1" i="1" dirty="0" smtClean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sv-SE" sz="2200" b="1" i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/>
            </a:r>
            <a:br>
              <a:rPr lang="sv-SE" sz="2200" b="1" i="1" dirty="0" smtClean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sv-SE" sz="22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PARTICULAR CONCLUSIONS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47A9-5B4B-4DBD-AD24-B5835BC18F8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64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1463040" y="2777023"/>
            <a:ext cx="91074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v-SE" sz="3200" b="1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#1:</a:t>
            </a:r>
          </a:p>
          <a:p>
            <a:pPr lvl="0"/>
            <a:r>
              <a:rPr lang="sv-SE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The optimal </a:t>
            </a:r>
            <a:r>
              <a:rPr lang="sv-SE" sz="3200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expected</a:t>
            </a:r>
            <a:r>
              <a:rPr lang="sv-SE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present </a:t>
            </a:r>
            <a:r>
              <a:rPr lang="sv-SE" sz="3200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value</a:t>
            </a:r>
            <a:r>
              <a:rPr lang="sv-SE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</a:p>
          <a:p>
            <a:pPr lvl="0"/>
            <a:r>
              <a:rPr lang="sv-SE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is 195,655 </a:t>
            </a:r>
            <a:r>
              <a:rPr lang="sv-SE" sz="3200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kSEK</a:t>
            </a:r>
            <a:r>
              <a:rPr lang="sv-SE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/</a:t>
            </a:r>
            <a:r>
              <a:rPr lang="sv-SE" sz="3200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hectare</a:t>
            </a:r>
            <a:r>
              <a:rPr lang="sv-SE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.</a:t>
            </a:r>
            <a:endParaRPr lang="sv-SE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6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b="1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#2:</a:t>
            </a:r>
            <a:r>
              <a:rPr lang="sv-SE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The </a:t>
            </a:r>
            <a:r>
              <a:rPr lang="sv-SE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optimal limit diameter </a:t>
            </a:r>
            <a:r>
              <a:rPr lang="sv-SE" sz="3200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function</a:t>
            </a:r>
            <a:r>
              <a:rPr lang="sv-SE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is:</a:t>
            </a:r>
            <a:endParaRPr lang="sv-SE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47A9-5B4B-4DBD-AD24-B5835BC18F8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65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624469" y="3105835"/>
            <a:ext cx="11014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</a:rPr>
              <a:t>IF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d(n1)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</a:rPr>
              <a:t>&gt;</a:t>
            </a:r>
            <a:r>
              <a:rPr lang="en-US" b="1" dirty="0" smtClean="0">
                <a:solidFill>
                  <a:srgbClr val="0070C0"/>
                </a:solidFill>
              </a:rPr>
              <a:t> (dlim_0 + </a:t>
            </a:r>
            <a:r>
              <a:rPr lang="en-US" b="1" dirty="0" err="1" smtClean="0">
                <a:solidFill>
                  <a:srgbClr val="0070C0"/>
                </a:solidFill>
              </a:rPr>
              <a:t>dlim_c</a:t>
            </a:r>
            <a:r>
              <a:rPr lang="en-US" b="1" dirty="0" smtClean="0">
                <a:solidFill>
                  <a:srgbClr val="0070C0"/>
                </a:solidFill>
              </a:rPr>
              <a:t> * </a:t>
            </a:r>
            <a:r>
              <a:rPr lang="en-US" b="1" dirty="0" smtClean="0">
                <a:solidFill>
                  <a:srgbClr val="00B050"/>
                </a:solidFill>
              </a:rPr>
              <a:t>c(n1)</a:t>
            </a:r>
            <a:r>
              <a:rPr lang="en-US" b="1" dirty="0" smtClean="0">
                <a:solidFill>
                  <a:srgbClr val="0070C0"/>
                </a:solidFill>
              </a:rPr>
              <a:t> + </a:t>
            </a:r>
            <a:r>
              <a:rPr lang="en-US" b="1" dirty="0" err="1" smtClean="0">
                <a:solidFill>
                  <a:srgbClr val="0070C0"/>
                </a:solidFill>
              </a:rPr>
              <a:t>dlim_q</a:t>
            </a:r>
            <a:r>
              <a:rPr lang="en-US" b="1" dirty="0" smtClean="0">
                <a:solidFill>
                  <a:srgbClr val="0070C0"/>
                </a:solidFill>
              </a:rPr>
              <a:t> * </a:t>
            </a:r>
            <a:r>
              <a:rPr lang="en-US" b="1" dirty="0" err="1" smtClean="0">
                <a:solidFill>
                  <a:srgbClr val="00B050"/>
                </a:solidFill>
              </a:rPr>
              <a:t>qual</a:t>
            </a:r>
            <a:r>
              <a:rPr lang="en-US" b="1" dirty="0" smtClean="0">
                <a:solidFill>
                  <a:srgbClr val="00B050"/>
                </a:solidFill>
              </a:rPr>
              <a:t>(n1)</a:t>
            </a:r>
            <a:r>
              <a:rPr lang="en-US" b="1" dirty="0" smtClean="0">
                <a:solidFill>
                  <a:srgbClr val="0070C0"/>
                </a:solidFill>
              </a:rPr>
              <a:t> + </a:t>
            </a:r>
            <a:r>
              <a:rPr lang="en-US" b="1" dirty="0" err="1" smtClean="0">
                <a:solidFill>
                  <a:srgbClr val="0070C0"/>
                </a:solidFill>
              </a:rPr>
              <a:t>dlim_p</a:t>
            </a:r>
            <a:r>
              <a:rPr lang="en-US" b="1" dirty="0" smtClean="0">
                <a:solidFill>
                  <a:srgbClr val="0070C0"/>
                </a:solidFill>
              </a:rPr>
              <a:t> * </a:t>
            </a:r>
            <a:r>
              <a:rPr lang="en-US" b="1" dirty="0" err="1" smtClean="0">
                <a:solidFill>
                  <a:srgbClr val="00B050"/>
                </a:solidFill>
              </a:rPr>
              <a:t>SigmaK</a:t>
            </a:r>
            <a:r>
              <a:rPr lang="en-US" b="1" dirty="0" smtClean="0">
                <a:solidFill>
                  <a:srgbClr val="00B050"/>
                </a:solidFill>
              </a:rPr>
              <a:t> * </a:t>
            </a:r>
            <a:r>
              <a:rPr lang="en-US" b="1" dirty="0" err="1" smtClean="0">
                <a:solidFill>
                  <a:srgbClr val="00B050"/>
                </a:solidFill>
              </a:rPr>
              <a:t>pdev</a:t>
            </a:r>
            <a:r>
              <a:rPr lang="en-US" b="1" dirty="0" smtClean="0">
                <a:solidFill>
                  <a:srgbClr val="00B050"/>
                </a:solidFill>
              </a:rPr>
              <a:t>(</a:t>
            </a:r>
            <a:r>
              <a:rPr lang="en-US" b="1" dirty="0" err="1" smtClean="0">
                <a:solidFill>
                  <a:srgbClr val="00B050"/>
                </a:solidFill>
              </a:rPr>
              <a:t>nums</a:t>
            </a:r>
            <a:r>
              <a:rPr lang="en-US" b="1" dirty="0" smtClean="0">
                <a:solidFill>
                  <a:srgbClr val="00B050"/>
                </a:solidFill>
              </a:rPr>
              <a:t>, t)) </a:t>
            </a:r>
            <a:r>
              <a:rPr lang="en-US" sz="2400" b="1" dirty="0" smtClean="0">
                <a:solidFill>
                  <a:prstClr val="black"/>
                </a:solidFill>
              </a:rPr>
              <a:t>THEN</a:t>
            </a:r>
            <a:r>
              <a:rPr lang="en-US" sz="2400" b="1" dirty="0" smtClean="0">
                <a:solidFill>
                  <a:srgbClr val="FF0000"/>
                </a:solidFill>
              </a:rPr>
              <a:t> h(n1) = 1</a:t>
            </a:r>
            <a:endParaRPr lang="sv-SE" sz="2400" b="1" dirty="0">
              <a:solidFill>
                <a:srgbClr val="FF0000"/>
              </a:solidFill>
            </a:endParaRPr>
          </a:p>
        </p:txBody>
      </p:sp>
      <p:cxnSp>
        <p:nvCxnSpPr>
          <p:cNvPr id="8" name="Rak pil 7"/>
          <p:cNvCxnSpPr/>
          <p:nvPr/>
        </p:nvCxnSpPr>
        <p:spPr>
          <a:xfrm flipV="1">
            <a:off x="1991637" y="3571520"/>
            <a:ext cx="253127" cy="613205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Rak pil 8"/>
          <p:cNvCxnSpPr/>
          <p:nvPr/>
        </p:nvCxnSpPr>
        <p:spPr>
          <a:xfrm flipH="1" flipV="1">
            <a:off x="3186059" y="3667873"/>
            <a:ext cx="41235" cy="905928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Rak pil 9"/>
          <p:cNvCxnSpPr>
            <a:stCxn id="24" idx="0"/>
          </p:cNvCxnSpPr>
          <p:nvPr/>
        </p:nvCxnSpPr>
        <p:spPr>
          <a:xfrm flipH="1" flipV="1">
            <a:off x="4789309" y="3629055"/>
            <a:ext cx="85169" cy="640946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Rak pil 10"/>
          <p:cNvCxnSpPr/>
          <p:nvPr/>
        </p:nvCxnSpPr>
        <p:spPr>
          <a:xfrm flipV="1">
            <a:off x="6658985" y="3667873"/>
            <a:ext cx="1779" cy="589882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ruta 11"/>
          <p:cNvSpPr txBox="1"/>
          <p:nvPr/>
        </p:nvSpPr>
        <p:spPr>
          <a:xfrm>
            <a:off x="332175" y="5151978"/>
            <a:ext cx="13226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err="1" smtClean="0">
                <a:solidFill>
                  <a:srgbClr val="0070C0"/>
                </a:solidFill>
              </a:rPr>
              <a:t>These</a:t>
            </a:r>
            <a:r>
              <a:rPr lang="sv-SE" sz="2400" b="1" dirty="0" smtClean="0">
                <a:solidFill>
                  <a:srgbClr val="0070C0"/>
                </a:solidFill>
              </a:rPr>
              <a:t> </a:t>
            </a:r>
            <a:r>
              <a:rPr lang="sv-SE" sz="2400" b="1" dirty="0" err="1" smtClean="0">
                <a:solidFill>
                  <a:srgbClr val="0070C0"/>
                </a:solidFill>
              </a:rPr>
              <a:t>four</a:t>
            </a:r>
            <a:r>
              <a:rPr lang="sv-SE" sz="2400" b="1" dirty="0" smtClean="0">
                <a:solidFill>
                  <a:srgbClr val="0070C0"/>
                </a:solidFill>
              </a:rPr>
              <a:t> parameters, in the </a:t>
            </a:r>
            <a:r>
              <a:rPr lang="sv-SE" sz="2400" b="1" dirty="0" err="1" smtClean="0">
                <a:solidFill>
                  <a:srgbClr val="0070C0"/>
                </a:solidFill>
              </a:rPr>
              <a:t>control</a:t>
            </a:r>
            <a:r>
              <a:rPr lang="sv-SE" sz="2400" b="1" dirty="0" smtClean="0">
                <a:solidFill>
                  <a:srgbClr val="0070C0"/>
                </a:solidFill>
              </a:rPr>
              <a:t> </a:t>
            </a:r>
            <a:r>
              <a:rPr lang="sv-SE" sz="2400" b="1" dirty="0" err="1" smtClean="0">
                <a:solidFill>
                  <a:srgbClr val="0070C0"/>
                </a:solidFill>
              </a:rPr>
              <a:t>function</a:t>
            </a:r>
            <a:r>
              <a:rPr lang="sv-SE" sz="2400" b="1" dirty="0" smtClean="0">
                <a:solidFill>
                  <a:srgbClr val="0070C0"/>
                </a:solidFill>
              </a:rPr>
              <a:t>, </a:t>
            </a:r>
          </a:p>
          <a:p>
            <a:r>
              <a:rPr lang="sv-SE" sz="2400" b="1" dirty="0" err="1" smtClean="0">
                <a:solidFill>
                  <a:srgbClr val="0070C0"/>
                </a:solidFill>
              </a:rPr>
              <a:t>have</a:t>
            </a:r>
            <a:r>
              <a:rPr lang="sv-SE" sz="2400" b="1" dirty="0" smtClean="0">
                <a:solidFill>
                  <a:srgbClr val="0070C0"/>
                </a:solidFill>
              </a:rPr>
              <a:t> </a:t>
            </a:r>
            <a:r>
              <a:rPr lang="sv-SE" sz="2400" b="1" dirty="0" err="1" smtClean="0">
                <a:solidFill>
                  <a:srgbClr val="0070C0"/>
                </a:solidFill>
              </a:rPr>
              <a:t>been</a:t>
            </a:r>
            <a:r>
              <a:rPr lang="sv-SE" sz="2400" b="1" dirty="0" smtClean="0">
                <a:solidFill>
                  <a:srgbClr val="0070C0"/>
                </a:solidFill>
              </a:rPr>
              <a:t> </a:t>
            </a:r>
            <a:r>
              <a:rPr lang="sv-SE" sz="2400" b="1" dirty="0" err="1" smtClean="0">
                <a:solidFill>
                  <a:srgbClr val="0070C0"/>
                </a:solidFill>
              </a:rPr>
              <a:t>optimized</a:t>
            </a:r>
            <a:r>
              <a:rPr lang="sv-SE" sz="2400" b="1" dirty="0" smtClean="0">
                <a:solidFill>
                  <a:srgbClr val="0070C0"/>
                </a:solidFill>
              </a:rPr>
              <a:t> (for real rate </a:t>
            </a:r>
            <a:r>
              <a:rPr lang="sv-SE" sz="2400" b="1" dirty="0" err="1" smtClean="0">
                <a:solidFill>
                  <a:srgbClr val="0070C0"/>
                </a:solidFill>
              </a:rPr>
              <a:t>of</a:t>
            </a:r>
            <a:r>
              <a:rPr lang="sv-SE" sz="2400" b="1" dirty="0" smtClean="0">
                <a:solidFill>
                  <a:srgbClr val="0070C0"/>
                </a:solidFill>
              </a:rPr>
              <a:t> </a:t>
            </a:r>
            <a:r>
              <a:rPr lang="sv-SE" sz="2400" b="1" dirty="0" err="1" smtClean="0">
                <a:solidFill>
                  <a:srgbClr val="0070C0"/>
                </a:solidFill>
              </a:rPr>
              <a:t>interest</a:t>
            </a:r>
            <a:r>
              <a:rPr lang="sv-SE" sz="2400" b="1" dirty="0" smtClean="0">
                <a:solidFill>
                  <a:srgbClr val="0070C0"/>
                </a:solidFill>
              </a:rPr>
              <a:t> 3%) .</a:t>
            </a:r>
            <a:endParaRPr lang="sv-SE" sz="2400" b="1" dirty="0">
              <a:solidFill>
                <a:srgbClr val="0070C0"/>
              </a:solidFill>
            </a:endParaRPr>
          </a:p>
        </p:txBody>
      </p:sp>
      <p:cxnSp>
        <p:nvCxnSpPr>
          <p:cNvPr id="13" name="Rak pil 12"/>
          <p:cNvCxnSpPr/>
          <p:nvPr/>
        </p:nvCxnSpPr>
        <p:spPr>
          <a:xfrm>
            <a:off x="1282390" y="2125311"/>
            <a:ext cx="44975" cy="98052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ruta 15"/>
          <p:cNvSpPr txBox="1"/>
          <p:nvPr/>
        </p:nvSpPr>
        <p:spPr>
          <a:xfrm>
            <a:off x="624468" y="1637869"/>
            <a:ext cx="2692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 smtClean="0">
                <a:solidFill>
                  <a:srgbClr val="FF0000"/>
                </a:solidFill>
              </a:rPr>
              <a:t>Diameter </a:t>
            </a:r>
            <a:r>
              <a:rPr lang="sv-SE" sz="2400" b="1" dirty="0" err="1" smtClean="0">
                <a:solidFill>
                  <a:srgbClr val="FF0000"/>
                </a:solidFill>
              </a:rPr>
              <a:t>of</a:t>
            </a:r>
            <a:r>
              <a:rPr lang="sv-SE" sz="2400" b="1" dirty="0" smtClean="0">
                <a:solidFill>
                  <a:srgbClr val="FF0000"/>
                </a:solidFill>
              </a:rPr>
              <a:t> </a:t>
            </a:r>
            <a:r>
              <a:rPr lang="sv-SE" sz="2400" b="1" dirty="0" err="1" smtClean="0">
                <a:solidFill>
                  <a:srgbClr val="FF0000"/>
                </a:solidFill>
              </a:rPr>
              <a:t>tree</a:t>
            </a:r>
            <a:r>
              <a:rPr lang="sv-SE" sz="2400" b="1" dirty="0" smtClean="0">
                <a:solidFill>
                  <a:srgbClr val="FF0000"/>
                </a:solidFill>
              </a:rPr>
              <a:t> n1</a:t>
            </a:r>
            <a:endParaRPr lang="sv-SE" sz="2400" b="1" dirty="0">
              <a:solidFill>
                <a:srgbClr val="FF0000"/>
              </a:solidFill>
            </a:endParaRPr>
          </a:p>
        </p:txBody>
      </p:sp>
      <p:sp>
        <p:nvSpPr>
          <p:cNvPr id="18" name="Rektangel 17"/>
          <p:cNvSpPr/>
          <p:nvPr/>
        </p:nvSpPr>
        <p:spPr>
          <a:xfrm>
            <a:off x="1353756" y="4257754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prstClr val="black"/>
                </a:solidFill>
              </a:rPr>
              <a:t>0.366</a:t>
            </a:r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22" name="Rektangel 21"/>
          <p:cNvSpPr/>
          <p:nvPr/>
        </p:nvSpPr>
        <p:spPr>
          <a:xfrm>
            <a:off x="2617257" y="4707827"/>
            <a:ext cx="1015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prstClr val="black"/>
                </a:solidFill>
              </a:rPr>
              <a:t>-0.00249</a:t>
            </a:r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24" name="Rektangel 23"/>
          <p:cNvSpPr/>
          <p:nvPr/>
        </p:nvSpPr>
        <p:spPr>
          <a:xfrm>
            <a:off x="4402233" y="4270001"/>
            <a:ext cx="944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prstClr val="black"/>
                </a:solidFill>
              </a:rPr>
              <a:t>0.00600</a:t>
            </a:r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27" name="Rektangel 26"/>
          <p:cNvSpPr/>
          <p:nvPr/>
        </p:nvSpPr>
        <p:spPr>
          <a:xfrm>
            <a:off x="5878229" y="4329454"/>
            <a:ext cx="1015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prstClr val="black"/>
                </a:solidFill>
              </a:rPr>
              <a:t>-0.00546</a:t>
            </a:r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7965846" y="4184725"/>
            <a:ext cx="403270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 smtClean="0">
                <a:solidFill>
                  <a:prstClr val="black"/>
                </a:solidFill>
              </a:rPr>
              <a:t>If </a:t>
            </a:r>
            <a:r>
              <a:rPr lang="sv-SE" sz="2400" b="1" dirty="0" smtClean="0">
                <a:solidFill>
                  <a:srgbClr val="FF0000"/>
                </a:solidFill>
              </a:rPr>
              <a:t>h(n1)=0 </a:t>
            </a:r>
            <a:r>
              <a:rPr lang="sv-SE" sz="2400" b="1" dirty="0" smtClean="0">
                <a:solidFill>
                  <a:prstClr val="black"/>
                </a:solidFill>
              </a:rPr>
              <a:t>(default </a:t>
            </a:r>
            <a:r>
              <a:rPr lang="sv-SE" sz="2400" b="1" dirty="0" err="1" smtClean="0">
                <a:solidFill>
                  <a:prstClr val="black"/>
                </a:solidFill>
              </a:rPr>
              <a:t>value</a:t>
            </a:r>
            <a:r>
              <a:rPr lang="sv-SE" sz="2400" b="1" dirty="0" smtClean="0">
                <a:solidFill>
                  <a:prstClr val="black"/>
                </a:solidFill>
              </a:rPr>
              <a:t>), </a:t>
            </a:r>
          </a:p>
          <a:p>
            <a:r>
              <a:rPr lang="sv-SE" sz="2400" b="1" dirty="0" err="1" smtClean="0">
                <a:solidFill>
                  <a:prstClr val="black"/>
                </a:solidFill>
              </a:rPr>
              <a:t>then</a:t>
            </a:r>
            <a:r>
              <a:rPr lang="sv-SE" sz="2400" b="1" dirty="0" smtClean="0">
                <a:solidFill>
                  <a:prstClr val="black"/>
                </a:solidFill>
              </a:rPr>
              <a:t> the </a:t>
            </a:r>
            <a:r>
              <a:rPr lang="sv-SE" sz="2400" b="1" dirty="0" err="1" smtClean="0">
                <a:solidFill>
                  <a:prstClr val="black"/>
                </a:solidFill>
              </a:rPr>
              <a:t>tree</a:t>
            </a:r>
            <a:r>
              <a:rPr lang="sv-SE" sz="2400" b="1" dirty="0" smtClean="0">
                <a:solidFill>
                  <a:prstClr val="black"/>
                </a:solidFill>
              </a:rPr>
              <a:t> </a:t>
            </a:r>
            <a:r>
              <a:rPr lang="sv-SE" sz="2400" b="1" dirty="0" err="1" smtClean="0">
                <a:solidFill>
                  <a:prstClr val="black"/>
                </a:solidFill>
              </a:rPr>
              <a:t>should</a:t>
            </a:r>
            <a:r>
              <a:rPr lang="sv-SE" sz="2400" b="1" dirty="0" smtClean="0">
                <a:solidFill>
                  <a:prstClr val="black"/>
                </a:solidFill>
              </a:rPr>
              <a:t> not be </a:t>
            </a:r>
          </a:p>
          <a:p>
            <a:r>
              <a:rPr lang="sv-SE" sz="2400" b="1" dirty="0" err="1" smtClean="0">
                <a:solidFill>
                  <a:prstClr val="black"/>
                </a:solidFill>
              </a:rPr>
              <a:t>instantly</a:t>
            </a:r>
            <a:r>
              <a:rPr lang="sv-SE" sz="2400" b="1" dirty="0" smtClean="0">
                <a:solidFill>
                  <a:prstClr val="black"/>
                </a:solidFill>
              </a:rPr>
              <a:t> </a:t>
            </a:r>
            <a:r>
              <a:rPr lang="sv-SE" sz="2400" b="1" dirty="0" err="1" smtClean="0">
                <a:solidFill>
                  <a:prstClr val="black"/>
                </a:solidFill>
              </a:rPr>
              <a:t>harvested</a:t>
            </a:r>
            <a:r>
              <a:rPr lang="sv-SE" sz="2400" b="1" dirty="0" smtClean="0">
                <a:solidFill>
                  <a:prstClr val="black"/>
                </a:solidFill>
              </a:rPr>
              <a:t>. </a:t>
            </a:r>
          </a:p>
          <a:p>
            <a:r>
              <a:rPr lang="sv-SE" sz="2400" b="1" dirty="0" smtClean="0">
                <a:solidFill>
                  <a:prstClr val="black"/>
                </a:solidFill>
              </a:rPr>
              <a:t>If </a:t>
            </a:r>
            <a:r>
              <a:rPr lang="sv-SE" sz="2400" b="1" dirty="0" smtClean="0">
                <a:solidFill>
                  <a:srgbClr val="FF0000"/>
                </a:solidFill>
              </a:rPr>
              <a:t>h(n1) = 1</a:t>
            </a:r>
            <a:r>
              <a:rPr lang="sv-SE" sz="2400" b="1" dirty="0" smtClean="0">
                <a:solidFill>
                  <a:prstClr val="black"/>
                </a:solidFill>
              </a:rPr>
              <a:t>, </a:t>
            </a:r>
            <a:r>
              <a:rPr lang="sv-SE" sz="2400" b="1" dirty="0" err="1" smtClean="0">
                <a:solidFill>
                  <a:prstClr val="black"/>
                </a:solidFill>
              </a:rPr>
              <a:t>then</a:t>
            </a:r>
            <a:r>
              <a:rPr lang="sv-SE" sz="2400" b="1" dirty="0" smtClean="0">
                <a:solidFill>
                  <a:prstClr val="black"/>
                </a:solidFill>
              </a:rPr>
              <a:t> the </a:t>
            </a:r>
            <a:r>
              <a:rPr lang="sv-SE" sz="2400" b="1" dirty="0" err="1" smtClean="0">
                <a:solidFill>
                  <a:prstClr val="black"/>
                </a:solidFill>
              </a:rPr>
              <a:t>tree</a:t>
            </a:r>
            <a:r>
              <a:rPr lang="sv-SE" sz="2400" b="1" dirty="0" smtClean="0">
                <a:solidFill>
                  <a:prstClr val="black"/>
                </a:solidFill>
              </a:rPr>
              <a:t> </a:t>
            </a:r>
          </a:p>
          <a:p>
            <a:r>
              <a:rPr lang="sv-SE" sz="2400" b="1" dirty="0" err="1" smtClean="0">
                <a:solidFill>
                  <a:prstClr val="black"/>
                </a:solidFill>
              </a:rPr>
              <a:t>should</a:t>
            </a:r>
            <a:r>
              <a:rPr lang="sv-SE" sz="2400" b="1" dirty="0" smtClean="0">
                <a:solidFill>
                  <a:prstClr val="black"/>
                </a:solidFill>
              </a:rPr>
              <a:t> be </a:t>
            </a:r>
            <a:r>
              <a:rPr lang="sv-SE" sz="2400" b="1" dirty="0" err="1" smtClean="0">
                <a:solidFill>
                  <a:prstClr val="black"/>
                </a:solidFill>
              </a:rPr>
              <a:t>instantly</a:t>
            </a:r>
            <a:r>
              <a:rPr lang="sv-SE" sz="2400" b="1" dirty="0" smtClean="0">
                <a:solidFill>
                  <a:prstClr val="black"/>
                </a:solidFill>
              </a:rPr>
              <a:t> </a:t>
            </a:r>
            <a:r>
              <a:rPr lang="sv-SE" sz="2400" b="1" dirty="0" err="1" smtClean="0">
                <a:solidFill>
                  <a:prstClr val="black"/>
                </a:solidFill>
              </a:rPr>
              <a:t>harvested</a:t>
            </a:r>
            <a:r>
              <a:rPr lang="sv-SE" sz="2400" b="1" dirty="0" smtClean="0">
                <a:solidFill>
                  <a:prstClr val="black"/>
                </a:solidFill>
              </a:rPr>
              <a:t>.</a:t>
            </a:r>
            <a:endParaRPr lang="sv-SE" sz="2400" b="1" dirty="0">
              <a:solidFill>
                <a:prstClr val="black"/>
              </a:solidFill>
            </a:endParaRPr>
          </a:p>
        </p:txBody>
      </p:sp>
      <p:sp>
        <p:nvSpPr>
          <p:cNvPr id="6" name="Rektangel med rundade hörn 5"/>
          <p:cNvSpPr/>
          <p:nvPr/>
        </p:nvSpPr>
        <p:spPr>
          <a:xfrm>
            <a:off x="7942592" y="3984571"/>
            <a:ext cx="4055961" cy="237177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cxnSp>
        <p:nvCxnSpPr>
          <p:cNvPr id="14" name="Rak pil 13"/>
          <p:cNvCxnSpPr/>
          <p:nvPr/>
        </p:nvCxnSpPr>
        <p:spPr>
          <a:xfrm flipH="1">
            <a:off x="10484135" y="3600325"/>
            <a:ext cx="67733" cy="344592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pil 18"/>
          <p:cNvCxnSpPr/>
          <p:nvPr/>
        </p:nvCxnSpPr>
        <p:spPr>
          <a:xfrm flipH="1">
            <a:off x="4036772" y="2208564"/>
            <a:ext cx="349748" cy="104835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Rak pil 24"/>
          <p:cNvCxnSpPr/>
          <p:nvPr/>
        </p:nvCxnSpPr>
        <p:spPr>
          <a:xfrm flipH="1">
            <a:off x="5746252" y="2579972"/>
            <a:ext cx="349749" cy="676943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Rak pil 25"/>
          <p:cNvCxnSpPr>
            <a:stCxn id="42" idx="2"/>
          </p:cNvCxnSpPr>
          <p:nvPr/>
        </p:nvCxnSpPr>
        <p:spPr>
          <a:xfrm flipH="1">
            <a:off x="7673678" y="2858095"/>
            <a:ext cx="345094" cy="393563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textruta 28"/>
          <p:cNvSpPr txBox="1"/>
          <p:nvPr/>
        </p:nvSpPr>
        <p:spPr>
          <a:xfrm>
            <a:off x="4036772" y="1563558"/>
            <a:ext cx="1886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err="1" smtClean="0">
                <a:solidFill>
                  <a:prstClr val="black"/>
                </a:solidFill>
              </a:rPr>
              <a:t>Local</a:t>
            </a:r>
            <a:r>
              <a:rPr lang="sv-SE" b="1" dirty="0" smtClean="0">
                <a:solidFill>
                  <a:prstClr val="black"/>
                </a:solidFill>
              </a:rPr>
              <a:t> </a:t>
            </a:r>
            <a:r>
              <a:rPr lang="sv-SE" b="1" dirty="0" err="1" smtClean="0">
                <a:solidFill>
                  <a:prstClr val="black"/>
                </a:solidFill>
              </a:rPr>
              <a:t>competition</a:t>
            </a:r>
            <a:endParaRPr lang="sv-SE" b="1" dirty="0" smtClean="0">
              <a:solidFill>
                <a:prstClr val="black"/>
              </a:solidFill>
            </a:endParaRPr>
          </a:p>
          <a:p>
            <a:r>
              <a:rPr lang="sv-SE" b="1" dirty="0" err="1" smtClean="0">
                <a:solidFill>
                  <a:prstClr val="black"/>
                </a:solidFill>
              </a:rPr>
              <a:t>of</a:t>
            </a:r>
            <a:r>
              <a:rPr lang="sv-SE" b="1" dirty="0" smtClean="0">
                <a:solidFill>
                  <a:prstClr val="black"/>
                </a:solidFill>
              </a:rPr>
              <a:t> </a:t>
            </a:r>
            <a:r>
              <a:rPr lang="sv-SE" b="1" dirty="0" err="1" smtClean="0">
                <a:solidFill>
                  <a:prstClr val="black"/>
                </a:solidFill>
              </a:rPr>
              <a:t>tree</a:t>
            </a:r>
            <a:r>
              <a:rPr lang="sv-SE" b="1" dirty="0" smtClean="0">
                <a:solidFill>
                  <a:prstClr val="black"/>
                </a:solidFill>
              </a:rPr>
              <a:t> n1</a:t>
            </a:r>
            <a:endParaRPr lang="sv-SE" b="1" dirty="0">
              <a:solidFill>
                <a:prstClr val="black"/>
              </a:solidFill>
            </a:endParaRPr>
          </a:p>
        </p:txBody>
      </p:sp>
      <p:sp>
        <p:nvSpPr>
          <p:cNvPr id="32" name="textruta 31"/>
          <p:cNvSpPr txBox="1"/>
          <p:nvPr/>
        </p:nvSpPr>
        <p:spPr>
          <a:xfrm>
            <a:off x="6095999" y="2011610"/>
            <a:ext cx="1577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err="1" smtClean="0">
                <a:solidFill>
                  <a:prstClr val="black"/>
                </a:solidFill>
              </a:rPr>
              <a:t>Timber</a:t>
            </a:r>
            <a:r>
              <a:rPr lang="sv-SE" b="1" dirty="0" smtClean="0">
                <a:solidFill>
                  <a:prstClr val="black"/>
                </a:solidFill>
              </a:rPr>
              <a:t> </a:t>
            </a:r>
            <a:r>
              <a:rPr lang="sv-SE" b="1" dirty="0" err="1" smtClean="0">
                <a:solidFill>
                  <a:prstClr val="black"/>
                </a:solidFill>
              </a:rPr>
              <a:t>quality</a:t>
            </a:r>
            <a:endParaRPr lang="sv-SE" b="1" dirty="0" smtClean="0">
              <a:solidFill>
                <a:prstClr val="black"/>
              </a:solidFill>
            </a:endParaRPr>
          </a:p>
          <a:p>
            <a:r>
              <a:rPr lang="sv-SE" b="1" dirty="0" err="1" smtClean="0">
                <a:solidFill>
                  <a:prstClr val="black"/>
                </a:solidFill>
              </a:rPr>
              <a:t>of</a:t>
            </a:r>
            <a:r>
              <a:rPr lang="sv-SE" b="1" dirty="0" smtClean="0">
                <a:solidFill>
                  <a:prstClr val="black"/>
                </a:solidFill>
              </a:rPr>
              <a:t> </a:t>
            </a:r>
            <a:r>
              <a:rPr lang="sv-SE" b="1" dirty="0" err="1" smtClean="0">
                <a:solidFill>
                  <a:prstClr val="black"/>
                </a:solidFill>
              </a:rPr>
              <a:t>tree</a:t>
            </a:r>
            <a:r>
              <a:rPr lang="sv-SE" b="1" dirty="0" smtClean="0">
                <a:solidFill>
                  <a:prstClr val="black"/>
                </a:solidFill>
              </a:rPr>
              <a:t> n1</a:t>
            </a:r>
            <a:endParaRPr lang="sv-SE" b="1" dirty="0">
              <a:solidFill>
                <a:prstClr val="black"/>
              </a:solidFill>
            </a:endParaRPr>
          </a:p>
        </p:txBody>
      </p:sp>
      <p:cxnSp>
        <p:nvCxnSpPr>
          <p:cNvPr id="33" name="Rak pil 32"/>
          <p:cNvCxnSpPr/>
          <p:nvPr/>
        </p:nvCxnSpPr>
        <p:spPr>
          <a:xfrm flipH="1">
            <a:off x="8783751" y="2621431"/>
            <a:ext cx="389432" cy="655267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textruta 34"/>
          <p:cNvSpPr txBox="1"/>
          <p:nvPr/>
        </p:nvSpPr>
        <p:spPr>
          <a:xfrm>
            <a:off x="7719608" y="2539264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solidFill>
                  <a:prstClr val="black"/>
                </a:solidFill>
              </a:rPr>
              <a:t>1.0</a:t>
            </a:r>
            <a:endParaRPr lang="sv-SE" b="1" dirty="0">
              <a:solidFill>
                <a:prstClr val="black"/>
              </a:solidFill>
            </a:endParaRPr>
          </a:p>
        </p:txBody>
      </p:sp>
      <p:sp>
        <p:nvSpPr>
          <p:cNvPr id="36" name="textruta 35"/>
          <p:cNvSpPr txBox="1"/>
          <p:nvPr/>
        </p:nvSpPr>
        <p:spPr>
          <a:xfrm>
            <a:off x="8632336" y="1678517"/>
            <a:ext cx="32255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solidFill>
                  <a:prstClr val="black"/>
                </a:solidFill>
              </a:rPr>
              <a:t>Real </a:t>
            </a:r>
            <a:r>
              <a:rPr lang="sv-SE" b="1" dirty="0" err="1" smtClean="0">
                <a:solidFill>
                  <a:prstClr val="black"/>
                </a:solidFill>
              </a:rPr>
              <a:t>timber</a:t>
            </a:r>
            <a:r>
              <a:rPr lang="sv-SE" b="1" dirty="0" smtClean="0">
                <a:solidFill>
                  <a:prstClr val="black"/>
                </a:solidFill>
              </a:rPr>
              <a:t> </a:t>
            </a:r>
            <a:r>
              <a:rPr lang="sv-SE" b="1" dirty="0" err="1" smtClean="0">
                <a:solidFill>
                  <a:prstClr val="black"/>
                </a:solidFill>
              </a:rPr>
              <a:t>price</a:t>
            </a:r>
            <a:r>
              <a:rPr lang="sv-SE" b="1" dirty="0" smtClean="0">
                <a:solidFill>
                  <a:prstClr val="black"/>
                </a:solidFill>
              </a:rPr>
              <a:t> (</a:t>
            </a:r>
            <a:r>
              <a:rPr lang="sv-SE" b="1" dirty="0" err="1" smtClean="0">
                <a:solidFill>
                  <a:prstClr val="black"/>
                </a:solidFill>
              </a:rPr>
              <a:t>of</a:t>
            </a:r>
            <a:r>
              <a:rPr lang="sv-SE" b="1" dirty="0" smtClean="0">
                <a:solidFill>
                  <a:prstClr val="black"/>
                </a:solidFill>
              </a:rPr>
              <a:t> </a:t>
            </a:r>
            <a:r>
              <a:rPr lang="sv-SE" b="1" dirty="0" err="1" smtClean="0">
                <a:solidFill>
                  <a:prstClr val="black"/>
                </a:solidFill>
              </a:rPr>
              <a:t>average</a:t>
            </a:r>
            <a:endParaRPr lang="sv-SE" b="1" dirty="0" smtClean="0">
              <a:solidFill>
                <a:prstClr val="black"/>
              </a:solidFill>
            </a:endParaRPr>
          </a:p>
          <a:p>
            <a:r>
              <a:rPr lang="sv-SE" b="1" dirty="0" err="1" smtClean="0">
                <a:solidFill>
                  <a:prstClr val="black"/>
                </a:solidFill>
              </a:rPr>
              <a:t>timber</a:t>
            </a:r>
            <a:r>
              <a:rPr lang="sv-SE" b="1" dirty="0" smtClean="0">
                <a:solidFill>
                  <a:prstClr val="black"/>
                </a:solidFill>
              </a:rPr>
              <a:t> </a:t>
            </a:r>
            <a:r>
              <a:rPr lang="sv-SE" b="1" dirty="0" err="1" smtClean="0">
                <a:solidFill>
                  <a:prstClr val="black"/>
                </a:solidFill>
              </a:rPr>
              <a:t>quality</a:t>
            </a:r>
            <a:r>
              <a:rPr lang="sv-SE" b="1" dirty="0" smtClean="0">
                <a:solidFill>
                  <a:prstClr val="black"/>
                </a:solidFill>
              </a:rPr>
              <a:t>) minus </a:t>
            </a:r>
            <a:r>
              <a:rPr lang="sv-SE" b="1" dirty="0" err="1" smtClean="0">
                <a:solidFill>
                  <a:prstClr val="black"/>
                </a:solidFill>
              </a:rPr>
              <a:t>expected</a:t>
            </a:r>
            <a:r>
              <a:rPr lang="sv-SE" b="1" dirty="0" smtClean="0">
                <a:solidFill>
                  <a:prstClr val="black"/>
                </a:solidFill>
              </a:rPr>
              <a:t> </a:t>
            </a:r>
          </a:p>
          <a:p>
            <a:r>
              <a:rPr lang="sv-SE" b="1" dirty="0" smtClean="0">
                <a:solidFill>
                  <a:prstClr val="black"/>
                </a:solidFill>
              </a:rPr>
              <a:t>real </a:t>
            </a:r>
            <a:r>
              <a:rPr lang="sv-SE" b="1" dirty="0" err="1" smtClean="0">
                <a:solidFill>
                  <a:prstClr val="black"/>
                </a:solidFill>
              </a:rPr>
              <a:t>equilibrium</a:t>
            </a:r>
            <a:r>
              <a:rPr lang="sv-SE" b="1" dirty="0" smtClean="0">
                <a:solidFill>
                  <a:prstClr val="black"/>
                </a:solidFill>
              </a:rPr>
              <a:t> </a:t>
            </a:r>
            <a:r>
              <a:rPr lang="sv-SE" b="1" dirty="0" err="1" smtClean="0">
                <a:solidFill>
                  <a:prstClr val="black"/>
                </a:solidFill>
              </a:rPr>
              <a:t>price</a:t>
            </a:r>
            <a:r>
              <a:rPr lang="sv-SE" dirty="0" smtClean="0">
                <a:solidFill>
                  <a:prstClr val="black"/>
                </a:solidFill>
              </a:rPr>
              <a:t> </a:t>
            </a:r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37" name="Rektangel med rundade hörn 36"/>
          <p:cNvSpPr/>
          <p:nvPr/>
        </p:nvSpPr>
        <p:spPr>
          <a:xfrm>
            <a:off x="332175" y="4120837"/>
            <a:ext cx="7514570" cy="2235513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38" name="Rektangel med rundade hörn 37"/>
          <p:cNvSpPr/>
          <p:nvPr/>
        </p:nvSpPr>
        <p:spPr>
          <a:xfrm>
            <a:off x="3852153" y="1563558"/>
            <a:ext cx="2068973" cy="645006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39" name="Rektangel med rundade hörn 38"/>
          <p:cNvSpPr/>
          <p:nvPr/>
        </p:nvSpPr>
        <p:spPr>
          <a:xfrm>
            <a:off x="6025894" y="2009071"/>
            <a:ext cx="1647781" cy="585444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40" name="Rektangel med rundade hörn 39"/>
          <p:cNvSpPr/>
          <p:nvPr/>
        </p:nvSpPr>
        <p:spPr>
          <a:xfrm>
            <a:off x="8408104" y="1700749"/>
            <a:ext cx="3590449" cy="901098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42" name="Rektangel med rundade hörn 41"/>
          <p:cNvSpPr/>
          <p:nvPr/>
        </p:nvSpPr>
        <p:spPr>
          <a:xfrm>
            <a:off x="7770094" y="2551288"/>
            <a:ext cx="497356" cy="306807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48" name="Rektangel med rundade hörn 47"/>
          <p:cNvSpPr/>
          <p:nvPr/>
        </p:nvSpPr>
        <p:spPr>
          <a:xfrm>
            <a:off x="476654" y="1563558"/>
            <a:ext cx="2947481" cy="56175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30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200" b="1" i="1" dirty="0">
                <a:solidFill>
                  <a:srgbClr val="FFC000"/>
                </a:solidFill>
                <a:latin typeface="Arial Black" panose="020B0A04020102020204" pitchFamily="34" charset="0"/>
              </a:rPr>
              <a:t>HIGH RESOLUTION ADAPTIVE OPTIMIZATION OF CONTINUOUS COVER SPRUCE FOREST MANAGEMENT IN SOUTHERN </a:t>
            </a:r>
            <a:r>
              <a:rPr lang="sv-SE" sz="2200" b="1" i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SWEDEN</a:t>
            </a:r>
            <a:r>
              <a:rPr lang="sv-SE" sz="1100" dirty="0">
                <a:solidFill>
                  <a:prstClr val="black"/>
                </a:solidFill>
              </a:rPr>
              <a:t/>
            </a:r>
            <a:br>
              <a:rPr lang="sv-SE" sz="1100" dirty="0">
                <a:solidFill>
                  <a:prstClr val="black"/>
                </a:solidFill>
              </a:rPr>
            </a:br>
            <a:r>
              <a:rPr lang="sv-SE" sz="1100" dirty="0" smtClean="0">
                <a:solidFill>
                  <a:prstClr val="black"/>
                </a:solidFill>
              </a:rPr>
              <a:t/>
            </a:r>
            <a:br>
              <a:rPr lang="sv-SE" sz="1100" dirty="0" smtClean="0">
                <a:solidFill>
                  <a:prstClr val="black"/>
                </a:solidFill>
              </a:rPr>
            </a:br>
            <a:r>
              <a:rPr lang="sv-SE" sz="22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FUTURE OPTIONS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005012"/>
            <a:ext cx="10802112" cy="4351338"/>
          </a:xfrm>
        </p:spPr>
        <p:txBody>
          <a:bodyPr>
            <a:no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growth functions are preliminary and based on a limited sample. For this reason, the particular numerical results should not be considered as final. </a:t>
            </a:r>
            <a:endParaRPr lang="en-US" dirty="0" smtClean="0"/>
          </a:p>
          <a:p>
            <a:r>
              <a:rPr lang="en-US" dirty="0" smtClean="0"/>
              <a:t>Future </a:t>
            </a:r>
            <a:r>
              <a:rPr lang="en-US" dirty="0"/>
              <a:t>data collection from continuous cover managed stands will increase the precision and widen the scope of the growth function, covering the range of site fertility relevant in southern Sweden.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general approach, however, can be used also with updated growth functions, derived via larger datasets.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47A9-5B4B-4DBD-AD24-B5835BC18F8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66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48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47A9-5B4B-4DBD-AD24-B5835BC18F8A}" type="slidenum">
              <a:rPr lang="sv-SE" smtClean="0"/>
              <a:t>67</a:t>
            </a:fld>
            <a:endParaRPr lang="sv-SE"/>
          </a:p>
        </p:txBody>
      </p:sp>
      <p:sp>
        <p:nvSpPr>
          <p:cNvPr id="3" name="textruta 2"/>
          <p:cNvSpPr txBox="1"/>
          <p:nvPr/>
        </p:nvSpPr>
        <p:spPr>
          <a:xfrm>
            <a:off x="1839558" y="1570616"/>
            <a:ext cx="29514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b="1" dirty="0" smtClean="0">
                <a:solidFill>
                  <a:srgbClr val="FF0000"/>
                </a:solidFill>
              </a:rPr>
              <a:t>THE SOFTWARE:</a:t>
            </a:r>
            <a:endParaRPr lang="sv-SE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89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47A9-5B4B-4DBD-AD24-B5835BC18F8A}" type="slidenum">
              <a:rPr lang="sv-SE" smtClean="0"/>
              <a:t>68</a:t>
            </a:fld>
            <a:endParaRPr lang="sv-SE"/>
          </a:p>
        </p:txBody>
      </p:sp>
      <p:sp>
        <p:nvSpPr>
          <p:cNvPr id="3" name="Rektangel 2"/>
          <p:cNvSpPr/>
          <p:nvPr/>
        </p:nvSpPr>
        <p:spPr>
          <a:xfrm>
            <a:off x="860614" y="352603"/>
            <a:ext cx="1019824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/>
              <a:t>REM</a:t>
            </a:r>
          </a:p>
          <a:p>
            <a:r>
              <a:rPr lang="sv-SE" dirty="0" smtClean="0"/>
              <a:t>REM SSAFR18.bas   </a:t>
            </a:r>
            <a:r>
              <a:rPr lang="sv-SE" dirty="0" err="1" smtClean="0"/>
              <a:t>Large</a:t>
            </a:r>
            <a:r>
              <a:rPr lang="sv-SE" dirty="0" smtClean="0"/>
              <a:t> loop </a:t>
            </a:r>
            <a:r>
              <a:rPr lang="sv-SE" dirty="0" err="1" smtClean="0"/>
              <a:t>model</a:t>
            </a:r>
            <a:r>
              <a:rPr lang="sv-SE" dirty="0" smtClean="0"/>
              <a:t> </a:t>
            </a:r>
            <a:r>
              <a:rPr lang="sv-SE" dirty="0" err="1" smtClean="0"/>
              <a:t>including</a:t>
            </a:r>
            <a:r>
              <a:rPr lang="sv-SE" dirty="0" smtClean="0"/>
              <a:t> (dlim_0, </a:t>
            </a:r>
            <a:r>
              <a:rPr lang="sv-SE" dirty="0" err="1" smtClean="0"/>
              <a:t>dlim_c</a:t>
            </a:r>
            <a:r>
              <a:rPr lang="sv-SE" dirty="0" smtClean="0"/>
              <a:t>, </a:t>
            </a:r>
            <a:r>
              <a:rPr lang="sv-SE" dirty="0" err="1" smtClean="0"/>
              <a:t>dlim_p</a:t>
            </a:r>
            <a:r>
              <a:rPr lang="sv-SE" dirty="0" smtClean="0"/>
              <a:t>).</a:t>
            </a:r>
          </a:p>
          <a:p>
            <a:r>
              <a:rPr lang="sv-SE" dirty="0" smtClean="0"/>
              <a:t>REM Peter </a:t>
            </a:r>
            <a:r>
              <a:rPr lang="sv-SE" dirty="0" err="1" smtClean="0"/>
              <a:t>Lohmander</a:t>
            </a:r>
            <a:r>
              <a:rPr lang="sv-SE" dirty="0" smtClean="0"/>
              <a:t> 170708_2200</a:t>
            </a:r>
          </a:p>
          <a:p>
            <a:endParaRPr lang="sv-SE" dirty="0" smtClean="0"/>
          </a:p>
          <a:p>
            <a:r>
              <a:rPr lang="sv-SE" dirty="0" smtClean="0"/>
              <a:t>REM Software </a:t>
            </a:r>
            <a:r>
              <a:rPr lang="sv-SE" dirty="0" err="1" smtClean="0"/>
              <a:t>references</a:t>
            </a:r>
            <a:r>
              <a:rPr lang="sv-SE" dirty="0" smtClean="0"/>
              <a:t>:</a:t>
            </a:r>
          </a:p>
          <a:p>
            <a:r>
              <a:rPr lang="sv-SE" dirty="0" smtClean="0"/>
              <a:t>REM </a:t>
            </a:r>
            <a:r>
              <a:rPr lang="sv-SE" dirty="0" err="1" smtClean="0"/>
              <a:t>tutorial</a:t>
            </a:r>
            <a:r>
              <a:rPr lang="sv-SE" dirty="0" smtClean="0"/>
              <a:t>: https://www.youtube.com/watch?v=GjrSxMUb9F8</a:t>
            </a:r>
          </a:p>
          <a:p>
            <a:r>
              <a:rPr lang="sv-SE" dirty="0" smtClean="0"/>
              <a:t>REM http://www.qb64.net/wiki/index.php/COLOR</a:t>
            </a:r>
          </a:p>
          <a:p>
            <a:endParaRPr lang="sv-SE" dirty="0" smtClean="0"/>
          </a:p>
          <a:p>
            <a:r>
              <a:rPr lang="sv-SE" dirty="0" smtClean="0"/>
              <a:t>DIM x(1000), y(1000), d(1000), a(1000), c(1000), </a:t>
            </a:r>
            <a:r>
              <a:rPr lang="sv-SE" dirty="0" err="1" smtClean="0"/>
              <a:t>dist</a:t>
            </a:r>
            <a:r>
              <a:rPr lang="sv-SE" dirty="0" smtClean="0"/>
              <a:t>(1000, 1000)</a:t>
            </a:r>
          </a:p>
          <a:p>
            <a:r>
              <a:rPr lang="sv-SE" dirty="0" smtClean="0"/>
              <a:t>DIM h(1000), </a:t>
            </a:r>
            <a:r>
              <a:rPr lang="sv-SE" dirty="0" err="1" smtClean="0"/>
              <a:t>vol</a:t>
            </a:r>
            <a:r>
              <a:rPr lang="sv-SE" dirty="0" smtClean="0"/>
              <a:t>(1000), p(1000), </a:t>
            </a:r>
            <a:r>
              <a:rPr lang="sv-SE" dirty="0" err="1" smtClean="0"/>
              <a:t>net</a:t>
            </a:r>
            <a:r>
              <a:rPr lang="sv-SE" dirty="0" smtClean="0"/>
              <a:t>(1000), </a:t>
            </a:r>
            <a:r>
              <a:rPr lang="sv-SE" dirty="0" err="1" smtClean="0"/>
              <a:t>csmall</a:t>
            </a:r>
            <a:r>
              <a:rPr lang="sv-SE" dirty="0" smtClean="0"/>
              <a:t>(1000), </a:t>
            </a:r>
            <a:r>
              <a:rPr lang="sv-SE" dirty="0" err="1" smtClean="0"/>
              <a:t>qual</a:t>
            </a:r>
            <a:r>
              <a:rPr lang="sv-SE" dirty="0" smtClean="0"/>
              <a:t>(1000)</a:t>
            </a:r>
          </a:p>
          <a:p>
            <a:r>
              <a:rPr lang="sv-SE" dirty="0" smtClean="0"/>
              <a:t>DIM </a:t>
            </a:r>
            <a:r>
              <a:rPr lang="sv-SE" dirty="0" err="1" smtClean="0"/>
              <a:t>pdev</a:t>
            </a:r>
            <a:r>
              <a:rPr lang="sv-SE" dirty="0" smtClean="0"/>
              <a:t>(100, 200), </a:t>
            </a:r>
            <a:r>
              <a:rPr lang="sv-SE" dirty="0" err="1" smtClean="0"/>
              <a:t>height</a:t>
            </a:r>
            <a:r>
              <a:rPr lang="sv-SE" dirty="0" smtClean="0"/>
              <a:t>(1000), </a:t>
            </a:r>
            <a:r>
              <a:rPr lang="sv-SE" dirty="0" err="1" smtClean="0"/>
              <a:t>dadt</a:t>
            </a:r>
            <a:r>
              <a:rPr lang="sv-SE" dirty="0" smtClean="0"/>
              <a:t>(1000)</a:t>
            </a:r>
          </a:p>
          <a:p>
            <a:r>
              <a:rPr lang="sv-SE" dirty="0" smtClean="0"/>
              <a:t>CLS</a:t>
            </a:r>
          </a:p>
          <a:p>
            <a:endParaRPr lang="sv-SE" dirty="0" smtClean="0"/>
          </a:p>
          <a:p>
            <a:r>
              <a:rPr lang="sv-SE" dirty="0" smtClean="0"/>
              <a:t>OPEN "a_OutSSAFR18.txt" FOR OUTPUT AS #2</a:t>
            </a:r>
          </a:p>
          <a:p>
            <a:r>
              <a:rPr lang="sv-SE" dirty="0" smtClean="0"/>
              <a:t>PRINT #2, "</a:t>
            </a:r>
            <a:r>
              <a:rPr lang="sv-SE" dirty="0" err="1" smtClean="0"/>
              <a:t>Results</a:t>
            </a:r>
            <a:r>
              <a:rPr lang="sv-SE" dirty="0" smtClean="0"/>
              <a:t> from SSAFR18.bas by Peter </a:t>
            </a:r>
            <a:r>
              <a:rPr lang="sv-SE" dirty="0" err="1" smtClean="0"/>
              <a:t>Lohmander</a:t>
            </a:r>
            <a:r>
              <a:rPr lang="sv-SE" dirty="0" smtClean="0"/>
              <a:t> 170708"</a:t>
            </a:r>
          </a:p>
          <a:p>
            <a:r>
              <a:rPr lang="sv-SE" dirty="0" smtClean="0"/>
              <a:t>PRINT "</a:t>
            </a:r>
            <a:r>
              <a:rPr lang="sv-SE" dirty="0" err="1" smtClean="0"/>
              <a:t>Results</a:t>
            </a:r>
            <a:r>
              <a:rPr lang="sv-SE" dirty="0" smtClean="0"/>
              <a:t> from SSAFR18.bas by Peter </a:t>
            </a:r>
            <a:r>
              <a:rPr lang="sv-SE" dirty="0" err="1" smtClean="0"/>
              <a:t>Lohmander</a:t>
            </a:r>
            <a:r>
              <a:rPr lang="sv-SE" dirty="0" smtClean="0"/>
              <a:t> 170708"</a:t>
            </a:r>
          </a:p>
          <a:p>
            <a:endParaRPr lang="sv-SE" dirty="0" smtClean="0"/>
          </a:p>
          <a:p>
            <a:r>
              <a:rPr lang="sv-SE" dirty="0" smtClean="0"/>
              <a:t>PRINT #2, "       r  </a:t>
            </a:r>
            <a:r>
              <a:rPr lang="sv-SE" dirty="0" err="1" smtClean="0"/>
              <a:t>SigmaK</a:t>
            </a:r>
            <a:r>
              <a:rPr lang="sv-SE" dirty="0" smtClean="0"/>
              <a:t>  dlim_0  </a:t>
            </a:r>
            <a:r>
              <a:rPr lang="sv-SE" dirty="0" err="1" smtClean="0"/>
              <a:t>dlim_c</a:t>
            </a:r>
            <a:r>
              <a:rPr lang="sv-SE" dirty="0" smtClean="0"/>
              <a:t>  </a:t>
            </a:r>
            <a:r>
              <a:rPr lang="sv-SE" dirty="0" err="1" smtClean="0"/>
              <a:t>dlim_q</a:t>
            </a:r>
            <a:r>
              <a:rPr lang="sv-SE" dirty="0" smtClean="0"/>
              <a:t>  </a:t>
            </a:r>
            <a:r>
              <a:rPr lang="sv-SE" dirty="0" err="1" smtClean="0"/>
              <a:t>dlim_p</a:t>
            </a:r>
            <a:r>
              <a:rPr lang="sv-SE" dirty="0" smtClean="0"/>
              <a:t>   </a:t>
            </a:r>
            <a:r>
              <a:rPr lang="sv-SE" dirty="0" err="1" smtClean="0"/>
              <a:t>avHARV</a:t>
            </a:r>
            <a:r>
              <a:rPr lang="sv-SE" dirty="0" smtClean="0"/>
              <a:t>    </a:t>
            </a:r>
            <a:r>
              <a:rPr lang="sv-SE" dirty="0" err="1" smtClean="0"/>
              <a:t>TotalPV</a:t>
            </a:r>
            <a:r>
              <a:rPr lang="sv-SE" dirty="0" smtClean="0"/>
              <a:t>"</a:t>
            </a:r>
          </a:p>
          <a:p>
            <a:r>
              <a:rPr lang="sv-SE" dirty="0" smtClean="0"/>
              <a:t>PRINT "       r  </a:t>
            </a:r>
            <a:r>
              <a:rPr lang="sv-SE" dirty="0" err="1" smtClean="0"/>
              <a:t>SigmaK</a:t>
            </a:r>
            <a:r>
              <a:rPr lang="sv-SE" dirty="0" smtClean="0"/>
              <a:t>  dlim_0  </a:t>
            </a:r>
            <a:r>
              <a:rPr lang="sv-SE" dirty="0" err="1" smtClean="0"/>
              <a:t>dlim_c</a:t>
            </a:r>
            <a:r>
              <a:rPr lang="sv-SE" dirty="0" smtClean="0"/>
              <a:t>  </a:t>
            </a:r>
            <a:r>
              <a:rPr lang="sv-SE" dirty="0" err="1" smtClean="0"/>
              <a:t>dlim_q</a:t>
            </a:r>
            <a:r>
              <a:rPr lang="sv-SE" dirty="0" smtClean="0"/>
              <a:t>  </a:t>
            </a:r>
            <a:r>
              <a:rPr lang="sv-SE" dirty="0" err="1" smtClean="0"/>
              <a:t>dlim_p</a:t>
            </a:r>
            <a:r>
              <a:rPr lang="sv-SE" dirty="0" smtClean="0"/>
              <a:t>   </a:t>
            </a:r>
            <a:r>
              <a:rPr lang="sv-SE" dirty="0" err="1" smtClean="0"/>
              <a:t>avHARV</a:t>
            </a:r>
            <a:r>
              <a:rPr lang="sv-SE" dirty="0" smtClean="0"/>
              <a:t>    </a:t>
            </a:r>
            <a:r>
              <a:rPr lang="sv-SE" dirty="0" err="1" smtClean="0"/>
              <a:t>TotalPV</a:t>
            </a:r>
            <a:r>
              <a:rPr lang="sv-SE" dirty="0" smtClean="0"/>
              <a:t>"</a:t>
            </a:r>
          </a:p>
          <a:p>
            <a:endParaRPr lang="sv-SE" dirty="0" smtClean="0"/>
          </a:p>
          <a:p>
            <a:r>
              <a:rPr lang="sv-SE" dirty="0" smtClean="0"/>
              <a:t>REM parameters</a:t>
            </a:r>
          </a:p>
          <a:p>
            <a:r>
              <a:rPr lang="sv-SE" dirty="0" smtClean="0"/>
              <a:t>PI = 3.1415926536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6604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47A9-5B4B-4DBD-AD24-B5835BC18F8A}" type="slidenum">
              <a:rPr lang="sv-SE" smtClean="0"/>
              <a:t>69</a:t>
            </a:fld>
            <a:endParaRPr lang="sv-SE"/>
          </a:p>
        </p:txBody>
      </p:sp>
      <p:sp>
        <p:nvSpPr>
          <p:cNvPr id="3" name="Rektangel 2"/>
          <p:cNvSpPr/>
          <p:nvPr/>
        </p:nvSpPr>
        <p:spPr>
          <a:xfrm>
            <a:off x="1875417" y="1216581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dirty="0" err="1" smtClean="0"/>
              <a:t>dmax</a:t>
            </a:r>
            <a:r>
              <a:rPr lang="sv-SE" dirty="0" smtClean="0"/>
              <a:t> = 10</a:t>
            </a:r>
          </a:p>
          <a:p>
            <a:r>
              <a:rPr lang="sv-SE" dirty="0" err="1" smtClean="0"/>
              <a:t>hacorr</a:t>
            </a:r>
            <a:r>
              <a:rPr lang="sv-SE" dirty="0" smtClean="0"/>
              <a:t> = 10000 / (PI * (</a:t>
            </a:r>
            <a:r>
              <a:rPr lang="sv-SE" dirty="0" err="1" smtClean="0"/>
              <a:t>dmax</a:t>
            </a:r>
            <a:r>
              <a:rPr lang="sv-SE" dirty="0" smtClean="0"/>
              <a:t> / 2) ^ 2)</a:t>
            </a:r>
          </a:p>
          <a:p>
            <a:r>
              <a:rPr lang="sv-SE" dirty="0" err="1" smtClean="0"/>
              <a:t>formnumb</a:t>
            </a:r>
            <a:r>
              <a:rPr lang="sv-SE" dirty="0" smtClean="0"/>
              <a:t> = 0.5</a:t>
            </a:r>
          </a:p>
          <a:p>
            <a:r>
              <a:rPr lang="sv-SE" dirty="0" err="1" smtClean="0"/>
              <a:t>setupc</a:t>
            </a:r>
            <a:r>
              <a:rPr lang="sv-SE" dirty="0" smtClean="0"/>
              <a:t> = 1000</a:t>
            </a:r>
          </a:p>
          <a:p>
            <a:r>
              <a:rPr lang="sv-SE" dirty="0" smtClean="0"/>
              <a:t>r = 0.03</a:t>
            </a:r>
          </a:p>
          <a:p>
            <a:r>
              <a:rPr lang="sv-SE" dirty="0" smtClean="0"/>
              <a:t>TMAX = 200</a:t>
            </a:r>
          </a:p>
          <a:p>
            <a:endParaRPr lang="sv-SE" dirty="0" smtClean="0"/>
          </a:p>
          <a:p>
            <a:r>
              <a:rPr lang="sv-SE" dirty="0" smtClean="0"/>
              <a:t>REM </a:t>
            </a:r>
            <a:r>
              <a:rPr lang="sv-SE" dirty="0" err="1" smtClean="0"/>
              <a:t>Harvest</a:t>
            </a:r>
            <a:r>
              <a:rPr lang="sv-SE" dirty="0" smtClean="0"/>
              <a:t> parameter definitions</a:t>
            </a:r>
          </a:p>
          <a:p>
            <a:r>
              <a:rPr lang="sv-SE" dirty="0" err="1" smtClean="0"/>
              <a:t>harvt</a:t>
            </a:r>
            <a:r>
              <a:rPr lang="sv-SE" dirty="0" smtClean="0"/>
              <a:t> = 5</a:t>
            </a:r>
          </a:p>
          <a:p>
            <a:endParaRPr lang="sv-SE" dirty="0" smtClean="0"/>
          </a:p>
          <a:p>
            <a:r>
              <a:rPr lang="sv-SE" dirty="0" smtClean="0"/>
              <a:t>REM Generation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random</a:t>
            </a:r>
            <a:r>
              <a:rPr lang="sv-SE" dirty="0" smtClean="0"/>
              <a:t> market </a:t>
            </a:r>
            <a:r>
              <a:rPr lang="sv-SE" dirty="0" err="1" smtClean="0"/>
              <a:t>price</a:t>
            </a:r>
            <a:r>
              <a:rPr lang="sv-SE" dirty="0" smtClean="0"/>
              <a:t> deviations</a:t>
            </a:r>
          </a:p>
          <a:p>
            <a:r>
              <a:rPr lang="sv-SE" dirty="0" err="1" smtClean="0"/>
              <a:t>randseed</a:t>
            </a:r>
            <a:r>
              <a:rPr lang="sv-SE" dirty="0" smtClean="0"/>
              <a:t> = 1</a:t>
            </a:r>
          </a:p>
          <a:p>
            <a:r>
              <a:rPr lang="sv-SE" dirty="0" smtClean="0"/>
              <a:t>RANDOMIZE </a:t>
            </a:r>
            <a:r>
              <a:rPr lang="sv-SE" dirty="0" err="1" smtClean="0"/>
              <a:t>randseed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993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i="1" dirty="0" smtClean="0"/>
              <a:t>The optimal limit diameter </a:t>
            </a:r>
            <a:r>
              <a:rPr lang="sv-SE" b="1" i="1" dirty="0" err="1" smtClean="0"/>
              <a:t>function</a:t>
            </a:r>
            <a:r>
              <a:rPr lang="sv-SE" b="1" i="1" dirty="0" smtClean="0"/>
              <a:t>:</a:t>
            </a:r>
            <a:endParaRPr lang="sv-SE" b="1" i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47A9-5B4B-4DBD-AD24-B5835BC18F8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624469" y="3105835"/>
            <a:ext cx="11014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sz="2800" b="1" dirty="0" smtClean="0"/>
              <a:t>IF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d(n1)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smtClean="0"/>
              <a:t>&gt;</a:t>
            </a:r>
            <a:r>
              <a:rPr lang="en-US" b="1" dirty="0" smtClean="0">
                <a:solidFill>
                  <a:srgbClr val="0070C0"/>
                </a:solidFill>
              </a:rPr>
              <a:t> (dlim_0 + </a:t>
            </a:r>
            <a:r>
              <a:rPr lang="en-US" b="1" dirty="0" err="1" smtClean="0">
                <a:solidFill>
                  <a:srgbClr val="0070C0"/>
                </a:solidFill>
              </a:rPr>
              <a:t>dlim_c</a:t>
            </a:r>
            <a:r>
              <a:rPr lang="en-US" b="1" dirty="0" smtClean="0">
                <a:solidFill>
                  <a:srgbClr val="0070C0"/>
                </a:solidFill>
              </a:rPr>
              <a:t> * </a:t>
            </a:r>
            <a:r>
              <a:rPr lang="en-US" b="1" dirty="0" smtClean="0">
                <a:solidFill>
                  <a:srgbClr val="00B050"/>
                </a:solidFill>
              </a:rPr>
              <a:t>c(n1)</a:t>
            </a:r>
            <a:r>
              <a:rPr lang="en-US" b="1" dirty="0" smtClean="0">
                <a:solidFill>
                  <a:srgbClr val="0070C0"/>
                </a:solidFill>
              </a:rPr>
              <a:t> + </a:t>
            </a:r>
            <a:r>
              <a:rPr lang="en-US" b="1" dirty="0" err="1" smtClean="0">
                <a:solidFill>
                  <a:srgbClr val="0070C0"/>
                </a:solidFill>
              </a:rPr>
              <a:t>dlim_q</a:t>
            </a:r>
            <a:r>
              <a:rPr lang="en-US" b="1" dirty="0" smtClean="0">
                <a:solidFill>
                  <a:srgbClr val="0070C0"/>
                </a:solidFill>
              </a:rPr>
              <a:t> * </a:t>
            </a:r>
            <a:r>
              <a:rPr lang="en-US" b="1" dirty="0" err="1" smtClean="0">
                <a:solidFill>
                  <a:srgbClr val="00B050"/>
                </a:solidFill>
              </a:rPr>
              <a:t>qual</a:t>
            </a:r>
            <a:r>
              <a:rPr lang="en-US" b="1" dirty="0" smtClean="0">
                <a:solidFill>
                  <a:srgbClr val="00B050"/>
                </a:solidFill>
              </a:rPr>
              <a:t>(n1)</a:t>
            </a:r>
            <a:r>
              <a:rPr lang="en-US" b="1" dirty="0" smtClean="0">
                <a:solidFill>
                  <a:srgbClr val="0070C0"/>
                </a:solidFill>
              </a:rPr>
              <a:t> + </a:t>
            </a:r>
            <a:r>
              <a:rPr lang="en-US" b="1" dirty="0" err="1" smtClean="0">
                <a:solidFill>
                  <a:srgbClr val="0070C0"/>
                </a:solidFill>
              </a:rPr>
              <a:t>dlim_p</a:t>
            </a:r>
            <a:r>
              <a:rPr lang="en-US" b="1" dirty="0" smtClean="0">
                <a:solidFill>
                  <a:srgbClr val="0070C0"/>
                </a:solidFill>
              </a:rPr>
              <a:t> * </a:t>
            </a:r>
            <a:r>
              <a:rPr lang="en-US" b="1" dirty="0" err="1" smtClean="0">
                <a:solidFill>
                  <a:srgbClr val="00B050"/>
                </a:solidFill>
              </a:rPr>
              <a:t>SigmaK</a:t>
            </a:r>
            <a:r>
              <a:rPr lang="en-US" b="1" dirty="0" smtClean="0">
                <a:solidFill>
                  <a:srgbClr val="00B050"/>
                </a:solidFill>
              </a:rPr>
              <a:t> * </a:t>
            </a:r>
            <a:r>
              <a:rPr lang="en-US" b="1" dirty="0" err="1" smtClean="0">
                <a:solidFill>
                  <a:srgbClr val="00B050"/>
                </a:solidFill>
              </a:rPr>
              <a:t>pdev</a:t>
            </a:r>
            <a:r>
              <a:rPr lang="en-US" b="1" dirty="0" smtClean="0">
                <a:solidFill>
                  <a:srgbClr val="00B050"/>
                </a:solidFill>
              </a:rPr>
              <a:t>(</a:t>
            </a:r>
            <a:r>
              <a:rPr lang="en-US" b="1" dirty="0" err="1" smtClean="0">
                <a:solidFill>
                  <a:srgbClr val="00B050"/>
                </a:solidFill>
              </a:rPr>
              <a:t>nums</a:t>
            </a:r>
            <a:r>
              <a:rPr lang="en-US" b="1" dirty="0" smtClean="0">
                <a:solidFill>
                  <a:srgbClr val="00B050"/>
                </a:solidFill>
              </a:rPr>
              <a:t>, t)) </a:t>
            </a:r>
            <a:r>
              <a:rPr lang="en-US" sz="2400" b="1" dirty="0" smtClean="0"/>
              <a:t>THEN</a:t>
            </a:r>
            <a:r>
              <a:rPr lang="en-US" sz="2400" b="1" dirty="0" smtClean="0">
                <a:solidFill>
                  <a:srgbClr val="FF0000"/>
                </a:solidFill>
              </a:rPr>
              <a:t> h(n1) = 1</a:t>
            </a:r>
            <a:endParaRPr lang="sv-SE" sz="2400" b="1" dirty="0">
              <a:solidFill>
                <a:srgbClr val="FF0000"/>
              </a:solidFill>
            </a:endParaRPr>
          </a:p>
        </p:txBody>
      </p:sp>
      <p:cxnSp>
        <p:nvCxnSpPr>
          <p:cNvPr id="8" name="Rak pil 7"/>
          <p:cNvCxnSpPr/>
          <p:nvPr/>
        </p:nvCxnSpPr>
        <p:spPr>
          <a:xfrm flipV="1">
            <a:off x="1991637" y="3571520"/>
            <a:ext cx="253127" cy="613205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Rak pil 8"/>
          <p:cNvCxnSpPr/>
          <p:nvPr/>
        </p:nvCxnSpPr>
        <p:spPr>
          <a:xfrm flipH="1" flipV="1">
            <a:off x="3186059" y="3667873"/>
            <a:ext cx="41235" cy="905928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Rak pil 9"/>
          <p:cNvCxnSpPr/>
          <p:nvPr/>
        </p:nvCxnSpPr>
        <p:spPr>
          <a:xfrm flipV="1">
            <a:off x="4584829" y="3629055"/>
            <a:ext cx="204481" cy="691005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Rak pil 10"/>
          <p:cNvCxnSpPr/>
          <p:nvPr/>
        </p:nvCxnSpPr>
        <p:spPr>
          <a:xfrm flipV="1">
            <a:off x="6658985" y="3667873"/>
            <a:ext cx="1779" cy="589882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ruta 11"/>
          <p:cNvSpPr txBox="1"/>
          <p:nvPr/>
        </p:nvSpPr>
        <p:spPr>
          <a:xfrm>
            <a:off x="1060358" y="5160228"/>
            <a:ext cx="13226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err="1" smtClean="0">
                <a:solidFill>
                  <a:srgbClr val="0070C0"/>
                </a:solidFill>
              </a:rPr>
              <a:t>These</a:t>
            </a:r>
            <a:r>
              <a:rPr lang="sv-SE" sz="2400" b="1" dirty="0" smtClean="0">
                <a:solidFill>
                  <a:srgbClr val="0070C0"/>
                </a:solidFill>
              </a:rPr>
              <a:t> </a:t>
            </a:r>
            <a:r>
              <a:rPr lang="sv-SE" sz="2400" b="1" dirty="0" err="1" smtClean="0">
                <a:solidFill>
                  <a:srgbClr val="0070C0"/>
                </a:solidFill>
              </a:rPr>
              <a:t>four</a:t>
            </a:r>
            <a:r>
              <a:rPr lang="sv-SE" sz="2400" b="1" dirty="0" smtClean="0">
                <a:solidFill>
                  <a:srgbClr val="0070C0"/>
                </a:solidFill>
              </a:rPr>
              <a:t> parameters, in the </a:t>
            </a:r>
            <a:r>
              <a:rPr lang="sv-SE" sz="2400" b="1" dirty="0" err="1" smtClean="0">
                <a:solidFill>
                  <a:srgbClr val="0070C0"/>
                </a:solidFill>
              </a:rPr>
              <a:t>control</a:t>
            </a:r>
            <a:r>
              <a:rPr lang="sv-SE" sz="2400" b="1" dirty="0" smtClean="0">
                <a:solidFill>
                  <a:srgbClr val="0070C0"/>
                </a:solidFill>
              </a:rPr>
              <a:t> </a:t>
            </a:r>
            <a:r>
              <a:rPr lang="sv-SE" sz="2400" b="1" dirty="0" err="1" smtClean="0">
                <a:solidFill>
                  <a:srgbClr val="0070C0"/>
                </a:solidFill>
              </a:rPr>
              <a:t>function</a:t>
            </a:r>
            <a:r>
              <a:rPr lang="sv-SE" sz="2400" b="1" dirty="0" smtClean="0">
                <a:solidFill>
                  <a:srgbClr val="0070C0"/>
                </a:solidFill>
              </a:rPr>
              <a:t>, </a:t>
            </a:r>
          </a:p>
          <a:p>
            <a:r>
              <a:rPr lang="sv-SE" sz="2400" b="1" dirty="0" err="1" smtClean="0">
                <a:solidFill>
                  <a:srgbClr val="0070C0"/>
                </a:solidFill>
              </a:rPr>
              <a:t>should</a:t>
            </a:r>
            <a:r>
              <a:rPr lang="sv-SE" sz="2400" b="1" dirty="0" smtClean="0">
                <a:solidFill>
                  <a:srgbClr val="0070C0"/>
                </a:solidFill>
              </a:rPr>
              <a:t> be </a:t>
            </a:r>
            <a:r>
              <a:rPr lang="sv-SE" sz="2400" b="1" dirty="0" err="1" smtClean="0">
                <a:solidFill>
                  <a:srgbClr val="0070C0"/>
                </a:solidFill>
              </a:rPr>
              <a:t>optimized</a:t>
            </a:r>
            <a:r>
              <a:rPr lang="sv-SE" sz="2400" b="1" dirty="0" smtClean="0">
                <a:solidFill>
                  <a:srgbClr val="0070C0"/>
                </a:solidFill>
              </a:rPr>
              <a:t> </a:t>
            </a:r>
            <a:r>
              <a:rPr lang="sv-SE" sz="2400" b="1" dirty="0" smtClean="0">
                <a:solidFill>
                  <a:srgbClr val="0070C0"/>
                </a:solidFill>
              </a:rPr>
              <a:t>(for real rate </a:t>
            </a:r>
            <a:r>
              <a:rPr lang="sv-SE" sz="2400" b="1" dirty="0" err="1" smtClean="0">
                <a:solidFill>
                  <a:srgbClr val="0070C0"/>
                </a:solidFill>
              </a:rPr>
              <a:t>of</a:t>
            </a:r>
            <a:r>
              <a:rPr lang="sv-SE" sz="2400" b="1" dirty="0" smtClean="0">
                <a:solidFill>
                  <a:srgbClr val="0070C0"/>
                </a:solidFill>
              </a:rPr>
              <a:t> </a:t>
            </a:r>
            <a:r>
              <a:rPr lang="sv-SE" sz="2400" b="1" dirty="0" err="1" smtClean="0">
                <a:solidFill>
                  <a:srgbClr val="0070C0"/>
                </a:solidFill>
              </a:rPr>
              <a:t>interest</a:t>
            </a:r>
            <a:r>
              <a:rPr lang="sv-SE" sz="2400" b="1" dirty="0" smtClean="0">
                <a:solidFill>
                  <a:srgbClr val="0070C0"/>
                </a:solidFill>
              </a:rPr>
              <a:t> 3%) .</a:t>
            </a:r>
            <a:endParaRPr lang="sv-SE" sz="2400" b="1" dirty="0">
              <a:solidFill>
                <a:srgbClr val="0070C0"/>
              </a:solidFill>
            </a:endParaRPr>
          </a:p>
        </p:txBody>
      </p:sp>
      <p:cxnSp>
        <p:nvCxnSpPr>
          <p:cNvPr id="13" name="Rak pil 12"/>
          <p:cNvCxnSpPr/>
          <p:nvPr/>
        </p:nvCxnSpPr>
        <p:spPr>
          <a:xfrm>
            <a:off x="1282390" y="2125311"/>
            <a:ext cx="44975" cy="98052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ruta 15"/>
          <p:cNvSpPr txBox="1"/>
          <p:nvPr/>
        </p:nvSpPr>
        <p:spPr>
          <a:xfrm>
            <a:off x="624468" y="1637869"/>
            <a:ext cx="2692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 smtClean="0">
                <a:solidFill>
                  <a:srgbClr val="FF0000"/>
                </a:solidFill>
              </a:rPr>
              <a:t>Diameter </a:t>
            </a:r>
            <a:r>
              <a:rPr lang="sv-SE" sz="2400" b="1" dirty="0" err="1" smtClean="0">
                <a:solidFill>
                  <a:srgbClr val="FF0000"/>
                </a:solidFill>
              </a:rPr>
              <a:t>of</a:t>
            </a:r>
            <a:r>
              <a:rPr lang="sv-SE" sz="2400" b="1" dirty="0" smtClean="0">
                <a:solidFill>
                  <a:srgbClr val="FF0000"/>
                </a:solidFill>
              </a:rPr>
              <a:t> </a:t>
            </a:r>
            <a:r>
              <a:rPr lang="sv-SE" sz="2400" b="1" dirty="0" err="1" smtClean="0">
                <a:solidFill>
                  <a:srgbClr val="FF0000"/>
                </a:solidFill>
              </a:rPr>
              <a:t>tree</a:t>
            </a:r>
            <a:r>
              <a:rPr lang="sv-SE" sz="2400" b="1" dirty="0" smtClean="0">
                <a:solidFill>
                  <a:srgbClr val="FF0000"/>
                </a:solidFill>
              </a:rPr>
              <a:t> n1</a:t>
            </a:r>
            <a:endParaRPr lang="sv-SE" sz="2400" b="1" dirty="0">
              <a:solidFill>
                <a:srgbClr val="FF0000"/>
              </a:solidFill>
            </a:endParaRPr>
          </a:p>
        </p:txBody>
      </p:sp>
      <p:sp>
        <p:nvSpPr>
          <p:cNvPr id="18" name="Rektangel 17"/>
          <p:cNvSpPr/>
          <p:nvPr/>
        </p:nvSpPr>
        <p:spPr>
          <a:xfrm>
            <a:off x="1732759" y="4155004"/>
            <a:ext cx="4219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4000" b="1" dirty="0" smtClean="0">
                <a:solidFill>
                  <a:srgbClr val="0070C0"/>
                </a:solidFill>
              </a:rPr>
              <a:t>?</a:t>
            </a:r>
            <a:endParaRPr lang="sv-SE" sz="4000" b="1" dirty="0">
              <a:solidFill>
                <a:srgbClr val="0070C0"/>
              </a:solidFill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7965846" y="4184725"/>
            <a:ext cx="403270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 smtClean="0">
                <a:solidFill>
                  <a:prstClr val="black"/>
                </a:solidFill>
              </a:rPr>
              <a:t>If </a:t>
            </a:r>
            <a:r>
              <a:rPr lang="sv-SE" sz="2400" b="1" dirty="0" smtClean="0">
                <a:solidFill>
                  <a:srgbClr val="FF0000"/>
                </a:solidFill>
              </a:rPr>
              <a:t>h(n1)=0 </a:t>
            </a:r>
            <a:r>
              <a:rPr lang="sv-SE" sz="2400" b="1" dirty="0" smtClean="0">
                <a:solidFill>
                  <a:prstClr val="black"/>
                </a:solidFill>
              </a:rPr>
              <a:t>(default </a:t>
            </a:r>
            <a:r>
              <a:rPr lang="sv-SE" sz="2400" b="1" dirty="0" err="1" smtClean="0">
                <a:solidFill>
                  <a:prstClr val="black"/>
                </a:solidFill>
              </a:rPr>
              <a:t>value</a:t>
            </a:r>
            <a:r>
              <a:rPr lang="sv-SE" sz="2400" b="1" dirty="0" smtClean="0">
                <a:solidFill>
                  <a:prstClr val="black"/>
                </a:solidFill>
              </a:rPr>
              <a:t>), </a:t>
            </a:r>
          </a:p>
          <a:p>
            <a:r>
              <a:rPr lang="sv-SE" sz="2400" b="1" dirty="0" err="1" smtClean="0">
                <a:solidFill>
                  <a:prstClr val="black"/>
                </a:solidFill>
              </a:rPr>
              <a:t>then</a:t>
            </a:r>
            <a:r>
              <a:rPr lang="sv-SE" sz="2400" b="1" dirty="0" smtClean="0">
                <a:solidFill>
                  <a:prstClr val="black"/>
                </a:solidFill>
              </a:rPr>
              <a:t> the </a:t>
            </a:r>
            <a:r>
              <a:rPr lang="sv-SE" sz="2400" b="1" dirty="0" err="1" smtClean="0">
                <a:solidFill>
                  <a:prstClr val="black"/>
                </a:solidFill>
              </a:rPr>
              <a:t>tree</a:t>
            </a:r>
            <a:r>
              <a:rPr lang="sv-SE" sz="2400" b="1" dirty="0" smtClean="0">
                <a:solidFill>
                  <a:prstClr val="black"/>
                </a:solidFill>
              </a:rPr>
              <a:t> </a:t>
            </a:r>
            <a:r>
              <a:rPr lang="sv-SE" sz="2400" b="1" dirty="0" err="1" smtClean="0">
                <a:solidFill>
                  <a:prstClr val="black"/>
                </a:solidFill>
              </a:rPr>
              <a:t>should</a:t>
            </a:r>
            <a:r>
              <a:rPr lang="sv-SE" sz="2400" b="1" dirty="0" smtClean="0">
                <a:solidFill>
                  <a:prstClr val="black"/>
                </a:solidFill>
              </a:rPr>
              <a:t> not be </a:t>
            </a:r>
          </a:p>
          <a:p>
            <a:r>
              <a:rPr lang="sv-SE" sz="2400" b="1" dirty="0" err="1" smtClean="0">
                <a:solidFill>
                  <a:prstClr val="black"/>
                </a:solidFill>
              </a:rPr>
              <a:t>instantly</a:t>
            </a:r>
            <a:r>
              <a:rPr lang="sv-SE" sz="2400" b="1" dirty="0" smtClean="0">
                <a:solidFill>
                  <a:prstClr val="black"/>
                </a:solidFill>
              </a:rPr>
              <a:t> </a:t>
            </a:r>
            <a:r>
              <a:rPr lang="sv-SE" sz="2400" b="1" dirty="0" err="1" smtClean="0">
                <a:solidFill>
                  <a:prstClr val="black"/>
                </a:solidFill>
              </a:rPr>
              <a:t>harvested</a:t>
            </a:r>
            <a:r>
              <a:rPr lang="sv-SE" sz="2400" b="1" dirty="0" smtClean="0">
                <a:solidFill>
                  <a:prstClr val="black"/>
                </a:solidFill>
              </a:rPr>
              <a:t>. </a:t>
            </a:r>
          </a:p>
          <a:p>
            <a:r>
              <a:rPr lang="sv-SE" sz="2400" b="1" dirty="0" smtClean="0">
                <a:solidFill>
                  <a:prstClr val="black"/>
                </a:solidFill>
              </a:rPr>
              <a:t>If </a:t>
            </a:r>
            <a:r>
              <a:rPr lang="sv-SE" sz="2400" b="1" dirty="0" smtClean="0">
                <a:solidFill>
                  <a:srgbClr val="FF0000"/>
                </a:solidFill>
              </a:rPr>
              <a:t>h(n1) = 1</a:t>
            </a:r>
            <a:r>
              <a:rPr lang="sv-SE" sz="2400" b="1" dirty="0" smtClean="0">
                <a:solidFill>
                  <a:prstClr val="black"/>
                </a:solidFill>
              </a:rPr>
              <a:t>, </a:t>
            </a:r>
            <a:r>
              <a:rPr lang="sv-SE" sz="2400" b="1" dirty="0" err="1" smtClean="0">
                <a:solidFill>
                  <a:prstClr val="black"/>
                </a:solidFill>
              </a:rPr>
              <a:t>then</a:t>
            </a:r>
            <a:r>
              <a:rPr lang="sv-SE" sz="2400" b="1" dirty="0" smtClean="0">
                <a:solidFill>
                  <a:prstClr val="black"/>
                </a:solidFill>
              </a:rPr>
              <a:t> the </a:t>
            </a:r>
            <a:r>
              <a:rPr lang="sv-SE" sz="2400" b="1" dirty="0" err="1" smtClean="0">
                <a:solidFill>
                  <a:prstClr val="black"/>
                </a:solidFill>
              </a:rPr>
              <a:t>tree</a:t>
            </a:r>
            <a:r>
              <a:rPr lang="sv-SE" sz="2400" b="1" dirty="0" smtClean="0">
                <a:solidFill>
                  <a:prstClr val="black"/>
                </a:solidFill>
              </a:rPr>
              <a:t> </a:t>
            </a:r>
          </a:p>
          <a:p>
            <a:r>
              <a:rPr lang="sv-SE" sz="2400" b="1" dirty="0" err="1" smtClean="0">
                <a:solidFill>
                  <a:prstClr val="black"/>
                </a:solidFill>
              </a:rPr>
              <a:t>should</a:t>
            </a:r>
            <a:r>
              <a:rPr lang="sv-SE" sz="2400" b="1" dirty="0" smtClean="0">
                <a:solidFill>
                  <a:prstClr val="black"/>
                </a:solidFill>
              </a:rPr>
              <a:t> be </a:t>
            </a:r>
            <a:r>
              <a:rPr lang="sv-SE" sz="2400" b="1" dirty="0" err="1" smtClean="0">
                <a:solidFill>
                  <a:prstClr val="black"/>
                </a:solidFill>
              </a:rPr>
              <a:t>instantly</a:t>
            </a:r>
            <a:r>
              <a:rPr lang="sv-SE" sz="2400" b="1" dirty="0" smtClean="0">
                <a:solidFill>
                  <a:prstClr val="black"/>
                </a:solidFill>
              </a:rPr>
              <a:t> </a:t>
            </a:r>
            <a:r>
              <a:rPr lang="sv-SE" sz="2400" b="1" dirty="0" err="1" smtClean="0">
                <a:solidFill>
                  <a:prstClr val="black"/>
                </a:solidFill>
              </a:rPr>
              <a:t>harvested</a:t>
            </a:r>
            <a:r>
              <a:rPr lang="sv-SE" sz="2400" b="1" dirty="0" smtClean="0">
                <a:solidFill>
                  <a:prstClr val="black"/>
                </a:solidFill>
              </a:rPr>
              <a:t>.</a:t>
            </a:r>
            <a:endParaRPr lang="sv-SE" sz="2400" b="1" dirty="0">
              <a:solidFill>
                <a:prstClr val="black"/>
              </a:solidFill>
            </a:endParaRPr>
          </a:p>
        </p:txBody>
      </p:sp>
      <p:sp>
        <p:nvSpPr>
          <p:cNvPr id="6" name="Rektangel med rundade hörn 5"/>
          <p:cNvSpPr/>
          <p:nvPr/>
        </p:nvSpPr>
        <p:spPr>
          <a:xfrm>
            <a:off x="7942592" y="3984571"/>
            <a:ext cx="4055961" cy="237177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cxnSp>
        <p:nvCxnSpPr>
          <p:cNvPr id="14" name="Rak pil 13"/>
          <p:cNvCxnSpPr/>
          <p:nvPr/>
        </p:nvCxnSpPr>
        <p:spPr>
          <a:xfrm flipH="1">
            <a:off x="10484135" y="3600325"/>
            <a:ext cx="67733" cy="344592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pil 18"/>
          <p:cNvCxnSpPr/>
          <p:nvPr/>
        </p:nvCxnSpPr>
        <p:spPr>
          <a:xfrm flipH="1">
            <a:off x="4036772" y="2208564"/>
            <a:ext cx="349748" cy="104835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Rak pil 24"/>
          <p:cNvCxnSpPr/>
          <p:nvPr/>
        </p:nvCxnSpPr>
        <p:spPr>
          <a:xfrm flipH="1">
            <a:off x="5746252" y="2579972"/>
            <a:ext cx="349749" cy="676943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Rak pil 25"/>
          <p:cNvCxnSpPr>
            <a:stCxn id="42" idx="2"/>
          </p:cNvCxnSpPr>
          <p:nvPr/>
        </p:nvCxnSpPr>
        <p:spPr>
          <a:xfrm flipH="1">
            <a:off x="7673678" y="2858095"/>
            <a:ext cx="345094" cy="393563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textruta 28"/>
          <p:cNvSpPr txBox="1"/>
          <p:nvPr/>
        </p:nvSpPr>
        <p:spPr>
          <a:xfrm>
            <a:off x="4036772" y="1563558"/>
            <a:ext cx="1886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err="1" smtClean="0"/>
              <a:t>Local</a:t>
            </a:r>
            <a:r>
              <a:rPr lang="sv-SE" b="1" dirty="0" smtClean="0"/>
              <a:t> </a:t>
            </a:r>
            <a:r>
              <a:rPr lang="sv-SE" b="1" dirty="0" err="1" smtClean="0"/>
              <a:t>competition</a:t>
            </a:r>
            <a:endParaRPr lang="sv-SE" b="1" dirty="0" smtClean="0"/>
          </a:p>
          <a:p>
            <a:r>
              <a:rPr lang="sv-SE" b="1" dirty="0" err="1" smtClean="0"/>
              <a:t>of</a:t>
            </a:r>
            <a:r>
              <a:rPr lang="sv-SE" b="1" dirty="0" smtClean="0"/>
              <a:t> </a:t>
            </a:r>
            <a:r>
              <a:rPr lang="sv-SE" b="1" dirty="0" err="1" smtClean="0"/>
              <a:t>tree</a:t>
            </a:r>
            <a:r>
              <a:rPr lang="sv-SE" b="1" dirty="0" smtClean="0"/>
              <a:t> n1</a:t>
            </a:r>
            <a:endParaRPr lang="sv-SE" b="1" dirty="0"/>
          </a:p>
        </p:txBody>
      </p:sp>
      <p:sp>
        <p:nvSpPr>
          <p:cNvPr id="32" name="textruta 31"/>
          <p:cNvSpPr txBox="1"/>
          <p:nvPr/>
        </p:nvSpPr>
        <p:spPr>
          <a:xfrm>
            <a:off x="6095999" y="2011610"/>
            <a:ext cx="1577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err="1" smtClean="0"/>
              <a:t>Timber</a:t>
            </a:r>
            <a:r>
              <a:rPr lang="sv-SE" b="1" dirty="0" smtClean="0"/>
              <a:t> </a:t>
            </a:r>
            <a:r>
              <a:rPr lang="sv-SE" b="1" dirty="0" err="1" smtClean="0"/>
              <a:t>quality</a:t>
            </a:r>
            <a:endParaRPr lang="sv-SE" b="1" dirty="0" smtClean="0"/>
          </a:p>
          <a:p>
            <a:r>
              <a:rPr lang="sv-SE" b="1" dirty="0" err="1" smtClean="0"/>
              <a:t>of</a:t>
            </a:r>
            <a:r>
              <a:rPr lang="sv-SE" b="1" dirty="0" smtClean="0"/>
              <a:t> </a:t>
            </a:r>
            <a:r>
              <a:rPr lang="sv-SE" b="1" dirty="0" err="1" smtClean="0"/>
              <a:t>tree</a:t>
            </a:r>
            <a:r>
              <a:rPr lang="sv-SE" b="1" dirty="0" smtClean="0"/>
              <a:t> n1</a:t>
            </a:r>
            <a:endParaRPr lang="sv-SE" b="1" dirty="0"/>
          </a:p>
        </p:txBody>
      </p:sp>
      <p:cxnSp>
        <p:nvCxnSpPr>
          <p:cNvPr id="33" name="Rak pil 32"/>
          <p:cNvCxnSpPr/>
          <p:nvPr/>
        </p:nvCxnSpPr>
        <p:spPr>
          <a:xfrm flipH="1">
            <a:off x="8783751" y="2621431"/>
            <a:ext cx="389432" cy="655267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textruta 34"/>
          <p:cNvSpPr txBox="1"/>
          <p:nvPr/>
        </p:nvSpPr>
        <p:spPr>
          <a:xfrm>
            <a:off x="7719608" y="2539264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1.0</a:t>
            </a:r>
            <a:endParaRPr lang="sv-SE" b="1" dirty="0"/>
          </a:p>
        </p:txBody>
      </p:sp>
      <p:sp>
        <p:nvSpPr>
          <p:cNvPr id="36" name="textruta 35"/>
          <p:cNvSpPr txBox="1"/>
          <p:nvPr/>
        </p:nvSpPr>
        <p:spPr>
          <a:xfrm>
            <a:off x="8632336" y="1678517"/>
            <a:ext cx="32255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Real </a:t>
            </a:r>
            <a:r>
              <a:rPr lang="sv-SE" b="1" dirty="0" err="1" smtClean="0"/>
              <a:t>timber</a:t>
            </a:r>
            <a:r>
              <a:rPr lang="sv-SE" b="1" dirty="0" smtClean="0"/>
              <a:t> </a:t>
            </a:r>
            <a:r>
              <a:rPr lang="sv-SE" b="1" dirty="0" err="1" smtClean="0"/>
              <a:t>price</a:t>
            </a:r>
            <a:r>
              <a:rPr lang="sv-SE" b="1" dirty="0" smtClean="0"/>
              <a:t> (</a:t>
            </a:r>
            <a:r>
              <a:rPr lang="sv-SE" b="1" dirty="0" err="1" smtClean="0"/>
              <a:t>of</a:t>
            </a:r>
            <a:r>
              <a:rPr lang="sv-SE" b="1" dirty="0" smtClean="0"/>
              <a:t> </a:t>
            </a:r>
            <a:r>
              <a:rPr lang="sv-SE" b="1" dirty="0" err="1" smtClean="0"/>
              <a:t>average</a:t>
            </a:r>
            <a:endParaRPr lang="sv-SE" b="1" dirty="0" smtClean="0"/>
          </a:p>
          <a:p>
            <a:r>
              <a:rPr lang="sv-SE" b="1" dirty="0" err="1" smtClean="0"/>
              <a:t>timber</a:t>
            </a:r>
            <a:r>
              <a:rPr lang="sv-SE" b="1" dirty="0" smtClean="0"/>
              <a:t> </a:t>
            </a:r>
            <a:r>
              <a:rPr lang="sv-SE" b="1" dirty="0" err="1" smtClean="0"/>
              <a:t>quality</a:t>
            </a:r>
            <a:r>
              <a:rPr lang="sv-SE" b="1" dirty="0" smtClean="0"/>
              <a:t>) minus </a:t>
            </a:r>
            <a:r>
              <a:rPr lang="sv-SE" b="1" dirty="0" err="1" smtClean="0"/>
              <a:t>expected</a:t>
            </a:r>
            <a:r>
              <a:rPr lang="sv-SE" b="1" dirty="0" smtClean="0"/>
              <a:t> </a:t>
            </a:r>
          </a:p>
          <a:p>
            <a:r>
              <a:rPr lang="sv-SE" b="1" dirty="0" smtClean="0"/>
              <a:t>real </a:t>
            </a:r>
            <a:r>
              <a:rPr lang="sv-SE" b="1" dirty="0" err="1" smtClean="0"/>
              <a:t>equilibrium</a:t>
            </a:r>
            <a:r>
              <a:rPr lang="sv-SE" b="1" dirty="0" smtClean="0"/>
              <a:t> </a:t>
            </a:r>
            <a:r>
              <a:rPr lang="sv-SE" b="1" dirty="0" err="1" smtClean="0"/>
              <a:t>price</a:t>
            </a:r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37" name="Rektangel med rundade hörn 36"/>
          <p:cNvSpPr/>
          <p:nvPr/>
        </p:nvSpPr>
        <p:spPr>
          <a:xfrm>
            <a:off x="332175" y="4120837"/>
            <a:ext cx="7514570" cy="2235513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8" name="Rektangel med rundade hörn 37"/>
          <p:cNvSpPr/>
          <p:nvPr/>
        </p:nvSpPr>
        <p:spPr>
          <a:xfrm>
            <a:off x="3852153" y="1563558"/>
            <a:ext cx="2068973" cy="645006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9" name="Rektangel med rundade hörn 38"/>
          <p:cNvSpPr/>
          <p:nvPr/>
        </p:nvSpPr>
        <p:spPr>
          <a:xfrm>
            <a:off x="6025894" y="2009071"/>
            <a:ext cx="1647781" cy="585444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0" name="Rektangel med rundade hörn 39"/>
          <p:cNvSpPr/>
          <p:nvPr/>
        </p:nvSpPr>
        <p:spPr>
          <a:xfrm>
            <a:off x="8408104" y="1700749"/>
            <a:ext cx="3590449" cy="901098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2" name="Rektangel med rundade hörn 41"/>
          <p:cNvSpPr/>
          <p:nvPr/>
        </p:nvSpPr>
        <p:spPr>
          <a:xfrm>
            <a:off x="7770094" y="2551288"/>
            <a:ext cx="497356" cy="306807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8" name="Rektangel med rundade hörn 47"/>
          <p:cNvSpPr/>
          <p:nvPr/>
        </p:nvSpPr>
        <p:spPr>
          <a:xfrm>
            <a:off x="476654" y="1563558"/>
            <a:ext cx="2947481" cy="56175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3016339" y="4469133"/>
            <a:ext cx="4219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v-SE" sz="4000" b="1" dirty="0">
                <a:solidFill>
                  <a:srgbClr val="0070C0"/>
                </a:solidFill>
              </a:rPr>
              <a:t>?</a:t>
            </a:r>
            <a:endParaRPr lang="sv-SE" sz="4000" b="1" dirty="0">
              <a:solidFill>
                <a:srgbClr val="0070C0"/>
              </a:solidFill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4235664" y="4282465"/>
            <a:ext cx="4219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v-SE" sz="4000" b="1" dirty="0">
                <a:solidFill>
                  <a:srgbClr val="0070C0"/>
                </a:solidFill>
              </a:rPr>
              <a:t>?</a:t>
            </a:r>
            <a:endParaRPr lang="sv-SE" sz="4000" b="1" dirty="0">
              <a:solidFill>
                <a:srgbClr val="0070C0"/>
              </a:solidFill>
            </a:endParaRPr>
          </a:p>
        </p:txBody>
      </p:sp>
      <p:sp>
        <p:nvSpPr>
          <p:cNvPr id="17" name="Rektangel 16"/>
          <p:cNvSpPr/>
          <p:nvPr/>
        </p:nvSpPr>
        <p:spPr>
          <a:xfrm>
            <a:off x="6448030" y="4267416"/>
            <a:ext cx="4219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v-SE" sz="4000" b="1" dirty="0">
                <a:solidFill>
                  <a:srgbClr val="0070C0"/>
                </a:solidFill>
              </a:rPr>
              <a:t>?</a:t>
            </a:r>
            <a:endParaRPr lang="sv-SE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97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47A9-5B4B-4DBD-AD24-B5835BC18F8A}" type="slidenum">
              <a:rPr lang="sv-SE" smtClean="0"/>
              <a:t>70</a:t>
            </a:fld>
            <a:endParaRPr lang="sv-SE"/>
          </a:p>
        </p:txBody>
      </p:sp>
      <p:sp>
        <p:nvSpPr>
          <p:cNvPr id="3" name="Rektangel 2"/>
          <p:cNvSpPr/>
          <p:nvPr/>
        </p:nvSpPr>
        <p:spPr>
          <a:xfrm>
            <a:off x="3048000" y="751344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dirty="0" err="1" smtClean="0"/>
              <a:t>Numser</a:t>
            </a:r>
            <a:r>
              <a:rPr lang="sv-SE" dirty="0" smtClean="0"/>
              <a:t> = 10</a:t>
            </a:r>
          </a:p>
          <a:p>
            <a:r>
              <a:rPr lang="sv-SE" dirty="0" smtClean="0"/>
              <a:t>PEQU = 503.3</a:t>
            </a:r>
          </a:p>
          <a:p>
            <a:r>
              <a:rPr lang="sv-SE" dirty="0" err="1" smtClean="0"/>
              <a:t>SigmaP</a:t>
            </a:r>
            <a:r>
              <a:rPr lang="sv-SE" dirty="0" smtClean="0"/>
              <a:t> = 59.03</a:t>
            </a:r>
          </a:p>
          <a:p>
            <a:endParaRPr lang="sv-SE" dirty="0" smtClean="0"/>
          </a:p>
          <a:p>
            <a:r>
              <a:rPr lang="sv-SE" dirty="0" smtClean="0"/>
              <a:t>FOR </a:t>
            </a:r>
            <a:r>
              <a:rPr lang="sv-SE" dirty="0" err="1" smtClean="0"/>
              <a:t>nums</a:t>
            </a:r>
            <a:r>
              <a:rPr lang="sv-SE" dirty="0" smtClean="0"/>
              <a:t> = 1 TO </a:t>
            </a:r>
            <a:r>
              <a:rPr lang="sv-SE" dirty="0" err="1" smtClean="0"/>
              <a:t>Numser</a:t>
            </a:r>
            <a:endParaRPr lang="sv-SE" dirty="0" smtClean="0"/>
          </a:p>
          <a:p>
            <a:r>
              <a:rPr lang="sv-SE" dirty="0" smtClean="0"/>
              <a:t>    </a:t>
            </a:r>
            <a:r>
              <a:rPr lang="sv-SE" dirty="0" err="1" smtClean="0"/>
              <a:t>Price_t</a:t>
            </a:r>
            <a:r>
              <a:rPr lang="sv-SE" dirty="0" smtClean="0"/>
              <a:t> = PEQU</a:t>
            </a:r>
          </a:p>
          <a:p>
            <a:r>
              <a:rPr lang="sv-SE" dirty="0" smtClean="0"/>
              <a:t>    </a:t>
            </a:r>
            <a:r>
              <a:rPr lang="sv-SE" dirty="0" err="1" smtClean="0"/>
              <a:t>pdev</a:t>
            </a:r>
            <a:r>
              <a:rPr lang="sv-SE" dirty="0" smtClean="0"/>
              <a:t>(</a:t>
            </a:r>
            <a:r>
              <a:rPr lang="sv-SE" dirty="0" err="1" smtClean="0"/>
              <a:t>nums</a:t>
            </a:r>
            <a:r>
              <a:rPr lang="sv-SE" dirty="0" smtClean="0"/>
              <a:t>, 0) = 0</a:t>
            </a:r>
          </a:p>
          <a:p>
            <a:r>
              <a:rPr lang="sv-SE" dirty="0" smtClean="0"/>
              <a:t>    FOR t = 1 TO 200</a:t>
            </a:r>
          </a:p>
          <a:p>
            <a:r>
              <a:rPr lang="sv-SE" dirty="0" smtClean="0"/>
              <a:t>        REM Generation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Random</a:t>
            </a:r>
            <a:r>
              <a:rPr lang="sv-SE" dirty="0" smtClean="0"/>
              <a:t> </a:t>
            </a:r>
            <a:r>
              <a:rPr lang="sv-SE" dirty="0" err="1" smtClean="0"/>
              <a:t>Number</a:t>
            </a:r>
            <a:r>
              <a:rPr lang="sv-SE" dirty="0" smtClean="0"/>
              <a:t> N(0,1):</a:t>
            </a:r>
          </a:p>
          <a:p>
            <a:r>
              <a:rPr lang="sv-SE" dirty="0" smtClean="0"/>
              <a:t>        epsilon = 0</a:t>
            </a:r>
          </a:p>
          <a:p>
            <a:r>
              <a:rPr lang="sv-SE" dirty="0" smtClean="0"/>
              <a:t>        FOR ii = 1 TO 12</a:t>
            </a:r>
          </a:p>
          <a:p>
            <a:r>
              <a:rPr lang="sv-SE" dirty="0" smtClean="0"/>
              <a:t>            epsilon = epsilon + RND</a:t>
            </a:r>
          </a:p>
          <a:p>
            <a:r>
              <a:rPr lang="sv-SE" dirty="0" smtClean="0"/>
              <a:t>        NEXT ii</a:t>
            </a:r>
          </a:p>
          <a:p>
            <a:r>
              <a:rPr lang="sv-SE" dirty="0" smtClean="0"/>
              <a:t>        epsilon = (epsilon - 6)</a:t>
            </a:r>
          </a:p>
          <a:p>
            <a:r>
              <a:rPr lang="sv-SE" dirty="0" smtClean="0"/>
              <a:t>        </a:t>
            </a:r>
            <a:r>
              <a:rPr lang="sv-SE" dirty="0" err="1" smtClean="0"/>
              <a:t>Price_t</a:t>
            </a:r>
            <a:r>
              <a:rPr lang="sv-SE" dirty="0" smtClean="0"/>
              <a:t> = 235.9 + 0.5313 * </a:t>
            </a:r>
            <a:r>
              <a:rPr lang="sv-SE" dirty="0" err="1" smtClean="0"/>
              <a:t>Price_t</a:t>
            </a:r>
            <a:r>
              <a:rPr lang="sv-SE" dirty="0" smtClean="0"/>
              <a:t> + </a:t>
            </a:r>
            <a:r>
              <a:rPr lang="sv-SE" dirty="0" err="1" smtClean="0"/>
              <a:t>SigmaP</a:t>
            </a:r>
            <a:r>
              <a:rPr lang="sv-SE" dirty="0" smtClean="0"/>
              <a:t> * epsilon</a:t>
            </a:r>
          </a:p>
          <a:p>
            <a:r>
              <a:rPr lang="sv-SE" dirty="0" smtClean="0"/>
              <a:t>        </a:t>
            </a:r>
            <a:r>
              <a:rPr lang="sv-SE" dirty="0" err="1" smtClean="0"/>
              <a:t>pdev</a:t>
            </a:r>
            <a:r>
              <a:rPr lang="sv-SE" dirty="0" smtClean="0"/>
              <a:t>(</a:t>
            </a:r>
            <a:r>
              <a:rPr lang="sv-SE" dirty="0" err="1" smtClean="0"/>
              <a:t>nums</a:t>
            </a:r>
            <a:r>
              <a:rPr lang="sv-SE" dirty="0" smtClean="0"/>
              <a:t>, t) = </a:t>
            </a:r>
            <a:r>
              <a:rPr lang="sv-SE" dirty="0" err="1" smtClean="0"/>
              <a:t>Price_t</a:t>
            </a:r>
            <a:r>
              <a:rPr lang="sv-SE" dirty="0" smtClean="0"/>
              <a:t> - PEQU</a:t>
            </a:r>
          </a:p>
          <a:p>
            <a:r>
              <a:rPr lang="sv-SE" dirty="0" smtClean="0"/>
              <a:t>    NEXT t</a:t>
            </a:r>
          </a:p>
          <a:p>
            <a:endParaRPr lang="sv-SE" dirty="0" smtClean="0"/>
          </a:p>
          <a:p>
            <a:r>
              <a:rPr lang="sv-SE" dirty="0" smtClean="0"/>
              <a:t>NEXT </a:t>
            </a:r>
            <a:r>
              <a:rPr lang="sv-SE" dirty="0" err="1" smtClean="0"/>
              <a:t>nums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9127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47A9-5B4B-4DBD-AD24-B5835BC18F8A}" type="slidenum">
              <a:rPr lang="sv-SE" smtClean="0"/>
              <a:t>71</a:t>
            </a:fld>
            <a:endParaRPr lang="sv-SE"/>
          </a:p>
        </p:txBody>
      </p:sp>
      <p:sp>
        <p:nvSpPr>
          <p:cNvPr id="3" name="Rektangel 2"/>
          <p:cNvSpPr/>
          <p:nvPr/>
        </p:nvSpPr>
        <p:spPr>
          <a:xfrm>
            <a:off x="1541929" y="1052516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REM Here the loop starts with alternative values of</a:t>
            </a:r>
          </a:p>
          <a:p>
            <a:r>
              <a:rPr lang="en-US" dirty="0" smtClean="0"/>
              <a:t>REM some important exogenous parameters.</a:t>
            </a:r>
          </a:p>
          <a:p>
            <a:endParaRPr lang="en-US" dirty="0" smtClean="0"/>
          </a:p>
          <a:p>
            <a:r>
              <a:rPr lang="en-US" dirty="0" smtClean="0"/>
              <a:t>REM FOR r = 0.02 TO 0.041 STEP 0.01</a:t>
            </a:r>
          </a:p>
          <a:p>
            <a:r>
              <a:rPr lang="en-US" dirty="0" smtClean="0"/>
              <a:t>r = 0.03</a:t>
            </a:r>
          </a:p>
          <a:p>
            <a:r>
              <a:rPr lang="en-US" dirty="0" smtClean="0"/>
              <a:t>REM FOR </a:t>
            </a:r>
            <a:r>
              <a:rPr lang="en-US" dirty="0" err="1" smtClean="0"/>
              <a:t>SigmaK</a:t>
            </a:r>
            <a:r>
              <a:rPr lang="en-US" dirty="0" smtClean="0"/>
              <a:t> = 0.5 TO 1.51 STEP 0.5</a:t>
            </a:r>
          </a:p>
          <a:p>
            <a:r>
              <a:rPr lang="en-US" dirty="0" err="1" smtClean="0"/>
              <a:t>SigmaK</a:t>
            </a:r>
            <a:r>
              <a:rPr lang="en-US" dirty="0" smtClean="0"/>
              <a:t> = 1</a:t>
            </a:r>
          </a:p>
          <a:p>
            <a:endParaRPr lang="en-US" dirty="0" smtClean="0"/>
          </a:p>
          <a:p>
            <a:r>
              <a:rPr lang="en-US" dirty="0" smtClean="0"/>
              <a:t>REM Here is the loop where all total system simulations are made</a:t>
            </a:r>
          </a:p>
          <a:p>
            <a:r>
              <a:rPr lang="en-US" dirty="0" smtClean="0"/>
              <a:t>REM with different control function parameter values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1193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47A9-5B4B-4DBD-AD24-B5835BC18F8A}" type="slidenum">
              <a:rPr lang="sv-SE" smtClean="0"/>
              <a:t>72</a:t>
            </a:fld>
            <a:endParaRPr lang="sv-SE"/>
          </a:p>
        </p:txBody>
      </p:sp>
      <p:sp>
        <p:nvSpPr>
          <p:cNvPr id="3" name="Rektangel 2"/>
          <p:cNvSpPr/>
          <p:nvPr/>
        </p:nvSpPr>
        <p:spPr>
          <a:xfrm>
            <a:off x="3048000" y="1028343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dirty="0" smtClean="0"/>
              <a:t>FOR dlim_0 = 0.20 TO 0.51 STEP .050</a:t>
            </a:r>
          </a:p>
          <a:p>
            <a:endParaRPr lang="sv-SE" dirty="0" smtClean="0"/>
          </a:p>
          <a:p>
            <a:r>
              <a:rPr lang="sv-SE" dirty="0" smtClean="0"/>
              <a:t>    FOR </a:t>
            </a:r>
            <a:r>
              <a:rPr lang="sv-SE" dirty="0" err="1" smtClean="0"/>
              <a:t>dlim_c</a:t>
            </a:r>
            <a:r>
              <a:rPr lang="sv-SE" dirty="0" smtClean="0"/>
              <a:t> = 0.0000 TO -0.0036 STEP -0.0005</a:t>
            </a:r>
          </a:p>
          <a:p>
            <a:endParaRPr lang="sv-SE" dirty="0" smtClean="0"/>
          </a:p>
          <a:p>
            <a:r>
              <a:rPr lang="sv-SE" dirty="0" smtClean="0"/>
              <a:t>        REM FOR </a:t>
            </a:r>
            <a:r>
              <a:rPr lang="sv-SE" dirty="0" err="1" smtClean="0"/>
              <a:t>dlim_q</a:t>
            </a:r>
            <a:r>
              <a:rPr lang="sv-SE" dirty="0" smtClean="0"/>
              <a:t> = 0.00 TO 0.061 STEP 0.02</a:t>
            </a:r>
          </a:p>
          <a:p>
            <a:r>
              <a:rPr lang="sv-SE" dirty="0" smtClean="0"/>
              <a:t>        </a:t>
            </a:r>
            <a:r>
              <a:rPr lang="sv-SE" dirty="0" err="1" smtClean="0"/>
              <a:t>dlim_q</a:t>
            </a:r>
            <a:r>
              <a:rPr lang="sv-SE" dirty="0" smtClean="0"/>
              <a:t> = 0.0600</a:t>
            </a:r>
          </a:p>
          <a:p>
            <a:endParaRPr lang="sv-SE" dirty="0" smtClean="0"/>
          </a:p>
          <a:p>
            <a:r>
              <a:rPr lang="sv-SE" dirty="0" smtClean="0"/>
              <a:t>        FOR </a:t>
            </a:r>
            <a:r>
              <a:rPr lang="sv-SE" dirty="0" err="1" smtClean="0"/>
              <a:t>dlim_p</a:t>
            </a:r>
            <a:r>
              <a:rPr lang="sv-SE" dirty="0" smtClean="0"/>
              <a:t> = -0.0070 TO 0.0001 STEP 0.001</a:t>
            </a:r>
          </a:p>
          <a:p>
            <a:endParaRPr lang="sv-SE" dirty="0" smtClean="0"/>
          </a:p>
          <a:p>
            <a:r>
              <a:rPr lang="sv-SE" dirty="0" smtClean="0"/>
              <a:t>            </a:t>
            </a:r>
            <a:r>
              <a:rPr lang="sv-SE" dirty="0" err="1" smtClean="0"/>
              <a:t>Detail</a:t>
            </a:r>
            <a:r>
              <a:rPr lang="sv-SE" dirty="0" smtClean="0"/>
              <a:t> = 0</a:t>
            </a:r>
          </a:p>
          <a:p>
            <a:r>
              <a:rPr lang="sv-SE" dirty="0" smtClean="0"/>
              <a:t>            </a:t>
            </a:r>
            <a:r>
              <a:rPr lang="sv-SE" dirty="0" err="1" smtClean="0"/>
              <a:t>sum_Totharv</a:t>
            </a:r>
            <a:r>
              <a:rPr lang="sv-SE" dirty="0" smtClean="0"/>
              <a:t> = 0</a:t>
            </a:r>
          </a:p>
          <a:p>
            <a:r>
              <a:rPr lang="sv-SE" dirty="0" smtClean="0"/>
              <a:t>            </a:t>
            </a:r>
            <a:r>
              <a:rPr lang="sv-SE" dirty="0" err="1" smtClean="0"/>
              <a:t>sum_Totpresv</a:t>
            </a:r>
            <a:r>
              <a:rPr lang="sv-SE" dirty="0" smtClean="0"/>
              <a:t> = 0</a:t>
            </a:r>
          </a:p>
          <a:p>
            <a:r>
              <a:rPr lang="sv-SE" dirty="0" smtClean="0"/>
              <a:t>            FOR </a:t>
            </a:r>
            <a:r>
              <a:rPr lang="sv-SE" dirty="0" err="1" smtClean="0"/>
              <a:t>nums</a:t>
            </a:r>
            <a:r>
              <a:rPr lang="sv-SE" dirty="0" smtClean="0"/>
              <a:t> = 1 TO </a:t>
            </a:r>
            <a:r>
              <a:rPr lang="sv-SE" dirty="0" err="1" smtClean="0"/>
              <a:t>Numser</a:t>
            </a:r>
            <a:endParaRPr lang="sv-SE" dirty="0" smtClean="0"/>
          </a:p>
          <a:p>
            <a:r>
              <a:rPr lang="sv-SE" dirty="0" smtClean="0"/>
              <a:t>                GOSUB </a:t>
            </a:r>
            <a:r>
              <a:rPr lang="sv-SE" dirty="0" err="1" smtClean="0"/>
              <a:t>Subroutine_SDOC</a:t>
            </a:r>
            <a:endParaRPr lang="sv-SE" dirty="0" smtClean="0"/>
          </a:p>
          <a:p>
            <a:r>
              <a:rPr lang="sv-SE" dirty="0" smtClean="0"/>
              <a:t>                </a:t>
            </a:r>
            <a:r>
              <a:rPr lang="sv-SE" dirty="0" err="1" smtClean="0"/>
              <a:t>sum_Totharv</a:t>
            </a:r>
            <a:r>
              <a:rPr lang="sv-SE" dirty="0" smtClean="0"/>
              <a:t> = </a:t>
            </a:r>
            <a:r>
              <a:rPr lang="sv-SE" dirty="0" err="1" smtClean="0"/>
              <a:t>sum_Totharv</a:t>
            </a:r>
            <a:r>
              <a:rPr lang="sv-SE" dirty="0" smtClean="0"/>
              <a:t> + </a:t>
            </a:r>
            <a:r>
              <a:rPr lang="sv-SE" dirty="0" err="1" smtClean="0"/>
              <a:t>Totharv</a:t>
            </a:r>
            <a:endParaRPr lang="sv-SE" dirty="0" smtClean="0"/>
          </a:p>
          <a:p>
            <a:r>
              <a:rPr lang="sv-SE" dirty="0" smtClean="0"/>
              <a:t>                </a:t>
            </a:r>
            <a:r>
              <a:rPr lang="sv-SE" dirty="0" err="1" smtClean="0"/>
              <a:t>sum_Totpresv</a:t>
            </a:r>
            <a:r>
              <a:rPr lang="sv-SE" dirty="0" smtClean="0"/>
              <a:t> = </a:t>
            </a:r>
            <a:r>
              <a:rPr lang="sv-SE" dirty="0" err="1" smtClean="0"/>
              <a:t>sum_Totpresv</a:t>
            </a:r>
            <a:r>
              <a:rPr lang="sv-SE" dirty="0" smtClean="0"/>
              <a:t> + </a:t>
            </a:r>
            <a:r>
              <a:rPr lang="sv-SE" dirty="0" err="1" smtClean="0"/>
              <a:t>Totpresv</a:t>
            </a:r>
            <a:endParaRPr lang="sv-SE" dirty="0" smtClean="0"/>
          </a:p>
          <a:p>
            <a:r>
              <a:rPr lang="sv-SE" dirty="0" smtClean="0"/>
              <a:t>            NEXT </a:t>
            </a:r>
            <a:r>
              <a:rPr lang="sv-SE" dirty="0" err="1" smtClean="0"/>
              <a:t>nums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3316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47A9-5B4B-4DBD-AD24-B5835BC18F8A}" type="slidenum">
              <a:rPr lang="sv-SE" smtClean="0"/>
              <a:t>73</a:t>
            </a:fld>
            <a:endParaRPr lang="sv-SE"/>
          </a:p>
        </p:txBody>
      </p:sp>
      <p:sp>
        <p:nvSpPr>
          <p:cNvPr id="3" name="Rektangel 2"/>
          <p:cNvSpPr/>
          <p:nvPr/>
        </p:nvSpPr>
        <p:spPr>
          <a:xfrm>
            <a:off x="3048000" y="474345"/>
            <a:ext cx="6096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dirty="0" smtClean="0"/>
              <a:t>PRINT #2, USING "###.####"; r;</a:t>
            </a:r>
          </a:p>
          <a:p>
            <a:r>
              <a:rPr lang="sv-SE" dirty="0" smtClean="0"/>
              <a:t>            PRINT #2, USING "###.####"; </a:t>
            </a:r>
            <a:r>
              <a:rPr lang="sv-SE" dirty="0" err="1" smtClean="0"/>
              <a:t>SigmaK</a:t>
            </a:r>
            <a:r>
              <a:rPr lang="sv-SE" dirty="0" smtClean="0"/>
              <a:t>;</a:t>
            </a:r>
          </a:p>
          <a:p>
            <a:r>
              <a:rPr lang="sv-SE" dirty="0" smtClean="0"/>
              <a:t>            PRINT #2, USING "###.####"; dlim_0;</a:t>
            </a:r>
          </a:p>
          <a:p>
            <a:r>
              <a:rPr lang="sv-SE" dirty="0" smtClean="0"/>
              <a:t>            PRINT #2, USING "###.####"; </a:t>
            </a:r>
            <a:r>
              <a:rPr lang="sv-SE" dirty="0" err="1" smtClean="0"/>
              <a:t>dlim_c</a:t>
            </a:r>
            <a:r>
              <a:rPr lang="sv-SE" dirty="0" smtClean="0"/>
              <a:t>;</a:t>
            </a:r>
          </a:p>
          <a:p>
            <a:r>
              <a:rPr lang="sv-SE" dirty="0" smtClean="0"/>
              <a:t>            PRINT #2, USING "###.####"; </a:t>
            </a:r>
            <a:r>
              <a:rPr lang="sv-SE" dirty="0" err="1" smtClean="0"/>
              <a:t>dlim_q</a:t>
            </a:r>
            <a:r>
              <a:rPr lang="sv-SE" dirty="0" smtClean="0"/>
              <a:t>;</a:t>
            </a:r>
          </a:p>
          <a:p>
            <a:r>
              <a:rPr lang="sv-SE" dirty="0" smtClean="0"/>
              <a:t>            PRINT #2, USING "###.####"; </a:t>
            </a:r>
            <a:r>
              <a:rPr lang="sv-SE" dirty="0" err="1" smtClean="0"/>
              <a:t>dlim_p</a:t>
            </a:r>
            <a:r>
              <a:rPr lang="sv-SE" dirty="0" smtClean="0"/>
              <a:t>;</a:t>
            </a:r>
          </a:p>
          <a:p>
            <a:endParaRPr lang="sv-SE" dirty="0" smtClean="0"/>
          </a:p>
          <a:p>
            <a:r>
              <a:rPr lang="sv-SE" dirty="0" smtClean="0"/>
              <a:t>            PRINT #2, USING "####.####"; </a:t>
            </a:r>
            <a:r>
              <a:rPr lang="sv-SE" dirty="0" err="1" smtClean="0"/>
              <a:t>sum_Totharv</a:t>
            </a:r>
            <a:r>
              <a:rPr lang="sv-SE" dirty="0" smtClean="0"/>
              <a:t> / 200 / </a:t>
            </a:r>
            <a:r>
              <a:rPr lang="sv-SE" dirty="0" err="1" smtClean="0"/>
              <a:t>Numser</a:t>
            </a:r>
            <a:r>
              <a:rPr lang="sv-SE" dirty="0" smtClean="0"/>
              <a:t>;</a:t>
            </a:r>
          </a:p>
          <a:p>
            <a:r>
              <a:rPr lang="sv-SE" dirty="0" smtClean="0"/>
              <a:t>            PRINT #2, USING "#######.###"; </a:t>
            </a:r>
            <a:r>
              <a:rPr lang="sv-SE" dirty="0" err="1" smtClean="0"/>
              <a:t>sum_Totpresv</a:t>
            </a:r>
            <a:r>
              <a:rPr lang="sv-SE" dirty="0" smtClean="0"/>
              <a:t> / </a:t>
            </a:r>
            <a:r>
              <a:rPr lang="sv-SE" dirty="0" err="1" smtClean="0"/>
              <a:t>Numser</a:t>
            </a:r>
            <a:endParaRPr lang="sv-SE" dirty="0" smtClean="0"/>
          </a:p>
          <a:p>
            <a:endParaRPr lang="sv-SE" dirty="0" smtClean="0"/>
          </a:p>
          <a:p>
            <a:r>
              <a:rPr lang="sv-SE" dirty="0" smtClean="0"/>
              <a:t>            PRINT USING "###.####"; r;</a:t>
            </a:r>
          </a:p>
          <a:p>
            <a:r>
              <a:rPr lang="sv-SE" dirty="0" smtClean="0"/>
              <a:t>            PRINT USING "###.####"; </a:t>
            </a:r>
            <a:r>
              <a:rPr lang="sv-SE" dirty="0" err="1" smtClean="0"/>
              <a:t>SigmaK</a:t>
            </a:r>
            <a:r>
              <a:rPr lang="sv-SE" dirty="0" smtClean="0"/>
              <a:t>;</a:t>
            </a:r>
          </a:p>
          <a:p>
            <a:r>
              <a:rPr lang="sv-SE" dirty="0" smtClean="0"/>
              <a:t>            PRINT USING "###.####"; dlim_0;</a:t>
            </a:r>
          </a:p>
          <a:p>
            <a:r>
              <a:rPr lang="sv-SE" dirty="0" smtClean="0"/>
              <a:t>            PRINT USING "###.####"; </a:t>
            </a:r>
            <a:r>
              <a:rPr lang="sv-SE" dirty="0" err="1" smtClean="0"/>
              <a:t>dlim_c</a:t>
            </a:r>
            <a:r>
              <a:rPr lang="sv-SE" dirty="0" smtClean="0"/>
              <a:t>;</a:t>
            </a:r>
          </a:p>
          <a:p>
            <a:r>
              <a:rPr lang="sv-SE" dirty="0" smtClean="0"/>
              <a:t>            PRINT USING "###.####"; </a:t>
            </a:r>
            <a:r>
              <a:rPr lang="sv-SE" dirty="0" err="1" smtClean="0"/>
              <a:t>dlim_q</a:t>
            </a:r>
            <a:r>
              <a:rPr lang="sv-SE" dirty="0" smtClean="0"/>
              <a:t>;</a:t>
            </a:r>
          </a:p>
          <a:p>
            <a:r>
              <a:rPr lang="sv-SE" dirty="0" smtClean="0"/>
              <a:t>            PRINT USING "###.####"; </a:t>
            </a:r>
            <a:r>
              <a:rPr lang="sv-SE" dirty="0" err="1" smtClean="0"/>
              <a:t>dlim_p</a:t>
            </a:r>
            <a:r>
              <a:rPr lang="sv-SE" dirty="0" smtClean="0"/>
              <a:t>;</a:t>
            </a:r>
          </a:p>
          <a:p>
            <a:endParaRPr lang="sv-SE" dirty="0" smtClean="0"/>
          </a:p>
          <a:p>
            <a:r>
              <a:rPr lang="sv-SE" dirty="0" smtClean="0"/>
              <a:t>            PRINT USING "####.####"; </a:t>
            </a:r>
            <a:r>
              <a:rPr lang="sv-SE" dirty="0" err="1" smtClean="0"/>
              <a:t>sum_Totharv</a:t>
            </a:r>
            <a:r>
              <a:rPr lang="sv-SE" dirty="0" smtClean="0"/>
              <a:t> / 200 / </a:t>
            </a:r>
            <a:r>
              <a:rPr lang="sv-SE" dirty="0" err="1" smtClean="0"/>
              <a:t>Numser</a:t>
            </a:r>
            <a:r>
              <a:rPr lang="sv-SE" dirty="0" smtClean="0"/>
              <a:t>;</a:t>
            </a:r>
          </a:p>
          <a:p>
            <a:r>
              <a:rPr lang="sv-SE" dirty="0" smtClean="0"/>
              <a:t>            PRINT USING "#######.###"; </a:t>
            </a:r>
            <a:r>
              <a:rPr lang="sv-SE" dirty="0" err="1" smtClean="0"/>
              <a:t>sum_Totpresv</a:t>
            </a:r>
            <a:r>
              <a:rPr lang="sv-SE" dirty="0" smtClean="0"/>
              <a:t> / </a:t>
            </a:r>
            <a:r>
              <a:rPr lang="sv-SE" dirty="0" err="1" smtClean="0"/>
              <a:t>Numser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8010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47A9-5B4B-4DBD-AD24-B5835BC18F8A}" type="slidenum">
              <a:rPr lang="sv-SE" smtClean="0"/>
              <a:t>74</a:t>
            </a:fld>
            <a:endParaRPr lang="sv-SE"/>
          </a:p>
        </p:txBody>
      </p:sp>
      <p:sp>
        <p:nvSpPr>
          <p:cNvPr id="3" name="Rektangel 2"/>
          <p:cNvSpPr/>
          <p:nvPr/>
        </p:nvSpPr>
        <p:spPr>
          <a:xfrm>
            <a:off x="3048000" y="1997839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 NEXT </a:t>
            </a:r>
            <a:r>
              <a:rPr lang="en-US" dirty="0" err="1" smtClean="0"/>
              <a:t>dlim_p</a:t>
            </a:r>
            <a:endParaRPr lang="en-US" dirty="0" smtClean="0"/>
          </a:p>
          <a:p>
            <a:r>
              <a:rPr lang="en-US" dirty="0" smtClean="0"/>
              <a:t>        REM NEXT </a:t>
            </a:r>
            <a:r>
              <a:rPr lang="en-US" dirty="0" err="1" smtClean="0"/>
              <a:t>dlim_q</a:t>
            </a:r>
            <a:endParaRPr lang="en-US" dirty="0" smtClean="0"/>
          </a:p>
          <a:p>
            <a:r>
              <a:rPr lang="en-US" dirty="0" smtClean="0"/>
              <a:t>    NEXT </a:t>
            </a:r>
            <a:r>
              <a:rPr lang="en-US" dirty="0" err="1" smtClean="0"/>
              <a:t>dlim_c</a:t>
            </a:r>
            <a:endParaRPr lang="en-US" dirty="0" smtClean="0"/>
          </a:p>
          <a:p>
            <a:r>
              <a:rPr lang="en-US" dirty="0" smtClean="0"/>
              <a:t>NEXT dlim_0</a:t>
            </a:r>
          </a:p>
          <a:p>
            <a:r>
              <a:rPr lang="en-US" dirty="0" smtClean="0"/>
              <a:t>REM NEXT </a:t>
            </a:r>
            <a:r>
              <a:rPr lang="en-US" dirty="0" err="1" smtClean="0"/>
              <a:t>SigmaK</a:t>
            </a:r>
            <a:endParaRPr lang="en-US" dirty="0" smtClean="0"/>
          </a:p>
          <a:p>
            <a:r>
              <a:rPr lang="en-US" dirty="0" smtClean="0"/>
              <a:t>REM NEXT r</a:t>
            </a:r>
          </a:p>
          <a:p>
            <a:endParaRPr lang="en-US" dirty="0" smtClean="0"/>
          </a:p>
          <a:p>
            <a:r>
              <a:rPr lang="en-US" dirty="0" smtClean="0"/>
              <a:t>CLOSE #2</a:t>
            </a:r>
          </a:p>
          <a:p>
            <a:r>
              <a:rPr lang="en-US" dirty="0" smtClean="0"/>
              <a:t>END</a:t>
            </a:r>
          </a:p>
          <a:p>
            <a:r>
              <a:rPr lang="en-US" dirty="0" smtClean="0"/>
              <a:t>REM Here the main program ends.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4570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47A9-5B4B-4DBD-AD24-B5835BC18F8A}" type="slidenum">
              <a:rPr lang="sv-SE" smtClean="0"/>
              <a:t>75</a:t>
            </a:fld>
            <a:endParaRPr lang="sv-SE"/>
          </a:p>
        </p:txBody>
      </p:sp>
      <p:sp>
        <p:nvSpPr>
          <p:cNvPr id="3" name="Rektangel 2"/>
          <p:cNvSpPr/>
          <p:nvPr/>
        </p:nvSpPr>
        <p:spPr>
          <a:xfrm>
            <a:off x="2122841" y="1391403"/>
            <a:ext cx="795707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REM Here, the subroutine starts, where all of the full system simulations are made</a:t>
            </a:r>
          </a:p>
          <a:p>
            <a:r>
              <a:rPr lang="en-US" dirty="0" err="1" smtClean="0"/>
              <a:t>Subroutine_SDOC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r>
              <a:rPr lang="en-US" dirty="0" smtClean="0"/>
              <a:t>IF Detail = 1 THEN SCREEN _NEWIMAGE(800, 800, 256)</a:t>
            </a:r>
          </a:p>
          <a:p>
            <a:r>
              <a:rPr lang="en-US" dirty="0" smtClean="0"/>
              <a:t>IF Detail = 1 THEN COLOR 30, 15</a:t>
            </a:r>
          </a:p>
          <a:p>
            <a:endParaRPr lang="en-US" dirty="0" smtClean="0"/>
          </a:p>
          <a:p>
            <a:r>
              <a:rPr lang="en-US" dirty="0" smtClean="0"/>
              <a:t>REM Initial conditions via diameter </a:t>
            </a:r>
            <a:r>
              <a:rPr lang="en-US" dirty="0" err="1" smtClean="0"/>
              <a:t>frequences</a:t>
            </a:r>
            <a:endParaRPr lang="en-US" dirty="0" smtClean="0"/>
          </a:p>
          <a:p>
            <a:r>
              <a:rPr lang="en-US" dirty="0" smtClean="0"/>
              <a:t>REM The following data are relevant to the </a:t>
            </a:r>
            <a:r>
              <a:rPr lang="en-US" dirty="0" err="1" smtClean="0"/>
              <a:t>Romperod</a:t>
            </a:r>
            <a:r>
              <a:rPr lang="en-US" dirty="0" smtClean="0"/>
              <a:t> forest area.</a:t>
            </a:r>
          </a:p>
          <a:p>
            <a:r>
              <a:rPr lang="en-US" dirty="0" smtClean="0"/>
              <a:t>REM In </a:t>
            </a:r>
            <a:r>
              <a:rPr lang="en-US" dirty="0" err="1" smtClean="0"/>
              <a:t>Rompedod</a:t>
            </a:r>
            <a:r>
              <a:rPr lang="en-US" dirty="0" smtClean="0"/>
              <a:t>, there are 825 trees per hectare. Here, however, we</a:t>
            </a:r>
          </a:p>
          <a:p>
            <a:r>
              <a:rPr lang="en-US" dirty="0" smtClean="0"/>
              <a:t>REM assume that there are 1000 trees per hectare, but with the same</a:t>
            </a:r>
          </a:p>
          <a:p>
            <a:r>
              <a:rPr lang="en-US" dirty="0" smtClean="0"/>
              <a:t>REM relative frequency distribution.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31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47A9-5B4B-4DBD-AD24-B5835BC18F8A}" type="slidenum">
              <a:rPr lang="sv-SE" smtClean="0"/>
              <a:t>76</a:t>
            </a:fld>
            <a:endParaRPr lang="sv-SE"/>
          </a:p>
        </p:txBody>
      </p:sp>
      <p:sp>
        <p:nvSpPr>
          <p:cNvPr id="4" name="Rektangel 3"/>
          <p:cNvSpPr/>
          <p:nvPr/>
        </p:nvSpPr>
        <p:spPr>
          <a:xfrm>
            <a:off x="3048000" y="751344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dirty="0" err="1" smtClean="0"/>
              <a:t>randseed</a:t>
            </a:r>
            <a:r>
              <a:rPr lang="sv-SE" dirty="0" smtClean="0"/>
              <a:t> = 1</a:t>
            </a:r>
          </a:p>
          <a:p>
            <a:r>
              <a:rPr lang="sv-SE" dirty="0" smtClean="0"/>
              <a:t>RANDOMIZE </a:t>
            </a:r>
            <a:r>
              <a:rPr lang="sv-SE" dirty="0" err="1" smtClean="0"/>
              <a:t>randseed</a:t>
            </a:r>
            <a:endParaRPr lang="sv-SE" dirty="0" smtClean="0"/>
          </a:p>
          <a:p>
            <a:endParaRPr lang="sv-SE" dirty="0" smtClean="0"/>
          </a:p>
          <a:p>
            <a:r>
              <a:rPr lang="sv-SE" dirty="0" smtClean="0"/>
              <a:t>FOR N = 1 TO 1000</a:t>
            </a:r>
          </a:p>
          <a:p>
            <a:r>
              <a:rPr lang="sv-SE" dirty="0" smtClean="0"/>
              <a:t>    x(N) = 100 * RND</a:t>
            </a:r>
          </a:p>
          <a:p>
            <a:r>
              <a:rPr lang="sv-SE" dirty="0" smtClean="0"/>
              <a:t>    y(N) = 100 * RND</a:t>
            </a:r>
          </a:p>
          <a:p>
            <a:r>
              <a:rPr lang="sv-SE" dirty="0" smtClean="0"/>
              <a:t>    </a:t>
            </a:r>
            <a:r>
              <a:rPr lang="sv-SE" dirty="0" err="1" smtClean="0"/>
              <a:t>dialim</a:t>
            </a:r>
            <a:r>
              <a:rPr lang="sv-SE" dirty="0" smtClean="0"/>
              <a:t> = 0</a:t>
            </a:r>
          </a:p>
          <a:p>
            <a:r>
              <a:rPr lang="sv-SE" dirty="0" smtClean="0"/>
              <a:t>    random1 = RND</a:t>
            </a:r>
          </a:p>
          <a:p>
            <a:r>
              <a:rPr lang="sv-SE" dirty="0" smtClean="0"/>
              <a:t>    IF random1 &gt; 0.3266 THEN </a:t>
            </a:r>
            <a:r>
              <a:rPr lang="sv-SE" dirty="0" err="1" smtClean="0"/>
              <a:t>dialim</a:t>
            </a:r>
            <a:r>
              <a:rPr lang="sv-SE" dirty="0" smtClean="0"/>
              <a:t> = 0.1</a:t>
            </a:r>
          </a:p>
          <a:p>
            <a:r>
              <a:rPr lang="sv-SE" dirty="0" smtClean="0"/>
              <a:t>    IF random1 &gt; 0.5859 THEN </a:t>
            </a:r>
            <a:r>
              <a:rPr lang="sv-SE" dirty="0" err="1" smtClean="0"/>
              <a:t>dialim</a:t>
            </a:r>
            <a:r>
              <a:rPr lang="sv-SE" dirty="0" smtClean="0"/>
              <a:t> = 0.2</a:t>
            </a:r>
          </a:p>
          <a:p>
            <a:r>
              <a:rPr lang="sv-SE" dirty="0" smtClean="0"/>
              <a:t>    IF random1 &gt; 0.7508 THEN </a:t>
            </a:r>
            <a:r>
              <a:rPr lang="sv-SE" dirty="0" err="1" smtClean="0"/>
              <a:t>dialim</a:t>
            </a:r>
            <a:r>
              <a:rPr lang="sv-SE" dirty="0" smtClean="0"/>
              <a:t> = 0.3</a:t>
            </a:r>
          </a:p>
          <a:p>
            <a:r>
              <a:rPr lang="sv-SE" dirty="0" smtClean="0"/>
              <a:t>    IF random1 &gt; 0.8788 THEN </a:t>
            </a:r>
            <a:r>
              <a:rPr lang="sv-SE" dirty="0" err="1" smtClean="0"/>
              <a:t>dialim</a:t>
            </a:r>
            <a:r>
              <a:rPr lang="sv-SE" dirty="0" smtClean="0"/>
              <a:t> = 0.4</a:t>
            </a:r>
          </a:p>
          <a:p>
            <a:r>
              <a:rPr lang="sv-SE" dirty="0" smtClean="0"/>
              <a:t>    IF random1 &gt; 0.9663 THEN </a:t>
            </a:r>
            <a:r>
              <a:rPr lang="sv-SE" dirty="0" err="1" smtClean="0"/>
              <a:t>dialim</a:t>
            </a:r>
            <a:r>
              <a:rPr lang="sv-SE" dirty="0" smtClean="0"/>
              <a:t> = 0.5</a:t>
            </a:r>
          </a:p>
          <a:p>
            <a:r>
              <a:rPr lang="sv-SE" dirty="0" smtClean="0"/>
              <a:t>    IF random1 &gt; 0.9966 THEN </a:t>
            </a:r>
            <a:r>
              <a:rPr lang="sv-SE" dirty="0" err="1" smtClean="0"/>
              <a:t>dialim</a:t>
            </a:r>
            <a:r>
              <a:rPr lang="sv-SE" dirty="0" smtClean="0"/>
              <a:t> = 0.6</a:t>
            </a:r>
          </a:p>
          <a:p>
            <a:r>
              <a:rPr lang="sv-SE" dirty="0" smtClean="0"/>
              <a:t>    d(N) = </a:t>
            </a:r>
            <a:r>
              <a:rPr lang="sv-SE" dirty="0" err="1" smtClean="0"/>
              <a:t>dialim</a:t>
            </a:r>
            <a:r>
              <a:rPr lang="sv-SE" dirty="0" smtClean="0"/>
              <a:t> + RND * 0.1</a:t>
            </a:r>
          </a:p>
          <a:p>
            <a:r>
              <a:rPr lang="sv-SE" dirty="0" smtClean="0"/>
              <a:t>    a(N) = PI * (d(N) / 2) ^ 2</a:t>
            </a:r>
          </a:p>
          <a:p>
            <a:r>
              <a:rPr lang="sv-SE" dirty="0" smtClean="0"/>
              <a:t>    </a:t>
            </a:r>
            <a:r>
              <a:rPr lang="sv-SE" dirty="0" err="1" smtClean="0"/>
              <a:t>qual</a:t>
            </a:r>
            <a:r>
              <a:rPr lang="sv-SE" dirty="0" smtClean="0"/>
              <a:t>(N) = 0</a:t>
            </a:r>
          </a:p>
          <a:p>
            <a:r>
              <a:rPr lang="sv-SE" dirty="0" smtClean="0"/>
              <a:t>    IF RND &gt; .3 THEN </a:t>
            </a:r>
            <a:r>
              <a:rPr lang="sv-SE" dirty="0" err="1" smtClean="0"/>
              <a:t>qual</a:t>
            </a:r>
            <a:r>
              <a:rPr lang="sv-SE" dirty="0" smtClean="0"/>
              <a:t>(N) = 1</a:t>
            </a:r>
          </a:p>
          <a:p>
            <a:r>
              <a:rPr lang="sv-SE" dirty="0" smtClean="0"/>
              <a:t>NEXT 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839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47A9-5B4B-4DBD-AD24-B5835BC18F8A}" type="slidenum">
              <a:rPr lang="sv-SE" smtClean="0"/>
              <a:t>77</a:t>
            </a:fld>
            <a:endParaRPr lang="sv-SE"/>
          </a:p>
        </p:txBody>
      </p:sp>
      <p:sp>
        <p:nvSpPr>
          <p:cNvPr id="3" name="Rektangel 2"/>
          <p:cNvSpPr/>
          <p:nvPr/>
        </p:nvSpPr>
        <p:spPr>
          <a:xfrm>
            <a:off x="3048000" y="269033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/>
              <a:t>FOR n1 = 1 TO 1000</a:t>
            </a:r>
          </a:p>
          <a:p>
            <a:r>
              <a:rPr lang="pt-BR" dirty="0" smtClean="0"/>
              <a:t>    FOR n2 = 1 TO 1000</a:t>
            </a:r>
          </a:p>
          <a:p>
            <a:r>
              <a:rPr lang="pt-BR" dirty="0" smtClean="0"/>
              <a:t>        dist(n1, n2) = ((x(n1) - x(n2)) ^ 2 + (y(n1) - y(n2)) ^ 2) ^ .5</a:t>
            </a:r>
          </a:p>
          <a:p>
            <a:r>
              <a:rPr lang="pt-BR" dirty="0" smtClean="0"/>
              <a:t>    NEXT n2</a:t>
            </a:r>
          </a:p>
          <a:p>
            <a:r>
              <a:rPr lang="pt-BR" dirty="0" smtClean="0"/>
              <a:t>NEXT n1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5442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47A9-5B4B-4DBD-AD24-B5835BC18F8A}" type="slidenum">
              <a:rPr lang="sv-SE" smtClean="0"/>
              <a:t>78</a:t>
            </a:fld>
            <a:endParaRPr lang="sv-SE"/>
          </a:p>
        </p:txBody>
      </p:sp>
      <p:sp>
        <p:nvSpPr>
          <p:cNvPr id="3" name="Rektangel 2"/>
          <p:cNvSpPr/>
          <p:nvPr/>
        </p:nvSpPr>
        <p:spPr>
          <a:xfrm>
            <a:off x="3048000" y="1859340"/>
            <a:ext cx="8305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Totharv</a:t>
            </a:r>
            <a:r>
              <a:rPr lang="en-US" dirty="0" smtClean="0"/>
              <a:t> = 0</a:t>
            </a:r>
          </a:p>
          <a:p>
            <a:r>
              <a:rPr lang="en-US" dirty="0" err="1" smtClean="0"/>
              <a:t>Totpresv</a:t>
            </a:r>
            <a:r>
              <a:rPr lang="en-US" dirty="0" smtClean="0"/>
              <a:t> = 0</a:t>
            </a:r>
          </a:p>
          <a:p>
            <a:r>
              <a:rPr lang="en-US" dirty="0" smtClean="0"/>
              <a:t>FOR t = 1 TO TMAX</a:t>
            </a:r>
          </a:p>
          <a:p>
            <a:r>
              <a:rPr lang="en-US" dirty="0" smtClean="0"/>
              <a:t>    IF Detail = 1 THEN CLS</a:t>
            </a:r>
          </a:p>
          <a:p>
            <a:r>
              <a:rPr lang="en-US" dirty="0" smtClean="0"/>
              <a:t>    IF Detail = 1 THEN COLOR 3: PRINT ""</a:t>
            </a:r>
          </a:p>
          <a:p>
            <a:r>
              <a:rPr lang="en-US" dirty="0" smtClean="0"/>
              <a:t>    IF Detail = 1 THEN COLOR 3: PRINT "  t = "; t</a:t>
            </a:r>
          </a:p>
          <a:p>
            <a:endParaRPr lang="en-US" dirty="0" smtClean="0"/>
          </a:p>
          <a:p>
            <a:r>
              <a:rPr lang="en-US" dirty="0" smtClean="0"/>
              <a:t>    </a:t>
            </a:r>
            <a:r>
              <a:rPr lang="en-US" dirty="0" err="1" smtClean="0"/>
              <a:t>harvper</a:t>
            </a:r>
            <a:r>
              <a:rPr lang="en-US" dirty="0" smtClean="0"/>
              <a:t> = 0</a:t>
            </a:r>
          </a:p>
          <a:p>
            <a:r>
              <a:rPr lang="en-US" dirty="0" smtClean="0"/>
              <a:t>    IF (INT(t / </a:t>
            </a:r>
            <a:r>
              <a:rPr lang="en-US" dirty="0" err="1" smtClean="0"/>
              <a:t>harvt</a:t>
            </a:r>
            <a:r>
              <a:rPr lang="en-US" dirty="0" smtClean="0"/>
              <a:t>) = t / </a:t>
            </a:r>
            <a:r>
              <a:rPr lang="en-US" dirty="0" err="1" smtClean="0"/>
              <a:t>harvt</a:t>
            </a:r>
            <a:r>
              <a:rPr lang="en-US" dirty="0" smtClean="0"/>
              <a:t>) THEN </a:t>
            </a:r>
            <a:r>
              <a:rPr lang="en-US" dirty="0" err="1" smtClean="0"/>
              <a:t>harvper</a:t>
            </a:r>
            <a:r>
              <a:rPr lang="en-US" dirty="0" smtClean="0"/>
              <a:t> = 1</a:t>
            </a:r>
          </a:p>
          <a:p>
            <a:r>
              <a:rPr lang="en-US" dirty="0" smtClean="0"/>
              <a:t>    IF </a:t>
            </a:r>
            <a:r>
              <a:rPr lang="en-US" dirty="0" err="1" smtClean="0"/>
              <a:t>harvper</a:t>
            </a:r>
            <a:r>
              <a:rPr lang="en-US" dirty="0" smtClean="0"/>
              <a:t> = 1 AND Detail = 1 THEN PRINT "  This year, harvest is possible."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01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47A9-5B4B-4DBD-AD24-B5835BC18F8A}" type="slidenum">
              <a:rPr lang="sv-SE" smtClean="0"/>
              <a:t>79</a:t>
            </a:fld>
            <a:endParaRPr lang="sv-SE"/>
          </a:p>
        </p:txBody>
      </p:sp>
      <p:sp>
        <p:nvSpPr>
          <p:cNvPr id="3" name="Rektangel 2"/>
          <p:cNvSpPr/>
          <p:nvPr/>
        </p:nvSpPr>
        <p:spPr>
          <a:xfrm>
            <a:off x="1595717" y="1134570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REM Calculation of competition for individual n1.</a:t>
            </a:r>
          </a:p>
          <a:p>
            <a:r>
              <a:rPr lang="en-US" dirty="0" smtClean="0"/>
              <a:t>    REM Only trees closer than </a:t>
            </a:r>
            <a:r>
              <a:rPr lang="en-US" dirty="0" err="1" smtClean="0"/>
              <a:t>dmax</a:t>
            </a:r>
            <a:r>
              <a:rPr lang="en-US" dirty="0" smtClean="0"/>
              <a:t> are considered.</a:t>
            </a:r>
          </a:p>
          <a:p>
            <a:r>
              <a:rPr lang="en-US" dirty="0" smtClean="0"/>
              <a:t>    REM</a:t>
            </a:r>
          </a:p>
          <a:p>
            <a:r>
              <a:rPr lang="en-US" dirty="0" smtClean="0"/>
              <a:t>    FOR n1 = 1 TO 1000</a:t>
            </a:r>
          </a:p>
          <a:p>
            <a:r>
              <a:rPr lang="en-US" dirty="0" smtClean="0"/>
              <a:t>        </a:t>
            </a:r>
            <a:r>
              <a:rPr lang="en-US" dirty="0" err="1" smtClean="0"/>
              <a:t>sumAT</a:t>
            </a:r>
            <a:r>
              <a:rPr lang="en-US" dirty="0" smtClean="0"/>
              <a:t> = 0</a:t>
            </a:r>
          </a:p>
          <a:p>
            <a:r>
              <a:rPr lang="en-US" dirty="0" smtClean="0"/>
              <a:t>        </a:t>
            </a:r>
            <a:r>
              <a:rPr lang="en-US" dirty="0" err="1" smtClean="0"/>
              <a:t>sumS</a:t>
            </a:r>
            <a:r>
              <a:rPr lang="en-US" dirty="0" smtClean="0"/>
              <a:t> = 0</a:t>
            </a:r>
          </a:p>
          <a:p>
            <a:r>
              <a:rPr lang="en-US" dirty="0" smtClean="0"/>
              <a:t>        FOR n2 = 1 TO 1000</a:t>
            </a:r>
          </a:p>
          <a:p>
            <a:r>
              <a:rPr lang="en-US" dirty="0" smtClean="0"/>
              <a:t>            IF n2 = n1 THEN GOTO 100</a:t>
            </a:r>
          </a:p>
          <a:p>
            <a:r>
              <a:rPr lang="en-US" dirty="0" smtClean="0"/>
              <a:t>            IF </a:t>
            </a:r>
            <a:r>
              <a:rPr lang="en-US" dirty="0" err="1" smtClean="0"/>
              <a:t>dist</a:t>
            </a:r>
            <a:r>
              <a:rPr lang="en-US" dirty="0" smtClean="0"/>
              <a:t>(n1, n2) &gt; </a:t>
            </a:r>
            <a:r>
              <a:rPr lang="en-US" dirty="0" err="1" smtClean="0"/>
              <a:t>dmax</a:t>
            </a:r>
            <a:r>
              <a:rPr lang="en-US" dirty="0" smtClean="0"/>
              <a:t> THEN GOTO 100</a:t>
            </a:r>
          </a:p>
          <a:p>
            <a:r>
              <a:rPr lang="en-US" dirty="0" smtClean="0"/>
              <a:t>            </a:t>
            </a:r>
            <a:r>
              <a:rPr lang="en-US" dirty="0" err="1" smtClean="0"/>
              <a:t>sumAT</a:t>
            </a:r>
            <a:r>
              <a:rPr lang="en-US" dirty="0" smtClean="0"/>
              <a:t> = </a:t>
            </a:r>
            <a:r>
              <a:rPr lang="en-US" dirty="0" err="1" smtClean="0"/>
              <a:t>sumAT</a:t>
            </a:r>
            <a:r>
              <a:rPr lang="en-US" dirty="0" smtClean="0"/>
              <a:t> + (a(n2) / a(n1)) ^ 0.1515 * a(n2) * EXP(-</a:t>
            </a:r>
            <a:r>
              <a:rPr lang="en-US" dirty="0" err="1" smtClean="0"/>
              <a:t>dist</a:t>
            </a:r>
            <a:r>
              <a:rPr lang="en-US" dirty="0" smtClean="0"/>
              <a:t>(n1, n2) / 5.630) ^ 2</a:t>
            </a:r>
          </a:p>
          <a:p>
            <a:r>
              <a:rPr lang="en-US" dirty="0" smtClean="0"/>
              <a:t>            </a:t>
            </a:r>
            <a:r>
              <a:rPr lang="en-US" dirty="0" err="1" smtClean="0"/>
              <a:t>sumS</a:t>
            </a:r>
            <a:r>
              <a:rPr lang="en-US" dirty="0" smtClean="0"/>
              <a:t> = </a:t>
            </a:r>
            <a:r>
              <a:rPr lang="en-US" dirty="0" err="1" smtClean="0"/>
              <a:t>sumS</a:t>
            </a:r>
            <a:r>
              <a:rPr lang="en-US" dirty="0" smtClean="0"/>
              <a:t> + (a(n2) / a(n1)) ^ 0.1515 * a(n2) * EXP(-</a:t>
            </a:r>
            <a:r>
              <a:rPr lang="en-US" dirty="0" err="1" smtClean="0"/>
              <a:t>dist</a:t>
            </a:r>
            <a:r>
              <a:rPr lang="en-US" dirty="0" smtClean="0"/>
              <a:t>(n1, n2) / 5.630) ^ 2</a:t>
            </a:r>
          </a:p>
          <a:p>
            <a:r>
              <a:rPr lang="en-US" dirty="0" smtClean="0"/>
              <a:t>        100 NEXT n2</a:t>
            </a:r>
          </a:p>
          <a:p>
            <a:r>
              <a:rPr lang="en-US" dirty="0" smtClean="0"/>
              <a:t>        c(n1) = 83.16 * </a:t>
            </a:r>
            <a:r>
              <a:rPr lang="en-US" dirty="0" err="1" smtClean="0"/>
              <a:t>sumAT</a:t>
            </a:r>
            <a:r>
              <a:rPr lang="en-US" dirty="0" smtClean="0"/>
              <a:t> ^ 1.1768 + 55.96 * </a:t>
            </a:r>
            <a:r>
              <a:rPr lang="en-US" dirty="0" err="1" smtClean="0"/>
              <a:t>sumS</a:t>
            </a:r>
            <a:r>
              <a:rPr lang="en-US" dirty="0" smtClean="0"/>
              <a:t> ^ 1.1768</a:t>
            </a:r>
          </a:p>
          <a:p>
            <a:r>
              <a:rPr lang="en-US" dirty="0" smtClean="0"/>
              <a:t>    NEXT n1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1920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47A9-5B4B-4DBD-AD24-B5835BC18F8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826" y="0"/>
            <a:ext cx="10585174" cy="6858000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76201" y="302827"/>
            <a:ext cx="2923031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v-SE" sz="3200" b="1" u="sng" dirty="0">
                <a:solidFill>
                  <a:prstClr val="black"/>
                </a:solidFill>
              </a:rPr>
              <a:t>Partial </a:t>
            </a:r>
            <a:r>
              <a:rPr lang="sv-SE" sz="3200" b="1" u="sng" dirty="0" err="1">
                <a:solidFill>
                  <a:prstClr val="black"/>
                </a:solidFill>
              </a:rPr>
              <a:t>objective</a:t>
            </a:r>
            <a:endParaRPr lang="sv-SE" sz="3200" b="1" u="sng" dirty="0">
              <a:solidFill>
                <a:prstClr val="black"/>
              </a:solidFill>
            </a:endParaRPr>
          </a:p>
          <a:p>
            <a:pPr lvl="0"/>
            <a:r>
              <a:rPr lang="sv-SE" sz="3200" b="1" u="sng" dirty="0" err="1">
                <a:solidFill>
                  <a:prstClr val="black"/>
                </a:solidFill>
              </a:rPr>
              <a:t>function</a:t>
            </a:r>
            <a:r>
              <a:rPr lang="sv-SE" sz="3200" b="1" u="sng" dirty="0">
                <a:solidFill>
                  <a:prstClr val="black"/>
                </a:solidFill>
              </a:rPr>
              <a:t> </a:t>
            </a:r>
            <a:r>
              <a:rPr lang="sv-SE" sz="3200" b="1" u="sng" dirty="0" err="1">
                <a:solidFill>
                  <a:prstClr val="black"/>
                </a:solidFill>
              </a:rPr>
              <a:t>surface</a:t>
            </a:r>
            <a:endParaRPr lang="sv-SE" sz="3200" b="1" u="sng" dirty="0">
              <a:solidFill>
                <a:prstClr val="black"/>
              </a:solidFill>
            </a:endParaRPr>
          </a:p>
          <a:p>
            <a:pPr lvl="0"/>
            <a:endParaRPr lang="sv-SE" sz="2400" b="1" i="1" dirty="0">
              <a:solidFill>
                <a:srgbClr val="FF0000"/>
              </a:solidFill>
            </a:endParaRPr>
          </a:p>
          <a:p>
            <a:pPr lvl="0"/>
            <a:r>
              <a:rPr lang="sv-SE" sz="2400" b="1" i="1" dirty="0">
                <a:solidFill>
                  <a:srgbClr val="FF0000"/>
                </a:solidFill>
              </a:rPr>
              <a:t>The </a:t>
            </a:r>
            <a:r>
              <a:rPr lang="sv-SE" sz="2400" b="1" i="1" dirty="0" err="1">
                <a:solidFill>
                  <a:srgbClr val="FF0000"/>
                </a:solidFill>
              </a:rPr>
              <a:t>expected</a:t>
            </a:r>
            <a:r>
              <a:rPr lang="sv-SE" sz="2400" b="1" i="1" dirty="0">
                <a:solidFill>
                  <a:srgbClr val="FF0000"/>
                </a:solidFill>
              </a:rPr>
              <a:t> present </a:t>
            </a:r>
            <a:r>
              <a:rPr lang="sv-SE" sz="2400" b="1" i="1" dirty="0" err="1">
                <a:solidFill>
                  <a:srgbClr val="FF0000"/>
                </a:solidFill>
              </a:rPr>
              <a:t>value</a:t>
            </a:r>
            <a:r>
              <a:rPr lang="sv-SE" sz="2400" b="1" i="1" dirty="0">
                <a:solidFill>
                  <a:srgbClr val="FF0000"/>
                </a:solidFill>
              </a:rPr>
              <a:t> as a </a:t>
            </a:r>
            <a:r>
              <a:rPr lang="sv-SE" sz="2400" b="1" i="1" dirty="0" err="1">
                <a:solidFill>
                  <a:srgbClr val="FF0000"/>
                </a:solidFill>
              </a:rPr>
              <a:t>function</a:t>
            </a:r>
            <a:r>
              <a:rPr lang="sv-SE" sz="2400" b="1" i="1" dirty="0">
                <a:solidFill>
                  <a:srgbClr val="FF0000"/>
                </a:solidFill>
              </a:rPr>
              <a:t> </a:t>
            </a:r>
            <a:r>
              <a:rPr lang="sv-SE" sz="2400" b="1" i="1" dirty="0" err="1">
                <a:solidFill>
                  <a:srgbClr val="FF0000"/>
                </a:solidFill>
              </a:rPr>
              <a:t>of</a:t>
            </a:r>
            <a:r>
              <a:rPr lang="sv-SE" sz="2400" b="1" i="1" dirty="0">
                <a:solidFill>
                  <a:srgbClr val="FF0000"/>
                </a:solidFill>
              </a:rPr>
              <a:t> the </a:t>
            </a:r>
            <a:r>
              <a:rPr lang="sv-SE" sz="2400" b="1" i="1" dirty="0" err="1">
                <a:solidFill>
                  <a:srgbClr val="FF0000"/>
                </a:solidFill>
              </a:rPr>
              <a:t>values</a:t>
            </a:r>
            <a:r>
              <a:rPr lang="sv-SE" sz="2400" b="1" i="1" dirty="0">
                <a:solidFill>
                  <a:srgbClr val="FF0000"/>
                </a:solidFill>
              </a:rPr>
              <a:t> </a:t>
            </a:r>
            <a:r>
              <a:rPr lang="sv-SE" sz="2400" b="1" i="1" dirty="0" err="1">
                <a:solidFill>
                  <a:srgbClr val="FF0000"/>
                </a:solidFill>
              </a:rPr>
              <a:t>of</a:t>
            </a:r>
            <a:r>
              <a:rPr lang="sv-SE" sz="2400" b="1" i="1" dirty="0">
                <a:solidFill>
                  <a:srgbClr val="FF0000"/>
                </a:solidFill>
              </a:rPr>
              <a:t> </a:t>
            </a:r>
            <a:r>
              <a:rPr lang="sv-SE" sz="2400" b="1" i="1" dirty="0" err="1">
                <a:solidFill>
                  <a:srgbClr val="FF0000"/>
                </a:solidFill>
              </a:rPr>
              <a:t>two</a:t>
            </a:r>
            <a:r>
              <a:rPr lang="sv-SE" sz="2400" b="1" i="1" dirty="0">
                <a:solidFill>
                  <a:srgbClr val="FF0000"/>
                </a:solidFill>
              </a:rPr>
              <a:t> parameters in the limit diameter </a:t>
            </a:r>
            <a:endParaRPr lang="sv-SE" sz="2400" b="1" i="1" dirty="0" smtClean="0">
              <a:solidFill>
                <a:srgbClr val="FF0000"/>
              </a:solidFill>
            </a:endParaRPr>
          </a:p>
          <a:p>
            <a:pPr lvl="0"/>
            <a:r>
              <a:rPr lang="sv-SE" sz="2400" b="1" i="1" dirty="0" smtClean="0">
                <a:solidFill>
                  <a:srgbClr val="FF0000"/>
                </a:solidFill>
              </a:rPr>
              <a:t>(= </a:t>
            </a:r>
            <a:r>
              <a:rPr lang="sv-SE" sz="2400" b="1" i="1" dirty="0">
                <a:solidFill>
                  <a:srgbClr val="FF0000"/>
                </a:solidFill>
              </a:rPr>
              <a:t>adaptive </a:t>
            </a:r>
            <a:r>
              <a:rPr lang="sv-SE" sz="2400" b="1" i="1" dirty="0" err="1">
                <a:solidFill>
                  <a:srgbClr val="FF0000"/>
                </a:solidFill>
              </a:rPr>
              <a:t>harvest</a:t>
            </a:r>
            <a:r>
              <a:rPr lang="sv-SE" sz="2400" b="1" i="1" dirty="0">
                <a:solidFill>
                  <a:srgbClr val="FF0000"/>
                </a:solidFill>
              </a:rPr>
              <a:t> </a:t>
            </a:r>
            <a:r>
              <a:rPr lang="sv-SE" sz="2400" b="1" i="1" dirty="0" err="1">
                <a:solidFill>
                  <a:srgbClr val="FF0000"/>
                </a:solidFill>
              </a:rPr>
              <a:t>control</a:t>
            </a:r>
            <a:r>
              <a:rPr lang="sv-SE" sz="2400" b="1" i="1" dirty="0">
                <a:solidFill>
                  <a:srgbClr val="FF0000"/>
                </a:solidFill>
              </a:rPr>
              <a:t>) </a:t>
            </a:r>
            <a:r>
              <a:rPr lang="sv-SE" sz="2400" b="1" i="1" dirty="0" err="1">
                <a:solidFill>
                  <a:srgbClr val="FF0000"/>
                </a:solidFill>
              </a:rPr>
              <a:t>function</a:t>
            </a:r>
            <a:r>
              <a:rPr lang="sv-SE" sz="2400" b="1" i="1" dirty="0">
                <a:solidFill>
                  <a:srgbClr val="FF0000"/>
                </a:solidFill>
              </a:rPr>
              <a:t>. </a:t>
            </a:r>
          </a:p>
          <a:p>
            <a:pPr lvl="0"/>
            <a:endParaRPr lang="sv-SE" sz="2400" b="1" i="1" dirty="0">
              <a:solidFill>
                <a:srgbClr val="FF0000"/>
              </a:solidFill>
            </a:endParaRPr>
          </a:p>
          <a:p>
            <a:pPr lvl="0"/>
            <a:r>
              <a:rPr lang="sv-SE" sz="2400" b="1" i="1" dirty="0">
                <a:solidFill>
                  <a:srgbClr val="FF0000"/>
                </a:solidFill>
              </a:rPr>
              <a:t>(The </a:t>
            </a:r>
            <a:r>
              <a:rPr lang="sv-SE" sz="2400" b="1" i="1" dirty="0" err="1">
                <a:solidFill>
                  <a:srgbClr val="FF0000"/>
                </a:solidFill>
              </a:rPr>
              <a:t>other</a:t>
            </a:r>
            <a:r>
              <a:rPr lang="sv-SE" sz="2400" b="1" i="1" dirty="0">
                <a:solidFill>
                  <a:srgbClr val="FF0000"/>
                </a:solidFill>
              </a:rPr>
              <a:t> parameters </a:t>
            </a:r>
            <a:r>
              <a:rPr lang="sv-SE" sz="2400" b="1" i="1" dirty="0" err="1">
                <a:solidFill>
                  <a:srgbClr val="FF0000"/>
                </a:solidFill>
              </a:rPr>
              <a:t>are</a:t>
            </a:r>
            <a:r>
              <a:rPr lang="sv-SE" sz="2400" b="1" i="1" dirty="0">
                <a:solidFill>
                  <a:srgbClr val="FF0000"/>
                </a:solidFill>
              </a:rPr>
              <a:t> </a:t>
            </a:r>
            <a:r>
              <a:rPr lang="sv-SE" sz="2400" b="1" i="1" dirty="0" err="1">
                <a:solidFill>
                  <a:srgbClr val="FF0000"/>
                </a:solidFill>
              </a:rPr>
              <a:t>assumed</a:t>
            </a:r>
            <a:r>
              <a:rPr lang="sv-SE" sz="2400" b="1" i="1" dirty="0">
                <a:solidFill>
                  <a:srgbClr val="FF0000"/>
                </a:solidFill>
              </a:rPr>
              <a:t> to </a:t>
            </a:r>
            <a:r>
              <a:rPr lang="sv-SE" sz="2400" b="1" i="1" dirty="0" err="1">
                <a:solidFill>
                  <a:srgbClr val="FF0000"/>
                </a:solidFill>
              </a:rPr>
              <a:t>have</a:t>
            </a:r>
            <a:r>
              <a:rPr lang="sv-SE" sz="2400" b="1" i="1" dirty="0">
                <a:solidFill>
                  <a:srgbClr val="FF0000"/>
                </a:solidFill>
              </a:rPr>
              <a:t> the optimal </a:t>
            </a:r>
            <a:r>
              <a:rPr lang="sv-SE" sz="2400" b="1" i="1" dirty="0" err="1">
                <a:solidFill>
                  <a:srgbClr val="FF0000"/>
                </a:solidFill>
              </a:rPr>
              <a:t>values</a:t>
            </a:r>
            <a:r>
              <a:rPr lang="sv-SE" sz="2400" b="1" i="1" dirty="0">
                <a:solidFill>
                  <a:srgbClr val="FF0000"/>
                </a:solidFill>
              </a:rPr>
              <a:t>.) </a:t>
            </a:r>
            <a:endParaRPr lang="sv-SE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02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47A9-5B4B-4DBD-AD24-B5835BC18F8A}" type="slidenum">
              <a:rPr lang="sv-SE" smtClean="0"/>
              <a:t>80</a:t>
            </a:fld>
            <a:endParaRPr lang="sv-SE"/>
          </a:p>
        </p:txBody>
      </p:sp>
      <p:sp>
        <p:nvSpPr>
          <p:cNvPr id="3" name="Rektangel 2"/>
          <p:cNvSpPr/>
          <p:nvPr/>
        </p:nvSpPr>
        <p:spPr>
          <a:xfrm>
            <a:off x="882127" y="2165912"/>
            <a:ext cx="106177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REM Harvest decisions</a:t>
            </a:r>
          </a:p>
          <a:p>
            <a:r>
              <a:rPr lang="en-US" dirty="0" smtClean="0"/>
              <a:t>    IF </a:t>
            </a:r>
            <a:r>
              <a:rPr lang="en-US" dirty="0" err="1" smtClean="0"/>
              <a:t>harvper</a:t>
            </a:r>
            <a:r>
              <a:rPr lang="en-US" dirty="0" smtClean="0"/>
              <a:t> = 0 THEN GOTO 200</a:t>
            </a:r>
          </a:p>
          <a:p>
            <a:r>
              <a:rPr lang="en-US" dirty="0" smtClean="0"/>
              <a:t>    FOR n1 = 1 TO 1000</a:t>
            </a:r>
          </a:p>
          <a:p>
            <a:r>
              <a:rPr lang="en-US" dirty="0" smtClean="0"/>
              <a:t>        h(n1) = 0</a:t>
            </a:r>
          </a:p>
          <a:p>
            <a:r>
              <a:rPr lang="en-US" dirty="0" smtClean="0"/>
              <a:t>        IF d(n1) &gt; (dlim_0 + </a:t>
            </a:r>
            <a:r>
              <a:rPr lang="en-US" dirty="0" err="1" smtClean="0"/>
              <a:t>dlim_c</a:t>
            </a:r>
            <a:r>
              <a:rPr lang="en-US" dirty="0" smtClean="0"/>
              <a:t> * c(n1) + </a:t>
            </a:r>
            <a:r>
              <a:rPr lang="en-US" dirty="0" err="1" smtClean="0"/>
              <a:t>dlim_q</a:t>
            </a:r>
            <a:r>
              <a:rPr lang="en-US" dirty="0" smtClean="0"/>
              <a:t> * </a:t>
            </a:r>
            <a:r>
              <a:rPr lang="en-US" dirty="0" err="1" smtClean="0"/>
              <a:t>qual</a:t>
            </a:r>
            <a:r>
              <a:rPr lang="en-US" dirty="0" smtClean="0"/>
              <a:t>(n1) + </a:t>
            </a:r>
            <a:r>
              <a:rPr lang="en-US" dirty="0" err="1" smtClean="0"/>
              <a:t>dlim_p</a:t>
            </a:r>
            <a:r>
              <a:rPr lang="en-US" dirty="0" smtClean="0"/>
              <a:t> * </a:t>
            </a:r>
            <a:r>
              <a:rPr lang="en-US" dirty="0" err="1" smtClean="0"/>
              <a:t>SigmaK</a:t>
            </a:r>
            <a:r>
              <a:rPr lang="en-US" dirty="0" smtClean="0"/>
              <a:t> * </a:t>
            </a:r>
            <a:r>
              <a:rPr lang="en-US" dirty="0" err="1" smtClean="0"/>
              <a:t>pdev</a:t>
            </a:r>
            <a:r>
              <a:rPr lang="en-US" dirty="0" smtClean="0"/>
              <a:t>(</a:t>
            </a:r>
            <a:r>
              <a:rPr lang="en-US" dirty="0" err="1" smtClean="0"/>
              <a:t>nums</a:t>
            </a:r>
            <a:r>
              <a:rPr lang="en-US" dirty="0" smtClean="0"/>
              <a:t>, t)) THEN h(n1) = 1</a:t>
            </a:r>
          </a:p>
          <a:p>
            <a:r>
              <a:rPr lang="en-US" dirty="0" smtClean="0"/>
              <a:t>    NEXT n1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4990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47A9-5B4B-4DBD-AD24-B5835BC18F8A}" type="slidenum">
              <a:rPr lang="sv-SE" smtClean="0"/>
              <a:t>81</a:t>
            </a:fld>
            <a:endParaRPr lang="sv-SE"/>
          </a:p>
        </p:txBody>
      </p:sp>
      <p:sp>
        <p:nvSpPr>
          <p:cNvPr id="3" name="Rektangel 2"/>
          <p:cNvSpPr/>
          <p:nvPr/>
        </p:nvSpPr>
        <p:spPr>
          <a:xfrm>
            <a:off x="968187" y="1443841"/>
            <a:ext cx="906869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/>
              <a:t>REM </a:t>
            </a:r>
            <a:r>
              <a:rPr lang="sv-SE" dirty="0" err="1" smtClean="0"/>
              <a:t>Harvest</a:t>
            </a:r>
            <a:r>
              <a:rPr lang="sv-SE" dirty="0" smtClean="0"/>
              <a:t> </a:t>
            </a:r>
            <a:r>
              <a:rPr lang="sv-SE" dirty="0" err="1" smtClean="0"/>
              <a:t>volumes</a:t>
            </a:r>
            <a:r>
              <a:rPr lang="sv-SE" dirty="0" smtClean="0"/>
              <a:t> and </a:t>
            </a:r>
            <a:r>
              <a:rPr lang="sv-SE" dirty="0" err="1" smtClean="0"/>
              <a:t>values</a:t>
            </a:r>
            <a:r>
              <a:rPr lang="sv-SE" dirty="0" smtClean="0"/>
              <a:t> </a:t>
            </a:r>
            <a:r>
              <a:rPr lang="sv-SE" dirty="0" err="1" smtClean="0"/>
              <a:t>etc</a:t>
            </a:r>
            <a:endParaRPr lang="sv-SE" dirty="0" smtClean="0"/>
          </a:p>
          <a:p>
            <a:r>
              <a:rPr lang="sv-SE" dirty="0" smtClean="0"/>
              <a:t>    </a:t>
            </a:r>
            <a:r>
              <a:rPr lang="sv-SE" dirty="0" err="1" smtClean="0"/>
              <a:t>Hvolume</a:t>
            </a:r>
            <a:r>
              <a:rPr lang="sv-SE" dirty="0" smtClean="0"/>
              <a:t> = 0</a:t>
            </a:r>
          </a:p>
          <a:p>
            <a:r>
              <a:rPr lang="sv-SE" dirty="0" smtClean="0"/>
              <a:t>    </a:t>
            </a:r>
            <a:r>
              <a:rPr lang="sv-SE" dirty="0" err="1" smtClean="0"/>
              <a:t>Hnet</a:t>
            </a:r>
            <a:r>
              <a:rPr lang="sv-SE" dirty="0" smtClean="0"/>
              <a:t> = 0</a:t>
            </a:r>
          </a:p>
          <a:p>
            <a:r>
              <a:rPr lang="sv-SE" dirty="0" smtClean="0"/>
              <a:t>    </a:t>
            </a:r>
            <a:r>
              <a:rPr lang="sv-SE" dirty="0" err="1" smtClean="0"/>
              <a:t>Hpresv</a:t>
            </a:r>
            <a:r>
              <a:rPr lang="sv-SE" dirty="0" smtClean="0"/>
              <a:t> = 0</a:t>
            </a:r>
          </a:p>
          <a:p>
            <a:r>
              <a:rPr lang="sv-SE" dirty="0" smtClean="0"/>
              <a:t>    FOR n1 = 1 TO 1000</a:t>
            </a:r>
          </a:p>
          <a:p>
            <a:r>
              <a:rPr lang="sv-SE" dirty="0" smtClean="0"/>
              <a:t>        IF h(n1) = 0 THEN GOTO 500</a:t>
            </a:r>
          </a:p>
          <a:p>
            <a:endParaRPr lang="sv-SE" dirty="0" smtClean="0"/>
          </a:p>
          <a:p>
            <a:r>
              <a:rPr lang="sv-SE" dirty="0" smtClean="0"/>
              <a:t>        </a:t>
            </a:r>
            <a:r>
              <a:rPr lang="sv-SE" dirty="0" err="1" smtClean="0"/>
              <a:t>diam_mm</a:t>
            </a:r>
            <a:r>
              <a:rPr lang="sv-SE" dirty="0" smtClean="0"/>
              <a:t> = d(n1) * 1000</a:t>
            </a:r>
          </a:p>
          <a:p>
            <a:r>
              <a:rPr lang="sv-SE" dirty="0" smtClean="0"/>
              <a:t>        IF </a:t>
            </a:r>
            <a:r>
              <a:rPr lang="sv-SE" dirty="0" err="1" smtClean="0"/>
              <a:t>diam_mm</a:t>
            </a:r>
            <a:r>
              <a:rPr lang="sv-SE" dirty="0" smtClean="0"/>
              <a:t> &gt; 674 THEN </a:t>
            </a:r>
            <a:r>
              <a:rPr lang="sv-SE" dirty="0" err="1" smtClean="0"/>
              <a:t>diam_mm</a:t>
            </a:r>
            <a:r>
              <a:rPr lang="sv-SE" dirty="0" smtClean="0"/>
              <a:t> = 674</a:t>
            </a:r>
          </a:p>
          <a:p>
            <a:r>
              <a:rPr lang="sv-SE" dirty="0" smtClean="0"/>
              <a:t>        </a:t>
            </a:r>
            <a:r>
              <a:rPr lang="sv-SE" dirty="0" err="1" smtClean="0"/>
              <a:t>hojd_dm</a:t>
            </a:r>
            <a:r>
              <a:rPr lang="sv-SE" dirty="0" smtClean="0"/>
              <a:t> = 13 + 1.4743 * </a:t>
            </a:r>
            <a:r>
              <a:rPr lang="sv-SE" dirty="0" err="1" smtClean="0"/>
              <a:t>diam_mm</a:t>
            </a:r>
            <a:r>
              <a:rPr lang="sv-SE" dirty="0" smtClean="0"/>
              <a:t> - 0.037864 * </a:t>
            </a:r>
            <a:r>
              <a:rPr lang="sv-SE" dirty="0" err="1" smtClean="0"/>
              <a:t>diam_mm</a:t>
            </a:r>
            <a:r>
              <a:rPr lang="sv-SE" dirty="0" smtClean="0"/>
              <a:t> ^ 1.5</a:t>
            </a:r>
          </a:p>
          <a:p>
            <a:r>
              <a:rPr lang="sv-SE" dirty="0" smtClean="0"/>
              <a:t>        </a:t>
            </a:r>
            <a:r>
              <a:rPr lang="sv-SE" dirty="0" err="1" smtClean="0"/>
              <a:t>height</a:t>
            </a:r>
            <a:r>
              <a:rPr lang="sv-SE" dirty="0" smtClean="0"/>
              <a:t>(n1) = </a:t>
            </a:r>
            <a:r>
              <a:rPr lang="sv-SE" dirty="0" err="1" smtClean="0"/>
              <a:t>hojd_dm</a:t>
            </a:r>
            <a:r>
              <a:rPr lang="sv-SE" dirty="0" smtClean="0"/>
              <a:t> / 10</a:t>
            </a:r>
          </a:p>
          <a:p>
            <a:r>
              <a:rPr lang="sv-SE" dirty="0" smtClean="0"/>
              <a:t>        </a:t>
            </a:r>
            <a:r>
              <a:rPr lang="sv-SE" dirty="0" err="1" smtClean="0"/>
              <a:t>vol</a:t>
            </a:r>
            <a:r>
              <a:rPr lang="sv-SE" dirty="0" smtClean="0"/>
              <a:t>(n1) = (PI * (d(n1) / 2) ^ 2) * </a:t>
            </a:r>
            <a:r>
              <a:rPr lang="sv-SE" dirty="0" err="1" smtClean="0"/>
              <a:t>height</a:t>
            </a:r>
            <a:r>
              <a:rPr lang="sv-SE" dirty="0" smtClean="0"/>
              <a:t>(n1) * </a:t>
            </a:r>
            <a:r>
              <a:rPr lang="sv-SE" dirty="0" err="1" smtClean="0"/>
              <a:t>formnumb</a:t>
            </a:r>
            <a:endParaRPr lang="sv-SE" dirty="0" smtClean="0"/>
          </a:p>
          <a:p>
            <a:r>
              <a:rPr lang="sv-SE" dirty="0" smtClean="0"/>
              <a:t>        </a:t>
            </a:r>
            <a:r>
              <a:rPr lang="sv-SE" dirty="0" err="1" smtClean="0"/>
              <a:t>Hvolume</a:t>
            </a:r>
            <a:r>
              <a:rPr lang="sv-SE" dirty="0" smtClean="0"/>
              <a:t> = </a:t>
            </a:r>
            <a:r>
              <a:rPr lang="sv-SE" dirty="0" err="1" smtClean="0"/>
              <a:t>Hvolume</a:t>
            </a:r>
            <a:r>
              <a:rPr lang="sv-SE" dirty="0" smtClean="0"/>
              <a:t> + </a:t>
            </a:r>
            <a:r>
              <a:rPr lang="sv-SE" dirty="0" err="1" smtClean="0"/>
              <a:t>vol</a:t>
            </a:r>
            <a:r>
              <a:rPr lang="sv-SE" dirty="0" smtClean="0"/>
              <a:t>(n1)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6198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47A9-5B4B-4DBD-AD24-B5835BC18F8A}" type="slidenum">
              <a:rPr lang="sv-SE" smtClean="0"/>
              <a:t>82</a:t>
            </a:fld>
            <a:endParaRPr lang="sv-SE"/>
          </a:p>
        </p:txBody>
      </p:sp>
      <p:sp>
        <p:nvSpPr>
          <p:cNvPr id="3" name="Rektangel 2"/>
          <p:cNvSpPr/>
          <p:nvPr/>
        </p:nvSpPr>
        <p:spPr>
          <a:xfrm>
            <a:off x="882127" y="1502987"/>
            <a:ext cx="109190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/>
              <a:t>p(n1) = (PEQU + </a:t>
            </a:r>
            <a:r>
              <a:rPr lang="sv-SE" dirty="0" err="1" smtClean="0"/>
              <a:t>SigmaK</a:t>
            </a:r>
            <a:r>
              <a:rPr lang="sv-SE" dirty="0" smtClean="0"/>
              <a:t> * </a:t>
            </a:r>
            <a:r>
              <a:rPr lang="sv-SE" dirty="0" err="1" smtClean="0"/>
              <a:t>pdev</a:t>
            </a:r>
            <a:r>
              <a:rPr lang="sv-SE" dirty="0" smtClean="0"/>
              <a:t>(</a:t>
            </a:r>
            <a:r>
              <a:rPr lang="sv-SE" dirty="0" err="1" smtClean="0"/>
              <a:t>nums</a:t>
            </a:r>
            <a:r>
              <a:rPr lang="sv-SE" dirty="0" smtClean="0"/>
              <a:t>, t) + 150 * (</a:t>
            </a:r>
            <a:r>
              <a:rPr lang="sv-SE" dirty="0" err="1" smtClean="0"/>
              <a:t>qual</a:t>
            </a:r>
            <a:r>
              <a:rPr lang="sv-SE" dirty="0" smtClean="0"/>
              <a:t>(n1) - 0.5) + 2 * (d(n1) - 40)) * (0.8 * 1.0 + 0.2 * 0.6) - 206</a:t>
            </a:r>
          </a:p>
          <a:p>
            <a:endParaRPr lang="sv-SE" dirty="0" smtClean="0"/>
          </a:p>
          <a:p>
            <a:r>
              <a:rPr lang="sv-SE" dirty="0" smtClean="0"/>
              <a:t>        </a:t>
            </a:r>
            <a:r>
              <a:rPr lang="sv-SE" dirty="0" err="1" smtClean="0"/>
              <a:t>net</a:t>
            </a:r>
            <a:r>
              <a:rPr lang="sv-SE" dirty="0" smtClean="0"/>
              <a:t>(n1) = p(n1) * </a:t>
            </a:r>
            <a:r>
              <a:rPr lang="sv-SE" dirty="0" err="1" smtClean="0"/>
              <a:t>vol</a:t>
            </a:r>
            <a:r>
              <a:rPr lang="sv-SE" dirty="0" smtClean="0"/>
              <a:t>(n1)</a:t>
            </a:r>
          </a:p>
          <a:p>
            <a:r>
              <a:rPr lang="sv-SE" dirty="0" smtClean="0"/>
              <a:t>        </a:t>
            </a:r>
            <a:r>
              <a:rPr lang="sv-SE" dirty="0" err="1" smtClean="0"/>
              <a:t>Hnet</a:t>
            </a:r>
            <a:r>
              <a:rPr lang="sv-SE" dirty="0" smtClean="0"/>
              <a:t> = </a:t>
            </a:r>
            <a:r>
              <a:rPr lang="sv-SE" dirty="0" err="1" smtClean="0"/>
              <a:t>Hnet</a:t>
            </a:r>
            <a:r>
              <a:rPr lang="sv-SE" dirty="0" smtClean="0"/>
              <a:t> + </a:t>
            </a:r>
            <a:r>
              <a:rPr lang="sv-SE" dirty="0" err="1" smtClean="0"/>
              <a:t>net</a:t>
            </a:r>
            <a:r>
              <a:rPr lang="sv-SE" dirty="0" smtClean="0"/>
              <a:t>(n1)</a:t>
            </a:r>
          </a:p>
          <a:p>
            <a:r>
              <a:rPr lang="sv-SE" dirty="0" smtClean="0"/>
              <a:t>        500 REM</a:t>
            </a:r>
          </a:p>
          <a:p>
            <a:r>
              <a:rPr lang="sv-SE" dirty="0" smtClean="0"/>
              <a:t>    NEXT n1</a:t>
            </a:r>
          </a:p>
          <a:p>
            <a:r>
              <a:rPr lang="sv-SE" dirty="0" smtClean="0"/>
              <a:t>    </a:t>
            </a:r>
            <a:r>
              <a:rPr lang="sv-SE" dirty="0" err="1" smtClean="0"/>
              <a:t>Totharv</a:t>
            </a:r>
            <a:r>
              <a:rPr lang="sv-SE" dirty="0" smtClean="0"/>
              <a:t> = </a:t>
            </a:r>
            <a:r>
              <a:rPr lang="sv-SE" dirty="0" err="1" smtClean="0"/>
              <a:t>Totharv</a:t>
            </a:r>
            <a:r>
              <a:rPr lang="sv-SE" dirty="0" smtClean="0"/>
              <a:t> + </a:t>
            </a:r>
            <a:r>
              <a:rPr lang="sv-SE" dirty="0" err="1" smtClean="0"/>
              <a:t>Hvolume</a:t>
            </a:r>
            <a:endParaRPr lang="sv-SE" dirty="0" smtClean="0"/>
          </a:p>
          <a:p>
            <a:r>
              <a:rPr lang="sv-SE" dirty="0" smtClean="0"/>
              <a:t>    </a:t>
            </a:r>
            <a:r>
              <a:rPr lang="sv-SE" dirty="0" err="1" smtClean="0"/>
              <a:t>Hpresv</a:t>
            </a:r>
            <a:r>
              <a:rPr lang="sv-SE" dirty="0" smtClean="0"/>
              <a:t> = EXP(-r * t) * (-</a:t>
            </a:r>
            <a:r>
              <a:rPr lang="sv-SE" dirty="0" err="1" smtClean="0"/>
              <a:t>setupc</a:t>
            </a:r>
            <a:r>
              <a:rPr lang="sv-SE" dirty="0" smtClean="0"/>
              <a:t> + </a:t>
            </a:r>
            <a:r>
              <a:rPr lang="sv-SE" dirty="0" err="1" smtClean="0"/>
              <a:t>Hnet</a:t>
            </a:r>
            <a:r>
              <a:rPr lang="sv-SE" dirty="0" smtClean="0"/>
              <a:t>)</a:t>
            </a:r>
          </a:p>
          <a:p>
            <a:r>
              <a:rPr lang="sv-SE" dirty="0" smtClean="0"/>
              <a:t>    </a:t>
            </a:r>
            <a:r>
              <a:rPr lang="sv-SE" dirty="0" err="1" smtClean="0"/>
              <a:t>Totpresv</a:t>
            </a:r>
            <a:r>
              <a:rPr lang="sv-SE" dirty="0" smtClean="0"/>
              <a:t> = </a:t>
            </a:r>
            <a:r>
              <a:rPr lang="sv-SE" dirty="0" err="1" smtClean="0"/>
              <a:t>Totpresv</a:t>
            </a:r>
            <a:r>
              <a:rPr lang="sv-SE" dirty="0" smtClean="0"/>
              <a:t> + </a:t>
            </a:r>
            <a:r>
              <a:rPr lang="sv-SE" dirty="0" err="1" smtClean="0"/>
              <a:t>Hpresv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595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47A9-5B4B-4DBD-AD24-B5835BC18F8A}" type="slidenum">
              <a:rPr lang="sv-SE" smtClean="0"/>
              <a:t>83</a:t>
            </a:fld>
            <a:endParaRPr lang="sv-SE"/>
          </a:p>
        </p:txBody>
      </p:sp>
      <p:sp>
        <p:nvSpPr>
          <p:cNvPr id="3" name="Rektangel 2"/>
          <p:cNvSpPr/>
          <p:nvPr/>
        </p:nvSpPr>
        <p:spPr>
          <a:xfrm>
            <a:off x="645459" y="775559"/>
            <a:ext cx="976794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IF Detail = 1 THEN PRINT "  Harvest volume this year = "; </a:t>
            </a:r>
            <a:r>
              <a:rPr lang="en-US" dirty="0" err="1" smtClean="0"/>
              <a:t>Hvolume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  IF Detail = 1 THEN PRINT "  Present value of </a:t>
            </a:r>
            <a:r>
              <a:rPr lang="en-US" dirty="0" err="1" smtClean="0"/>
              <a:t>activitites</a:t>
            </a:r>
            <a:r>
              <a:rPr lang="en-US" dirty="0" smtClean="0"/>
              <a:t> this year = "; </a:t>
            </a:r>
            <a:r>
              <a:rPr lang="en-US" dirty="0" err="1" smtClean="0"/>
              <a:t>Hpresv</a:t>
            </a:r>
            <a:endParaRPr lang="en-US" dirty="0" smtClean="0"/>
          </a:p>
          <a:p>
            <a:r>
              <a:rPr lang="en-US" dirty="0" smtClean="0"/>
              <a:t>    IF Detail = 1 THEN PRINT "  Total harvest volume= "; </a:t>
            </a:r>
            <a:r>
              <a:rPr lang="en-US" dirty="0" err="1" smtClean="0"/>
              <a:t>Totharv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  IF Detail = 1 THEN PRINT "  Total present value = "; </a:t>
            </a:r>
            <a:r>
              <a:rPr lang="en-US" dirty="0" err="1" smtClean="0"/>
              <a:t>Totpresv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REM Consequences after harvesting:</a:t>
            </a:r>
          </a:p>
          <a:p>
            <a:r>
              <a:rPr lang="en-US" dirty="0" smtClean="0"/>
              <a:t>    REM In case n1 has been harvested, the individual n1</a:t>
            </a:r>
          </a:p>
          <a:p>
            <a:r>
              <a:rPr lang="en-US" dirty="0" smtClean="0"/>
              <a:t>    REM is removed and a individual with random coordinates</a:t>
            </a:r>
          </a:p>
          <a:p>
            <a:r>
              <a:rPr lang="en-US" dirty="0" smtClean="0"/>
              <a:t>    REM appears in the list with small size</a:t>
            </a:r>
          </a:p>
          <a:p>
            <a:r>
              <a:rPr lang="en-US" dirty="0" smtClean="0"/>
              <a:t>    FOR n1 = 1 TO 1000</a:t>
            </a:r>
          </a:p>
          <a:p>
            <a:r>
              <a:rPr lang="en-US" dirty="0" smtClean="0"/>
              <a:t>        IF h(n1) = 0 THEN GOTO 300</a:t>
            </a:r>
          </a:p>
          <a:p>
            <a:r>
              <a:rPr lang="en-US" dirty="0" smtClean="0"/>
              <a:t>        x(n1) = 100 * RND</a:t>
            </a:r>
          </a:p>
          <a:p>
            <a:r>
              <a:rPr lang="en-US" dirty="0" smtClean="0"/>
              <a:t>        y(n1) = 100 * RND</a:t>
            </a:r>
          </a:p>
          <a:p>
            <a:r>
              <a:rPr lang="en-US" dirty="0" smtClean="0"/>
              <a:t>        d(n1) = 0.1 * RND</a:t>
            </a:r>
          </a:p>
          <a:p>
            <a:r>
              <a:rPr lang="en-US" dirty="0" smtClean="0"/>
              <a:t>        a(n1) = PI * (d(n1) / 2) ^ 2</a:t>
            </a:r>
          </a:p>
          <a:p>
            <a:r>
              <a:rPr lang="en-US" dirty="0" smtClean="0"/>
              <a:t>        </a:t>
            </a:r>
            <a:r>
              <a:rPr lang="en-US" dirty="0" err="1" smtClean="0"/>
              <a:t>qual</a:t>
            </a:r>
            <a:r>
              <a:rPr lang="en-US" dirty="0" smtClean="0"/>
              <a:t>(n1) = 0</a:t>
            </a:r>
          </a:p>
          <a:p>
            <a:r>
              <a:rPr lang="en-US" dirty="0" smtClean="0"/>
              <a:t>        IF RND &gt; .5 THEN </a:t>
            </a:r>
            <a:r>
              <a:rPr lang="en-US" dirty="0" err="1" smtClean="0"/>
              <a:t>qual</a:t>
            </a:r>
            <a:r>
              <a:rPr lang="en-US" dirty="0" smtClean="0"/>
              <a:t>(n1) = 1</a:t>
            </a:r>
          </a:p>
          <a:p>
            <a:r>
              <a:rPr lang="en-US" dirty="0" smtClean="0"/>
              <a:t>        300 REM</a:t>
            </a:r>
          </a:p>
          <a:p>
            <a:r>
              <a:rPr lang="en-US" dirty="0" smtClean="0"/>
              <a:t>    NEXT n1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7820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47A9-5B4B-4DBD-AD24-B5835BC18F8A}" type="slidenum">
              <a:rPr lang="sv-SE" smtClean="0"/>
              <a:t>84</a:t>
            </a:fld>
            <a:endParaRPr lang="sv-SE"/>
          </a:p>
        </p:txBody>
      </p:sp>
      <p:sp>
        <p:nvSpPr>
          <p:cNvPr id="3" name="Rektangel 2"/>
          <p:cNvSpPr/>
          <p:nvPr/>
        </p:nvSpPr>
        <p:spPr>
          <a:xfrm>
            <a:off x="1021976" y="1997839"/>
            <a:ext cx="81220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REM Calculation of new distances between n1 and n2</a:t>
            </a:r>
          </a:p>
          <a:p>
            <a:r>
              <a:rPr lang="en-US" dirty="0" smtClean="0"/>
              <a:t>    REM in case at least one of them has been harvested.</a:t>
            </a:r>
          </a:p>
          <a:p>
            <a:r>
              <a:rPr lang="en-US" dirty="0" smtClean="0"/>
              <a:t>    FOR n1 = 1 TO 1000</a:t>
            </a:r>
          </a:p>
          <a:p>
            <a:r>
              <a:rPr lang="en-US" dirty="0" smtClean="0"/>
              <a:t>        FOR n2 = 1 TO 1000</a:t>
            </a:r>
          </a:p>
          <a:p>
            <a:r>
              <a:rPr lang="en-US" dirty="0" smtClean="0"/>
              <a:t>            </a:t>
            </a:r>
            <a:r>
              <a:rPr lang="en-US" dirty="0" err="1" smtClean="0"/>
              <a:t>newdist</a:t>
            </a:r>
            <a:r>
              <a:rPr lang="en-US" dirty="0" smtClean="0"/>
              <a:t> = h(n1) + h(n2)</a:t>
            </a:r>
          </a:p>
          <a:p>
            <a:r>
              <a:rPr lang="en-US" dirty="0" smtClean="0"/>
              <a:t>            IF </a:t>
            </a:r>
            <a:r>
              <a:rPr lang="en-US" dirty="0" err="1" smtClean="0"/>
              <a:t>newdist</a:t>
            </a:r>
            <a:r>
              <a:rPr lang="en-US" dirty="0" smtClean="0"/>
              <a:t> &lt; 1 THEN GOTO 400</a:t>
            </a:r>
          </a:p>
          <a:p>
            <a:r>
              <a:rPr lang="en-US" dirty="0" smtClean="0"/>
              <a:t>            </a:t>
            </a:r>
            <a:r>
              <a:rPr lang="en-US" dirty="0" err="1" smtClean="0"/>
              <a:t>dist</a:t>
            </a:r>
            <a:r>
              <a:rPr lang="en-US" dirty="0" smtClean="0"/>
              <a:t>(n1, n2) = ((x(n1) - x(n2)) ^ 2 + (y(n1) - y(n2)) ^ 2) ^ .5</a:t>
            </a:r>
          </a:p>
          <a:p>
            <a:r>
              <a:rPr lang="en-US" dirty="0" smtClean="0"/>
              <a:t>            400 REM</a:t>
            </a:r>
          </a:p>
          <a:p>
            <a:r>
              <a:rPr lang="en-US" dirty="0" smtClean="0"/>
              <a:t>        NEXT n2</a:t>
            </a:r>
          </a:p>
          <a:p>
            <a:r>
              <a:rPr lang="en-US" dirty="0" smtClean="0"/>
              <a:t>    NEXT n1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3811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47A9-5B4B-4DBD-AD24-B5835BC18F8A}" type="slidenum">
              <a:rPr lang="sv-SE" smtClean="0"/>
              <a:t>85</a:t>
            </a:fld>
            <a:endParaRPr lang="sv-SE"/>
          </a:p>
        </p:txBody>
      </p:sp>
      <p:sp>
        <p:nvSpPr>
          <p:cNvPr id="3" name="Rektangel 2"/>
          <p:cNvSpPr/>
          <p:nvPr/>
        </p:nvSpPr>
        <p:spPr>
          <a:xfrm>
            <a:off x="613186" y="889844"/>
            <a:ext cx="102950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200 REM</a:t>
            </a:r>
          </a:p>
          <a:p>
            <a:endParaRPr lang="en-US" dirty="0" smtClean="0"/>
          </a:p>
          <a:p>
            <a:r>
              <a:rPr lang="en-US" dirty="0" smtClean="0"/>
              <a:t>    REM Calculation of growth of all individuals n.</a:t>
            </a:r>
          </a:p>
          <a:p>
            <a:r>
              <a:rPr lang="en-US" dirty="0" smtClean="0"/>
              <a:t>    REM first, the basal area increment </a:t>
            </a:r>
            <a:r>
              <a:rPr lang="en-US" dirty="0" err="1" smtClean="0"/>
              <a:t>dadt</a:t>
            </a:r>
            <a:r>
              <a:rPr lang="en-US" dirty="0" smtClean="0"/>
              <a:t>(n) (m2/year), is calculated.</a:t>
            </a:r>
          </a:p>
          <a:p>
            <a:r>
              <a:rPr lang="en-US" dirty="0" smtClean="0"/>
              <a:t>    REM Then, the basal area after growth, a(n) (m2) is calculated.</a:t>
            </a:r>
          </a:p>
          <a:p>
            <a:r>
              <a:rPr lang="en-US" dirty="0" smtClean="0"/>
              <a:t>    REM Finally, the diameter after growth, d(n) (m), is calculated.</a:t>
            </a:r>
          </a:p>
          <a:p>
            <a:r>
              <a:rPr lang="en-US" dirty="0" smtClean="0"/>
              <a:t>    FOR N = 1 TO 1000</a:t>
            </a:r>
          </a:p>
          <a:p>
            <a:r>
              <a:rPr lang="en-US" dirty="0" smtClean="0"/>
              <a:t>        </a:t>
            </a:r>
            <a:r>
              <a:rPr lang="en-US" dirty="0" err="1" smtClean="0"/>
              <a:t>dadt</a:t>
            </a:r>
            <a:r>
              <a:rPr lang="en-US" dirty="0" smtClean="0"/>
              <a:t>(N) = (88.50 + 73.03) / 2 * a(N) ^ 0.5 + (-154.71 - 85.33) / 2 * a(N) ^ 1.5</a:t>
            </a:r>
          </a:p>
          <a:p>
            <a:r>
              <a:rPr lang="en-US" dirty="0" smtClean="0"/>
              <a:t>        </a:t>
            </a:r>
            <a:r>
              <a:rPr lang="en-US" dirty="0" err="1" smtClean="0"/>
              <a:t>dadt</a:t>
            </a:r>
            <a:r>
              <a:rPr lang="en-US" dirty="0" smtClean="0"/>
              <a:t>(N) = </a:t>
            </a:r>
            <a:r>
              <a:rPr lang="en-US" dirty="0" err="1" smtClean="0"/>
              <a:t>dadt</a:t>
            </a:r>
            <a:r>
              <a:rPr lang="en-US" dirty="0" smtClean="0"/>
              <a:t>(N) - c(N) * a(N) ^ 0.5</a:t>
            </a:r>
          </a:p>
          <a:p>
            <a:r>
              <a:rPr lang="en-US" dirty="0" smtClean="0"/>
              <a:t>        </a:t>
            </a:r>
            <a:r>
              <a:rPr lang="en-US" dirty="0" err="1" smtClean="0"/>
              <a:t>dadt</a:t>
            </a:r>
            <a:r>
              <a:rPr lang="en-US" dirty="0" smtClean="0"/>
              <a:t>(N) = </a:t>
            </a:r>
            <a:r>
              <a:rPr lang="en-US" dirty="0" err="1" smtClean="0"/>
              <a:t>dadt</a:t>
            </a:r>
            <a:r>
              <a:rPr lang="en-US" dirty="0" smtClean="0"/>
              <a:t>(N) / 10000</a:t>
            </a:r>
          </a:p>
          <a:p>
            <a:r>
              <a:rPr lang="en-US" dirty="0" smtClean="0"/>
              <a:t>        IF </a:t>
            </a:r>
            <a:r>
              <a:rPr lang="en-US" dirty="0" err="1" smtClean="0"/>
              <a:t>dadt</a:t>
            </a:r>
            <a:r>
              <a:rPr lang="en-US" dirty="0" smtClean="0"/>
              <a:t>(N) &lt; 0 THEN </a:t>
            </a:r>
            <a:r>
              <a:rPr lang="en-US" dirty="0" err="1" smtClean="0"/>
              <a:t>dadt</a:t>
            </a:r>
            <a:r>
              <a:rPr lang="en-US" dirty="0" smtClean="0"/>
              <a:t>(N) = 0</a:t>
            </a:r>
          </a:p>
          <a:p>
            <a:r>
              <a:rPr lang="en-US" dirty="0" smtClean="0"/>
              <a:t>        a(N) = a(N) + </a:t>
            </a:r>
            <a:r>
              <a:rPr lang="en-US" dirty="0" err="1" smtClean="0"/>
              <a:t>dadt</a:t>
            </a:r>
            <a:r>
              <a:rPr lang="en-US" dirty="0" smtClean="0"/>
              <a:t>(N)</a:t>
            </a:r>
          </a:p>
          <a:p>
            <a:r>
              <a:rPr lang="en-US" dirty="0" smtClean="0"/>
              <a:t>        d(N) = (4 * a(N) / PI) ^ 0.5</a:t>
            </a:r>
          </a:p>
          <a:p>
            <a:r>
              <a:rPr lang="en-US" dirty="0" smtClean="0"/>
              <a:t>    NEXT 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0499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47A9-5B4B-4DBD-AD24-B5835BC18F8A}" type="slidenum">
              <a:rPr lang="sv-SE" smtClean="0"/>
              <a:t>86</a:t>
            </a:fld>
            <a:endParaRPr lang="sv-SE"/>
          </a:p>
        </p:txBody>
      </p:sp>
      <p:sp>
        <p:nvSpPr>
          <p:cNvPr id="3" name="Rektangel 2"/>
          <p:cNvSpPr/>
          <p:nvPr/>
        </p:nvSpPr>
        <p:spPr>
          <a:xfrm>
            <a:off x="1950719" y="1435784"/>
            <a:ext cx="843040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IF Detail = 0 THEN GOTO 600</a:t>
            </a:r>
          </a:p>
          <a:p>
            <a:endParaRPr lang="en-US" dirty="0" smtClean="0"/>
          </a:p>
          <a:p>
            <a:r>
              <a:rPr lang="en-US" dirty="0" smtClean="0"/>
              <a:t>    FOR N = 1 TO 1000</a:t>
            </a:r>
          </a:p>
          <a:p>
            <a:r>
              <a:rPr lang="en-US" dirty="0" smtClean="0"/>
              <a:t>        CIRCLE (INT(6 * x(N) + 100), INT(6 * y(N) + 100)), INT(100 * d(N) / 5), 0</a:t>
            </a:r>
          </a:p>
          <a:p>
            <a:r>
              <a:rPr lang="en-US" dirty="0" smtClean="0"/>
              <a:t>    NEXT N</a:t>
            </a:r>
          </a:p>
          <a:p>
            <a:r>
              <a:rPr lang="en-US" dirty="0" smtClean="0"/>
              <a:t>    LINE (100, 100)-(700, 100), 3</a:t>
            </a:r>
          </a:p>
          <a:p>
            <a:r>
              <a:rPr lang="en-US" dirty="0" smtClean="0"/>
              <a:t>    LINE (100, 100)-(100, 700), 3</a:t>
            </a:r>
          </a:p>
          <a:p>
            <a:r>
              <a:rPr lang="en-US" dirty="0" smtClean="0"/>
              <a:t>    LINE (700, 100)-(700, 700), 3</a:t>
            </a:r>
          </a:p>
          <a:p>
            <a:r>
              <a:rPr lang="en-US" dirty="0" smtClean="0"/>
              <a:t>    LINE (100, 700)-(700, 700), 3</a:t>
            </a:r>
          </a:p>
          <a:p>
            <a:r>
              <a:rPr lang="en-US" dirty="0" smtClean="0"/>
              <a:t>    SLEEP</a:t>
            </a:r>
          </a:p>
          <a:p>
            <a:r>
              <a:rPr lang="en-US" dirty="0" smtClean="0"/>
              <a:t>    600 REM</a:t>
            </a:r>
          </a:p>
          <a:p>
            <a:endParaRPr lang="en-US" dirty="0" smtClean="0"/>
          </a:p>
          <a:p>
            <a:r>
              <a:rPr lang="en-US" dirty="0" smtClean="0"/>
              <a:t>NEXT t</a:t>
            </a:r>
          </a:p>
          <a:p>
            <a:endParaRPr lang="en-US" dirty="0" smtClean="0"/>
          </a:p>
          <a:p>
            <a:r>
              <a:rPr lang="en-US" dirty="0" smtClean="0"/>
              <a:t>RETURN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8579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47A9-5B4B-4DBD-AD24-B5835BC18F8A}" type="slidenum">
              <a:rPr lang="sv-SE" smtClean="0"/>
              <a:t>87</a:t>
            </a:fld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623945" y="751344"/>
            <a:ext cx="105640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 err="1" smtClean="0">
                <a:latin typeface="DfW5 Printer" panose="00000009000000000000" pitchFamily="49" charset="2"/>
              </a:rPr>
              <a:t>Results</a:t>
            </a:r>
            <a:r>
              <a:rPr lang="sv-SE" b="1" dirty="0" smtClean="0">
                <a:latin typeface="DfW5 Printer" panose="00000009000000000000" pitchFamily="49" charset="2"/>
              </a:rPr>
              <a:t> from SSAFR18.bas by Peter </a:t>
            </a:r>
            <a:r>
              <a:rPr lang="sv-SE" b="1" dirty="0" err="1" smtClean="0">
                <a:latin typeface="DfW5 Printer" panose="00000009000000000000" pitchFamily="49" charset="2"/>
              </a:rPr>
              <a:t>Lohmander</a:t>
            </a:r>
            <a:r>
              <a:rPr lang="sv-SE" b="1" dirty="0" smtClean="0">
                <a:latin typeface="DfW5 Printer" panose="00000009000000000000" pitchFamily="49" charset="2"/>
              </a:rPr>
              <a:t> 170708</a:t>
            </a:r>
          </a:p>
          <a:p>
            <a:r>
              <a:rPr lang="sv-SE" b="1" dirty="0" smtClean="0">
                <a:latin typeface="DfW5 Printer" panose="00000009000000000000" pitchFamily="49" charset="2"/>
              </a:rPr>
              <a:t>       r  </a:t>
            </a:r>
            <a:r>
              <a:rPr lang="sv-SE" b="1" dirty="0" err="1" smtClean="0">
                <a:latin typeface="DfW5 Printer" panose="00000009000000000000" pitchFamily="49" charset="2"/>
              </a:rPr>
              <a:t>SigmaK</a:t>
            </a:r>
            <a:r>
              <a:rPr lang="sv-SE" b="1" dirty="0" smtClean="0">
                <a:latin typeface="DfW5 Printer" panose="00000009000000000000" pitchFamily="49" charset="2"/>
              </a:rPr>
              <a:t>  dlim_0  </a:t>
            </a:r>
            <a:r>
              <a:rPr lang="sv-SE" b="1" dirty="0" err="1" smtClean="0">
                <a:latin typeface="DfW5 Printer" panose="00000009000000000000" pitchFamily="49" charset="2"/>
              </a:rPr>
              <a:t>dlim_c</a:t>
            </a:r>
            <a:r>
              <a:rPr lang="sv-SE" b="1" dirty="0" smtClean="0">
                <a:latin typeface="DfW5 Printer" panose="00000009000000000000" pitchFamily="49" charset="2"/>
              </a:rPr>
              <a:t>  </a:t>
            </a:r>
            <a:r>
              <a:rPr lang="sv-SE" b="1" dirty="0" err="1" smtClean="0">
                <a:latin typeface="DfW5 Printer" panose="00000009000000000000" pitchFamily="49" charset="2"/>
              </a:rPr>
              <a:t>dlim_q</a:t>
            </a:r>
            <a:r>
              <a:rPr lang="sv-SE" b="1" dirty="0" smtClean="0">
                <a:latin typeface="DfW5 Printer" panose="00000009000000000000" pitchFamily="49" charset="2"/>
              </a:rPr>
              <a:t>  </a:t>
            </a:r>
            <a:r>
              <a:rPr lang="sv-SE" b="1" dirty="0" err="1" smtClean="0">
                <a:latin typeface="DfW5 Printer" panose="00000009000000000000" pitchFamily="49" charset="2"/>
              </a:rPr>
              <a:t>dlim_p</a:t>
            </a:r>
            <a:r>
              <a:rPr lang="sv-SE" b="1" dirty="0" smtClean="0">
                <a:latin typeface="DfW5 Printer" panose="00000009000000000000" pitchFamily="49" charset="2"/>
              </a:rPr>
              <a:t>   </a:t>
            </a:r>
            <a:r>
              <a:rPr lang="sv-SE" b="1" dirty="0" err="1" smtClean="0">
                <a:latin typeface="DfW5 Printer" panose="00000009000000000000" pitchFamily="49" charset="2"/>
              </a:rPr>
              <a:t>avHARV</a:t>
            </a:r>
            <a:r>
              <a:rPr lang="sv-SE" b="1" dirty="0" smtClean="0">
                <a:latin typeface="DfW5 Printer" panose="00000009000000000000" pitchFamily="49" charset="2"/>
              </a:rPr>
              <a:t>    </a:t>
            </a:r>
            <a:r>
              <a:rPr lang="sv-SE" b="1" dirty="0" err="1" smtClean="0">
                <a:latin typeface="DfW5 Printer" panose="00000009000000000000" pitchFamily="49" charset="2"/>
              </a:rPr>
              <a:t>TotalPV</a:t>
            </a:r>
            <a:endParaRPr lang="sv-SE" b="1" dirty="0" smtClean="0">
              <a:latin typeface="DfW5 Printer" panose="00000009000000000000" pitchFamily="49" charset="2"/>
            </a:endParaRPr>
          </a:p>
          <a:p>
            <a:r>
              <a:rPr lang="sv-SE" b="1" dirty="0" smtClean="0">
                <a:latin typeface="DfW5 Printer" panose="00000009000000000000" pitchFamily="49" charset="2"/>
              </a:rPr>
              <a:t>  0.0300  1.0000  0.2000  0.0000  0.0600 -0.0070   9.2169 168574.641</a:t>
            </a:r>
          </a:p>
          <a:p>
            <a:r>
              <a:rPr lang="sv-SE" b="1" dirty="0" smtClean="0">
                <a:latin typeface="DfW5 Printer" panose="00000009000000000000" pitchFamily="49" charset="2"/>
              </a:rPr>
              <a:t>  0.0300  1.0000  0.2000  0.0000  0.0600 -0.0060   9.1339 164125.391</a:t>
            </a:r>
          </a:p>
          <a:p>
            <a:r>
              <a:rPr lang="sv-SE" b="1" dirty="0" smtClean="0">
                <a:latin typeface="DfW5 Printer" panose="00000009000000000000" pitchFamily="49" charset="2"/>
              </a:rPr>
              <a:t>  0.0300  1.0000  0.2000  0.0000  0.0600 -0.0050   9.4153 171340.875</a:t>
            </a:r>
          </a:p>
          <a:p>
            <a:r>
              <a:rPr lang="sv-SE" b="1" dirty="0" smtClean="0">
                <a:latin typeface="DfW5 Printer" panose="00000009000000000000" pitchFamily="49" charset="2"/>
              </a:rPr>
              <a:t>  0.0300  1.0000  0.2000  0.0000  0.0600 -0.0040   9.4504 165719.969</a:t>
            </a:r>
          </a:p>
          <a:p>
            <a:r>
              <a:rPr lang="sv-SE" b="1" dirty="0" smtClean="0">
                <a:latin typeface="DfW5 Printer" panose="00000009000000000000" pitchFamily="49" charset="2"/>
              </a:rPr>
              <a:t>  0.0300  1.0000  0.2000  0.0000  0.0600 -0.0030   9.7598 166267.719</a:t>
            </a:r>
          </a:p>
          <a:p>
            <a:r>
              <a:rPr lang="sv-SE" b="1" dirty="0" smtClean="0">
                <a:latin typeface="DfW5 Printer" panose="00000009000000000000" pitchFamily="49" charset="2"/>
              </a:rPr>
              <a:t>  0.0300  1.0000  0.2000  0.0000  0.0600 -0.0020  10.3343 163299.469</a:t>
            </a:r>
          </a:p>
          <a:p>
            <a:r>
              <a:rPr lang="sv-SE" b="1" dirty="0" smtClean="0">
                <a:latin typeface="DfW5 Printer" panose="00000009000000000000" pitchFamily="49" charset="2"/>
              </a:rPr>
              <a:t>  0.0300  1.0000  0.2000  0.0000  0.0600 -0.0010  11.7373 161918.297</a:t>
            </a:r>
          </a:p>
          <a:p>
            <a:r>
              <a:rPr lang="sv-SE" b="1" dirty="0" smtClean="0">
                <a:latin typeface="DfW5 Printer" panose="00000009000000000000" pitchFamily="49" charset="2"/>
              </a:rPr>
              <a:t>  0.0300  1.0000  0.2000  0.0000  0.0600  0.0000  13.0930 146660.469</a:t>
            </a:r>
            <a:endParaRPr lang="sv-SE" b="1" dirty="0">
              <a:latin typeface="DfW5 Printer" panose="00000009000000000000" pitchFamily="49" charset="2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2721685" y="4765638"/>
            <a:ext cx="4318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(</a:t>
            </a:r>
            <a:r>
              <a:rPr lang="sv-SE" dirty="0" err="1" smtClean="0"/>
              <a:t>This</a:t>
            </a:r>
            <a:r>
              <a:rPr lang="sv-SE" dirty="0" smtClean="0"/>
              <a:t> is just the start </a:t>
            </a:r>
            <a:r>
              <a:rPr lang="sv-SE" dirty="0" err="1" smtClean="0"/>
              <a:t>of</a:t>
            </a:r>
            <a:r>
              <a:rPr lang="sv-SE" dirty="0" smtClean="0"/>
              <a:t> the </a:t>
            </a:r>
            <a:r>
              <a:rPr lang="sv-SE" dirty="0" err="1" smtClean="0"/>
              <a:t>very</a:t>
            </a:r>
            <a:r>
              <a:rPr lang="sv-SE" dirty="0" smtClean="0"/>
              <a:t> long list …)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5343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81112"/>
          </a:xfrm>
        </p:spPr>
        <p:txBody>
          <a:bodyPr>
            <a:normAutofit fontScale="90000"/>
          </a:bodyPr>
          <a:lstStyle/>
          <a:p>
            <a:r>
              <a:rPr lang="sv-SE" sz="2400" b="1" i="1" dirty="0">
                <a:solidFill>
                  <a:srgbClr val="FFC000"/>
                </a:solidFill>
                <a:latin typeface="Arial Black" panose="020B0A04020102020204" pitchFamily="34" charset="0"/>
              </a:rPr>
              <a:t>HIGH RESOLUTION ADAPTIVE OPTIMIZATION OF CONTINUOUS COVER SPRUCE FOREST MANAGEMENT IN SOUTHERN SWEDEN</a:t>
            </a:r>
            <a:r>
              <a:rPr lang="sv-SE" sz="1200" dirty="0" smtClean="0"/>
              <a:t/>
            </a:r>
            <a:br>
              <a:rPr lang="sv-SE" sz="1200" dirty="0" smtClean="0"/>
            </a:br>
            <a:r>
              <a:rPr lang="sv-SE" sz="1200" dirty="0" smtClean="0"/>
              <a:t/>
            </a:r>
            <a:br>
              <a:rPr lang="sv-SE" sz="1200" dirty="0" smtClean="0"/>
            </a:br>
            <a:r>
              <a:rPr lang="sv-SE" sz="24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APPLICATION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Economically optimal forest management decisions are determined within the continuous cover framework, in forests of Norway spruce in southern Sweden.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general methodological approach can </a:t>
            </a:r>
            <a:r>
              <a:rPr lang="en-US" dirty="0" smtClean="0"/>
              <a:t>also be applied to other </a:t>
            </a:r>
            <a:r>
              <a:rPr lang="en-US" dirty="0"/>
              <a:t>species and in other regions.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This </a:t>
            </a:r>
            <a:r>
              <a:rPr lang="en-US" dirty="0"/>
              <a:t>study is based on a new growth function for individual trees of Norway spruce in southern Sweden managed with a continuous cover system.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function determines the </a:t>
            </a:r>
            <a:r>
              <a:rPr lang="en-US" dirty="0" smtClean="0"/>
              <a:t>basal area increment </a:t>
            </a:r>
            <a:r>
              <a:rPr lang="en-US" dirty="0"/>
              <a:t>of individual trees based on the state of the tree itself, i.e. current </a:t>
            </a:r>
            <a:r>
              <a:rPr lang="en-US" dirty="0" smtClean="0"/>
              <a:t>basal area, </a:t>
            </a:r>
            <a:r>
              <a:rPr lang="en-US" dirty="0"/>
              <a:t>and local competition in the neighborhood of each tree.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model set includes a </a:t>
            </a:r>
            <a:r>
              <a:rPr lang="en-US" dirty="0" smtClean="0"/>
              <a:t>stochastic </a:t>
            </a:r>
            <a:r>
              <a:rPr lang="en-US" dirty="0"/>
              <a:t>timber quality sub model that assigns qualities to the trees.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47A9-5B4B-4DBD-AD24-B5835BC18F8A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019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934</TotalTime>
  <Words>4969</Words>
  <Application>Microsoft Office PowerPoint</Application>
  <PresentationFormat>Bredbild</PresentationFormat>
  <Paragraphs>1037</Paragraphs>
  <Slides>87</Slides>
  <Notes>3</Notes>
  <HiddenSlides>0</HiddenSlides>
  <MMClips>0</MMClips>
  <ScaleCrop>false</ScaleCrop>
  <HeadingPairs>
    <vt:vector size="8" baseType="variant">
      <vt:variant>
        <vt:lpstr>Använt teckensnitt</vt:lpstr>
      </vt:variant>
      <vt:variant>
        <vt:i4>8</vt:i4>
      </vt:variant>
      <vt:variant>
        <vt:lpstr>Tema</vt:lpstr>
      </vt:variant>
      <vt:variant>
        <vt:i4>2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87</vt:i4>
      </vt:variant>
    </vt:vector>
  </HeadingPairs>
  <TitlesOfParts>
    <vt:vector size="98" baseType="lpstr">
      <vt:lpstr>Arial</vt:lpstr>
      <vt:lpstr>Arial Black</vt:lpstr>
      <vt:lpstr>Calibri</vt:lpstr>
      <vt:lpstr>Calibri Light</vt:lpstr>
      <vt:lpstr>Courier New</vt:lpstr>
      <vt:lpstr>Derive Unicode</vt:lpstr>
      <vt:lpstr>DfW5 Printer</vt:lpstr>
      <vt:lpstr>Times New Roman</vt:lpstr>
      <vt:lpstr>Office-tema</vt:lpstr>
      <vt:lpstr>Office Theme</vt:lpstr>
      <vt:lpstr>Equation</vt:lpstr>
      <vt:lpstr>HIGH RESOLUTION ADAPTIVE OPTIMIZATION OF CONTINUOUS COVER SPRUCE FOREST MANAGEMENT IN SOUTHERN SWEDEN  </vt:lpstr>
      <vt:lpstr>HIGH RESOLUTION ADAPTIVE OPTIMIZATION OF CONTINUOUS COVER SPRUCE FOREST MANAGEMENT IN SOUTHERN SWEDEN  METHODOLOGY and MOTIVATION</vt:lpstr>
      <vt:lpstr>Structure of the analysis:</vt:lpstr>
      <vt:lpstr>HIGH RESOLUTION ADAPTIVE OPTIMIZATION OF CONTINUOUS COVER SPRUCE FOREST MANAGEMENT IN SOUTHERN SWEDEN  METHODOLOGY and MOTIVATION</vt:lpstr>
      <vt:lpstr>HIGH RESOLUTION ADAPTIVE OPTIMIZATION OF CONTINUOUS COVER SPRUCE FOREST MANAGEMENT IN SOUTHERN SWEDEN  METHODOLOGY and MOTIVATION</vt:lpstr>
      <vt:lpstr>HIGH RESOLUTION ADAPTIVE OPTIMIZATION OF CONTINUOUS COVER SPRUCE FOREST MANAGEMENT IN SOUTHERN SWEDEN  METHODOLOGY and MOTIVATION</vt:lpstr>
      <vt:lpstr>The optimal limit diameter function:</vt:lpstr>
      <vt:lpstr>PowerPoint-presentation</vt:lpstr>
      <vt:lpstr>HIGH RESOLUTION ADAPTIVE OPTIMIZATION OF CONTINUOUS COVER SPRUCE FOREST MANAGEMENT IN SOUTHERN SWEDEN  APPLICATION</vt:lpstr>
      <vt:lpstr>PowerPoint-presentation</vt:lpstr>
      <vt:lpstr>Some of the empirical background and derived functions used in the optimization, are briefly described on the following pages.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On the importance of quality and size in the timber price lists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cont opt SSAFR18 170711_2002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The optimal values of x, y and z, calculated with more decimals, are:</vt:lpstr>
      <vt:lpstr>PowerPoint-presentation</vt:lpstr>
      <vt:lpstr>PowerPoint-presentation</vt:lpstr>
      <vt:lpstr>PowerPoint-presentation</vt:lpstr>
      <vt:lpstr>PowerPoint-presentation</vt:lpstr>
      <vt:lpstr>The optimal limit diameter function:</vt:lpstr>
      <vt:lpstr>PowerPoint-presentation</vt:lpstr>
      <vt:lpstr>PowerPoint-presentation</vt:lpstr>
      <vt:lpstr>PowerPoint-presentation</vt:lpstr>
      <vt:lpstr>PowerPoint-presentation</vt:lpstr>
      <vt:lpstr>HIGH RESOLUTION ADAPTIVE OPTIMIZATION OF CONTINUOUS COVER SPRUCE FOREST MANAGEMENT IN SOUTHERN SWEDEN  GENERAL CONCLUSIONS</vt:lpstr>
      <vt:lpstr>HIGH RESOLUTION ADAPTIVE OPTIMIZATION OF CONTINUOUS COVER SPRUCE FOREST MANAGEMENT IN SOUTHERN SWEDEN  PARTICULAR CONCLUSIONS</vt:lpstr>
      <vt:lpstr>#2: The optimal limit diameter function is:</vt:lpstr>
      <vt:lpstr>HIGH RESOLUTION ADAPTIVE OPTIMIZATION OF CONTINUOUS COVER SPRUCE FOREST MANAGEMENT IN SOUTHERN SWEDEN  FUTURE OPTIONS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Peter</dc:creator>
  <cp:lastModifiedBy>Peter</cp:lastModifiedBy>
  <cp:revision>135</cp:revision>
  <cp:lastPrinted>2017-07-24T10:49:23Z</cp:lastPrinted>
  <dcterms:created xsi:type="dcterms:W3CDTF">2017-07-16T16:14:09Z</dcterms:created>
  <dcterms:modified xsi:type="dcterms:W3CDTF">2017-08-08T18:03:54Z</dcterms:modified>
</cp:coreProperties>
</file>