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6"/>
  </p:notesMasterIdLst>
  <p:handoutMasterIdLst>
    <p:handoutMasterId r:id="rId127"/>
  </p:handoutMasterIdLst>
  <p:sldIdLst>
    <p:sldId id="257" r:id="rId4"/>
    <p:sldId id="309" r:id="rId5"/>
    <p:sldId id="434" r:id="rId6"/>
    <p:sldId id="435" r:id="rId7"/>
    <p:sldId id="436" r:id="rId8"/>
    <p:sldId id="433" r:id="rId9"/>
    <p:sldId id="347" r:id="rId10"/>
    <p:sldId id="311" r:id="rId11"/>
    <p:sldId id="368" r:id="rId12"/>
    <p:sldId id="348" r:id="rId13"/>
    <p:sldId id="349" r:id="rId14"/>
    <p:sldId id="369" r:id="rId15"/>
    <p:sldId id="370" r:id="rId16"/>
    <p:sldId id="371" r:id="rId17"/>
    <p:sldId id="314" r:id="rId18"/>
    <p:sldId id="438" r:id="rId19"/>
    <p:sldId id="437" r:id="rId20"/>
    <p:sldId id="430" r:id="rId21"/>
    <p:sldId id="431" r:id="rId22"/>
    <p:sldId id="432" r:id="rId23"/>
    <p:sldId id="313" r:id="rId24"/>
    <p:sldId id="350" r:id="rId25"/>
    <p:sldId id="351" r:id="rId26"/>
    <p:sldId id="353" r:id="rId27"/>
    <p:sldId id="354" r:id="rId28"/>
    <p:sldId id="355" r:id="rId29"/>
    <p:sldId id="356" r:id="rId30"/>
    <p:sldId id="357" r:id="rId31"/>
    <p:sldId id="358" r:id="rId32"/>
    <p:sldId id="360" r:id="rId33"/>
    <p:sldId id="359" r:id="rId34"/>
    <p:sldId id="361" r:id="rId35"/>
    <p:sldId id="372" r:id="rId36"/>
    <p:sldId id="377" r:id="rId37"/>
    <p:sldId id="382" r:id="rId38"/>
    <p:sldId id="383" r:id="rId39"/>
    <p:sldId id="386" r:id="rId40"/>
    <p:sldId id="388" r:id="rId41"/>
    <p:sldId id="389" r:id="rId42"/>
    <p:sldId id="394" r:id="rId43"/>
    <p:sldId id="398" r:id="rId44"/>
    <p:sldId id="399" r:id="rId45"/>
    <p:sldId id="400" r:id="rId46"/>
    <p:sldId id="362" r:id="rId47"/>
    <p:sldId id="444" r:id="rId48"/>
    <p:sldId id="445" r:id="rId49"/>
    <p:sldId id="446" r:id="rId50"/>
    <p:sldId id="447" r:id="rId51"/>
    <p:sldId id="448" r:id="rId52"/>
    <p:sldId id="449" r:id="rId53"/>
    <p:sldId id="450" r:id="rId54"/>
    <p:sldId id="401" r:id="rId55"/>
    <p:sldId id="452" r:id="rId56"/>
    <p:sldId id="402" r:id="rId57"/>
    <p:sldId id="403" r:id="rId58"/>
    <p:sldId id="404" r:id="rId59"/>
    <p:sldId id="364" r:id="rId60"/>
    <p:sldId id="405" r:id="rId61"/>
    <p:sldId id="406" r:id="rId62"/>
    <p:sldId id="407" r:id="rId63"/>
    <p:sldId id="409" r:id="rId64"/>
    <p:sldId id="451" r:id="rId65"/>
    <p:sldId id="410" r:id="rId66"/>
    <p:sldId id="411" r:id="rId67"/>
    <p:sldId id="412" r:id="rId68"/>
    <p:sldId id="365" r:id="rId69"/>
    <p:sldId id="453" r:id="rId70"/>
    <p:sldId id="413" r:id="rId71"/>
    <p:sldId id="414" r:id="rId72"/>
    <p:sldId id="366"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367" r:id="rId88"/>
    <p:sldId id="312" r:id="rId89"/>
    <p:sldId id="316" r:id="rId90"/>
    <p:sldId id="317" r:id="rId91"/>
    <p:sldId id="429"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1" r:id="rId105"/>
    <p:sldId id="332" r:id="rId106"/>
    <p:sldId id="333" r:id="rId107"/>
    <p:sldId id="334" r:id="rId108"/>
    <p:sldId id="335" r:id="rId109"/>
    <p:sldId id="336" r:id="rId110"/>
    <p:sldId id="337" r:id="rId111"/>
    <p:sldId id="338" r:id="rId112"/>
    <p:sldId id="330" r:id="rId113"/>
    <p:sldId id="339" r:id="rId114"/>
    <p:sldId id="340" r:id="rId115"/>
    <p:sldId id="341" r:id="rId116"/>
    <p:sldId id="342" r:id="rId117"/>
    <p:sldId id="343" r:id="rId118"/>
    <p:sldId id="344" r:id="rId119"/>
    <p:sldId id="345" r:id="rId120"/>
    <p:sldId id="346" r:id="rId121"/>
    <p:sldId id="439" r:id="rId122"/>
    <p:sldId id="440" r:id="rId123"/>
    <p:sldId id="441" r:id="rId124"/>
    <p:sldId id="442" r:id="rId125"/>
  </p:sldIdLst>
  <p:sldSz cx="12192000" cy="6858000"/>
  <p:notesSz cx="9928225"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97" autoAdjust="0"/>
    <p:restoredTop sz="94660"/>
  </p:normalViewPr>
  <p:slideViewPr>
    <p:cSldViewPr snapToGrid="0">
      <p:cViewPr varScale="1">
        <p:scale>
          <a:sx n="112" d="100"/>
          <a:sy n="112" d="100"/>
        </p:scale>
        <p:origin x="89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9.wmf"/><Relationship Id="rId1" Type="http://schemas.openxmlformats.org/officeDocument/2006/relationships/image" Target="../media/image31.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7.wmf"/><Relationship Id="rId1" Type="http://schemas.openxmlformats.org/officeDocument/2006/relationships/image" Target="../media/image38.wmf"/><Relationship Id="rId5" Type="http://schemas.openxmlformats.org/officeDocument/2006/relationships/image" Target="../media/image41.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7.wmf"/><Relationship Id="rId1" Type="http://schemas.openxmlformats.org/officeDocument/2006/relationships/image" Target="../media/image45.wmf"/><Relationship Id="rId5" Type="http://schemas.openxmlformats.org/officeDocument/2006/relationships/image" Target="../media/image41.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B5DF85CE-FEF8-4243-B9A4-2E75810D7E28}" type="datetimeFigureOut">
              <a:rPr lang="sv-SE" smtClean="0"/>
              <a:t>2019-02-13</a:t>
            </a:fld>
            <a:endParaRPr lang="sv-SE"/>
          </a:p>
        </p:txBody>
      </p:sp>
      <p:sp>
        <p:nvSpPr>
          <p:cNvPr id="4" name="Platshållare för sidfot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623697" y="6456612"/>
            <a:ext cx="4302231" cy="341063"/>
          </a:xfrm>
          <a:prstGeom prst="rect">
            <a:avLst/>
          </a:prstGeom>
        </p:spPr>
        <p:txBody>
          <a:bodyPr vert="horz" lIns="91440" tIns="45720" rIns="91440" bIns="45720" rtlCol="0" anchor="b"/>
          <a:lstStyle>
            <a:lvl1pPr algn="r">
              <a:defRPr sz="1200"/>
            </a:lvl1pPr>
          </a:lstStyle>
          <a:p>
            <a:fld id="{4A6A2DD6-1D0D-4AB4-A758-45A1AB72013E}" type="slidenum">
              <a:rPr lang="sv-SE" smtClean="0"/>
              <a:t>‹#›</a:t>
            </a:fld>
            <a:endParaRPr lang="sv-SE"/>
          </a:p>
        </p:txBody>
      </p:sp>
    </p:spTree>
    <p:extLst>
      <p:ext uri="{BB962C8B-B14F-4D97-AF65-F5344CB8AC3E}">
        <p14:creationId xmlns:p14="http://schemas.microsoft.com/office/powerpoint/2010/main" val="1103140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7C644507-E2AB-4F8A-9E80-691CEAF2E9DF}" type="datetimeFigureOut">
              <a:rPr lang="sv-SE" smtClean="0"/>
              <a:t>2019-02-13</a:t>
            </a:fld>
            <a:endParaRPr lang="sv-SE"/>
          </a:p>
        </p:txBody>
      </p:sp>
      <p:sp>
        <p:nvSpPr>
          <p:cNvPr id="4" name="Platshållare för bildobjekt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11551B8D-BCC9-45F0-8E52-55F55ACF6D55}" type="slidenum">
              <a:rPr lang="sv-SE" smtClean="0"/>
              <a:t>‹#›</a:t>
            </a:fld>
            <a:endParaRPr lang="sv-SE"/>
          </a:p>
        </p:txBody>
      </p:sp>
    </p:spTree>
    <p:extLst>
      <p:ext uri="{BB962C8B-B14F-4D97-AF65-F5344CB8AC3E}">
        <p14:creationId xmlns:p14="http://schemas.microsoft.com/office/powerpoint/2010/main" val="45668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1551B8D-BCC9-45F0-8E52-55F55ACF6D55}" type="slidenum">
              <a:rPr lang="sv-SE" smtClean="0"/>
              <a:t>27</a:t>
            </a:fld>
            <a:endParaRPr lang="sv-SE"/>
          </a:p>
        </p:txBody>
      </p:sp>
    </p:spTree>
    <p:extLst>
      <p:ext uri="{BB962C8B-B14F-4D97-AF65-F5344CB8AC3E}">
        <p14:creationId xmlns:p14="http://schemas.microsoft.com/office/powerpoint/2010/main" val="743761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B4B6295-26D5-4573-B08A-39CF9FFD285B}" type="datetime1">
              <a:rPr lang="sv-SE" smtClean="0"/>
              <a:t>2019-02-13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328838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6AE77A8-033F-410C-B471-841B9EB799C7}" type="datetime1">
              <a:rPr lang="sv-SE" smtClean="0"/>
              <a:t>2019-02-13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07432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ECD23DE-A873-491A-ACBE-616D7A8E6CA5}" type="datetime1">
              <a:rPr lang="sv-SE" smtClean="0"/>
              <a:t>2019-02-13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201207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CED491B-AF72-4D86-B21E-67FC90CB535E}"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582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D2AAC3-1D5D-4C63-8313-AFFA2A1EB24D}"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03251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ADE34C7-9513-4CE0-B439-96B92D774B1B}"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90862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76929C6-A6FC-498A-A296-0582F21E6294}" type="datetime1">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5193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B3E7FAE-AA71-4C59-869D-C0ACC13911BD}" type="datetime1">
              <a:rPr lang="sv-SE" smtClean="0">
                <a:solidFill>
                  <a:prstClr val="black">
                    <a:tint val="75000"/>
                  </a:prstClr>
                </a:solidFill>
              </a:rPr>
              <a:pPr/>
              <a:t>2019-02-13</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44254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9DC8937-9845-4681-A57B-EA1A6A66E7C5}" type="datetime1">
              <a:rPr lang="sv-SE" smtClean="0">
                <a:solidFill>
                  <a:prstClr val="black">
                    <a:tint val="75000"/>
                  </a:prstClr>
                </a:solidFill>
              </a:rPr>
              <a:pPr/>
              <a:t>2019-02-13</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23101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11F8532-B481-49C4-AE6E-888673EA4F63}" type="datetime1">
              <a:rPr lang="sv-SE" smtClean="0">
                <a:solidFill>
                  <a:prstClr val="black">
                    <a:tint val="75000"/>
                  </a:prstClr>
                </a:solidFill>
              </a:rPr>
              <a:pPr/>
              <a:t>2019-02-13</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46896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FD2E878-72ED-4780-88E6-5376DF6CC71F}" type="datetime1">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91644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9CE7CB9-EFDA-4DA8-BA13-2855E4C9435A}" type="datetime1">
              <a:rPr lang="sv-SE" smtClean="0"/>
              <a:t>2019-02-13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33351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C3B4CBA-9B07-4EB2-8094-EDD3B100A261}" type="datetime1">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536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1C50FC4-8EAA-40D3-B7CF-5702B1D739EF}"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997509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8FBF395-88E5-47A7-8542-877239F18C32}"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63820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8988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6332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26255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19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84289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20802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0060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6160CC55-5BFF-4230-AFA3-65EEDF245A07}" type="datetime1">
              <a:rPr lang="sv-SE" smtClean="0"/>
              <a:t>2019-02-13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367373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8576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08044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3768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51777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3DCF8BA-2A14-4373-AFD4-EE232FD59E2C}" type="datetime1">
              <a:rPr lang="sv-SE" smtClean="0"/>
              <a:t>2019-02-13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94324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6BE66D2-61A1-4AA0-8CBD-2E947A470C38}" type="datetime1">
              <a:rPr lang="sv-SE" smtClean="0"/>
              <a:t>2019-02-13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404245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9955DE0C-01FB-4F20-9A03-73266919D7EF}" type="datetime1">
              <a:rPr lang="sv-SE" smtClean="0"/>
              <a:t>2019-02-13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246778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9E36562-83AC-49D9-B4E9-0865A87378AF}" type="datetime1">
              <a:rPr lang="sv-SE" smtClean="0"/>
              <a:t>2019-02-13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81887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5784752-A9DB-4807-9E0B-78F5018888DA}" type="datetime1">
              <a:rPr lang="sv-SE" smtClean="0"/>
              <a:t>2019-02-13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23147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B7B03F5-EE76-48AA-8035-24199E73AD68}" type="datetime1">
              <a:rPr lang="sv-SE" smtClean="0"/>
              <a:t>2019-02-13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4D83055-B480-425C-AE2D-0955F072BBF0}" type="slidenum">
              <a:rPr lang="sv-SE" smtClean="0"/>
              <a:t>‹#›</a:t>
            </a:fld>
            <a:endParaRPr lang="sv-SE"/>
          </a:p>
        </p:txBody>
      </p:sp>
    </p:spTree>
    <p:extLst>
      <p:ext uri="{BB962C8B-B14F-4D97-AF65-F5344CB8AC3E}">
        <p14:creationId xmlns:p14="http://schemas.microsoft.com/office/powerpoint/2010/main" val="190328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79111-1BF3-4E0F-BD02-22AB0BED640B}" type="datetime1">
              <a:rPr lang="sv-SE" smtClean="0"/>
              <a:t>2019-02-13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83055-B480-425C-AE2D-0955F072BBF0}" type="slidenum">
              <a:rPr lang="sv-SE" smtClean="0"/>
              <a:t>‹#›</a:t>
            </a:fld>
            <a:endParaRPr lang="sv-SE"/>
          </a:p>
        </p:txBody>
      </p:sp>
    </p:spTree>
    <p:extLst>
      <p:ext uri="{BB962C8B-B14F-4D97-AF65-F5344CB8AC3E}">
        <p14:creationId xmlns:p14="http://schemas.microsoft.com/office/powerpoint/2010/main" val="2858714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9E67-FA8A-4D8A-B569-56C0E195BEB3}" type="datetime1">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C3FE0-6EB4-418C-82E7-2F09A4F4115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11183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44539-EAC5-48CB-9565-50E752BF0007}" type="datetimeFigureOut">
              <a:rPr lang="sv-SE" smtClean="0">
                <a:solidFill>
                  <a:prstClr val="black">
                    <a:tint val="75000"/>
                  </a:prstClr>
                </a:solidFill>
              </a:rPr>
              <a:pPr/>
              <a:t>2019-02-13</a:t>
            </a:fld>
            <a:endParaRPr lang="sv-SE">
              <a:solidFill>
                <a:prstClr val="black">
                  <a:tint val="75000"/>
                </a:prstClr>
              </a:solidFill>
            </a:endParaRPr>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43A28-C679-4641-82BE-6D79830F0C0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52721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hyperlink" Target="mailto:Peter@Lohmander.com" TargetMode="Externa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lohmander.com/PL_171204a.pdf" TargetMode="External"/><Relationship Id="rId2" Type="http://schemas.openxmlformats.org/officeDocument/2006/relationships/hyperlink" Target="http://medcraveonline.com/IRATJ/IRATJ-03-00062.php" TargetMode="External"/><Relationship Id="rId1" Type="http://schemas.openxmlformats.org/officeDocument/2006/relationships/slideLayout" Target="../slideLayouts/slideLayout2.xml"/><Relationship Id="rId6" Type="http://schemas.openxmlformats.org/officeDocument/2006/relationships/hyperlink" Target="https://doi.org/10.1007/978-3-319-66514-6_13" TargetMode="External"/><Relationship Id="rId5" Type="http://schemas.openxmlformats.org/officeDocument/2006/relationships/hyperlink" Target="http://www.lohmander.com/PL_171204aORIG.docx" TargetMode="External"/><Relationship Id="rId4" Type="http://schemas.openxmlformats.org/officeDocument/2006/relationships/hyperlink" Target="http://www.lohmander.com/PL_171204aORIG.pd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hyperlink" Target="mailto:Peter@Lohmander.com" TargetMode="Externa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hyperlink" Target="http://www.lohmander.com/" TargetMode="External"/><Relationship Id="rId3" Type="http://schemas.openxmlformats.org/officeDocument/2006/relationships/image" Target="../media/image55.jpg"/><Relationship Id="rId7" Type="http://schemas.openxmlformats.org/officeDocument/2006/relationships/hyperlink" Target="https://www.youtube.com/watch?v=7QEeQhMr33E" TargetMode="External"/><Relationship Id="rId12" Type="http://schemas.openxmlformats.org/officeDocument/2006/relationships/image" Target="../media/image54.wmf"/><Relationship Id="rId2" Type="http://schemas.openxmlformats.org/officeDocument/2006/relationships/slideLayout" Target="../slideLayouts/slideLayout29.xml"/><Relationship Id="rId1" Type="http://schemas.openxmlformats.org/officeDocument/2006/relationships/vmlDrawing" Target="../drawings/vmlDrawing9.vml"/><Relationship Id="rId6" Type="http://schemas.openxmlformats.org/officeDocument/2006/relationships/image" Target="../media/image58.jpeg"/><Relationship Id="rId11" Type="http://schemas.openxmlformats.org/officeDocument/2006/relationships/oleObject" Target="../embeddings/oleObject29.bin"/><Relationship Id="rId5" Type="http://schemas.openxmlformats.org/officeDocument/2006/relationships/image" Target="../media/image57.jpeg"/><Relationship Id="rId10" Type="http://schemas.openxmlformats.org/officeDocument/2006/relationships/image" Target="../media/image53.wmf"/><Relationship Id="rId4" Type="http://schemas.openxmlformats.org/officeDocument/2006/relationships/image" Target="../media/image56.jpeg"/><Relationship Id="rId9" Type="http://schemas.openxmlformats.org/officeDocument/2006/relationships/oleObject" Target="../embeddings/oleObject28.bin"/></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link.springer.com/article/10.1007/s11676-017-0556-7" TargetMode="External"/><Relationship Id="rId3" Type="http://schemas.openxmlformats.org/officeDocument/2006/relationships/hyperlink" Target="https://ijms.ut.ac.ir/article_64225.html" TargetMode="External"/><Relationship Id="rId7" Type="http://schemas.openxmlformats.org/officeDocument/2006/relationships/hyperlink" Target="https://link.springer.com/epdf/10.1007/s11676-018-0862-8?author_access_token=u2A41POhnHBgpthNgd888_e4RwlQNchNByi7wbcMAY4qP2m0APZVG7PSni_eMXZQRwU96Xu67IvZgvnjlsj9ePM0OH3ggPYIMrZc8GkX7jNEfe9FPK8Qh2XTsOyz3fGm3mzdDivnk89ZzNKcOuuYng%3D%3D" TargetMode="External"/><Relationship Id="rId2" Type="http://schemas.openxmlformats.org/officeDocument/2006/relationships/hyperlink" Target="https://ijms.ut.ac.ir/article_64225_61b32fe374f9df8bca512abbe3b5c379.pdf" TargetMode="External"/><Relationship Id="rId1" Type="http://schemas.openxmlformats.org/officeDocument/2006/relationships/slideLayout" Target="../slideLayouts/slideLayout2.xml"/><Relationship Id="rId6" Type="http://schemas.openxmlformats.org/officeDocument/2006/relationships/hyperlink" Target="https://link.springer.com/article/10.1007/s11676-018-0862-8" TargetMode="External"/><Relationship Id="rId5" Type="http://schemas.openxmlformats.org/officeDocument/2006/relationships/hyperlink" Target="https://doi.org/10.1007/s11676-018-0862-8" TargetMode="External"/><Relationship Id="rId4" Type="http://schemas.openxmlformats.org/officeDocument/2006/relationships/hyperlink" Target="http://www.lohmander.com/PL_IJMS_2017.pdf" TargetMode="External"/><Relationship Id="rId9" Type="http://schemas.openxmlformats.org/officeDocument/2006/relationships/hyperlink" Target="http://www.lohmander.com/PL_171204f.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depts.washington.edu/ssafr17/" TargetMode="External"/><Relationship Id="rId3" Type="http://schemas.openxmlformats.org/officeDocument/2006/relationships/hyperlink" Target="http://www.lohmander.com/PL_171204d.pdf" TargetMode="External"/><Relationship Id="rId7" Type="http://schemas.openxmlformats.org/officeDocument/2006/relationships/hyperlink" Target="http://www.lohmander.com/SSAFR_2017_Lohmander_Soft.txt" TargetMode="External"/><Relationship Id="rId2" Type="http://schemas.openxmlformats.org/officeDocument/2006/relationships/hyperlink" Target="http://www.agriculturejournals.cz/publicFiles/232535.pdf" TargetMode="External"/><Relationship Id="rId1" Type="http://schemas.openxmlformats.org/officeDocument/2006/relationships/slideLayout" Target="../slideLayouts/slideLayout2.xml"/><Relationship Id="rId6" Type="http://schemas.openxmlformats.org/officeDocument/2006/relationships/hyperlink" Target="http://www.lohmander.com/SSAFR_2017_Lohmander_et_al.pdf" TargetMode="External"/><Relationship Id="rId5" Type="http://schemas.openxmlformats.org/officeDocument/2006/relationships/hyperlink" Target="http://www.lohmander.com/SSAFR_2017_Lohmander_et_al.pptx" TargetMode="External"/><Relationship Id="rId4" Type="http://schemas.openxmlformats.org/officeDocument/2006/relationships/hyperlink" Target="https://doi.org/10.1007/978-3-319-66514-6_1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3.bin"/><Relationship Id="rId4" Type="http://schemas.openxmlformats.org/officeDocument/2006/relationships/image" Target="../media/image23.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5.bin"/><Relationship Id="rId4" Type="http://schemas.openxmlformats.org/officeDocument/2006/relationships/image" Target="../media/image25.wmf"/></Relationships>
</file>

<file path=ppt/slides/_rels/slide4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7.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11.bin"/><Relationship Id="rId10" Type="http://schemas.openxmlformats.org/officeDocument/2006/relationships/image" Target="../media/image33.wmf"/><Relationship Id="rId4" Type="http://schemas.openxmlformats.org/officeDocument/2006/relationships/image" Target="../media/image31.wmf"/><Relationship Id="rId9"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15.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17.bin"/></Relationships>
</file>

<file path=ppt/slides/_rels/slide51.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7.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40.wmf"/><Relationship Id="rId4" Type="http://schemas.openxmlformats.org/officeDocument/2006/relationships/image" Target="../media/image38.wmf"/><Relationship Id="rId9" Type="http://schemas.openxmlformats.org/officeDocument/2006/relationships/oleObject" Target="../embeddings/oleObject21.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7.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46.wmf"/><Relationship Id="rId4" Type="http://schemas.openxmlformats.org/officeDocument/2006/relationships/image" Target="../media/image45.wmf"/><Relationship Id="rId9" Type="http://schemas.openxmlformats.org/officeDocument/2006/relationships/oleObject" Target="../embeddings/oleObject26.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4709" y="992142"/>
            <a:ext cx="11537177" cy="1325563"/>
          </a:xfrm>
        </p:spPr>
        <p:txBody>
          <a:bodyPr>
            <a:normAutofit fontScale="90000"/>
          </a:bodyPr>
          <a:lstStyle/>
          <a:p>
            <a:pPr algn="r"/>
            <a:r>
              <a:rPr lang="sv-SE" sz="3100" b="1" dirty="0" err="1">
                <a:latin typeface="Arial Black" panose="020B0A04020102020204" pitchFamily="34" charset="0"/>
              </a:rPr>
              <a:t>Optimization</a:t>
            </a:r>
            <a:r>
              <a:rPr lang="sv-SE" sz="3100" b="1" dirty="0">
                <a:latin typeface="Arial Black" panose="020B0A04020102020204" pitchFamily="34" charset="0"/>
              </a:rPr>
              <a:t> </a:t>
            </a:r>
            <a:r>
              <a:rPr lang="sv-SE" sz="3100" b="1" dirty="0" err="1">
                <a:latin typeface="Arial Black" panose="020B0A04020102020204" pitchFamily="34" charset="0"/>
              </a:rPr>
              <a:t>of</a:t>
            </a:r>
            <a:r>
              <a:rPr lang="sv-SE" sz="3100" b="1" dirty="0">
                <a:latin typeface="Arial Black" panose="020B0A04020102020204" pitchFamily="34" charset="0"/>
              </a:rPr>
              <a:t> Multi Species </a:t>
            </a:r>
            <a:r>
              <a:rPr lang="sv-SE" sz="3100" b="1" dirty="0" err="1">
                <a:latin typeface="Arial Black" panose="020B0A04020102020204" pitchFamily="34" charset="0"/>
              </a:rPr>
              <a:t>Continuous</a:t>
            </a:r>
            <a:r>
              <a:rPr lang="sv-SE" sz="3100" b="1" dirty="0">
                <a:latin typeface="Arial Black" panose="020B0A04020102020204" pitchFamily="34" charset="0"/>
              </a:rPr>
              <a:t> Cover Forest Management </a:t>
            </a:r>
            <a:r>
              <a:rPr lang="sv-SE" sz="3100" b="1" dirty="0" err="1">
                <a:latin typeface="Arial Black" panose="020B0A04020102020204" pitchFamily="34" charset="0"/>
              </a:rPr>
              <a:t>with</a:t>
            </a:r>
            <a:r>
              <a:rPr lang="sv-SE" sz="3100" b="1" dirty="0">
                <a:latin typeface="Arial Black" panose="020B0A04020102020204" pitchFamily="34" charset="0"/>
              </a:rPr>
              <a:t> </a:t>
            </a:r>
            <a:r>
              <a:rPr lang="sv-SE" sz="3100" b="1" dirty="0" err="1">
                <a:latin typeface="Arial Black" panose="020B0A04020102020204" pitchFamily="34" charset="0"/>
              </a:rPr>
              <a:t>Stochastic</a:t>
            </a:r>
            <a:r>
              <a:rPr lang="sv-SE" sz="3100" b="1" dirty="0">
                <a:latin typeface="Arial Black" panose="020B0A04020102020204" pitchFamily="34" charset="0"/>
              </a:rPr>
              <a:t> Prices via Determination </a:t>
            </a:r>
            <a:r>
              <a:rPr lang="sv-SE" sz="3100" b="1" dirty="0" err="1">
                <a:latin typeface="Arial Black" panose="020B0A04020102020204" pitchFamily="34" charset="0"/>
              </a:rPr>
              <a:t>of</a:t>
            </a:r>
            <a:r>
              <a:rPr lang="sv-SE" sz="3100" b="1" dirty="0">
                <a:latin typeface="Arial Black" panose="020B0A04020102020204" pitchFamily="34" charset="0"/>
              </a:rPr>
              <a:t> the Adaptive </a:t>
            </a:r>
            <a:r>
              <a:rPr lang="sv-SE" sz="3100" b="1" dirty="0" err="1">
                <a:latin typeface="Arial Black" panose="020B0A04020102020204" pitchFamily="34" charset="0"/>
              </a:rPr>
              <a:t>Harvest</a:t>
            </a:r>
            <a:r>
              <a:rPr lang="sv-SE" sz="3100" b="1" dirty="0">
                <a:latin typeface="Arial Black" panose="020B0A04020102020204" pitchFamily="34" charset="0"/>
              </a:rPr>
              <a:t> Control </a:t>
            </a:r>
            <a:r>
              <a:rPr lang="sv-SE" sz="3100" b="1" dirty="0" err="1">
                <a:latin typeface="Arial Black" panose="020B0A04020102020204" pitchFamily="34" charset="0"/>
              </a:rPr>
              <a:t>Function</a:t>
            </a:r>
            <a:r>
              <a:rPr lang="sv-SE" sz="3100" b="1" dirty="0">
                <a:latin typeface="Arial Black" panose="020B0A04020102020204" pitchFamily="34" charset="0"/>
              </a:rPr>
              <a:t> </a:t>
            </a:r>
            <a:r>
              <a:rPr lang="sv-SE" dirty="0" smtClean="0"/>
              <a:t/>
            </a:r>
            <a:br>
              <a:rPr lang="sv-SE" dirty="0" smtClean="0"/>
            </a:br>
            <a:r>
              <a:rPr lang="sv-SE" dirty="0" smtClean="0"/>
              <a:t/>
            </a:r>
            <a:br>
              <a:rPr lang="sv-SE" dirty="0" smtClean="0"/>
            </a:br>
            <a:r>
              <a:rPr lang="sv-SE" sz="3100" b="1" dirty="0" smtClean="0">
                <a:latin typeface="Arial Black" panose="020B0A04020102020204" pitchFamily="34" charset="0"/>
              </a:rPr>
              <a:t>Peter </a:t>
            </a:r>
            <a:r>
              <a:rPr lang="sv-SE" sz="3100" b="1" dirty="0" err="1" smtClean="0">
                <a:latin typeface="Arial Black" panose="020B0A04020102020204" pitchFamily="34" charset="0"/>
              </a:rPr>
              <a:t>Lohmander</a:t>
            </a:r>
            <a:r>
              <a:rPr lang="sv-SE" sz="3100" b="1" i="1" dirty="0" smtClean="0"/>
              <a:t/>
            </a:r>
            <a:br>
              <a:rPr lang="sv-SE" sz="3100" b="1" i="1" dirty="0" smtClean="0"/>
            </a:br>
            <a:r>
              <a:rPr lang="sv-SE" sz="1800" b="1" dirty="0" err="1" smtClean="0">
                <a:latin typeface="Arial Black" panose="020B0A04020102020204" pitchFamily="34" charset="0"/>
              </a:rPr>
              <a:t>Prof.Dr</a:t>
            </a:r>
            <a:r>
              <a:rPr lang="sv-SE" sz="1800" b="1" dirty="0" smtClean="0">
                <a:latin typeface="Arial Black" panose="020B0A04020102020204" pitchFamily="34" charset="0"/>
              </a:rPr>
              <a:t>. Optimal Solutions </a:t>
            </a:r>
            <a:br>
              <a:rPr lang="sv-SE" sz="1800" b="1" dirty="0" smtClean="0">
                <a:latin typeface="Arial Black" panose="020B0A04020102020204" pitchFamily="34" charset="0"/>
              </a:rPr>
            </a:br>
            <a:r>
              <a:rPr lang="sv-SE" sz="1800" b="1" dirty="0" smtClean="0">
                <a:latin typeface="Arial Black" panose="020B0A04020102020204" pitchFamily="34" charset="0"/>
              </a:rPr>
              <a:t>in </a:t>
            </a:r>
            <a:r>
              <a:rPr lang="sv-SE" sz="1800" b="1" dirty="0" err="1" smtClean="0">
                <a:latin typeface="Arial Black" panose="020B0A04020102020204" pitchFamily="34" charset="0"/>
              </a:rPr>
              <a:t>cooperation</a:t>
            </a:r>
            <a:r>
              <a:rPr lang="sv-SE" sz="1800" b="1" dirty="0" smtClean="0">
                <a:latin typeface="Arial Black" panose="020B0A04020102020204" pitchFamily="34" charset="0"/>
              </a:rPr>
              <a:t> </a:t>
            </a:r>
            <a:r>
              <a:rPr lang="sv-SE" sz="1800" b="1" dirty="0" err="1" smtClean="0">
                <a:latin typeface="Arial Black" panose="020B0A04020102020204" pitchFamily="34" charset="0"/>
              </a:rPr>
              <a:t>with</a:t>
            </a:r>
            <a:r>
              <a:rPr lang="sv-SE" sz="1800" b="1" dirty="0" smtClean="0">
                <a:latin typeface="Arial Black" panose="020B0A04020102020204" pitchFamily="34" charset="0"/>
              </a:rPr>
              <a:t> </a:t>
            </a:r>
            <a:r>
              <a:rPr lang="sv-SE" sz="1800" b="1" dirty="0" err="1" smtClean="0">
                <a:latin typeface="Arial Black" panose="020B0A04020102020204" pitchFamily="34" charset="0"/>
              </a:rPr>
              <a:t>Linnaeus</a:t>
            </a:r>
            <a:r>
              <a:rPr lang="sv-SE" sz="1800" b="1" dirty="0" smtClean="0">
                <a:latin typeface="Arial Black" panose="020B0A04020102020204" pitchFamily="34" charset="0"/>
              </a:rPr>
              <a:t> University</a:t>
            </a:r>
            <a:br>
              <a:rPr lang="sv-SE" sz="1800" b="1" dirty="0" smtClean="0">
                <a:latin typeface="Arial Black" panose="020B0A04020102020204" pitchFamily="34" charset="0"/>
              </a:rPr>
            </a:br>
            <a:r>
              <a:rPr lang="sv-SE" sz="1800" b="1" dirty="0" smtClean="0">
                <a:latin typeface="Arial Black" panose="020B0A04020102020204" pitchFamily="34" charset="0"/>
                <a:hlinkClick r:id="rId2"/>
              </a:rPr>
              <a:t>Peter@Lohmander.com</a:t>
            </a:r>
            <a:r>
              <a:rPr lang="sv-SE" sz="1800" b="1" dirty="0" smtClean="0">
                <a:latin typeface="Arial Black" panose="020B0A04020102020204" pitchFamily="34" charset="0"/>
              </a:rPr>
              <a:t> , </a:t>
            </a:r>
            <a:r>
              <a:rPr lang="sv-SE" sz="1800" b="1" dirty="0" smtClean="0">
                <a:latin typeface="Arial Black" panose="020B0A04020102020204" pitchFamily="34" charset="0"/>
                <a:hlinkClick r:id="rId3"/>
              </a:rPr>
              <a:t>www.Lohmander.com</a:t>
            </a:r>
            <a:r>
              <a:rPr lang="sv-SE" sz="1800" b="1" dirty="0" smtClean="0">
                <a:latin typeface="Arial Black" panose="020B0A04020102020204" pitchFamily="34" charset="0"/>
              </a:rPr>
              <a:t> </a:t>
            </a:r>
            <a:endParaRPr lang="sv-SE" sz="1800" b="1" dirty="0">
              <a:latin typeface="Arial Black" panose="020B0A04020102020204" pitchFamily="34" charset="0"/>
            </a:endParaRPr>
          </a:p>
        </p:txBody>
      </p:sp>
      <p:sp>
        <p:nvSpPr>
          <p:cNvPr id="3" name="Platshållare för innehåll 2"/>
          <p:cNvSpPr>
            <a:spLocks noGrp="1"/>
          </p:cNvSpPr>
          <p:nvPr>
            <p:ph idx="1"/>
          </p:nvPr>
        </p:nvSpPr>
        <p:spPr>
          <a:xfrm>
            <a:off x="204716" y="5745707"/>
            <a:ext cx="6805187" cy="975768"/>
          </a:xfrm>
        </p:spPr>
        <p:txBody>
          <a:bodyPr>
            <a:normAutofit fontScale="77500" lnSpcReduction="20000"/>
          </a:bodyPr>
          <a:lstStyle/>
          <a:p>
            <a:pPr marL="0" indent="0">
              <a:buNone/>
            </a:pPr>
            <a:r>
              <a:rPr lang="sv-SE" sz="2000" b="1" dirty="0">
                <a:latin typeface="Arial Black" panose="020B0A04020102020204" pitchFamily="34" charset="0"/>
              </a:rPr>
              <a:t>18th Symposium on Systems </a:t>
            </a:r>
            <a:r>
              <a:rPr lang="sv-SE" sz="2000" b="1" dirty="0" err="1">
                <a:latin typeface="Arial Black" panose="020B0A04020102020204" pitchFamily="34" charset="0"/>
              </a:rPr>
              <a:t>Analysis</a:t>
            </a:r>
            <a:r>
              <a:rPr lang="sv-SE" sz="2000" b="1" dirty="0">
                <a:latin typeface="Arial Black" panose="020B0A04020102020204" pitchFamily="34" charset="0"/>
              </a:rPr>
              <a:t> in Forest Resources, </a:t>
            </a:r>
            <a:endParaRPr lang="sv-SE" sz="2000" b="1" dirty="0" smtClean="0">
              <a:latin typeface="Arial Black" panose="020B0A04020102020204" pitchFamily="34" charset="0"/>
            </a:endParaRPr>
          </a:p>
          <a:p>
            <a:pPr marL="0" indent="0">
              <a:buNone/>
            </a:pPr>
            <a:r>
              <a:rPr lang="sv-SE" sz="2000" b="1" dirty="0" smtClean="0">
                <a:latin typeface="Arial Black" panose="020B0A04020102020204" pitchFamily="34" charset="0"/>
              </a:rPr>
              <a:t>SSAFR 2019</a:t>
            </a:r>
          </a:p>
          <a:p>
            <a:pPr marL="0" lvl="0" indent="0" algn="r">
              <a:buNone/>
            </a:pPr>
            <a:r>
              <a:rPr lang="sv-SE" sz="1700" b="1" dirty="0" err="1" smtClean="0">
                <a:latin typeface="Arial Black" panose="020B0A04020102020204" pitchFamily="34" charset="0"/>
              </a:rPr>
              <a:t>March</a:t>
            </a:r>
            <a:r>
              <a:rPr lang="sv-SE" sz="1700" b="1" dirty="0" smtClean="0">
                <a:latin typeface="Arial Black" panose="020B0A04020102020204" pitchFamily="34" charset="0"/>
              </a:rPr>
              <a:t> </a:t>
            </a:r>
            <a:r>
              <a:rPr lang="sv-SE" sz="1700" b="1" dirty="0">
                <a:latin typeface="Arial Black" panose="020B0A04020102020204" pitchFamily="34" charset="0"/>
              </a:rPr>
              <a:t>3 - 7, 2019 Puerto Varas, </a:t>
            </a:r>
            <a:r>
              <a:rPr lang="sv-SE" sz="1700" b="1" dirty="0" smtClean="0">
                <a:latin typeface="Arial Black" panose="020B0A04020102020204" pitchFamily="34" charset="0"/>
              </a:rPr>
              <a:t>Chile                              </a:t>
            </a:r>
            <a:r>
              <a:rPr lang="sv-SE" sz="1200" b="1" dirty="0" smtClean="0">
                <a:solidFill>
                  <a:prstClr val="black"/>
                </a:solidFill>
                <a:latin typeface="Arial Black" panose="020B0A04020102020204" pitchFamily="34" charset="0"/>
              </a:rPr>
              <a:t>Version </a:t>
            </a:r>
            <a:r>
              <a:rPr lang="sv-SE" sz="1200" b="1" dirty="0" smtClean="0">
                <a:solidFill>
                  <a:prstClr val="black"/>
                </a:solidFill>
                <a:latin typeface="Arial Black" panose="020B0A04020102020204" pitchFamily="34" charset="0"/>
              </a:rPr>
              <a:t>2019_02_14_0001</a:t>
            </a:r>
            <a:endParaRPr lang="sv-SE" sz="1200" dirty="0">
              <a:solidFill>
                <a:prstClr val="black"/>
              </a:solidFill>
              <a:latin typeface="Arial Black" panose="020B0A04020102020204" pitchFamily="34" charset="0"/>
            </a:endParaRPr>
          </a:p>
          <a:p>
            <a:pPr marL="0" indent="0">
              <a:buNone/>
            </a:pPr>
            <a:endParaRPr lang="sv-SE" sz="1700" b="1" dirty="0" smtClean="0">
              <a:latin typeface="Arial Black" panose="020B0A04020102020204" pitchFamily="34" charset="0"/>
            </a:endParaRPr>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823" y="3141618"/>
            <a:ext cx="4955177" cy="3716383"/>
          </a:xfrm>
          <a:prstGeom prst="rect">
            <a:avLst/>
          </a:prstGeom>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09" y="1815737"/>
            <a:ext cx="6304217" cy="3670663"/>
          </a:xfrm>
          <a:prstGeom prst="rect">
            <a:avLst/>
          </a:prstGeom>
        </p:spPr>
      </p:pic>
      <p:sp>
        <p:nvSpPr>
          <p:cNvPr id="6" name="Platshållare för bildnummer 5"/>
          <p:cNvSpPr>
            <a:spLocks noGrp="1"/>
          </p:cNvSpPr>
          <p:nvPr>
            <p:ph type="sldNum" sz="quarter" idx="12"/>
          </p:nvPr>
        </p:nvSpPr>
        <p:spPr/>
        <p:txBody>
          <a:bodyPr/>
          <a:lstStyle/>
          <a:p>
            <a:fld id="{C4D83055-B480-425C-AE2D-0955F072BBF0}" type="slidenum">
              <a:rPr lang="sv-SE" smtClean="0"/>
              <a:t>1</a:t>
            </a:fld>
            <a:endParaRPr lang="sv-SE"/>
          </a:p>
        </p:txBody>
      </p:sp>
    </p:spTree>
    <p:extLst>
      <p:ext uri="{BB962C8B-B14F-4D97-AF65-F5344CB8AC3E}">
        <p14:creationId xmlns:p14="http://schemas.microsoft.com/office/powerpoint/2010/main" val="1586149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41613" y="440188"/>
            <a:ext cx="10515600" cy="1325563"/>
          </a:xfrm>
        </p:spPr>
        <p:txBody>
          <a:bodyPr>
            <a:noAutofit/>
          </a:bodyPr>
          <a:lstStyle/>
          <a:p>
            <a:r>
              <a:rPr lang="sv-SE" sz="3200" b="1" u="sng" dirty="0" err="1" smtClean="0"/>
              <a:t>Method</a:t>
            </a:r>
            <a:r>
              <a:rPr lang="sv-SE" sz="3200" b="1" u="sng" dirty="0" smtClean="0"/>
              <a:t> </a:t>
            </a:r>
            <a:r>
              <a:rPr lang="sv-SE" sz="3200" b="1" u="sng" dirty="0" err="1" smtClean="0"/>
              <a:t>references</a:t>
            </a:r>
            <a:r>
              <a:rPr lang="sv-SE" sz="3200" b="1" u="sng" dirty="0" smtClean="0"/>
              <a:t>: </a:t>
            </a:r>
            <a:r>
              <a:rPr lang="sv-SE" sz="3200" b="1" dirty="0" smtClean="0">
                <a:solidFill>
                  <a:srgbClr val="FF0000"/>
                </a:solidFill>
              </a:rPr>
              <a:t/>
            </a:r>
            <a:br>
              <a:rPr lang="sv-SE" sz="3200" b="1" dirty="0" smtClean="0">
                <a:solidFill>
                  <a:srgbClr val="FF0000"/>
                </a:solidFill>
              </a:rPr>
            </a:br>
            <a:r>
              <a:rPr lang="en-US" sz="2400" b="1" dirty="0" smtClean="0"/>
              <a:t>Optimization </a:t>
            </a:r>
            <a:r>
              <a:rPr lang="en-US" sz="2400" b="1" dirty="0"/>
              <a:t>of adaptive control function parameters via repeated full system stochastic simulations, objective function approximation and analytical parameter </a:t>
            </a:r>
            <a:r>
              <a:rPr lang="en-US" sz="2400" b="1" dirty="0" smtClean="0"/>
              <a:t>optimization</a:t>
            </a:r>
            <a:endParaRPr lang="sv-SE" sz="2400" b="1" dirty="0"/>
          </a:p>
        </p:txBody>
      </p:sp>
      <p:sp>
        <p:nvSpPr>
          <p:cNvPr id="3" name="Platshållare för innehåll 2"/>
          <p:cNvSpPr>
            <a:spLocks noGrp="1"/>
          </p:cNvSpPr>
          <p:nvPr>
            <p:ph idx="1"/>
          </p:nvPr>
        </p:nvSpPr>
        <p:spPr>
          <a:xfrm>
            <a:off x="841613" y="2112228"/>
            <a:ext cx="10515600" cy="4351338"/>
          </a:xfrm>
        </p:spPr>
        <p:txBody>
          <a:bodyPr>
            <a:noAutofit/>
          </a:bodyPr>
          <a:lstStyle/>
          <a:p>
            <a:r>
              <a:rPr lang="en-US" sz="2000" b="1" dirty="0" err="1">
                <a:solidFill>
                  <a:srgbClr val="000000"/>
                </a:solidFill>
                <a:latin typeface="Arial" panose="020B0604020202020204" pitchFamily="34" charset="0"/>
                <a:cs typeface="Arial" panose="020B0604020202020204" pitchFamily="34" charset="0"/>
              </a:rPr>
              <a:t>Lohmander</a:t>
            </a:r>
            <a:r>
              <a:rPr lang="en-US" sz="2000" b="1" dirty="0">
                <a:solidFill>
                  <a:srgbClr val="000000"/>
                </a:solidFill>
                <a:latin typeface="Arial" panose="020B0604020202020204" pitchFamily="34" charset="0"/>
                <a:cs typeface="Arial" panose="020B0604020202020204" pitchFamily="34" charset="0"/>
              </a:rPr>
              <a:t>, P., Two Approaches to Optimal Adaptive Control under Large Dimensionality, </a:t>
            </a:r>
            <a:r>
              <a:rPr lang="en-US" sz="2000" b="1" dirty="0" smtClean="0">
                <a:solidFill>
                  <a:srgbClr val="FF0000"/>
                </a:solidFill>
                <a:latin typeface="Arial" panose="020B0604020202020204" pitchFamily="34" charset="0"/>
                <a:cs typeface="Arial" panose="020B0604020202020204" pitchFamily="34" charset="0"/>
              </a:rPr>
              <a:t>INTERNATIONAL </a:t>
            </a:r>
            <a:r>
              <a:rPr lang="en-US" sz="2000" b="1" dirty="0">
                <a:solidFill>
                  <a:srgbClr val="FF0000"/>
                </a:solidFill>
                <a:latin typeface="Arial" panose="020B0604020202020204" pitchFamily="34" charset="0"/>
                <a:cs typeface="Arial" panose="020B0604020202020204" pitchFamily="34" charset="0"/>
              </a:rPr>
              <a:t>ROBOTICS AND AUTOMATION JOURNAL</a:t>
            </a:r>
            <a:r>
              <a:rPr lang="en-US" sz="2000" b="1" dirty="0">
                <a:solidFill>
                  <a:srgbClr val="000000"/>
                </a:solidFill>
                <a:latin typeface="Arial" panose="020B0604020202020204" pitchFamily="34" charset="0"/>
                <a:cs typeface="Arial" panose="020B0604020202020204" pitchFamily="34" charset="0"/>
              </a:rPr>
              <a:t>, Volume 3, Issue 4, 2017, </a:t>
            </a:r>
            <a:r>
              <a:rPr lang="en-US" sz="2000" b="1" dirty="0" smtClean="0">
                <a:solidFill>
                  <a:srgbClr val="000000"/>
                </a:solidFill>
                <a:latin typeface="Arial" panose="020B0604020202020204" pitchFamily="34" charset="0"/>
                <a:cs typeface="Arial" panose="020B0604020202020204" pitchFamily="34" charset="0"/>
              </a:rPr>
              <a:t>DOI:10.15406/iratj.2017.03.00062</a:t>
            </a:r>
            <a:r>
              <a:rPr lang="en-US" sz="2000" b="1" dirty="0">
                <a:solidFill>
                  <a:srgbClr val="000000"/>
                </a:solidFill>
                <a:latin typeface="Arial" panose="020B0604020202020204" pitchFamily="34" charset="0"/>
                <a:cs typeface="Arial" panose="020B0604020202020204" pitchFamily="34" charset="0"/>
              </a:rPr>
              <a:t/>
            </a:r>
            <a:br>
              <a:rPr lang="en-US" sz="2000" b="1"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hlinkClick r:id="rId2"/>
              </a:rPr>
              <a:t>http://medcraveonline.com/IRATJ/IRATJ-03-00062.php</a:t>
            </a:r>
            <a:r>
              <a:rPr lang="en-US" sz="2000" dirty="0">
                <a:solidFill>
                  <a:srgbClr val="000000"/>
                </a:solidFill>
                <a:latin typeface="Arial" panose="020B0604020202020204" pitchFamily="34" charset="0"/>
                <a:cs typeface="Arial" panose="020B0604020202020204" pitchFamily="34" charset="0"/>
              </a:rPr>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hlinkClick r:id="rId3"/>
              </a:rPr>
              <a:t>http://www.Lohmander.com/PL_171204a.pdf</a:t>
            </a:r>
            <a:r>
              <a:rPr lang="en-US" sz="2000" dirty="0">
                <a:solidFill>
                  <a:srgbClr val="000000"/>
                </a:solidFill>
                <a:latin typeface="Arial" panose="020B0604020202020204" pitchFamily="34" charset="0"/>
                <a:cs typeface="Arial" panose="020B0604020202020204" pitchFamily="34" charset="0"/>
              </a:rPr>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hlinkClick r:id="rId4"/>
              </a:rPr>
              <a:t>http://www.Lohmander.com/PL_171204aORIG.pdf</a:t>
            </a:r>
            <a:r>
              <a:rPr lang="en-US" sz="2000" dirty="0">
                <a:solidFill>
                  <a:srgbClr val="000000"/>
                </a:solidFill>
                <a:latin typeface="Arial" panose="020B0604020202020204" pitchFamily="34" charset="0"/>
                <a:cs typeface="Arial" panose="020B0604020202020204" pitchFamily="34" charset="0"/>
              </a:rPr>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hlinkClick r:id="rId5"/>
              </a:rPr>
              <a:t>http://</a:t>
            </a:r>
            <a:r>
              <a:rPr lang="en-US" sz="2000" dirty="0" smtClean="0">
                <a:solidFill>
                  <a:srgbClr val="000000"/>
                </a:solidFill>
                <a:latin typeface="Arial" panose="020B0604020202020204" pitchFamily="34" charset="0"/>
                <a:cs typeface="Arial" panose="020B0604020202020204" pitchFamily="34" charset="0"/>
                <a:hlinkClick r:id="rId5"/>
              </a:rPr>
              <a:t>www.Lohmander.com/PL_171204aORIG.docx</a:t>
            </a:r>
            <a:endParaRPr lang="en-US" sz="2000" dirty="0" smtClean="0">
              <a:solidFill>
                <a:srgbClr val="000000"/>
              </a:solidFill>
              <a:latin typeface="Arial" panose="020B0604020202020204" pitchFamily="34" charset="0"/>
              <a:cs typeface="Arial" panose="020B0604020202020204" pitchFamily="34" charset="0"/>
            </a:endParaRPr>
          </a:p>
          <a:p>
            <a:pPr marL="0" indent="0">
              <a:buNone/>
            </a:pPr>
            <a:endParaRPr lang="en-US" sz="2000" b="1" dirty="0" smtClean="0">
              <a:solidFill>
                <a:srgbClr val="000000"/>
              </a:solidFill>
              <a:latin typeface="Arial" panose="020B0604020202020204" pitchFamily="34" charset="0"/>
              <a:cs typeface="Arial" panose="020B0604020202020204" pitchFamily="34" charset="0"/>
            </a:endParaRPr>
          </a:p>
          <a:p>
            <a:r>
              <a:rPr lang="sv-SE" sz="2000" b="1" dirty="0" err="1">
                <a:solidFill>
                  <a:srgbClr val="000000"/>
                </a:solidFill>
                <a:latin typeface="Arial" panose="020B0604020202020204" pitchFamily="34" charset="0"/>
                <a:cs typeface="Arial" panose="020B0604020202020204" pitchFamily="34" charset="0"/>
              </a:rPr>
              <a:t>Lohmander</a:t>
            </a:r>
            <a:r>
              <a:rPr lang="sv-SE" sz="2000" b="1" dirty="0">
                <a:solidFill>
                  <a:srgbClr val="000000"/>
                </a:solidFill>
                <a:latin typeface="Arial" panose="020B0604020202020204" pitchFamily="34" charset="0"/>
                <a:cs typeface="Arial" panose="020B0604020202020204" pitchFamily="34" charset="0"/>
              </a:rPr>
              <a:t>, P., Optimal </a:t>
            </a:r>
            <a:r>
              <a:rPr lang="sv-SE" sz="2000" b="1" dirty="0" err="1">
                <a:solidFill>
                  <a:srgbClr val="000000"/>
                </a:solidFill>
                <a:latin typeface="Arial" panose="020B0604020202020204" pitchFamily="34" charset="0"/>
                <a:cs typeface="Arial" panose="020B0604020202020204" pitchFamily="34" charset="0"/>
              </a:rPr>
              <a:t>Stochastic</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Dynamic</a:t>
            </a:r>
            <a:r>
              <a:rPr lang="sv-SE" sz="2000" b="1" dirty="0">
                <a:solidFill>
                  <a:srgbClr val="000000"/>
                </a:solidFill>
                <a:latin typeface="Arial" panose="020B0604020202020204" pitchFamily="34" charset="0"/>
                <a:cs typeface="Arial" panose="020B0604020202020204" pitchFamily="34" charset="0"/>
              </a:rPr>
              <a:t> Control </a:t>
            </a:r>
            <a:r>
              <a:rPr lang="sv-SE" sz="2000" b="1" dirty="0" err="1">
                <a:solidFill>
                  <a:srgbClr val="000000"/>
                </a:solidFill>
                <a:latin typeface="Arial" panose="020B0604020202020204" pitchFamily="34" charset="0"/>
                <a:cs typeface="Arial" panose="020B0604020202020204" pitchFamily="34" charset="0"/>
              </a:rPr>
              <a:t>of</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Spatially</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Distributed</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Interdependent</a:t>
            </a:r>
            <a:r>
              <a:rPr lang="sv-SE" sz="2000" b="1" dirty="0">
                <a:solidFill>
                  <a:srgbClr val="000000"/>
                </a:solidFill>
                <a:latin typeface="Arial" panose="020B0604020202020204" pitchFamily="34" charset="0"/>
                <a:cs typeface="Arial" panose="020B0604020202020204" pitchFamily="34" charset="0"/>
              </a:rPr>
              <a:t> </a:t>
            </a:r>
            <a:r>
              <a:rPr lang="sv-SE" sz="2000" b="1" dirty="0" err="1" smtClean="0">
                <a:solidFill>
                  <a:srgbClr val="000000"/>
                </a:solidFill>
                <a:latin typeface="Arial" panose="020B0604020202020204" pitchFamily="34" charset="0"/>
                <a:cs typeface="Arial" panose="020B0604020202020204" pitchFamily="34" charset="0"/>
              </a:rPr>
              <a:t>Production</a:t>
            </a:r>
            <a:r>
              <a:rPr lang="sv-SE" sz="2000" b="1" dirty="0" smtClean="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Units</a:t>
            </a:r>
            <a:r>
              <a:rPr lang="sv-SE" sz="2000" b="1" dirty="0">
                <a:solidFill>
                  <a:srgbClr val="000000"/>
                </a:solidFill>
                <a:latin typeface="Arial" panose="020B0604020202020204" pitchFamily="34" charset="0"/>
                <a:cs typeface="Arial" panose="020B0604020202020204" pitchFamily="34" charset="0"/>
              </a:rPr>
              <a:t>. In: Cao BY. (ed) </a:t>
            </a:r>
            <a:r>
              <a:rPr lang="sv-SE" sz="2000" b="1" dirty="0" err="1">
                <a:solidFill>
                  <a:srgbClr val="000000"/>
                </a:solidFill>
                <a:latin typeface="Arial" panose="020B0604020202020204" pitchFamily="34" charset="0"/>
                <a:cs typeface="Arial" panose="020B0604020202020204" pitchFamily="34" charset="0"/>
              </a:rPr>
              <a:t>Fuzzy</a:t>
            </a:r>
            <a:r>
              <a:rPr lang="sv-SE" sz="2000" b="1" dirty="0">
                <a:solidFill>
                  <a:srgbClr val="000000"/>
                </a:solidFill>
                <a:latin typeface="Arial" panose="020B0604020202020204" pitchFamily="34" charset="0"/>
                <a:cs typeface="Arial" panose="020B0604020202020204" pitchFamily="34" charset="0"/>
              </a:rPr>
              <a:t> Information and </a:t>
            </a:r>
            <a:r>
              <a:rPr lang="sv-SE" sz="2000" b="1" dirty="0" err="1">
                <a:solidFill>
                  <a:srgbClr val="000000"/>
                </a:solidFill>
                <a:latin typeface="Arial" panose="020B0604020202020204" pitchFamily="34" charset="0"/>
                <a:cs typeface="Arial" panose="020B0604020202020204" pitchFamily="34" charset="0"/>
              </a:rPr>
              <a:t>Engineering</a:t>
            </a:r>
            <a:r>
              <a:rPr lang="sv-SE" sz="2000" b="1" dirty="0">
                <a:solidFill>
                  <a:srgbClr val="000000"/>
                </a:solidFill>
                <a:latin typeface="Arial" panose="020B0604020202020204" pitchFamily="34" charset="0"/>
                <a:cs typeface="Arial" panose="020B0604020202020204" pitchFamily="34" charset="0"/>
              </a:rPr>
              <a:t> and Decision. IWDS 2016. </a:t>
            </a:r>
            <a:br>
              <a:rPr lang="sv-SE" sz="2000" b="1" dirty="0">
                <a:solidFill>
                  <a:srgbClr val="000000"/>
                </a:solidFill>
                <a:latin typeface="Arial" panose="020B0604020202020204" pitchFamily="34" charset="0"/>
                <a:cs typeface="Arial" panose="020B0604020202020204" pitchFamily="34" charset="0"/>
              </a:rPr>
            </a:br>
            <a:r>
              <a:rPr lang="sv-SE" sz="2000" b="1" dirty="0" err="1">
                <a:solidFill>
                  <a:srgbClr val="FF0000"/>
                </a:solidFill>
                <a:latin typeface="Arial" panose="020B0604020202020204" pitchFamily="34" charset="0"/>
                <a:cs typeface="Arial" panose="020B0604020202020204" pitchFamily="34" charset="0"/>
              </a:rPr>
              <a:t>Advances</a:t>
            </a:r>
            <a:r>
              <a:rPr lang="sv-SE" sz="2000" b="1" dirty="0">
                <a:solidFill>
                  <a:srgbClr val="FF0000"/>
                </a:solidFill>
                <a:latin typeface="Arial" panose="020B0604020202020204" pitchFamily="34" charset="0"/>
                <a:cs typeface="Arial" panose="020B0604020202020204" pitchFamily="34" charset="0"/>
              </a:rPr>
              <a:t> in Intelligent Systems and </a:t>
            </a:r>
            <a:r>
              <a:rPr lang="sv-SE" sz="2000" b="1" dirty="0" err="1">
                <a:solidFill>
                  <a:srgbClr val="FF0000"/>
                </a:solidFill>
                <a:latin typeface="Arial" panose="020B0604020202020204" pitchFamily="34" charset="0"/>
                <a:cs typeface="Arial" panose="020B0604020202020204" pitchFamily="34" charset="0"/>
              </a:rPr>
              <a:t>Computing</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vol</a:t>
            </a:r>
            <a:r>
              <a:rPr lang="sv-SE" sz="2000" b="1" dirty="0">
                <a:solidFill>
                  <a:srgbClr val="000000"/>
                </a:solidFill>
                <a:latin typeface="Arial" panose="020B0604020202020204" pitchFamily="34" charset="0"/>
                <a:cs typeface="Arial" panose="020B0604020202020204" pitchFamily="34" charset="0"/>
              </a:rPr>
              <a:t> 646. Springer, Cham, 2018 </a:t>
            </a:r>
            <a:br>
              <a:rPr lang="sv-SE" sz="2000" b="1" dirty="0">
                <a:solidFill>
                  <a:srgbClr val="000000"/>
                </a:solidFill>
                <a:latin typeface="Arial" panose="020B0604020202020204" pitchFamily="34" charset="0"/>
                <a:cs typeface="Arial" panose="020B0604020202020204" pitchFamily="34" charset="0"/>
              </a:rPr>
            </a:br>
            <a:r>
              <a:rPr lang="sv-SE" sz="2000" b="1" dirty="0">
                <a:solidFill>
                  <a:srgbClr val="000000"/>
                </a:solidFill>
                <a:latin typeface="Arial" panose="020B0604020202020204" pitchFamily="34" charset="0"/>
                <a:cs typeface="Arial" panose="020B0604020202020204" pitchFamily="34" charset="0"/>
              </a:rPr>
              <a:t>Print ISBN 978-3-319-66513-9, Online ISBN 978-3-319-66514-6, </a:t>
            </a:r>
            <a:r>
              <a:rPr lang="sv-SE" sz="2000" b="1" dirty="0" err="1">
                <a:solidFill>
                  <a:srgbClr val="000000"/>
                </a:solidFill>
                <a:latin typeface="Arial" panose="020B0604020202020204" pitchFamily="34" charset="0"/>
                <a:cs typeface="Arial" panose="020B0604020202020204" pitchFamily="34" charset="0"/>
              </a:rPr>
              <a:t>eBook</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Package</a:t>
            </a:r>
            <a:r>
              <a:rPr lang="sv-SE" sz="2000" b="1" dirty="0">
                <a:solidFill>
                  <a:srgbClr val="000000"/>
                </a:solidFill>
                <a:latin typeface="Arial" panose="020B0604020202020204" pitchFamily="34" charset="0"/>
                <a:cs typeface="Arial" panose="020B0604020202020204" pitchFamily="34" charset="0"/>
              </a:rPr>
              <a:t>: </a:t>
            </a:r>
            <a:r>
              <a:rPr lang="sv-SE" sz="2000" b="1" dirty="0" err="1">
                <a:solidFill>
                  <a:srgbClr val="000000"/>
                </a:solidFill>
                <a:latin typeface="Arial" panose="020B0604020202020204" pitchFamily="34" charset="0"/>
                <a:cs typeface="Arial" panose="020B0604020202020204" pitchFamily="34" charset="0"/>
              </a:rPr>
              <a:t>Engineering</a:t>
            </a:r>
            <a:r>
              <a:rPr lang="sv-SE" sz="2000" b="1" dirty="0">
                <a:solidFill>
                  <a:srgbClr val="000000"/>
                </a:solidFill>
                <a:latin typeface="Arial" panose="020B0604020202020204" pitchFamily="34" charset="0"/>
                <a:cs typeface="Arial" panose="020B0604020202020204" pitchFamily="34" charset="0"/>
              </a:rPr>
              <a:t>, </a:t>
            </a:r>
            <a:r>
              <a:rPr lang="sv-SE" sz="2000" b="1" dirty="0" smtClean="0">
                <a:solidFill>
                  <a:srgbClr val="000000"/>
                </a:solidFill>
                <a:latin typeface="Arial" panose="020B0604020202020204" pitchFamily="34" charset="0"/>
                <a:cs typeface="Arial" panose="020B0604020202020204" pitchFamily="34" charset="0"/>
              </a:rPr>
              <a:t>LOSDCSDI</a:t>
            </a:r>
            <a:r>
              <a:rPr lang="sv-SE" sz="2000" b="1" dirty="0">
                <a:solidFill>
                  <a:srgbClr val="000000"/>
                </a:solidFill>
                <a:latin typeface="Arial" panose="020B0604020202020204" pitchFamily="34" charset="0"/>
                <a:cs typeface="Arial" panose="020B0604020202020204" pitchFamily="34" charset="0"/>
              </a:rPr>
              <a:t/>
            </a:r>
            <a:br>
              <a:rPr lang="sv-SE" sz="2000" b="1" dirty="0">
                <a:solidFill>
                  <a:srgbClr val="000000"/>
                </a:solidFill>
                <a:latin typeface="Arial" panose="020B0604020202020204" pitchFamily="34" charset="0"/>
                <a:cs typeface="Arial" panose="020B0604020202020204" pitchFamily="34" charset="0"/>
              </a:rPr>
            </a:br>
            <a:r>
              <a:rPr lang="sv-SE" sz="2000" dirty="0">
                <a:solidFill>
                  <a:srgbClr val="000000"/>
                </a:solidFill>
                <a:latin typeface="Arial" panose="020B0604020202020204" pitchFamily="34" charset="0"/>
                <a:cs typeface="Arial" panose="020B0604020202020204" pitchFamily="34" charset="0"/>
                <a:hlinkClick r:id="rId6"/>
              </a:rPr>
              <a:t>https://doi.org/10.1007/978-3-319-66514-6_13</a:t>
            </a:r>
            <a:endParaRPr lang="sv-SE" sz="200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2"/>
          </p:nvPr>
        </p:nvSpPr>
        <p:spPr/>
        <p:txBody>
          <a:bodyPr/>
          <a:lstStyle/>
          <a:p>
            <a:fld id="{C4D83055-B480-425C-AE2D-0955F072BBF0}" type="slidenum">
              <a:rPr lang="sv-SE" smtClean="0"/>
              <a:t>10</a:t>
            </a:fld>
            <a:endParaRPr lang="sv-SE"/>
          </a:p>
        </p:txBody>
      </p:sp>
    </p:spTree>
    <p:extLst>
      <p:ext uri="{BB962C8B-B14F-4D97-AF65-F5344CB8AC3E}">
        <p14:creationId xmlns:p14="http://schemas.microsoft.com/office/powerpoint/2010/main" val="6333405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4733" y="474345"/>
            <a:ext cx="9989388" cy="4524315"/>
          </a:xfrm>
          <a:prstGeom prst="rect">
            <a:avLst/>
          </a:prstGeom>
        </p:spPr>
        <p:txBody>
          <a:bodyPr wrap="square">
            <a:spAutoFit/>
          </a:bodyPr>
          <a:lstStyle/>
          <a:p>
            <a:r>
              <a:rPr lang="sv-SE" dirty="0"/>
              <a:t>REM ***********************************************************</a:t>
            </a:r>
          </a:p>
          <a:p>
            <a:r>
              <a:rPr lang="sv-SE" dirty="0"/>
              <a:t>REM SECTION B. The </a:t>
            </a:r>
            <a:r>
              <a:rPr lang="sv-SE" dirty="0" err="1"/>
              <a:t>control</a:t>
            </a:r>
            <a:r>
              <a:rPr lang="sv-SE" dirty="0"/>
              <a:t> </a:t>
            </a:r>
            <a:r>
              <a:rPr lang="sv-SE" dirty="0" err="1"/>
              <a:t>function</a:t>
            </a:r>
            <a:r>
              <a:rPr lang="sv-SE" dirty="0"/>
              <a:t> parameter loops start </a:t>
            </a:r>
            <a:r>
              <a:rPr lang="sv-SE" dirty="0" err="1"/>
              <a:t>here</a:t>
            </a:r>
            <a:r>
              <a:rPr lang="sv-SE" dirty="0"/>
              <a:t>.</a:t>
            </a:r>
          </a:p>
          <a:p>
            <a:r>
              <a:rPr lang="sv-SE" dirty="0"/>
              <a:t>REM ***********************************************************</a:t>
            </a:r>
          </a:p>
          <a:p>
            <a:endParaRPr lang="sv-SE" dirty="0"/>
          </a:p>
          <a:p>
            <a:r>
              <a:rPr lang="sv-SE" dirty="0" err="1"/>
              <a:t>EPVmax</a:t>
            </a:r>
            <a:r>
              <a:rPr lang="sv-SE" dirty="0"/>
              <a:t> = 0</a:t>
            </a:r>
          </a:p>
          <a:p>
            <a:endParaRPr lang="sv-SE" dirty="0"/>
          </a:p>
          <a:p>
            <a:r>
              <a:rPr lang="sv-SE" dirty="0"/>
              <a:t>RANDOMIZE seed2</a:t>
            </a:r>
          </a:p>
          <a:p>
            <a:endParaRPr lang="sv-SE" dirty="0"/>
          </a:p>
          <a:p>
            <a:r>
              <a:rPr lang="sv-SE" dirty="0"/>
              <a:t>FOR SIMN = 1 TO TOTSIMN</a:t>
            </a:r>
          </a:p>
          <a:p>
            <a:endParaRPr lang="sv-SE" dirty="0"/>
          </a:p>
          <a:p>
            <a:r>
              <a:rPr lang="sv-SE" dirty="0"/>
              <a:t>    Ds = </a:t>
            </a:r>
            <a:r>
              <a:rPr lang="sv-SE" dirty="0" err="1"/>
              <a:t>Dsstart</a:t>
            </a:r>
            <a:r>
              <a:rPr lang="sv-SE" dirty="0"/>
              <a:t> + RND * (</a:t>
            </a:r>
            <a:r>
              <a:rPr lang="sv-SE" dirty="0" err="1"/>
              <a:t>Dsstop</a:t>
            </a:r>
            <a:r>
              <a:rPr lang="sv-SE" dirty="0"/>
              <a:t> - </a:t>
            </a:r>
            <a:r>
              <a:rPr lang="sv-SE" dirty="0" err="1"/>
              <a:t>Dsstart</a:t>
            </a:r>
            <a:r>
              <a:rPr lang="sv-SE" dirty="0"/>
              <a:t>)</a:t>
            </a:r>
          </a:p>
          <a:p>
            <a:r>
              <a:rPr lang="sv-SE" dirty="0"/>
              <a:t>    D0 = D0start + RND * (D0stop - D0start)</a:t>
            </a:r>
          </a:p>
          <a:p>
            <a:r>
              <a:rPr lang="sv-SE" dirty="0"/>
              <a:t>    Dp1 = </a:t>
            </a:r>
            <a:r>
              <a:rPr lang="sv-SE" dirty="0" err="1"/>
              <a:t>Dpstart</a:t>
            </a:r>
            <a:r>
              <a:rPr lang="sv-SE" dirty="0"/>
              <a:t> + RND * (</a:t>
            </a:r>
            <a:r>
              <a:rPr lang="sv-SE" dirty="0" err="1"/>
              <a:t>Dpstop</a:t>
            </a:r>
            <a:r>
              <a:rPr lang="sv-SE" dirty="0"/>
              <a:t> - </a:t>
            </a:r>
            <a:r>
              <a:rPr lang="sv-SE" dirty="0" err="1"/>
              <a:t>Dpstart</a:t>
            </a:r>
            <a:r>
              <a:rPr lang="sv-SE" dirty="0"/>
              <a:t>)</a:t>
            </a:r>
          </a:p>
          <a:p>
            <a:r>
              <a:rPr lang="sv-SE" dirty="0"/>
              <a:t>    Dp2 = </a:t>
            </a:r>
            <a:r>
              <a:rPr lang="sv-SE" dirty="0" err="1"/>
              <a:t>Dpstart</a:t>
            </a:r>
            <a:r>
              <a:rPr lang="sv-SE" dirty="0"/>
              <a:t> + RND * (</a:t>
            </a:r>
            <a:r>
              <a:rPr lang="sv-SE" dirty="0" err="1"/>
              <a:t>Dpstop</a:t>
            </a:r>
            <a:r>
              <a:rPr lang="sv-SE" dirty="0"/>
              <a:t> - </a:t>
            </a:r>
            <a:r>
              <a:rPr lang="sv-SE" dirty="0" err="1"/>
              <a:t>Dpstart</a:t>
            </a:r>
            <a:r>
              <a:rPr lang="sv-SE" dirty="0"/>
              <a:t>)</a:t>
            </a:r>
          </a:p>
          <a:p>
            <a:r>
              <a:rPr lang="sv-SE" dirty="0"/>
              <a:t>    Dc1 = </a:t>
            </a:r>
            <a:r>
              <a:rPr lang="sv-SE" dirty="0" err="1"/>
              <a:t>Dcstart</a:t>
            </a:r>
            <a:r>
              <a:rPr lang="sv-SE" dirty="0"/>
              <a:t> + RND * (</a:t>
            </a:r>
            <a:r>
              <a:rPr lang="sv-SE" dirty="0" err="1"/>
              <a:t>Dcstop</a:t>
            </a:r>
            <a:r>
              <a:rPr lang="sv-SE" dirty="0"/>
              <a:t> - </a:t>
            </a:r>
            <a:r>
              <a:rPr lang="sv-SE" dirty="0" err="1"/>
              <a:t>Dcstart</a:t>
            </a:r>
            <a:r>
              <a:rPr lang="sv-SE" dirty="0"/>
              <a:t>)</a:t>
            </a:r>
          </a:p>
          <a:p>
            <a:r>
              <a:rPr lang="sv-SE" dirty="0"/>
              <a:t>    Dc2 = </a:t>
            </a:r>
            <a:r>
              <a:rPr lang="sv-SE" dirty="0" err="1"/>
              <a:t>Dcstart</a:t>
            </a:r>
            <a:r>
              <a:rPr lang="sv-SE" dirty="0"/>
              <a:t> + RND * (</a:t>
            </a:r>
            <a:r>
              <a:rPr lang="sv-SE" dirty="0" err="1"/>
              <a:t>Dcstop</a:t>
            </a:r>
            <a:r>
              <a:rPr lang="sv-SE" dirty="0"/>
              <a:t> - </a:t>
            </a:r>
            <a:r>
              <a:rPr lang="sv-SE" dirty="0" err="1"/>
              <a:t>Dcstart</a:t>
            </a:r>
            <a:r>
              <a:rPr lang="sv-SE" dirty="0"/>
              <a:t>)</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100</a:t>
            </a:fld>
            <a:endParaRPr lang="sv-SE"/>
          </a:p>
        </p:txBody>
      </p:sp>
    </p:spTree>
    <p:extLst>
      <p:ext uri="{BB962C8B-B14F-4D97-AF65-F5344CB8AC3E}">
        <p14:creationId xmlns:p14="http://schemas.microsoft.com/office/powerpoint/2010/main" val="10537674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823048" y="1295285"/>
            <a:ext cx="8942717" cy="3693319"/>
          </a:xfrm>
          <a:prstGeom prst="rect">
            <a:avLst/>
          </a:prstGeom>
        </p:spPr>
        <p:txBody>
          <a:bodyPr wrap="square">
            <a:spAutoFit/>
          </a:bodyPr>
          <a:lstStyle/>
          <a:p>
            <a:r>
              <a:rPr lang="en-US" dirty="0"/>
              <a:t> </a:t>
            </a:r>
            <a:r>
              <a:rPr lang="en-US" dirty="0" smtClean="0"/>
              <a:t>   REM </a:t>
            </a:r>
            <a:r>
              <a:rPr lang="en-US" dirty="0"/>
              <a:t>*******************************************************************</a:t>
            </a:r>
          </a:p>
          <a:p>
            <a:r>
              <a:rPr lang="en-US" dirty="0"/>
              <a:t>    REM SECTION C. A number of loops of stochastic simulations start here.</a:t>
            </a:r>
          </a:p>
          <a:p>
            <a:r>
              <a:rPr lang="en-US" dirty="0"/>
              <a:t>    REM *******************************************************************</a:t>
            </a:r>
          </a:p>
          <a:p>
            <a:endParaRPr lang="en-US" dirty="0"/>
          </a:p>
          <a:p>
            <a:r>
              <a:rPr lang="en-US" dirty="0"/>
              <a:t>    FOR series = 1 TO 100</a:t>
            </a:r>
          </a:p>
          <a:p>
            <a:r>
              <a:rPr lang="en-US" dirty="0"/>
              <a:t>        </a:t>
            </a:r>
            <a:r>
              <a:rPr lang="en-US" dirty="0" err="1"/>
              <a:t>PresVal</a:t>
            </a:r>
            <a:r>
              <a:rPr lang="en-US" dirty="0"/>
              <a:t>(series) = 0</a:t>
            </a:r>
          </a:p>
          <a:p>
            <a:r>
              <a:rPr lang="en-US" dirty="0"/>
              <a:t>        REM PRINT "Series = "; series</a:t>
            </a:r>
          </a:p>
          <a:p>
            <a:endParaRPr lang="en-US" dirty="0"/>
          </a:p>
          <a:p>
            <a:r>
              <a:rPr lang="en-US" dirty="0"/>
              <a:t>        REM A new simulation is started from year 0</a:t>
            </a:r>
          </a:p>
          <a:p>
            <a:endParaRPr lang="en-US" dirty="0"/>
          </a:p>
          <a:p>
            <a:r>
              <a:rPr lang="en-US" dirty="0"/>
              <a:t>        FOR </a:t>
            </a:r>
            <a:r>
              <a:rPr lang="en-US" dirty="0" err="1"/>
              <a:t>i</a:t>
            </a:r>
            <a:r>
              <a:rPr lang="en-US" dirty="0"/>
              <a:t> = 1 TO 100</a:t>
            </a:r>
          </a:p>
          <a:p>
            <a:r>
              <a:rPr lang="en-US" dirty="0"/>
              <a:t>            d(</a:t>
            </a:r>
            <a:r>
              <a:rPr lang="en-US" dirty="0" err="1"/>
              <a:t>i</a:t>
            </a:r>
            <a:r>
              <a:rPr lang="en-US" dirty="0"/>
              <a:t>) = d0(</a:t>
            </a:r>
            <a:r>
              <a:rPr lang="en-US" dirty="0" err="1"/>
              <a:t>i</a:t>
            </a:r>
            <a:r>
              <a:rPr lang="en-US" dirty="0"/>
              <a:t>)</a:t>
            </a:r>
          </a:p>
          <a:p>
            <a:r>
              <a:rPr lang="en-US" dirty="0"/>
              <a:t>        NEXT </a:t>
            </a:r>
            <a:r>
              <a:rPr lang="en-US" dirty="0" err="1"/>
              <a:t>i</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101</a:t>
            </a:fld>
            <a:endParaRPr lang="sv-SE"/>
          </a:p>
        </p:txBody>
      </p:sp>
    </p:spTree>
    <p:extLst>
      <p:ext uri="{BB962C8B-B14F-4D97-AF65-F5344CB8AC3E}">
        <p14:creationId xmlns:p14="http://schemas.microsoft.com/office/powerpoint/2010/main" val="38837301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72861" y="1876115"/>
            <a:ext cx="10498347" cy="3139321"/>
          </a:xfrm>
          <a:prstGeom prst="rect">
            <a:avLst/>
          </a:prstGeom>
        </p:spPr>
        <p:txBody>
          <a:bodyPr wrap="square">
            <a:spAutoFit/>
          </a:bodyPr>
          <a:lstStyle/>
          <a:p>
            <a:r>
              <a:rPr lang="sv-SE" dirty="0"/>
              <a:t> FOR T = 0 TO 60</a:t>
            </a:r>
          </a:p>
          <a:p>
            <a:endParaRPr lang="sv-SE" dirty="0"/>
          </a:p>
          <a:p>
            <a:r>
              <a:rPr lang="sv-SE" dirty="0"/>
              <a:t>            MarketP1 = </a:t>
            </a:r>
            <a:r>
              <a:rPr lang="sv-SE" dirty="0" err="1"/>
              <a:t>MarketP</a:t>
            </a:r>
            <a:r>
              <a:rPr lang="sv-SE" dirty="0"/>
              <a:t>(T, 1, series)</a:t>
            </a:r>
          </a:p>
          <a:p>
            <a:r>
              <a:rPr lang="sv-SE" dirty="0"/>
              <a:t>            MarketP2 = </a:t>
            </a:r>
            <a:r>
              <a:rPr lang="sv-SE" dirty="0" err="1"/>
              <a:t>MarketP</a:t>
            </a:r>
            <a:r>
              <a:rPr lang="sv-SE" dirty="0"/>
              <a:t>(T, 2, series)</a:t>
            </a:r>
          </a:p>
          <a:p>
            <a:r>
              <a:rPr lang="sv-SE" dirty="0"/>
              <a:t>            </a:t>
            </a:r>
            <a:r>
              <a:rPr lang="sv-SE" dirty="0" err="1"/>
              <a:t>year</a:t>
            </a:r>
            <a:r>
              <a:rPr lang="sv-SE" dirty="0"/>
              <a:t> = T * 5</a:t>
            </a:r>
          </a:p>
          <a:p>
            <a:r>
              <a:rPr lang="sv-SE" dirty="0"/>
              <a:t>            </a:t>
            </a:r>
            <a:r>
              <a:rPr lang="sv-SE" dirty="0" err="1"/>
              <a:t>discf</a:t>
            </a:r>
            <a:r>
              <a:rPr lang="sv-SE" dirty="0"/>
              <a:t> = EXP(-</a:t>
            </a:r>
            <a:r>
              <a:rPr lang="sv-SE" dirty="0" err="1"/>
              <a:t>year</a:t>
            </a:r>
            <a:r>
              <a:rPr lang="sv-SE" dirty="0"/>
              <a:t> * r)</a:t>
            </a:r>
          </a:p>
          <a:p>
            <a:endParaRPr lang="sv-SE" dirty="0"/>
          </a:p>
          <a:p>
            <a:r>
              <a:rPr lang="sv-SE" dirty="0"/>
              <a:t>            IF </a:t>
            </a:r>
            <a:r>
              <a:rPr lang="sv-SE" dirty="0" err="1"/>
              <a:t>drawmaps</a:t>
            </a:r>
            <a:r>
              <a:rPr lang="sv-SE" dirty="0"/>
              <a:t> = 0 THEN GOTO 600</a:t>
            </a:r>
          </a:p>
          <a:p>
            <a:r>
              <a:rPr lang="sv-SE" dirty="0"/>
              <a:t>            CLS</a:t>
            </a:r>
          </a:p>
          <a:p>
            <a:r>
              <a:rPr lang="sv-SE" dirty="0"/>
              <a:t>            PRINT " Series = "; series; " Period = "; T; " </a:t>
            </a:r>
            <a:r>
              <a:rPr lang="sv-SE" dirty="0" err="1"/>
              <a:t>Year</a:t>
            </a:r>
            <a:r>
              <a:rPr lang="sv-SE" dirty="0"/>
              <a:t> = "; </a:t>
            </a:r>
            <a:r>
              <a:rPr lang="sv-SE" dirty="0" err="1"/>
              <a:t>year</a:t>
            </a:r>
            <a:r>
              <a:rPr lang="sv-SE" dirty="0"/>
              <a:t>; " P1 = "; MarketP1; " P2 = "; MarketP2</a:t>
            </a:r>
          </a:p>
          <a:p>
            <a:r>
              <a:rPr lang="sv-SE" dirty="0"/>
              <a:t>            PRINT " </a:t>
            </a:r>
            <a:r>
              <a:rPr lang="sv-SE" dirty="0" err="1"/>
              <a:t>Map</a:t>
            </a:r>
            <a:r>
              <a:rPr lang="sv-SE" dirty="0"/>
              <a:t> </a:t>
            </a:r>
            <a:r>
              <a:rPr lang="sv-SE" dirty="0" err="1"/>
              <a:t>before</a:t>
            </a:r>
            <a:r>
              <a:rPr lang="sv-SE" dirty="0"/>
              <a:t> </a:t>
            </a:r>
            <a:r>
              <a:rPr lang="sv-SE" dirty="0" err="1"/>
              <a:t>growth</a:t>
            </a:r>
            <a:r>
              <a:rPr lang="sv-SE" dirty="0"/>
              <a:t> and </a:t>
            </a:r>
            <a:r>
              <a:rPr lang="sv-SE" dirty="0" err="1"/>
              <a:t>before</a:t>
            </a:r>
            <a:r>
              <a:rPr lang="sv-SE" dirty="0"/>
              <a:t> </a:t>
            </a:r>
            <a:r>
              <a:rPr lang="sv-SE" dirty="0" err="1"/>
              <a:t>harvest</a:t>
            </a:r>
            <a:r>
              <a:rPr lang="sv-SE" dirty="0"/>
              <a:t>: "</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102</a:t>
            </a:fld>
            <a:endParaRPr lang="sv-SE"/>
          </a:p>
        </p:txBody>
      </p:sp>
    </p:spTree>
    <p:extLst>
      <p:ext uri="{BB962C8B-B14F-4D97-AF65-F5344CB8AC3E}">
        <p14:creationId xmlns:p14="http://schemas.microsoft.com/office/powerpoint/2010/main" val="12994309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03849" y="889844"/>
            <a:ext cx="10558732" cy="4801314"/>
          </a:xfrm>
          <a:prstGeom prst="rect">
            <a:avLst/>
          </a:prstGeom>
        </p:spPr>
        <p:txBody>
          <a:bodyPr wrap="square">
            <a:spAutoFit/>
          </a:bodyPr>
          <a:lstStyle/>
          <a:p>
            <a:r>
              <a:rPr lang="en-US" dirty="0"/>
              <a:t> FOR </a:t>
            </a:r>
            <a:r>
              <a:rPr lang="en-US" dirty="0" err="1"/>
              <a:t>i</a:t>
            </a:r>
            <a:r>
              <a:rPr lang="en-US" dirty="0"/>
              <a:t> = 1 TO 100</a:t>
            </a:r>
          </a:p>
          <a:p>
            <a:r>
              <a:rPr lang="en-US" dirty="0"/>
              <a:t>                FOR interior = 0.05 TO 1 STEP 0.05</a:t>
            </a:r>
          </a:p>
          <a:p>
            <a:r>
              <a:rPr lang="en-US" dirty="0"/>
              <a:t>                    CIRCLE (INT(20 * x(</a:t>
            </a:r>
            <a:r>
              <a:rPr lang="en-US" dirty="0" err="1"/>
              <a:t>i</a:t>
            </a:r>
            <a:r>
              <a:rPr lang="en-US" dirty="0"/>
              <a:t>) + 100), INT(20 * y(</a:t>
            </a:r>
            <a:r>
              <a:rPr lang="en-US" dirty="0" err="1"/>
              <a:t>i</a:t>
            </a:r>
            <a:r>
              <a:rPr lang="en-US" dirty="0"/>
              <a:t>) + 100)), INT(100 * d(</a:t>
            </a:r>
            <a:r>
              <a:rPr lang="en-US" dirty="0" err="1"/>
              <a:t>i</a:t>
            </a:r>
            <a:r>
              <a:rPr lang="en-US" dirty="0"/>
              <a:t>) * interior / 5), species(</a:t>
            </a:r>
            <a:r>
              <a:rPr lang="en-US" dirty="0" err="1"/>
              <a:t>i</a:t>
            </a:r>
            <a:r>
              <a:rPr lang="en-US" dirty="0"/>
              <a:t>)</a:t>
            </a:r>
          </a:p>
          <a:p>
            <a:r>
              <a:rPr lang="en-US" dirty="0"/>
              <a:t>                NEXT interior</a:t>
            </a:r>
          </a:p>
          <a:p>
            <a:r>
              <a:rPr lang="en-US" dirty="0"/>
              <a:t>            NEXT </a:t>
            </a:r>
            <a:r>
              <a:rPr lang="en-US" dirty="0" err="1"/>
              <a:t>i</a:t>
            </a:r>
            <a:endParaRPr lang="en-US" dirty="0"/>
          </a:p>
          <a:p>
            <a:r>
              <a:rPr lang="en-US" dirty="0"/>
              <a:t>            LINE (100, 100)-(700, 100), 3</a:t>
            </a:r>
          </a:p>
          <a:p>
            <a:r>
              <a:rPr lang="en-US" dirty="0"/>
              <a:t>            LINE (100, 100)-(100, 700), 3</a:t>
            </a:r>
          </a:p>
          <a:p>
            <a:r>
              <a:rPr lang="en-US" dirty="0"/>
              <a:t>            LINE (700, 100)-(700, 700), 3</a:t>
            </a:r>
          </a:p>
          <a:p>
            <a:r>
              <a:rPr lang="en-US" dirty="0"/>
              <a:t>            LINE (100, 700)-(700, 700), 3</a:t>
            </a:r>
          </a:p>
          <a:p>
            <a:r>
              <a:rPr lang="en-US" dirty="0"/>
              <a:t>            SLEEP</a:t>
            </a:r>
          </a:p>
          <a:p>
            <a:r>
              <a:rPr lang="en-US" dirty="0"/>
              <a:t>            600 REM</a:t>
            </a:r>
          </a:p>
          <a:p>
            <a:endParaRPr lang="en-US" dirty="0"/>
          </a:p>
          <a:p>
            <a:r>
              <a:rPr lang="en-US" dirty="0"/>
              <a:t>            REM growth occurs</a:t>
            </a:r>
          </a:p>
          <a:p>
            <a:endParaRPr lang="en-US" dirty="0"/>
          </a:p>
          <a:p>
            <a:r>
              <a:rPr lang="en-US" dirty="0"/>
              <a:t>            FOR </a:t>
            </a:r>
            <a:r>
              <a:rPr lang="en-US" dirty="0" err="1"/>
              <a:t>speci</a:t>
            </a:r>
            <a:r>
              <a:rPr lang="en-US" dirty="0"/>
              <a:t> = 1 TO 2</a:t>
            </a:r>
          </a:p>
          <a:p>
            <a:r>
              <a:rPr lang="en-US" dirty="0"/>
              <a:t>                </a:t>
            </a:r>
            <a:r>
              <a:rPr lang="en-US" dirty="0" err="1"/>
              <a:t>Volperha</a:t>
            </a:r>
            <a:r>
              <a:rPr lang="en-US" dirty="0"/>
              <a:t>(</a:t>
            </a:r>
            <a:r>
              <a:rPr lang="en-US" dirty="0" err="1"/>
              <a:t>speci</a:t>
            </a:r>
            <a:r>
              <a:rPr lang="en-US" dirty="0"/>
              <a:t>) = 0</a:t>
            </a:r>
          </a:p>
          <a:p>
            <a:r>
              <a:rPr lang="en-US" dirty="0"/>
              <a:t>            NEXT </a:t>
            </a:r>
            <a:r>
              <a:rPr lang="en-US" dirty="0" err="1"/>
              <a:t>speci</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103</a:t>
            </a:fld>
            <a:endParaRPr lang="sv-SE"/>
          </a:p>
        </p:txBody>
      </p:sp>
    </p:spTree>
    <p:extLst>
      <p:ext uri="{BB962C8B-B14F-4D97-AF65-F5344CB8AC3E}">
        <p14:creationId xmlns:p14="http://schemas.microsoft.com/office/powerpoint/2010/main" val="4184518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837426" y="1123711"/>
            <a:ext cx="7996688" cy="4247317"/>
          </a:xfrm>
          <a:prstGeom prst="rect">
            <a:avLst/>
          </a:prstGeom>
        </p:spPr>
        <p:txBody>
          <a:bodyPr wrap="square">
            <a:spAutoFit/>
          </a:bodyPr>
          <a:lstStyle/>
          <a:p>
            <a:r>
              <a:rPr lang="sv-SE" dirty="0"/>
              <a:t> FOR i = 1 TO 100</a:t>
            </a:r>
          </a:p>
          <a:p>
            <a:r>
              <a:rPr lang="sv-SE" dirty="0"/>
              <a:t>                </a:t>
            </a:r>
            <a:r>
              <a:rPr lang="sv-SE" dirty="0" err="1"/>
              <a:t>Comp</a:t>
            </a:r>
            <a:r>
              <a:rPr lang="sv-SE" dirty="0"/>
              <a:t>(i) = 0</a:t>
            </a:r>
          </a:p>
          <a:p>
            <a:r>
              <a:rPr lang="sv-SE" dirty="0"/>
              <a:t>                FOR j = 1 TO 100</a:t>
            </a:r>
          </a:p>
          <a:p>
            <a:r>
              <a:rPr lang="sv-SE" dirty="0"/>
              <a:t>                    IF </a:t>
            </a:r>
            <a:r>
              <a:rPr lang="sv-SE" dirty="0" err="1"/>
              <a:t>dist</a:t>
            </a:r>
            <a:r>
              <a:rPr lang="sv-SE" dirty="0"/>
              <a:t>(i, j) &lt; 5 THEN </a:t>
            </a:r>
            <a:r>
              <a:rPr lang="sv-SE" dirty="0" err="1"/>
              <a:t>Comp</a:t>
            </a:r>
            <a:r>
              <a:rPr lang="sv-SE" dirty="0"/>
              <a:t>(i) = </a:t>
            </a:r>
            <a:r>
              <a:rPr lang="sv-SE" dirty="0" err="1"/>
              <a:t>Comp</a:t>
            </a:r>
            <a:r>
              <a:rPr lang="sv-SE" dirty="0"/>
              <a:t>(i) + PI / 4 * d(j) * d(j)</a:t>
            </a:r>
          </a:p>
          <a:p>
            <a:r>
              <a:rPr lang="sv-SE" dirty="0"/>
              <a:t>                NEXT j</a:t>
            </a:r>
          </a:p>
          <a:p>
            <a:r>
              <a:rPr lang="sv-SE" dirty="0"/>
              <a:t>                </a:t>
            </a:r>
            <a:r>
              <a:rPr lang="sv-SE" dirty="0" err="1"/>
              <a:t>CompBA</a:t>
            </a:r>
            <a:r>
              <a:rPr lang="sv-SE" dirty="0"/>
              <a:t>(i) = 127.32 * </a:t>
            </a:r>
            <a:r>
              <a:rPr lang="sv-SE" dirty="0" err="1"/>
              <a:t>Comp</a:t>
            </a:r>
            <a:r>
              <a:rPr lang="sv-SE" dirty="0"/>
              <a:t>(i)</a:t>
            </a:r>
          </a:p>
          <a:p>
            <a:r>
              <a:rPr lang="sv-SE" dirty="0"/>
              <a:t>                </a:t>
            </a:r>
            <a:r>
              <a:rPr lang="sv-SE" dirty="0" err="1"/>
              <a:t>Compadjust</a:t>
            </a:r>
            <a:r>
              <a:rPr lang="sv-SE" dirty="0"/>
              <a:t> = (1 - 0.02 * </a:t>
            </a:r>
            <a:r>
              <a:rPr lang="sv-SE" dirty="0" err="1"/>
              <a:t>CompBA</a:t>
            </a:r>
            <a:r>
              <a:rPr lang="sv-SE" dirty="0"/>
              <a:t>(i))</a:t>
            </a:r>
          </a:p>
          <a:p>
            <a:r>
              <a:rPr lang="sv-SE" dirty="0"/>
              <a:t>                IF </a:t>
            </a:r>
            <a:r>
              <a:rPr lang="sv-SE" dirty="0" err="1"/>
              <a:t>Compadjust</a:t>
            </a:r>
            <a:r>
              <a:rPr lang="sv-SE" dirty="0"/>
              <a:t> &lt; 0 THEN </a:t>
            </a:r>
            <a:r>
              <a:rPr lang="sv-SE" dirty="0" err="1"/>
              <a:t>Compadjust</a:t>
            </a:r>
            <a:r>
              <a:rPr lang="sv-SE" dirty="0"/>
              <a:t> = 0</a:t>
            </a:r>
          </a:p>
          <a:p>
            <a:r>
              <a:rPr lang="sv-SE" dirty="0"/>
              <a:t>                d(i) = d(i) + 0.1 * (1 - 0.5 * d(i)) * </a:t>
            </a:r>
            <a:r>
              <a:rPr lang="sv-SE" dirty="0" err="1"/>
              <a:t>Compadjust</a:t>
            </a:r>
            <a:endParaRPr lang="sv-SE" dirty="0"/>
          </a:p>
          <a:p>
            <a:r>
              <a:rPr lang="sv-SE" dirty="0"/>
              <a:t>                </a:t>
            </a:r>
            <a:r>
              <a:rPr lang="sv-SE" dirty="0" err="1"/>
              <a:t>speci</a:t>
            </a:r>
            <a:r>
              <a:rPr lang="sv-SE" dirty="0"/>
              <a:t> = species(i)</a:t>
            </a:r>
          </a:p>
          <a:p>
            <a:r>
              <a:rPr lang="sv-SE" dirty="0"/>
              <a:t>                </a:t>
            </a:r>
            <a:r>
              <a:rPr lang="sv-SE" dirty="0" err="1"/>
              <a:t>ba</a:t>
            </a:r>
            <a:r>
              <a:rPr lang="sv-SE" dirty="0"/>
              <a:t>(i) = PI / 4 * d(i) * d(i)</a:t>
            </a:r>
          </a:p>
          <a:p>
            <a:r>
              <a:rPr lang="sv-SE" dirty="0"/>
              <a:t>                </a:t>
            </a:r>
            <a:r>
              <a:rPr lang="sv-SE" dirty="0" err="1"/>
              <a:t>height</a:t>
            </a:r>
            <a:r>
              <a:rPr lang="sv-SE" dirty="0"/>
              <a:t>(i) = </a:t>
            </a:r>
            <a:r>
              <a:rPr lang="sv-SE" dirty="0" err="1"/>
              <a:t>kheight</a:t>
            </a:r>
            <a:r>
              <a:rPr lang="sv-SE" dirty="0"/>
              <a:t>(</a:t>
            </a:r>
            <a:r>
              <a:rPr lang="sv-SE" dirty="0" err="1"/>
              <a:t>speci</a:t>
            </a:r>
            <a:r>
              <a:rPr lang="sv-SE" dirty="0"/>
              <a:t>) * d(i)</a:t>
            </a:r>
          </a:p>
          <a:p>
            <a:r>
              <a:rPr lang="sv-SE" dirty="0"/>
              <a:t>                </a:t>
            </a:r>
            <a:r>
              <a:rPr lang="sv-SE" dirty="0" err="1"/>
              <a:t>vol</a:t>
            </a:r>
            <a:r>
              <a:rPr lang="sv-SE" dirty="0"/>
              <a:t>(i) = 0.5 * </a:t>
            </a:r>
            <a:r>
              <a:rPr lang="sv-SE" dirty="0" err="1"/>
              <a:t>ba</a:t>
            </a:r>
            <a:r>
              <a:rPr lang="sv-SE" dirty="0"/>
              <a:t>(i) * </a:t>
            </a:r>
            <a:r>
              <a:rPr lang="sv-SE" dirty="0" err="1"/>
              <a:t>height</a:t>
            </a:r>
            <a:r>
              <a:rPr lang="sv-SE" dirty="0"/>
              <a:t>(i)</a:t>
            </a:r>
          </a:p>
          <a:p>
            <a:r>
              <a:rPr lang="sv-SE" dirty="0"/>
              <a:t>                </a:t>
            </a:r>
            <a:r>
              <a:rPr lang="sv-SE" dirty="0" err="1"/>
              <a:t>Volperha</a:t>
            </a:r>
            <a:r>
              <a:rPr lang="sv-SE" dirty="0"/>
              <a:t>(</a:t>
            </a:r>
            <a:r>
              <a:rPr lang="sv-SE" dirty="0" err="1"/>
              <a:t>speci</a:t>
            </a:r>
            <a:r>
              <a:rPr lang="sv-SE" dirty="0"/>
              <a:t>) = </a:t>
            </a:r>
            <a:r>
              <a:rPr lang="sv-SE" dirty="0" err="1"/>
              <a:t>Volperha</a:t>
            </a:r>
            <a:r>
              <a:rPr lang="sv-SE" dirty="0"/>
              <a:t>(</a:t>
            </a:r>
            <a:r>
              <a:rPr lang="sv-SE" dirty="0" err="1"/>
              <a:t>speci</a:t>
            </a:r>
            <a:r>
              <a:rPr lang="sv-SE" dirty="0"/>
              <a:t>) + </a:t>
            </a:r>
            <a:r>
              <a:rPr lang="sv-SE" dirty="0" err="1"/>
              <a:t>vol</a:t>
            </a:r>
            <a:r>
              <a:rPr lang="sv-SE" dirty="0"/>
              <a:t>(i) / 0.09</a:t>
            </a:r>
          </a:p>
          <a:p>
            <a:r>
              <a:rPr lang="sv-SE" dirty="0"/>
              <a:t>            NEXT i</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104</a:t>
            </a:fld>
            <a:endParaRPr lang="sv-SE"/>
          </a:p>
        </p:txBody>
      </p:sp>
    </p:spTree>
    <p:extLst>
      <p:ext uri="{BB962C8B-B14F-4D97-AF65-F5344CB8AC3E}">
        <p14:creationId xmlns:p14="http://schemas.microsoft.com/office/powerpoint/2010/main" val="23255601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55607" y="1001988"/>
            <a:ext cx="10800272" cy="4524315"/>
          </a:xfrm>
          <a:prstGeom prst="rect">
            <a:avLst/>
          </a:prstGeom>
        </p:spPr>
        <p:txBody>
          <a:bodyPr wrap="square">
            <a:spAutoFit/>
          </a:bodyPr>
          <a:lstStyle/>
          <a:p>
            <a:r>
              <a:rPr lang="sv-SE" dirty="0"/>
              <a:t> IF </a:t>
            </a:r>
            <a:r>
              <a:rPr lang="sv-SE" dirty="0" err="1"/>
              <a:t>drawmaps</a:t>
            </a:r>
            <a:r>
              <a:rPr lang="sv-SE" dirty="0"/>
              <a:t> = 0 THEN GOTO 601</a:t>
            </a:r>
          </a:p>
          <a:p>
            <a:r>
              <a:rPr lang="sv-SE" dirty="0"/>
              <a:t>            CLS</a:t>
            </a:r>
          </a:p>
          <a:p>
            <a:r>
              <a:rPr lang="sv-SE" dirty="0"/>
              <a:t>            PRINT " Series = "; series; " Period = "; T; " </a:t>
            </a:r>
            <a:r>
              <a:rPr lang="sv-SE" dirty="0" err="1"/>
              <a:t>Year</a:t>
            </a:r>
            <a:r>
              <a:rPr lang="sv-SE" dirty="0"/>
              <a:t> = "; </a:t>
            </a:r>
            <a:r>
              <a:rPr lang="sv-SE" dirty="0" err="1"/>
              <a:t>year</a:t>
            </a:r>
            <a:r>
              <a:rPr lang="sv-SE" dirty="0"/>
              <a:t>; " P1 = "; MarketP1; " P2 = "; MarketP2</a:t>
            </a:r>
          </a:p>
          <a:p>
            <a:r>
              <a:rPr lang="sv-SE" dirty="0"/>
              <a:t>            PRINT " </a:t>
            </a:r>
            <a:r>
              <a:rPr lang="sv-SE" dirty="0" err="1"/>
              <a:t>Map</a:t>
            </a:r>
            <a:r>
              <a:rPr lang="sv-SE" dirty="0"/>
              <a:t> </a:t>
            </a:r>
            <a:r>
              <a:rPr lang="sv-SE" dirty="0" err="1"/>
              <a:t>after</a:t>
            </a:r>
            <a:r>
              <a:rPr lang="sv-SE" dirty="0"/>
              <a:t> </a:t>
            </a:r>
            <a:r>
              <a:rPr lang="sv-SE" dirty="0" err="1"/>
              <a:t>growth</a:t>
            </a:r>
            <a:r>
              <a:rPr lang="sv-SE" dirty="0"/>
              <a:t> and </a:t>
            </a:r>
            <a:r>
              <a:rPr lang="sv-SE" dirty="0" err="1"/>
              <a:t>before</a:t>
            </a:r>
            <a:r>
              <a:rPr lang="sv-SE" dirty="0"/>
              <a:t> </a:t>
            </a:r>
            <a:r>
              <a:rPr lang="sv-SE" dirty="0" err="1"/>
              <a:t>harvest</a:t>
            </a:r>
            <a:r>
              <a:rPr lang="sv-SE" dirty="0"/>
              <a:t>: "</a:t>
            </a:r>
          </a:p>
          <a:p>
            <a:endParaRPr lang="sv-SE" dirty="0"/>
          </a:p>
          <a:p>
            <a:r>
              <a:rPr lang="sv-SE" dirty="0"/>
              <a:t>            FOR i = 1 TO 100</a:t>
            </a:r>
          </a:p>
          <a:p>
            <a:r>
              <a:rPr lang="sv-SE" dirty="0"/>
              <a:t>                FOR </a:t>
            </a:r>
            <a:r>
              <a:rPr lang="sv-SE" dirty="0" err="1"/>
              <a:t>interior</a:t>
            </a:r>
            <a:r>
              <a:rPr lang="sv-SE" dirty="0"/>
              <a:t> = 0.05 TO 1 STEP 0.05</a:t>
            </a:r>
          </a:p>
          <a:p>
            <a:r>
              <a:rPr lang="sv-SE" dirty="0"/>
              <a:t>                    CIRCLE (INT(20 * x(i) + 100), INT(20 * y(i) + 100)), INT(100 * d(i) * </a:t>
            </a:r>
            <a:r>
              <a:rPr lang="sv-SE" dirty="0" err="1"/>
              <a:t>interior</a:t>
            </a:r>
            <a:r>
              <a:rPr lang="sv-SE" dirty="0"/>
              <a:t> / 5), species(i)</a:t>
            </a:r>
          </a:p>
          <a:p>
            <a:r>
              <a:rPr lang="sv-SE" dirty="0"/>
              <a:t>                NEXT </a:t>
            </a:r>
            <a:r>
              <a:rPr lang="sv-SE" dirty="0" err="1"/>
              <a:t>interior</a:t>
            </a:r>
            <a:endParaRPr lang="sv-SE" dirty="0"/>
          </a:p>
          <a:p>
            <a:r>
              <a:rPr lang="sv-SE" dirty="0"/>
              <a:t>            NEXT i</a:t>
            </a:r>
          </a:p>
          <a:p>
            <a:r>
              <a:rPr lang="sv-SE" dirty="0"/>
              <a:t>            LINE (100, 100)-(700, 100), 3</a:t>
            </a:r>
          </a:p>
          <a:p>
            <a:r>
              <a:rPr lang="sv-SE" dirty="0"/>
              <a:t>            LINE (100, 100)-(100, 700), 3</a:t>
            </a:r>
          </a:p>
          <a:p>
            <a:r>
              <a:rPr lang="sv-SE" dirty="0"/>
              <a:t>            LINE (700, 100)-(700, 700), 3</a:t>
            </a:r>
          </a:p>
          <a:p>
            <a:r>
              <a:rPr lang="sv-SE" dirty="0"/>
              <a:t>            LINE (100, 700)-(700, 700), 3</a:t>
            </a:r>
          </a:p>
          <a:p>
            <a:r>
              <a:rPr lang="sv-SE" dirty="0"/>
              <a:t>            SLEEP</a:t>
            </a:r>
          </a:p>
          <a:p>
            <a:r>
              <a:rPr lang="sv-SE" dirty="0"/>
              <a:t>            601 REM</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105</a:t>
            </a:fld>
            <a:endParaRPr lang="sv-SE"/>
          </a:p>
        </p:txBody>
      </p:sp>
    </p:spTree>
    <p:extLst>
      <p:ext uri="{BB962C8B-B14F-4D97-AF65-F5344CB8AC3E}">
        <p14:creationId xmlns:p14="http://schemas.microsoft.com/office/powerpoint/2010/main" val="32924330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34838" y="714454"/>
            <a:ext cx="12335774" cy="5909310"/>
          </a:xfrm>
          <a:prstGeom prst="rect">
            <a:avLst/>
          </a:prstGeom>
        </p:spPr>
        <p:txBody>
          <a:bodyPr wrap="square">
            <a:spAutoFit/>
          </a:bodyPr>
          <a:lstStyle/>
          <a:p>
            <a:r>
              <a:rPr lang="en-US" dirty="0"/>
              <a:t> REM Harvests of individual trees may or may not occur</a:t>
            </a:r>
          </a:p>
          <a:p>
            <a:r>
              <a:rPr lang="en-US" dirty="0"/>
              <a:t>            </a:t>
            </a:r>
            <a:r>
              <a:rPr lang="en-US" dirty="0" err="1"/>
              <a:t>Totvolperha</a:t>
            </a:r>
            <a:r>
              <a:rPr lang="en-US" dirty="0"/>
              <a:t> = </a:t>
            </a:r>
            <a:r>
              <a:rPr lang="en-US" dirty="0" err="1"/>
              <a:t>Volperha</a:t>
            </a:r>
            <a:r>
              <a:rPr lang="en-US" dirty="0"/>
              <a:t>(1) + </a:t>
            </a:r>
            <a:r>
              <a:rPr lang="en-US" dirty="0" err="1"/>
              <a:t>Volperha</a:t>
            </a:r>
            <a:r>
              <a:rPr lang="en-US" dirty="0"/>
              <a:t>(2)</a:t>
            </a:r>
          </a:p>
          <a:p>
            <a:endParaRPr lang="en-US" dirty="0"/>
          </a:p>
          <a:p>
            <a:r>
              <a:rPr lang="en-US" dirty="0"/>
              <a:t>            FOR </a:t>
            </a:r>
            <a:r>
              <a:rPr lang="en-US" dirty="0" err="1"/>
              <a:t>i</a:t>
            </a:r>
            <a:r>
              <a:rPr lang="en-US" dirty="0"/>
              <a:t> = 1 TO 100</a:t>
            </a:r>
          </a:p>
          <a:p>
            <a:r>
              <a:rPr lang="en-US" dirty="0"/>
              <a:t>                </a:t>
            </a:r>
            <a:r>
              <a:rPr lang="en-US" dirty="0" err="1"/>
              <a:t>speci</a:t>
            </a:r>
            <a:r>
              <a:rPr lang="en-US" dirty="0"/>
              <a:t> = species(</a:t>
            </a:r>
            <a:r>
              <a:rPr lang="en-US" dirty="0" err="1"/>
              <a:t>i</a:t>
            </a:r>
            <a:r>
              <a:rPr lang="en-US" dirty="0"/>
              <a:t>)</a:t>
            </a:r>
          </a:p>
          <a:p>
            <a:r>
              <a:rPr lang="en-US" dirty="0"/>
              <a:t>                Price = </a:t>
            </a:r>
            <a:r>
              <a:rPr lang="en-US" dirty="0" err="1"/>
              <a:t>MarketP</a:t>
            </a:r>
            <a:r>
              <a:rPr lang="en-US" dirty="0"/>
              <a:t>(T, </a:t>
            </a:r>
            <a:r>
              <a:rPr lang="en-US" dirty="0" err="1"/>
              <a:t>speci</a:t>
            </a:r>
            <a:r>
              <a:rPr lang="en-US" dirty="0"/>
              <a:t>, series)</a:t>
            </a:r>
          </a:p>
          <a:p>
            <a:r>
              <a:rPr lang="en-US" dirty="0"/>
              <a:t>                </a:t>
            </a:r>
            <a:r>
              <a:rPr lang="en-US" dirty="0" err="1"/>
              <a:t>meanprice</a:t>
            </a:r>
            <a:r>
              <a:rPr lang="en-US" dirty="0"/>
              <a:t> = EP(</a:t>
            </a:r>
            <a:r>
              <a:rPr lang="en-US" dirty="0" err="1"/>
              <a:t>speci</a:t>
            </a:r>
            <a:r>
              <a:rPr lang="en-US" dirty="0"/>
              <a:t>)</a:t>
            </a:r>
          </a:p>
          <a:p>
            <a:r>
              <a:rPr lang="en-US" dirty="0"/>
              <a:t>                </a:t>
            </a:r>
            <a:r>
              <a:rPr lang="en-US" dirty="0" err="1"/>
              <a:t>Dp</a:t>
            </a:r>
            <a:r>
              <a:rPr lang="en-US" dirty="0"/>
              <a:t> = Dp1</a:t>
            </a:r>
          </a:p>
          <a:p>
            <a:r>
              <a:rPr lang="en-US" dirty="0"/>
              <a:t>                IF </a:t>
            </a:r>
            <a:r>
              <a:rPr lang="en-US" dirty="0" err="1"/>
              <a:t>speci</a:t>
            </a:r>
            <a:r>
              <a:rPr lang="en-US" dirty="0"/>
              <a:t> &gt; 1.5 THEN </a:t>
            </a:r>
            <a:r>
              <a:rPr lang="en-US" dirty="0" err="1"/>
              <a:t>Dp</a:t>
            </a:r>
            <a:r>
              <a:rPr lang="en-US" dirty="0"/>
              <a:t> = Dp2</a:t>
            </a:r>
          </a:p>
          <a:p>
            <a:r>
              <a:rPr lang="en-US" dirty="0"/>
              <a:t>                Dc = Dc1</a:t>
            </a:r>
          </a:p>
          <a:p>
            <a:r>
              <a:rPr lang="en-US" dirty="0"/>
              <a:t>                IF </a:t>
            </a:r>
            <a:r>
              <a:rPr lang="en-US" dirty="0" err="1"/>
              <a:t>speci</a:t>
            </a:r>
            <a:r>
              <a:rPr lang="en-US" dirty="0"/>
              <a:t> &gt; 1.5 THEN Dc = Dc2</a:t>
            </a:r>
          </a:p>
          <a:p>
            <a:endParaRPr lang="en-US" dirty="0"/>
          </a:p>
          <a:p>
            <a:r>
              <a:rPr lang="en-US" dirty="0"/>
              <a:t>                REM The harvest decision of tree </a:t>
            </a:r>
            <a:r>
              <a:rPr lang="en-US" dirty="0" err="1"/>
              <a:t>i</a:t>
            </a:r>
            <a:r>
              <a:rPr lang="en-US" dirty="0"/>
              <a:t> is set to zero. Then the limit diameter is calculated.</a:t>
            </a:r>
          </a:p>
          <a:p>
            <a:r>
              <a:rPr lang="en-US" dirty="0"/>
              <a:t>                REM In case the tree diameter exceeds the limit diameter, the harvest decision is set to one.</a:t>
            </a:r>
          </a:p>
          <a:p>
            <a:r>
              <a:rPr lang="en-US" dirty="0"/>
              <a:t>                </a:t>
            </a:r>
            <a:r>
              <a:rPr lang="en-US" dirty="0" err="1"/>
              <a:t>harv</a:t>
            </a:r>
            <a:r>
              <a:rPr lang="en-US" dirty="0"/>
              <a:t>(</a:t>
            </a:r>
            <a:r>
              <a:rPr lang="en-US" dirty="0" err="1"/>
              <a:t>i</a:t>
            </a:r>
            <a:r>
              <a:rPr lang="en-US" dirty="0"/>
              <a:t>) = 0</a:t>
            </a:r>
          </a:p>
          <a:p>
            <a:endParaRPr lang="en-US" dirty="0"/>
          </a:p>
          <a:p>
            <a:r>
              <a:rPr lang="en-US" dirty="0"/>
              <a:t>                </a:t>
            </a:r>
            <a:r>
              <a:rPr lang="en-US" dirty="0" err="1"/>
              <a:t>Dlim</a:t>
            </a:r>
            <a:r>
              <a:rPr lang="en-US" dirty="0"/>
              <a:t> = D0 + </a:t>
            </a:r>
            <a:r>
              <a:rPr lang="en-US" dirty="0" err="1"/>
              <a:t>Dp</a:t>
            </a:r>
            <a:r>
              <a:rPr lang="en-US" dirty="0"/>
              <a:t> * (Price - </a:t>
            </a:r>
            <a:r>
              <a:rPr lang="en-US" dirty="0" err="1"/>
              <a:t>meanprice</a:t>
            </a:r>
            <a:r>
              <a:rPr lang="en-US" dirty="0"/>
              <a:t>) / </a:t>
            </a:r>
            <a:r>
              <a:rPr lang="en-US" dirty="0" err="1"/>
              <a:t>stdev</a:t>
            </a:r>
            <a:r>
              <a:rPr lang="en-US" dirty="0"/>
              <a:t>(</a:t>
            </a:r>
            <a:r>
              <a:rPr lang="en-US" dirty="0" err="1"/>
              <a:t>speci</a:t>
            </a:r>
            <a:r>
              <a:rPr lang="en-US" dirty="0"/>
              <a:t>) + Ds * (</a:t>
            </a:r>
            <a:r>
              <a:rPr lang="en-US" dirty="0" err="1"/>
              <a:t>speci</a:t>
            </a:r>
            <a:r>
              <a:rPr lang="en-US" dirty="0"/>
              <a:t> - 1) + Dc * </a:t>
            </a:r>
            <a:r>
              <a:rPr lang="en-US" dirty="0" err="1"/>
              <a:t>CompBA</a:t>
            </a:r>
            <a:r>
              <a:rPr lang="en-US" dirty="0"/>
              <a:t>(</a:t>
            </a:r>
            <a:r>
              <a:rPr lang="en-US" dirty="0" err="1"/>
              <a:t>i</a:t>
            </a:r>
            <a:r>
              <a:rPr lang="en-US" dirty="0"/>
              <a:t>)</a:t>
            </a:r>
          </a:p>
          <a:p>
            <a:endParaRPr lang="en-US" dirty="0"/>
          </a:p>
          <a:p>
            <a:r>
              <a:rPr lang="en-US" dirty="0"/>
              <a:t>                IF d(</a:t>
            </a:r>
            <a:r>
              <a:rPr lang="en-US" dirty="0" err="1"/>
              <a:t>i</a:t>
            </a:r>
            <a:r>
              <a:rPr lang="en-US" dirty="0"/>
              <a:t>) &gt; </a:t>
            </a:r>
            <a:r>
              <a:rPr lang="en-US" dirty="0" err="1"/>
              <a:t>Dlim</a:t>
            </a:r>
            <a:r>
              <a:rPr lang="en-US" dirty="0"/>
              <a:t> THEN </a:t>
            </a:r>
            <a:r>
              <a:rPr lang="en-US" dirty="0" err="1"/>
              <a:t>harv</a:t>
            </a:r>
            <a:r>
              <a:rPr lang="en-US" dirty="0"/>
              <a:t>(</a:t>
            </a:r>
            <a:r>
              <a:rPr lang="en-US" dirty="0" err="1"/>
              <a:t>i</a:t>
            </a:r>
            <a:r>
              <a:rPr lang="en-US" dirty="0"/>
              <a:t>) = 1</a:t>
            </a:r>
          </a:p>
          <a:p>
            <a:endParaRPr lang="en-US" dirty="0"/>
          </a:p>
          <a:p>
            <a:r>
              <a:rPr lang="en-US" dirty="0"/>
              <a:t>                IF d(</a:t>
            </a:r>
            <a:r>
              <a:rPr lang="en-US" dirty="0" err="1"/>
              <a:t>i</a:t>
            </a:r>
            <a:r>
              <a:rPr lang="en-US" dirty="0"/>
              <a:t>) &lt; </a:t>
            </a:r>
            <a:r>
              <a:rPr lang="en-US" dirty="0" err="1"/>
              <a:t>dmin</a:t>
            </a:r>
            <a:r>
              <a:rPr lang="en-US" dirty="0"/>
              <a:t>(</a:t>
            </a:r>
            <a:r>
              <a:rPr lang="en-US" dirty="0" err="1"/>
              <a:t>speci</a:t>
            </a:r>
            <a:r>
              <a:rPr lang="en-US" dirty="0"/>
              <a:t>) THEN </a:t>
            </a:r>
            <a:r>
              <a:rPr lang="en-US" dirty="0" err="1"/>
              <a:t>harv</a:t>
            </a:r>
            <a:r>
              <a:rPr lang="en-US" dirty="0"/>
              <a:t>(</a:t>
            </a:r>
            <a:r>
              <a:rPr lang="en-US" dirty="0" err="1"/>
              <a:t>i</a:t>
            </a:r>
            <a:r>
              <a:rPr lang="en-US" dirty="0"/>
              <a:t>) = 0</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106</a:t>
            </a:fld>
            <a:endParaRPr lang="sv-SE"/>
          </a:p>
        </p:txBody>
      </p:sp>
    </p:spTree>
    <p:extLst>
      <p:ext uri="{BB962C8B-B14F-4D97-AF65-F5344CB8AC3E}">
        <p14:creationId xmlns:p14="http://schemas.microsoft.com/office/powerpoint/2010/main" val="1422260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31653" y="1859340"/>
            <a:ext cx="9566694" cy="2862322"/>
          </a:xfrm>
          <a:prstGeom prst="rect">
            <a:avLst/>
          </a:prstGeom>
        </p:spPr>
        <p:txBody>
          <a:bodyPr wrap="square">
            <a:spAutoFit/>
          </a:bodyPr>
          <a:lstStyle/>
          <a:p>
            <a:r>
              <a:rPr lang="sv-SE" dirty="0"/>
              <a:t> REM The </a:t>
            </a:r>
            <a:r>
              <a:rPr lang="sv-SE" dirty="0" err="1"/>
              <a:t>revenues</a:t>
            </a:r>
            <a:r>
              <a:rPr lang="sv-SE" dirty="0"/>
              <a:t> and </a:t>
            </a:r>
            <a:r>
              <a:rPr lang="sv-SE" dirty="0" err="1"/>
              <a:t>costs</a:t>
            </a:r>
            <a:r>
              <a:rPr lang="sv-SE" dirty="0"/>
              <a:t> </a:t>
            </a:r>
            <a:r>
              <a:rPr lang="sv-SE" dirty="0" err="1"/>
              <a:t>of</a:t>
            </a:r>
            <a:r>
              <a:rPr lang="sv-SE" dirty="0"/>
              <a:t> the </a:t>
            </a:r>
            <a:r>
              <a:rPr lang="sv-SE" dirty="0" err="1"/>
              <a:t>harvested</a:t>
            </a:r>
            <a:r>
              <a:rPr lang="sv-SE" dirty="0"/>
              <a:t> </a:t>
            </a:r>
            <a:r>
              <a:rPr lang="sv-SE" dirty="0" err="1"/>
              <a:t>trees</a:t>
            </a:r>
            <a:r>
              <a:rPr lang="sv-SE" dirty="0"/>
              <a:t> </a:t>
            </a:r>
            <a:r>
              <a:rPr lang="sv-SE" dirty="0" err="1"/>
              <a:t>are</a:t>
            </a:r>
            <a:r>
              <a:rPr lang="sv-SE" dirty="0"/>
              <a:t> </a:t>
            </a:r>
            <a:r>
              <a:rPr lang="sv-SE" dirty="0" err="1"/>
              <a:t>calculated</a:t>
            </a:r>
            <a:r>
              <a:rPr lang="sv-SE" dirty="0"/>
              <a:t>.</a:t>
            </a:r>
          </a:p>
          <a:p>
            <a:r>
              <a:rPr lang="sv-SE" dirty="0"/>
              <a:t>                </a:t>
            </a:r>
            <a:r>
              <a:rPr lang="sv-SE" dirty="0" err="1"/>
              <a:t>psizecorr</a:t>
            </a:r>
            <a:r>
              <a:rPr lang="sv-SE" dirty="0"/>
              <a:t> = -0.25 + 2.5 * d(i)</a:t>
            </a:r>
          </a:p>
          <a:p>
            <a:r>
              <a:rPr lang="sv-SE" dirty="0"/>
              <a:t>                IF </a:t>
            </a:r>
            <a:r>
              <a:rPr lang="sv-SE" dirty="0" err="1"/>
              <a:t>psizecorr</a:t>
            </a:r>
            <a:r>
              <a:rPr lang="sv-SE" dirty="0"/>
              <a:t> &gt; 1 THEN </a:t>
            </a:r>
            <a:r>
              <a:rPr lang="sv-SE" dirty="0" err="1"/>
              <a:t>psizecorr</a:t>
            </a:r>
            <a:r>
              <a:rPr lang="sv-SE" dirty="0"/>
              <a:t> = 1</a:t>
            </a:r>
          </a:p>
          <a:p>
            <a:r>
              <a:rPr lang="sv-SE" dirty="0"/>
              <a:t>                IF </a:t>
            </a:r>
            <a:r>
              <a:rPr lang="sv-SE" dirty="0" err="1"/>
              <a:t>psizecorr</a:t>
            </a:r>
            <a:r>
              <a:rPr lang="sv-SE" dirty="0"/>
              <a:t> &lt; 0 THEN </a:t>
            </a:r>
            <a:r>
              <a:rPr lang="sv-SE" dirty="0" err="1"/>
              <a:t>psizecorr</a:t>
            </a:r>
            <a:r>
              <a:rPr lang="sv-SE" dirty="0"/>
              <a:t> = 0</a:t>
            </a:r>
          </a:p>
          <a:p>
            <a:r>
              <a:rPr lang="sv-SE" dirty="0"/>
              <a:t>                </a:t>
            </a:r>
            <a:r>
              <a:rPr lang="sv-SE" dirty="0" err="1"/>
              <a:t>revenue</a:t>
            </a:r>
            <a:r>
              <a:rPr lang="sv-SE" dirty="0"/>
              <a:t>(i) = Price * </a:t>
            </a:r>
            <a:r>
              <a:rPr lang="sv-SE" dirty="0" err="1"/>
              <a:t>psizecorr</a:t>
            </a:r>
            <a:r>
              <a:rPr lang="sv-SE" dirty="0"/>
              <a:t> * </a:t>
            </a:r>
            <a:r>
              <a:rPr lang="sv-SE" dirty="0" err="1"/>
              <a:t>vol</a:t>
            </a:r>
            <a:r>
              <a:rPr lang="sv-SE" dirty="0"/>
              <a:t>(i) * harv(i)</a:t>
            </a:r>
          </a:p>
          <a:p>
            <a:r>
              <a:rPr lang="sv-SE" dirty="0"/>
              <a:t>                costperm3 = 125 - 250 * d(i)</a:t>
            </a:r>
          </a:p>
          <a:p>
            <a:r>
              <a:rPr lang="sv-SE" dirty="0"/>
              <a:t>                IF costperm3 &lt; 25 THEN costperm3 = 25</a:t>
            </a:r>
          </a:p>
          <a:p>
            <a:r>
              <a:rPr lang="sv-SE" dirty="0"/>
              <a:t>                </a:t>
            </a:r>
            <a:r>
              <a:rPr lang="sv-SE" dirty="0" err="1"/>
              <a:t>cost</a:t>
            </a:r>
            <a:r>
              <a:rPr lang="sv-SE" dirty="0"/>
              <a:t>(i) = costperm3 * </a:t>
            </a:r>
            <a:r>
              <a:rPr lang="sv-SE" dirty="0" err="1"/>
              <a:t>vol</a:t>
            </a:r>
            <a:r>
              <a:rPr lang="sv-SE" dirty="0"/>
              <a:t>(i) * harv(i)</a:t>
            </a:r>
          </a:p>
          <a:p>
            <a:r>
              <a:rPr lang="sv-SE" dirty="0"/>
              <a:t>                IF </a:t>
            </a:r>
            <a:r>
              <a:rPr lang="sv-SE" dirty="0" err="1"/>
              <a:t>revenue</a:t>
            </a:r>
            <a:r>
              <a:rPr lang="sv-SE" dirty="0"/>
              <a:t>(i) &lt; </a:t>
            </a:r>
            <a:r>
              <a:rPr lang="sv-SE" dirty="0" err="1"/>
              <a:t>cost</a:t>
            </a:r>
            <a:r>
              <a:rPr lang="sv-SE" dirty="0"/>
              <a:t>(i) THEN harv(i) = 0</a:t>
            </a:r>
          </a:p>
          <a:p>
            <a:r>
              <a:rPr lang="sv-SE" dirty="0"/>
              <a:t>            NEXT i</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107</a:t>
            </a:fld>
            <a:endParaRPr lang="sv-SE"/>
          </a:p>
        </p:txBody>
      </p:sp>
    </p:spTree>
    <p:extLst>
      <p:ext uri="{BB962C8B-B14F-4D97-AF65-F5344CB8AC3E}">
        <p14:creationId xmlns:p14="http://schemas.microsoft.com/office/powerpoint/2010/main" val="22185156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371599" y="2413338"/>
            <a:ext cx="10334445" cy="1754326"/>
          </a:xfrm>
          <a:prstGeom prst="rect">
            <a:avLst/>
          </a:prstGeom>
        </p:spPr>
        <p:txBody>
          <a:bodyPr wrap="square">
            <a:spAutoFit/>
          </a:bodyPr>
          <a:lstStyle/>
          <a:p>
            <a:r>
              <a:rPr lang="en-US" dirty="0"/>
              <a:t> REM The discounted net revenue of all harvested trees is added to the present value of the series.</a:t>
            </a:r>
          </a:p>
          <a:p>
            <a:r>
              <a:rPr lang="en-US" dirty="0"/>
              <a:t>            </a:t>
            </a:r>
            <a:r>
              <a:rPr lang="en-US" dirty="0" err="1"/>
              <a:t>netrev</a:t>
            </a:r>
            <a:r>
              <a:rPr lang="en-US" dirty="0"/>
              <a:t> = 0</a:t>
            </a:r>
          </a:p>
          <a:p>
            <a:r>
              <a:rPr lang="en-US" dirty="0"/>
              <a:t>            FOR </a:t>
            </a:r>
            <a:r>
              <a:rPr lang="en-US" dirty="0" err="1"/>
              <a:t>i</a:t>
            </a:r>
            <a:r>
              <a:rPr lang="en-US" dirty="0"/>
              <a:t> = 1 TO 100</a:t>
            </a:r>
          </a:p>
          <a:p>
            <a:r>
              <a:rPr lang="en-US" dirty="0"/>
              <a:t>                </a:t>
            </a:r>
            <a:r>
              <a:rPr lang="en-US" dirty="0" err="1"/>
              <a:t>netrev</a:t>
            </a:r>
            <a:r>
              <a:rPr lang="en-US" dirty="0"/>
              <a:t> = </a:t>
            </a:r>
            <a:r>
              <a:rPr lang="en-US" dirty="0" err="1"/>
              <a:t>netrev</a:t>
            </a:r>
            <a:r>
              <a:rPr lang="en-US" dirty="0"/>
              <a:t> + (revenue(</a:t>
            </a:r>
            <a:r>
              <a:rPr lang="en-US" dirty="0" err="1"/>
              <a:t>i</a:t>
            </a:r>
            <a:r>
              <a:rPr lang="en-US" dirty="0"/>
              <a:t>) - cost(</a:t>
            </a:r>
            <a:r>
              <a:rPr lang="en-US" dirty="0" err="1"/>
              <a:t>i</a:t>
            </a:r>
            <a:r>
              <a:rPr lang="en-US" dirty="0"/>
              <a:t>)) * </a:t>
            </a:r>
            <a:r>
              <a:rPr lang="en-US" dirty="0" err="1"/>
              <a:t>harv</a:t>
            </a:r>
            <a:r>
              <a:rPr lang="en-US" dirty="0"/>
              <a:t>(</a:t>
            </a:r>
            <a:r>
              <a:rPr lang="en-US" dirty="0" err="1"/>
              <a:t>i</a:t>
            </a:r>
            <a:r>
              <a:rPr lang="en-US" dirty="0"/>
              <a:t>)</a:t>
            </a:r>
          </a:p>
          <a:p>
            <a:r>
              <a:rPr lang="en-US" dirty="0"/>
              <a:t>            NEXT </a:t>
            </a:r>
            <a:r>
              <a:rPr lang="en-US" dirty="0" err="1"/>
              <a:t>i</a:t>
            </a:r>
            <a:endParaRPr lang="en-US" dirty="0"/>
          </a:p>
          <a:p>
            <a:r>
              <a:rPr lang="en-US" dirty="0"/>
              <a:t>            </a:t>
            </a:r>
            <a:r>
              <a:rPr lang="en-US" dirty="0" err="1"/>
              <a:t>PresVal</a:t>
            </a:r>
            <a:r>
              <a:rPr lang="en-US" dirty="0"/>
              <a:t>(series) = </a:t>
            </a:r>
            <a:r>
              <a:rPr lang="en-US" dirty="0" err="1"/>
              <a:t>PresVal</a:t>
            </a:r>
            <a:r>
              <a:rPr lang="en-US" dirty="0"/>
              <a:t>(series) + </a:t>
            </a:r>
            <a:r>
              <a:rPr lang="en-US" dirty="0" err="1"/>
              <a:t>discf</a:t>
            </a:r>
            <a:r>
              <a:rPr lang="en-US" dirty="0"/>
              <a:t> * </a:t>
            </a:r>
            <a:r>
              <a:rPr lang="en-US" dirty="0" err="1"/>
              <a:t>netrev</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108</a:t>
            </a:fld>
            <a:endParaRPr lang="sv-SE"/>
          </a:p>
        </p:txBody>
      </p:sp>
    </p:spTree>
    <p:extLst>
      <p:ext uri="{BB962C8B-B14F-4D97-AF65-F5344CB8AC3E}">
        <p14:creationId xmlns:p14="http://schemas.microsoft.com/office/powerpoint/2010/main" val="32454449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1487" y="793999"/>
            <a:ext cx="10886535" cy="5078313"/>
          </a:xfrm>
          <a:prstGeom prst="rect">
            <a:avLst/>
          </a:prstGeom>
        </p:spPr>
        <p:txBody>
          <a:bodyPr wrap="square">
            <a:spAutoFit/>
          </a:bodyPr>
          <a:lstStyle/>
          <a:p>
            <a:r>
              <a:rPr lang="sv-SE" dirty="0"/>
              <a:t> IF </a:t>
            </a:r>
            <a:r>
              <a:rPr lang="sv-SE" dirty="0" err="1"/>
              <a:t>drawmaps</a:t>
            </a:r>
            <a:r>
              <a:rPr lang="sv-SE" dirty="0"/>
              <a:t> = 0 THEN GOTO 602</a:t>
            </a:r>
          </a:p>
          <a:p>
            <a:r>
              <a:rPr lang="sv-SE" dirty="0"/>
              <a:t>            CLS</a:t>
            </a:r>
          </a:p>
          <a:p>
            <a:r>
              <a:rPr lang="sv-SE" dirty="0"/>
              <a:t>            PRINT " Series = "; series; " Period = "; T; " </a:t>
            </a:r>
            <a:r>
              <a:rPr lang="sv-SE" dirty="0" err="1"/>
              <a:t>Year</a:t>
            </a:r>
            <a:r>
              <a:rPr lang="sv-SE" dirty="0"/>
              <a:t> = "; </a:t>
            </a:r>
            <a:r>
              <a:rPr lang="sv-SE" dirty="0" err="1"/>
              <a:t>year</a:t>
            </a:r>
            <a:r>
              <a:rPr lang="sv-SE" dirty="0"/>
              <a:t>; " P1 = "; MarketP1; " P2 = "; MarketP2</a:t>
            </a:r>
          </a:p>
          <a:p>
            <a:r>
              <a:rPr lang="sv-SE" dirty="0"/>
              <a:t>            PRINT " </a:t>
            </a:r>
            <a:r>
              <a:rPr lang="sv-SE" dirty="0" err="1"/>
              <a:t>Map</a:t>
            </a:r>
            <a:r>
              <a:rPr lang="sv-SE" dirty="0"/>
              <a:t> </a:t>
            </a:r>
            <a:r>
              <a:rPr lang="sv-SE" dirty="0" err="1"/>
              <a:t>of</a:t>
            </a:r>
            <a:r>
              <a:rPr lang="sv-SE" dirty="0"/>
              <a:t> </a:t>
            </a:r>
            <a:r>
              <a:rPr lang="sv-SE" dirty="0" err="1"/>
              <a:t>harvested</a:t>
            </a:r>
            <a:r>
              <a:rPr lang="sv-SE" dirty="0"/>
              <a:t> </a:t>
            </a:r>
            <a:r>
              <a:rPr lang="sv-SE" dirty="0" err="1"/>
              <a:t>trees</a:t>
            </a:r>
            <a:r>
              <a:rPr lang="sv-SE" dirty="0"/>
              <a:t>: "</a:t>
            </a:r>
          </a:p>
          <a:p>
            <a:endParaRPr lang="sv-SE" dirty="0"/>
          </a:p>
          <a:p>
            <a:r>
              <a:rPr lang="sv-SE" dirty="0"/>
              <a:t>            FOR i = 1 TO 100</a:t>
            </a:r>
          </a:p>
          <a:p>
            <a:r>
              <a:rPr lang="sv-SE" dirty="0"/>
              <a:t>                IF harv(i) = 0 THEN GOTO 7070</a:t>
            </a:r>
          </a:p>
          <a:p>
            <a:r>
              <a:rPr lang="sv-SE" dirty="0"/>
              <a:t>                FOR </a:t>
            </a:r>
            <a:r>
              <a:rPr lang="sv-SE" dirty="0" err="1"/>
              <a:t>interior</a:t>
            </a:r>
            <a:r>
              <a:rPr lang="sv-SE" dirty="0"/>
              <a:t> = 0.05 TO 1 STEP 0.05</a:t>
            </a:r>
          </a:p>
          <a:p>
            <a:r>
              <a:rPr lang="sv-SE" dirty="0"/>
              <a:t>                    CIRCLE (INT(20 * x(i) + 100), INT(20 * y(i) + 100)), INT(100 * d(i) * </a:t>
            </a:r>
            <a:r>
              <a:rPr lang="sv-SE" dirty="0" err="1"/>
              <a:t>interior</a:t>
            </a:r>
            <a:r>
              <a:rPr lang="sv-SE" dirty="0"/>
              <a:t> / 5), species(i)</a:t>
            </a:r>
          </a:p>
          <a:p>
            <a:r>
              <a:rPr lang="sv-SE" dirty="0"/>
              <a:t>                NEXT </a:t>
            </a:r>
            <a:r>
              <a:rPr lang="sv-SE" dirty="0" err="1"/>
              <a:t>interior</a:t>
            </a:r>
            <a:endParaRPr lang="sv-SE" dirty="0"/>
          </a:p>
          <a:p>
            <a:r>
              <a:rPr lang="sv-SE" dirty="0"/>
              <a:t>                7070 REM</a:t>
            </a:r>
          </a:p>
          <a:p>
            <a:r>
              <a:rPr lang="sv-SE" dirty="0"/>
              <a:t>            NEXT i</a:t>
            </a:r>
          </a:p>
          <a:p>
            <a:r>
              <a:rPr lang="sv-SE" dirty="0"/>
              <a:t>            LINE (100, 100)-(700, 100), 3</a:t>
            </a:r>
          </a:p>
          <a:p>
            <a:r>
              <a:rPr lang="sv-SE" dirty="0"/>
              <a:t>            LINE (100, 100)-(100, 700), 3</a:t>
            </a:r>
          </a:p>
          <a:p>
            <a:r>
              <a:rPr lang="sv-SE" dirty="0"/>
              <a:t>            LINE (700, 100)-(700, 700), 3</a:t>
            </a:r>
          </a:p>
          <a:p>
            <a:r>
              <a:rPr lang="sv-SE" dirty="0"/>
              <a:t>            LINE (100, 700)-(700, 700), 3</a:t>
            </a:r>
          </a:p>
          <a:p>
            <a:r>
              <a:rPr lang="sv-SE" dirty="0"/>
              <a:t>            SLEEP</a:t>
            </a:r>
          </a:p>
          <a:p>
            <a:r>
              <a:rPr lang="sv-SE" dirty="0"/>
              <a:t>            602 REM</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109</a:t>
            </a:fld>
            <a:endParaRPr lang="sv-SE"/>
          </a:p>
        </p:txBody>
      </p:sp>
    </p:spTree>
    <p:extLst>
      <p:ext uri="{BB962C8B-B14F-4D97-AF65-F5344CB8AC3E}">
        <p14:creationId xmlns:p14="http://schemas.microsoft.com/office/powerpoint/2010/main" val="1643173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316" y="-423081"/>
            <a:ext cx="6609788" cy="6858000"/>
          </a:xfrm>
          <a:prstGeom prst="rect">
            <a:avLst/>
          </a:prstGeom>
        </p:spPr>
      </p:pic>
      <p:sp>
        <p:nvSpPr>
          <p:cNvPr id="2" name="Rektangel 1"/>
          <p:cNvSpPr/>
          <p:nvPr/>
        </p:nvSpPr>
        <p:spPr>
          <a:xfrm>
            <a:off x="2743200" y="-197893"/>
            <a:ext cx="7199194" cy="57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3" name="textruta 2"/>
          <p:cNvSpPr txBox="1"/>
          <p:nvPr/>
        </p:nvSpPr>
        <p:spPr>
          <a:xfrm>
            <a:off x="559559" y="1518903"/>
            <a:ext cx="3207224" cy="3970318"/>
          </a:xfrm>
          <a:prstGeom prst="rect">
            <a:avLst/>
          </a:prstGeom>
          <a:noFill/>
        </p:spPr>
        <p:txBody>
          <a:bodyPr wrap="square" rtlCol="0">
            <a:spAutoFit/>
          </a:bodyPr>
          <a:lstStyle/>
          <a:p>
            <a:r>
              <a:rPr lang="sv-SE" sz="2800" b="1" i="1" u="sng" dirty="0">
                <a:solidFill>
                  <a:srgbClr val="FF0000"/>
                </a:solidFill>
              </a:rPr>
              <a:t>The initial </a:t>
            </a:r>
            <a:r>
              <a:rPr lang="sv-SE" sz="2800" b="1" i="1" u="sng" dirty="0" err="1" smtClean="0">
                <a:solidFill>
                  <a:srgbClr val="FF0000"/>
                </a:solidFill>
              </a:rPr>
              <a:t>conditions</a:t>
            </a:r>
            <a:r>
              <a:rPr lang="sv-SE" sz="2800" b="1" i="1" u="sng" dirty="0" smtClean="0">
                <a:solidFill>
                  <a:srgbClr val="FF0000"/>
                </a:solidFill>
              </a:rPr>
              <a:t>:</a:t>
            </a:r>
            <a:r>
              <a:rPr lang="sv-SE" sz="2800" i="1" u="sng" dirty="0" smtClean="0"/>
              <a:t> </a:t>
            </a:r>
          </a:p>
          <a:p>
            <a:endParaRPr lang="sv-SE" sz="2800" dirty="0"/>
          </a:p>
          <a:p>
            <a:r>
              <a:rPr lang="sv-SE" sz="2800" b="1" dirty="0" smtClean="0"/>
              <a:t>A </a:t>
            </a:r>
            <a:r>
              <a:rPr lang="sv-SE" sz="2800" b="1" dirty="0" err="1"/>
              <a:t>forest</a:t>
            </a:r>
            <a:r>
              <a:rPr lang="sv-SE" sz="2800" b="1" dirty="0"/>
              <a:t> </a:t>
            </a:r>
            <a:r>
              <a:rPr lang="sv-SE" sz="2800" b="1" dirty="0" err="1"/>
              <a:t>with</a:t>
            </a:r>
            <a:r>
              <a:rPr lang="sv-SE" sz="2800" b="1" dirty="0"/>
              <a:t> </a:t>
            </a:r>
            <a:r>
              <a:rPr lang="sv-SE" sz="2800" b="1" dirty="0" err="1"/>
              <a:t>spatially</a:t>
            </a:r>
            <a:r>
              <a:rPr lang="sv-SE" sz="2800" b="1" dirty="0"/>
              <a:t> </a:t>
            </a:r>
            <a:r>
              <a:rPr lang="sv-SE" sz="2800" b="1" dirty="0" err="1"/>
              <a:t>distributed</a:t>
            </a:r>
            <a:r>
              <a:rPr lang="sv-SE" sz="2800" b="1" dirty="0"/>
              <a:t> </a:t>
            </a:r>
            <a:r>
              <a:rPr lang="sv-SE" sz="2800" b="1" dirty="0" err="1"/>
              <a:t>trees</a:t>
            </a:r>
            <a:r>
              <a:rPr lang="sv-SE" sz="2800" b="1" dirty="0"/>
              <a:t> </a:t>
            </a:r>
            <a:r>
              <a:rPr lang="sv-SE" sz="2800" b="1" dirty="0" err="1"/>
              <a:t>of</a:t>
            </a:r>
            <a:r>
              <a:rPr lang="sv-SE" sz="2800" b="1" dirty="0"/>
              <a:t> </a:t>
            </a:r>
            <a:r>
              <a:rPr lang="sv-SE" sz="2800" b="1" dirty="0">
                <a:solidFill>
                  <a:srgbClr val="0070C0"/>
                </a:solidFill>
              </a:rPr>
              <a:t>different species</a:t>
            </a:r>
            <a:r>
              <a:rPr lang="sv-SE" sz="2800" b="1" dirty="0"/>
              <a:t>, </a:t>
            </a:r>
            <a:r>
              <a:rPr lang="sv-SE" sz="2800" b="1" dirty="0">
                <a:solidFill>
                  <a:srgbClr val="0070C0"/>
                </a:solidFill>
              </a:rPr>
              <a:t>initial diameters </a:t>
            </a:r>
            <a:r>
              <a:rPr lang="sv-SE" sz="2800" b="1" dirty="0"/>
              <a:t>and </a:t>
            </a:r>
            <a:r>
              <a:rPr lang="sv-SE" sz="2800" b="1" dirty="0">
                <a:solidFill>
                  <a:srgbClr val="0070C0"/>
                </a:solidFill>
              </a:rPr>
              <a:t>spatial </a:t>
            </a:r>
            <a:r>
              <a:rPr lang="sv-SE" sz="2800" b="1" dirty="0" err="1" smtClean="0">
                <a:solidFill>
                  <a:srgbClr val="0070C0"/>
                </a:solidFill>
              </a:rPr>
              <a:t>coordinates</a:t>
            </a:r>
            <a:r>
              <a:rPr lang="sv-SE" sz="2800" b="1" dirty="0" smtClean="0"/>
              <a:t>.</a:t>
            </a:r>
            <a:endParaRPr lang="sv-SE" sz="2800" b="1" dirty="0">
              <a:solidFill>
                <a:prstClr val="black"/>
              </a:solidFill>
            </a:endParaRPr>
          </a:p>
        </p:txBody>
      </p:sp>
      <p:sp>
        <p:nvSpPr>
          <p:cNvPr id="5" name="Platshållare för bildnummer 4"/>
          <p:cNvSpPr>
            <a:spLocks noGrp="1"/>
          </p:cNvSpPr>
          <p:nvPr>
            <p:ph type="sldNum" sz="quarter" idx="12"/>
          </p:nvPr>
        </p:nvSpPr>
        <p:spPr/>
        <p:txBody>
          <a:bodyPr/>
          <a:lstStyle/>
          <a:p>
            <a:fld id="{C4D83055-B480-425C-AE2D-0955F072BBF0}" type="slidenum">
              <a:rPr lang="sv-SE" smtClean="0"/>
              <a:t>11</a:t>
            </a:fld>
            <a:endParaRPr lang="sv-SE"/>
          </a:p>
        </p:txBody>
      </p:sp>
    </p:spTree>
    <p:extLst>
      <p:ext uri="{BB962C8B-B14F-4D97-AF65-F5344CB8AC3E}">
        <p14:creationId xmlns:p14="http://schemas.microsoft.com/office/powerpoint/2010/main" val="9481367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88189" y="505882"/>
            <a:ext cx="10783020" cy="6155531"/>
          </a:xfrm>
          <a:prstGeom prst="rect">
            <a:avLst/>
          </a:prstGeom>
        </p:spPr>
        <p:txBody>
          <a:bodyPr wrap="square">
            <a:spAutoFit/>
          </a:bodyPr>
          <a:lstStyle/>
          <a:p>
            <a:r>
              <a:rPr lang="sv-SE" dirty="0"/>
              <a:t> FOR i = 1 TO 100</a:t>
            </a:r>
          </a:p>
          <a:p>
            <a:r>
              <a:rPr lang="sv-SE" dirty="0"/>
              <a:t>                IF harv(i) = 1 THEN d(i) = 0.05</a:t>
            </a:r>
          </a:p>
          <a:p>
            <a:r>
              <a:rPr lang="sv-SE" dirty="0"/>
              <a:t>            NEXT i</a:t>
            </a:r>
          </a:p>
          <a:p>
            <a:endParaRPr lang="sv-SE" dirty="0"/>
          </a:p>
          <a:p>
            <a:r>
              <a:rPr lang="sv-SE" dirty="0"/>
              <a:t>            IF </a:t>
            </a:r>
            <a:r>
              <a:rPr lang="sv-SE" dirty="0" err="1"/>
              <a:t>drawmaps</a:t>
            </a:r>
            <a:r>
              <a:rPr lang="sv-SE" dirty="0"/>
              <a:t> = 0 THEN GOTO 603</a:t>
            </a:r>
          </a:p>
          <a:p>
            <a:r>
              <a:rPr lang="sv-SE" dirty="0"/>
              <a:t>            CLS</a:t>
            </a:r>
          </a:p>
          <a:p>
            <a:r>
              <a:rPr lang="sv-SE" dirty="0"/>
              <a:t>            PRINT " Series = "; series; " Period = "; T; " </a:t>
            </a:r>
            <a:r>
              <a:rPr lang="sv-SE" dirty="0" err="1"/>
              <a:t>Year</a:t>
            </a:r>
            <a:r>
              <a:rPr lang="sv-SE" dirty="0"/>
              <a:t> = "; </a:t>
            </a:r>
            <a:r>
              <a:rPr lang="sv-SE" dirty="0" err="1"/>
              <a:t>year</a:t>
            </a:r>
            <a:r>
              <a:rPr lang="sv-SE" dirty="0"/>
              <a:t>; " P1 = "; MarketP1; " P2 = "; MarketP2</a:t>
            </a:r>
          </a:p>
          <a:p>
            <a:r>
              <a:rPr lang="sv-SE" dirty="0"/>
              <a:t>            PRINT " </a:t>
            </a:r>
            <a:r>
              <a:rPr lang="sv-SE" dirty="0" err="1"/>
              <a:t>Map</a:t>
            </a:r>
            <a:r>
              <a:rPr lang="sv-SE" dirty="0"/>
              <a:t> </a:t>
            </a:r>
            <a:r>
              <a:rPr lang="sv-SE" dirty="0" err="1"/>
              <a:t>after</a:t>
            </a:r>
            <a:r>
              <a:rPr lang="sv-SE" dirty="0"/>
              <a:t> </a:t>
            </a:r>
            <a:r>
              <a:rPr lang="sv-SE" dirty="0" err="1"/>
              <a:t>harvest</a:t>
            </a:r>
            <a:r>
              <a:rPr lang="sv-SE" dirty="0"/>
              <a:t>: "</a:t>
            </a:r>
          </a:p>
          <a:p>
            <a:endParaRPr lang="sv-SE" dirty="0"/>
          </a:p>
          <a:p>
            <a:r>
              <a:rPr lang="sv-SE" dirty="0"/>
              <a:t>            FOR i = 1 TO 100</a:t>
            </a:r>
          </a:p>
          <a:p>
            <a:r>
              <a:rPr lang="sv-SE" dirty="0"/>
              <a:t>                FOR </a:t>
            </a:r>
            <a:r>
              <a:rPr lang="sv-SE" dirty="0" err="1"/>
              <a:t>interior</a:t>
            </a:r>
            <a:r>
              <a:rPr lang="sv-SE" dirty="0"/>
              <a:t> = 0.05 TO 1 STEP 0.05</a:t>
            </a:r>
          </a:p>
          <a:p>
            <a:r>
              <a:rPr lang="sv-SE" dirty="0"/>
              <a:t>                    CIRCLE (INT(20 * x(i) + 100), INT(20 * y(i) + 100)), INT(100 * d(i) * </a:t>
            </a:r>
            <a:r>
              <a:rPr lang="sv-SE" dirty="0" err="1"/>
              <a:t>interior</a:t>
            </a:r>
            <a:r>
              <a:rPr lang="sv-SE" dirty="0"/>
              <a:t> / 5), species(i)</a:t>
            </a:r>
          </a:p>
          <a:p>
            <a:r>
              <a:rPr lang="sv-SE" dirty="0"/>
              <a:t>                NEXT </a:t>
            </a:r>
            <a:r>
              <a:rPr lang="sv-SE" dirty="0" err="1"/>
              <a:t>interior</a:t>
            </a:r>
            <a:endParaRPr lang="sv-SE" dirty="0"/>
          </a:p>
          <a:p>
            <a:r>
              <a:rPr lang="sv-SE" dirty="0"/>
              <a:t>            NEXT i</a:t>
            </a:r>
          </a:p>
          <a:p>
            <a:r>
              <a:rPr lang="sv-SE" dirty="0"/>
              <a:t>            LINE (100, 100)-(700, 100), 3</a:t>
            </a:r>
          </a:p>
          <a:p>
            <a:r>
              <a:rPr lang="sv-SE" dirty="0"/>
              <a:t>            LINE (100, 100)-(100, 700), 3</a:t>
            </a:r>
          </a:p>
          <a:p>
            <a:endParaRPr lang="sv-SE" dirty="0"/>
          </a:p>
          <a:p>
            <a:r>
              <a:rPr lang="sv-SE" dirty="0"/>
              <a:t>            LINE (700, 100)-(700, 700), 3</a:t>
            </a:r>
          </a:p>
          <a:p>
            <a:r>
              <a:rPr lang="sv-SE" dirty="0"/>
              <a:t>            LINE (100, 700)-(700, 700), 3</a:t>
            </a:r>
          </a:p>
          <a:p>
            <a:r>
              <a:rPr lang="sv-SE" dirty="0"/>
              <a:t>            SLEEP</a:t>
            </a:r>
          </a:p>
          <a:p>
            <a:r>
              <a:rPr lang="sv-SE" dirty="0"/>
              <a:t>            603 REM</a:t>
            </a:r>
          </a:p>
          <a:p>
            <a:endParaRPr lang="sv-SE" sz="1600"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110</a:t>
            </a:fld>
            <a:endParaRPr lang="sv-SE"/>
          </a:p>
        </p:txBody>
      </p:sp>
    </p:spTree>
    <p:extLst>
      <p:ext uri="{BB962C8B-B14F-4D97-AF65-F5344CB8AC3E}">
        <p14:creationId xmlns:p14="http://schemas.microsoft.com/office/powerpoint/2010/main" val="21635098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48000" y="2413338"/>
            <a:ext cx="6096000" cy="2031325"/>
          </a:xfrm>
          <a:prstGeom prst="rect">
            <a:avLst/>
          </a:prstGeom>
        </p:spPr>
        <p:txBody>
          <a:bodyPr>
            <a:spAutoFit/>
          </a:bodyPr>
          <a:lstStyle/>
          <a:p>
            <a:endParaRPr lang="en-US" dirty="0"/>
          </a:p>
          <a:p>
            <a:r>
              <a:rPr lang="en-US" dirty="0"/>
              <a:t>        NEXT T</a:t>
            </a:r>
          </a:p>
          <a:p>
            <a:r>
              <a:rPr lang="en-US" dirty="0"/>
              <a:t>    NEXT series</a:t>
            </a:r>
          </a:p>
          <a:p>
            <a:endParaRPr lang="en-US" dirty="0"/>
          </a:p>
          <a:p>
            <a:r>
              <a:rPr lang="en-US" dirty="0"/>
              <a:t>    REM *****************</a:t>
            </a:r>
          </a:p>
          <a:p>
            <a:r>
              <a:rPr lang="en-US" dirty="0"/>
              <a:t>    REM End of SECTION C.</a:t>
            </a:r>
          </a:p>
          <a:p>
            <a:r>
              <a:rPr lang="en-US" dirty="0"/>
              <a:t>    REM *****************</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111</a:t>
            </a:fld>
            <a:endParaRPr lang="sv-SE"/>
          </a:p>
        </p:txBody>
      </p:sp>
    </p:spTree>
    <p:extLst>
      <p:ext uri="{BB962C8B-B14F-4D97-AF65-F5344CB8AC3E}">
        <p14:creationId xmlns:p14="http://schemas.microsoft.com/office/powerpoint/2010/main" val="39605581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19177" y="655608"/>
            <a:ext cx="11188461" cy="5632311"/>
          </a:xfrm>
          <a:prstGeom prst="rect">
            <a:avLst/>
          </a:prstGeom>
        </p:spPr>
        <p:txBody>
          <a:bodyPr wrap="square">
            <a:spAutoFit/>
          </a:bodyPr>
          <a:lstStyle/>
          <a:p>
            <a:r>
              <a:rPr lang="sv-SE" dirty="0"/>
              <a:t> </a:t>
            </a:r>
            <a:r>
              <a:rPr lang="sv-SE" dirty="0" smtClean="0"/>
              <a:t>   REM *************************************************************************************</a:t>
            </a:r>
            <a:endParaRPr lang="sv-SE" dirty="0"/>
          </a:p>
          <a:p>
            <a:r>
              <a:rPr lang="sv-SE" dirty="0"/>
              <a:t>    REM SECTION D. </a:t>
            </a:r>
            <a:r>
              <a:rPr lang="sv-SE" dirty="0" err="1"/>
              <a:t>Results</a:t>
            </a:r>
            <a:r>
              <a:rPr lang="sv-SE" dirty="0"/>
              <a:t> for </a:t>
            </a:r>
            <a:r>
              <a:rPr lang="sv-SE" dirty="0" err="1"/>
              <a:t>each</a:t>
            </a:r>
            <a:r>
              <a:rPr lang="sv-SE" dirty="0"/>
              <a:t> </a:t>
            </a:r>
            <a:r>
              <a:rPr lang="sv-SE" dirty="0" err="1"/>
              <a:t>control</a:t>
            </a:r>
            <a:r>
              <a:rPr lang="sv-SE" dirty="0"/>
              <a:t> </a:t>
            </a:r>
            <a:r>
              <a:rPr lang="sv-SE" dirty="0" err="1"/>
              <a:t>function</a:t>
            </a:r>
            <a:r>
              <a:rPr lang="sv-SE" dirty="0"/>
              <a:t> parameter combination </a:t>
            </a:r>
            <a:r>
              <a:rPr lang="sv-SE" dirty="0" err="1"/>
              <a:t>are</a:t>
            </a:r>
            <a:r>
              <a:rPr lang="sv-SE" dirty="0"/>
              <a:t> </a:t>
            </a:r>
            <a:r>
              <a:rPr lang="sv-SE" dirty="0" err="1"/>
              <a:t>calculated</a:t>
            </a:r>
            <a:r>
              <a:rPr lang="sv-SE" dirty="0"/>
              <a:t> and </a:t>
            </a:r>
            <a:r>
              <a:rPr lang="sv-SE" dirty="0" err="1"/>
              <a:t>printed</a:t>
            </a:r>
            <a:r>
              <a:rPr lang="sv-SE" dirty="0"/>
              <a:t>.</a:t>
            </a:r>
          </a:p>
          <a:p>
            <a:r>
              <a:rPr lang="sv-SE" dirty="0"/>
              <a:t>    REM </a:t>
            </a:r>
            <a:r>
              <a:rPr lang="sv-SE" dirty="0" smtClean="0"/>
              <a:t>*************************************************************************************</a:t>
            </a:r>
          </a:p>
          <a:p>
            <a:endParaRPr lang="sv-SE" dirty="0"/>
          </a:p>
          <a:p>
            <a:r>
              <a:rPr lang="sv-SE" dirty="0"/>
              <a:t>    EPV = 0</a:t>
            </a:r>
          </a:p>
          <a:p>
            <a:r>
              <a:rPr lang="sv-SE" dirty="0"/>
              <a:t>    FOR series = 1 TO 100</a:t>
            </a:r>
          </a:p>
          <a:p>
            <a:r>
              <a:rPr lang="sv-SE" dirty="0"/>
              <a:t>        EPV = EPV + </a:t>
            </a:r>
            <a:r>
              <a:rPr lang="sv-SE" dirty="0" err="1"/>
              <a:t>PresVal</a:t>
            </a:r>
            <a:r>
              <a:rPr lang="sv-SE" dirty="0"/>
              <a:t>(series) / 100</a:t>
            </a:r>
          </a:p>
          <a:p>
            <a:r>
              <a:rPr lang="sv-SE" dirty="0"/>
              <a:t>    NEXT series</a:t>
            </a:r>
          </a:p>
          <a:p>
            <a:r>
              <a:rPr lang="sv-SE" dirty="0"/>
              <a:t>    REM </a:t>
            </a:r>
            <a:r>
              <a:rPr lang="sv-SE" dirty="0" err="1"/>
              <a:t>Calculation</a:t>
            </a:r>
            <a:r>
              <a:rPr lang="sv-SE" dirty="0"/>
              <a:t> </a:t>
            </a:r>
            <a:r>
              <a:rPr lang="sv-SE" dirty="0" err="1"/>
              <a:t>of</a:t>
            </a:r>
            <a:r>
              <a:rPr lang="sv-SE" dirty="0"/>
              <a:t> EPV per ha</a:t>
            </a:r>
          </a:p>
          <a:p>
            <a:r>
              <a:rPr lang="sv-SE" dirty="0"/>
              <a:t>    EPV = EPV / 0.09</a:t>
            </a:r>
          </a:p>
          <a:p>
            <a:r>
              <a:rPr lang="sv-SE" dirty="0"/>
              <a:t>    IF EPV &lt; </a:t>
            </a:r>
            <a:r>
              <a:rPr lang="sv-SE" dirty="0" err="1"/>
              <a:t>EPVmax</a:t>
            </a:r>
            <a:r>
              <a:rPr lang="sv-SE" dirty="0"/>
              <a:t> THEN GOTO 900</a:t>
            </a:r>
          </a:p>
          <a:p>
            <a:r>
              <a:rPr lang="sv-SE" dirty="0"/>
              <a:t>    D0opt = D0</a:t>
            </a:r>
          </a:p>
          <a:p>
            <a:r>
              <a:rPr lang="sv-SE" dirty="0"/>
              <a:t>    Dp1opt = Dp1</a:t>
            </a:r>
          </a:p>
          <a:p>
            <a:r>
              <a:rPr lang="sv-SE" dirty="0"/>
              <a:t>    Dp2opt = Dp2</a:t>
            </a:r>
          </a:p>
          <a:p>
            <a:r>
              <a:rPr lang="sv-SE" dirty="0"/>
              <a:t>    Dc1opt = Dc1</a:t>
            </a:r>
          </a:p>
          <a:p>
            <a:r>
              <a:rPr lang="sv-SE" dirty="0"/>
              <a:t>    Dc2opt = Dc2</a:t>
            </a:r>
          </a:p>
          <a:p>
            <a:endParaRPr lang="sv-SE" dirty="0"/>
          </a:p>
          <a:p>
            <a:r>
              <a:rPr lang="sv-SE" dirty="0"/>
              <a:t>    </a:t>
            </a:r>
            <a:r>
              <a:rPr lang="sv-SE" dirty="0" err="1"/>
              <a:t>Dsopt</a:t>
            </a:r>
            <a:r>
              <a:rPr lang="sv-SE" dirty="0"/>
              <a:t> = Ds</a:t>
            </a:r>
          </a:p>
          <a:p>
            <a:r>
              <a:rPr lang="sv-SE" dirty="0"/>
              <a:t>    </a:t>
            </a:r>
            <a:r>
              <a:rPr lang="sv-SE" dirty="0" err="1"/>
              <a:t>EPVmax</a:t>
            </a:r>
            <a:r>
              <a:rPr lang="sv-SE" dirty="0"/>
              <a:t> = EPV</a:t>
            </a:r>
          </a:p>
          <a:p>
            <a:r>
              <a:rPr lang="sv-SE" dirty="0"/>
              <a:t>    900 REM</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112</a:t>
            </a:fld>
            <a:endParaRPr lang="sv-SE"/>
          </a:p>
        </p:txBody>
      </p:sp>
    </p:spTree>
    <p:extLst>
      <p:ext uri="{BB962C8B-B14F-4D97-AF65-F5344CB8AC3E}">
        <p14:creationId xmlns:p14="http://schemas.microsoft.com/office/powerpoint/2010/main" val="16244558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93629" y="751344"/>
            <a:ext cx="10041147" cy="4801314"/>
          </a:xfrm>
          <a:prstGeom prst="rect">
            <a:avLst/>
          </a:prstGeom>
        </p:spPr>
        <p:txBody>
          <a:bodyPr wrap="square">
            <a:spAutoFit/>
          </a:bodyPr>
          <a:lstStyle/>
          <a:p>
            <a:r>
              <a:rPr lang="sv-SE" dirty="0"/>
              <a:t> </a:t>
            </a:r>
            <a:r>
              <a:rPr lang="sv-SE" dirty="0" smtClean="0"/>
              <a:t>   kD0 </a:t>
            </a:r>
            <a:r>
              <a:rPr lang="sv-SE" dirty="0"/>
              <a:t>= D0 * 1000</a:t>
            </a:r>
          </a:p>
          <a:p>
            <a:r>
              <a:rPr lang="sv-SE" dirty="0"/>
              <a:t>    kDp1 = Dp1 * 1000</a:t>
            </a:r>
          </a:p>
          <a:p>
            <a:r>
              <a:rPr lang="sv-SE" dirty="0"/>
              <a:t>    kDp2 = Dp2 * 1000</a:t>
            </a:r>
          </a:p>
          <a:p>
            <a:r>
              <a:rPr lang="sv-SE" dirty="0"/>
              <a:t>    kDc1 = Dc1 * 10000</a:t>
            </a:r>
          </a:p>
          <a:p>
            <a:r>
              <a:rPr lang="sv-SE" dirty="0"/>
              <a:t>    kDc2 = Dc2 * 10000</a:t>
            </a:r>
          </a:p>
          <a:p>
            <a:r>
              <a:rPr lang="sv-SE" dirty="0"/>
              <a:t>    </a:t>
            </a:r>
            <a:r>
              <a:rPr lang="sv-SE" dirty="0" err="1"/>
              <a:t>kDs</a:t>
            </a:r>
            <a:r>
              <a:rPr lang="sv-SE" dirty="0"/>
              <a:t> = Ds * 1000</a:t>
            </a:r>
          </a:p>
          <a:p>
            <a:r>
              <a:rPr lang="sv-SE" dirty="0"/>
              <a:t>    kr = r * 1000</a:t>
            </a:r>
          </a:p>
          <a:p>
            <a:r>
              <a:rPr lang="sv-SE" dirty="0"/>
              <a:t>    </a:t>
            </a:r>
            <a:r>
              <a:rPr lang="sv-SE" dirty="0" err="1"/>
              <a:t>kEPV</a:t>
            </a:r>
            <a:r>
              <a:rPr lang="sv-SE" dirty="0"/>
              <a:t> = EPV * 1000</a:t>
            </a:r>
          </a:p>
          <a:p>
            <a:endParaRPr lang="sv-SE" dirty="0"/>
          </a:p>
          <a:p>
            <a:r>
              <a:rPr lang="sv-SE" dirty="0"/>
              <a:t>    PRINT USING "##############"; kD0; kDp1; kDp2; kDc1; kDc2; </a:t>
            </a:r>
            <a:r>
              <a:rPr lang="sv-SE" dirty="0" err="1"/>
              <a:t>kDs</a:t>
            </a:r>
            <a:r>
              <a:rPr lang="sv-SE" dirty="0"/>
              <a:t>; kr; </a:t>
            </a:r>
            <a:r>
              <a:rPr lang="sv-SE" dirty="0" err="1"/>
              <a:t>kEPV</a:t>
            </a:r>
            <a:endParaRPr lang="sv-SE" dirty="0"/>
          </a:p>
          <a:p>
            <a:r>
              <a:rPr lang="sv-SE" dirty="0"/>
              <a:t>    PRINT #1, USING "##############"; kD0; kDp1; kDp2; kDc1; kDc2; </a:t>
            </a:r>
            <a:r>
              <a:rPr lang="sv-SE" dirty="0" err="1"/>
              <a:t>kDs</a:t>
            </a:r>
            <a:r>
              <a:rPr lang="sv-SE" dirty="0"/>
              <a:t>; kr; </a:t>
            </a:r>
            <a:r>
              <a:rPr lang="sv-SE" dirty="0" err="1"/>
              <a:t>kEPV</a:t>
            </a:r>
            <a:endParaRPr lang="sv-SE" dirty="0"/>
          </a:p>
          <a:p>
            <a:endParaRPr lang="sv-SE" dirty="0"/>
          </a:p>
          <a:p>
            <a:r>
              <a:rPr lang="sv-SE" dirty="0"/>
              <a:t>    REM *****************</a:t>
            </a:r>
          </a:p>
          <a:p>
            <a:r>
              <a:rPr lang="sv-SE" dirty="0"/>
              <a:t>    REM End </a:t>
            </a:r>
            <a:r>
              <a:rPr lang="sv-SE" dirty="0" err="1"/>
              <a:t>of</a:t>
            </a:r>
            <a:r>
              <a:rPr lang="sv-SE" dirty="0"/>
              <a:t> SECTION D.</a:t>
            </a:r>
          </a:p>
          <a:p>
            <a:r>
              <a:rPr lang="sv-SE" dirty="0"/>
              <a:t>    REM *****************</a:t>
            </a:r>
          </a:p>
          <a:p>
            <a:endParaRPr lang="sv-SE" dirty="0"/>
          </a:p>
          <a:p>
            <a:r>
              <a:rPr lang="sv-SE" dirty="0"/>
              <a:t>NEXT SIMN</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113</a:t>
            </a:fld>
            <a:endParaRPr lang="sv-SE"/>
          </a:p>
        </p:txBody>
      </p:sp>
    </p:spTree>
    <p:extLst>
      <p:ext uri="{BB962C8B-B14F-4D97-AF65-F5344CB8AC3E}">
        <p14:creationId xmlns:p14="http://schemas.microsoft.com/office/powerpoint/2010/main" val="7817755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69343" y="889844"/>
            <a:ext cx="11119449" cy="3970318"/>
          </a:xfrm>
          <a:prstGeom prst="rect">
            <a:avLst/>
          </a:prstGeom>
        </p:spPr>
        <p:txBody>
          <a:bodyPr wrap="square">
            <a:spAutoFit/>
          </a:bodyPr>
          <a:lstStyle/>
          <a:p>
            <a:r>
              <a:rPr lang="sv-SE" dirty="0"/>
              <a:t>kD0opt = D0opt * 1000</a:t>
            </a:r>
          </a:p>
          <a:p>
            <a:r>
              <a:rPr lang="sv-SE" dirty="0"/>
              <a:t>kDp1opt = Dp1opt * 1000</a:t>
            </a:r>
          </a:p>
          <a:p>
            <a:r>
              <a:rPr lang="sv-SE" dirty="0"/>
              <a:t>kDp2opt = Dp2opt * 1000</a:t>
            </a:r>
          </a:p>
          <a:p>
            <a:r>
              <a:rPr lang="sv-SE" dirty="0"/>
              <a:t>kDc1opt = Dc1opt * 10000</a:t>
            </a:r>
          </a:p>
          <a:p>
            <a:r>
              <a:rPr lang="sv-SE" dirty="0"/>
              <a:t>kDc2opt = Dc2opt * 10000</a:t>
            </a:r>
          </a:p>
          <a:p>
            <a:r>
              <a:rPr lang="sv-SE" dirty="0" err="1"/>
              <a:t>kDsopt</a:t>
            </a:r>
            <a:r>
              <a:rPr lang="sv-SE" dirty="0"/>
              <a:t> = </a:t>
            </a:r>
            <a:r>
              <a:rPr lang="sv-SE" dirty="0" err="1"/>
              <a:t>Dsopt</a:t>
            </a:r>
            <a:r>
              <a:rPr lang="sv-SE" dirty="0"/>
              <a:t> * 1000</a:t>
            </a:r>
          </a:p>
          <a:p>
            <a:r>
              <a:rPr lang="sv-SE" dirty="0" err="1"/>
              <a:t>kEPVmax</a:t>
            </a:r>
            <a:r>
              <a:rPr lang="sv-SE" dirty="0"/>
              <a:t> = </a:t>
            </a:r>
            <a:r>
              <a:rPr lang="sv-SE" dirty="0" err="1"/>
              <a:t>EPVmax</a:t>
            </a:r>
            <a:r>
              <a:rPr lang="sv-SE" dirty="0"/>
              <a:t> * 1000</a:t>
            </a:r>
          </a:p>
          <a:p>
            <a:endParaRPr lang="sv-SE" dirty="0"/>
          </a:p>
          <a:p>
            <a:r>
              <a:rPr lang="sv-SE" dirty="0"/>
              <a:t>PRINT ""</a:t>
            </a:r>
          </a:p>
          <a:p>
            <a:r>
              <a:rPr lang="sv-SE" dirty="0"/>
              <a:t>PRINT " r = "; r</a:t>
            </a:r>
          </a:p>
          <a:p>
            <a:r>
              <a:rPr lang="sv-SE" dirty="0"/>
              <a:t>PRINT "  The Optimal Solution is (Most </a:t>
            </a:r>
            <a:r>
              <a:rPr lang="sv-SE" dirty="0" err="1"/>
              <a:t>values</a:t>
            </a:r>
            <a:r>
              <a:rPr lang="sv-SE" dirty="0"/>
              <a:t> </a:t>
            </a:r>
            <a:r>
              <a:rPr lang="sv-SE" dirty="0" err="1"/>
              <a:t>times</a:t>
            </a:r>
            <a:r>
              <a:rPr lang="sv-SE" dirty="0"/>
              <a:t> 1000. Dc1 and Dc2: </a:t>
            </a:r>
            <a:r>
              <a:rPr lang="sv-SE" dirty="0" err="1"/>
              <a:t>Values</a:t>
            </a:r>
            <a:r>
              <a:rPr lang="sv-SE" dirty="0"/>
              <a:t> </a:t>
            </a:r>
            <a:r>
              <a:rPr lang="sv-SE" dirty="0" err="1"/>
              <a:t>times</a:t>
            </a:r>
            <a:r>
              <a:rPr lang="sv-SE" dirty="0"/>
              <a:t> 10000): "</a:t>
            </a:r>
          </a:p>
          <a:p>
            <a:r>
              <a:rPr lang="sv-SE" dirty="0"/>
              <a:t>PRINT "            D0           Dp1           Dp2           Dc1           Dc2            Ds           EPV"</a:t>
            </a:r>
          </a:p>
          <a:p>
            <a:r>
              <a:rPr lang="sv-SE" dirty="0"/>
              <a:t>PRINT USING "##############"; kD0opt; kDp1opt; kDp2opt; kDc1opt; kDc2opt; </a:t>
            </a:r>
            <a:r>
              <a:rPr lang="sv-SE" dirty="0" err="1"/>
              <a:t>kDsopt</a:t>
            </a:r>
            <a:r>
              <a:rPr lang="sv-SE" dirty="0"/>
              <a:t>; </a:t>
            </a:r>
            <a:r>
              <a:rPr lang="sv-SE" dirty="0" err="1"/>
              <a:t>kEPVmax</a:t>
            </a:r>
            <a:endParaRPr lang="sv-SE" dirty="0"/>
          </a:p>
          <a:p>
            <a:r>
              <a:rPr lang="sv-SE" dirty="0"/>
              <a:t>PRINT "-------------------------------------------------------------------------------------------------"</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114</a:t>
            </a:fld>
            <a:endParaRPr lang="sv-SE"/>
          </a:p>
        </p:txBody>
      </p:sp>
    </p:spTree>
    <p:extLst>
      <p:ext uri="{BB962C8B-B14F-4D97-AF65-F5344CB8AC3E}">
        <p14:creationId xmlns:p14="http://schemas.microsoft.com/office/powerpoint/2010/main" val="22802164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41872" y="751344"/>
            <a:ext cx="11067690" cy="4247317"/>
          </a:xfrm>
          <a:prstGeom prst="rect">
            <a:avLst/>
          </a:prstGeom>
        </p:spPr>
        <p:txBody>
          <a:bodyPr wrap="square">
            <a:spAutoFit/>
          </a:bodyPr>
          <a:lstStyle/>
          <a:p>
            <a:r>
              <a:rPr lang="sv-SE" dirty="0"/>
              <a:t>PRINT #1, ""</a:t>
            </a:r>
          </a:p>
          <a:p>
            <a:r>
              <a:rPr lang="sv-SE" dirty="0"/>
              <a:t>PRINT #1, " r = "; r</a:t>
            </a:r>
          </a:p>
          <a:p>
            <a:r>
              <a:rPr lang="sv-SE" dirty="0"/>
              <a:t>PRINT #1, "  The Optimal Solution is (Most </a:t>
            </a:r>
            <a:r>
              <a:rPr lang="sv-SE" dirty="0" err="1"/>
              <a:t>values</a:t>
            </a:r>
            <a:r>
              <a:rPr lang="sv-SE" dirty="0"/>
              <a:t> </a:t>
            </a:r>
            <a:r>
              <a:rPr lang="sv-SE" dirty="0" err="1"/>
              <a:t>times</a:t>
            </a:r>
            <a:r>
              <a:rPr lang="sv-SE" dirty="0"/>
              <a:t> 1000. Dc1 and Dc2: </a:t>
            </a:r>
            <a:r>
              <a:rPr lang="sv-SE" dirty="0" err="1"/>
              <a:t>Values</a:t>
            </a:r>
            <a:r>
              <a:rPr lang="sv-SE" dirty="0"/>
              <a:t> </a:t>
            </a:r>
            <a:r>
              <a:rPr lang="sv-SE" dirty="0" err="1"/>
              <a:t>times</a:t>
            </a:r>
            <a:r>
              <a:rPr lang="sv-SE" dirty="0"/>
              <a:t> 10000): "</a:t>
            </a:r>
          </a:p>
          <a:p>
            <a:r>
              <a:rPr lang="sv-SE" dirty="0"/>
              <a:t>PRINT #1, "            D0           Dp1           Dp2           Dc1           Dc2            Ds           EPV"</a:t>
            </a:r>
          </a:p>
          <a:p>
            <a:r>
              <a:rPr lang="sv-SE" dirty="0"/>
              <a:t>PRINT #1, USING "##############"; kD0opt; kDp1opt; kDp2opt; kDc1opt; kDc2opt; </a:t>
            </a:r>
            <a:r>
              <a:rPr lang="sv-SE" dirty="0" err="1"/>
              <a:t>kDsopt</a:t>
            </a:r>
            <a:r>
              <a:rPr lang="sv-SE" dirty="0"/>
              <a:t>; </a:t>
            </a:r>
            <a:r>
              <a:rPr lang="sv-SE" dirty="0" err="1"/>
              <a:t>kEPVmax</a:t>
            </a:r>
            <a:endParaRPr lang="sv-SE" dirty="0"/>
          </a:p>
          <a:p>
            <a:r>
              <a:rPr lang="sv-SE" dirty="0"/>
              <a:t>PRINT #1, "------------------------------------------------------------------------------------------------"</a:t>
            </a:r>
          </a:p>
          <a:p>
            <a:endParaRPr lang="sv-SE" dirty="0"/>
          </a:p>
          <a:p>
            <a:r>
              <a:rPr lang="sv-SE" dirty="0"/>
              <a:t>REM *****************</a:t>
            </a:r>
          </a:p>
          <a:p>
            <a:r>
              <a:rPr lang="sv-SE" dirty="0"/>
              <a:t>REM End </a:t>
            </a:r>
            <a:r>
              <a:rPr lang="sv-SE" dirty="0" err="1"/>
              <a:t>of</a:t>
            </a:r>
            <a:r>
              <a:rPr lang="sv-SE" dirty="0"/>
              <a:t> SECTION B.</a:t>
            </a:r>
          </a:p>
          <a:p>
            <a:r>
              <a:rPr lang="sv-SE" dirty="0"/>
              <a:t>REM *****************</a:t>
            </a:r>
          </a:p>
          <a:p>
            <a:endParaRPr lang="sv-SE" dirty="0"/>
          </a:p>
          <a:p>
            <a:r>
              <a:rPr lang="sv-SE" dirty="0"/>
              <a:t>CLOSE #1</a:t>
            </a:r>
          </a:p>
          <a:p>
            <a:r>
              <a:rPr lang="sv-SE" dirty="0"/>
              <a:t>CLOSE #1</a:t>
            </a:r>
          </a:p>
          <a:p>
            <a:r>
              <a:rPr lang="sv-SE" dirty="0"/>
              <a:t>BEEP</a:t>
            </a:r>
          </a:p>
          <a:p>
            <a:r>
              <a:rPr lang="sv-SE" dirty="0"/>
              <a:t>END</a:t>
            </a:r>
          </a:p>
        </p:txBody>
      </p:sp>
      <p:sp>
        <p:nvSpPr>
          <p:cNvPr id="3" name="Platshållare för bildnummer 2"/>
          <p:cNvSpPr>
            <a:spLocks noGrp="1"/>
          </p:cNvSpPr>
          <p:nvPr>
            <p:ph type="sldNum" sz="quarter" idx="12"/>
          </p:nvPr>
        </p:nvSpPr>
        <p:spPr/>
        <p:txBody>
          <a:bodyPr/>
          <a:lstStyle/>
          <a:p>
            <a:fld id="{C4D83055-B480-425C-AE2D-0955F072BBF0}" type="slidenum">
              <a:rPr lang="sv-SE" smtClean="0"/>
              <a:t>115</a:t>
            </a:fld>
            <a:endParaRPr lang="sv-SE"/>
          </a:p>
        </p:txBody>
      </p:sp>
    </p:spTree>
    <p:extLst>
      <p:ext uri="{BB962C8B-B14F-4D97-AF65-F5344CB8AC3E}">
        <p14:creationId xmlns:p14="http://schemas.microsoft.com/office/powerpoint/2010/main" val="9253734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601419" y="431321"/>
            <a:ext cx="1403230" cy="6001643"/>
          </a:xfrm>
          <a:prstGeom prst="rect">
            <a:avLst/>
          </a:prstGeom>
        </p:spPr>
        <p:txBody>
          <a:bodyPr wrap="square">
            <a:spAutoFit/>
          </a:bodyPr>
          <a:lstStyle/>
          <a:p>
            <a:r>
              <a:rPr lang="sv-SE" sz="1600" dirty="0"/>
              <a:t>.03 </a:t>
            </a:r>
          </a:p>
          <a:p>
            <a:r>
              <a:rPr lang="sv-SE" sz="1600" dirty="0"/>
              <a:t>0.5    </a:t>
            </a:r>
          </a:p>
          <a:p>
            <a:r>
              <a:rPr lang="sv-SE" sz="1600" dirty="0"/>
              <a:t>50</a:t>
            </a:r>
          </a:p>
          <a:p>
            <a:r>
              <a:rPr lang="sv-SE" sz="1600" dirty="0"/>
              <a:t>50</a:t>
            </a:r>
          </a:p>
          <a:p>
            <a:r>
              <a:rPr lang="sv-SE" sz="1600" dirty="0"/>
              <a:t>15</a:t>
            </a:r>
          </a:p>
          <a:p>
            <a:r>
              <a:rPr lang="sv-SE" sz="1600" dirty="0"/>
              <a:t>15</a:t>
            </a:r>
          </a:p>
          <a:p>
            <a:r>
              <a:rPr lang="sv-SE" sz="1600" dirty="0"/>
              <a:t>40</a:t>
            </a:r>
          </a:p>
          <a:p>
            <a:r>
              <a:rPr lang="sv-SE" sz="1600" dirty="0"/>
              <a:t>40</a:t>
            </a:r>
          </a:p>
          <a:p>
            <a:r>
              <a:rPr lang="sv-SE" sz="1600" dirty="0"/>
              <a:t>0.2</a:t>
            </a:r>
          </a:p>
          <a:p>
            <a:r>
              <a:rPr lang="sv-SE" sz="1600" dirty="0"/>
              <a:t>0.2</a:t>
            </a:r>
          </a:p>
          <a:p>
            <a:r>
              <a:rPr lang="sv-SE" sz="1600" dirty="0"/>
              <a:t>0.70</a:t>
            </a:r>
          </a:p>
          <a:p>
            <a:r>
              <a:rPr lang="sv-SE" sz="1600" dirty="0"/>
              <a:t>0.70</a:t>
            </a:r>
          </a:p>
          <a:p>
            <a:r>
              <a:rPr lang="sv-SE" sz="1600" dirty="0"/>
              <a:t>0.0</a:t>
            </a:r>
          </a:p>
          <a:p>
            <a:r>
              <a:rPr lang="sv-SE" sz="1600" dirty="0"/>
              <a:t>-0.30</a:t>
            </a:r>
          </a:p>
          <a:p>
            <a:r>
              <a:rPr lang="sv-SE" sz="1600" dirty="0"/>
              <a:t>-0.0</a:t>
            </a:r>
          </a:p>
          <a:p>
            <a:r>
              <a:rPr lang="sv-SE" sz="1600" dirty="0"/>
              <a:t>0.02</a:t>
            </a:r>
          </a:p>
          <a:p>
            <a:r>
              <a:rPr lang="sv-SE" sz="1600" dirty="0"/>
              <a:t>-0.010</a:t>
            </a:r>
          </a:p>
          <a:p>
            <a:r>
              <a:rPr lang="sv-SE" sz="1600" dirty="0"/>
              <a:t>0.0</a:t>
            </a:r>
          </a:p>
          <a:p>
            <a:r>
              <a:rPr lang="sv-SE" sz="1600" dirty="0"/>
              <a:t>0.0</a:t>
            </a:r>
          </a:p>
          <a:p>
            <a:r>
              <a:rPr lang="sv-SE" sz="1600" dirty="0"/>
              <a:t>0</a:t>
            </a:r>
          </a:p>
          <a:p>
            <a:r>
              <a:rPr lang="sv-SE" sz="1600" dirty="0"/>
              <a:t>0</a:t>
            </a:r>
          </a:p>
          <a:p>
            <a:r>
              <a:rPr lang="sv-SE" sz="1600" dirty="0"/>
              <a:t>0.02</a:t>
            </a:r>
          </a:p>
          <a:p>
            <a:r>
              <a:rPr lang="sv-SE" sz="1600" dirty="0"/>
              <a:t>300</a:t>
            </a:r>
          </a:p>
          <a:p>
            <a:r>
              <a:rPr lang="sv-SE" sz="1600" dirty="0"/>
              <a:t>1</a:t>
            </a:r>
          </a:p>
        </p:txBody>
      </p:sp>
      <p:sp>
        <p:nvSpPr>
          <p:cNvPr id="3" name="Rektangel 2"/>
          <p:cNvSpPr/>
          <p:nvPr/>
        </p:nvSpPr>
        <p:spPr>
          <a:xfrm>
            <a:off x="1219762" y="639157"/>
            <a:ext cx="3047244" cy="3200876"/>
          </a:xfrm>
          <a:prstGeom prst="rect">
            <a:avLst/>
          </a:prstGeom>
        </p:spPr>
        <p:txBody>
          <a:bodyPr wrap="none">
            <a:spAutoFit/>
          </a:bodyPr>
          <a:lstStyle/>
          <a:p>
            <a:r>
              <a:rPr lang="sv-SE" sz="4000" b="1" i="1" dirty="0" smtClean="0">
                <a:solidFill>
                  <a:srgbClr val="FF0000"/>
                </a:solidFill>
              </a:rPr>
              <a:t>EXAMPLE</a:t>
            </a:r>
          </a:p>
          <a:p>
            <a:r>
              <a:rPr lang="sv-SE" sz="4000" b="1" i="1" dirty="0" smtClean="0">
                <a:solidFill>
                  <a:srgbClr val="FF0000"/>
                </a:solidFill>
              </a:rPr>
              <a:t>Input </a:t>
            </a:r>
            <a:r>
              <a:rPr lang="sv-SE" sz="4000" b="1" i="1" dirty="0" err="1" smtClean="0">
                <a:solidFill>
                  <a:srgbClr val="FF0000"/>
                </a:solidFill>
              </a:rPr>
              <a:t>file</a:t>
            </a:r>
            <a:r>
              <a:rPr lang="sv-SE" sz="4000" b="1" i="1" dirty="0" smtClean="0">
                <a:solidFill>
                  <a:srgbClr val="FF0000"/>
                </a:solidFill>
              </a:rPr>
              <a:t> </a:t>
            </a:r>
          </a:p>
          <a:p>
            <a:r>
              <a:rPr lang="sv-SE" sz="4000" b="1" dirty="0" smtClean="0">
                <a:solidFill>
                  <a:srgbClr val="FF0000"/>
                </a:solidFill>
              </a:rPr>
              <a:t>(CASE 0)</a:t>
            </a:r>
          </a:p>
          <a:p>
            <a:endParaRPr lang="sv-SE" dirty="0"/>
          </a:p>
          <a:p>
            <a:r>
              <a:rPr lang="sv-SE" sz="3200" b="1" dirty="0" smtClean="0"/>
              <a:t>AdMultRndIn.txt</a:t>
            </a:r>
          </a:p>
          <a:p>
            <a:endParaRPr lang="sv-SE" sz="3200" b="1"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t>116</a:t>
            </a:fld>
            <a:endParaRPr lang="sv-SE"/>
          </a:p>
        </p:txBody>
      </p:sp>
    </p:spTree>
    <p:extLst>
      <p:ext uri="{BB962C8B-B14F-4D97-AF65-F5344CB8AC3E}">
        <p14:creationId xmlns:p14="http://schemas.microsoft.com/office/powerpoint/2010/main" val="14454193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48262" y="480895"/>
            <a:ext cx="6302046" cy="2215991"/>
          </a:xfrm>
          <a:prstGeom prst="rect">
            <a:avLst/>
          </a:prstGeom>
        </p:spPr>
        <p:txBody>
          <a:bodyPr wrap="none">
            <a:spAutoFit/>
          </a:bodyPr>
          <a:lstStyle/>
          <a:p>
            <a:r>
              <a:rPr lang="sv-SE" sz="4000" b="1" i="1" dirty="0" smtClean="0">
                <a:solidFill>
                  <a:srgbClr val="FF0000"/>
                </a:solidFill>
              </a:rPr>
              <a:t>EXAMPLE </a:t>
            </a:r>
            <a:r>
              <a:rPr lang="sv-SE" sz="4000" b="1" dirty="0">
                <a:solidFill>
                  <a:prstClr val="black"/>
                </a:solidFill>
              </a:rPr>
              <a:t>AdMultRndOut.txt</a:t>
            </a:r>
          </a:p>
          <a:p>
            <a:r>
              <a:rPr lang="sv-SE" sz="4000" b="1" i="1" dirty="0" smtClean="0">
                <a:solidFill>
                  <a:srgbClr val="FF0000"/>
                </a:solidFill>
              </a:rPr>
              <a:t>Output </a:t>
            </a:r>
            <a:r>
              <a:rPr lang="sv-SE" sz="4000" b="1" i="1" dirty="0" err="1" smtClean="0">
                <a:solidFill>
                  <a:srgbClr val="FF0000"/>
                </a:solidFill>
              </a:rPr>
              <a:t>file</a:t>
            </a:r>
            <a:r>
              <a:rPr lang="sv-SE" sz="4000" b="1" i="1" dirty="0" smtClean="0">
                <a:solidFill>
                  <a:srgbClr val="FF0000"/>
                </a:solidFill>
              </a:rPr>
              <a:t> </a:t>
            </a:r>
          </a:p>
          <a:p>
            <a:r>
              <a:rPr lang="sv-SE" sz="4000" b="1" dirty="0" smtClean="0">
                <a:solidFill>
                  <a:srgbClr val="FF0000"/>
                </a:solidFill>
              </a:rPr>
              <a:t>(CASE 0)</a:t>
            </a:r>
          </a:p>
          <a:p>
            <a:endParaRPr lang="sv-SE" dirty="0">
              <a:solidFill>
                <a:prstClr val="black"/>
              </a:solidFill>
            </a:endParaRPr>
          </a:p>
        </p:txBody>
      </p:sp>
      <p:sp>
        <p:nvSpPr>
          <p:cNvPr id="4" name="Rektangel 3"/>
          <p:cNvSpPr/>
          <p:nvPr/>
        </p:nvSpPr>
        <p:spPr>
          <a:xfrm>
            <a:off x="1254368" y="2696886"/>
            <a:ext cx="10553701" cy="3693319"/>
          </a:xfrm>
          <a:prstGeom prst="rect">
            <a:avLst/>
          </a:prstGeom>
        </p:spPr>
        <p:txBody>
          <a:bodyPr wrap="square">
            <a:spAutoFit/>
          </a:bodyPr>
          <a:lstStyle/>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Program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AdMultRnd_EQDIST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by Peter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Lohmander</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2019:</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Parameters from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external</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file: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r =  .03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pcorr</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.5  EP(1) =  50  EP(2) =  50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15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15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40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40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.2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.2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D0start =  .7  D0stop =  .7  D0step =  0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-.3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.02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-.01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.02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TOTSIMN =  300 </a:t>
            </a:r>
          </a:p>
          <a:p>
            <a:pPr lvl="0"/>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seed2 =  1 </a:t>
            </a:r>
          </a:p>
          <a:p>
            <a:pPr lvl="0"/>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p>
        </p:txBody>
      </p:sp>
      <p:sp>
        <p:nvSpPr>
          <p:cNvPr id="2" name="Platshållare för bildnummer 1"/>
          <p:cNvSpPr>
            <a:spLocks noGrp="1"/>
          </p:cNvSpPr>
          <p:nvPr>
            <p:ph type="sldNum" sz="quarter" idx="12"/>
          </p:nvPr>
        </p:nvSpPr>
        <p:spPr/>
        <p:txBody>
          <a:bodyPr/>
          <a:lstStyle/>
          <a:p>
            <a:fld id="{C4D83055-B480-425C-AE2D-0955F072BBF0}" type="slidenum">
              <a:rPr lang="sv-SE" smtClean="0"/>
              <a:t>117</a:t>
            </a:fld>
            <a:endParaRPr lang="sv-SE"/>
          </a:p>
        </p:txBody>
      </p:sp>
    </p:spTree>
    <p:extLst>
      <p:ext uri="{BB962C8B-B14F-4D97-AF65-F5344CB8AC3E}">
        <p14:creationId xmlns:p14="http://schemas.microsoft.com/office/powerpoint/2010/main" val="7338132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92137" y="1087546"/>
            <a:ext cx="11155448" cy="4031873"/>
          </a:xfrm>
          <a:prstGeom prst="rect">
            <a:avLst/>
          </a:prstGeom>
        </p:spPr>
        <p:txBody>
          <a:bodyPr wrap="square">
            <a:spAutoFit/>
          </a:bodyPr>
          <a:lstStyle/>
          <a:p>
            <a:r>
              <a:rPr lang="sv-SE" sz="1400" dirty="0" smtClean="0">
                <a:latin typeface="Derive Unicode" panose="020B0609030204040204" pitchFamily="49" charset="0"/>
                <a:ea typeface="Derive Unicode" panose="020B0609030204040204" pitchFamily="49" charset="0"/>
                <a:cs typeface="Derive Unicode" panose="020B0609030204040204" pitchFamily="49" charset="0"/>
              </a:rPr>
              <a:t>Program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AdMultRnd_EQDIST</a:t>
            </a:r>
            <a:r>
              <a:rPr lang="sv-SE" sz="1400" dirty="0">
                <a:latin typeface="Derive Unicode" panose="020B0609030204040204" pitchFamily="49" charset="0"/>
                <a:ea typeface="Derive Unicode" panose="020B0609030204040204" pitchFamily="49" charset="0"/>
                <a:cs typeface="Derive Unicode" panose="020B0609030204040204" pitchFamily="49" charset="0"/>
              </a:rPr>
              <a:t> by Peter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Lohmander</a:t>
            </a:r>
            <a:r>
              <a:rPr lang="sv-SE" sz="1400" dirty="0">
                <a:latin typeface="Derive Unicode" panose="020B0609030204040204" pitchFamily="49" charset="0"/>
                <a:ea typeface="Derive Unicode" panose="020B0609030204040204" pitchFamily="49" charset="0"/>
                <a:cs typeface="Derive Unicode" panose="020B0609030204040204" pitchFamily="49" charset="0"/>
              </a:rPr>
              <a:t> 2019:</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Parameters from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external</a:t>
            </a:r>
            <a:r>
              <a:rPr lang="sv-SE" sz="1400" dirty="0">
                <a:latin typeface="Derive Unicode" panose="020B0609030204040204" pitchFamily="49" charset="0"/>
                <a:ea typeface="Derive Unicode" panose="020B0609030204040204" pitchFamily="49" charset="0"/>
                <a:cs typeface="Derive Unicode" panose="020B0609030204040204" pitchFamily="49" charset="0"/>
              </a:rPr>
              <a:t> file: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r =  .03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pcorr</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.5  EP(1) =  50  EP(2) =  50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stdev</a:t>
            </a:r>
            <a:r>
              <a:rPr lang="sv-SE" sz="1400" dirty="0">
                <a:latin typeface="Derive Unicode" panose="020B0609030204040204" pitchFamily="49" charset="0"/>
                <a:ea typeface="Derive Unicode" panose="020B0609030204040204" pitchFamily="49" charset="0"/>
                <a:cs typeface="Derive Unicode" panose="020B0609030204040204" pitchFamily="49" charset="0"/>
              </a:rPr>
              <a:t>(1) =  15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stdev</a:t>
            </a:r>
            <a:r>
              <a:rPr lang="sv-SE" sz="1400" dirty="0">
                <a:latin typeface="Derive Unicode" panose="020B0609030204040204" pitchFamily="49" charset="0"/>
                <a:ea typeface="Derive Unicode" panose="020B0609030204040204" pitchFamily="49" charset="0"/>
                <a:cs typeface="Derive Unicode" panose="020B0609030204040204" pitchFamily="49" charset="0"/>
              </a:rPr>
              <a:t>(2) =  15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kheight</a:t>
            </a:r>
            <a:r>
              <a:rPr lang="sv-SE" sz="1400" dirty="0">
                <a:latin typeface="Derive Unicode" panose="020B0609030204040204" pitchFamily="49" charset="0"/>
                <a:ea typeface="Derive Unicode" panose="020B0609030204040204" pitchFamily="49" charset="0"/>
                <a:cs typeface="Derive Unicode" panose="020B0609030204040204" pitchFamily="49" charset="0"/>
              </a:rPr>
              <a:t>(1) =  40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kheight</a:t>
            </a:r>
            <a:r>
              <a:rPr lang="sv-SE" sz="1400" dirty="0">
                <a:latin typeface="Derive Unicode" panose="020B0609030204040204" pitchFamily="49" charset="0"/>
                <a:ea typeface="Derive Unicode" panose="020B0609030204040204" pitchFamily="49" charset="0"/>
                <a:cs typeface="Derive Unicode" panose="020B0609030204040204" pitchFamily="49" charset="0"/>
              </a:rPr>
              <a:t>(2) =  40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dmin</a:t>
            </a:r>
            <a:r>
              <a:rPr lang="sv-SE" sz="1400" dirty="0">
                <a:latin typeface="Derive Unicode" panose="020B0609030204040204" pitchFamily="49" charset="0"/>
                <a:ea typeface="Derive Unicode" panose="020B0609030204040204" pitchFamily="49" charset="0"/>
                <a:cs typeface="Derive Unicode" panose="020B0609030204040204" pitchFamily="49" charset="0"/>
              </a:rPr>
              <a:t>(1) =  .2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dmin</a:t>
            </a:r>
            <a:r>
              <a:rPr lang="sv-SE" sz="1400" dirty="0">
                <a:latin typeface="Derive Unicode" panose="020B0609030204040204" pitchFamily="49" charset="0"/>
                <a:ea typeface="Derive Unicode" panose="020B0609030204040204" pitchFamily="49" charset="0"/>
                <a:cs typeface="Derive Unicode" panose="020B0609030204040204" pitchFamily="49" charset="0"/>
              </a:rPr>
              <a:t>(2) =  .2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D0start =  .7  D0stop =  .7  D0step =  0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Dpstart</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-.3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Dpstop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Dpstep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.02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Dcstart</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-.01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Dcstop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Dcstep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Dsstart</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Dsstop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latin typeface="Derive Unicode" panose="020B0609030204040204" pitchFamily="49" charset="0"/>
                <a:ea typeface="Derive Unicode" panose="020B0609030204040204" pitchFamily="49" charset="0"/>
                <a:cs typeface="Derive Unicode" panose="020B0609030204040204" pitchFamily="49" charset="0"/>
              </a:rPr>
              <a:t>Dsstep</a:t>
            </a:r>
            <a:r>
              <a:rPr lang="sv-SE" sz="1400" dirty="0">
                <a:latin typeface="Derive Unicode" panose="020B0609030204040204" pitchFamily="49" charset="0"/>
                <a:ea typeface="Derive Unicode" panose="020B0609030204040204" pitchFamily="49" charset="0"/>
                <a:cs typeface="Derive Unicode" panose="020B0609030204040204" pitchFamily="49" charset="0"/>
              </a:rPr>
              <a:t> =  .02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TOTSIMN =  300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seed2 =  1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D0           Dp1           Dp2           Dc1           Dc2            Ds             r           EPV</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700          -149          -113           -90           -40             0            30       5546176</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700           -54          -133           -95           -59             0            30       5419922</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700            -1           -49           -87           -74             0            30       5177052</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700           -74          -139           -49           -45             0            30       5824453</a:t>
            </a:r>
          </a:p>
          <a:p>
            <a:r>
              <a:rPr lang="sv-SE" sz="1400" dirty="0">
                <a:latin typeface="Derive Unicode" panose="020B0609030204040204" pitchFamily="49" charset="0"/>
                <a:ea typeface="Derive Unicode" panose="020B0609030204040204" pitchFamily="49" charset="0"/>
                <a:cs typeface="Derive Unicode" panose="020B0609030204040204" pitchFamily="49" charset="0"/>
              </a:rPr>
              <a:t>           700           -30            -5           -12           -81             0            30       1807685</a:t>
            </a:r>
          </a:p>
        </p:txBody>
      </p:sp>
      <p:sp>
        <p:nvSpPr>
          <p:cNvPr id="3" name="textruta 2"/>
          <p:cNvSpPr txBox="1"/>
          <p:nvPr/>
        </p:nvSpPr>
        <p:spPr>
          <a:xfrm>
            <a:off x="3613638" y="5556738"/>
            <a:ext cx="3975512" cy="523220"/>
          </a:xfrm>
          <a:prstGeom prst="rect">
            <a:avLst/>
          </a:prstGeom>
          <a:noFill/>
        </p:spPr>
        <p:txBody>
          <a:bodyPr wrap="none" rtlCol="0">
            <a:spAutoFit/>
          </a:bodyPr>
          <a:lstStyle/>
          <a:p>
            <a:r>
              <a:rPr lang="sv-SE" sz="2800" b="1" i="1" dirty="0" err="1" smtClean="0">
                <a:solidFill>
                  <a:srgbClr val="FF0000"/>
                </a:solidFill>
              </a:rPr>
              <a:t>Many</a:t>
            </a:r>
            <a:r>
              <a:rPr lang="sv-SE" sz="2800" b="1" i="1" dirty="0" smtClean="0">
                <a:solidFill>
                  <a:srgbClr val="FF0000"/>
                </a:solidFill>
              </a:rPr>
              <a:t> </a:t>
            </a:r>
            <a:r>
              <a:rPr lang="sv-SE" sz="2800" b="1" i="1" dirty="0" err="1" smtClean="0">
                <a:solidFill>
                  <a:srgbClr val="FF0000"/>
                </a:solidFill>
              </a:rPr>
              <a:t>more</a:t>
            </a:r>
            <a:r>
              <a:rPr lang="sv-SE" sz="2800" b="1" i="1" dirty="0" smtClean="0">
                <a:solidFill>
                  <a:srgbClr val="FF0000"/>
                </a:solidFill>
              </a:rPr>
              <a:t> </a:t>
            </a:r>
            <a:r>
              <a:rPr lang="sv-SE" sz="2800" b="1" i="1" dirty="0" err="1" smtClean="0">
                <a:solidFill>
                  <a:srgbClr val="FF0000"/>
                </a:solidFill>
              </a:rPr>
              <a:t>rows</a:t>
            </a:r>
            <a:r>
              <a:rPr lang="sv-SE" sz="2800" b="1" i="1" dirty="0" smtClean="0">
                <a:solidFill>
                  <a:srgbClr val="FF0000"/>
                </a:solidFill>
              </a:rPr>
              <a:t> </a:t>
            </a:r>
            <a:r>
              <a:rPr lang="sv-SE" sz="2800" b="1" i="1" dirty="0" err="1" smtClean="0">
                <a:solidFill>
                  <a:srgbClr val="FF0000"/>
                </a:solidFill>
              </a:rPr>
              <a:t>follow</a:t>
            </a:r>
            <a:r>
              <a:rPr lang="sv-SE" sz="2800" b="1" i="1" dirty="0" smtClean="0">
                <a:solidFill>
                  <a:srgbClr val="FF0000"/>
                </a:solidFill>
              </a:rPr>
              <a:t>…</a:t>
            </a:r>
            <a:endParaRPr lang="sv-SE" sz="2800" b="1" i="1" dirty="0">
              <a:solidFill>
                <a:srgbClr val="FF0000"/>
              </a:solidFill>
            </a:endParaRPr>
          </a:p>
        </p:txBody>
      </p:sp>
      <p:sp>
        <p:nvSpPr>
          <p:cNvPr id="4" name="Platshållare för bildnummer 3"/>
          <p:cNvSpPr>
            <a:spLocks noGrp="1"/>
          </p:cNvSpPr>
          <p:nvPr>
            <p:ph type="sldNum" sz="quarter" idx="12"/>
          </p:nvPr>
        </p:nvSpPr>
        <p:spPr/>
        <p:txBody>
          <a:bodyPr/>
          <a:lstStyle/>
          <a:p>
            <a:fld id="{C4D83055-B480-425C-AE2D-0955F072BBF0}" type="slidenum">
              <a:rPr lang="sv-SE" smtClean="0"/>
              <a:t>118</a:t>
            </a:fld>
            <a:endParaRPr lang="sv-SE"/>
          </a:p>
        </p:txBody>
      </p:sp>
    </p:spTree>
    <p:extLst>
      <p:ext uri="{BB962C8B-B14F-4D97-AF65-F5344CB8AC3E}">
        <p14:creationId xmlns:p14="http://schemas.microsoft.com/office/powerpoint/2010/main" val="30118832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4709" y="992142"/>
            <a:ext cx="11537177" cy="1325563"/>
          </a:xfrm>
        </p:spPr>
        <p:txBody>
          <a:bodyPr>
            <a:normAutofit fontScale="90000"/>
          </a:bodyPr>
          <a:lstStyle/>
          <a:p>
            <a:pPr algn="r"/>
            <a:r>
              <a:rPr lang="sv-SE" sz="3100" b="1" dirty="0" err="1">
                <a:latin typeface="Arial Black" panose="020B0A04020102020204" pitchFamily="34" charset="0"/>
              </a:rPr>
              <a:t>Optimization</a:t>
            </a:r>
            <a:r>
              <a:rPr lang="sv-SE" sz="3100" b="1" dirty="0">
                <a:latin typeface="Arial Black" panose="020B0A04020102020204" pitchFamily="34" charset="0"/>
              </a:rPr>
              <a:t> </a:t>
            </a:r>
            <a:r>
              <a:rPr lang="sv-SE" sz="3100" b="1" dirty="0" err="1">
                <a:latin typeface="Arial Black" panose="020B0A04020102020204" pitchFamily="34" charset="0"/>
              </a:rPr>
              <a:t>of</a:t>
            </a:r>
            <a:r>
              <a:rPr lang="sv-SE" sz="3100" b="1" dirty="0">
                <a:latin typeface="Arial Black" panose="020B0A04020102020204" pitchFamily="34" charset="0"/>
              </a:rPr>
              <a:t> Multi Species </a:t>
            </a:r>
            <a:r>
              <a:rPr lang="sv-SE" sz="3100" b="1" dirty="0" err="1">
                <a:latin typeface="Arial Black" panose="020B0A04020102020204" pitchFamily="34" charset="0"/>
              </a:rPr>
              <a:t>Continuous</a:t>
            </a:r>
            <a:r>
              <a:rPr lang="sv-SE" sz="3100" b="1" dirty="0">
                <a:latin typeface="Arial Black" panose="020B0A04020102020204" pitchFamily="34" charset="0"/>
              </a:rPr>
              <a:t> Cover Forest Management </a:t>
            </a:r>
            <a:r>
              <a:rPr lang="sv-SE" sz="3100" b="1" dirty="0" err="1">
                <a:latin typeface="Arial Black" panose="020B0A04020102020204" pitchFamily="34" charset="0"/>
              </a:rPr>
              <a:t>with</a:t>
            </a:r>
            <a:r>
              <a:rPr lang="sv-SE" sz="3100" b="1" dirty="0">
                <a:latin typeface="Arial Black" panose="020B0A04020102020204" pitchFamily="34" charset="0"/>
              </a:rPr>
              <a:t> </a:t>
            </a:r>
            <a:r>
              <a:rPr lang="sv-SE" sz="3100" b="1" dirty="0" err="1">
                <a:latin typeface="Arial Black" panose="020B0A04020102020204" pitchFamily="34" charset="0"/>
              </a:rPr>
              <a:t>Stochastic</a:t>
            </a:r>
            <a:r>
              <a:rPr lang="sv-SE" sz="3100" b="1" dirty="0">
                <a:latin typeface="Arial Black" panose="020B0A04020102020204" pitchFamily="34" charset="0"/>
              </a:rPr>
              <a:t> Prices via Determination </a:t>
            </a:r>
            <a:r>
              <a:rPr lang="sv-SE" sz="3100" b="1" dirty="0" err="1">
                <a:latin typeface="Arial Black" panose="020B0A04020102020204" pitchFamily="34" charset="0"/>
              </a:rPr>
              <a:t>of</a:t>
            </a:r>
            <a:r>
              <a:rPr lang="sv-SE" sz="3100" b="1" dirty="0">
                <a:latin typeface="Arial Black" panose="020B0A04020102020204" pitchFamily="34" charset="0"/>
              </a:rPr>
              <a:t> the Adaptive </a:t>
            </a:r>
            <a:r>
              <a:rPr lang="sv-SE" sz="3100" b="1" dirty="0" err="1">
                <a:latin typeface="Arial Black" panose="020B0A04020102020204" pitchFamily="34" charset="0"/>
              </a:rPr>
              <a:t>Harvest</a:t>
            </a:r>
            <a:r>
              <a:rPr lang="sv-SE" sz="3100" b="1" dirty="0">
                <a:latin typeface="Arial Black" panose="020B0A04020102020204" pitchFamily="34" charset="0"/>
              </a:rPr>
              <a:t> Control </a:t>
            </a:r>
            <a:r>
              <a:rPr lang="sv-SE" sz="3100" b="1" dirty="0" err="1">
                <a:latin typeface="Arial Black" panose="020B0A04020102020204" pitchFamily="34" charset="0"/>
              </a:rPr>
              <a:t>Function</a:t>
            </a:r>
            <a:r>
              <a:rPr lang="sv-SE" sz="3100" b="1" dirty="0">
                <a:latin typeface="Arial Black" panose="020B0A04020102020204" pitchFamily="34" charset="0"/>
              </a:rPr>
              <a:t> </a:t>
            </a:r>
            <a:r>
              <a:rPr lang="sv-SE" dirty="0" smtClean="0"/>
              <a:t/>
            </a:r>
            <a:br>
              <a:rPr lang="sv-SE" dirty="0" smtClean="0"/>
            </a:br>
            <a:r>
              <a:rPr lang="sv-SE" dirty="0" smtClean="0"/>
              <a:t/>
            </a:r>
            <a:br>
              <a:rPr lang="sv-SE" dirty="0" smtClean="0"/>
            </a:br>
            <a:r>
              <a:rPr lang="sv-SE" sz="3100" b="1" dirty="0" smtClean="0">
                <a:latin typeface="Arial Black" panose="020B0A04020102020204" pitchFamily="34" charset="0"/>
              </a:rPr>
              <a:t>Peter </a:t>
            </a:r>
            <a:r>
              <a:rPr lang="sv-SE" sz="3100" b="1" dirty="0" err="1" smtClean="0">
                <a:latin typeface="Arial Black" panose="020B0A04020102020204" pitchFamily="34" charset="0"/>
              </a:rPr>
              <a:t>Lohmander</a:t>
            </a:r>
            <a:r>
              <a:rPr lang="sv-SE" sz="3100" b="1" i="1" dirty="0" smtClean="0"/>
              <a:t/>
            </a:r>
            <a:br>
              <a:rPr lang="sv-SE" sz="3100" b="1" i="1" dirty="0" smtClean="0"/>
            </a:br>
            <a:r>
              <a:rPr lang="sv-SE" sz="1800" b="1" dirty="0" err="1" smtClean="0">
                <a:latin typeface="Arial Black" panose="020B0A04020102020204" pitchFamily="34" charset="0"/>
              </a:rPr>
              <a:t>Prof.Dr</a:t>
            </a:r>
            <a:r>
              <a:rPr lang="sv-SE" sz="1800" b="1" dirty="0" smtClean="0">
                <a:latin typeface="Arial Black" panose="020B0A04020102020204" pitchFamily="34" charset="0"/>
              </a:rPr>
              <a:t>. Optimal Solutions </a:t>
            </a:r>
            <a:br>
              <a:rPr lang="sv-SE" sz="1800" b="1" dirty="0" smtClean="0">
                <a:latin typeface="Arial Black" panose="020B0A04020102020204" pitchFamily="34" charset="0"/>
              </a:rPr>
            </a:br>
            <a:r>
              <a:rPr lang="sv-SE" sz="1800" b="1" dirty="0" smtClean="0">
                <a:latin typeface="Arial Black" panose="020B0A04020102020204" pitchFamily="34" charset="0"/>
              </a:rPr>
              <a:t>in </a:t>
            </a:r>
            <a:r>
              <a:rPr lang="sv-SE" sz="1800" b="1" dirty="0" err="1" smtClean="0">
                <a:latin typeface="Arial Black" panose="020B0A04020102020204" pitchFamily="34" charset="0"/>
              </a:rPr>
              <a:t>cooperation</a:t>
            </a:r>
            <a:r>
              <a:rPr lang="sv-SE" sz="1800" b="1" dirty="0" smtClean="0">
                <a:latin typeface="Arial Black" panose="020B0A04020102020204" pitchFamily="34" charset="0"/>
              </a:rPr>
              <a:t> </a:t>
            </a:r>
            <a:r>
              <a:rPr lang="sv-SE" sz="1800" b="1" dirty="0" err="1" smtClean="0">
                <a:latin typeface="Arial Black" panose="020B0A04020102020204" pitchFamily="34" charset="0"/>
              </a:rPr>
              <a:t>with</a:t>
            </a:r>
            <a:r>
              <a:rPr lang="sv-SE" sz="1800" b="1" dirty="0" smtClean="0">
                <a:latin typeface="Arial Black" panose="020B0A04020102020204" pitchFamily="34" charset="0"/>
              </a:rPr>
              <a:t> </a:t>
            </a:r>
            <a:r>
              <a:rPr lang="sv-SE" sz="1800" b="1" dirty="0" err="1" smtClean="0">
                <a:latin typeface="Arial Black" panose="020B0A04020102020204" pitchFamily="34" charset="0"/>
              </a:rPr>
              <a:t>Linnaeus</a:t>
            </a:r>
            <a:r>
              <a:rPr lang="sv-SE" sz="1800" b="1" dirty="0" smtClean="0">
                <a:latin typeface="Arial Black" panose="020B0A04020102020204" pitchFamily="34" charset="0"/>
              </a:rPr>
              <a:t> University</a:t>
            </a:r>
            <a:br>
              <a:rPr lang="sv-SE" sz="1800" b="1" dirty="0" smtClean="0">
                <a:latin typeface="Arial Black" panose="020B0A04020102020204" pitchFamily="34" charset="0"/>
              </a:rPr>
            </a:br>
            <a:r>
              <a:rPr lang="sv-SE" sz="1800" b="1" dirty="0" smtClean="0">
                <a:latin typeface="Arial Black" panose="020B0A04020102020204" pitchFamily="34" charset="0"/>
                <a:hlinkClick r:id="rId2"/>
              </a:rPr>
              <a:t>Peter@Lohmander.com</a:t>
            </a:r>
            <a:r>
              <a:rPr lang="sv-SE" sz="1800" b="1" dirty="0" smtClean="0">
                <a:latin typeface="Arial Black" panose="020B0A04020102020204" pitchFamily="34" charset="0"/>
              </a:rPr>
              <a:t> , </a:t>
            </a:r>
            <a:r>
              <a:rPr lang="sv-SE" sz="1800" b="1" dirty="0" smtClean="0">
                <a:latin typeface="Arial Black" panose="020B0A04020102020204" pitchFamily="34" charset="0"/>
                <a:hlinkClick r:id="rId3"/>
              </a:rPr>
              <a:t>www.Lohmander.com</a:t>
            </a:r>
            <a:r>
              <a:rPr lang="sv-SE" sz="1800" b="1" dirty="0" smtClean="0">
                <a:latin typeface="Arial Black" panose="020B0A04020102020204" pitchFamily="34" charset="0"/>
              </a:rPr>
              <a:t> </a:t>
            </a:r>
            <a:endParaRPr lang="sv-SE" sz="1800" b="1" dirty="0">
              <a:latin typeface="Arial Black" panose="020B0A04020102020204" pitchFamily="34" charset="0"/>
            </a:endParaRPr>
          </a:p>
        </p:txBody>
      </p:sp>
      <p:sp>
        <p:nvSpPr>
          <p:cNvPr id="3" name="Platshållare för innehåll 2"/>
          <p:cNvSpPr>
            <a:spLocks noGrp="1"/>
          </p:cNvSpPr>
          <p:nvPr>
            <p:ph idx="1"/>
          </p:nvPr>
        </p:nvSpPr>
        <p:spPr>
          <a:xfrm>
            <a:off x="204716" y="5745707"/>
            <a:ext cx="6805187" cy="975768"/>
          </a:xfrm>
        </p:spPr>
        <p:txBody>
          <a:bodyPr>
            <a:normAutofit fontScale="77500" lnSpcReduction="20000"/>
          </a:bodyPr>
          <a:lstStyle/>
          <a:p>
            <a:pPr marL="0" indent="0">
              <a:buNone/>
            </a:pPr>
            <a:r>
              <a:rPr lang="sv-SE" sz="2000" b="1" dirty="0">
                <a:latin typeface="Arial Black" panose="020B0A04020102020204" pitchFamily="34" charset="0"/>
              </a:rPr>
              <a:t>18th Symposium on Systems </a:t>
            </a:r>
            <a:r>
              <a:rPr lang="sv-SE" sz="2000" b="1" dirty="0" err="1">
                <a:latin typeface="Arial Black" panose="020B0A04020102020204" pitchFamily="34" charset="0"/>
              </a:rPr>
              <a:t>Analysis</a:t>
            </a:r>
            <a:r>
              <a:rPr lang="sv-SE" sz="2000" b="1" dirty="0">
                <a:latin typeface="Arial Black" panose="020B0A04020102020204" pitchFamily="34" charset="0"/>
              </a:rPr>
              <a:t> in Forest Resources, </a:t>
            </a:r>
            <a:endParaRPr lang="sv-SE" sz="2000" b="1" dirty="0" smtClean="0">
              <a:latin typeface="Arial Black" panose="020B0A04020102020204" pitchFamily="34" charset="0"/>
            </a:endParaRPr>
          </a:p>
          <a:p>
            <a:pPr marL="0" indent="0">
              <a:buNone/>
            </a:pPr>
            <a:r>
              <a:rPr lang="sv-SE" sz="2000" b="1" dirty="0" smtClean="0">
                <a:latin typeface="Arial Black" panose="020B0A04020102020204" pitchFamily="34" charset="0"/>
              </a:rPr>
              <a:t>SSAFR 2019</a:t>
            </a:r>
          </a:p>
          <a:p>
            <a:pPr marL="0" lvl="0" indent="0">
              <a:buNone/>
            </a:pPr>
            <a:r>
              <a:rPr lang="sv-SE" sz="1700" b="1" dirty="0" err="1" smtClean="0">
                <a:latin typeface="Arial Black" panose="020B0A04020102020204" pitchFamily="34" charset="0"/>
              </a:rPr>
              <a:t>March</a:t>
            </a:r>
            <a:r>
              <a:rPr lang="sv-SE" sz="1700" b="1" dirty="0" smtClean="0">
                <a:latin typeface="Arial Black" panose="020B0A04020102020204" pitchFamily="34" charset="0"/>
              </a:rPr>
              <a:t> </a:t>
            </a:r>
            <a:r>
              <a:rPr lang="sv-SE" sz="1700" b="1" dirty="0">
                <a:latin typeface="Arial Black" panose="020B0A04020102020204" pitchFamily="34" charset="0"/>
              </a:rPr>
              <a:t>3 - 7, 2019 Puerto Varas, </a:t>
            </a:r>
            <a:r>
              <a:rPr lang="sv-SE" sz="1700" b="1" dirty="0" smtClean="0">
                <a:latin typeface="Arial Black" panose="020B0A04020102020204" pitchFamily="34" charset="0"/>
              </a:rPr>
              <a:t>Chile                              </a:t>
            </a:r>
            <a:endParaRPr lang="sv-SE" sz="1200" dirty="0">
              <a:solidFill>
                <a:prstClr val="black"/>
              </a:solidFill>
              <a:latin typeface="Arial Black" panose="020B0A04020102020204" pitchFamily="34" charset="0"/>
            </a:endParaRPr>
          </a:p>
          <a:p>
            <a:pPr marL="0" indent="0">
              <a:buNone/>
            </a:pPr>
            <a:endParaRPr lang="sv-SE" sz="1700" b="1" dirty="0" smtClean="0">
              <a:latin typeface="Arial Black" panose="020B0A04020102020204" pitchFamily="34" charset="0"/>
            </a:endParaRPr>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823" y="3141618"/>
            <a:ext cx="4955177" cy="3716383"/>
          </a:xfrm>
          <a:prstGeom prst="rect">
            <a:avLst/>
          </a:prstGeom>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09" y="1815737"/>
            <a:ext cx="6304217" cy="3670663"/>
          </a:xfrm>
          <a:prstGeom prst="rect">
            <a:avLst/>
          </a:prstGeom>
        </p:spPr>
      </p:pic>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119</a:t>
            </a:fld>
            <a:endParaRPr lang="sv-SE">
              <a:solidFill>
                <a:prstClr val="black">
                  <a:tint val="75000"/>
                </a:prstClr>
              </a:solidFill>
            </a:endParaRPr>
          </a:p>
        </p:txBody>
      </p:sp>
    </p:spTree>
    <p:extLst>
      <p:ext uri="{BB962C8B-B14F-4D97-AF65-F5344CB8AC3E}">
        <p14:creationId xmlns:p14="http://schemas.microsoft.com/office/powerpoint/2010/main" val="1743917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136" y="0"/>
            <a:ext cx="5140666" cy="6858000"/>
          </a:xfrm>
          <a:prstGeom prst="rect">
            <a:avLst/>
          </a:prstGeom>
        </p:spPr>
      </p:pic>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12</a:t>
            </a:fld>
            <a:endParaRPr lang="sv-SE">
              <a:solidFill>
                <a:prstClr val="black">
                  <a:tint val="75000"/>
                </a:prstClr>
              </a:solidFill>
            </a:endParaRPr>
          </a:p>
        </p:txBody>
      </p:sp>
      <p:sp>
        <p:nvSpPr>
          <p:cNvPr id="4" name="textruta 3"/>
          <p:cNvSpPr txBox="1"/>
          <p:nvPr/>
        </p:nvSpPr>
        <p:spPr>
          <a:xfrm>
            <a:off x="259308" y="436729"/>
            <a:ext cx="3386568" cy="2246769"/>
          </a:xfrm>
          <a:prstGeom prst="rect">
            <a:avLst/>
          </a:prstGeom>
          <a:noFill/>
        </p:spPr>
        <p:txBody>
          <a:bodyPr wrap="none" rtlCol="0">
            <a:spAutoFit/>
          </a:bodyPr>
          <a:lstStyle/>
          <a:p>
            <a:r>
              <a:rPr lang="sv-SE" sz="2800" b="1" dirty="0" err="1" smtClean="0">
                <a:solidFill>
                  <a:srgbClr val="00B050"/>
                </a:solidFill>
              </a:rPr>
              <a:t>Softwood</a:t>
            </a:r>
            <a:r>
              <a:rPr lang="sv-SE" sz="2800" b="1" dirty="0" smtClean="0">
                <a:solidFill>
                  <a:srgbClr val="00B050"/>
                </a:solidFill>
              </a:rPr>
              <a:t> </a:t>
            </a:r>
            <a:r>
              <a:rPr lang="sv-SE" sz="2800" b="1" dirty="0" err="1" smtClean="0">
                <a:solidFill>
                  <a:srgbClr val="00B050"/>
                </a:solidFill>
              </a:rPr>
              <a:t>trees</a:t>
            </a:r>
            <a:r>
              <a:rPr lang="sv-SE" sz="2800" b="1" dirty="0" smtClean="0">
                <a:solidFill>
                  <a:srgbClr val="00B050"/>
                </a:solidFill>
              </a:rPr>
              <a:t> </a:t>
            </a:r>
            <a:r>
              <a:rPr lang="sv-SE" sz="2800" b="1" dirty="0" err="1" smtClean="0">
                <a:solidFill>
                  <a:srgbClr val="00B050"/>
                </a:solidFill>
              </a:rPr>
              <a:t>are</a:t>
            </a:r>
            <a:r>
              <a:rPr lang="sv-SE" sz="2800" b="1" dirty="0" smtClean="0">
                <a:solidFill>
                  <a:srgbClr val="00B050"/>
                </a:solidFill>
              </a:rPr>
              <a:t> </a:t>
            </a:r>
          </a:p>
          <a:p>
            <a:r>
              <a:rPr lang="sv-SE" sz="2800" b="1" dirty="0" err="1" smtClean="0">
                <a:solidFill>
                  <a:srgbClr val="00B050"/>
                </a:solidFill>
              </a:rPr>
              <a:t>affected</a:t>
            </a:r>
            <a:r>
              <a:rPr lang="sv-SE" sz="2800" b="1" dirty="0" smtClean="0">
                <a:solidFill>
                  <a:srgbClr val="00B050"/>
                </a:solidFill>
              </a:rPr>
              <a:t> by </a:t>
            </a:r>
          </a:p>
          <a:p>
            <a:r>
              <a:rPr lang="sv-SE" sz="2800" b="1" dirty="0" err="1" smtClean="0">
                <a:solidFill>
                  <a:srgbClr val="00B050"/>
                </a:solidFill>
              </a:rPr>
              <a:t>local</a:t>
            </a:r>
            <a:r>
              <a:rPr lang="sv-SE" sz="2800" b="1" dirty="0" smtClean="0">
                <a:solidFill>
                  <a:srgbClr val="00B050"/>
                </a:solidFill>
              </a:rPr>
              <a:t> </a:t>
            </a:r>
            <a:r>
              <a:rPr lang="sv-SE" sz="2800" b="1" dirty="0" err="1" smtClean="0">
                <a:solidFill>
                  <a:srgbClr val="00B050"/>
                </a:solidFill>
              </a:rPr>
              <a:t>competition</a:t>
            </a:r>
            <a:endParaRPr lang="sv-SE" sz="2800" b="1" dirty="0" smtClean="0">
              <a:solidFill>
                <a:srgbClr val="00B050"/>
              </a:solidFill>
            </a:endParaRPr>
          </a:p>
          <a:p>
            <a:r>
              <a:rPr lang="sv-SE" sz="2800" b="1" dirty="0" smtClean="0">
                <a:solidFill>
                  <a:srgbClr val="00B050"/>
                </a:solidFill>
              </a:rPr>
              <a:t>from </a:t>
            </a:r>
            <a:r>
              <a:rPr lang="sv-SE" sz="2800" b="1" dirty="0" err="1" smtClean="0">
                <a:solidFill>
                  <a:srgbClr val="00B050"/>
                </a:solidFill>
              </a:rPr>
              <a:t>other</a:t>
            </a:r>
            <a:r>
              <a:rPr lang="sv-SE" sz="2800" b="1" dirty="0" smtClean="0">
                <a:solidFill>
                  <a:srgbClr val="00B050"/>
                </a:solidFill>
              </a:rPr>
              <a:t> </a:t>
            </a:r>
            <a:r>
              <a:rPr lang="sv-SE" sz="2800" b="1" dirty="0" err="1" smtClean="0">
                <a:solidFill>
                  <a:srgbClr val="00B050"/>
                </a:solidFill>
              </a:rPr>
              <a:t>softwood</a:t>
            </a:r>
            <a:r>
              <a:rPr lang="sv-SE" sz="2800" b="1" dirty="0" smtClean="0">
                <a:solidFill>
                  <a:srgbClr val="00B050"/>
                </a:solidFill>
              </a:rPr>
              <a:t> </a:t>
            </a:r>
          </a:p>
          <a:p>
            <a:r>
              <a:rPr lang="sv-SE" sz="2800" b="1" dirty="0" err="1" smtClean="0">
                <a:solidFill>
                  <a:srgbClr val="00B050"/>
                </a:solidFill>
              </a:rPr>
              <a:t>trees</a:t>
            </a:r>
            <a:r>
              <a:rPr lang="sv-SE" sz="2800" b="1" dirty="0" smtClean="0">
                <a:solidFill>
                  <a:srgbClr val="00B050"/>
                </a:solidFill>
              </a:rPr>
              <a:t>.</a:t>
            </a:r>
            <a:endParaRPr lang="sv-SE" sz="2800" b="1" dirty="0">
              <a:solidFill>
                <a:srgbClr val="00B050"/>
              </a:solidFill>
            </a:endParaRPr>
          </a:p>
        </p:txBody>
      </p:sp>
    </p:spTree>
    <p:extLst>
      <p:ext uri="{BB962C8B-B14F-4D97-AF65-F5344CB8AC3E}">
        <p14:creationId xmlns:p14="http://schemas.microsoft.com/office/powerpoint/2010/main" val="36815378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370" y="-388961"/>
            <a:ext cx="10156122" cy="6858000"/>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1311" y="3179929"/>
            <a:ext cx="1902822" cy="1623643"/>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1311" y="4803572"/>
            <a:ext cx="1910689" cy="1665467"/>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2548" y="6603"/>
            <a:ext cx="2519452" cy="1610435"/>
          </a:xfrm>
          <a:prstGeom prst="rect">
            <a:avLst/>
          </a:prstGeom>
        </p:spPr>
      </p:pic>
      <p:sp>
        <p:nvSpPr>
          <p:cNvPr id="9" name="textruta 8"/>
          <p:cNvSpPr txBox="1"/>
          <p:nvPr/>
        </p:nvSpPr>
        <p:spPr>
          <a:xfrm>
            <a:off x="300252" y="102358"/>
            <a:ext cx="3828196" cy="7463582"/>
          </a:xfrm>
          <a:prstGeom prst="rect">
            <a:avLst/>
          </a:prstGeom>
          <a:noFill/>
        </p:spPr>
        <p:txBody>
          <a:bodyPr wrap="square" rtlCol="0">
            <a:spAutoFit/>
          </a:bodyPr>
          <a:lstStyle/>
          <a:p>
            <a:r>
              <a:rPr lang="sv-SE" dirty="0" smtClean="0">
                <a:solidFill>
                  <a:prstClr val="black"/>
                </a:solidFill>
              </a:rPr>
              <a:t>SSAFR 2019 Song: </a:t>
            </a:r>
            <a:r>
              <a:rPr lang="sv-SE" dirty="0" err="1" smtClean="0">
                <a:solidFill>
                  <a:prstClr val="black"/>
                </a:solidFill>
              </a:rPr>
              <a:t>Methods</a:t>
            </a:r>
            <a:r>
              <a:rPr lang="sv-SE" dirty="0" smtClean="0">
                <a:solidFill>
                  <a:prstClr val="black"/>
                </a:solidFill>
              </a:rPr>
              <a:t> in </a:t>
            </a:r>
            <a:r>
              <a:rPr lang="sv-SE" dirty="0" err="1" smtClean="0">
                <a:solidFill>
                  <a:prstClr val="black"/>
                </a:solidFill>
              </a:rPr>
              <a:t>Math</a:t>
            </a:r>
            <a:endParaRPr lang="sv-SE" dirty="0" smtClean="0">
              <a:solidFill>
                <a:prstClr val="black"/>
              </a:solidFill>
            </a:endParaRPr>
          </a:p>
          <a:p>
            <a:r>
              <a:rPr lang="sv-SE" sz="1200" dirty="0" err="1" smtClean="0">
                <a:solidFill>
                  <a:prstClr val="black"/>
                </a:solidFill>
              </a:rPr>
              <a:t>Lyrics</a:t>
            </a:r>
            <a:r>
              <a:rPr lang="sv-SE" sz="1200" dirty="0" smtClean="0">
                <a:solidFill>
                  <a:prstClr val="black"/>
                </a:solidFill>
              </a:rPr>
              <a:t>: Peter </a:t>
            </a:r>
            <a:r>
              <a:rPr lang="sv-SE" sz="1200" dirty="0" err="1" smtClean="0">
                <a:solidFill>
                  <a:prstClr val="black"/>
                </a:solidFill>
              </a:rPr>
              <a:t>Lohmander</a:t>
            </a:r>
            <a:endParaRPr lang="sv-SE" sz="1200" dirty="0" smtClean="0">
              <a:solidFill>
                <a:prstClr val="black"/>
              </a:solidFill>
            </a:endParaRPr>
          </a:p>
          <a:p>
            <a:r>
              <a:rPr lang="sv-SE" sz="1200" dirty="0" err="1" smtClean="0">
                <a:solidFill>
                  <a:prstClr val="black"/>
                </a:solidFill>
              </a:rPr>
              <a:t>Melody</a:t>
            </a:r>
            <a:r>
              <a:rPr lang="sv-SE" sz="1200" dirty="0" smtClean="0">
                <a:solidFill>
                  <a:prstClr val="black"/>
                </a:solidFill>
              </a:rPr>
              <a:t>: </a:t>
            </a:r>
            <a:r>
              <a:rPr lang="sv-SE" sz="1200" dirty="0" err="1" smtClean="0">
                <a:solidFill>
                  <a:prstClr val="black"/>
                </a:solidFill>
              </a:rPr>
              <a:t>Dire</a:t>
            </a:r>
            <a:r>
              <a:rPr lang="sv-SE" sz="1200" dirty="0" smtClean="0">
                <a:solidFill>
                  <a:prstClr val="black"/>
                </a:solidFill>
              </a:rPr>
              <a:t> Straits, Brothers in Arms</a:t>
            </a:r>
          </a:p>
          <a:p>
            <a:endParaRPr lang="sv-SE" sz="1200" dirty="0">
              <a:solidFill>
                <a:prstClr val="black"/>
              </a:solidFill>
            </a:endParaRPr>
          </a:p>
          <a:p>
            <a:r>
              <a:rPr lang="sv-SE" sz="1100" dirty="0" err="1" smtClean="0">
                <a:solidFill>
                  <a:prstClr val="black"/>
                </a:solidFill>
              </a:rPr>
              <a:t>Inconsistent</a:t>
            </a:r>
            <a:r>
              <a:rPr lang="sv-SE" sz="1100" dirty="0" smtClean="0">
                <a:solidFill>
                  <a:prstClr val="black"/>
                </a:solidFill>
              </a:rPr>
              <a:t> </a:t>
            </a:r>
            <a:r>
              <a:rPr lang="sv-SE" sz="1100" dirty="0">
                <a:solidFill>
                  <a:prstClr val="black"/>
                </a:solidFill>
              </a:rPr>
              <a:t>solutions </a:t>
            </a:r>
          </a:p>
          <a:p>
            <a:r>
              <a:rPr lang="sv-SE" sz="1100" dirty="0" err="1">
                <a:solidFill>
                  <a:prstClr val="black"/>
                </a:solidFill>
              </a:rPr>
              <a:t>We</a:t>
            </a:r>
            <a:r>
              <a:rPr lang="sv-SE" sz="1100" dirty="0">
                <a:solidFill>
                  <a:prstClr val="black"/>
                </a:solidFill>
              </a:rPr>
              <a:t> </a:t>
            </a:r>
            <a:r>
              <a:rPr lang="sv-SE" sz="1100" dirty="0" err="1">
                <a:solidFill>
                  <a:prstClr val="black"/>
                </a:solidFill>
              </a:rPr>
              <a:t>know</a:t>
            </a:r>
            <a:r>
              <a:rPr lang="sv-SE" sz="1100" dirty="0">
                <a:solidFill>
                  <a:prstClr val="black"/>
                </a:solidFill>
              </a:rPr>
              <a:t> </a:t>
            </a:r>
            <a:r>
              <a:rPr lang="sv-SE" sz="1100" dirty="0" err="1" smtClean="0">
                <a:solidFill>
                  <a:prstClr val="black"/>
                </a:solidFill>
              </a:rPr>
              <a:t>them</a:t>
            </a:r>
            <a:r>
              <a:rPr lang="sv-SE" sz="1100" dirty="0" smtClean="0">
                <a:solidFill>
                  <a:prstClr val="black"/>
                </a:solidFill>
              </a:rPr>
              <a:t> by </a:t>
            </a:r>
            <a:r>
              <a:rPr lang="sv-SE" sz="1100" dirty="0" err="1" smtClean="0">
                <a:solidFill>
                  <a:prstClr val="black"/>
                </a:solidFill>
              </a:rPr>
              <a:t>now</a:t>
            </a:r>
            <a:r>
              <a:rPr lang="sv-SE" sz="1100" dirty="0">
                <a:solidFill>
                  <a:prstClr val="black"/>
                </a:solidFill>
              </a:rPr>
              <a:t>,</a:t>
            </a:r>
          </a:p>
          <a:p>
            <a:r>
              <a:rPr lang="sv-SE" sz="1100" dirty="0" err="1">
                <a:solidFill>
                  <a:prstClr val="black"/>
                </a:solidFill>
              </a:rPr>
              <a:t>But</a:t>
            </a:r>
            <a:r>
              <a:rPr lang="sv-SE" sz="1100" dirty="0">
                <a:solidFill>
                  <a:prstClr val="black"/>
                </a:solidFill>
              </a:rPr>
              <a:t> </a:t>
            </a:r>
            <a:r>
              <a:rPr lang="sv-SE" sz="1100" dirty="0" err="1">
                <a:solidFill>
                  <a:prstClr val="black"/>
                </a:solidFill>
              </a:rPr>
              <a:t>our</a:t>
            </a:r>
            <a:r>
              <a:rPr lang="sv-SE" sz="1100" dirty="0">
                <a:solidFill>
                  <a:prstClr val="black"/>
                </a:solidFill>
              </a:rPr>
              <a:t> </a:t>
            </a:r>
            <a:r>
              <a:rPr lang="sv-SE" sz="1100" dirty="0" err="1">
                <a:solidFill>
                  <a:prstClr val="black"/>
                </a:solidFill>
              </a:rPr>
              <a:t>background</a:t>
            </a:r>
            <a:r>
              <a:rPr lang="sv-SE" sz="1100" dirty="0">
                <a:solidFill>
                  <a:prstClr val="black"/>
                </a:solidFill>
              </a:rPr>
              <a:t> is science,</a:t>
            </a:r>
          </a:p>
          <a:p>
            <a:r>
              <a:rPr lang="sv-SE" sz="1100" dirty="0" err="1" smtClean="0">
                <a:solidFill>
                  <a:prstClr val="black"/>
                </a:solidFill>
              </a:rPr>
              <a:t>Where</a:t>
            </a:r>
            <a:r>
              <a:rPr lang="sv-SE" sz="1100" dirty="0" smtClean="0">
                <a:solidFill>
                  <a:prstClr val="black"/>
                </a:solidFill>
              </a:rPr>
              <a:t> </a:t>
            </a:r>
            <a:r>
              <a:rPr lang="sv-SE" sz="1100" dirty="0" err="1" smtClean="0">
                <a:solidFill>
                  <a:prstClr val="black"/>
                </a:solidFill>
              </a:rPr>
              <a:t>math</a:t>
            </a:r>
            <a:r>
              <a:rPr lang="sv-SE" sz="1100" dirty="0" smtClean="0">
                <a:solidFill>
                  <a:prstClr val="black"/>
                </a:solidFill>
              </a:rPr>
              <a:t> </a:t>
            </a:r>
            <a:r>
              <a:rPr lang="sv-SE" sz="1100" dirty="0">
                <a:solidFill>
                  <a:prstClr val="black"/>
                </a:solidFill>
              </a:rPr>
              <a:t>is </a:t>
            </a:r>
            <a:r>
              <a:rPr lang="sv-SE" sz="1100" dirty="0" err="1" smtClean="0">
                <a:solidFill>
                  <a:prstClr val="black"/>
                </a:solidFill>
              </a:rPr>
              <a:t>key</a:t>
            </a:r>
            <a:r>
              <a:rPr lang="sv-SE" sz="1100" dirty="0">
                <a:solidFill>
                  <a:prstClr val="black"/>
                </a:solidFill>
              </a:rPr>
              <a:t>,</a:t>
            </a:r>
          </a:p>
          <a:p>
            <a:r>
              <a:rPr lang="sv-SE" sz="1100" dirty="0" err="1">
                <a:solidFill>
                  <a:prstClr val="black"/>
                </a:solidFill>
              </a:rPr>
              <a:t>Some</a:t>
            </a:r>
            <a:r>
              <a:rPr lang="sv-SE" sz="1100" dirty="0">
                <a:solidFill>
                  <a:prstClr val="black"/>
                </a:solidFill>
              </a:rPr>
              <a:t> </a:t>
            </a:r>
            <a:r>
              <a:rPr lang="sv-SE" sz="1100" dirty="0" err="1">
                <a:solidFill>
                  <a:prstClr val="black"/>
                </a:solidFill>
              </a:rPr>
              <a:t>day</a:t>
            </a:r>
            <a:r>
              <a:rPr lang="sv-SE" sz="1100" dirty="0">
                <a:solidFill>
                  <a:prstClr val="black"/>
                </a:solidFill>
              </a:rPr>
              <a:t> </a:t>
            </a:r>
            <a:r>
              <a:rPr lang="sv-SE" sz="1100" dirty="0" err="1">
                <a:solidFill>
                  <a:prstClr val="black"/>
                </a:solidFill>
              </a:rPr>
              <a:t>you'll</a:t>
            </a:r>
            <a:r>
              <a:rPr lang="sv-SE" sz="1100" dirty="0">
                <a:solidFill>
                  <a:prstClr val="black"/>
                </a:solidFill>
              </a:rPr>
              <a:t> </a:t>
            </a:r>
            <a:r>
              <a:rPr lang="sv-SE" sz="1100" dirty="0" err="1">
                <a:solidFill>
                  <a:prstClr val="black"/>
                </a:solidFill>
              </a:rPr>
              <a:t>return</a:t>
            </a:r>
            <a:r>
              <a:rPr lang="sv-SE" sz="1100" dirty="0">
                <a:solidFill>
                  <a:prstClr val="black"/>
                </a:solidFill>
              </a:rPr>
              <a:t> to</a:t>
            </a:r>
          </a:p>
          <a:p>
            <a:r>
              <a:rPr lang="sv-SE" sz="1100" dirty="0">
                <a:solidFill>
                  <a:prstClr val="black"/>
                </a:solidFill>
              </a:rPr>
              <a:t>Derivations so pure,</a:t>
            </a:r>
          </a:p>
          <a:p>
            <a:r>
              <a:rPr lang="sv-SE" sz="1100" dirty="0" err="1" smtClean="0">
                <a:solidFill>
                  <a:prstClr val="black"/>
                </a:solidFill>
              </a:rPr>
              <a:t>You'll</a:t>
            </a:r>
            <a:r>
              <a:rPr lang="sv-SE" sz="1100" dirty="0" smtClean="0">
                <a:solidFill>
                  <a:prstClr val="black"/>
                </a:solidFill>
              </a:rPr>
              <a:t> </a:t>
            </a:r>
            <a:r>
              <a:rPr lang="sv-SE" sz="1100" dirty="0">
                <a:solidFill>
                  <a:prstClr val="black"/>
                </a:solidFill>
              </a:rPr>
              <a:t>no </a:t>
            </a:r>
            <a:r>
              <a:rPr lang="sv-SE" sz="1100" dirty="0" err="1">
                <a:solidFill>
                  <a:prstClr val="black"/>
                </a:solidFill>
              </a:rPr>
              <a:t>longer</a:t>
            </a:r>
            <a:r>
              <a:rPr lang="sv-SE" sz="1100" dirty="0">
                <a:solidFill>
                  <a:prstClr val="black"/>
                </a:solidFill>
              </a:rPr>
              <a:t> risk </a:t>
            </a:r>
          </a:p>
          <a:p>
            <a:r>
              <a:rPr lang="sv-SE" sz="1100" dirty="0">
                <a:solidFill>
                  <a:prstClr val="black"/>
                </a:solidFill>
              </a:rPr>
              <a:t>To be </a:t>
            </a:r>
            <a:r>
              <a:rPr lang="sv-SE" sz="1100" dirty="0" err="1">
                <a:solidFill>
                  <a:prstClr val="black"/>
                </a:solidFill>
              </a:rPr>
              <a:t>guessing</a:t>
            </a:r>
            <a:r>
              <a:rPr lang="sv-SE" sz="1100" dirty="0">
                <a:solidFill>
                  <a:prstClr val="black"/>
                </a:solidFill>
              </a:rPr>
              <a:t> </a:t>
            </a:r>
            <a:r>
              <a:rPr lang="sv-SE" sz="1100" dirty="0" smtClean="0">
                <a:solidFill>
                  <a:prstClr val="black"/>
                </a:solidFill>
              </a:rPr>
              <a:t>and </a:t>
            </a:r>
            <a:r>
              <a:rPr lang="sv-SE" sz="1100" dirty="0" err="1" smtClean="0">
                <a:solidFill>
                  <a:prstClr val="black"/>
                </a:solidFill>
              </a:rPr>
              <a:t>wrong</a:t>
            </a:r>
            <a:endParaRPr lang="sv-SE" sz="1100" dirty="0" smtClean="0">
              <a:solidFill>
                <a:prstClr val="black"/>
              </a:solidFill>
            </a:endParaRPr>
          </a:p>
          <a:p>
            <a:endParaRPr lang="sv-SE" sz="1100" dirty="0">
              <a:solidFill>
                <a:prstClr val="black"/>
              </a:solidFill>
            </a:endParaRPr>
          </a:p>
          <a:p>
            <a:r>
              <a:rPr lang="en-US" sz="1100" dirty="0">
                <a:solidFill>
                  <a:prstClr val="black"/>
                </a:solidFill>
              </a:rPr>
              <a:t>Through these fields of confusion,</a:t>
            </a:r>
          </a:p>
          <a:p>
            <a:r>
              <a:rPr lang="en-US" sz="1100" dirty="0">
                <a:solidFill>
                  <a:prstClr val="black"/>
                </a:solidFill>
              </a:rPr>
              <a:t>Incompleteness and lies,</a:t>
            </a:r>
          </a:p>
          <a:p>
            <a:r>
              <a:rPr lang="en-US" sz="1100" dirty="0">
                <a:solidFill>
                  <a:prstClr val="black"/>
                </a:solidFill>
              </a:rPr>
              <a:t>I've witnessed your suffering,</a:t>
            </a:r>
          </a:p>
          <a:p>
            <a:r>
              <a:rPr lang="en-US" sz="1100" dirty="0">
                <a:solidFill>
                  <a:prstClr val="black"/>
                </a:solidFill>
              </a:rPr>
              <a:t>As the errors grow wild,</a:t>
            </a:r>
          </a:p>
          <a:p>
            <a:r>
              <a:rPr lang="en-US" sz="1100" dirty="0">
                <a:solidFill>
                  <a:prstClr val="black"/>
                </a:solidFill>
              </a:rPr>
              <a:t>And though they did hurt us so bad</a:t>
            </a:r>
          </a:p>
          <a:p>
            <a:r>
              <a:rPr lang="en-US" sz="1100" dirty="0">
                <a:solidFill>
                  <a:prstClr val="black"/>
                </a:solidFill>
              </a:rPr>
              <a:t>With solutions quite wrong,</a:t>
            </a:r>
          </a:p>
          <a:p>
            <a:r>
              <a:rPr lang="en-US" sz="1100" dirty="0">
                <a:solidFill>
                  <a:prstClr val="black"/>
                </a:solidFill>
              </a:rPr>
              <a:t>You did not desert me</a:t>
            </a:r>
          </a:p>
          <a:p>
            <a:r>
              <a:rPr lang="en-US" sz="1100" dirty="0">
                <a:solidFill>
                  <a:prstClr val="black"/>
                </a:solidFill>
              </a:rPr>
              <a:t>My methods in math</a:t>
            </a:r>
          </a:p>
          <a:p>
            <a:endParaRPr lang="sv-SE" sz="1100" dirty="0" smtClean="0">
              <a:solidFill>
                <a:prstClr val="black"/>
              </a:solidFill>
            </a:endParaRPr>
          </a:p>
          <a:p>
            <a:r>
              <a:rPr lang="en-US" sz="1100" dirty="0">
                <a:solidFill>
                  <a:prstClr val="black"/>
                </a:solidFill>
              </a:rPr>
              <a:t>There's so many different plans</a:t>
            </a:r>
          </a:p>
          <a:p>
            <a:r>
              <a:rPr lang="en-US" sz="1100" dirty="0">
                <a:solidFill>
                  <a:prstClr val="black"/>
                </a:solidFill>
              </a:rPr>
              <a:t>So many different trends</a:t>
            </a:r>
          </a:p>
          <a:p>
            <a:r>
              <a:rPr lang="en-US" sz="1100" dirty="0">
                <a:solidFill>
                  <a:prstClr val="black"/>
                </a:solidFill>
              </a:rPr>
              <a:t>And there is just one solution,</a:t>
            </a:r>
          </a:p>
          <a:p>
            <a:r>
              <a:rPr lang="en-US" sz="1100" dirty="0">
                <a:solidFill>
                  <a:prstClr val="black"/>
                </a:solidFill>
              </a:rPr>
              <a:t>Which is the optimal one</a:t>
            </a:r>
          </a:p>
          <a:p>
            <a:endParaRPr lang="sv-SE" sz="1100" dirty="0" smtClean="0">
              <a:solidFill>
                <a:prstClr val="black"/>
              </a:solidFill>
            </a:endParaRPr>
          </a:p>
          <a:p>
            <a:r>
              <a:rPr lang="en-US" sz="1100" dirty="0">
                <a:solidFill>
                  <a:prstClr val="black"/>
                </a:solidFill>
              </a:rPr>
              <a:t>Now our science goes quite well</a:t>
            </a:r>
          </a:p>
          <a:p>
            <a:r>
              <a:rPr lang="en-US" sz="1100" dirty="0">
                <a:solidFill>
                  <a:prstClr val="black"/>
                </a:solidFill>
              </a:rPr>
              <a:t>Our solutions ride high</a:t>
            </a:r>
          </a:p>
          <a:p>
            <a:r>
              <a:rPr lang="en-US" sz="1100" dirty="0">
                <a:solidFill>
                  <a:prstClr val="black"/>
                </a:solidFill>
              </a:rPr>
              <a:t>Now we all know very well</a:t>
            </a:r>
          </a:p>
          <a:p>
            <a:r>
              <a:rPr lang="en-US" sz="1100" dirty="0">
                <a:solidFill>
                  <a:prstClr val="black"/>
                </a:solidFill>
              </a:rPr>
              <a:t>Every lie has to die</a:t>
            </a:r>
          </a:p>
          <a:p>
            <a:r>
              <a:rPr lang="en-US" sz="1100" dirty="0">
                <a:solidFill>
                  <a:prstClr val="black"/>
                </a:solidFill>
              </a:rPr>
              <a:t>But it's written in the starlight</a:t>
            </a:r>
          </a:p>
          <a:p>
            <a:r>
              <a:rPr lang="en-US" sz="1100" dirty="0">
                <a:solidFill>
                  <a:prstClr val="black"/>
                </a:solidFill>
              </a:rPr>
              <a:t>And every line in your palm</a:t>
            </a:r>
          </a:p>
          <a:p>
            <a:r>
              <a:rPr lang="en-US" sz="1100" dirty="0">
                <a:solidFill>
                  <a:prstClr val="black"/>
                </a:solidFill>
              </a:rPr>
              <a:t>Only fools can make war</a:t>
            </a:r>
          </a:p>
          <a:p>
            <a:r>
              <a:rPr lang="en-US" sz="1100" dirty="0">
                <a:solidFill>
                  <a:prstClr val="black"/>
                </a:solidFill>
              </a:rPr>
              <a:t>On our methods in math</a:t>
            </a:r>
          </a:p>
          <a:p>
            <a:endParaRPr lang="sv-SE" sz="1200" dirty="0" smtClean="0">
              <a:solidFill>
                <a:prstClr val="black"/>
              </a:solidFill>
            </a:endParaRPr>
          </a:p>
          <a:p>
            <a:endParaRPr lang="sv-SE" sz="1200" dirty="0">
              <a:solidFill>
                <a:prstClr val="black"/>
              </a:solidFill>
            </a:endParaRPr>
          </a:p>
          <a:p>
            <a:endParaRPr lang="sv-SE" sz="1200" dirty="0" smtClean="0">
              <a:solidFill>
                <a:prstClr val="black"/>
              </a:solidFill>
            </a:endParaRPr>
          </a:p>
          <a:p>
            <a:endParaRPr lang="sv-SE" sz="1200" dirty="0" smtClean="0">
              <a:solidFill>
                <a:prstClr val="black"/>
              </a:solidFill>
            </a:endParaRPr>
          </a:p>
          <a:p>
            <a:endParaRPr lang="sv-SE" sz="1200" dirty="0" smtClean="0">
              <a:solidFill>
                <a:prstClr val="black"/>
              </a:solidFill>
            </a:endParaRPr>
          </a:p>
          <a:p>
            <a:endParaRPr lang="sv-SE" sz="1200" dirty="0">
              <a:solidFill>
                <a:prstClr val="black"/>
              </a:solidFill>
            </a:endParaRPr>
          </a:p>
          <a:p>
            <a:endParaRPr lang="sv-SE" sz="1200" dirty="0">
              <a:solidFill>
                <a:prstClr val="black"/>
              </a:solidFill>
            </a:endParaRPr>
          </a:p>
        </p:txBody>
      </p:sp>
      <p:sp>
        <p:nvSpPr>
          <p:cNvPr id="2" name="textruta 1"/>
          <p:cNvSpPr txBox="1"/>
          <p:nvPr/>
        </p:nvSpPr>
        <p:spPr>
          <a:xfrm>
            <a:off x="2214350" y="5636305"/>
            <a:ext cx="3227884" cy="600164"/>
          </a:xfrm>
          <a:prstGeom prst="rect">
            <a:avLst/>
          </a:prstGeom>
          <a:noFill/>
        </p:spPr>
        <p:txBody>
          <a:bodyPr wrap="square" rtlCol="0">
            <a:spAutoFit/>
          </a:bodyPr>
          <a:lstStyle/>
          <a:p>
            <a:r>
              <a:rPr lang="sv-SE" sz="1100" dirty="0" err="1">
                <a:solidFill>
                  <a:prstClr val="black"/>
                </a:solidFill>
              </a:rPr>
              <a:t>Yoni</a:t>
            </a:r>
            <a:r>
              <a:rPr lang="sv-SE" sz="1100" dirty="0">
                <a:solidFill>
                  <a:prstClr val="black"/>
                </a:solidFill>
              </a:rPr>
              <a:t> Schlesinger | Brothers in Arms (</a:t>
            </a:r>
            <a:r>
              <a:rPr lang="sv-SE" sz="1100" dirty="0" err="1">
                <a:solidFill>
                  <a:prstClr val="black"/>
                </a:solidFill>
              </a:rPr>
              <a:t>Dire</a:t>
            </a:r>
            <a:r>
              <a:rPr lang="sv-SE" sz="1100" dirty="0">
                <a:solidFill>
                  <a:prstClr val="black"/>
                </a:solidFill>
              </a:rPr>
              <a:t> Straits) </a:t>
            </a:r>
            <a:endParaRPr lang="sv-SE" sz="1100" dirty="0" smtClean="0">
              <a:solidFill>
                <a:prstClr val="black"/>
              </a:solidFill>
            </a:endParaRPr>
          </a:p>
          <a:p>
            <a:r>
              <a:rPr lang="sv-SE" sz="1100" dirty="0" smtClean="0">
                <a:solidFill>
                  <a:prstClr val="black"/>
                </a:solidFill>
              </a:rPr>
              <a:t>solo </a:t>
            </a:r>
            <a:r>
              <a:rPr lang="sv-SE" sz="1100" dirty="0">
                <a:solidFill>
                  <a:prstClr val="black"/>
                </a:solidFill>
              </a:rPr>
              <a:t>fingerstyle | B&amp;G Little </a:t>
            </a:r>
            <a:r>
              <a:rPr lang="sv-SE" sz="1100" dirty="0" err="1" smtClean="0">
                <a:solidFill>
                  <a:prstClr val="black"/>
                </a:solidFill>
              </a:rPr>
              <a:t>Sister</a:t>
            </a:r>
            <a:endParaRPr lang="sv-SE" sz="1100" dirty="0" smtClean="0">
              <a:solidFill>
                <a:prstClr val="black"/>
              </a:solidFill>
            </a:endParaRPr>
          </a:p>
          <a:p>
            <a:r>
              <a:rPr lang="sv-SE" sz="1100" dirty="0">
                <a:solidFill>
                  <a:prstClr val="black"/>
                </a:solidFill>
                <a:hlinkClick r:id="rId7"/>
              </a:rPr>
              <a:t>https://</a:t>
            </a:r>
            <a:r>
              <a:rPr lang="sv-SE" sz="1100" dirty="0" smtClean="0">
                <a:solidFill>
                  <a:prstClr val="black"/>
                </a:solidFill>
                <a:hlinkClick r:id="rId7"/>
              </a:rPr>
              <a:t>www.youtube.com/watch?v=7QEeQhMr33E</a:t>
            </a:r>
            <a:r>
              <a:rPr lang="sv-SE" sz="1100" dirty="0" smtClean="0">
                <a:solidFill>
                  <a:prstClr val="black"/>
                </a:solidFill>
              </a:rPr>
              <a:t> </a:t>
            </a:r>
            <a:endParaRPr lang="sv-SE" sz="1100" dirty="0">
              <a:solidFill>
                <a:prstClr val="black"/>
              </a:solidFill>
            </a:endParaRPr>
          </a:p>
        </p:txBody>
      </p:sp>
      <p:sp>
        <p:nvSpPr>
          <p:cNvPr id="3" name="Rektangel 2"/>
          <p:cNvSpPr/>
          <p:nvPr/>
        </p:nvSpPr>
        <p:spPr>
          <a:xfrm>
            <a:off x="2214350" y="5636305"/>
            <a:ext cx="3227884" cy="6621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8" name="textruta 7"/>
          <p:cNvSpPr txBox="1"/>
          <p:nvPr/>
        </p:nvSpPr>
        <p:spPr>
          <a:xfrm>
            <a:off x="9913501" y="1617038"/>
            <a:ext cx="2037545" cy="276999"/>
          </a:xfrm>
          <a:prstGeom prst="rect">
            <a:avLst/>
          </a:prstGeom>
          <a:noFill/>
        </p:spPr>
        <p:txBody>
          <a:bodyPr wrap="square" rtlCol="0">
            <a:spAutoFit/>
          </a:bodyPr>
          <a:lstStyle/>
          <a:p>
            <a:r>
              <a:rPr lang="sv-SE" sz="1200" dirty="0">
                <a:solidFill>
                  <a:prstClr val="black"/>
                </a:solidFill>
                <a:hlinkClick r:id="rId8"/>
              </a:rPr>
              <a:t>http://www.lohmander.com</a:t>
            </a:r>
            <a:r>
              <a:rPr lang="sv-SE" sz="1200" dirty="0" smtClean="0">
                <a:solidFill>
                  <a:prstClr val="black"/>
                </a:solidFill>
                <a:hlinkClick r:id="rId8"/>
              </a:rPr>
              <a:t>/</a:t>
            </a:r>
            <a:r>
              <a:rPr lang="sv-SE" sz="1200" dirty="0" smtClean="0">
                <a:solidFill>
                  <a:prstClr val="black"/>
                </a:solidFill>
              </a:rPr>
              <a:t> </a:t>
            </a:r>
            <a:endParaRPr lang="sv-SE" sz="1200" dirty="0">
              <a:solidFill>
                <a:prstClr val="black"/>
              </a:solidFill>
            </a:endParaRPr>
          </a:p>
        </p:txBody>
      </p:sp>
      <p:sp>
        <p:nvSpPr>
          <p:cNvPr id="12" name="textruta 11"/>
          <p:cNvSpPr txBox="1"/>
          <p:nvPr/>
        </p:nvSpPr>
        <p:spPr>
          <a:xfrm>
            <a:off x="7418717" y="341806"/>
            <a:ext cx="1183337" cy="369332"/>
          </a:xfrm>
          <a:prstGeom prst="rect">
            <a:avLst/>
          </a:prstGeom>
          <a:noFill/>
        </p:spPr>
        <p:txBody>
          <a:bodyPr wrap="none" rtlCol="0">
            <a:spAutoFit/>
          </a:bodyPr>
          <a:lstStyle/>
          <a:p>
            <a:r>
              <a:rPr lang="sv-SE" b="1" i="1" dirty="0" smtClean="0">
                <a:solidFill>
                  <a:srgbClr val="FF0000"/>
                </a:solidFill>
              </a:rPr>
              <a:t>The Andes</a:t>
            </a:r>
            <a:endParaRPr lang="sv-SE" b="1" i="1" dirty="0">
              <a:solidFill>
                <a:srgbClr val="FF0000"/>
              </a:solidFill>
            </a:endParaRPr>
          </a:p>
        </p:txBody>
      </p:sp>
      <p:sp>
        <p:nvSpPr>
          <p:cNvPr id="13" name="textruta 12"/>
          <p:cNvSpPr txBox="1"/>
          <p:nvPr/>
        </p:nvSpPr>
        <p:spPr>
          <a:xfrm>
            <a:off x="3866435" y="2454395"/>
            <a:ext cx="918906" cy="646331"/>
          </a:xfrm>
          <a:prstGeom prst="rect">
            <a:avLst/>
          </a:prstGeom>
          <a:noFill/>
        </p:spPr>
        <p:txBody>
          <a:bodyPr wrap="none" rtlCol="0">
            <a:spAutoFit/>
          </a:bodyPr>
          <a:lstStyle/>
          <a:p>
            <a:r>
              <a:rPr lang="sv-SE" b="1" i="1" dirty="0" smtClean="0">
                <a:solidFill>
                  <a:srgbClr val="00B050"/>
                </a:solidFill>
              </a:rPr>
              <a:t>Forests </a:t>
            </a:r>
          </a:p>
          <a:p>
            <a:r>
              <a:rPr lang="sv-SE" b="1" i="1" dirty="0" err="1" smtClean="0">
                <a:solidFill>
                  <a:srgbClr val="00B050"/>
                </a:solidFill>
              </a:rPr>
              <a:t>of</a:t>
            </a:r>
            <a:r>
              <a:rPr lang="sv-SE" b="1" i="1" dirty="0" smtClean="0">
                <a:solidFill>
                  <a:srgbClr val="00B050"/>
                </a:solidFill>
              </a:rPr>
              <a:t> Chile</a:t>
            </a:r>
            <a:endParaRPr lang="sv-SE" b="1" i="1" dirty="0">
              <a:solidFill>
                <a:srgbClr val="00B050"/>
              </a:solidFill>
            </a:endParaRPr>
          </a:p>
        </p:txBody>
      </p:sp>
      <p:sp>
        <p:nvSpPr>
          <p:cNvPr id="14" name="textruta 13"/>
          <p:cNvSpPr txBox="1"/>
          <p:nvPr/>
        </p:nvSpPr>
        <p:spPr>
          <a:xfrm>
            <a:off x="4197202" y="5083431"/>
            <a:ext cx="1452962" cy="369332"/>
          </a:xfrm>
          <a:prstGeom prst="rect">
            <a:avLst/>
          </a:prstGeom>
          <a:noFill/>
        </p:spPr>
        <p:txBody>
          <a:bodyPr wrap="none" rtlCol="0">
            <a:spAutoFit/>
          </a:bodyPr>
          <a:lstStyle/>
          <a:p>
            <a:r>
              <a:rPr lang="sv-SE" b="1" i="1" dirty="0" smtClean="0">
                <a:solidFill>
                  <a:srgbClr val="0070C0"/>
                </a:solidFill>
              </a:rPr>
              <a:t>Pacific Ocean</a:t>
            </a:r>
            <a:endParaRPr lang="sv-SE" b="1" i="1" dirty="0">
              <a:solidFill>
                <a:srgbClr val="0070C0"/>
              </a:solidFill>
            </a:endParaRPr>
          </a:p>
        </p:txBody>
      </p:sp>
      <p:graphicFrame>
        <p:nvGraphicFramePr>
          <p:cNvPr id="15" name="Objekt 14"/>
          <p:cNvGraphicFramePr>
            <a:graphicFrameLocks noChangeAspect="1"/>
          </p:cNvGraphicFramePr>
          <p:nvPr>
            <p:extLst/>
          </p:nvPr>
        </p:nvGraphicFramePr>
        <p:xfrm>
          <a:off x="7065034" y="5452763"/>
          <a:ext cx="2848467" cy="277148"/>
        </p:xfrm>
        <a:graphic>
          <a:graphicData uri="http://schemas.openxmlformats.org/presentationml/2006/ole">
            <mc:AlternateContent xmlns:mc="http://schemas.openxmlformats.org/markup-compatibility/2006">
              <mc:Choice xmlns:v="urn:schemas-microsoft-com:vml" Requires="v">
                <p:oleObj spid="_x0000_s1090" name="Equation" r:id="rId9" imgW="2349360" imgH="228600" progId="Equation.DSMT4">
                  <p:embed/>
                </p:oleObj>
              </mc:Choice>
              <mc:Fallback>
                <p:oleObj name="Equation" r:id="rId9" imgW="2349360" imgH="228600" progId="Equation.DSMT4">
                  <p:embed/>
                  <p:pic>
                    <p:nvPicPr>
                      <p:cNvPr id="0" name=""/>
                      <p:cNvPicPr/>
                      <p:nvPr/>
                    </p:nvPicPr>
                    <p:blipFill>
                      <a:blip r:embed="rId10"/>
                      <a:stretch>
                        <a:fillRect/>
                      </a:stretch>
                    </p:blipFill>
                    <p:spPr>
                      <a:xfrm>
                        <a:off x="7065034" y="5452763"/>
                        <a:ext cx="2848467" cy="277148"/>
                      </a:xfrm>
                      <a:prstGeom prst="rect">
                        <a:avLst/>
                      </a:prstGeom>
                    </p:spPr>
                  </p:pic>
                </p:oleObj>
              </mc:Fallback>
            </mc:AlternateContent>
          </a:graphicData>
        </a:graphic>
      </p:graphicFrame>
      <p:graphicFrame>
        <p:nvGraphicFramePr>
          <p:cNvPr id="16" name="Objekt 15"/>
          <p:cNvGraphicFramePr>
            <a:graphicFrameLocks noChangeAspect="1"/>
          </p:cNvGraphicFramePr>
          <p:nvPr>
            <p:extLst/>
          </p:nvPr>
        </p:nvGraphicFramePr>
        <p:xfrm>
          <a:off x="7753352" y="5770523"/>
          <a:ext cx="1773601" cy="465946"/>
        </p:xfrm>
        <a:graphic>
          <a:graphicData uri="http://schemas.openxmlformats.org/presentationml/2006/ole">
            <mc:AlternateContent xmlns:mc="http://schemas.openxmlformats.org/markup-compatibility/2006">
              <mc:Choice xmlns:v="urn:schemas-microsoft-com:vml" Requires="v">
                <p:oleObj spid="_x0000_s1091" name="Equation" r:id="rId11" imgW="1498320" imgH="393480" progId="Equation.DSMT4">
                  <p:embed/>
                </p:oleObj>
              </mc:Choice>
              <mc:Fallback>
                <p:oleObj name="Equation" r:id="rId11" imgW="1498320" imgH="393480" progId="Equation.DSMT4">
                  <p:embed/>
                  <p:pic>
                    <p:nvPicPr>
                      <p:cNvPr id="0" name=""/>
                      <p:cNvPicPr/>
                      <p:nvPr/>
                    </p:nvPicPr>
                    <p:blipFill>
                      <a:blip r:embed="rId12"/>
                      <a:stretch>
                        <a:fillRect/>
                      </a:stretch>
                    </p:blipFill>
                    <p:spPr>
                      <a:xfrm>
                        <a:off x="7753352" y="5770523"/>
                        <a:ext cx="1773601" cy="465946"/>
                      </a:xfrm>
                      <a:prstGeom prst="rect">
                        <a:avLst/>
                      </a:prstGeom>
                    </p:spPr>
                  </p:pic>
                </p:oleObj>
              </mc:Fallback>
            </mc:AlternateContent>
          </a:graphicData>
        </a:graphic>
      </p:graphicFrame>
      <p:sp>
        <p:nvSpPr>
          <p:cNvPr id="17" name="textruta 16"/>
          <p:cNvSpPr txBox="1"/>
          <p:nvPr/>
        </p:nvSpPr>
        <p:spPr>
          <a:xfrm>
            <a:off x="3263228" y="3592045"/>
            <a:ext cx="1650452" cy="923330"/>
          </a:xfrm>
          <a:prstGeom prst="rect">
            <a:avLst/>
          </a:prstGeom>
          <a:noFill/>
        </p:spPr>
        <p:txBody>
          <a:bodyPr wrap="none" rtlCol="0">
            <a:spAutoFit/>
          </a:bodyPr>
          <a:lstStyle/>
          <a:p>
            <a:r>
              <a:rPr lang="sv-SE" b="1" i="1" dirty="0" smtClean="0">
                <a:solidFill>
                  <a:srgbClr val="7030A0"/>
                </a:solidFill>
              </a:rPr>
              <a:t>SSAFR 2019</a:t>
            </a:r>
          </a:p>
          <a:p>
            <a:r>
              <a:rPr lang="sv-SE" b="1" i="1" dirty="0" smtClean="0">
                <a:solidFill>
                  <a:srgbClr val="7030A0"/>
                </a:solidFill>
              </a:rPr>
              <a:t>in Puerto Varas</a:t>
            </a:r>
          </a:p>
          <a:p>
            <a:r>
              <a:rPr lang="sv-SE" b="1" i="1" dirty="0" err="1" smtClean="0">
                <a:solidFill>
                  <a:srgbClr val="7030A0"/>
                </a:solidFill>
              </a:rPr>
              <a:t>March</a:t>
            </a:r>
            <a:r>
              <a:rPr lang="sv-SE" b="1" i="1" dirty="0" smtClean="0">
                <a:solidFill>
                  <a:srgbClr val="7030A0"/>
                </a:solidFill>
              </a:rPr>
              <a:t> 3-7</a:t>
            </a:r>
            <a:endParaRPr lang="sv-SE" b="1" i="1" dirty="0">
              <a:solidFill>
                <a:srgbClr val="7030A0"/>
              </a:solidFill>
            </a:endParaRPr>
          </a:p>
        </p:txBody>
      </p:sp>
      <p:sp>
        <p:nvSpPr>
          <p:cNvPr id="18" name="textruta 17"/>
          <p:cNvSpPr txBox="1"/>
          <p:nvPr/>
        </p:nvSpPr>
        <p:spPr>
          <a:xfrm>
            <a:off x="7670355" y="5063125"/>
            <a:ext cx="1856598" cy="369332"/>
          </a:xfrm>
          <a:prstGeom prst="rect">
            <a:avLst/>
          </a:prstGeom>
          <a:noFill/>
        </p:spPr>
        <p:txBody>
          <a:bodyPr wrap="none" rtlCol="0">
            <a:spAutoFit/>
          </a:bodyPr>
          <a:lstStyle/>
          <a:p>
            <a:r>
              <a:rPr lang="sv-SE" u="sng" dirty="0" err="1" smtClean="0">
                <a:solidFill>
                  <a:prstClr val="black"/>
                </a:solidFill>
              </a:rPr>
              <a:t>Principle</a:t>
            </a:r>
            <a:r>
              <a:rPr lang="sv-SE" u="sng" dirty="0" smtClean="0">
                <a:solidFill>
                  <a:prstClr val="black"/>
                </a:solidFill>
              </a:rPr>
              <a:t> </a:t>
            </a:r>
            <a:r>
              <a:rPr lang="sv-SE" u="sng" dirty="0" err="1" smtClean="0">
                <a:solidFill>
                  <a:prstClr val="black"/>
                </a:solidFill>
              </a:rPr>
              <a:t>of</a:t>
            </a:r>
            <a:r>
              <a:rPr lang="sv-SE" u="sng" dirty="0" smtClean="0">
                <a:solidFill>
                  <a:prstClr val="black"/>
                </a:solidFill>
              </a:rPr>
              <a:t> Chile:</a:t>
            </a:r>
            <a:endParaRPr lang="sv-SE" u="sng" dirty="0">
              <a:solidFill>
                <a:prstClr val="black"/>
              </a:solidFill>
            </a:endParaRPr>
          </a:p>
        </p:txBody>
      </p:sp>
      <p:sp>
        <p:nvSpPr>
          <p:cNvPr id="19" name="Ellips 18"/>
          <p:cNvSpPr/>
          <p:nvPr/>
        </p:nvSpPr>
        <p:spPr>
          <a:xfrm>
            <a:off x="6912591" y="4940490"/>
            <a:ext cx="3302757" cy="165137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Tree>
    <p:extLst>
      <p:ext uri="{BB962C8B-B14F-4D97-AF65-F5344CB8AC3E}">
        <p14:creationId xmlns:p14="http://schemas.microsoft.com/office/powerpoint/2010/main" val="18853035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517102" y="527331"/>
            <a:ext cx="6096000" cy="6555641"/>
          </a:xfrm>
          <a:prstGeom prst="rect">
            <a:avLst/>
          </a:prstGeom>
        </p:spPr>
        <p:txBody>
          <a:bodyPr>
            <a:spAutoFit/>
          </a:bodyPr>
          <a:lstStyle/>
          <a:p>
            <a:r>
              <a:rPr lang="en-US" sz="3200" b="1" dirty="0">
                <a:solidFill>
                  <a:srgbClr val="FF0000"/>
                </a:solidFill>
              </a:rPr>
              <a:t>SSAFR song  </a:t>
            </a:r>
          </a:p>
          <a:p>
            <a:r>
              <a:rPr lang="en-US" sz="3200" dirty="0"/>
              <a:t>by Peter </a:t>
            </a:r>
            <a:r>
              <a:rPr lang="en-US" sz="3200" dirty="0" err="1"/>
              <a:t>Lohmander</a:t>
            </a:r>
            <a:r>
              <a:rPr lang="en-US" sz="3200" dirty="0"/>
              <a:t> 2017-08-29 </a:t>
            </a:r>
          </a:p>
          <a:p>
            <a:r>
              <a:rPr lang="en-US" sz="3200" dirty="0"/>
              <a:t>(Melody: Sancta Lucia) </a:t>
            </a:r>
          </a:p>
          <a:p>
            <a:r>
              <a:rPr lang="en-US" sz="3200" dirty="0"/>
              <a:t> </a:t>
            </a:r>
          </a:p>
          <a:p>
            <a:r>
              <a:rPr lang="en-US" sz="3200" dirty="0"/>
              <a:t>Systems analysis,  </a:t>
            </a:r>
          </a:p>
          <a:p>
            <a:r>
              <a:rPr lang="en-US" sz="3200" dirty="0"/>
              <a:t>in forest resources, </a:t>
            </a:r>
          </a:p>
          <a:p>
            <a:r>
              <a:rPr lang="en-US" sz="3200" dirty="0" err="1"/>
              <a:t>thats</a:t>
            </a:r>
            <a:r>
              <a:rPr lang="en-US" sz="3200" dirty="0"/>
              <a:t> what our planet needs,  </a:t>
            </a:r>
          </a:p>
          <a:p>
            <a:r>
              <a:rPr lang="en-US" sz="3200" dirty="0"/>
              <a:t>lets gather our forces, </a:t>
            </a:r>
          </a:p>
          <a:p>
            <a:r>
              <a:rPr lang="en-US" sz="3200" dirty="0"/>
              <a:t>to optimize management,  </a:t>
            </a:r>
          </a:p>
          <a:p>
            <a:r>
              <a:rPr lang="en-US" sz="3200" dirty="0"/>
              <a:t>consider logistics, </a:t>
            </a:r>
          </a:p>
          <a:p>
            <a:r>
              <a:rPr lang="en-US" sz="3200" dirty="0"/>
              <a:t>do not forget the many animals,  </a:t>
            </a:r>
          </a:p>
          <a:p>
            <a:r>
              <a:rPr lang="en-US" sz="3200" dirty="0"/>
              <a:t>climate and fires. </a:t>
            </a:r>
          </a:p>
          <a:p>
            <a:r>
              <a:rPr lang="en-US" dirty="0"/>
              <a:t> </a:t>
            </a:r>
          </a:p>
          <a:p>
            <a:r>
              <a:rPr lang="en-US" dirty="0"/>
              <a:t> </a:t>
            </a:r>
          </a:p>
        </p:txBody>
      </p:sp>
    </p:spTree>
    <p:extLst>
      <p:ext uri="{BB962C8B-B14F-4D97-AF65-F5344CB8AC3E}">
        <p14:creationId xmlns:p14="http://schemas.microsoft.com/office/powerpoint/2010/main" val="2358286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829636" y="615371"/>
            <a:ext cx="6096000" cy="6001643"/>
          </a:xfrm>
          <a:prstGeom prst="rect">
            <a:avLst/>
          </a:prstGeom>
        </p:spPr>
        <p:txBody>
          <a:bodyPr>
            <a:spAutoFit/>
          </a:bodyPr>
          <a:lstStyle/>
          <a:p>
            <a:pPr lvl="0"/>
            <a:r>
              <a:rPr lang="en-US" sz="3200" b="1" dirty="0" err="1">
                <a:solidFill>
                  <a:srgbClr val="00B050"/>
                </a:solidFill>
              </a:rPr>
              <a:t>Faustmann</a:t>
            </a:r>
            <a:r>
              <a:rPr lang="en-US" sz="3200" b="1" dirty="0">
                <a:solidFill>
                  <a:srgbClr val="00B050"/>
                </a:solidFill>
              </a:rPr>
              <a:t> song </a:t>
            </a:r>
          </a:p>
          <a:p>
            <a:pPr lvl="0"/>
            <a:r>
              <a:rPr lang="en-US" sz="3200" dirty="0">
                <a:solidFill>
                  <a:prstClr val="black"/>
                </a:solidFill>
              </a:rPr>
              <a:t>by Peter </a:t>
            </a:r>
            <a:r>
              <a:rPr lang="en-US" sz="3200" dirty="0" err="1">
                <a:solidFill>
                  <a:prstClr val="black"/>
                </a:solidFill>
              </a:rPr>
              <a:t>Lohmander</a:t>
            </a:r>
            <a:r>
              <a:rPr lang="en-US" sz="3200" dirty="0">
                <a:solidFill>
                  <a:prstClr val="black"/>
                </a:solidFill>
              </a:rPr>
              <a:t> 1984-12-13 </a:t>
            </a:r>
          </a:p>
          <a:p>
            <a:pPr lvl="0"/>
            <a:r>
              <a:rPr lang="en-US" sz="3200" dirty="0">
                <a:solidFill>
                  <a:prstClr val="black"/>
                </a:solidFill>
              </a:rPr>
              <a:t>(Melody: Sancta Lucia) </a:t>
            </a:r>
          </a:p>
          <a:p>
            <a:pPr lvl="0"/>
            <a:r>
              <a:rPr lang="en-US" sz="3200" dirty="0">
                <a:solidFill>
                  <a:prstClr val="black"/>
                </a:solidFill>
              </a:rPr>
              <a:t> </a:t>
            </a:r>
          </a:p>
          <a:p>
            <a:pPr lvl="0"/>
            <a:r>
              <a:rPr lang="en-US" sz="3200" dirty="0">
                <a:solidFill>
                  <a:prstClr val="black"/>
                </a:solidFill>
              </a:rPr>
              <a:t>Economic society, </a:t>
            </a:r>
          </a:p>
          <a:p>
            <a:pPr lvl="0"/>
            <a:r>
              <a:rPr lang="en-US" sz="3200" dirty="0">
                <a:solidFill>
                  <a:prstClr val="black"/>
                </a:solidFill>
              </a:rPr>
              <a:t>deep in the forest, </a:t>
            </a:r>
          </a:p>
          <a:p>
            <a:pPr lvl="0"/>
            <a:r>
              <a:rPr lang="en-US" sz="3200" dirty="0">
                <a:solidFill>
                  <a:prstClr val="black"/>
                </a:solidFill>
              </a:rPr>
              <a:t>we are all gathered here, </a:t>
            </a:r>
          </a:p>
          <a:p>
            <a:pPr lvl="0"/>
            <a:r>
              <a:rPr lang="en-US" sz="3200" dirty="0">
                <a:solidFill>
                  <a:prstClr val="black"/>
                </a:solidFill>
              </a:rPr>
              <a:t>in the honor of </a:t>
            </a:r>
            <a:r>
              <a:rPr lang="en-US" sz="3200" dirty="0" err="1">
                <a:solidFill>
                  <a:prstClr val="black"/>
                </a:solidFill>
              </a:rPr>
              <a:t>Faustmann</a:t>
            </a:r>
            <a:r>
              <a:rPr lang="en-US" sz="3200" dirty="0">
                <a:solidFill>
                  <a:prstClr val="black"/>
                </a:solidFill>
              </a:rPr>
              <a:t>, </a:t>
            </a:r>
          </a:p>
          <a:p>
            <a:pPr lvl="0"/>
            <a:r>
              <a:rPr lang="en-US" sz="3200" dirty="0">
                <a:solidFill>
                  <a:prstClr val="black"/>
                </a:solidFill>
              </a:rPr>
              <a:t>the whole world we represent, </a:t>
            </a:r>
          </a:p>
          <a:p>
            <a:pPr lvl="0"/>
            <a:r>
              <a:rPr lang="en-US" sz="3200" dirty="0">
                <a:solidFill>
                  <a:prstClr val="black"/>
                </a:solidFill>
              </a:rPr>
              <a:t>and the gold that is green, </a:t>
            </a:r>
          </a:p>
          <a:p>
            <a:pPr lvl="0"/>
            <a:r>
              <a:rPr lang="en-US" sz="3200" dirty="0">
                <a:solidFill>
                  <a:prstClr val="black"/>
                </a:solidFill>
              </a:rPr>
              <a:t>which we then transform to money, </a:t>
            </a:r>
          </a:p>
          <a:p>
            <a:pPr lvl="0"/>
            <a:r>
              <a:rPr lang="en-US" sz="3200" dirty="0">
                <a:solidFill>
                  <a:prstClr val="black"/>
                </a:solidFill>
              </a:rPr>
              <a:t>in the optimal way. </a:t>
            </a:r>
            <a:endParaRPr lang="sv-SE" sz="3200" dirty="0">
              <a:solidFill>
                <a:prstClr val="black"/>
              </a:solidFill>
            </a:endParaRPr>
          </a:p>
        </p:txBody>
      </p:sp>
    </p:spTree>
    <p:extLst>
      <p:ext uri="{BB962C8B-B14F-4D97-AF65-F5344CB8AC3E}">
        <p14:creationId xmlns:p14="http://schemas.microsoft.com/office/powerpoint/2010/main" val="427684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534" y="0"/>
            <a:ext cx="5140666" cy="6858000"/>
          </a:xfrm>
          <a:prstGeom prst="rect">
            <a:avLst/>
          </a:prstGeom>
        </p:spPr>
      </p:pic>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13</a:t>
            </a:fld>
            <a:endParaRPr lang="sv-SE">
              <a:solidFill>
                <a:prstClr val="black">
                  <a:tint val="75000"/>
                </a:prstClr>
              </a:solidFill>
            </a:endParaRPr>
          </a:p>
        </p:txBody>
      </p:sp>
      <p:sp>
        <p:nvSpPr>
          <p:cNvPr id="4" name="Rektangel 3"/>
          <p:cNvSpPr/>
          <p:nvPr/>
        </p:nvSpPr>
        <p:spPr>
          <a:xfrm>
            <a:off x="413982" y="667884"/>
            <a:ext cx="6096000" cy="2246769"/>
          </a:xfrm>
          <a:prstGeom prst="rect">
            <a:avLst/>
          </a:prstGeom>
        </p:spPr>
        <p:txBody>
          <a:bodyPr>
            <a:spAutoFit/>
          </a:bodyPr>
          <a:lstStyle/>
          <a:p>
            <a:pPr lvl="0"/>
            <a:r>
              <a:rPr lang="sv-SE" sz="2800" b="1" dirty="0" err="1" smtClean="0">
                <a:solidFill>
                  <a:srgbClr val="00B050"/>
                </a:solidFill>
              </a:rPr>
              <a:t>Hardwood</a:t>
            </a:r>
            <a:r>
              <a:rPr lang="sv-SE" sz="2800" b="1" dirty="0" smtClean="0">
                <a:solidFill>
                  <a:srgbClr val="00B050"/>
                </a:solidFill>
              </a:rPr>
              <a:t> </a:t>
            </a:r>
            <a:r>
              <a:rPr lang="sv-SE" sz="2800" b="1" dirty="0" err="1">
                <a:solidFill>
                  <a:srgbClr val="00B050"/>
                </a:solidFill>
              </a:rPr>
              <a:t>trees</a:t>
            </a:r>
            <a:r>
              <a:rPr lang="sv-SE" sz="2800" b="1" dirty="0">
                <a:solidFill>
                  <a:srgbClr val="00B050"/>
                </a:solidFill>
              </a:rPr>
              <a:t> </a:t>
            </a:r>
            <a:r>
              <a:rPr lang="sv-SE" sz="2800" b="1" dirty="0" err="1">
                <a:solidFill>
                  <a:srgbClr val="00B050"/>
                </a:solidFill>
              </a:rPr>
              <a:t>are</a:t>
            </a:r>
            <a:r>
              <a:rPr lang="sv-SE" sz="2800" b="1" dirty="0">
                <a:solidFill>
                  <a:srgbClr val="00B050"/>
                </a:solidFill>
              </a:rPr>
              <a:t> </a:t>
            </a:r>
          </a:p>
          <a:p>
            <a:pPr lvl="0"/>
            <a:r>
              <a:rPr lang="sv-SE" sz="2800" b="1" dirty="0" err="1">
                <a:solidFill>
                  <a:srgbClr val="00B050"/>
                </a:solidFill>
              </a:rPr>
              <a:t>affected</a:t>
            </a:r>
            <a:r>
              <a:rPr lang="sv-SE" sz="2800" b="1" dirty="0">
                <a:solidFill>
                  <a:srgbClr val="00B050"/>
                </a:solidFill>
              </a:rPr>
              <a:t> by </a:t>
            </a:r>
          </a:p>
          <a:p>
            <a:pPr lvl="0"/>
            <a:r>
              <a:rPr lang="sv-SE" sz="2800" b="1" dirty="0" err="1">
                <a:solidFill>
                  <a:srgbClr val="00B050"/>
                </a:solidFill>
              </a:rPr>
              <a:t>local</a:t>
            </a:r>
            <a:r>
              <a:rPr lang="sv-SE" sz="2800" b="1" dirty="0">
                <a:solidFill>
                  <a:srgbClr val="00B050"/>
                </a:solidFill>
              </a:rPr>
              <a:t> </a:t>
            </a:r>
            <a:r>
              <a:rPr lang="sv-SE" sz="2800" b="1" dirty="0" err="1">
                <a:solidFill>
                  <a:srgbClr val="00B050"/>
                </a:solidFill>
              </a:rPr>
              <a:t>competition</a:t>
            </a:r>
            <a:endParaRPr lang="sv-SE" sz="2800" b="1" dirty="0">
              <a:solidFill>
                <a:srgbClr val="00B050"/>
              </a:solidFill>
            </a:endParaRPr>
          </a:p>
          <a:p>
            <a:pPr lvl="0"/>
            <a:r>
              <a:rPr lang="sv-SE" sz="2800" b="1" dirty="0">
                <a:solidFill>
                  <a:srgbClr val="00B050"/>
                </a:solidFill>
              </a:rPr>
              <a:t>from </a:t>
            </a:r>
            <a:r>
              <a:rPr lang="sv-SE" sz="2800" b="1" dirty="0" err="1">
                <a:solidFill>
                  <a:srgbClr val="00B050"/>
                </a:solidFill>
              </a:rPr>
              <a:t>other</a:t>
            </a:r>
            <a:r>
              <a:rPr lang="sv-SE" sz="2800" b="1" dirty="0">
                <a:solidFill>
                  <a:srgbClr val="00B050"/>
                </a:solidFill>
              </a:rPr>
              <a:t> </a:t>
            </a:r>
            <a:r>
              <a:rPr lang="sv-SE" sz="2800" b="1" dirty="0" err="1" smtClean="0">
                <a:solidFill>
                  <a:srgbClr val="00B050"/>
                </a:solidFill>
              </a:rPr>
              <a:t>hardwood</a:t>
            </a:r>
            <a:r>
              <a:rPr lang="sv-SE" sz="2800" b="1" dirty="0" smtClean="0">
                <a:solidFill>
                  <a:srgbClr val="00B050"/>
                </a:solidFill>
              </a:rPr>
              <a:t> </a:t>
            </a:r>
            <a:endParaRPr lang="sv-SE" sz="2800" b="1" dirty="0">
              <a:solidFill>
                <a:srgbClr val="00B050"/>
              </a:solidFill>
            </a:endParaRPr>
          </a:p>
          <a:p>
            <a:pPr lvl="0"/>
            <a:r>
              <a:rPr lang="sv-SE" sz="2800" b="1" dirty="0" err="1">
                <a:solidFill>
                  <a:srgbClr val="00B050"/>
                </a:solidFill>
              </a:rPr>
              <a:t>trees</a:t>
            </a:r>
            <a:r>
              <a:rPr lang="sv-SE" sz="2800" b="1" dirty="0">
                <a:solidFill>
                  <a:srgbClr val="00B050"/>
                </a:solidFill>
              </a:rPr>
              <a:t>.</a:t>
            </a:r>
          </a:p>
        </p:txBody>
      </p:sp>
    </p:spTree>
    <p:extLst>
      <p:ext uri="{BB962C8B-B14F-4D97-AF65-F5344CB8AC3E}">
        <p14:creationId xmlns:p14="http://schemas.microsoft.com/office/powerpoint/2010/main" val="1481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848" y="0"/>
            <a:ext cx="9149041" cy="6858000"/>
          </a:xfrm>
          <a:prstGeom prst="rect">
            <a:avLst/>
          </a:prstGeom>
        </p:spPr>
      </p:pic>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14</a:t>
            </a:fld>
            <a:endParaRPr lang="sv-SE">
              <a:solidFill>
                <a:prstClr val="black">
                  <a:tint val="75000"/>
                </a:prstClr>
              </a:solidFill>
            </a:endParaRPr>
          </a:p>
        </p:txBody>
      </p:sp>
      <p:sp>
        <p:nvSpPr>
          <p:cNvPr id="4" name="Rektangel 3"/>
          <p:cNvSpPr/>
          <p:nvPr/>
        </p:nvSpPr>
        <p:spPr>
          <a:xfrm>
            <a:off x="659642" y="954488"/>
            <a:ext cx="6096000" cy="2246769"/>
          </a:xfrm>
          <a:prstGeom prst="rect">
            <a:avLst/>
          </a:prstGeom>
        </p:spPr>
        <p:txBody>
          <a:bodyPr>
            <a:spAutoFit/>
          </a:bodyPr>
          <a:lstStyle/>
          <a:p>
            <a:pPr lvl="0"/>
            <a:r>
              <a:rPr lang="sv-SE" sz="2800" b="1" dirty="0" err="1" smtClean="0">
                <a:solidFill>
                  <a:srgbClr val="00B050"/>
                </a:solidFill>
              </a:rPr>
              <a:t>Trees</a:t>
            </a:r>
            <a:r>
              <a:rPr lang="sv-SE" sz="2800" b="1" dirty="0" smtClean="0">
                <a:solidFill>
                  <a:srgbClr val="00B050"/>
                </a:solidFill>
              </a:rPr>
              <a:t> </a:t>
            </a:r>
            <a:r>
              <a:rPr lang="sv-SE" sz="2800" b="1" dirty="0" err="1">
                <a:solidFill>
                  <a:srgbClr val="00B050"/>
                </a:solidFill>
              </a:rPr>
              <a:t>are</a:t>
            </a:r>
            <a:r>
              <a:rPr lang="sv-SE" sz="2800" b="1" dirty="0">
                <a:solidFill>
                  <a:srgbClr val="00B050"/>
                </a:solidFill>
              </a:rPr>
              <a:t> </a:t>
            </a:r>
          </a:p>
          <a:p>
            <a:pPr lvl="0"/>
            <a:r>
              <a:rPr lang="sv-SE" sz="2800" b="1" dirty="0" err="1">
                <a:solidFill>
                  <a:srgbClr val="00B050"/>
                </a:solidFill>
              </a:rPr>
              <a:t>affected</a:t>
            </a:r>
            <a:r>
              <a:rPr lang="sv-SE" sz="2800" b="1" dirty="0">
                <a:solidFill>
                  <a:srgbClr val="00B050"/>
                </a:solidFill>
              </a:rPr>
              <a:t> by </a:t>
            </a:r>
          </a:p>
          <a:p>
            <a:pPr lvl="0"/>
            <a:r>
              <a:rPr lang="sv-SE" sz="2800" b="1" dirty="0" err="1">
                <a:solidFill>
                  <a:srgbClr val="00B050"/>
                </a:solidFill>
              </a:rPr>
              <a:t>local</a:t>
            </a:r>
            <a:r>
              <a:rPr lang="sv-SE" sz="2800" b="1" dirty="0">
                <a:solidFill>
                  <a:srgbClr val="00B050"/>
                </a:solidFill>
              </a:rPr>
              <a:t> </a:t>
            </a:r>
            <a:r>
              <a:rPr lang="sv-SE" sz="2800" b="1" dirty="0" err="1">
                <a:solidFill>
                  <a:srgbClr val="00B050"/>
                </a:solidFill>
              </a:rPr>
              <a:t>competition</a:t>
            </a:r>
            <a:endParaRPr lang="sv-SE" sz="2800" b="1" dirty="0">
              <a:solidFill>
                <a:srgbClr val="00B050"/>
              </a:solidFill>
            </a:endParaRPr>
          </a:p>
          <a:p>
            <a:pPr lvl="0"/>
            <a:r>
              <a:rPr lang="sv-SE" sz="2800" b="1" dirty="0">
                <a:solidFill>
                  <a:srgbClr val="00B050"/>
                </a:solidFill>
              </a:rPr>
              <a:t>from </a:t>
            </a:r>
            <a:r>
              <a:rPr lang="sv-SE" sz="2800" b="1" dirty="0" err="1" smtClean="0">
                <a:solidFill>
                  <a:srgbClr val="00B050"/>
                </a:solidFill>
              </a:rPr>
              <a:t>other</a:t>
            </a:r>
            <a:r>
              <a:rPr lang="sv-SE" sz="2800" b="1" dirty="0" smtClean="0">
                <a:solidFill>
                  <a:srgbClr val="00B050"/>
                </a:solidFill>
              </a:rPr>
              <a:t> </a:t>
            </a:r>
            <a:r>
              <a:rPr lang="sv-SE" sz="2800" b="1" dirty="0" err="1" smtClean="0">
                <a:solidFill>
                  <a:srgbClr val="00B050"/>
                </a:solidFill>
              </a:rPr>
              <a:t>trees</a:t>
            </a:r>
            <a:endParaRPr lang="sv-SE" sz="2800" b="1" dirty="0" smtClean="0">
              <a:solidFill>
                <a:srgbClr val="00B050"/>
              </a:solidFill>
            </a:endParaRPr>
          </a:p>
          <a:p>
            <a:pPr lvl="0"/>
            <a:r>
              <a:rPr lang="sv-SE" sz="2800" b="1" dirty="0" err="1" smtClean="0">
                <a:solidFill>
                  <a:srgbClr val="00B050"/>
                </a:solidFill>
              </a:rPr>
              <a:t>of</a:t>
            </a:r>
            <a:r>
              <a:rPr lang="sv-SE" sz="2800" b="1" dirty="0" smtClean="0">
                <a:solidFill>
                  <a:srgbClr val="00B050"/>
                </a:solidFill>
              </a:rPr>
              <a:t> different species.</a:t>
            </a:r>
            <a:endParaRPr lang="sv-SE" sz="2800" b="1" dirty="0">
              <a:solidFill>
                <a:srgbClr val="00B050"/>
              </a:solidFill>
            </a:endParaRPr>
          </a:p>
        </p:txBody>
      </p:sp>
    </p:spTree>
    <p:extLst>
      <p:ext uri="{BB962C8B-B14F-4D97-AF65-F5344CB8AC3E}">
        <p14:creationId xmlns:p14="http://schemas.microsoft.com/office/powerpoint/2010/main" val="3869837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57450" y="432203"/>
            <a:ext cx="10514463" cy="6159665"/>
          </a:xfrm>
        </p:spPr>
        <p:txBody>
          <a:bodyPr>
            <a:normAutofit fontScale="25000" lnSpcReduction="20000"/>
          </a:bodyPr>
          <a:lstStyle/>
          <a:p>
            <a:pPr marL="0" indent="0">
              <a:buNone/>
            </a:pPr>
            <a:r>
              <a:rPr lang="sv-SE" sz="8000" b="1" dirty="0" smtClean="0">
                <a:solidFill>
                  <a:srgbClr val="FF0000"/>
                </a:solidFill>
              </a:rPr>
              <a:t>A </a:t>
            </a:r>
            <a:r>
              <a:rPr lang="sv-SE" sz="8000" b="1" dirty="0" err="1">
                <a:solidFill>
                  <a:srgbClr val="FF0000"/>
                </a:solidFill>
              </a:rPr>
              <a:t>complete</a:t>
            </a:r>
            <a:r>
              <a:rPr lang="sv-SE" sz="8000" b="1" dirty="0">
                <a:solidFill>
                  <a:srgbClr val="FF0000"/>
                </a:solidFill>
              </a:rPr>
              <a:t> </a:t>
            </a:r>
            <a:r>
              <a:rPr lang="sv-SE" sz="8000" b="1" dirty="0" err="1">
                <a:solidFill>
                  <a:srgbClr val="FF0000"/>
                </a:solidFill>
              </a:rPr>
              <a:t>numerical</a:t>
            </a:r>
            <a:r>
              <a:rPr lang="sv-SE" sz="8000" b="1" dirty="0">
                <a:solidFill>
                  <a:srgbClr val="FF0000"/>
                </a:solidFill>
              </a:rPr>
              <a:t> </a:t>
            </a:r>
            <a:r>
              <a:rPr lang="sv-SE" sz="8000" b="1" dirty="0" err="1">
                <a:solidFill>
                  <a:srgbClr val="FF0000"/>
                </a:solidFill>
              </a:rPr>
              <a:t>forest</a:t>
            </a:r>
            <a:r>
              <a:rPr lang="sv-SE" sz="8000" b="1" dirty="0">
                <a:solidFill>
                  <a:srgbClr val="FF0000"/>
                </a:solidFill>
              </a:rPr>
              <a:t> </a:t>
            </a:r>
            <a:r>
              <a:rPr lang="sv-SE" sz="8000" b="1" dirty="0" err="1" smtClean="0">
                <a:solidFill>
                  <a:srgbClr val="FF0000"/>
                </a:solidFill>
              </a:rPr>
              <a:t>model</a:t>
            </a:r>
            <a:r>
              <a:rPr lang="sv-SE" sz="8000" b="1" dirty="0" smtClean="0">
                <a:solidFill>
                  <a:srgbClr val="FF0000"/>
                </a:solidFill>
              </a:rPr>
              <a:t> has </a:t>
            </a:r>
            <a:r>
              <a:rPr lang="sv-SE" sz="8000" b="1" dirty="0" err="1">
                <a:solidFill>
                  <a:srgbClr val="FF0000"/>
                </a:solidFill>
              </a:rPr>
              <a:t>been</a:t>
            </a:r>
            <a:r>
              <a:rPr lang="sv-SE" sz="8000" b="1" dirty="0">
                <a:solidFill>
                  <a:srgbClr val="FF0000"/>
                </a:solidFill>
              </a:rPr>
              <a:t> </a:t>
            </a:r>
            <a:r>
              <a:rPr lang="sv-SE" sz="8000" b="1" dirty="0" err="1">
                <a:solidFill>
                  <a:srgbClr val="FF0000"/>
                </a:solidFill>
              </a:rPr>
              <a:t>developed</a:t>
            </a:r>
            <a:r>
              <a:rPr lang="sv-SE" sz="8000" b="1" dirty="0">
                <a:solidFill>
                  <a:srgbClr val="FF0000"/>
                </a:solidFill>
              </a:rPr>
              <a:t> </a:t>
            </a:r>
            <a:r>
              <a:rPr lang="sv-SE" sz="8000" b="1" dirty="0" err="1">
                <a:solidFill>
                  <a:srgbClr val="FF0000"/>
                </a:solidFill>
              </a:rPr>
              <a:t>with</a:t>
            </a:r>
            <a:r>
              <a:rPr lang="sv-SE" sz="8000" b="1" dirty="0">
                <a:solidFill>
                  <a:srgbClr val="FF0000"/>
                </a:solidFill>
              </a:rPr>
              <a:t> </a:t>
            </a:r>
            <a:r>
              <a:rPr lang="sv-SE" sz="8000" b="1" dirty="0" err="1">
                <a:solidFill>
                  <a:srgbClr val="FF0000"/>
                </a:solidFill>
              </a:rPr>
              <a:t>individual</a:t>
            </a:r>
            <a:r>
              <a:rPr lang="sv-SE" sz="8000" b="1" dirty="0">
                <a:solidFill>
                  <a:srgbClr val="FF0000"/>
                </a:solidFill>
              </a:rPr>
              <a:t> </a:t>
            </a:r>
            <a:r>
              <a:rPr lang="sv-SE" sz="8000" b="1" dirty="0" err="1">
                <a:solidFill>
                  <a:srgbClr val="FF0000"/>
                </a:solidFill>
              </a:rPr>
              <a:t>tree</a:t>
            </a:r>
            <a:r>
              <a:rPr lang="sv-SE" sz="8000" b="1" dirty="0">
                <a:solidFill>
                  <a:srgbClr val="FF0000"/>
                </a:solidFill>
              </a:rPr>
              <a:t> </a:t>
            </a:r>
            <a:r>
              <a:rPr lang="sv-SE" sz="8000" b="1" dirty="0" err="1">
                <a:solidFill>
                  <a:srgbClr val="FF0000"/>
                </a:solidFill>
              </a:rPr>
              <a:t>growth</a:t>
            </a:r>
            <a:r>
              <a:rPr lang="sv-SE" sz="8000" b="1" dirty="0">
                <a:solidFill>
                  <a:srgbClr val="FF0000"/>
                </a:solidFill>
              </a:rPr>
              <a:t> </a:t>
            </a:r>
            <a:r>
              <a:rPr lang="sv-SE" sz="8000" b="1" dirty="0" err="1">
                <a:solidFill>
                  <a:srgbClr val="FF0000"/>
                </a:solidFill>
              </a:rPr>
              <a:t>functions</a:t>
            </a:r>
            <a:r>
              <a:rPr lang="sv-SE" sz="8000" b="1" dirty="0">
                <a:solidFill>
                  <a:srgbClr val="FF0000"/>
                </a:solidFill>
              </a:rPr>
              <a:t> </a:t>
            </a:r>
            <a:r>
              <a:rPr lang="sv-SE" sz="8000" b="1" dirty="0" err="1">
                <a:solidFill>
                  <a:srgbClr val="FF0000"/>
                </a:solidFill>
              </a:rPr>
              <a:t>that</a:t>
            </a:r>
            <a:r>
              <a:rPr lang="sv-SE" sz="8000" b="1" dirty="0">
                <a:solidFill>
                  <a:srgbClr val="FF0000"/>
                </a:solidFill>
              </a:rPr>
              <a:t> </a:t>
            </a:r>
            <a:r>
              <a:rPr lang="sv-SE" sz="8000" b="1" dirty="0" err="1">
                <a:solidFill>
                  <a:srgbClr val="FF0000"/>
                </a:solidFill>
              </a:rPr>
              <a:t>are</a:t>
            </a:r>
            <a:r>
              <a:rPr lang="sv-SE" sz="8000" b="1" dirty="0">
                <a:solidFill>
                  <a:srgbClr val="FF0000"/>
                </a:solidFill>
              </a:rPr>
              <a:t> sensitive to </a:t>
            </a:r>
            <a:r>
              <a:rPr lang="sv-SE" sz="8000" b="1" dirty="0" err="1">
                <a:solidFill>
                  <a:srgbClr val="FF0000"/>
                </a:solidFill>
              </a:rPr>
              <a:t>local</a:t>
            </a:r>
            <a:r>
              <a:rPr lang="sv-SE" sz="8000" b="1" dirty="0">
                <a:solidFill>
                  <a:srgbClr val="FF0000"/>
                </a:solidFill>
              </a:rPr>
              <a:t> </a:t>
            </a:r>
            <a:r>
              <a:rPr lang="sv-SE" sz="8000" b="1" dirty="0" err="1">
                <a:solidFill>
                  <a:srgbClr val="FF0000"/>
                </a:solidFill>
              </a:rPr>
              <a:t>competition</a:t>
            </a:r>
            <a:r>
              <a:rPr lang="sv-SE" sz="8000" b="1" dirty="0">
                <a:solidFill>
                  <a:srgbClr val="FF0000"/>
                </a:solidFill>
              </a:rPr>
              <a:t> from </a:t>
            </a:r>
            <a:r>
              <a:rPr lang="sv-SE" sz="8000" b="1" dirty="0" err="1">
                <a:solidFill>
                  <a:srgbClr val="FF0000"/>
                </a:solidFill>
              </a:rPr>
              <a:t>neighbour</a:t>
            </a:r>
            <a:r>
              <a:rPr lang="sv-SE" sz="8000" b="1" dirty="0">
                <a:solidFill>
                  <a:srgbClr val="FF0000"/>
                </a:solidFill>
              </a:rPr>
              <a:t> </a:t>
            </a:r>
            <a:r>
              <a:rPr lang="sv-SE" sz="8000" b="1" dirty="0" err="1">
                <a:solidFill>
                  <a:srgbClr val="FF0000"/>
                </a:solidFill>
              </a:rPr>
              <a:t>trees</a:t>
            </a:r>
            <a:r>
              <a:rPr lang="sv-SE" sz="8000" b="1" dirty="0" smtClean="0">
                <a:solidFill>
                  <a:srgbClr val="FF0000"/>
                </a:solidFill>
              </a:rPr>
              <a:t>.</a:t>
            </a:r>
          </a:p>
          <a:p>
            <a:endParaRPr lang="sv-SE" sz="6400" dirty="0"/>
          </a:p>
          <a:p>
            <a:pPr marL="0" indent="0">
              <a:buNone/>
            </a:pPr>
            <a:r>
              <a:rPr lang="sv-SE" sz="6400" b="1" u="sng" dirty="0" err="1"/>
              <a:t>References</a:t>
            </a:r>
            <a:r>
              <a:rPr lang="sv-SE" sz="6400" b="1" u="sng" dirty="0"/>
              <a:t> to </a:t>
            </a:r>
            <a:r>
              <a:rPr lang="sv-SE" sz="6400" b="1" u="sng" dirty="0" err="1"/>
              <a:t>related</a:t>
            </a:r>
            <a:r>
              <a:rPr lang="sv-SE" sz="6400" b="1" u="sng" dirty="0"/>
              <a:t> </a:t>
            </a:r>
            <a:r>
              <a:rPr lang="sv-SE" sz="6400" b="1" u="sng" dirty="0" err="1"/>
              <a:t>papers</a:t>
            </a:r>
            <a:r>
              <a:rPr lang="sv-SE" sz="6400" b="1" u="sng" dirty="0"/>
              <a:t> on </a:t>
            </a:r>
            <a:r>
              <a:rPr lang="sv-SE" sz="6400" b="1" u="sng" dirty="0" err="1"/>
              <a:t>tree</a:t>
            </a:r>
            <a:r>
              <a:rPr lang="sv-SE" sz="6400" b="1" u="sng" dirty="0"/>
              <a:t> </a:t>
            </a:r>
            <a:r>
              <a:rPr lang="sv-SE" sz="6400" b="1" u="sng" dirty="0" err="1"/>
              <a:t>growth</a:t>
            </a:r>
            <a:r>
              <a:rPr lang="sv-SE" sz="6400" b="1" u="sng" dirty="0"/>
              <a:t> </a:t>
            </a:r>
            <a:r>
              <a:rPr lang="sv-SE" sz="6400" b="1" u="sng" dirty="0" err="1" smtClean="0"/>
              <a:t>functions</a:t>
            </a:r>
            <a:r>
              <a:rPr lang="sv-SE" sz="6400" b="1" u="sng" dirty="0" smtClean="0"/>
              <a:t>:</a:t>
            </a:r>
            <a:endParaRPr lang="sv-SE" sz="6400" dirty="0"/>
          </a:p>
          <a:p>
            <a:endParaRPr lang="sv-SE" sz="6400" dirty="0"/>
          </a:p>
          <a:p>
            <a:r>
              <a:rPr lang="en-US" sz="6400" b="1" dirty="0" err="1"/>
              <a:t>Lohmander</a:t>
            </a:r>
            <a:r>
              <a:rPr lang="en-US" sz="6400" b="1" dirty="0"/>
              <a:t>, P., A General Dynamic Function for the Basal Area</a:t>
            </a:r>
            <a:br>
              <a:rPr lang="en-US" sz="6400" b="1" dirty="0"/>
            </a:br>
            <a:r>
              <a:rPr lang="en-US" sz="6400" b="1" dirty="0"/>
              <a:t>of Individual Trees Derived from a Production Theoretically </a:t>
            </a:r>
            <a:br>
              <a:rPr lang="en-US" sz="6400" b="1" dirty="0"/>
            </a:br>
            <a:r>
              <a:rPr lang="en-US" sz="6400" b="1" dirty="0"/>
              <a:t>Motivated Autonomous Differential Equation,</a:t>
            </a:r>
            <a:br>
              <a:rPr lang="en-US" sz="6400" b="1" dirty="0"/>
            </a:br>
            <a:r>
              <a:rPr lang="en-US" sz="6400" b="1" dirty="0"/>
              <a:t>Iranian Journal of Management Studies (IJMS), Vol. 10, No. 4, </a:t>
            </a:r>
            <a:br>
              <a:rPr lang="en-US" sz="6400" b="1" dirty="0"/>
            </a:br>
            <a:r>
              <a:rPr lang="en-US" sz="6400" b="1" dirty="0"/>
              <a:t>Autumn 2017, pp. 917-928,</a:t>
            </a:r>
            <a:br>
              <a:rPr lang="en-US" sz="6400" b="1" dirty="0"/>
            </a:br>
            <a:r>
              <a:rPr lang="en-US" sz="6400" b="1" dirty="0">
                <a:hlinkClick r:id="rId2"/>
              </a:rPr>
              <a:t>https://ijms.ut.ac.ir/article_64225_61b32fe374f9df8bca512abbe3b5c379.pdf</a:t>
            </a:r>
            <a:r>
              <a:rPr lang="en-US" sz="6400" b="1" dirty="0"/>
              <a:t/>
            </a:r>
            <a:br>
              <a:rPr lang="en-US" sz="6400" b="1" dirty="0"/>
            </a:br>
            <a:r>
              <a:rPr lang="en-US" sz="6400" b="1" dirty="0">
                <a:hlinkClick r:id="rId3"/>
              </a:rPr>
              <a:t>https://ijms.ut.ac.ir/article_64225.html</a:t>
            </a:r>
            <a:r>
              <a:rPr lang="en-US" sz="6400" b="1" dirty="0"/>
              <a:t/>
            </a:r>
            <a:br>
              <a:rPr lang="en-US" sz="6400" b="1" dirty="0"/>
            </a:br>
            <a:r>
              <a:rPr lang="en-US" sz="6400" b="1" dirty="0">
                <a:hlinkClick r:id="rId4"/>
              </a:rPr>
              <a:t>http://</a:t>
            </a:r>
            <a:r>
              <a:rPr lang="en-US" sz="6400" b="1" dirty="0" smtClean="0">
                <a:hlinkClick r:id="rId4"/>
              </a:rPr>
              <a:t>www.Lohmander.com/PL_IJMS_2017.pdf</a:t>
            </a:r>
            <a:endParaRPr lang="sv-SE" sz="6400" dirty="0" smtClean="0"/>
          </a:p>
          <a:p>
            <a:r>
              <a:rPr lang="sv-SE" sz="6400" b="1" dirty="0" err="1"/>
              <a:t>Hatami</a:t>
            </a:r>
            <a:r>
              <a:rPr lang="sv-SE" sz="6400" b="1" dirty="0"/>
              <a:t>, N., </a:t>
            </a:r>
            <a:r>
              <a:rPr lang="sv-SE" sz="6400" b="1" dirty="0" err="1"/>
              <a:t>Lohmander</a:t>
            </a:r>
            <a:r>
              <a:rPr lang="sv-SE" sz="6400" b="1" dirty="0"/>
              <a:t>, P., </a:t>
            </a:r>
            <a:r>
              <a:rPr lang="sv-SE" sz="6400" b="1" dirty="0" err="1"/>
              <a:t>Moayeri</a:t>
            </a:r>
            <a:r>
              <a:rPr lang="sv-SE" sz="6400" b="1" dirty="0"/>
              <a:t>, M.H., </a:t>
            </a:r>
            <a:r>
              <a:rPr lang="sv-SE" sz="6400" b="1" dirty="0" err="1"/>
              <a:t>Mohammadi</a:t>
            </a:r>
            <a:r>
              <a:rPr lang="sv-SE" sz="6400" b="1" dirty="0"/>
              <a:t> </a:t>
            </a:r>
            <a:r>
              <a:rPr lang="sv-SE" sz="6400" b="1" dirty="0" err="1"/>
              <a:t>Limaei</a:t>
            </a:r>
            <a:r>
              <a:rPr lang="sv-SE" sz="6400" b="1" dirty="0"/>
              <a:t>, S., </a:t>
            </a:r>
            <a:br>
              <a:rPr lang="sv-SE" sz="6400" b="1" dirty="0"/>
            </a:br>
            <a:r>
              <a:rPr lang="sv-SE" sz="6400" b="1" dirty="0"/>
              <a:t>A basal area </a:t>
            </a:r>
            <a:r>
              <a:rPr lang="sv-SE" sz="6400" b="1" dirty="0" err="1"/>
              <a:t>increment</a:t>
            </a:r>
            <a:r>
              <a:rPr lang="sv-SE" sz="6400" b="1" dirty="0"/>
              <a:t> </a:t>
            </a:r>
            <a:r>
              <a:rPr lang="sv-SE" sz="6400" b="1" dirty="0" err="1"/>
              <a:t>model</a:t>
            </a:r>
            <a:r>
              <a:rPr lang="sv-SE" sz="6400" b="1" dirty="0"/>
              <a:t> for </a:t>
            </a:r>
            <a:r>
              <a:rPr lang="sv-SE" sz="6400" b="1" dirty="0" err="1"/>
              <a:t>individual</a:t>
            </a:r>
            <a:r>
              <a:rPr lang="sv-SE" sz="6400" b="1" dirty="0"/>
              <a:t> </a:t>
            </a:r>
            <a:r>
              <a:rPr lang="sv-SE" sz="6400" b="1" dirty="0" err="1"/>
              <a:t>trees</a:t>
            </a:r>
            <a:r>
              <a:rPr lang="sv-SE" sz="6400" b="1" dirty="0"/>
              <a:t> </a:t>
            </a:r>
            <a:br>
              <a:rPr lang="sv-SE" sz="6400" b="1" dirty="0"/>
            </a:br>
            <a:r>
              <a:rPr lang="sv-SE" sz="6400" b="1" dirty="0"/>
              <a:t>in mixed </a:t>
            </a:r>
            <a:r>
              <a:rPr lang="sv-SE" sz="6400" b="1" dirty="0" err="1"/>
              <a:t>continuous</a:t>
            </a:r>
            <a:r>
              <a:rPr lang="sv-SE" sz="6400" b="1" dirty="0"/>
              <a:t> cover </a:t>
            </a:r>
            <a:r>
              <a:rPr lang="sv-SE" sz="6400" b="1" dirty="0" err="1"/>
              <a:t>forests</a:t>
            </a:r>
            <a:r>
              <a:rPr lang="sv-SE" sz="6400" b="1" dirty="0"/>
              <a:t> in </a:t>
            </a:r>
            <a:r>
              <a:rPr lang="sv-SE" sz="6400" b="1" dirty="0" err="1"/>
              <a:t>Iranian</a:t>
            </a:r>
            <a:r>
              <a:rPr lang="sv-SE" sz="6400" b="1" dirty="0"/>
              <a:t> </a:t>
            </a:r>
            <a:r>
              <a:rPr lang="sv-SE" sz="6400" b="1" dirty="0" err="1"/>
              <a:t>Caspian</a:t>
            </a:r>
            <a:r>
              <a:rPr lang="sv-SE" sz="6400" b="1" dirty="0"/>
              <a:t> </a:t>
            </a:r>
            <a:r>
              <a:rPr lang="sv-SE" sz="6400" b="1" dirty="0" err="1"/>
              <a:t>forests</a:t>
            </a:r>
            <a:r>
              <a:rPr lang="sv-SE" sz="6400" b="1" dirty="0"/>
              <a:t>, </a:t>
            </a:r>
            <a:br>
              <a:rPr lang="sv-SE" sz="6400" b="1" dirty="0"/>
            </a:br>
            <a:r>
              <a:rPr lang="sv-SE" sz="6400" b="1" dirty="0"/>
              <a:t>Journal </a:t>
            </a:r>
            <a:r>
              <a:rPr lang="sv-SE" sz="6400" b="1" dirty="0" err="1"/>
              <a:t>of</a:t>
            </a:r>
            <a:r>
              <a:rPr lang="sv-SE" sz="6400" b="1" dirty="0"/>
              <a:t> </a:t>
            </a:r>
            <a:r>
              <a:rPr lang="sv-SE" sz="6400" b="1" dirty="0" err="1"/>
              <a:t>Forestry</a:t>
            </a:r>
            <a:r>
              <a:rPr lang="sv-SE" sz="6400" b="1" dirty="0"/>
              <a:t> Research, 2018. </a:t>
            </a:r>
            <a:r>
              <a:rPr lang="sv-SE" sz="6400" b="1" dirty="0" err="1"/>
              <a:t>pp</a:t>
            </a:r>
            <a:r>
              <a:rPr lang="sv-SE" sz="6400" b="1" dirty="0"/>
              <a:t> 1-8. Springer Link. </a:t>
            </a:r>
            <a:br>
              <a:rPr lang="sv-SE" sz="6400" b="1" dirty="0"/>
            </a:br>
            <a:r>
              <a:rPr lang="sv-SE" sz="6400" b="1" dirty="0"/>
              <a:t>HLMM</a:t>
            </a:r>
            <a:br>
              <a:rPr lang="sv-SE" sz="6400" b="1" dirty="0"/>
            </a:br>
            <a:r>
              <a:rPr lang="sv-SE" sz="6400" b="1" dirty="0">
                <a:hlinkClick r:id="rId5"/>
              </a:rPr>
              <a:t>https://doi.org/10.1007/s11676-018-0862-8</a:t>
            </a:r>
            <a:r>
              <a:rPr lang="sv-SE" sz="6400" b="1" dirty="0"/>
              <a:t/>
            </a:r>
            <a:br>
              <a:rPr lang="sv-SE" sz="6400" b="1" dirty="0"/>
            </a:br>
            <a:r>
              <a:rPr lang="sv-SE" sz="6400" b="1" dirty="0">
                <a:hlinkClick r:id="rId6"/>
              </a:rPr>
              <a:t>https://link.springer.com/article/10.1007%2Fs11676-018-0862-8</a:t>
            </a:r>
            <a:r>
              <a:rPr lang="sv-SE" sz="6400" b="1" dirty="0"/>
              <a:t/>
            </a:r>
            <a:br>
              <a:rPr lang="sv-SE" sz="6400" b="1" dirty="0"/>
            </a:br>
            <a:r>
              <a:rPr lang="sv-SE" sz="6400" b="1" dirty="0">
                <a:hlinkClick r:id="rId7"/>
              </a:rPr>
              <a:t>Link for </a:t>
            </a:r>
            <a:r>
              <a:rPr lang="sv-SE" sz="6400" b="1" dirty="0" err="1">
                <a:hlinkClick r:id="rId7"/>
              </a:rPr>
              <a:t>reading</a:t>
            </a:r>
            <a:endParaRPr lang="sv-SE" sz="6400" dirty="0" smtClean="0"/>
          </a:p>
          <a:p>
            <a:r>
              <a:rPr lang="en-US" sz="6400" b="1" dirty="0" err="1"/>
              <a:t>Mohammadi</a:t>
            </a:r>
            <a:r>
              <a:rPr lang="en-US" sz="6400" b="1" dirty="0"/>
              <a:t>, Z., </a:t>
            </a:r>
            <a:r>
              <a:rPr lang="en-US" sz="6400" b="1" dirty="0" err="1"/>
              <a:t>Mohammadi</a:t>
            </a:r>
            <a:r>
              <a:rPr lang="en-US" sz="6400" b="1" dirty="0"/>
              <a:t> </a:t>
            </a:r>
            <a:r>
              <a:rPr lang="en-US" sz="6400" b="1" dirty="0" err="1"/>
              <a:t>Limaei</a:t>
            </a:r>
            <a:r>
              <a:rPr lang="en-US" sz="6400" b="1" dirty="0"/>
              <a:t>, S., </a:t>
            </a:r>
            <a:r>
              <a:rPr lang="en-US" sz="6400" b="1" dirty="0" err="1"/>
              <a:t>Lohmander</a:t>
            </a:r>
            <a:r>
              <a:rPr lang="en-US" sz="6400" b="1" dirty="0"/>
              <a:t>, P., Olsson, L.,</a:t>
            </a:r>
            <a:br>
              <a:rPr lang="en-US" sz="6400" b="1" dirty="0"/>
            </a:br>
            <a:r>
              <a:rPr lang="en-US" sz="6400" b="1" dirty="0"/>
              <a:t>Estimation of a basal area growth model for individual trees </a:t>
            </a:r>
            <a:br>
              <a:rPr lang="en-US" sz="6400" b="1" dirty="0"/>
            </a:br>
            <a:r>
              <a:rPr lang="en-US" sz="6400" b="1" dirty="0"/>
              <a:t>in uneven-aged Caspian mixed species forests, </a:t>
            </a:r>
            <a:br>
              <a:rPr lang="en-US" sz="6400" b="1" dirty="0"/>
            </a:br>
            <a:r>
              <a:rPr lang="en-US" sz="6400" b="1" dirty="0"/>
              <a:t>JOURNAL OF FORESTRY RESEARCH, November 30, 2017</a:t>
            </a:r>
            <a:br>
              <a:rPr lang="en-US" sz="6400" b="1" dirty="0"/>
            </a:br>
            <a:r>
              <a:rPr lang="en-US" sz="6400" b="1" dirty="0"/>
              <a:t>DOI: https://doi.org/10.1007/s11676-017-0556-7</a:t>
            </a:r>
            <a:br>
              <a:rPr lang="en-US" sz="6400" b="1" dirty="0"/>
            </a:br>
            <a:r>
              <a:rPr lang="en-US" sz="6400" b="1" dirty="0">
                <a:hlinkClick r:id="rId8"/>
              </a:rPr>
              <a:t>https://link.springer.com/article/10.1007%2Fs11676-017-0556-7</a:t>
            </a:r>
            <a:r>
              <a:rPr lang="en-US" sz="6400" b="1" dirty="0"/>
              <a:t/>
            </a:r>
            <a:br>
              <a:rPr lang="en-US" sz="6400" b="1" dirty="0"/>
            </a:br>
            <a:r>
              <a:rPr lang="en-US" sz="6400" b="1" dirty="0">
                <a:hlinkClick r:id="rId9"/>
              </a:rPr>
              <a:t>http://</a:t>
            </a:r>
            <a:r>
              <a:rPr lang="en-US" sz="6400" b="1" dirty="0" smtClean="0">
                <a:hlinkClick r:id="rId9"/>
              </a:rPr>
              <a:t>www.Lohmander.com/PL_171204f.pdf</a:t>
            </a:r>
            <a:endParaRPr lang="en-US" sz="6400" b="1" dirty="0" smtClean="0"/>
          </a:p>
          <a:p>
            <a:endParaRPr lang="en-US" sz="4900" b="1" dirty="0"/>
          </a:p>
          <a:p>
            <a:endParaRPr lang="sv-SE" dirty="0" smtClean="0"/>
          </a:p>
          <a:p>
            <a:pPr marL="0" indent="0">
              <a:buNone/>
            </a:pPr>
            <a:r>
              <a:rPr lang="sv-SE" dirty="0" smtClean="0"/>
              <a:t> </a:t>
            </a:r>
          </a:p>
        </p:txBody>
      </p:sp>
      <p:sp>
        <p:nvSpPr>
          <p:cNvPr id="4" name="Platshållare för bildnummer 3"/>
          <p:cNvSpPr>
            <a:spLocks noGrp="1"/>
          </p:cNvSpPr>
          <p:nvPr>
            <p:ph type="sldNum" sz="quarter" idx="12"/>
          </p:nvPr>
        </p:nvSpPr>
        <p:spPr/>
        <p:txBody>
          <a:bodyPr/>
          <a:lstStyle/>
          <a:p>
            <a:fld id="{C4D83055-B480-425C-AE2D-0955F072BBF0}" type="slidenum">
              <a:rPr lang="sv-SE" smtClean="0"/>
              <a:t>15</a:t>
            </a:fld>
            <a:endParaRPr lang="sv-SE"/>
          </a:p>
        </p:txBody>
      </p:sp>
    </p:spTree>
    <p:extLst>
      <p:ext uri="{BB962C8B-B14F-4D97-AF65-F5344CB8AC3E}">
        <p14:creationId xmlns:p14="http://schemas.microsoft.com/office/powerpoint/2010/main" val="4013550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43803" y="580030"/>
            <a:ext cx="10609997" cy="5240741"/>
          </a:xfrm>
        </p:spPr>
        <p:txBody>
          <a:bodyPr>
            <a:noAutofit/>
          </a:bodyPr>
          <a:lstStyle/>
          <a:p>
            <a:pPr marL="0" indent="0">
              <a:buNone/>
            </a:pPr>
            <a:r>
              <a:rPr lang="sv-SE" sz="1600" b="1" u="sng" dirty="0" err="1" smtClean="0"/>
              <a:t>References</a:t>
            </a:r>
            <a:r>
              <a:rPr lang="sv-SE" sz="1600" b="1" u="sng" dirty="0" smtClean="0"/>
              <a:t> to </a:t>
            </a:r>
            <a:r>
              <a:rPr lang="sv-SE" sz="1600" b="1" u="sng" dirty="0" err="1" smtClean="0"/>
              <a:t>related</a:t>
            </a:r>
            <a:r>
              <a:rPr lang="sv-SE" sz="1600" b="1" u="sng" dirty="0" smtClean="0"/>
              <a:t> </a:t>
            </a:r>
            <a:r>
              <a:rPr lang="sv-SE" sz="1600" b="1" u="sng" dirty="0" err="1" smtClean="0"/>
              <a:t>papers</a:t>
            </a:r>
            <a:r>
              <a:rPr lang="sv-SE" sz="1600" b="1" u="sng" dirty="0" smtClean="0"/>
              <a:t> on </a:t>
            </a:r>
            <a:r>
              <a:rPr lang="sv-SE" sz="1600" b="1" u="sng" dirty="0" err="1" smtClean="0"/>
              <a:t>tree</a:t>
            </a:r>
            <a:r>
              <a:rPr lang="sv-SE" sz="1600" b="1" u="sng" dirty="0" smtClean="0"/>
              <a:t> </a:t>
            </a:r>
            <a:r>
              <a:rPr lang="sv-SE" sz="1600" b="1" u="sng" dirty="0" err="1" smtClean="0"/>
              <a:t>growth</a:t>
            </a:r>
            <a:r>
              <a:rPr lang="sv-SE" sz="1600" b="1" u="sng" dirty="0" smtClean="0"/>
              <a:t> </a:t>
            </a:r>
            <a:r>
              <a:rPr lang="sv-SE" sz="1600" b="1" u="sng" dirty="0" err="1" smtClean="0"/>
              <a:t>functions</a:t>
            </a:r>
            <a:r>
              <a:rPr lang="sv-SE" sz="1600" b="1" u="sng" dirty="0" smtClean="0"/>
              <a:t> (</a:t>
            </a:r>
            <a:r>
              <a:rPr lang="sv-SE" sz="1600" b="1" u="sng" dirty="0" err="1" smtClean="0"/>
              <a:t>continued</a:t>
            </a:r>
            <a:r>
              <a:rPr lang="sv-SE" sz="1600" b="1" u="sng" dirty="0" smtClean="0"/>
              <a:t>):</a:t>
            </a:r>
            <a:endParaRPr lang="sv-SE" sz="1600" dirty="0"/>
          </a:p>
          <a:p>
            <a:r>
              <a:rPr lang="sv-SE" sz="1600" b="1" dirty="0" err="1" smtClean="0"/>
              <a:t>Mohammadi</a:t>
            </a:r>
            <a:r>
              <a:rPr lang="sv-SE" sz="1600" b="1" dirty="0" smtClean="0"/>
              <a:t> </a:t>
            </a:r>
            <a:r>
              <a:rPr lang="sv-SE" sz="1600" b="1" dirty="0" err="1"/>
              <a:t>Limaei</a:t>
            </a:r>
            <a:r>
              <a:rPr lang="sv-SE" sz="1600" b="1" dirty="0"/>
              <a:t>, S., </a:t>
            </a:r>
            <a:r>
              <a:rPr lang="sv-SE" sz="1600" b="1" dirty="0" err="1"/>
              <a:t>Lohmander</a:t>
            </a:r>
            <a:r>
              <a:rPr lang="sv-SE" sz="1600" b="1" dirty="0"/>
              <a:t>, P., Olsson, L., </a:t>
            </a:r>
            <a:br>
              <a:rPr lang="sv-SE" sz="1600" b="1" dirty="0"/>
            </a:br>
            <a:r>
              <a:rPr lang="sv-SE" sz="1600" b="1" dirty="0" err="1"/>
              <a:t>Dynamic</a:t>
            </a:r>
            <a:r>
              <a:rPr lang="sv-SE" sz="1600" b="1" dirty="0"/>
              <a:t> </a:t>
            </a:r>
            <a:r>
              <a:rPr lang="sv-SE" sz="1600" b="1" dirty="0" err="1"/>
              <a:t>growth</a:t>
            </a:r>
            <a:r>
              <a:rPr lang="sv-SE" sz="1600" b="1" dirty="0"/>
              <a:t> </a:t>
            </a:r>
            <a:r>
              <a:rPr lang="sv-SE" sz="1600" b="1" dirty="0" err="1"/>
              <a:t>models</a:t>
            </a:r>
            <a:r>
              <a:rPr lang="sv-SE" sz="1600" b="1" dirty="0"/>
              <a:t> for </a:t>
            </a:r>
            <a:r>
              <a:rPr lang="sv-SE" sz="1600" b="1" dirty="0" err="1"/>
              <a:t>continuous</a:t>
            </a:r>
            <a:r>
              <a:rPr lang="sv-SE" sz="1600" b="1" dirty="0"/>
              <a:t> cover multi-species </a:t>
            </a:r>
            <a:r>
              <a:rPr lang="sv-SE" sz="1600" b="1" dirty="0" err="1"/>
              <a:t>forestry</a:t>
            </a:r>
            <a:r>
              <a:rPr lang="sv-SE" sz="1600" b="1" dirty="0"/>
              <a:t> </a:t>
            </a:r>
            <a:br>
              <a:rPr lang="sv-SE" sz="1600" b="1" dirty="0"/>
            </a:br>
            <a:r>
              <a:rPr lang="sv-SE" sz="1600" b="1" dirty="0"/>
              <a:t>in </a:t>
            </a:r>
            <a:r>
              <a:rPr lang="sv-SE" sz="1600" b="1" dirty="0" err="1"/>
              <a:t>Iranian</a:t>
            </a:r>
            <a:r>
              <a:rPr lang="sv-SE" sz="1600" b="1" dirty="0"/>
              <a:t> </a:t>
            </a:r>
            <a:r>
              <a:rPr lang="sv-SE" sz="1600" b="1" dirty="0" err="1"/>
              <a:t>Caspian</a:t>
            </a:r>
            <a:r>
              <a:rPr lang="sv-SE" sz="1600" b="1" dirty="0"/>
              <a:t> </a:t>
            </a:r>
            <a:r>
              <a:rPr lang="sv-SE" sz="1600" b="1" dirty="0" err="1"/>
              <a:t>forests</a:t>
            </a:r>
            <a:r>
              <a:rPr lang="sv-SE" sz="1600" b="1" dirty="0"/>
              <a:t>, </a:t>
            </a:r>
            <a:br>
              <a:rPr lang="sv-SE" sz="1600" b="1" dirty="0"/>
            </a:br>
            <a:r>
              <a:rPr lang="sv-SE" sz="1600" b="1" dirty="0"/>
              <a:t>JOURNAL OF FOREST SCIENCE, 63, 2017 (11): 519-529,</a:t>
            </a:r>
            <a:br>
              <a:rPr lang="sv-SE" sz="1600" b="1" dirty="0"/>
            </a:br>
            <a:r>
              <a:rPr lang="sv-SE" sz="1600" b="1" dirty="0" err="1"/>
              <a:t>doi</a:t>
            </a:r>
            <a:r>
              <a:rPr lang="sv-SE" sz="1600" b="1" dirty="0"/>
              <a:t>: 10.17221/32/2017-JFS</a:t>
            </a:r>
            <a:br>
              <a:rPr lang="sv-SE" sz="1600" b="1" dirty="0"/>
            </a:br>
            <a:r>
              <a:rPr lang="sv-SE" sz="1600" b="1" dirty="0">
                <a:hlinkClick r:id="rId2"/>
              </a:rPr>
              <a:t>http://www.agriculturejournals.cz/publicFiles/232535.pdf</a:t>
            </a:r>
            <a:r>
              <a:rPr lang="sv-SE" sz="1600" b="1" dirty="0"/>
              <a:t/>
            </a:r>
            <a:br>
              <a:rPr lang="sv-SE" sz="1600" b="1" dirty="0"/>
            </a:br>
            <a:r>
              <a:rPr lang="sv-SE" sz="1600" b="1" dirty="0">
                <a:hlinkClick r:id="rId3"/>
              </a:rPr>
              <a:t>http://</a:t>
            </a:r>
            <a:r>
              <a:rPr lang="sv-SE" sz="1600" b="1" dirty="0" smtClean="0">
                <a:hlinkClick r:id="rId3"/>
              </a:rPr>
              <a:t>www.Lohmander.com/PL_171204d.pdf</a:t>
            </a:r>
            <a:endParaRPr lang="sv-SE" sz="1600" b="1" dirty="0"/>
          </a:p>
          <a:p>
            <a:r>
              <a:rPr lang="sv-SE" sz="1600" b="1" dirty="0" err="1"/>
              <a:t>Lohmander</a:t>
            </a:r>
            <a:r>
              <a:rPr lang="sv-SE" sz="1600" b="1" dirty="0"/>
              <a:t>, P., Optimal </a:t>
            </a:r>
            <a:r>
              <a:rPr lang="sv-SE" sz="1600" b="1" dirty="0" err="1"/>
              <a:t>Stochastic</a:t>
            </a:r>
            <a:r>
              <a:rPr lang="sv-SE" sz="1600" b="1" dirty="0"/>
              <a:t> </a:t>
            </a:r>
            <a:r>
              <a:rPr lang="sv-SE" sz="1600" b="1" dirty="0" err="1"/>
              <a:t>Dynamic</a:t>
            </a:r>
            <a:r>
              <a:rPr lang="sv-SE" sz="1600" b="1" dirty="0"/>
              <a:t> Control </a:t>
            </a:r>
            <a:r>
              <a:rPr lang="sv-SE" sz="1600" b="1" dirty="0" err="1"/>
              <a:t>of</a:t>
            </a:r>
            <a:r>
              <a:rPr lang="sv-SE" sz="1600" b="1" dirty="0"/>
              <a:t> </a:t>
            </a:r>
            <a:r>
              <a:rPr lang="sv-SE" sz="1600" b="1" dirty="0" err="1"/>
              <a:t>Spatially</a:t>
            </a:r>
            <a:r>
              <a:rPr lang="sv-SE" sz="1600" b="1" dirty="0"/>
              <a:t> </a:t>
            </a:r>
            <a:r>
              <a:rPr lang="sv-SE" sz="1600" b="1" dirty="0" err="1"/>
              <a:t>Distributed</a:t>
            </a:r>
            <a:r>
              <a:rPr lang="sv-SE" sz="1600" b="1" dirty="0"/>
              <a:t> </a:t>
            </a:r>
            <a:r>
              <a:rPr lang="sv-SE" sz="1600" b="1" dirty="0" err="1"/>
              <a:t>Interdependent</a:t>
            </a:r>
            <a:r>
              <a:rPr lang="sv-SE" sz="1600" b="1" dirty="0"/>
              <a:t> </a:t>
            </a:r>
            <a:br>
              <a:rPr lang="sv-SE" sz="1600" b="1" dirty="0"/>
            </a:br>
            <a:r>
              <a:rPr lang="sv-SE" sz="1600" b="1" dirty="0" err="1"/>
              <a:t>Production</a:t>
            </a:r>
            <a:r>
              <a:rPr lang="sv-SE" sz="1600" b="1" dirty="0"/>
              <a:t> </a:t>
            </a:r>
            <a:r>
              <a:rPr lang="sv-SE" sz="1600" b="1" dirty="0" err="1"/>
              <a:t>Units</a:t>
            </a:r>
            <a:r>
              <a:rPr lang="sv-SE" sz="1600" b="1" dirty="0"/>
              <a:t>. In: Cao BY. (ed) </a:t>
            </a:r>
            <a:r>
              <a:rPr lang="sv-SE" sz="1600" b="1" dirty="0" err="1"/>
              <a:t>Fuzzy</a:t>
            </a:r>
            <a:r>
              <a:rPr lang="sv-SE" sz="1600" b="1" dirty="0"/>
              <a:t> Information and </a:t>
            </a:r>
            <a:r>
              <a:rPr lang="sv-SE" sz="1600" b="1" dirty="0" err="1"/>
              <a:t>Engineering</a:t>
            </a:r>
            <a:r>
              <a:rPr lang="sv-SE" sz="1600" b="1" dirty="0"/>
              <a:t> and Decision. IWDS 2016. </a:t>
            </a:r>
            <a:br>
              <a:rPr lang="sv-SE" sz="1600" b="1" dirty="0"/>
            </a:br>
            <a:r>
              <a:rPr lang="sv-SE" sz="1600" b="1" dirty="0" err="1"/>
              <a:t>Advances</a:t>
            </a:r>
            <a:r>
              <a:rPr lang="sv-SE" sz="1600" b="1" dirty="0"/>
              <a:t> in Intelligent Systems and </a:t>
            </a:r>
            <a:r>
              <a:rPr lang="sv-SE" sz="1600" b="1" dirty="0" err="1"/>
              <a:t>Computing</a:t>
            </a:r>
            <a:r>
              <a:rPr lang="sv-SE" sz="1600" b="1" dirty="0"/>
              <a:t>, </a:t>
            </a:r>
            <a:r>
              <a:rPr lang="sv-SE" sz="1600" b="1" dirty="0" err="1"/>
              <a:t>vol</a:t>
            </a:r>
            <a:r>
              <a:rPr lang="sv-SE" sz="1600" b="1" dirty="0"/>
              <a:t> 646. Springer, Cham, 2018 </a:t>
            </a:r>
            <a:br>
              <a:rPr lang="sv-SE" sz="1600" b="1" dirty="0"/>
            </a:br>
            <a:r>
              <a:rPr lang="sv-SE" sz="1600" b="1" dirty="0"/>
              <a:t>Print ISBN 978-3-319-66513-9, Online ISBN 978-3-319-66514-6, </a:t>
            </a:r>
            <a:r>
              <a:rPr lang="sv-SE" sz="1600" b="1" dirty="0" err="1"/>
              <a:t>eBook</a:t>
            </a:r>
            <a:r>
              <a:rPr lang="sv-SE" sz="1600" b="1" dirty="0"/>
              <a:t> </a:t>
            </a:r>
            <a:r>
              <a:rPr lang="sv-SE" sz="1600" b="1" dirty="0" err="1"/>
              <a:t>Package</a:t>
            </a:r>
            <a:r>
              <a:rPr lang="sv-SE" sz="1600" b="1" dirty="0"/>
              <a:t>: </a:t>
            </a:r>
            <a:r>
              <a:rPr lang="sv-SE" sz="1600" b="1" dirty="0" err="1"/>
              <a:t>Engineering</a:t>
            </a:r>
            <a:r>
              <a:rPr lang="sv-SE" sz="1600" b="1" dirty="0"/>
              <a:t>, </a:t>
            </a:r>
            <a:br>
              <a:rPr lang="sv-SE" sz="1600" b="1" dirty="0"/>
            </a:br>
            <a:r>
              <a:rPr lang="sv-SE" sz="1600" b="1" dirty="0"/>
              <a:t>LOSDCSDI</a:t>
            </a:r>
            <a:br>
              <a:rPr lang="sv-SE" sz="1600" b="1" dirty="0"/>
            </a:br>
            <a:r>
              <a:rPr lang="sv-SE" sz="1600" b="1" dirty="0">
                <a:hlinkClick r:id="rId4"/>
              </a:rPr>
              <a:t>https://</a:t>
            </a:r>
            <a:r>
              <a:rPr lang="sv-SE" sz="1600" b="1" dirty="0" smtClean="0">
                <a:hlinkClick r:id="rId4"/>
              </a:rPr>
              <a:t>doi.org/10.1007/978-3-319-66514-6_13</a:t>
            </a:r>
            <a:endParaRPr lang="sv-SE" sz="1600" b="1" dirty="0"/>
          </a:p>
          <a:p>
            <a:r>
              <a:rPr lang="sv-SE" sz="1600" b="1" dirty="0" err="1"/>
              <a:t>Lohmander</a:t>
            </a:r>
            <a:r>
              <a:rPr lang="sv-SE" sz="1600" b="1" dirty="0"/>
              <a:t>, P., Olsson, J.O., Fagerberg, N., Bergh, J., </a:t>
            </a:r>
            <a:r>
              <a:rPr lang="sv-SE" sz="1600" b="1" dirty="0" err="1"/>
              <a:t>Adamopoulos</a:t>
            </a:r>
            <a:r>
              <a:rPr lang="sv-SE" sz="1600" b="1" dirty="0"/>
              <a:t>, S., </a:t>
            </a:r>
            <a:br>
              <a:rPr lang="sv-SE" sz="1600" b="1" dirty="0"/>
            </a:br>
            <a:r>
              <a:rPr lang="sv-SE" sz="1600" b="1" dirty="0" err="1"/>
              <a:t>High</a:t>
            </a:r>
            <a:r>
              <a:rPr lang="sv-SE" sz="1600" b="1" dirty="0"/>
              <a:t> resolution adaptive </a:t>
            </a:r>
            <a:r>
              <a:rPr lang="sv-SE" sz="1600" b="1" dirty="0" err="1"/>
              <a:t>optimization</a:t>
            </a:r>
            <a:r>
              <a:rPr lang="sv-SE" sz="1600" b="1" dirty="0"/>
              <a:t> </a:t>
            </a:r>
            <a:r>
              <a:rPr lang="sv-SE" sz="1600" b="1" dirty="0" err="1"/>
              <a:t>of</a:t>
            </a:r>
            <a:r>
              <a:rPr lang="sv-SE" sz="1600" b="1" dirty="0"/>
              <a:t> </a:t>
            </a:r>
            <a:r>
              <a:rPr lang="sv-SE" sz="1600" b="1" dirty="0" err="1"/>
              <a:t>continuous</a:t>
            </a:r>
            <a:r>
              <a:rPr lang="sv-SE" sz="1600" b="1" dirty="0"/>
              <a:t> cover </a:t>
            </a:r>
            <a:br>
              <a:rPr lang="sv-SE" sz="1600" b="1" dirty="0"/>
            </a:br>
            <a:r>
              <a:rPr lang="sv-SE" sz="1600" b="1" dirty="0" err="1"/>
              <a:t>spruce</a:t>
            </a:r>
            <a:r>
              <a:rPr lang="sv-SE" sz="1600" b="1" dirty="0"/>
              <a:t> </a:t>
            </a:r>
            <a:r>
              <a:rPr lang="sv-SE" sz="1600" b="1" dirty="0" err="1"/>
              <a:t>forest</a:t>
            </a:r>
            <a:r>
              <a:rPr lang="sv-SE" sz="1600" b="1" dirty="0"/>
              <a:t> management in </a:t>
            </a:r>
            <a:r>
              <a:rPr lang="sv-SE" sz="1600" b="1" dirty="0" err="1"/>
              <a:t>southern</a:t>
            </a:r>
            <a:r>
              <a:rPr lang="sv-SE" sz="1600" b="1" dirty="0"/>
              <a:t> Sweden, </a:t>
            </a:r>
            <a:br>
              <a:rPr lang="sv-SE" sz="1600" b="1" dirty="0"/>
            </a:br>
            <a:r>
              <a:rPr lang="sv-SE" sz="1600" b="1" dirty="0"/>
              <a:t>SSAFR 2017, Symposium on Systems </a:t>
            </a:r>
            <a:r>
              <a:rPr lang="sv-SE" sz="1600" b="1" dirty="0" err="1"/>
              <a:t>Analysis</a:t>
            </a:r>
            <a:r>
              <a:rPr lang="sv-SE" sz="1600" b="1" dirty="0"/>
              <a:t> in Forest Resources, </a:t>
            </a:r>
            <a:br>
              <a:rPr lang="sv-SE" sz="1600" b="1" dirty="0"/>
            </a:br>
            <a:r>
              <a:rPr lang="sv-SE" sz="1600" b="1" dirty="0"/>
              <a:t>Clearwater </a:t>
            </a:r>
            <a:r>
              <a:rPr lang="sv-SE" sz="1600" b="1" dirty="0" err="1"/>
              <a:t>Resort</a:t>
            </a:r>
            <a:r>
              <a:rPr lang="sv-SE" sz="1600" b="1" dirty="0"/>
              <a:t>, </a:t>
            </a:r>
            <a:r>
              <a:rPr lang="sv-SE" sz="1600" b="1" dirty="0" err="1"/>
              <a:t>Suquamish</a:t>
            </a:r>
            <a:r>
              <a:rPr lang="sv-SE" sz="1600" b="1" dirty="0"/>
              <a:t>, Washington, (</a:t>
            </a:r>
            <a:r>
              <a:rPr lang="sv-SE" sz="1600" b="1" dirty="0" err="1"/>
              <a:t>near</a:t>
            </a:r>
            <a:r>
              <a:rPr lang="sv-SE" sz="1600" b="1" dirty="0"/>
              <a:t> Seattle), August 27-30, 2017</a:t>
            </a:r>
            <a:br>
              <a:rPr lang="sv-SE" sz="1600" b="1" dirty="0"/>
            </a:br>
            <a:r>
              <a:rPr lang="sv-SE" sz="1600" b="1" dirty="0">
                <a:hlinkClick r:id="rId5"/>
              </a:rPr>
              <a:t>http://www.Lohmander.com/SSAFR_2017_Lohmander_et_al.pptx</a:t>
            </a:r>
            <a:r>
              <a:rPr lang="sv-SE" sz="1600" b="1" dirty="0"/>
              <a:t/>
            </a:r>
            <a:br>
              <a:rPr lang="sv-SE" sz="1600" b="1" dirty="0"/>
            </a:br>
            <a:r>
              <a:rPr lang="sv-SE" sz="1600" b="1" dirty="0">
                <a:hlinkClick r:id="rId6"/>
              </a:rPr>
              <a:t>http://www.Lohmander.com/SSAFR_2017_Lohmander_et_al.pdf</a:t>
            </a:r>
            <a:r>
              <a:rPr lang="sv-SE" sz="1600" b="1" dirty="0"/>
              <a:t/>
            </a:r>
            <a:br>
              <a:rPr lang="sv-SE" sz="1600" b="1" dirty="0"/>
            </a:br>
            <a:r>
              <a:rPr lang="sv-SE" sz="1600" b="1" dirty="0">
                <a:hlinkClick r:id="rId7"/>
              </a:rPr>
              <a:t>http://www.Lohmander.com/SSAFR_2017_Lohmander_Soft.txt</a:t>
            </a:r>
            <a:r>
              <a:rPr lang="sv-SE" sz="1600" b="1" dirty="0"/>
              <a:t/>
            </a:r>
            <a:br>
              <a:rPr lang="sv-SE" sz="1600" b="1" dirty="0"/>
            </a:br>
            <a:r>
              <a:rPr lang="sv-SE" sz="1600" b="1" dirty="0">
                <a:hlinkClick r:id="rId8"/>
              </a:rPr>
              <a:t>SSAFR 2017</a:t>
            </a:r>
            <a:endParaRPr lang="sv-SE" sz="1600" dirty="0" smtClean="0"/>
          </a:p>
          <a:p>
            <a:endParaRPr lang="sv-SE" sz="1600" dirty="0" smtClean="0"/>
          </a:p>
          <a:p>
            <a:pPr marL="0" indent="0">
              <a:buNone/>
            </a:pPr>
            <a:r>
              <a:rPr lang="sv-SE" sz="1600" dirty="0" smtClean="0"/>
              <a:t> </a:t>
            </a:r>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16</a:t>
            </a:fld>
            <a:endParaRPr lang="sv-SE">
              <a:solidFill>
                <a:prstClr val="black">
                  <a:tint val="75000"/>
                </a:prstClr>
              </a:solidFill>
            </a:endParaRPr>
          </a:p>
        </p:txBody>
      </p:sp>
    </p:spTree>
    <p:extLst>
      <p:ext uri="{BB962C8B-B14F-4D97-AF65-F5344CB8AC3E}">
        <p14:creationId xmlns:p14="http://schemas.microsoft.com/office/powerpoint/2010/main" val="866719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305659"/>
            <a:ext cx="10515600" cy="4351338"/>
          </a:xfrm>
        </p:spPr>
        <p:txBody>
          <a:bodyPr>
            <a:normAutofit/>
          </a:bodyPr>
          <a:lstStyle/>
          <a:p>
            <a:pPr marL="0" indent="0">
              <a:buNone/>
            </a:pPr>
            <a:r>
              <a:rPr lang="sv-SE" dirty="0" smtClean="0"/>
              <a:t> </a:t>
            </a:r>
          </a:p>
          <a:p>
            <a:r>
              <a:rPr lang="sv-SE" dirty="0" err="1" smtClean="0"/>
              <a:t>Every</a:t>
            </a:r>
            <a:r>
              <a:rPr lang="sv-SE" dirty="0" smtClean="0"/>
              <a:t> </a:t>
            </a:r>
            <a:r>
              <a:rPr lang="sv-SE" dirty="0" err="1"/>
              <a:t>five</a:t>
            </a:r>
            <a:r>
              <a:rPr lang="sv-SE" dirty="0"/>
              <a:t> </a:t>
            </a:r>
            <a:r>
              <a:rPr lang="sv-SE" dirty="0" err="1"/>
              <a:t>year</a:t>
            </a:r>
            <a:r>
              <a:rPr lang="sv-SE" dirty="0"/>
              <a:t> period, a harvesting team visits the </a:t>
            </a:r>
            <a:r>
              <a:rPr lang="sv-SE" dirty="0" err="1"/>
              <a:t>forest</a:t>
            </a:r>
            <a:r>
              <a:rPr lang="sv-SE" dirty="0" smtClean="0"/>
              <a:t>.</a:t>
            </a:r>
          </a:p>
          <a:p>
            <a:pPr marL="0" indent="0">
              <a:buNone/>
            </a:pPr>
            <a:r>
              <a:rPr lang="sv-SE" dirty="0" smtClean="0"/>
              <a:t> </a:t>
            </a:r>
          </a:p>
          <a:p>
            <a:r>
              <a:rPr lang="sv-SE" b="1" dirty="0" smtClean="0">
                <a:solidFill>
                  <a:srgbClr val="FF0000"/>
                </a:solidFill>
              </a:rPr>
              <a:t>Optimal </a:t>
            </a:r>
            <a:r>
              <a:rPr lang="sv-SE" b="1" dirty="0">
                <a:solidFill>
                  <a:srgbClr val="FF0000"/>
                </a:solidFill>
              </a:rPr>
              <a:t>adaptive </a:t>
            </a:r>
            <a:r>
              <a:rPr lang="sv-SE" b="1" dirty="0" err="1">
                <a:solidFill>
                  <a:srgbClr val="FF0000"/>
                </a:solidFill>
              </a:rPr>
              <a:t>harvest</a:t>
            </a:r>
            <a:r>
              <a:rPr lang="sv-SE" b="1" dirty="0">
                <a:solidFill>
                  <a:srgbClr val="FF0000"/>
                </a:solidFill>
              </a:rPr>
              <a:t> </a:t>
            </a:r>
            <a:r>
              <a:rPr lang="sv-SE" b="1" dirty="0" err="1">
                <a:solidFill>
                  <a:srgbClr val="FF0000"/>
                </a:solidFill>
              </a:rPr>
              <a:t>decisions</a:t>
            </a:r>
            <a:r>
              <a:rPr lang="sv-SE" b="1" dirty="0">
                <a:solidFill>
                  <a:srgbClr val="FF0000"/>
                </a:solidFill>
              </a:rPr>
              <a:t> </a:t>
            </a:r>
            <a:r>
              <a:rPr lang="sv-SE" dirty="0" err="1"/>
              <a:t>are</a:t>
            </a:r>
            <a:r>
              <a:rPr lang="sv-SE" dirty="0"/>
              <a:t> taken, </a:t>
            </a:r>
            <a:r>
              <a:rPr lang="sv-SE" dirty="0" err="1"/>
              <a:t>based</a:t>
            </a:r>
            <a:r>
              <a:rPr lang="sv-SE" dirty="0"/>
              <a:t> on the </a:t>
            </a:r>
            <a:r>
              <a:rPr lang="sv-SE" b="1" dirty="0" err="1">
                <a:solidFill>
                  <a:srgbClr val="FF0000"/>
                </a:solidFill>
              </a:rPr>
              <a:t>prices</a:t>
            </a:r>
            <a:r>
              <a:rPr lang="sv-SE" dirty="0"/>
              <a:t> </a:t>
            </a:r>
            <a:r>
              <a:rPr lang="sv-SE" dirty="0" err="1"/>
              <a:t>of</a:t>
            </a:r>
            <a:r>
              <a:rPr lang="sv-SE" dirty="0"/>
              <a:t> the different species, the </a:t>
            </a:r>
            <a:r>
              <a:rPr lang="sv-SE" b="1" dirty="0" err="1" smtClean="0">
                <a:solidFill>
                  <a:srgbClr val="FF0000"/>
                </a:solidFill>
              </a:rPr>
              <a:t>local</a:t>
            </a:r>
            <a:r>
              <a:rPr lang="sv-SE" b="1" dirty="0" smtClean="0">
                <a:solidFill>
                  <a:srgbClr val="FF0000"/>
                </a:solidFill>
              </a:rPr>
              <a:t> </a:t>
            </a:r>
            <a:r>
              <a:rPr lang="sv-SE" b="1" dirty="0" err="1" smtClean="0">
                <a:solidFill>
                  <a:srgbClr val="FF0000"/>
                </a:solidFill>
              </a:rPr>
              <a:t>competition</a:t>
            </a:r>
            <a:r>
              <a:rPr lang="sv-SE" b="1" dirty="0" smtClean="0">
                <a:solidFill>
                  <a:srgbClr val="FF0000"/>
                </a:solidFill>
              </a:rPr>
              <a:t> </a:t>
            </a:r>
            <a:r>
              <a:rPr lang="sv-SE" dirty="0" err="1" smtClean="0"/>
              <a:t>conditions</a:t>
            </a:r>
            <a:r>
              <a:rPr lang="sv-SE" dirty="0" smtClean="0"/>
              <a:t> </a:t>
            </a:r>
            <a:r>
              <a:rPr lang="sv-SE" dirty="0"/>
              <a:t>in the </a:t>
            </a:r>
            <a:r>
              <a:rPr lang="sv-SE" dirty="0" err="1"/>
              <a:t>forest</a:t>
            </a:r>
            <a:r>
              <a:rPr lang="sv-SE" dirty="0"/>
              <a:t>, </a:t>
            </a:r>
            <a:r>
              <a:rPr lang="sv-SE" b="1" dirty="0" err="1">
                <a:solidFill>
                  <a:srgbClr val="FF0000"/>
                </a:solidFill>
              </a:rPr>
              <a:t>harvest</a:t>
            </a:r>
            <a:r>
              <a:rPr lang="sv-SE" b="1" dirty="0">
                <a:solidFill>
                  <a:srgbClr val="FF0000"/>
                </a:solidFill>
              </a:rPr>
              <a:t> </a:t>
            </a:r>
            <a:r>
              <a:rPr lang="sv-SE" b="1" dirty="0" err="1">
                <a:solidFill>
                  <a:srgbClr val="FF0000"/>
                </a:solidFill>
              </a:rPr>
              <a:t>cost</a:t>
            </a:r>
            <a:r>
              <a:rPr lang="sv-SE" b="1" dirty="0">
                <a:solidFill>
                  <a:srgbClr val="FF0000"/>
                </a:solidFill>
              </a:rPr>
              <a:t> and </a:t>
            </a:r>
            <a:r>
              <a:rPr lang="sv-SE" b="1" dirty="0" err="1">
                <a:solidFill>
                  <a:srgbClr val="FF0000"/>
                </a:solidFill>
              </a:rPr>
              <a:t>revenue</a:t>
            </a:r>
            <a:r>
              <a:rPr lang="sv-SE" b="1" dirty="0">
                <a:solidFill>
                  <a:srgbClr val="FF0000"/>
                </a:solidFill>
              </a:rPr>
              <a:t> </a:t>
            </a:r>
            <a:r>
              <a:rPr lang="sv-SE" b="1" dirty="0" err="1">
                <a:solidFill>
                  <a:srgbClr val="FF0000"/>
                </a:solidFill>
              </a:rPr>
              <a:t>functions</a:t>
            </a:r>
            <a:r>
              <a:rPr lang="sv-SE" b="1" dirty="0">
                <a:solidFill>
                  <a:srgbClr val="FF0000"/>
                </a:solidFill>
              </a:rPr>
              <a:t> </a:t>
            </a:r>
            <a:r>
              <a:rPr lang="sv-SE" dirty="0"/>
              <a:t>and </a:t>
            </a:r>
            <a:r>
              <a:rPr lang="sv-SE" b="1" dirty="0" err="1">
                <a:solidFill>
                  <a:srgbClr val="FF0000"/>
                </a:solidFill>
              </a:rPr>
              <a:t>interest</a:t>
            </a:r>
            <a:r>
              <a:rPr lang="sv-SE" b="1" dirty="0">
                <a:solidFill>
                  <a:srgbClr val="FF0000"/>
                </a:solidFill>
              </a:rPr>
              <a:t> rate </a:t>
            </a:r>
            <a:r>
              <a:rPr lang="sv-SE" dirty="0"/>
              <a:t>in the </a:t>
            </a:r>
            <a:r>
              <a:rPr lang="sv-SE" dirty="0" err="1"/>
              <a:t>capital</a:t>
            </a:r>
            <a:r>
              <a:rPr lang="sv-SE" dirty="0"/>
              <a:t> market.</a:t>
            </a:r>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17</a:t>
            </a:fld>
            <a:endParaRPr lang="sv-SE">
              <a:solidFill>
                <a:prstClr val="black">
                  <a:tint val="75000"/>
                </a:prstClr>
              </a:solidFill>
            </a:endParaRPr>
          </a:p>
        </p:txBody>
      </p:sp>
    </p:spTree>
    <p:extLst>
      <p:ext uri="{BB962C8B-B14F-4D97-AF65-F5344CB8AC3E}">
        <p14:creationId xmlns:p14="http://schemas.microsoft.com/office/powerpoint/2010/main" val="1016647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18</a:t>
            </a:fld>
            <a:endParaRPr lang="sv-SE">
              <a:solidFill>
                <a:prstClr val="black">
                  <a:tint val="75000"/>
                </a:prstClr>
              </a:solidFill>
            </a:endParaRPr>
          </a:p>
        </p:txBody>
      </p:sp>
      <p:pic>
        <p:nvPicPr>
          <p:cNvPr id="52226"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370372" cy="6865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10508684" y="461212"/>
            <a:ext cx="1456681" cy="3139321"/>
          </a:xfrm>
          <a:prstGeom prst="rect">
            <a:avLst/>
          </a:prstGeom>
          <a:noFill/>
        </p:spPr>
        <p:txBody>
          <a:bodyPr wrap="none" rtlCol="0">
            <a:spAutoFit/>
          </a:bodyPr>
          <a:lstStyle/>
          <a:p>
            <a:r>
              <a:rPr lang="sv-SE" sz="2000" b="1" dirty="0" err="1" smtClean="0">
                <a:solidFill>
                  <a:srgbClr val="FFFF00"/>
                </a:solidFill>
              </a:rPr>
              <a:t>Continuous</a:t>
            </a:r>
            <a:r>
              <a:rPr lang="sv-SE" sz="2000" b="1" dirty="0" smtClean="0">
                <a:solidFill>
                  <a:srgbClr val="FFFF00"/>
                </a:solidFill>
              </a:rPr>
              <a:t> </a:t>
            </a:r>
          </a:p>
          <a:p>
            <a:r>
              <a:rPr lang="sv-SE" sz="2000" b="1" dirty="0" smtClean="0">
                <a:solidFill>
                  <a:srgbClr val="FFFF00"/>
                </a:solidFill>
              </a:rPr>
              <a:t>cover</a:t>
            </a:r>
          </a:p>
          <a:p>
            <a:r>
              <a:rPr lang="sv-SE" sz="2000" b="1" dirty="0" err="1" smtClean="0">
                <a:solidFill>
                  <a:srgbClr val="FFFF00"/>
                </a:solidFill>
              </a:rPr>
              <a:t>forest</a:t>
            </a:r>
            <a:endParaRPr lang="sv-SE" sz="2000" b="1" dirty="0" smtClean="0">
              <a:solidFill>
                <a:srgbClr val="FFFF00"/>
              </a:solidFill>
            </a:endParaRPr>
          </a:p>
          <a:p>
            <a:r>
              <a:rPr lang="sv-SE" sz="2000" b="1" dirty="0" smtClean="0">
                <a:solidFill>
                  <a:srgbClr val="FFFF00"/>
                </a:solidFill>
              </a:rPr>
              <a:t>harvesting </a:t>
            </a:r>
          </a:p>
          <a:p>
            <a:r>
              <a:rPr lang="sv-SE" sz="2000" b="1" dirty="0">
                <a:solidFill>
                  <a:srgbClr val="FFFF00"/>
                </a:solidFill>
              </a:rPr>
              <a:t>i</a:t>
            </a:r>
            <a:r>
              <a:rPr lang="sv-SE" sz="2000" b="1" dirty="0" smtClean="0">
                <a:solidFill>
                  <a:srgbClr val="FFFF00"/>
                </a:solidFill>
              </a:rPr>
              <a:t>n the</a:t>
            </a:r>
          </a:p>
          <a:p>
            <a:r>
              <a:rPr lang="sv-SE" sz="2000" b="1" dirty="0" smtClean="0">
                <a:solidFill>
                  <a:srgbClr val="FFFF00"/>
                </a:solidFill>
              </a:rPr>
              <a:t>Swedish</a:t>
            </a:r>
          </a:p>
          <a:p>
            <a:r>
              <a:rPr lang="sv-SE" sz="2000" b="1" dirty="0" err="1">
                <a:solidFill>
                  <a:srgbClr val="FFFF00"/>
                </a:solidFill>
              </a:rPr>
              <a:t>m</a:t>
            </a:r>
            <a:r>
              <a:rPr lang="sv-SE" sz="2000" b="1" dirty="0" err="1" smtClean="0">
                <a:solidFill>
                  <a:srgbClr val="FFFF00"/>
                </a:solidFill>
              </a:rPr>
              <a:t>ountains</a:t>
            </a:r>
            <a:r>
              <a:rPr lang="sv-SE" sz="2000" b="1" dirty="0" smtClean="0">
                <a:solidFill>
                  <a:srgbClr val="FFFF00"/>
                </a:solidFill>
              </a:rPr>
              <a:t>,</a:t>
            </a:r>
          </a:p>
          <a:p>
            <a:r>
              <a:rPr lang="sv-SE" sz="2000" b="1" dirty="0" smtClean="0">
                <a:solidFill>
                  <a:srgbClr val="FFFF00"/>
                </a:solidFill>
              </a:rPr>
              <a:t>December </a:t>
            </a:r>
          </a:p>
          <a:p>
            <a:r>
              <a:rPr lang="sv-SE" sz="2000" b="1" dirty="0" smtClean="0">
                <a:solidFill>
                  <a:srgbClr val="FFFF00"/>
                </a:solidFill>
              </a:rPr>
              <a:t>2014</a:t>
            </a:r>
          </a:p>
          <a:p>
            <a:endParaRPr lang="sv-SE" dirty="0">
              <a:solidFill>
                <a:prstClr val="black"/>
              </a:solidFill>
            </a:endParaRPr>
          </a:p>
        </p:txBody>
      </p:sp>
    </p:spTree>
    <p:extLst>
      <p:ext uri="{BB962C8B-B14F-4D97-AF65-F5344CB8AC3E}">
        <p14:creationId xmlns:p14="http://schemas.microsoft.com/office/powerpoint/2010/main" val="191443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19</a:t>
            </a:fld>
            <a:endParaRPr lang="sv-SE">
              <a:solidFill>
                <a:prstClr val="black">
                  <a:tint val="75000"/>
                </a:prstClr>
              </a:solidFill>
            </a:endParaRPr>
          </a:p>
        </p:txBody>
      </p:sp>
      <p:pic>
        <p:nvPicPr>
          <p:cNvPr id="53250"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59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41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4D83055-B480-425C-AE2D-0955F072BBF0}" type="slidenum">
              <a:rPr lang="sv-SE" smtClean="0"/>
              <a:t>2</a:t>
            </a:fld>
            <a:endParaRPr lang="sv-SE"/>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207" y="0"/>
            <a:ext cx="11865819" cy="6858000"/>
          </a:xfrm>
          <a:prstGeom prst="rect">
            <a:avLst/>
          </a:prstGeom>
        </p:spPr>
      </p:pic>
      <p:sp>
        <p:nvSpPr>
          <p:cNvPr id="7" name="Rektangel 6"/>
          <p:cNvSpPr/>
          <p:nvPr/>
        </p:nvSpPr>
        <p:spPr>
          <a:xfrm>
            <a:off x="0" y="38754"/>
            <a:ext cx="1882726" cy="3970318"/>
          </a:xfrm>
          <a:prstGeom prst="rect">
            <a:avLst/>
          </a:prstGeom>
        </p:spPr>
        <p:txBody>
          <a:bodyPr wrap="square">
            <a:spAutoFit/>
          </a:bodyPr>
          <a:lstStyle/>
          <a:p>
            <a:pPr lvl="0">
              <a:lnSpc>
                <a:spcPct val="90000"/>
              </a:lnSpc>
              <a:spcBef>
                <a:spcPts val="1000"/>
              </a:spcBef>
            </a:pPr>
            <a:r>
              <a:rPr lang="sv-SE" sz="2800" b="1" dirty="0" err="1">
                <a:solidFill>
                  <a:srgbClr val="FFFF00"/>
                </a:solidFill>
              </a:rPr>
              <a:t>Our</a:t>
            </a:r>
            <a:r>
              <a:rPr lang="sv-SE" sz="2800" b="1" dirty="0">
                <a:solidFill>
                  <a:srgbClr val="FFFF00"/>
                </a:solidFill>
              </a:rPr>
              <a:t> </a:t>
            </a:r>
            <a:r>
              <a:rPr lang="sv-SE" sz="2800" b="1" dirty="0" err="1">
                <a:solidFill>
                  <a:srgbClr val="FFFF00"/>
                </a:solidFill>
              </a:rPr>
              <a:t>world</a:t>
            </a:r>
            <a:r>
              <a:rPr lang="sv-SE" sz="2800" b="1" dirty="0">
                <a:solidFill>
                  <a:srgbClr val="FFFF00"/>
                </a:solidFill>
              </a:rPr>
              <a:t> </a:t>
            </a:r>
            <a:r>
              <a:rPr lang="sv-SE" sz="2800" b="1" dirty="0" err="1">
                <a:solidFill>
                  <a:srgbClr val="FFFF00"/>
                </a:solidFill>
              </a:rPr>
              <a:t>contains</a:t>
            </a:r>
            <a:r>
              <a:rPr lang="sv-SE" sz="2800" b="1" dirty="0">
                <a:solidFill>
                  <a:srgbClr val="FFFF00"/>
                </a:solidFill>
              </a:rPr>
              <a:t> </a:t>
            </a:r>
            <a:r>
              <a:rPr lang="sv-SE" sz="2800" b="1" dirty="0" err="1">
                <a:solidFill>
                  <a:srgbClr val="FFFF00"/>
                </a:solidFill>
              </a:rPr>
              <a:t>very</a:t>
            </a:r>
            <a:r>
              <a:rPr lang="sv-SE" sz="2800" b="1" dirty="0">
                <a:solidFill>
                  <a:srgbClr val="FFFF00"/>
                </a:solidFill>
              </a:rPr>
              <a:t> </a:t>
            </a:r>
            <a:r>
              <a:rPr lang="sv-SE" sz="2800" b="1" dirty="0" err="1">
                <a:solidFill>
                  <a:srgbClr val="FFFF00"/>
                </a:solidFill>
              </a:rPr>
              <a:t>large</a:t>
            </a:r>
            <a:r>
              <a:rPr lang="sv-SE" sz="2800" b="1" dirty="0">
                <a:solidFill>
                  <a:srgbClr val="FFFF00"/>
                </a:solidFill>
              </a:rPr>
              <a:t> areas </a:t>
            </a:r>
            <a:r>
              <a:rPr lang="sv-SE" sz="2800" b="1" dirty="0" err="1">
                <a:solidFill>
                  <a:srgbClr val="FFFF00"/>
                </a:solidFill>
              </a:rPr>
              <a:t>of</a:t>
            </a:r>
            <a:r>
              <a:rPr lang="sv-SE" sz="2800" b="1" dirty="0">
                <a:solidFill>
                  <a:srgbClr val="FFFF00"/>
                </a:solidFill>
              </a:rPr>
              <a:t> mixed species </a:t>
            </a:r>
            <a:r>
              <a:rPr lang="sv-SE" sz="2800" b="1" dirty="0" err="1">
                <a:solidFill>
                  <a:srgbClr val="FFFF00"/>
                </a:solidFill>
              </a:rPr>
              <a:t>forests</a:t>
            </a:r>
            <a:r>
              <a:rPr lang="sv-SE" sz="2800" b="1" dirty="0">
                <a:solidFill>
                  <a:srgbClr val="FFFF00"/>
                </a:solidFill>
              </a:rPr>
              <a:t> </a:t>
            </a:r>
            <a:r>
              <a:rPr lang="sv-SE" sz="2800" b="1" dirty="0" err="1">
                <a:solidFill>
                  <a:srgbClr val="FFFF00"/>
                </a:solidFill>
              </a:rPr>
              <a:t>with</a:t>
            </a:r>
            <a:r>
              <a:rPr lang="sv-SE" sz="2800" b="1" dirty="0">
                <a:solidFill>
                  <a:srgbClr val="FFFF00"/>
                </a:solidFill>
              </a:rPr>
              <a:t> </a:t>
            </a:r>
            <a:r>
              <a:rPr lang="sv-SE" sz="2800" b="1" dirty="0" err="1">
                <a:solidFill>
                  <a:srgbClr val="FFFF00"/>
                </a:solidFill>
              </a:rPr>
              <a:t>trees</a:t>
            </a:r>
            <a:r>
              <a:rPr lang="sv-SE" sz="2800" b="1" dirty="0">
                <a:solidFill>
                  <a:srgbClr val="FFFF00"/>
                </a:solidFill>
              </a:rPr>
              <a:t> </a:t>
            </a:r>
            <a:r>
              <a:rPr lang="sv-SE" sz="2800" b="1" dirty="0" err="1">
                <a:solidFill>
                  <a:srgbClr val="FFFF00"/>
                </a:solidFill>
              </a:rPr>
              <a:t>of</a:t>
            </a:r>
            <a:r>
              <a:rPr lang="sv-SE" sz="2800" b="1" dirty="0">
                <a:solidFill>
                  <a:srgbClr val="FFFF00"/>
                </a:solidFill>
              </a:rPr>
              <a:t> different </a:t>
            </a:r>
            <a:r>
              <a:rPr lang="sv-SE" sz="2800" b="1" dirty="0" err="1">
                <a:solidFill>
                  <a:srgbClr val="FFFF00"/>
                </a:solidFill>
              </a:rPr>
              <a:t>sizes</a:t>
            </a:r>
            <a:r>
              <a:rPr lang="sv-SE" sz="2800" b="1" dirty="0">
                <a:solidFill>
                  <a:srgbClr val="FFFF00"/>
                </a:solidFill>
              </a:rPr>
              <a:t>. </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8" y="4328160"/>
            <a:ext cx="5876544" cy="2529840"/>
          </a:xfrm>
          <a:prstGeom prst="rect">
            <a:avLst/>
          </a:prstGeom>
        </p:spPr>
      </p:pic>
      <p:sp>
        <p:nvSpPr>
          <p:cNvPr id="9" name="Rektangel 8"/>
          <p:cNvSpPr/>
          <p:nvPr/>
        </p:nvSpPr>
        <p:spPr>
          <a:xfrm>
            <a:off x="79088" y="6574153"/>
            <a:ext cx="6096000" cy="246221"/>
          </a:xfrm>
          <a:prstGeom prst="rect">
            <a:avLst/>
          </a:prstGeom>
        </p:spPr>
        <p:txBody>
          <a:bodyPr>
            <a:spAutoFit/>
          </a:bodyPr>
          <a:lstStyle/>
          <a:p>
            <a:r>
              <a:rPr lang="en-US" sz="1000" dirty="0">
                <a:solidFill>
                  <a:srgbClr val="92D050"/>
                </a:solidFill>
              </a:rPr>
              <a:t>By Phil P Harris. - Own work, CC BY-SA 2.5, https://commons.wikimedia.org/w/index.php?curid=717267</a:t>
            </a:r>
            <a:endParaRPr lang="sv-SE" sz="1000" dirty="0">
              <a:solidFill>
                <a:srgbClr val="92D050"/>
              </a:solidFill>
            </a:endParaRPr>
          </a:p>
        </p:txBody>
      </p:sp>
      <p:sp>
        <p:nvSpPr>
          <p:cNvPr id="2" name="Rektangel 1"/>
          <p:cNvSpPr/>
          <p:nvPr/>
        </p:nvSpPr>
        <p:spPr>
          <a:xfrm>
            <a:off x="79088" y="4283341"/>
            <a:ext cx="5876544" cy="252984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04048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20</a:t>
            </a:fld>
            <a:endParaRPr lang="sv-SE">
              <a:solidFill>
                <a:prstClr val="black">
                  <a:tint val="75000"/>
                </a:prstClr>
              </a:solidFill>
            </a:endParaRPr>
          </a:p>
        </p:txBody>
      </p:sp>
      <p:pic>
        <p:nvPicPr>
          <p:cNvPr id="54274"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590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69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89213" y="705158"/>
            <a:ext cx="10990310" cy="5327152"/>
          </a:xfrm>
        </p:spPr>
        <p:txBody>
          <a:bodyPr>
            <a:normAutofit fontScale="92500" lnSpcReduction="10000"/>
          </a:bodyPr>
          <a:lstStyle/>
          <a:p>
            <a:r>
              <a:rPr lang="sv-SE" dirty="0"/>
              <a:t>The </a:t>
            </a:r>
            <a:r>
              <a:rPr lang="sv-SE" b="1" dirty="0">
                <a:solidFill>
                  <a:srgbClr val="FF0000"/>
                </a:solidFill>
              </a:rPr>
              <a:t>optimal adaptive </a:t>
            </a:r>
            <a:r>
              <a:rPr lang="sv-SE" b="1" dirty="0" err="1">
                <a:solidFill>
                  <a:srgbClr val="FF0000"/>
                </a:solidFill>
              </a:rPr>
              <a:t>control</a:t>
            </a:r>
            <a:r>
              <a:rPr lang="sv-SE" b="1" dirty="0">
                <a:solidFill>
                  <a:srgbClr val="FF0000"/>
                </a:solidFill>
              </a:rPr>
              <a:t> </a:t>
            </a:r>
            <a:r>
              <a:rPr lang="sv-SE" dirty="0" err="1"/>
              <a:t>of</a:t>
            </a:r>
            <a:r>
              <a:rPr lang="sv-SE" dirty="0"/>
              <a:t> the system </a:t>
            </a:r>
            <a:r>
              <a:rPr lang="sv-SE" dirty="0" err="1"/>
              <a:t>works</a:t>
            </a:r>
            <a:r>
              <a:rPr lang="sv-SE" dirty="0"/>
              <a:t> </a:t>
            </a:r>
            <a:r>
              <a:rPr lang="sv-SE" dirty="0" err="1"/>
              <a:t>this</a:t>
            </a:r>
            <a:r>
              <a:rPr lang="sv-SE" dirty="0"/>
              <a:t> </a:t>
            </a:r>
            <a:r>
              <a:rPr lang="sv-SE" dirty="0" err="1"/>
              <a:t>way</a:t>
            </a:r>
            <a:r>
              <a:rPr lang="sv-SE" dirty="0"/>
              <a:t>: </a:t>
            </a:r>
            <a:r>
              <a:rPr lang="sv-SE" dirty="0" smtClean="0"/>
              <a:t>                      </a:t>
            </a:r>
          </a:p>
          <a:p>
            <a:endParaRPr lang="sv-SE" b="1" dirty="0">
              <a:solidFill>
                <a:srgbClr val="FF0000"/>
              </a:solidFill>
            </a:endParaRPr>
          </a:p>
          <a:p>
            <a:r>
              <a:rPr lang="sv-SE" b="1" dirty="0" smtClean="0">
                <a:solidFill>
                  <a:srgbClr val="FF0000"/>
                </a:solidFill>
              </a:rPr>
              <a:t>A </a:t>
            </a:r>
            <a:r>
              <a:rPr lang="sv-SE" b="1" dirty="0">
                <a:solidFill>
                  <a:srgbClr val="FF0000"/>
                </a:solidFill>
              </a:rPr>
              <a:t>limit diameter </a:t>
            </a:r>
            <a:r>
              <a:rPr lang="sv-SE" b="1" dirty="0" err="1">
                <a:solidFill>
                  <a:srgbClr val="FF0000"/>
                </a:solidFill>
              </a:rPr>
              <a:t>function</a:t>
            </a:r>
            <a:r>
              <a:rPr lang="sv-SE" b="1" dirty="0">
                <a:solidFill>
                  <a:srgbClr val="FF0000"/>
                </a:solidFill>
              </a:rPr>
              <a:t> </a:t>
            </a:r>
            <a:r>
              <a:rPr lang="sv-SE" b="1" dirty="0" err="1">
                <a:solidFill>
                  <a:srgbClr val="FF0000"/>
                </a:solidFill>
              </a:rPr>
              <a:t>value</a:t>
            </a:r>
            <a:r>
              <a:rPr lang="sv-SE" b="1" dirty="0">
                <a:solidFill>
                  <a:srgbClr val="FF0000"/>
                </a:solidFill>
              </a:rPr>
              <a:t>, DL</a:t>
            </a:r>
            <a:r>
              <a:rPr lang="sv-SE" dirty="0"/>
              <a:t>, is </a:t>
            </a:r>
            <a:r>
              <a:rPr lang="sv-SE" dirty="0" err="1"/>
              <a:t>calculated</a:t>
            </a:r>
            <a:r>
              <a:rPr lang="sv-SE" dirty="0" smtClean="0"/>
              <a:t>.</a:t>
            </a:r>
          </a:p>
          <a:p>
            <a:pPr marL="0" indent="0">
              <a:buNone/>
            </a:pPr>
            <a:r>
              <a:rPr lang="sv-SE" dirty="0" smtClean="0"/>
              <a:t> </a:t>
            </a:r>
          </a:p>
          <a:p>
            <a:r>
              <a:rPr lang="sv-SE" dirty="0" smtClean="0"/>
              <a:t>The </a:t>
            </a:r>
            <a:r>
              <a:rPr lang="sv-SE" dirty="0" err="1"/>
              <a:t>value</a:t>
            </a:r>
            <a:r>
              <a:rPr lang="sv-SE" dirty="0"/>
              <a:t> </a:t>
            </a:r>
            <a:r>
              <a:rPr lang="sv-SE" dirty="0" err="1"/>
              <a:t>of</a:t>
            </a:r>
            <a:r>
              <a:rPr lang="sv-SE" dirty="0"/>
              <a:t> the DL is </a:t>
            </a:r>
            <a:r>
              <a:rPr lang="sv-SE" dirty="0" err="1"/>
              <a:t>derived</a:t>
            </a:r>
            <a:r>
              <a:rPr lang="sv-SE" dirty="0"/>
              <a:t> </a:t>
            </a:r>
            <a:r>
              <a:rPr lang="sv-SE" b="1" dirty="0">
                <a:solidFill>
                  <a:srgbClr val="FF0000"/>
                </a:solidFill>
              </a:rPr>
              <a:t>for </a:t>
            </a:r>
            <a:r>
              <a:rPr lang="sv-SE" b="1" dirty="0" err="1">
                <a:solidFill>
                  <a:srgbClr val="FF0000"/>
                </a:solidFill>
              </a:rPr>
              <a:t>each</a:t>
            </a:r>
            <a:r>
              <a:rPr lang="sv-SE" b="1" dirty="0">
                <a:solidFill>
                  <a:srgbClr val="FF0000"/>
                </a:solidFill>
              </a:rPr>
              <a:t> </a:t>
            </a:r>
            <a:r>
              <a:rPr lang="sv-SE" b="1" dirty="0" err="1">
                <a:solidFill>
                  <a:srgbClr val="FF0000"/>
                </a:solidFill>
              </a:rPr>
              <a:t>tree</a:t>
            </a:r>
            <a:r>
              <a:rPr lang="sv-SE" b="1" dirty="0">
                <a:solidFill>
                  <a:srgbClr val="FF0000"/>
                </a:solidFill>
              </a:rPr>
              <a:t>, in </a:t>
            </a:r>
            <a:r>
              <a:rPr lang="sv-SE" b="1" dirty="0" err="1">
                <a:solidFill>
                  <a:srgbClr val="FF0000"/>
                </a:solidFill>
              </a:rPr>
              <a:t>every</a:t>
            </a:r>
            <a:r>
              <a:rPr lang="sv-SE" b="1" dirty="0">
                <a:solidFill>
                  <a:srgbClr val="FF0000"/>
                </a:solidFill>
              </a:rPr>
              <a:t> period</a:t>
            </a:r>
            <a:r>
              <a:rPr lang="sv-SE" dirty="0"/>
              <a:t>. If the diameter </a:t>
            </a:r>
            <a:r>
              <a:rPr lang="sv-SE" dirty="0" err="1"/>
              <a:t>of</a:t>
            </a:r>
            <a:r>
              <a:rPr lang="sv-SE" dirty="0"/>
              <a:t> the </a:t>
            </a:r>
            <a:r>
              <a:rPr lang="sv-SE" dirty="0" err="1"/>
              <a:t>tree</a:t>
            </a:r>
            <a:r>
              <a:rPr lang="sv-SE" dirty="0"/>
              <a:t> </a:t>
            </a:r>
            <a:r>
              <a:rPr lang="sv-SE" dirty="0" err="1"/>
              <a:t>exceeds</a:t>
            </a:r>
            <a:r>
              <a:rPr lang="sv-SE" dirty="0"/>
              <a:t> the DL, </a:t>
            </a:r>
            <a:r>
              <a:rPr lang="sv-SE" dirty="0" err="1"/>
              <a:t>then</a:t>
            </a:r>
            <a:r>
              <a:rPr lang="sv-SE" dirty="0"/>
              <a:t> the </a:t>
            </a:r>
            <a:r>
              <a:rPr lang="sv-SE" dirty="0" err="1"/>
              <a:t>tree</a:t>
            </a:r>
            <a:r>
              <a:rPr lang="sv-SE" dirty="0"/>
              <a:t> is </a:t>
            </a:r>
            <a:r>
              <a:rPr lang="sv-SE" dirty="0" err="1"/>
              <a:t>instantly</a:t>
            </a:r>
            <a:r>
              <a:rPr lang="sv-SE" dirty="0"/>
              <a:t> </a:t>
            </a:r>
            <a:r>
              <a:rPr lang="sv-SE" dirty="0" err="1"/>
              <a:t>harvested</a:t>
            </a:r>
            <a:r>
              <a:rPr lang="sv-SE" dirty="0" smtClean="0"/>
              <a:t>.</a:t>
            </a:r>
          </a:p>
          <a:p>
            <a:pPr marL="0" indent="0">
              <a:buNone/>
            </a:pPr>
            <a:r>
              <a:rPr lang="sv-SE" dirty="0" smtClean="0"/>
              <a:t> </a:t>
            </a:r>
          </a:p>
          <a:p>
            <a:r>
              <a:rPr lang="sv-SE" dirty="0" err="1" smtClean="0"/>
              <a:t>Otherwise</a:t>
            </a:r>
            <a:r>
              <a:rPr lang="sv-SE" dirty="0"/>
              <a:t>, the </a:t>
            </a:r>
            <a:r>
              <a:rPr lang="sv-SE" dirty="0" err="1"/>
              <a:t>tree</a:t>
            </a:r>
            <a:r>
              <a:rPr lang="sv-SE" dirty="0"/>
              <a:t> is </a:t>
            </a:r>
            <a:r>
              <a:rPr lang="sv-SE" dirty="0" err="1"/>
              <a:t>left</a:t>
            </a:r>
            <a:r>
              <a:rPr lang="sv-SE" dirty="0"/>
              <a:t> to </a:t>
            </a:r>
            <a:r>
              <a:rPr lang="sv-SE" dirty="0" err="1"/>
              <a:t>continue</a:t>
            </a:r>
            <a:r>
              <a:rPr lang="sv-SE" dirty="0"/>
              <a:t> to </a:t>
            </a:r>
            <a:r>
              <a:rPr lang="sv-SE" dirty="0" err="1"/>
              <a:t>grow</a:t>
            </a:r>
            <a:r>
              <a:rPr lang="sv-SE" dirty="0"/>
              <a:t> at </a:t>
            </a:r>
            <a:r>
              <a:rPr lang="sv-SE" dirty="0" err="1"/>
              <a:t>least</a:t>
            </a:r>
            <a:r>
              <a:rPr lang="sv-SE" dirty="0"/>
              <a:t> </a:t>
            </a:r>
            <a:r>
              <a:rPr lang="sv-SE" dirty="0" err="1"/>
              <a:t>one</a:t>
            </a:r>
            <a:r>
              <a:rPr lang="sv-SE" dirty="0"/>
              <a:t> </a:t>
            </a:r>
            <a:r>
              <a:rPr lang="sv-SE" dirty="0" err="1"/>
              <a:t>more</a:t>
            </a:r>
            <a:r>
              <a:rPr lang="sv-SE" dirty="0"/>
              <a:t> period</a:t>
            </a:r>
            <a:r>
              <a:rPr lang="sv-SE" dirty="0" smtClean="0"/>
              <a:t>.</a:t>
            </a:r>
          </a:p>
          <a:p>
            <a:pPr marL="0" indent="0">
              <a:buNone/>
            </a:pPr>
            <a:endParaRPr lang="sv-SE" dirty="0" smtClean="0"/>
          </a:p>
          <a:p>
            <a:r>
              <a:rPr lang="sv-SE" dirty="0" smtClean="0"/>
              <a:t>The </a:t>
            </a:r>
            <a:r>
              <a:rPr lang="sv-SE" b="1" dirty="0">
                <a:solidFill>
                  <a:srgbClr val="FF0000"/>
                </a:solidFill>
              </a:rPr>
              <a:t>parameters </a:t>
            </a:r>
            <a:r>
              <a:rPr lang="sv-SE" b="1" dirty="0" err="1">
                <a:solidFill>
                  <a:srgbClr val="FF0000"/>
                </a:solidFill>
              </a:rPr>
              <a:t>of</a:t>
            </a:r>
            <a:r>
              <a:rPr lang="sv-SE" b="1" dirty="0">
                <a:solidFill>
                  <a:srgbClr val="FF0000"/>
                </a:solidFill>
              </a:rPr>
              <a:t> the DL </a:t>
            </a:r>
            <a:r>
              <a:rPr lang="sv-SE" b="1" dirty="0" err="1">
                <a:solidFill>
                  <a:srgbClr val="FF0000"/>
                </a:solidFill>
              </a:rPr>
              <a:t>are</a:t>
            </a:r>
            <a:r>
              <a:rPr lang="sv-SE" b="1" dirty="0">
                <a:solidFill>
                  <a:srgbClr val="FF0000"/>
                </a:solidFill>
              </a:rPr>
              <a:t> </a:t>
            </a:r>
            <a:r>
              <a:rPr lang="sv-SE" b="1" dirty="0" err="1">
                <a:solidFill>
                  <a:srgbClr val="FF0000"/>
                </a:solidFill>
              </a:rPr>
              <a:t>optimized</a:t>
            </a:r>
            <a:r>
              <a:rPr lang="sv-SE" b="1" dirty="0">
                <a:solidFill>
                  <a:srgbClr val="FF0000"/>
                </a:solidFill>
              </a:rPr>
              <a:t> </a:t>
            </a:r>
            <a:r>
              <a:rPr lang="sv-SE" dirty="0"/>
              <a:t>via a </a:t>
            </a:r>
            <a:r>
              <a:rPr lang="sv-SE" dirty="0" err="1"/>
              <a:t>large</a:t>
            </a:r>
            <a:r>
              <a:rPr lang="sv-SE" dirty="0"/>
              <a:t> </a:t>
            </a:r>
            <a:r>
              <a:rPr lang="sv-SE" dirty="0" err="1"/>
              <a:t>number</a:t>
            </a:r>
            <a:r>
              <a:rPr lang="sv-SE" dirty="0"/>
              <a:t> </a:t>
            </a:r>
            <a:r>
              <a:rPr lang="sv-SE" dirty="0" err="1"/>
              <a:t>of</a:t>
            </a:r>
            <a:r>
              <a:rPr lang="sv-SE" dirty="0"/>
              <a:t> </a:t>
            </a:r>
            <a:r>
              <a:rPr lang="sv-SE" dirty="0" err="1"/>
              <a:t>stochastic</a:t>
            </a:r>
            <a:r>
              <a:rPr lang="sv-SE" dirty="0"/>
              <a:t> full system </a:t>
            </a:r>
            <a:r>
              <a:rPr lang="sv-SE" dirty="0" smtClean="0"/>
              <a:t>simulations, </a:t>
            </a:r>
            <a:r>
              <a:rPr lang="sv-SE" dirty="0" err="1"/>
              <a:t>expected</a:t>
            </a:r>
            <a:r>
              <a:rPr lang="sv-SE" dirty="0"/>
              <a:t> </a:t>
            </a:r>
            <a:r>
              <a:rPr lang="sv-SE" dirty="0" err="1"/>
              <a:t>objective</a:t>
            </a:r>
            <a:r>
              <a:rPr lang="sv-SE" dirty="0"/>
              <a:t> </a:t>
            </a:r>
            <a:r>
              <a:rPr lang="sv-SE" dirty="0" err="1"/>
              <a:t>function</a:t>
            </a:r>
            <a:r>
              <a:rPr lang="sv-SE" dirty="0"/>
              <a:t> approximation and </a:t>
            </a:r>
            <a:r>
              <a:rPr lang="sv-SE" dirty="0" err="1"/>
              <a:t>analytical</a:t>
            </a:r>
            <a:r>
              <a:rPr lang="sv-SE" dirty="0"/>
              <a:t> </a:t>
            </a:r>
            <a:r>
              <a:rPr lang="sv-SE" dirty="0" err="1" smtClean="0"/>
              <a:t>control</a:t>
            </a:r>
            <a:r>
              <a:rPr lang="sv-SE" dirty="0" smtClean="0"/>
              <a:t> </a:t>
            </a:r>
            <a:r>
              <a:rPr lang="sv-SE" dirty="0" err="1" smtClean="0"/>
              <a:t>function</a:t>
            </a:r>
            <a:r>
              <a:rPr lang="sv-SE" dirty="0" smtClean="0"/>
              <a:t> parameter </a:t>
            </a:r>
            <a:r>
              <a:rPr lang="sv-SE" dirty="0" err="1" smtClean="0"/>
              <a:t>optimization</a:t>
            </a:r>
            <a:r>
              <a:rPr lang="sv-SE" dirty="0"/>
              <a:t>. </a:t>
            </a:r>
            <a:endParaRPr lang="sv-SE" dirty="0" smtClean="0"/>
          </a:p>
        </p:txBody>
      </p:sp>
      <p:sp>
        <p:nvSpPr>
          <p:cNvPr id="4" name="Platshållare för bildnummer 3"/>
          <p:cNvSpPr>
            <a:spLocks noGrp="1"/>
          </p:cNvSpPr>
          <p:nvPr>
            <p:ph type="sldNum" sz="quarter" idx="12"/>
          </p:nvPr>
        </p:nvSpPr>
        <p:spPr/>
        <p:txBody>
          <a:bodyPr/>
          <a:lstStyle/>
          <a:p>
            <a:fld id="{C4D83055-B480-425C-AE2D-0955F072BBF0}" type="slidenum">
              <a:rPr lang="sv-SE" smtClean="0"/>
              <a:t>21</a:t>
            </a:fld>
            <a:endParaRPr lang="sv-SE"/>
          </a:p>
        </p:txBody>
      </p:sp>
    </p:spTree>
    <p:extLst>
      <p:ext uri="{BB962C8B-B14F-4D97-AF65-F5344CB8AC3E}">
        <p14:creationId xmlns:p14="http://schemas.microsoft.com/office/powerpoint/2010/main" val="2980015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47" y="0"/>
            <a:ext cx="11112713" cy="6858000"/>
          </a:xfrm>
          <a:prstGeom prst="rect">
            <a:avLst/>
          </a:prstGeom>
        </p:spPr>
      </p:pic>
      <p:sp>
        <p:nvSpPr>
          <p:cNvPr id="3" name="Rektangel 2"/>
          <p:cNvSpPr/>
          <p:nvPr/>
        </p:nvSpPr>
        <p:spPr>
          <a:xfrm>
            <a:off x="5763904" y="1590934"/>
            <a:ext cx="2144974" cy="830997"/>
          </a:xfrm>
          <a:prstGeom prst="rect">
            <a:avLst/>
          </a:prstGeom>
        </p:spPr>
        <p:txBody>
          <a:bodyPr wrap="square">
            <a:spAutoFit/>
          </a:bodyPr>
          <a:lstStyle/>
          <a:p>
            <a:r>
              <a:rPr lang="sv-SE" sz="2400" b="1" dirty="0" err="1">
                <a:solidFill>
                  <a:srgbClr val="FF0000"/>
                </a:solidFill>
              </a:rPr>
              <a:t>Instant</a:t>
            </a:r>
            <a:r>
              <a:rPr lang="sv-SE" sz="2400" b="1" dirty="0">
                <a:solidFill>
                  <a:srgbClr val="FF0000"/>
                </a:solidFill>
              </a:rPr>
              <a:t> </a:t>
            </a:r>
            <a:r>
              <a:rPr lang="sv-SE" sz="2400" b="1" dirty="0" err="1">
                <a:solidFill>
                  <a:srgbClr val="FF0000"/>
                </a:solidFill>
              </a:rPr>
              <a:t>Harvest</a:t>
            </a:r>
            <a:r>
              <a:rPr lang="sv-SE" sz="2400" b="1" dirty="0">
                <a:solidFill>
                  <a:srgbClr val="FF0000"/>
                </a:solidFill>
              </a:rPr>
              <a:t> </a:t>
            </a:r>
          </a:p>
          <a:p>
            <a:r>
              <a:rPr lang="sv-SE" sz="2400" b="1" dirty="0">
                <a:solidFill>
                  <a:srgbClr val="FF0000"/>
                </a:solidFill>
              </a:rPr>
              <a:t>Region</a:t>
            </a:r>
          </a:p>
        </p:txBody>
      </p:sp>
      <p:sp>
        <p:nvSpPr>
          <p:cNvPr id="4" name="Rektangel 3"/>
          <p:cNvSpPr/>
          <p:nvPr/>
        </p:nvSpPr>
        <p:spPr>
          <a:xfrm>
            <a:off x="1285165" y="3487002"/>
            <a:ext cx="1853820" cy="646331"/>
          </a:xfrm>
          <a:prstGeom prst="rect">
            <a:avLst/>
          </a:prstGeom>
        </p:spPr>
        <p:txBody>
          <a:bodyPr wrap="square">
            <a:spAutoFit/>
          </a:bodyPr>
          <a:lstStyle/>
          <a:p>
            <a:r>
              <a:rPr lang="sv-SE" b="1" dirty="0" err="1" smtClean="0">
                <a:solidFill>
                  <a:srgbClr val="92D050"/>
                </a:solidFill>
              </a:rPr>
              <a:t>Wait</a:t>
            </a:r>
            <a:r>
              <a:rPr lang="sv-SE" b="1" dirty="0" smtClean="0">
                <a:solidFill>
                  <a:srgbClr val="92D050"/>
                </a:solidFill>
              </a:rPr>
              <a:t> </a:t>
            </a:r>
            <a:r>
              <a:rPr lang="sv-SE" b="1" dirty="0" err="1" smtClean="0">
                <a:solidFill>
                  <a:srgbClr val="92D050"/>
                </a:solidFill>
              </a:rPr>
              <a:t>Longer</a:t>
            </a:r>
            <a:r>
              <a:rPr lang="sv-SE" b="1" dirty="0" smtClean="0">
                <a:solidFill>
                  <a:srgbClr val="92D050"/>
                </a:solidFill>
              </a:rPr>
              <a:t> </a:t>
            </a:r>
            <a:endParaRPr lang="sv-SE" b="1" dirty="0">
              <a:solidFill>
                <a:srgbClr val="92D050"/>
              </a:solidFill>
            </a:endParaRPr>
          </a:p>
          <a:p>
            <a:r>
              <a:rPr lang="sv-SE" b="1" dirty="0" smtClean="0">
                <a:solidFill>
                  <a:srgbClr val="92D050"/>
                </a:solidFill>
              </a:rPr>
              <a:t>Region</a:t>
            </a:r>
            <a:endParaRPr lang="sv-SE" b="1" dirty="0">
              <a:solidFill>
                <a:srgbClr val="92D050"/>
              </a:solidFill>
            </a:endParaRPr>
          </a:p>
        </p:txBody>
      </p:sp>
      <p:sp>
        <p:nvSpPr>
          <p:cNvPr id="5" name="textruta 4"/>
          <p:cNvSpPr txBox="1"/>
          <p:nvPr/>
        </p:nvSpPr>
        <p:spPr>
          <a:xfrm>
            <a:off x="10081391" y="898437"/>
            <a:ext cx="1778051" cy="3046988"/>
          </a:xfrm>
          <a:prstGeom prst="rect">
            <a:avLst/>
          </a:prstGeom>
          <a:noFill/>
        </p:spPr>
        <p:txBody>
          <a:bodyPr wrap="none" rtlCol="0">
            <a:spAutoFit/>
          </a:bodyPr>
          <a:lstStyle/>
          <a:p>
            <a:r>
              <a:rPr lang="sv-SE" sz="2400" b="1" dirty="0" smtClean="0">
                <a:solidFill>
                  <a:srgbClr val="C00000"/>
                </a:solidFill>
              </a:rPr>
              <a:t>Optimal </a:t>
            </a:r>
          </a:p>
          <a:p>
            <a:r>
              <a:rPr lang="sv-SE" sz="2400" b="1" dirty="0" smtClean="0">
                <a:solidFill>
                  <a:srgbClr val="C00000"/>
                </a:solidFill>
              </a:rPr>
              <a:t>Control </a:t>
            </a:r>
          </a:p>
          <a:p>
            <a:r>
              <a:rPr lang="sv-SE" sz="2400" b="1" dirty="0" err="1" smtClean="0">
                <a:solidFill>
                  <a:srgbClr val="C00000"/>
                </a:solidFill>
              </a:rPr>
              <a:t>Boundaries</a:t>
            </a:r>
            <a:endParaRPr lang="sv-SE" sz="2400" b="1" dirty="0" smtClean="0">
              <a:solidFill>
                <a:srgbClr val="C00000"/>
              </a:solidFill>
            </a:endParaRPr>
          </a:p>
          <a:p>
            <a:r>
              <a:rPr lang="sv-SE" sz="2400" b="1" i="1" dirty="0" smtClean="0">
                <a:solidFill>
                  <a:srgbClr val="00B0F0"/>
                </a:solidFill>
              </a:rPr>
              <a:t>as </a:t>
            </a:r>
          </a:p>
          <a:p>
            <a:r>
              <a:rPr lang="sv-SE" sz="2400" b="1" i="1" dirty="0" err="1" smtClean="0">
                <a:solidFill>
                  <a:srgbClr val="00B0F0"/>
                </a:solidFill>
              </a:rPr>
              <a:t>functions</a:t>
            </a:r>
            <a:r>
              <a:rPr lang="sv-SE" sz="2400" b="1" i="1" dirty="0" smtClean="0">
                <a:solidFill>
                  <a:srgbClr val="00B0F0"/>
                </a:solidFill>
              </a:rPr>
              <a:t> </a:t>
            </a:r>
            <a:r>
              <a:rPr lang="sv-SE" sz="2400" b="1" i="1" dirty="0" err="1" smtClean="0">
                <a:solidFill>
                  <a:srgbClr val="00B0F0"/>
                </a:solidFill>
              </a:rPr>
              <a:t>of</a:t>
            </a:r>
            <a:r>
              <a:rPr lang="sv-SE" sz="2400" b="1" i="1" dirty="0" smtClean="0">
                <a:solidFill>
                  <a:srgbClr val="00B0F0"/>
                </a:solidFill>
              </a:rPr>
              <a:t> </a:t>
            </a:r>
          </a:p>
          <a:p>
            <a:r>
              <a:rPr lang="sv-SE" sz="2400" b="1" i="1" dirty="0" smtClean="0">
                <a:solidFill>
                  <a:srgbClr val="00B0F0"/>
                </a:solidFill>
              </a:rPr>
              <a:t>the </a:t>
            </a:r>
            <a:r>
              <a:rPr lang="sv-SE" sz="2400" b="1" i="1" dirty="0" err="1" smtClean="0">
                <a:solidFill>
                  <a:srgbClr val="00B0F0"/>
                </a:solidFill>
              </a:rPr>
              <a:t>local</a:t>
            </a:r>
            <a:r>
              <a:rPr lang="sv-SE" sz="2400" b="1" i="1" dirty="0" smtClean="0">
                <a:solidFill>
                  <a:srgbClr val="00B0F0"/>
                </a:solidFill>
              </a:rPr>
              <a:t> </a:t>
            </a:r>
          </a:p>
          <a:p>
            <a:r>
              <a:rPr lang="sv-SE" sz="2400" b="1" i="1" dirty="0" err="1" smtClean="0">
                <a:solidFill>
                  <a:srgbClr val="00B0F0"/>
                </a:solidFill>
              </a:rPr>
              <a:t>competition</a:t>
            </a:r>
            <a:endParaRPr lang="sv-SE" sz="2400" b="1" i="1" dirty="0" smtClean="0">
              <a:solidFill>
                <a:srgbClr val="00B0F0"/>
              </a:solidFill>
            </a:endParaRPr>
          </a:p>
          <a:p>
            <a:r>
              <a:rPr lang="sv-SE" sz="2400" b="1" i="1" dirty="0" err="1" smtClean="0">
                <a:solidFill>
                  <a:srgbClr val="00B0F0"/>
                </a:solidFill>
              </a:rPr>
              <a:t>levels</a:t>
            </a:r>
            <a:endParaRPr lang="sv-SE" sz="2400" b="1" i="1" dirty="0">
              <a:solidFill>
                <a:srgbClr val="00B0F0"/>
              </a:solidFill>
            </a:endParaRPr>
          </a:p>
        </p:txBody>
      </p:sp>
      <p:sp>
        <p:nvSpPr>
          <p:cNvPr id="6" name="Rektangel med rundade hörn 5"/>
          <p:cNvSpPr/>
          <p:nvPr/>
        </p:nvSpPr>
        <p:spPr>
          <a:xfrm>
            <a:off x="9962779" y="845261"/>
            <a:ext cx="1828800" cy="31533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8" name="Rak pil 7"/>
          <p:cNvCxnSpPr/>
          <p:nvPr/>
        </p:nvCxnSpPr>
        <p:spPr>
          <a:xfrm flipH="1">
            <a:off x="5972699" y="1420837"/>
            <a:ext cx="3990081" cy="188001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H="1">
            <a:off x="5951114" y="1890863"/>
            <a:ext cx="3990082" cy="2017429"/>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Rak pil 11"/>
          <p:cNvCxnSpPr>
            <a:stCxn id="6" idx="1"/>
          </p:cNvCxnSpPr>
          <p:nvPr/>
        </p:nvCxnSpPr>
        <p:spPr>
          <a:xfrm flipH="1">
            <a:off x="5929532" y="2421931"/>
            <a:ext cx="4033247" cy="209379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Rak pil 17"/>
          <p:cNvCxnSpPr/>
          <p:nvPr/>
        </p:nvCxnSpPr>
        <p:spPr>
          <a:xfrm>
            <a:off x="2638495" y="3784209"/>
            <a:ext cx="789500" cy="31652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ak pil 21"/>
          <p:cNvCxnSpPr/>
          <p:nvPr/>
        </p:nvCxnSpPr>
        <p:spPr>
          <a:xfrm>
            <a:off x="2638494" y="3942470"/>
            <a:ext cx="1989777" cy="111486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ktangel med rundade hörn 24"/>
          <p:cNvSpPr/>
          <p:nvPr/>
        </p:nvSpPr>
        <p:spPr>
          <a:xfrm>
            <a:off x="1263582" y="3520840"/>
            <a:ext cx="1353331" cy="6124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35" name="textruta 34"/>
          <p:cNvSpPr txBox="1"/>
          <p:nvPr/>
        </p:nvSpPr>
        <p:spPr>
          <a:xfrm>
            <a:off x="1263582" y="199846"/>
            <a:ext cx="4983352" cy="461665"/>
          </a:xfrm>
          <a:prstGeom prst="rect">
            <a:avLst/>
          </a:prstGeom>
          <a:noFill/>
        </p:spPr>
        <p:txBody>
          <a:bodyPr wrap="none" rtlCol="0">
            <a:spAutoFit/>
          </a:bodyPr>
          <a:lstStyle/>
          <a:p>
            <a:r>
              <a:rPr lang="sv-SE" sz="2400" b="1" dirty="0" smtClean="0">
                <a:solidFill>
                  <a:srgbClr val="FF0000"/>
                </a:solidFill>
              </a:rPr>
              <a:t>= Optimal Limit Diameter </a:t>
            </a:r>
            <a:r>
              <a:rPr lang="sv-SE" sz="2400" b="1" dirty="0" err="1" smtClean="0">
                <a:solidFill>
                  <a:srgbClr val="FF0000"/>
                </a:solidFill>
              </a:rPr>
              <a:t>of</a:t>
            </a:r>
            <a:r>
              <a:rPr lang="sv-SE" sz="2400" b="1" dirty="0" smtClean="0">
                <a:solidFill>
                  <a:srgbClr val="FF0000"/>
                </a:solidFill>
              </a:rPr>
              <a:t> Species 1</a:t>
            </a:r>
            <a:endParaRPr lang="sv-SE" sz="2400" b="1" dirty="0">
              <a:solidFill>
                <a:srgbClr val="FF0000"/>
              </a:solidFill>
            </a:endParaRPr>
          </a:p>
        </p:txBody>
      </p:sp>
      <p:sp>
        <p:nvSpPr>
          <p:cNvPr id="36" name="textruta 35"/>
          <p:cNvSpPr txBox="1"/>
          <p:nvPr/>
        </p:nvSpPr>
        <p:spPr>
          <a:xfrm>
            <a:off x="2851221" y="6120149"/>
            <a:ext cx="9232928" cy="461665"/>
          </a:xfrm>
          <a:prstGeom prst="rect">
            <a:avLst/>
          </a:prstGeom>
          <a:noFill/>
        </p:spPr>
        <p:txBody>
          <a:bodyPr wrap="square" rtlCol="0">
            <a:spAutoFit/>
          </a:bodyPr>
          <a:lstStyle/>
          <a:p>
            <a:r>
              <a:rPr lang="sv-SE" sz="2400" b="1" dirty="0" smtClean="0">
                <a:solidFill>
                  <a:srgbClr val="FF0000"/>
                </a:solidFill>
              </a:rPr>
              <a:t>Deviation </a:t>
            </a:r>
            <a:r>
              <a:rPr lang="sv-SE" sz="2400" b="1" dirty="0" err="1" smtClean="0">
                <a:solidFill>
                  <a:srgbClr val="FF0000"/>
                </a:solidFill>
              </a:rPr>
              <a:t>of</a:t>
            </a:r>
            <a:r>
              <a:rPr lang="sv-SE" sz="2400" b="1" dirty="0" smtClean="0">
                <a:solidFill>
                  <a:srgbClr val="FF0000"/>
                </a:solidFill>
              </a:rPr>
              <a:t> the </a:t>
            </a:r>
            <a:r>
              <a:rPr lang="sv-SE" sz="2400" b="1" dirty="0" err="1" smtClean="0">
                <a:solidFill>
                  <a:srgbClr val="FF0000"/>
                </a:solidFill>
              </a:rPr>
              <a:t>price</a:t>
            </a:r>
            <a:r>
              <a:rPr lang="sv-SE" sz="2400" b="1" dirty="0" smtClean="0">
                <a:solidFill>
                  <a:srgbClr val="FF0000"/>
                </a:solidFill>
              </a:rPr>
              <a:t> </a:t>
            </a:r>
            <a:r>
              <a:rPr lang="sv-SE" sz="2400" b="1" dirty="0" err="1" smtClean="0">
                <a:solidFill>
                  <a:srgbClr val="FF0000"/>
                </a:solidFill>
              </a:rPr>
              <a:t>of</a:t>
            </a:r>
            <a:r>
              <a:rPr lang="sv-SE" sz="2400" b="1" dirty="0" smtClean="0">
                <a:solidFill>
                  <a:srgbClr val="FF0000"/>
                </a:solidFill>
              </a:rPr>
              <a:t> species 1 from the </a:t>
            </a:r>
            <a:r>
              <a:rPr lang="sv-SE" sz="2400" b="1" dirty="0" err="1" smtClean="0">
                <a:solidFill>
                  <a:srgbClr val="FF0000"/>
                </a:solidFill>
              </a:rPr>
              <a:t>expected</a:t>
            </a:r>
            <a:r>
              <a:rPr lang="sv-SE" sz="2400" b="1" dirty="0" smtClean="0">
                <a:solidFill>
                  <a:srgbClr val="FF0000"/>
                </a:solidFill>
              </a:rPr>
              <a:t> </a:t>
            </a:r>
            <a:r>
              <a:rPr lang="sv-SE" sz="2400" b="1" dirty="0" err="1" smtClean="0">
                <a:solidFill>
                  <a:srgbClr val="FF0000"/>
                </a:solidFill>
              </a:rPr>
              <a:t>price</a:t>
            </a:r>
            <a:r>
              <a:rPr lang="sv-SE" sz="2400" b="1" dirty="0" smtClean="0">
                <a:solidFill>
                  <a:srgbClr val="FF0000"/>
                </a:solidFill>
              </a:rPr>
              <a:t> </a:t>
            </a:r>
            <a:r>
              <a:rPr lang="sv-SE" sz="2400" b="1" dirty="0" err="1" smtClean="0">
                <a:solidFill>
                  <a:srgbClr val="FF0000"/>
                </a:solidFill>
              </a:rPr>
              <a:t>level</a:t>
            </a:r>
            <a:endParaRPr lang="sv-SE" sz="2400" b="1" dirty="0">
              <a:solidFill>
                <a:srgbClr val="FF0000"/>
              </a:solidFill>
            </a:endParaRPr>
          </a:p>
        </p:txBody>
      </p:sp>
      <p:sp>
        <p:nvSpPr>
          <p:cNvPr id="7" name="Rektangel 6"/>
          <p:cNvSpPr/>
          <p:nvPr/>
        </p:nvSpPr>
        <p:spPr>
          <a:xfrm>
            <a:off x="1050878" y="6277970"/>
            <a:ext cx="1255594" cy="47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nummer 8"/>
          <p:cNvSpPr>
            <a:spLocks noGrp="1"/>
          </p:cNvSpPr>
          <p:nvPr>
            <p:ph type="sldNum" sz="quarter" idx="12"/>
          </p:nvPr>
        </p:nvSpPr>
        <p:spPr/>
        <p:txBody>
          <a:bodyPr/>
          <a:lstStyle/>
          <a:p>
            <a:fld id="{C4D83055-B480-425C-AE2D-0955F072BBF0}" type="slidenum">
              <a:rPr lang="sv-SE" smtClean="0"/>
              <a:t>22</a:t>
            </a:fld>
            <a:endParaRPr lang="sv-SE"/>
          </a:p>
        </p:txBody>
      </p:sp>
    </p:spTree>
    <p:extLst>
      <p:ext uri="{BB962C8B-B14F-4D97-AF65-F5344CB8AC3E}">
        <p14:creationId xmlns:p14="http://schemas.microsoft.com/office/powerpoint/2010/main" val="502645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a:bodyPr>
          <a:lstStyle/>
          <a:p>
            <a:r>
              <a:rPr lang="sv-SE" b="1" i="1" dirty="0" err="1" smtClean="0">
                <a:solidFill>
                  <a:srgbClr val="FF0000"/>
                </a:solidFill>
              </a:rPr>
              <a:t>Example</a:t>
            </a:r>
            <a:r>
              <a:rPr lang="sv-SE" b="1" i="1" dirty="0" smtClean="0">
                <a:solidFill>
                  <a:srgbClr val="FF0000"/>
                </a:solidFill>
              </a:rPr>
              <a:t> </a:t>
            </a:r>
            <a:r>
              <a:rPr lang="sv-SE" b="1" i="1" dirty="0" err="1" smtClean="0">
                <a:solidFill>
                  <a:srgbClr val="FF0000"/>
                </a:solidFill>
              </a:rPr>
              <a:t>with</a:t>
            </a:r>
            <a:r>
              <a:rPr lang="sv-SE" b="1" i="1" dirty="0" smtClean="0">
                <a:solidFill>
                  <a:srgbClr val="FF0000"/>
                </a:solidFill>
              </a:rPr>
              <a:t> </a:t>
            </a:r>
            <a:r>
              <a:rPr lang="sv-SE" b="1" i="1" dirty="0" err="1" smtClean="0">
                <a:solidFill>
                  <a:srgbClr val="FF0000"/>
                </a:solidFill>
              </a:rPr>
              <a:t>particular</a:t>
            </a:r>
            <a:r>
              <a:rPr lang="sv-SE" b="1" i="1" dirty="0" smtClean="0">
                <a:solidFill>
                  <a:srgbClr val="FF0000"/>
                </a:solidFill>
              </a:rPr>
              <a:t> parameters and  </a:t>
            </a:r>
            <a:r>
              <a:rPr lang="sv-SE" b="1" i="1" dirty="0" err="1" smtClean="0">
                <a:solidFill>
                  <a:srgbClr val="FF0000"/>
                </a:solidFill>
              </a:rPr>
              <a:t>particular</a:t>
            </a:r>
            <a:r>
              <a:rPr lang="sv-SE" b="1" i="1" dirty="0" smtClean="0">
                <a:solidFill>
                  <a:srgbClr val="FF0000"/>
                </a:solidFill>
              </a:rPr>
              <a:t> </a:t>
            </a:r>
            <a:r>
              <a:rPr lang="sv-SE" b="1" i="1" dirty="0" err="1" smtClean="0">
                <a:solidFill>
                  <a:srgbClr val="FF0000"/>
                </a:solidFill>
              </a:rPr>
              <a:t>stochastic</a:t>
            </a:r>
            <a:r>
              <a:rPr lang="sv-SE" b="1" i="1" dirty="0" smtClean="0">
                <a:solidFill>
                  <a:srgbClr val="FF0000"/>
                </a:solidFill>
              </a:rPr>
              <a:t> </a:t>
            </a:r>
            <a:r>
              <a:rPr lang="sv-SE" b="1" i="1" dirty="0" err="1" smtClean="0">
                <a:solidFill>
                  <a:srgbClr val="FF0000"/>
                </a:solidFill>
              </a:rPr>
              <a:t>price</a:t>
            </a:r>
            <a:r>
              <a:rPr lang="sv-SE" b="1" i="1" dirty="0" smtClean="0">
                <a:solidFill>
                  <a:srgbClr val="FF0000"/>
                </a:solidFill>
              </a:rPr>
              <a:t> </a:t>
            </a:r>
            <a:r>
              <a:rPr lang="sv-SE" b="1" i="1" dirty="0" err="1" smtClean="0">
                <a:solidFill>
                  <a:srgbClr val="FF0000"/>
                </a:solidFill>
              </a:rPr>
              <a:t>developments</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23</a:t>
            </a:fld>
            <a:endParaRPr lang="sv-SE"/>
          </a:p>
        </p:txBody>
      </p:sp>
    </p:spTree>
    <p:extLst>
      <p:ext uri="{BB962C8B-B14F-4D97-AF65-F5344CB8AC3E}">
        <p14:creationId xmlns:p14="http://schemas.microsoft.com/office/powerpoint/2010/main" val="3749158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26" y="-395785"/>
            <a:ext cx="6609788" cy="6858000"/>
          </a:xfrm>
          <a:prstGeom prst="rect">
            <a:avLst/>
          </a:prstGeom>
        </p:spPr>
      </p:pic>
      <p:sp>
        <p:nvSpPr>
          <p:cNvPr id="2" name="textruta 1"/>
          <p:cNvSpPr txBox="1"/>
          <p:nvPr/>
        </p:nvSpPr>
        <p:spPr>
          <a:xfrm>
            <a:off x="607325" y="1207828"/>
            <a:ext cx="2562148" cy="5416868"/>
          </a:xfrm>
          <a:prstGeom prst="rect">
            <a:avLst/>
          </a:prstGeom>
          <a:noFill/>
        </p:spPr>
        <p:txBody>
          <a:bodyPr wrap="square" rtlCol="0">
            <a:spAutoFit/>
          </a:bodyPr>
          <a:lstStyle/>
          <a:p>
            <a:r>
              <a:rPr lang="sv-SE" sz="2800" b="1" dirty="0" smtClean="0"/>
              <a:t>Period = 0</a:t>
            </a:r>
          </a:p>
          <a:p>
            <a:r>
              <a:rPr lang="sv-SE" sz="2800" b="1" dirty="0" err="1" smtClean="0"/>
              <a:t>Year</a:t>
            </a:r>
            <a:r>
              <a:rPr lang="sv-SE" sz="2800" b="1" dirty="0" smtClean="0"/>
              <a:t> = 0</a:t>
            </a:r>
          </a:p>
          <a:p>
            <a:endParaRPr lang="sv-SE" sz="2800" b="1" dirty="0"/>
          </a:p>
          <a:p>
            <a:r>
              <a:rPr lang="sv-SE" sz="2800" b="1" dirty="0" smtClean="0">
                <a:solidFill>
                  <a:srgbClr val="0070C0"/>
                </a:solidFill>
              </a:rPr>
              <a:t>P1 = 52.831</a:t>
            </a:r>
          </a:p>
          <a:p>
            <a:r>
              <a:rPr lang="sv-SE" sz="2800" b="1" dirty="0" smtClean="0">
                <a:solidFill>
                  <a:srgbClr val="00B050"/>
                </a:solidFill>
              </a:rPr>
              <a:t>P2 = 54.309</a:t>
            </a:r>
          </a:p>
          <a:p>
            <a:endParaRPr lang="sv-SE" sz="2800" b="1" dirty="0"/>
          </a:p>
          <a:p>
            <a:r>
              <a:rPr lang="sv-SE" sz="4000" b="1" dirty="0" err="1" smtClean="0">
                <a:solidFill>
                  <a:srgbClr val="FF0000"/>
                </a:solidFill>
              </a:rPr>
              <a:t>Map</a:t>
            </a:r>
            <a:r>
              <a:rPr lang="sv-SE" sz="4000" b="1" dirty="0" smtClean="0">
                <a:solidFill>
                  <a:srgbClr val="FF0000"/>
                </a:solidFill>
              </a:rPr>
              <a:t> </a:t>
            </a:r>
            <a:r>
              <a:rPr lang="sv-SE" sz="4000" b="1" dirty="0" err="1" smtClean="0">
                <a:solidFill>
                  <a:srgbClr val="FF0000"/>
                </a:solidFill>
              </a:rPr>
              <a:t>after</a:t>
            </a:r>
            <a:r>
              <a:rPr lang="sv-SE" sz="4000" b="1" dirty="0" smtClean="0">
                <a:solidFill>
                  <a:srgbClr val="FF0000"/>
                </a:solidFill>
              </a:rPr>
              <a:t> </a:t>
            </a:r>
            <a:r>
              <a:rPr lang="sv-SE" sz="4000" b="1" dirty="0" err="1" smtClean="0">
                <a:solidFill>
                  <a:srgbClr val="FF0000"/>
                </a:solidFill>
              </a:rPr>
              <a:t>growth</a:t>
            </a:r>
            <a:r>
              <a:rPr lang="sv-SE" sz="4000" b="1" dirty="0" smtClean="0">
                <a:solidFill>
                  <a:srgbClr val="FF0000"/>
                </a:solidFill>
              </a:rPr>
              <a:t> </a:t>
            </a:r>
          </a:p>
          <a:p>
            <a:r>
              <a:rPr lang="sv-SE" sz="4000" b="1" dirty="0" smtClean="0">
                <a:solidFill>
                  <a:srgbClr val="FF0000"/>
                </a:solidFill>
              </a:rPr>
              <a:t>and </a:t>
            </a:r>
            <a:r>
              <a:rPr lang="sv-SE" sz="4000" b="1" dirty="0" err="1" smtClean="0">
                <a:solidFill>
                  <a:srgbClr val="FF0000"/>
                </a:solidFill>
              </a:rPr>
              <a:t>before</a:t>
            </a:r>
            <a:r>
              <a:rPr lang="sv-SE" sz="4000" b="1" dirty="0" smtClean="0">
                <a:solidFill>
                  <a:srgbClr val="FF0000"/>
                </a:solidFill>
              </a:rPr>
              <a:t> </a:t>
            </a:r>
            <a:r>
              <a:rPr lang="sv-SE" sz="4000" b="1" dirty="0" err="1" smtClean="0">
                <a:solidFill>
                  <a:srgbClr val="FF0000"/>
                </a:solidFill>
              </a:rPr>
              <a:t>harvest</a:t>
            </a:r>
            <a:endParaRPr lang="sv-SE" sz="4000" b="1" dirty="0" smtClean="0">
              <a:solidFill>
                <a:srgbClr val="FF0000"/>
              </a:solidFill>
            </a:endParaRPr>
          </a:p>
          <a:p>
            <a:endParaRPr lang="sv-SE" dirty="0"/>
          </a:p>
        </p:txBody>
      </p:sp>
      <p:sp>
        <p:nvSpPr>
          <p:cNvPr id="3" name="Rektangel 2"/>
          <p:cNvSpPr/>
          <p:nvPr/>
        </p:nvSpPr>
        <p:spPr>
          <a:xfrm>
            <a:off x="2681785" y="0"/>
            <a:ext cx="5459105" cy="8256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2900149" y="-221776"/>
            <a:ext cx="7165075" cy="825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24</a:t>
            </a:fld>
            <a:endParaRPr lang="sv-SE"/>
          </a:p>
        </p:txBody>
      </p:sp>
    </p:spTree>
    <p:extLst>
      <p:ext uri="{BB962C8B-B14F-4D97-AF65-F5344CB8AC3E}">
        <p14:creationId xmlns:p14="http://schemas.microsoft.com/office/powerpoint/2010/main" val="3585602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562" y="-668740"/>
            <a:ext cx="6746790" cy="6858000"/>
          </a:xfrm>
          <a:prstGeom prst="rect">
            <a:avLst/>
          </a:prstGeom>
        </p:spPr>
      </p:pic>
      <p:sp>
        <p:nvSpPr>
          <p:cNvPr id="3" name="Rektangel 2"/>
          <p:cNvSpPr/>
          <p:nvPr/>
        </p:nvSpPr>
        <p:spPr>
          <a:xfrm>
            <a:off x="543697" y="1311265"/>
            <a:ext cx="2631865" cy="4524315"/>
          </a:xfrm>
          <a:prstGeom prst="rect">
            <a:avLst/>
          </a:prstGeom>
        </p:spPr>
        <p:txBody>
          <a:bodyPr wrap="square">
            <a:spAutoFit/>
          </a:bodyPr>
          <a:lstStyle/>
          <a:p>
            <a:pPr lvl="0"/>
            <a:r>
              <a:rPr lang="sv-SE" sz="2800" b="1" dirty="0">
                <a:solidFill>
                  <a:prstClr val="black"/>
                </a:solidFill>
              </a:rPr>
              <a:t>Period = 0</a:t>
            </a:r>
          </a:p>
          <a:p>
            <a:pPr lvl="0"/>
            <a:r>
              <a:rPr lang="sv-SE" sz="2800" b="1" dirty="0" err="1">
                <a:solidFill>
                  <a:prstClr val="black"/>
                </a:solidFill>
              </a:rPr>
              <a:t>Year</a:t>
            </a:r>
            <a:r>
              <a:rPr lang="sv-SE" sz="2800" b="1" dirty="0">
                <a:solidFill>
                  <a:prstClr val="black"/>
                </a:solidFill>
              </a:rPr>
              <a:t> = 0</a:t>
            </a:r>
          </a:p>
          <a:p>
            <a:pPr lvl="0"/>
            <a:endParaRPr lang="sv-SE" sz="2800" b="1" dirty="0">
              <a:solidFill>
                <a:prstClr val="black"/>
              </a:solidFill>
            </a:endParaRPr>
          </a:p>
          <a:p>
            <a:pPr lvl="0"/>
            <a:r>
              <a:rPr lang="sv-SE" sz="2800" b="1" dirty="0">
                <a:solidFill>
                  <a:srgbClr val="0070C0"/>
                </a:solidFill>
              </a:rPr>
              <a:t>P1 = 52.831</a:t>
            </a:r>
          </a:p>
          <a:p>
            <a:pPr lvl="0"/>
            <a:r>
              <a:rPr lang="sv-SE" sz="2800" b="1" dirty="0">
                <a:solidFill>
                  <a:srgbClr val="00B050"/>
                </a:solidFill>
              </a:rPr>
              <a:t>P2 = 54.309</a:t>
            </a: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smtClean="0">
                <a:solidFill>
                  <a:srgbClr val="FF0000"/>
                </a:solidFill>
              </a:rPr>
              <a:t>of</a:t>
            </a:r>
            <a:r>
              <a:rPr lang="sv-SE" sz="4000" b="1" dirty="0" smtClean="0">
                <a:solidFill>
                  <a:srgbClr val="FF0000"/>
                </a:solidFill>
              </a:rPr>
              <a:t> </a:t>
            </a:r>
            <a:r>
              <a:rPr lang="sv-SE" sz="4000" b="1" dirty="0" err="1" smtClean="0">
                <a:solidFill>
                  <a:srgbClr val="FF0000"/>
                </a:solidFill>
              </a:rPr>
              <a:t>harvested</a:t>
            </a:r>
            <a:endParaRPr lang="sv-SE" sz="4000" b="1" dirty="0" smtClean="0">
              <a:solidFill>
                <a:srgbClr val="FF0000"/>
              </a:solidFill>
            </a:endParaRPr>
          </a:p>
          <a:p>
            <a:pPr lvl="0"/>
            <a:r>
              <a:rPr lang="sv-SE" sz="4000" b="1" dirty="0" err="1" smtClean="0">
                <a:solidFill>
                  <a:srgbClr val="FF0000"/>
                </a:solidFill>
              </a:rPr>
              <a:t>trees</a:t>
            </a:r>
            <a:endParaRPr lang="sv-SE" sz="4000" b="1" dirty="0">
              <a:solidFill>
                <a:srgbClr val="FF0000"/>
              </a:solidFill>
            </a:endParaRPr>
          </a:p>
        </p:txBody>
      </p:sp>
      <p:sp>
        <p:nvSpPr>
          <p:cNvPr id="4" name="Rektangel 3"/>
          <p:cNvSpPr/>
          <p:nvPr/>
        </p:nvSpPr>
        <p:spPr>
          <a:xfrm>
            <a:off x="2838734" y="-426492"/>
            <a:ext cx="5677469" cy="736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3015201" y="310486"/>
            <a:ext cx="320723" cy="6612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nummer 5"/>
          <p:cNvSpPr>
            <a:spLocks noGrp="1"/>
          </p:cNvSpPr>
          <p:nvPr>
            <p:ph type="sldNum" sz="quarter" idx="12"/>
          </p:nvPr>
        </p:nvSpPr>
        <p:spPr/>
        <p:txBody>
          <a:bodyPr/>
          <a:lstStyle/>
          <a:p>
            <a:fld id="{C4D83055-B480-425C-AE2D-0955F072BBF0}" type="slidenum">
              <a:rPr lang="sv-SE" smtClean="0"/>
              <a:t>25</a:t>
            </a:fld>
            <a:endParaRPr lang="sv-SE"/>
          </a:p>
        </p:txBody>
      </p:sp>
    </p:spTree>
    <p:extLst>
      <p:ext uri="{BB962C8B-B14F-4D97-AF65-F5344CB8AC3E}">
        <p14:creationId xmlns:p14="http://schemas.microsoft.com/office/powerpoint/2010/main" val="3271259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469" y="-443552"/>
            <a:ext cx="6683098" cy="6858000"/>
          </a:xfrm>
          <a:prstGeom prst="rect">
            <a:avLst/>
          </a:prstGeom>
        </p:spPr>
      </p:pic>
      <p:sp>
        <p:nvSpPr>
          <p:cNvPr id="3" name="Rektangel 2"/>
          <p:cNvSpPr/>
          <p:nvPr/>
        </p:nvSpPr>
        <p:spPr>
          <a:xfrm>
            <a:off x="543636" y="1440920"/>
            <a:ext cx="1988024" cy="4524315"/>
          </a:xfrm>
          <a:prstGeom prst="rect">
            <a:avLst/>
          </a:prstGeom>
        </p:spPr>
        <p:txBody>
          <a:bodyPr wrap="square">
            <a:spAutoFit/>
          </a:bodyPr>
          <a:lstStyle/>
          <a:p>
            <a:pPr lvl="0"/>
            <a:r>
              <a:rPr lang="sv-SE" sz="2800" b="1" dirty="0">
                <a:solidFill>
                  <a:prstClr val="black"/>
                </a:solidFill>
              </a:rPr>
              <a:t>Period = 0</a:t>
            </a:r>
          </a:p>
          <a:p>
            <a:pPr lvl="0"/>
            <a:r>
              <a:rPr lang="sv-SE" sz="2800" b="1" dirty="0" err="1">
                <a:solidFill>
                  <a:prstClr val="black"/>
                </a:solidFill>
              </a:rPr>
              <a:t>Year</a:t>
            </a:r>
            <a:r>
              <a:rPr lang="sv-SE" sz="2800" b="1" dirty="0">
                <a:solidFill>
                  <a:prstClr val="black"/>
                </a:solidFill>
              </a:rPr>
              <a:t> = 0</a:t>
            </a:r>
          </a:p>
          <a:p>
            <a:pPr lvl="0"/>
            <a:endParaRPr lang="sv-SE" sz="2800" b="1" dirty="0">
              <a:solidFill>
                <a:prstClr val="black"/>
              </a:solidFill>
            </a:endParaRPr>
          </a:p>
          <a:p>
            <a:pPr lvl="0"/>
            <a:r>
              <a:rPr lang="sv-SE" sz="2800" b="1" dirty="0">
                <a:solidFill>
                  <a:srgbClr val="0070C0"/>
                </a:solidFill>
              </a:rPr>
              <a:t>P1 = 52.831</a:t>
            </a:r>
          </a:p>
          <a:p>
            <a:pPr lvl="0"/>
            <a:r>
              <a:rPr lang="sv-SE" sz="2800" b="1" dirty="0">
                <a:solidFill>
                  <a:srgbClr val="00B050"/>
                </a:solidFill>
              </a:rPr>
              <a:t>P2 = 54.309</a:t>
            </a: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a:solidFill>
                  <a:srgbClr val="FF0000"/>
                </a:solidFill>
              </a:rPr>
              <a:t>after</a:t>
            </a:r>
            <a:r>
              <a:rPr lang="sv-SE" sz="4000" b="1" dirty="0">
                <a:solidFill>
                  <a:srgbClr val="FF0000"/>
                </a:solidFill>
              </a:rPr>
              <a:t> </a:t>
            </a:r>
            <a:endParaRPr lang="sv-SE" sz="4000" b="1" dirty="0" smtClean="0">
              <a:solidFill>
                <a:srgbClr val="FF0000"/>
              </a:solidFill>
            </a:endParaRPr>
          </a:p>
          <a:p>
            <a:pPr lvl="0"/>
            <a:r>
              <a:rPr lang="sv-SE" sz="4000" b="1" dirty="0" err="1" smtClean="0">
                <a:solidFill>
                  <a:srgbClr val="FF0000"/>
                </a:solidFill>
              </a:rPr>
              <a:t>harvest</a:t>
            </a:r>
            <a:endParaRPr lang="sv-SE" sz="4000" b="1" dirty="0">
              <a:solidFill>
                <a:srgbClr val="FF0000"/>
              </a:solidFill>
            </a:endParaRPr>
          </a:p>
        </p:txBody>
      </p:sp>
      <p:sp>
        <p:nvSpPr>
          <p:cNvPr id="4" name="Rektangel 3"/>
          <p:cNvSpPr/>
          <p:nvPr/>
        </p:nvSpPr>
        <p:spPr>
          <a:xfrm>
            <a:off x="2995684" y="-293427"/>
            <a:ext cx="5636526" cy="77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26</a:t>
            </a:fld>
            <a:endParaRPr lang="sv-SE"/>
          </a:p>
        </p:txBody>
      </p:sp>
    </p:spTree>
    <p:extLst>
      <p:ext uri="{BB962C8B-B14F-4D97-AF65-F5344CB8AC3E}">
        <p14:creationId xmlns:p14="http://schemas.microsoft.com/office/powerpoint/2010/main" val="1633681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030" y="-477671"/>
            <a:ext cx="6664946" cy="6858000"/>
          </a:xfrm>
          <a:prstGeom prst="rect">
            <a:avLst/>
          </a:prstGeom>
        </p:spPr>
      </p:pic>
      <p:sp>
        <p:nvSpPr>
          <p:cNvPr id="3" name="Rektangel 2"/>
          <p:cNvSpPr/>
          <p:nvPr/>
        </p:nvSpPr>
        <p:spPr>
          <a:xfrm>
            <a:off x="318448" y="1072430"/>
            <a:ext cx="3202674" cy="5139869"/>
          </a:xfrm>
          <a:prstGeom prst="rect">
            <a:avLst/>
          </a:prstGeom>
        </p:spPr>
        <p:txBody>
          <a:bodyPr wrap="square">
            <a:spAutoFit/>
          </a:bodyPr>
          <a:lstStyle/>
          <a:p>
            <a:pPr lvl="0"/>
            <a:r>
              <a:rPr lang="sv-SE" sz="2800" b="1" dirty="0">
                <a:solidFill>
                  <a:prstClr val="black"/>
                </a:solidFill>
              </a:rPr>
              <a:t>Period = </a:t>
            </a:r>
            <a:r>
              <a:rPr lang="sv-SE" sz="2800" b="1" dirty="0" smtClean="0">
                <a:solidFill>
                  <a:prstClr val="black"/>
                </a:solidFill>
              </a:rPr>
              <a:t>1</a:t>
            </a:r>
            <a:endParaRPr lang="sv-SE" sz="2800" b="1" dirty="0">
              <a:solidFill>
                <a:prstClr val="black"/>
              </a:solidFill>
            </a:endParaRPr>
          </a:p>
          <a:p>
            <a:pPr lvl="0"/>
            <a:r>
              <a:rPr lang="sv-SE" sz="2800" b="1" dirty="0" err="1">
                <a:solidFill>
                  <a:prstClr val="black"/>
                </a:solidFill>
              </a:rPr>
              <a:t>Year</a:t>
            </a:r>
            <a:r>
              <a:rPr lang="sv-SE" sz="2800" b="1" dirty="0">
                <a:solidFill>
                  <a:prstClr val="black"/>
                </a:solidFill>
              </a:rPr>
              <a:t> = </a:t>
            </a:r>
            <a:r>
              <a:rPr lang="sv-SE" sz="2800" b="1" dirty="0" smtClean="0">
                <a:solidFill>
                  <a:prstClr val="black"/>
                </a:solidFill>
              </a:rPr>
              <a:t>5</a:t>
            </a:r>
            <a:endParaRPr lang="sv-SE" sz="2800" b="1" dirty="0">
              <a:solidFill>
                <a:prstClr val="black"/>
              </a:solidFill>
            </a:endParaRPr>
          </a:p>
          <a:p>
            <a:pPr lvl="0"/>
            <a:endParaRPr lang="sv-SE" sz="2800" b="1" dirty="0">
              <a:solidFill>
                <a:prstClr val="black"/>
              </a:solidFill>
            </a:endParaRPr>
          </a:p>
          <a:p>
            <a:pPr lvl="0"/>
            <a:r>
              <a:rPr lang="sv-SE" sz="2800" b="1" dirty="0">
                <a:solidFill>
                  <a:srgbClr val="0070C0"/>
                </a:solidFill>
              </a:rPr>
              <a:t>P1 = </a:t>
            </a:r>
            <a:r>
              <a:rPr lang="sv-SE" sz="2800" b="1" dirty="0" smtClean="0">
                <a:solidFill>
                  <a:srgbClr val="0070C0"/>
                </a:solidFill>
              </a:rPr>
              <a:t>48.111</a:t>
            </a:r>
            <a:endParaRPr lang="sv-SE" sz="2800" b="1" dirty="0">
              <a:solidFill>
                <a:srgbClr val="0070C0"/>
              </a:solidFill>
            </a:endParaRPr>
          </a:p>
          <a:p>
            <a:pPr lvl="0"/>
            <a:r>
              <a:rPr lang="sv-SE" sz="2800" b="1" dirty="0">
                <a:solidFill>
                  <a:srgbClr val="00B050"/>
                </a:solidFill>
              </a:rPr>
              <a:t>P2 = </a:t>
            </a:r>
            <a:r>
              <a:rPr lang="sv-SE" sz="2800" b="1" dirty="0" smtClean="0">
                <a:solidFill>
                  <a:srgbClr val="00B050"/>
                </a:solidFill>
              </a:rPr>
              <a:t>57.984</a:t>
            </a:r>
            <a:endParaRPr lang="sv-SE" sz="2800" b="1" dirty="0">
              <a:solidFill>
                <a:srgbClr val="00B050"/>
              </a:solidFill>
            </a:endParaRP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smtClean="0">
                <a:solidFill>
                  <a:srgbClr val="FF0000"/>
                </a:solidFill>
              </a:rPr>
              <a:t>before</a:t>
            </a:r>
            <a:r>
              <a:rPr lang="sv-SE" sz="4000" b="1" dirty="0" smtClean="0">
                <a:solidFill>
                  <a:srgbClr val="FF0000"/>
                </a:solidFill>
              </a:rPr>
              <a:t> </a:t>
            </a:r>
            <a:r>
              <a:rPr lang="sv-SE" sz="4000" b="1" dirty="0" err="1">
                <a:solidFill>
                  <a:srgbClr val="FF0000"/>
                </a:solidFill>
              </a:rPr>
              <a:t>growth</a:t>
            </a:r>
            <a:r>
              <a:rPr lang="sv-SE" sz="4000" b="1" dirty="0">
                <a:solidFill>
                  <a:srgbClr val="FF0000"/>
                </a:solidFill>
              </a:rPr>
              <a:t> </a:t>
            </a:r>
          </a:p>
          <a:p>
            <a:pPr lvl="0"/>
            <a:r>
              <a:rPr lang="sv-SE" sz="4000" b="1" dirty="0">
                <a:solidFill>
                  <a:srgbClr val="FF0000"/>
                </a:solidFill>
              </a:rPr>
              <a:t>and </a:t>
            </a:r>
            <a:r>
              <a:rPr lang="sv-SE" sz="4000" b="1" dirty="0" err="1">
                <a:solidFill>
                  <a:srgbClr val="FF0000"/>
                </a:solidFill>
              </a:rPr>
              <a:t>before</a:t>
            </a:r>
            <a:r>
              <a:rPr lang="sv-SE" sz="4000" b="1" dirty="0">
                <a:solidFill>
                  <a:srgbClr val="FF0000"/>
                </a:solidFill>
              </a:rPr>
              <a:t> </a:t>
            </a:r>
            <a:r>
              <a:rPr lang="sv-SE" sz="4000" b="1" dirty="0" err="1">
                <a:solidFill>
                  <a:srgbClr val="FF0000"/>
                </a:solidFill>
              </a:rPr>
              <a:t>harvest</a:t>
            </a:r>
            <a:endParaRPr lang="sv-SE" sz="4000" b="1" dirty="0">
              <a:solidFill>
                <a:srgbClr val="FF0000"/>
              </a:solidFill>
            </a:endParaRPr>
          </a:p>
        </p:txBody>
      </p:sp>
      <p:sp>
        <p:nvSpPr>
          <p:cNvPr id="4" name="Rektangel 3"/>
          <p:cNvSpPr/>
          <p:nvPr/>
        </p:nvSpPr>
        <p:spPr>
          <a:xfrm>
            <a:off x="2531660" y="-259307"/>
            <a:ext cx="5848066" cy="723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27</a:t>
            </a:fld>
            <a:endParaRPr lang="sv-SE"/>
          </a:p>
        </p:txBody>
      </p:sp>
    </p:spTree>
    <p:extLst>
      <p:ext uri="{BB962C8B-B14F-4D97-AF65-F5344CB8AC3E}">
        <p14:creationId xmlns:p14="http://schemas.microsoft.com/office/powerpoint/2010/main" val="4289462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409" y="-423080"/>
            <a:ext cx="6700238" cy="6858000"/>
          </a:xfrm>
          <a:prstGeom prst="rect">
            <a:avLst/>
          </a:prstGeom>
        </p:spPr>
      </p:pic>
      <p:sp>
        <p:nvSpPr>
          <p:cNvPr id="3" name="Rektangel 2"/>
          <p:cNvSpPr/>
          <p:nvPr/>
        </p:nvSpPr>
        <p:spPr>
          <a:xfrm>
            <a:off x="400334" y="1249851"/>
            <a:ext cx="2895600" cy="5139869"/>
          </a:xfrm>
          <a:prstGeom prst="rect">
            <a:avLst/>
          </a:prstGeom>
        </p:spPr>
        <p:txBody>
          <a:bodyPr wrap="square">
            <a:spAutoFit/>
          </a:bodyPr>
          <a:lstStyle/>
          <a:p>
            <a:pPr lvl="0"/>
            <a:r>
              <a:rPr lang="sv-SE" sz="2800" b="1" dirty="0">
                <a:solidFill>
                  <a:prstClr val="black"/>
                </a:solidFill>
              </a:rPr>
              <a:t>Period = 1</a:t>
            </a:r>
          </a:p>
          <a:p>
            <a:pPr lvl="0"/>
            <a:r>
              <a:rPr lang="sv-SE" sz="2800" b="1" dirty="0" err="1">
                <a:solidFill>
                  <a:prstClr val="black"/>
                </a:solidFill>
              </a:rPr>
              <a:t>Year</a:t>
            </a:r>
            <a:r>
              <a:rPr lang="sv-SE" sz="2800" b="1" dirty="0">
                <a:solidFill>
                  <a:prstClr val="black"/>
                </a:solidFill>
              </a:rPr>
              <a:t> = 5</a:t>
            </a:r>
          </a:p>
          <a:p>
            <a:pPr lvl="0"/>
            <a:endParaRPr lang="sv-SE" sz="2800" b="1" dirty="0">
              <a:solidFill>
                <a:prstClr val="black"/>
              </a:solidFill>
            </a:endParaRPr>
          </a:p>
          <a:p>
            <a:pPr lvl="0"/>
            <a:r>
              <a:rPr lang="sv-SE" sz="2800" b="1" dirty="0">
                <a:solidFill>
                  <a:srgbClr val="0070C0"/>
                </a:solidFill>
              </a:rPr>
              <a:t>P1 = 48.111</a:t>
            </a:r>
          </a:p>
          <a:p>
            <a:pPr lvl="0"/>
            <a:r>
              <a:rPr lang="sv-SE" sz="2800" b="1" dirty="0">
                <a:solidFill>
                  <a:srgbClr val="00B050"/>
                </a:solidFill>
              </a:rPr>
              <a:t>P2 = 57.984</a:t>
            </a: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smtClean="0">
                <a:solidFill>
                  <a:srgbClr val="FF0000"/>
                </a:solidFill>
              </a:rPr>
              <a:t>after</a:t>
            </a:r>
            <a:r>
              <a:rPr lang="sv-SE" sz="4000" b="1" dirty="0" smtClean="0">
                <a:solidFill>
                  <a:srgbClr val="FF0000"/>
                </a:solidFill>
              </a:rPr>
              <a:t>  </a:t>
            </a:r>
            <a:r>
              <a:rPr lang="sv-SE" sz="4000" b="1" dirty="0" err="1">
                <a:solidFill>
                  <a:srgbClr val="FF0000"/>
                </a:solidFill>
              </a:rPr>
              <a:t>growth</a:t>
            </a:r>
            <a:r>
              <a:rPr lang="sv-SE" sz="4000" b="1" dirty="0">
                <a:solidFill>
                  <a:srgbClr val="FF0000"/>
                </a:solidFill>
              </a:rPr>
              <a:t> </a:t>
            </a:r>
          </a:p>
          <a:p>
            <a:pPr lvl="0"/>
            <a:r>
              <a:rPr lang="sv-SE" sz="4000" b="1" dirty="0">
                <a:solidFill>
                  <a:srgbClr val="FF0000"/>
                </a:solidFill>
              </a:rPr>
              <a:t>and </a:t>
            </a:r>
            <a:r>
              <a:rPr lang="sv-SE" sz="4000" b="1" dirty="0" err="1">
                <a:solidFill>
                  <a:srgbClr val="FF0000"/>
                </a:solidFill>
              </a:rPr>
              <a:t>before</a:t>
            </a:r>
            <a:r>
              <a:rPr lang="sv-SE" sz="4000" b="1" dirty="0">
                <a:solidFill>
                  <a:srgbClr val="FF0000"/>
                </a:solidFill>
              </a:rPr>
              <a:t> </a:t>
            </a:r>
            <a:r>
              <a:rPr lang="sv-SE" sz="4000" b="1" dirty="0" err="1">
                <a:solidFill>
                  <a:srgbClr val="FF0000"/>
                </a:solidFill>
              </a:rPr>
              <a:t>harvest</a:t>
            </a:r>
            <a:endParaRPr lang="sv-SE" sz="4000" b="1" dirty="0">
              <a:solidFill>
                <a:srgbClr val="FF0000"/>
              </a:solidFill>
            </a:endParaRPr>
          </a:p>
        </p:txBody>
      </p:sp>
      <p:sp>
        <p:nvSpPr>
          <p:cNvPr id="4" name="Rektangel 3"/>
          <p:cNvSpPr/>
          <p:nvPr/>
        </p:nvSpPr>
        <p:spPr>
          <a:xfrm>
            <a:off x="2661313" y="-299172"/>
            <a:ext cx="5575111" cy="757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28</a:t>
            </a:fld>
            <a:endParaRPr lang="sv-SE"/>
          </a:p>
        </p:txBody>
      </p:sp>
    </p:spTree>
    <p:extLst>
      <p:ext uri="{BB962C8B-B14F-4D97-AF65-F5344CB8AC3E}">
        <p14:creationId xmlns:p14="http://schemas.microsoft.com/office/powerpoint/2010/main" val="3398785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786" y="-398706"/>
            <a:ext cx="6664427" cy="6858000"/>
          </a:xfrm>
          <a:prstGeom prst="rect">
            <a:avLst/>
          </a:prstGeom>
        </p:spPr>
      </p:pic>
      <p:sp>
        <p:nvSpPr>
          <p:cNvPr id="3" name="Rektangel 2"/>
          <p:cNvSpPr/>
          <p:nvPr/>
        </p:nvSpPr>
        <p:spPr>
          <a:xfrm>
            <a:off x="359391" y="1045135"/>
            <a:ext cx="2404395" cy="4524315"/>
          </a:xfrm>
          <a:prstGeom prst="rect">
            <a:avLst/>
          </a:prstGeom>
        </p:spPr>
        <p:txBody>
          <a:bodyPr wrap="square">
            <a:spAutoFit/>
          </a:bodyPr>
          <a:lstStyle/>
          <a:p>
            <a:pPr lvl="0"/>
            <a:r>
              <a:rPr lang="sv-SE" sz="2800" b="1" dirty="0">
                <a:solidFill>
                  <a:prstClr val="black"/>
                </a:solidFill>
              </a:rPr>
              <a:t>Period = 1</a:t>
            </a:r>
          </a:p>
          <a:p>
            <a:pPr lvl="0"/>
            <a:r>
              <a:rPr lang="sv-SE" sz="2800" b="1" dirty="0" err="1">
                <a:solidFill>
                  <a:prstClr val="black"/>
                </a:solidFill>
              </a:rPr>
              <a:t>Year</a:t>
            </a:r>
            <a:r>
              <a:rPr lang="sv-SE" sz="2800" b="1" dirty="0">
                <a:solidFill>
                  <a:prstClr val="black"/>
                </a:solidFill>
              </a:rPr>
              <a:t> = 5</a:t>
            </a:r>
          </a:p>
          <a:p>
            <a:pPr lvl="0"/>
            <a:endParaRPr lang="sv-SE" sz="2800" b="1" dirty="0">
              <a:solidFill>
                <a:prstClr val="black"/>
              </a:solidFill>
            </a:endParaRPr>
          </a:p>
          <a:p>
            <a:pPr lvl="0"/>
            <a:r>
              <a:rPr lang="sv-SE" sz="2800" b="1" dirty="0">
                <a:solidFill>
                  <a:srgbClr val="0070C0"/>
                </a:solidFill>
              </a:rPr>
              <a:t>P1 = 48.111</a:t>
            </a:r>
          </a:p>
          <a:p>
            <a:pPr lvl="0"/>
            <a:r>
              <a:rPr lang="sv-SE" sz="2800" b="1" dirty="0">
                <a:solidFill>
                  <a:srgbClr val="00B050"/>
                </a:solidFill>
              </a:rPr>
              <a:t>P2 = 57.984</a:t>
            </a: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smtClean="0">
                <a:solidFill>
                  <a:srgbClr val="FF0000"/>
                </a:solidFill>
              </a:rPr>
              <a:t>of</a:t>
            </a:r>
            <a:endParaRPr lang="sv-SE" sz="4000" b="1" dirty="0" smtClean="0">
              <a:solidFill>
                <a:srgbClr val="FF0000"/>
              </a:solidFill>
            </a:endParaRPr>
          </a:p>
          <a:p>
            <a:pPr lvl="0"/>
            <a:r>
              <a:rPr lang="sv-SE" sz="4000" b="1" dirty="0" err="1" smtClean="0">
                <a:solidFill>
                  <a:srgbClr val="FF0000"/>
                </a:solidFill>
              </a:rPr>
              <a:t>harvested</a:t>
            </a:r>
            <a:r>
              <a:rPr lang="sv-SE" sz="4000" b="1" dirty="0" smtClean="0">
                <a:solidFill>
                  <a:srgbClr val="FF0000"/>
                </a:solidFill>
              </a:rPr>
              <a:t> </a:t>
            </a:r>
            <a:r>
              <a:rPr lang="sv-SE" sz="4000" b="1" dirty="0" err="1" smtClean="0">
                <a:solidFill>
                  <a:srgbClr val="FF0000"/>
                </a:solidFill>
              </a:rPr>
              <a:t>trees</a:t>
            </a:r>
            <a:endParaRPr lang="sv-SE" sz="4000" b="1" dirty="0">
              <a:solidFill>
                <a:srgbClr val="FF0000"/>
              </a:solidFill>
            </a:endParaRPr>
          </a:p>
        </p:txBody>
      </p:sp>
      <p:sp>
        <p:nvSpPr>
          <p:cNvPr id="4" name="Rektangel 3"/>
          <p:cNvSpPr/>
          <p:nvPr/>
        </p:nvSpPr>
        <p:spPr>
          <a:xfrm>
            <a:off x="2608996" y="-398706"/>
            <a:ext cx="6974006" cy="825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29</a:t>
            </a:fld>
            <a:endParaRPr lang="sv-SE"/>
          </a:p>
        </p:txBody>
      </p:sp>
    </p:spTree>
    <p:extLst>
      <p:ext uri="{BB962C8B-B14F-4D97-AF65-F5344CB8AC3E}">
        <p14:creationId xmlns:p14="http://schemas.microsoft.com/office/powerpoint/2010/main" val="359896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4D83055-B480-425C-AE2D-0955F072BBF0}" type="slidenum">
              <a:rPr lang="sv-SE" smtClean="0"/>
              <a:t>3</a:t>
            </a:fld>
            <a:endParaRPr lang="sv-SE"/>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7" y="0"/>
            <a:ext cx="11874985" cy="6858000"/>
          </a:xfrm>
          <a:prstGeom prst="rect">
            <a:avLst/>
          </a:prstGeom>
        </p:spPr>
      </p:pic>
    </p:spTree>
    <p:extLst>
      <p:ext uri="{BB962C8B-B14F-4D97-AF65-F5344CB8AC3E}">
        <p14:creationId xmlns:p14="http://schemas.microsoft.com/office/powerpoint/2010/main" val="3337027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213793" y="1514902"/>
            <a:ext cx="7134924" cy="3046988"/>
          </a:xfrm>
          <a:prstGeom prst="rect">
            <a:avLst/>
          </a:prstGeom>
          <a:noFill/>
        </p:spPr>
        <p:txBody>
          <a:bodyPr wrap="square" rtlCol="0">
            <a:spAutoFit/>
          </a:bodyPr>
          <a:lstStyle/>
          <a:p>
            <a:pPr algn="ctr"/>
            <a:r>
              <a:rPr lang="sv-SE" sz="3200" b="1" i="1" dirty="0" err="1" smtClean="0">
                <a:solidFill>
                  <a:srgbClr val="FF0000"/>
                </a:solidFill>
              </a:rPr>
              <a:t>Then</a:t>
            </a:r>
            <a:r>
              <a:rPr lang="sv-SE" sz="3200" b="1" i="1" dirty="0" smtClean="0">
                <a:solidFill>
                  <a:srgbClr val="FF0000"/>
                </a:solidFill>
              </a:rPr>
              <a:t>, </a:t>
            </a:r>
            <a:r>
              <a:rPr lang="sv-SE" sz="3200" b="1" i="1" dirty="0" err="1" smtClean="0">
                <a:solidFill>
                  <a:srgbClr val="FF0000"/>
                </a:solidFill>
              </a:rPr>
              <a:t>some</a:t>
            </a:r>
            <a:r>
              <a:rPr lang="sv-SE" sz="3200" b="1" i="1" dirty="0" smtClean="0">
                <a:solidFill>
                  <a:srgbClr val="FF0000"/>
                </a:solidFill>
              </a:rPr>
              <a:t> periods </a:t>
            </a:r>
            <a:r>
              <a:rPr lang="sv-SE" sz="3200" b="1" i="1" dirty="0" err="1" smtClean="0">
                <a:solidFill>
                  <a:srgbClr val="FF0000"/>
                </a:solidFill>
              </a:rPr>
              <a:t>follow</a:t>
            </a:r>
            <a:r>
              <a:rPr lang="sv-SE" sz="3200" b="1" i="1" dirty="0" smtClean="0">
                <a:solidFill>
                  <a:srgbClr val="FF0000"/>
                </a:solidFill>
              </a:rPr>
              <a:t> </a:t>
            </a:r>
          </a:p>
          <a:p>
            <a:pPr algn="ctr"/>
            <a:r>
              <a:rPr lang="sv-SE" sz="3200" b="1" i="1" dirty="0" err="1" smtClean="0">
                <a:solidFill>
                  <a:srgbClr val="FF0000"/>
                </a:solidFill>
              </a:rPr>
              <a:t>with</a:t>
            </a:r>
            <a:r>
              <a:rPr lang="sv-SE" sz="3200" b="1" i="1" dirty="0" smtClean="0">
                <a:solidFill>
                  <a:srgbClr val="FF0000"/>
                </a:solidFill>
              </a:rPr>
              <a:t> </a:t>
            </a:r>
            <a:r>
              <a:rPr lang="sv-SE" sz="3200" b="1" i="1" dirty="0" err="1" smtClean="0">
                <a:solidFill>
                  <a:srgbClr val="FF0000"/>
                </a:solidFill>
              </a:rPr>
              <a:t>low</a:t>
            </a:r>
            <a:r>
              <a:rPr lang="sv-SE" sz="3200" b="1" i="1" dirty="0" smtClean="0">
                <a:solidFill>
                  <a:srgbClr val="FF0000"/>
                </a:solidFill>
              </a:rPr>
              <a:t> </a:t>
            </a:r>
            <a:r>
              <a:rPr lang="sv-SE" sz="3200" b="1" i="1" dirty="0" err="1" smtClean="0">
                <a:solidFill>
                  <a:srgbClr val="FF0000"/>
                </a:solidFill>
              </a:rPr>
              <a:t>prices</a:t>
            </a:r>
            <a:r>
              <a:rPr lang="sv-SE" sz="3200" b="1" i="1" dirty="0" smtClean="0">
                <a:solidFill>
                  <a:srgbClr val="FF0000"/>
                </a:solidFill>
              </a:rPr>
              <a:t> </a:t>
            </a:r>
            <a:r>
              <a:rPr lang="sv-SE" sz="3200" b="1" i="1" dirty="0" err="1" smtClean="0">
                <a:solidFill>
                  <a:srgbClr val="FF0000"/>
                </a:solidFill>
              </a:rPr>
              <a:t>of</a:t>
            </a:r>
            <a:r>
              <a:rPr lang="sv-SE" sz="3200" b="1" i="1" dirty="0" smtClean="0">
                <a:solidFill>
                  <a:srgbClr val="FF0000"/>
                </a:solidFill>
              </a:rPr>
              <a:t> </a:t>
            </a:r>
            <a:r>
              <a:rPr lang="sv-SE" sz="3200" b="1" i="1" dirty="0" err="1" smtClean="0">
                <a:solidFill>
                  <a:srgbClr val="FF0000"/>
                </a:solidFill>
              </a:rPr>
              <a:t>both</a:t>
            </a:r>
            <a:r>
              <a:rPr lang="sv-SE" sz="3200" b="1" i="1" dirty="0" smtClean="0">
                <a:solidFill>
                  <a:srgbClr val="FF0000"/>
                </a:solidFill>
              </a:rPr>
              <a:t> species.</a:t>
            </a:r>
          </a:p>
          <a:p>
            <a:pPr algn="ctr"/>
            <a:endParaRPr lang="sv-SE" sz="3200" b="1" i="1" dirty="0" smtClean="0">
              <a:solidFill>
                <a:srgbClr val="FF0000"/>
              </a:solidFill>
            </a:endParaRPr>
          </a:p>
          <a:p>
            <a:pPr algn="ctr"/>
            <a:r>
              <a:rPr lang="sv-SE" sz="3200" b="1" i="1" dirty="0" err="1" smtClean="0">
                <a:solidFill>
                  <a:srgbClr val="FF0000"/>
                </a:solidFill>
              </a:rPr>
              <a:t>Trees</a:t>
            </a:r>
            <a:r>
              <a:rPr lang="sv-SE" sz="3200" b="1" i="1" dirty="0" smtClean="0">
                <a:solidFill>
                  <a:srgbClr val="FF0000"/>
                </a:solidFill>
              </a:rPr>
              <a:t> </a:t>
            </a:r>
            <a:r>
              <a:rPr lang="sv-SE" sz="3200" b="1" i="1" dirty="0" err="1" smtClean="0">
                <a:solidFill>
                  <a:srgbClr val="FF0000"/>
                </a:solidFill>
              </a:rPr>
              <a:t>grow</a:t>
            </a:r>
            <a:r>
              <a:rPr lang="sv-SE" sz="3200" b="1" i="1" dirty="0" smtClean="0">
                <a:solidFill>
                  <a:srgbClr val="FF0000"/>
                </a:solidFill>
              </a:rPr>
              <a:t> and no </a:t>
            </a:r>
            <a:r>
              <a:rPr lang="sv-SE" sz="3200" b="1" i="1" dirty="0" err="1" smtClean="0">
                <a:solidFill>
                  <a:srgbClr val="FF0000"/>
                </a:solidFill>
              </a:rPr>
              <a:t>harvest</a:t>
            </a:r>
            <a:r>
              <a:rPr lang="sv-SE" sz="3200" b="1" i="1" dirty="0" smtClean="0">
                <a:solidFill>
                  <a:srgbClr val="FF0000"/>
                </a:solidFill>
              </a:rPr>
              <a:t> </a:t>
            </a:r>
            <a:r>
              <a:rPr lang="sv-SE" sz="3200" b="1" i="1" dirty="0" err="1" smtClean="0">
                <a:solidFill>
                  <a:srgbClr val="FF0000"/>
                </a:solidFill>
              </a:rPr>
              <a:t>takes</a:t>
            </a:r>
            <a:r>
              <a:rPr lang="sv-SE" sz="3200" b="1" i="1" dirty="0" smtClean="0">
                <a:solidFill>
                  <a:srgbClr val="FF0000"/>
                </a:solidFill>
              </a:rPr>
              <a:t> </a:t>
            </a:r>
            <a:r>
              <a:rPr lang="sv-SE" sz="3200" b="1" i="1" dirty="0" err="1" smtClean="0">
                <a:solidFill>
                  <a:srgbClr val="FF0000"/>
                </a:solidFill>
              </a:rPr>
              <a:t>place</a:t>
            </a:r>
            <a:r>
              <a:rPr lang="sv-SE" sz="3200" b="1" i="1" dirty="0" smtClean="0">
                <a:solidFill>
                  <a:srgbClr val="FF0000"/>
                </a:solidFill>
              </a:rPr>
              <a:t>.</a:t>
            </a:r>
          </a:p>
          <a:p>
            <a:pPr algn="ctr"/>
            <a:endParaRPr lang="sv-SE" sz="3200" b="1" i="1" dirty="0">
              <a:solidFill>
                <a:srgbClr val="FF0000"/>
              </a:solidFill>
            </a:endParaRPr>
          </a:p>
          <a:p>
            <a:pPr algn="ctr"/>
            <a:r>
              <a:rPr lang="sv-SE" sz="3200" b="1" i="1" dirty="0" err="1" smtClean="0">
                <a:solidFill>
                  <a:srgbClr val="FF0000"/>
                </a:solidFill>
              </a:rPr>
              <a:t>Then</a:t>
            </a:r>
            <a:r>
              <a:rPr lang="sv-SE" sz="3200" b="1" i="1" dirty="0" smtClean="0">
                <a:solidFill>
                  <a:srgbClr val="FF0000"/>
                </a:solidFill>
              </a:rPr>
              <a:t>, </a:t>
            </a:r>
            <a:r>
              <a:rPr lang="sv-SE" sz="3200" b="1" i="1" dirty="0" err="1" smtClean="0">
                <a:solidFill>
                  <a:srgbClr val="FF0000"/>
                </a:solidFill>
              </a:rPr>
              <a:t>we</a:t>
            </a:r>
            <a:r>
              <a:rPr lang="sv-SE" sz="3200" b="1" i="1" dirty="0" smtClean="0">
                <a:solidFill>
                  <a:srgbClr val="FF0000"/>
                </a:solidFill>
              </a:rPr>
              <a:t> </a:t>
            </a:r>
            <a:r>
              <a:rPr lang="sv-SE" sz="3200" b="1" i="1" dirty="0" err="1" smtClean="0">
                <a:solidFill>
                  <a:srgbClr val="FF0000"/>
                </a:solidFill>
              </a:rPr>
              <a:t>reach</a:t>
            </a:r>
            <a:r>
              <a:rPr lang="sv-SE" sz="3200" b="1" i="1" dirty="0" smtClean="0">
                <a:solidFill>
                  <a:srgbClr val="FF0000"/>
                </a:solidFill>
              </a:rPr>
              <a:t> period 6.</a:t>
            </a:r>
            <a:endParaRPr lang="sv-SE" sz="3200"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30</a:t>
            </a:fld>
            <a:endParaRPr lang="sv-SE"/>
          </a:p>
        </p:txBody>
      </p:sp>
    </p:spTree>
    <p:extLst>
      <p:ext uri="{BB962C8B-B14F-4D97-AF65-F5344CB8AC3E}">
        <p14:creationId xmlns:p14="http://schemas.microsoft.com/office/powerpoint/2010/main" val="1402835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667" y="-361666"/>
            <a:ext cx="6664427" cy="6858000"/>
          </a:xfrm>
          <a:prstGeom prst="rect">
            <a:avLst/>
          </a:prstGeom>
        </p:spPr>
      </p:pic>
      <p:sp>
        <p:nvSpPr>
          <p:cNvPr id="3" name="Rektangel 2"/>
          <p:cNvSpPr/>
          <p:nvPr/>
        </p:nvSpPr>
        <p:spPr>
          <a:xfrm>
            <a:off x="543636" y="1154316"/>
            <a:ext cx="2376985" cy="4524315"/>
          </a:xfrm>
          <a:prstGeom prst="rect">
            <a:avLst/>
          </a:prstGeom>
        </p:spPr>
        <p:txBody>
          <a:bodyPr wrap="square">
            <a:spAutoFit/>
          </a:bodyPr>
          <a:lstStyle/>
          <a:p>
            <a:pPr lvl="0"/>
            <a:r>
              <a:rPr lang="sv-SE" sz="2800" b="1" dirty="0">
                <a:solidFill>
                  <a:prstClr val="black"/>
                </a:solidFill>
              </a:rPr>
              <a:t>Period = </a:t>
            </a:r>
            <a:r>
              <a:rPr lang="sv-SE" sz="2800" b="1" dirty="0" smtClean="0">
                <a:solidFill>
                  <a:prstClr val="black"/>
                </a:solidFill>
              </a:rPr>
              <a:t>6</a:t>
            </a:r>
            <a:endParaRPr lang="sv-SE" sz="2800" b="1" dirty="0">
              <a:solidFill>
                <a:prstClr val="black"/>
              </a:solidFill>
            </a:endParaRPr>
          </a:p>
          <a:p>
            <a:pPr lvl="0"/>
            <a:r>
              <a:rPr lang="sv-SE" sz="2800" b="1" dirty="0" err="1">
                <a:solidFill>
                  <a:prstClr val="black"/>
                </a:solidFill>
              </a:rPr>
              <a:t>Year</a:t>
            </a:r>
            <a:r>
              <a:rPr lang="sv-SE" sz="2800" b="1" dirty="0">
                <a:solidFill>
                  <a:prstClr val="black"/>
                </a:solidFill>
              </a:rPr>
              <a:t> = </a:t>
            </a:r>
            <a:r>
              <a:rPr lang="sv-SE" sz="2800" b="1" dirty="0" smtClean="0">
                <a:solidFill>
                  <a:prstClr val="black"/>
                </a:solidFill>
              </a:rPr>
              <a:t>30</a:t>
            </a:r>
            <a:endParaRPr lang="sv-SE" sz="2800" b="1" dirty="0">
              <a:solidFill>
                <a:prstClr val="black"/>
              </a:solidFill>
            </a:endParaRPr>
          </a:p>
          <a:p>
            <a:pPr lvl="0"/>
            <a:endParaRPr lang="sv-SE" sz="2800" b="1" dirty="0">
              <a:solidFill>
                <a:prstClr val="black"/>
              </a:solidFill>
            </a:endParaRPr>
          </a:p>
          <a:p>
            <a:pPr lvl="0"/>
            <a:r>
              <a:rPr lang="sv-SE" sz="2800" b="1" dirty="0">
                <a:solidFill>
                  <a:srgbClr val="0070C0"/>
                </a:solidFill>
              </a:rPr>
              <a:t>P1 = </a:t>
            </a:r>
            <a:r>
              <a:rPr lang="sv-SE" sz="2800" b="1" dirty="0" smtClean="0">
                <a:solidFill>
                  <a:srgbClr val="0070C0"/>
                </a:solidFill>
              </a:rPr>
              <a:t>58.572</a:t>
            </a:r>
            <a:endParaRPr lang="sv-SE" sz="2800" b="1" dirty="0">
              <a:solidFill>
                <a:srgbClr val="0070C0"/>
              </a:solidFill>
            </a:endParaRPr>
          </a:p>
          <a:p>
            <a:pPr lvl="0"/>
            <a:r>
              <a:rPr lang="sv-SE" sz="2800" b="1" dirty="0">
                <a:solidFill>
                  <a:srgbClr val="00B050"/>
                </a:solidFill>
              </a:rPr>
              <a:t>P2 = </a:t>
            </a:r>
            <a:r>
              <a:rPr lang="sv-SE" sz="2800" b="1" dirty="0" smtClean="0">
                <a:solidFill>
                  <a:srgbClr val="00B050"/>
                </a:solidFill>
              </a:rPr>
              <a:t>57.650</a:t>
            </a:r>
            <a:endParaRPr lang="sv-SE" sz="2800" b="1" dirty="0">
              <a:solidFill>
                <a:srgbClr val="00B050"/>
              </a:solidFill>
            </a:endParaRPr>
          </a:p>
          <a:p>
            <a:pPr lvl="0"/>
            <a:endParaRPr lang="sv-SE" sz="2800" b="1" dirty="0">
              <a:solidFill>
                <a:prstClr val="black"/>
              </a:solidFill>
            </a:endParaRPr>
          </a:p>
          <a:p>
            <a:pPr lvl="0"/>
            <a:r>
              <a:rPr lang="sv-SE" sz="4000" b="1" dirty="0" err="1">
                <a:solidFill>
                  <a:srgbClr val="FF0000"/>
                </a:solidFill>
              </a:rPr>
              <a:t>Map</a:t>
            </a:r>
            <a:r>
              <a:rPr lang="sv-SE" sz="4000" b="1" dirty="0">
                <a:solidFill>
                  <a:srgbClr val="FF0000"/>
                </a:solidFill>
              </a:rPr>
              <a:t> </a:t>
            </a:r>
            <a:r>
              <a:rPr lang="sv-SE" sz="4000" b="1" dirty="0" err="1">
                <a:solidFill>
                  <a:srgbClr val="FF0000"/>
                </a:solidFill>
              </a:rPr>
              <a:t>of</a:t>
            </a:r>
            <a:endParaRPr lang="sv-SE" sz="4000" b="1" dirty="0">
              <a:solidFill>
                <a:srgbClr val="FF0000"/>
              </a:solidFill>
            </a:endParaRPr>
          </a:p>
          <a:p>
            <a:pPr lvl="0"/>
            <a:r>
              <a:rPr lang="sv-SE" sz="4000" b="1" dirty="0" err="1">
                <a:solidFill>
                  <a:srgbClr val="FF0000"/>
                </a:solidFill>
              </a:rPr>
              <a:t>harvested</a:t>
            </a:r>
            <a:r>
              <a:rPr lang="sv-SE" sz="4000" b="1" dirty="0">
                <a:solidFill>
                  <a:srgbClr val="FF0000"/>
                </a:solidFill>
              </a:rPr>
              <a:t> </a:t>
            </a:r>
            <a:r>
              <a:rPr lang="sv-SE" sz="4000" b="1" dirty="0" err="1">
                <a:solidFill>
                  <a:srgbClr val="FF0000"/>
                </a:solidFill>
              </a:rPr>
              <a:t>trees</a:t>
            </a:r>
            <a:endParaRPr lang="sv-SE" sz="4000" b="1" dirty="0">
              <a:solidFill>
                <a:srgbClr val="FF0000"/>
              </a:solidFill>
            </a:endParaRPr>
          </a:p>
        </p:txBody>
      </p:sp>
      <p:sp>
        <p:nvSpPr>
          <p:cNvPr id="4" name="Rektangel 3"/>
          <p:cNvSpPr/>
          <p:nvPr/>
        </p:nvSpPr>
        <p:spPr>
          <a:xfrm>
            <a:off x="2367887" y="-272955"/>
            <a:ext cx="6168788" cy="757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p>
            <a:fld id="{C4D83055-B480-425C-AE2D-0955F072BBF0}" type="slidenum">
              <a:rPr lang="sv-SE" smtClean="0"/>
              <a:t>31</a:t>
            </a:fld>
            <a:endParaRPr lang="sv-SE"/>
          </a:p>
        </p:txBody>
      </p:sp>
    </p:spTree>
    <p:extLst>
      <p:ext uri="{BB962C8B-B14F-4D97-AF65-F5344CB8AC3E}">
        <p14:creationId xmlns:p14="http://schemas.microsoft.com/office/powerpoint/2010/main" val="2119333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a:bodyPr>
          <a:lstStyle/>
          <a:p>
            <a:pPr algn="ctr"/>
            <a:r>
              <a:rPr lang="sv-SE" b="1" i="1" dirty="0" smtClean="0">
                <a:solidFill>
                  <a:srgbClr val="FF0000"/>
                </a:solidFill>
              </a:rPr>
              <a:t>The </a:t>
            </a:r>
            <a:r>
              <a:rPr lang="sv-SE" b="1" i="1" dirty="0" err="1" smtClean="0">
                <a:solidFill>
                  <a:srgbClr val="FF0000"/>
                </a:solidFill>
              </a:rPr>
              <a:t>stochastic</a:t>
            </a:r>
            <a:r>
              <a:rPr lang="sv-SE" b="1" i="1" dirty="0" smtClean="0">
                <a:solidFill>
                  <a:srgbClr val="FF0000"/>
                </a:solidFill>
              </a:rPr>
              <a:t> simulation </a:t>
            </a:r>
            <a:r>
              <a:rPr lang="sv-SE" b="1" i="1" dirty="0" err="1" smtClean="0">
                <a:solidFill>
                  <a:srgbClr val="FF0000"/>
                </a:solidFill>
              </a:rPr>
              <a:t>model</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32</a:t>
            </a:fld>
            <a:endParaRPr lang="sv-SE"/>
          </a:p>
        </p:txBody>
      </p:sp>
    </p:spTree>
    <p:extLst>
      <p:ext uri="{BB962C8B-B14F-4D97-AF65-F5344CB8AC3E}">
        <p14:creationId xmlns:p14="http://schemas.microsoft.com/office/powerpoint/2010/main" val="217203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384474" y="2032782"/>
            <a:ext cx="7827476" cy="4308872"/>
          </a:xfrm>
          <a:prstGeom prst="rect">
            <a:avLst/>
          </a:prstGeom>
        </p:spPr>
        <p:txBody>
          <a:bodyPr wrap="square">
            <a:spAutoFit/>
          </a:bodyPr>
          <a:lstStyle/>
          <a:p>
            <a:endParaRPr lang="sv-SE" dirty="0">
              <a:solidFill>
                <a:prstClr val="black"/>
              </a:solidFill>
            </a:endParaRPr>
          </a:p>
          <a:p>
            <a:r>
              <a:rPr lang="sv-SE" sz="3200" b="1" dirty="0" smtClean="0">
                <a:solidFill>
                  <a:srgbClr val="FF0000"/>
                </a:solidFill>
              </a:rPr>
              <a:t>SOFTWARE: AdMultRnd1_EQDIST.bas</a:t>
            </a:r>
            <a:endParaRPr lang="sv-SE" sz="3200" b="1" dirty="0">
              <a:solidFill>
                <a:srgbClr val="FF0000"/>
              </a:solidFill>
            </a:endParaRPr>
          </a:p>
          <a:p>
            <a:r>
              <a:rPr lang="sv-SE" sz="3200" b="1" dirty="0" smtClean="0">
                <a:solidFill>
                  <a:prstClr val="black"/>
                </a:solidFill>
              </a:rPr>
              <a:t>Peter </a:t>
            </a:r>
            <a:r>
              <a:rPr lang="sv-SE" sz="3200" b="1" dirty="0" err="1">
                <a:solidFill>
                  <a:prstClr val="black"/>
                </a:solidFill>
              </a:rPr>
              <a:t>Lohmander</a:t>
            </a:r>
            <a:r>
              <a:rPr lang="sv-SE" sz="3200" b="1" dirty="0">
                <a:solidFill>
                  <a:prstClr val="black"/>
                </a:solidFill>
              </a:rPr>
              <a:t> </a:t>
            </a:r>
            <a:r>
              <a:rPr lang="sv-SE" sz="3200" b="1" dirty="0" smtClean="0">
                <a:solidFill>
                  <a:prstClr val="black"/>
                </a:solidFill>
              </a:rPr>
              <a:t>190107</a:t>
            </a:r>
            <a:endParaRPr lang="sv-SE" sz="3200" b="1" dirty="0">
              <a:solidFill>
                <a:prstClr val="black"/>
              </a:solidFill>
            </a:endParaRPr>
          </a:p>
          <a:p>
            <a:endParaRPr lang="sv-SE" sz="3200" b="1" dirty="0">
              <a:solidFill>
                <a:prstClr val="black"/>
              </a:solidFill>
            </a:endParaRPr>
          </a:p>
          <a:p>
            <a:r>
              <a:rPr lang="sv-SE" sz="3200" b="1" dirty="0" smtClean="0">
                <a:solidFill>
                  <a:prstClr val="black"/>
                </a:solidFill>
              </a:rPr>
              <a:t>"</a:t>
            </a:r>
            <a:r>
              <a:rPr lang="sv-SE" sz="3200" b="1" dirty="0">
                <a:solidFill>
                  <a:prstClr val="black"/>
                </a:solidFill>
              </a:rPr>
              <a:t>AdmultRndIn.txt" </a:t>
            </a:r>
            <a:r>
              <a:rPr lang="sv-SE" sz="3200" b="1" dirty="0" smtClean="0">
                <a:solidFill>
                  <a:prstClr val="black"/>
                </a:solidFill>
              </a:rPr>
              <a:t>    (= </a:t>
            </a:r>
            <a:r>
              <a:rPr lang="sv-SE" sz="3200" b="1" dirty="0" smtClean="0">
                <a:solidFill>
                  <a:srgbClr val="0070C0"/>
                </a:solidFill>
              </a:rPr>
              <a:t>INPUT </a:t>
            </a:r>
            <a:r>
              <a:rPr lang="sv-SE" sz="3200" b="1" dirty="0" err="1" smtClean="0">
                <a:solidFill>
                  <a:srgbClr val="0070C0"/>
                </a:solidFill>
              </a:rPr>
              <a:t>file</a:t>
            </a:r>
            <a:r>
              <a:rPr lang="sv-SE" sz="3200" b="1" dirty="0" smtClean="0"/>
              <a:t>)</a:t>
            </a:r>
            <a:endParaRPr lang="sv-SE" sz="3200" b="1" dirty="0"/>
          </a:p>
          <a:p>
            <a:endParaRPr lang="sv-SE" sz="3200" b="1" dirty="0">
              <a:solidFill>
                <a:prstClr val="black"/>
              </a:solidFill>
            </a:endParaRPr>
          </a:p>
          <a:p>
            <a:r>
              <a:rPr lang="sv-SE" sz="3200" b="1" dirty="0" smtClean="0">
                <a:solidFill>
                  <a:prstClr val="black"/>
                </a:solidFill>
              </a:rPr>
              <a:t>"</a:t>
            </a:r>
            <a:r>
              <a:rPr lang="sv-SE" sz="3200" b="1" dirty="0">
                <a:solidFill>
                  <a:prstClr val="black"/>
                </a:solidFill>
              </a:rPr>
              <a:t>AdMultRndOut.txt" </a:t>
            </a:r>
            <a:r>
              <a:rPr lang="sv-SE" sz="3200" b="1" dirty="0" smtClean="0">
                <a:solidFill>
                  <a:prstClr val="black"/>
                </a:solidFill>
              </a:rPr>
              <a:t>(= </a:t>
            </a:r>
            <a:r>
              <a:rPr lang="sv-SE" sz="3200" b="1" dirty="0" smtClean="0">
                <a:solidFill>
                  <a:srgbClr val="0070C0"/>
                </a:solidFill>
              </a:rPr>
              <a:t>OUTPUT </a:t>
            </a:r>
            <a:r>
              <a:rPr lang="sv-SE" sz="3200" b="1" dirty="0" err="1" smtClean="0">
                <a:solidFill>
                  <a:srgbClr val="0070C0"/>
                </a:solidFill>
              </a:rPr>
              <a:t>file</a:t>
            </a:r>
            <a:r>
              <a:rPr lang="sv-SE" sz="3200" b="1" dirty="0" smtClean="0"/>
              <a:t>)</a:t>
            </a:r>
          </a:p>
          <a:p>
            <a:endParaRPr lang="sv-SE" sz="3200" b="1" dirty="0">
              <a:solidFill>
                <a:prstClr val="black"/>
              </a:solidFill>
            </a:endParaRPr>
          </a:p>
          <a:p>
            <a:r>
              <a:rPr lang="sv-SE" sz="3200" b="1" i="1" dirty="0" smtClean="0">
                <a:solidFill>
                  <a:srgbClr val="00B050"/>
                </a:solidFill>
              </a:rPr>
              <a:t>If </a:t>
            </a:r>
            <a:r>
              <a:rPr lang="sv-SE" sz="3200" b="1" i="1" dirty="0" err="1" smtClean="0">
                <a:solidFill>
                  <a:srgbClr val="00B050"/>
                </a:solidFill>
              </a:rPr>
              <a:t>needed</a:t>
            </a:r>
            <a:r>
              <a:rPr lang="sv-SE" sz="3200" b="1" i="1" dirty="0" smtClean="0">
                <a:solidFill>
                  <a:srgbClr val="00B050"/>
                </a:solidFill>
              </a:rPr>
              <a:t>, </a:t>
            </a:r>
            <a:r>
              <a:rPr lang="sv-SE" sz="3200" b="1" i="1" dirty="0" err="1" smtClean="0">
                <a:solidFill>
                  <a:srgbClr val="00B050"/>
                </a:solidFill>
              </a:rPr>
              <a:t>maps</a:t>
            </a:r>
            <a:r>
              <a:rPr lang="sv-SE" sz="3200" b="1" i="1" dirty="0" smtClean="0">
                <a:solidFill>
                  <a:srgbClr val="00B050"/>
                </a:solidFill>
              </a:rPr>
              <a:t> </a:t>
            </a:r>
            <a:r>
              <a:rPr lang="sv-SE" sz="3200" b="1" i="1" dirty="0" err="1" smtClean="0">
                <a:solidFill>
                  <a:srgbClr val="00B050"/>
                </a:solidFill>
              </a:rPr>
              <a:t>may</a:t>
            </a:r>
            <a:r>
              <a:rPr lang="sv-SE" sz="3200" b="1" i="1" dirty="0" smtClean="0">
                <a:solidFill>
                  <a:srgbClr val="00B050"/>
                </a:solidFill>
              </a:rPr>
              <a:t> be </a:t>
            </a:r>
            <a:r>
              <a:rPr lang="sv-SE" sz="3200" b="1" i="1" dirty="0" err="1" smtClean="0">
                <a:solidFill>
                  <a:srgbClr val="00B050"/>
                </a:solidFill>
              </a:rPr>
              <a:t>produced</a:t>
            </a:r>
            <a:r>
              <a:rPr lang="sv-SE" sz="3200" b="1" i="1" dirty="0" smtClean="0">
                <a:solidFill>
                  <a:srgbClr val="00B050"/>
                </a:solidFill>
              </a:rPr>
              <a:t>.</a:t>
            </a:r>
            <a:endParaRPr lang="sv-SE" sz="3200" b="1" i="1" dirty="0">
              <a:solidFill>
                <a:srgbClr val="00B050"/>
              </a:solidFill>
            </a:endParaRP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33</a:t>
            </a:fld>
            <a:endParaRPr lang="sv-SE">
              <a:solidFill>
                <a:prstClr val="black">
                  <a:tint val="75000"/>
                </a:prstClr>
              </a:solidFill>
            </a:endParaRPr>
          </a:p>
        </p:txBody>
      </p:sp>
      <p:sp>
        <p:nvSpPr>
          <p:cNvPr id="3" name="textruta 2"/>
          <p:cNvSpPr txBox="1"/>
          <p:nvPr/>
        </p:nvSpPr>
        <p:spPr>
          <a:xfrm>
            <a:off x="654147" y="555674"/>
            <a:ext cx="10385728" cy="1200329"/>
          </a:xfrm>
          <a:prstGeom prst="rect">
            <a:avLst/>
          </a:prstGeom>
          <a:noFill/>
        </p:spPr>
        <p:txBody>
          <a:bodyPr wrap="none" rtlCol="0">
            <a:spAutoFit/>
          </a:bodyPr>
          <a:lstStyle/>
          <a:p>
            <a:r>
              <a:rPr lang="sv-SE" sz="3600" b="1" dirty="0" err="1" smtClean="0">
                <a:solidFill>
                  <a:srgbClr val="FF0000"/>
                </a:solidFill>
              </a:rPr>
              <a:t>Below</a:t>
            </a:r>
            <a:r>
              <a:rPr lang="sv-SE" sz="3600" b="1" dirty="0" smtClean="0">
                <a:solidFill>
                  <a:srgbClr val="FF0000"/>
                </a:solidFill>
              </a:rPr>
              <a:t>, the </a:t>
            </a:r>
            <a:r>
              <a:rPr lang="sv-SE" sz="3600" b="1" dirty="0" err="1" smtClean="0">
                <a:solidFill>
                  <a:srgbClr val="FF0000"/>
                </a:solidFill>
              </a:rPr>
              <a:t>structure</a:t>
            </a:r>
            <a:r>
              <a:rPr lang="sv-SE" sz="3600" b="1" dirty="0" smtClean="0">
                <a:solidFill>
                  <a:srgbClr val="FF0000"/>
                </a:solidFill>
              </a:rPr>
              <a:t> </a:t>
            </a:r>
            <a:r>
              <a:rPr lang="sv-SE" sz="3600" b="1" dirty="0" err="1" smtClean="0">
                <a:solidFill>
                  <a:srgbClr val="FF0000"/>
                </a:solidFill>
              </a:rPr>
              <a:t>of</a:t>
            </a:r>
            <a:r>
              <a:rPr lang="sv-SE" sz="3600" b="1" dirty="0" smtClean="0">
                <a:solidFill>
                  <a:srgbClr val="FF0000"/>
                </a:solidFill>
              </a:rPr>
              <a:t> the software is </a:t>
            </a:r>
            <a:r>
              <a:rPr lang="sv-SE" sz="3600" b="1" dirty="0" err="1" smtClean="0">
                <a:solidFill>
                  <a:srgbClr val="FF0000"/>
                </a:solidFill>
              </a:rPr>
              <a:t>described</a:t>
            </a:r>
            <a:r>
              <a:rPr lang="sv-SE" sz="3600" b="1" dirty="0" smtClean="0">
                <a:solidFill>
                  <a:srgbClr val="FF0000"/>
                </a:solidFill>
              </a:rPr>
              <a:t>. </a:t>
            </a:r>
          </a:p>
          <a:p>
            <a:r>
              <a:rPr lang="sv-SE" sz="3600" b="1" dirty="0" smtClean="0">
                <a:solidFill>
                  <a:srgbClr val="FF0000"/>
                </a:solidFill>
              </a:rPr>
              <a:t>(The </a:t>
            </a:r>
            <a:r>
              <a:rPr lang="sv-SE" sz="3600" b="1" dirty="0" err="1" smtClean="0">
                <a:solidFill>
                  <a:srgbClr val="FF0000"/>
                </a:solidFill>
              </a:rPr>
              <a:t>complete</a:t>
            </a:r>
            <a:r>
              <a:rPr lang="sv-SE" sz="3600" b="1" dirty="0" smtClean="0">
                <a:solidFill>
                  <a:srgbClr val="FF0000"/>
                </a:solidFill>
              </a:rPr>
              <a:t> software </a:t>
            </a:r>
            <a:r>
              <a:rPr lang="sv-SE" sz="3600" b="1" dirty="0" err="1" smtClean="0">
                <a:solidFill>
                  <a:srgbClr val="FF0000"/>
                </a:solidFill>
              </a:rPr>
              <a:t>contains</a:t>
            </a:r>
            <a:r>
              <a:rPr lang="sv-SE" sz="3600" b="1" dirty="0" smtClean="0">
                <a:solidFill>
                  <a:srgbClr val="FF0000"/>
                </a:solidFill>
              </a:rPr>
              <a:t> </a:t>
            </a:r>
            <a:r>
              <a:rPr lang="sv-SE" sz="3600" b="1" dirty="0" err="1" smtClean="0">
                <a:solidFill>
                  <a:srgbClr val="FF0000"/>
                </a:solidFill>
              </a:rPr>
              <a:t>many</a:t>
            </a:r>
            <a:r>
              <a:rPr lang="sv-SE" sz="3600" b="1" dirty="0" smtClean="0">
                <a:solidFill>
                  <a:srgbClr val="FF0000"/>
                </a:solidFill>
              </a:rPr>
              <a:t> </a:t>
            </a:r>
            <a:r>
              <a:rPr lang="sv-SE" sz="3600" b="1" dirty="0" err="1" smtClean="0">
                <a:solidFill>
                  <a:srgbClr val="FF0000"/>
                </a:solidFill>
              </a:rPr>
              <a:t>more</a:t>
            </a:r>
            <a:r>
              <a:rPr lang="sv-SE" sz="3600" b="1" dirty="0" smtClean="0">
                <a:solidFill>
                  <a:srgbClr val="FF0000"/>
                </a:solidFill>
              </a:rPr>
              <a:t> </a:t>
            </a:r>
            <a:r>
              <a:rPr lang="sv-SE" sz="3600" b="1" dirty="0" err="1" smtClean="0">
                <a:solidFill>
                  <a:srgbClr val="FF0000"/>
                </a:solidFill>
              </a:rPr>
              <a:t>details</a:t>
            </a:r>
            <a:r>
              <a:rPr lang="sv-SE" sz="3600" b="1" dirty="0" smtClean="0">
                <a:solidFill>
                  <a:srgbClr val="FF0000"/>
                </a:solidFill>
              </a:rPr>
              <a:t>.)</a:t>
            </a:r>
            <a:endParaRPr lang="sv-SE" sz="3600" b="1" dirty="0">
              <a:solidFill>
                <a:srgbClr val="FF0000"/>
              </a:solidFill>
            </a:endParaRPr>
          </a:p>
        </p:txBody>
      </p:sp>
      <p:sp>
        <p:nvSpPr>
          <p:cNvPr id="5" name="Rektangel med rundade hörn 4"/>
          <p:cNvSpPr/>
          <p:nvPr/>
        </p:nvSpPr>
        <p:spPr>
          <a:xfrm>
            <a:off x="450166" y="555674"/>
            <a:ext cx="10903634" cy="14067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52110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69937" y="384059"/>
            <a:ext cx="10021018" cy="6740307"/>
          </a:xfrm>
          <a:prstGeom prst="rect">
            <a:avLst/>
          </a:prstGeom>
        </p:spPr>
        <p:txBody>
          <a:bodyPr wrap="square">
            <a:spAutoFit/>
          </a:bodyPr>
          <a:lstStyle/>
          <a:p>
            <a:r>
              <a:rPr lang="sv-SE" sz="2800" b="1" dirty="0" smtClean="0">
                <a:solidFill>
                  <a:srgbClr val="0070C0"/>
                </a:solidFill>
              </a:rPr>
              <a:t>SECTION </a:t>
            </a:r>
            <a:r>
              <a:rPr lang="sv-SE" sz="2800" b="1" dirty="0">
                <a:solidFill>
                  <a:srgbClr val="0070C0"/>
                </a:solidFill>
              </a:rPr>
              <a:t>A. </a:t>
            </a:r>
            <a:endParaRPr lang="sv-SE" sz="2800" b="1" dirty="0" smtClean="0">
              <a:solidFill>
                <a:srgbClr val="0070C0"/>
              </a:solidFill>
            </a:endParaRPr>
          </a:p>
          <a:p>
            <a:r>
              <a:rPr lang="sv-SE" sz="2800" b="1" dirty="0" smtClean="0">
                <a:solidFill>
                  <a:srgbClr val="0070C0"/>
                </a:solidFill>
              </a:rPr>
              <a:t>The </a:t>
            </a:r>
            <a:r>
              <a:rPr lang="sv-SE" sz="2800" b="1" i="1" dirty="0">
                <a:solidFill>
                  <a:srgbClr val="0070C0"/>
                </a:solidFill>
              </a:rPr>
              <a:t>initial </a:t>
            </a:r>
            <a:r>
              <a:rPr lang="sv-SE" sz="2800" b="1" i="1" dirty="0" err="1">
                <a:solidFill>
                  <a:srgbClr val="0070C0"/>
                </a:solidFill>
              </a:rPr>
              <a:t>conditions</a:t>
            </a:r>
            <a:r>
              <a:rPr lang="sv-SE" sz="2800" b="1" i="1" dirty="0">
                <a:solidFill>
                  <a:srgbClr val="0070C0"/>
                </a:solidFill>
              </a:rPr>
              <a:t> </a:t>
            </a:r>
            <a:r>
              <a:rPr lang="sv-SE" sz="2800" b="1" dirty="0" err="1">
                <a:solidFill>
                  <a:srgbClr val="0070C0"/>
                </a:solidFill>
              </a:rPr>
              <a:t>of</a:t>
            </a:r>
            <a:r>
              <a:rPr lang="sv-SE" sz="2800" b="1" dirty="0">
                <a:solidFill>
                  <a:srgbClr val="0070C0"/>
                </a:solidFill>
              </a:rPr>
              <a:t> </a:t>
            </a:r>
            <a:r>
              <a:rPr lang="sv-SE" sz="2800" b="1" dirty="0" err="1">
                <a:solidFill>
                  <a:srgbClr val="0070C0"/>
                </a:solidFill>
              </a:rPr>
              <a:t>relevance</a:t>
            </a:r>
            <a:r>
              <a:rPr lang="sv-SE" sz="2800" b="1" dirty="0">
                <a:solidFill>
                  <a:srgbClr val="0070C0"/>
                </a:solidFill>
              </a:rPr>
              <a:t> to all </a:t>
            </a:r>
            <a:r>
              <a:rPr lang="sv-SE" sz="2800" b="1" dirty="0" err="1">
                <a:solidFill>
                  <a:srgbClr val="0070C0"/>
                </a:solidFill>
              </a:rPr>
              <a:t>calculations</a:t>
            </a:r>
            <a:r>
              <a:rPr lang="sv-SE" sz="2800" b="1" dirty="0">
                <a:solidFill>
                  <a:srgbClr val="0070C0"/>
                </a:solidFill>
              </a:rPr>
              <a:t> </a:t>
            </a:r>
            <a:r>
              <a:rPr lang="sv-SE" sz="2800" b="1" dirty="0" err="1">
                <a:solidFill>
                  <a:srgbClr val="0070C0"/>
                </a:solidFill>
              </a:rPr>
              <a:t>are</a:t>
            </a:r>
            <a:r>
              <a:rPr lang="sv-SE" sz="2800" b="1" dirty="0">
                <a:solidFill>
                  <a:srgbClr val="0070C0"/>
                </a:solidFill>
              </a:rPr>
              <a:t> </a:t>
            </a:r>
            <a:r>
              <a:rPr lang="sv-SE" sz="2800" b="1" dirty="0" err="1">
                <a:solidFill>
                  <a:srgbClr val="0070C0"/>
                </a:solidFill>
              </a:rPr>
              <a:t>determined</a:t>
            </a:r>
            <a:r>
              <a:rPr lang="sv-SE" sz="2800" b="1" dirty="0">
                <a:solidFill>
                  <a:srgbClr val="0070C0"/>
                </a:solidFill>
              </a:rPr>
              <a:t>.</a:t>
            </a:r>
          </a:p>
          <a:p>
            <a:endParaRPr lang="sv-SE" sz="2800" dirty="0">
              <a:solidFill>
                <a:prstClr val="black"/>
              </a:solidFill>
            </a:endParaRPr>
          </a:p>
          <a:p>
            <a:r>
              <a:rPr lang="sv-SE" sz="2800" b="1" dirty="0" smtClean="0">
                <a:solidFill>
                  <a:srgbClr val="FF0000"/>
                </a:solidFill>
              </a:rPr>
              <a:t>Generation </a:t>
            </a:r>
            <a:r>
              <a:rPr lang="sv-SE" sz="2800" b="1" dirty="0" err="1">
                <a:solidFill>
                  <a:srgbClr val="FF0000"/>
                </a:solidFill>
              </a:rPr>
              <a:t>of</a:t>
            </a:r>
            <a:r>
              <a:rPr lang="sv-SE" sz="2800" b="1" dirty="0">
                <a:solidFill>
                  <a:srgbClr val="FF0000"/>
                </a:solidFill>
              </a:rPr>
              <a:t> 100 market </a:t>
            </a:r>
            <a:r>
              <a:rPr lang="sv-SE" sz="2800" b="1" dirty="0" err="1">
                <a:solidFill>
                  <a:srgbClr val="FF0000"/>
                </a:solidFill>
              </a:rPr>
              <a:t>prices</a:t>
            </a:r>
            <a:r>
              <a:rPr lang="sv-SE" sz="2800" b="1" dirty="0">
                <a:solidFill>
                  <a:srgbClr val="FF0000"/>
                </a:solidFill>
              </a:rPr>
              <a:t> series for </a:t>
            </a:r>
            <a:r>
              <a:rPr lang="sv-SE" sz="2800" b="1" dirty="0" err="1">
                <a:solidFill>
                  <a:srgbClr val="FF0000"/>
                </a:solidFill>
              </a:rPr>
              <a:t>two</a:t>
            </a:r>
            <a:r>
              <a:rPr lang="sv-SE" sz="2800" b="1" dirty="0">
                <a:solidFill>
                  <a:srgbClr val="FF0000"/>
                </a:solidFill>
              </a:rPr>
              <a:t> species </a:t>
            </a:r>
            <a:r>
              <a:rPr lang="sv-SE" sz="2800" b="1" dirty="0" err="1">
                <a:solidFill>
                  <a:srgbClr val="FF0000"/>
                </a:solidFill>
              </a:rPr>
              <a:t>with</a:t>
            </a:r>
            <a:r>
              <a:rPr lang="sv-SE" sz="2800" b="1" dirty="0">
                <a:solidFill>
                  <a:srgbClr val="FF0000"/>
                </a:solidFill>
              </a:rPr>
              <a:t> </a:t>
            </a:r>
            <a:r>
              <a:rPr lang="sv-SE" sz="2800" b="1" dirty="0" err="1">
                <a:solidFill>
                  <a:srgbClr val="FF0000"/>
                </a:solidFill>
              </a:rPr>
              <a:t>correlation</a:t>
            </a:r>
            <a:r>
              <a:rPr lang="sv-SE" sz="2800" b="1" dirty="0">
                <a:solidFill>
                  <a:srgbClr val="FF0000"/>
                </a:solidFill>
              </a:rPr>
              <a:t> </a:t>
            </a:r>
            <a:r>
              <a:rPr lang="sv-SE" sz="2800" b="1" dirty="0" err="1">
                <a:solidFill>
                  <a:srgbClr val="FF0000"/>
                </a:solidFill>
              </a:rPr>
              <a:t>pcorr</a:t>
            </a:r>
            <a:r>
              <a:rPr lang="sv-SE" sz="2800" b="1" dirty="0">
                <a:solidFill>
                  <a:srgbClr val="FF0000"/>
                </a:solidFill>
              </a:rPr>
              <a:t>.</a:t>
            </a:r>
          </a:p>
          <a:p>
            <a:endParaRPr lang="sv-SE" sz="2800" dirty="0" smtClean="0">
              <a:solidFill>
                <a:prstClr val="black"/>
              </a:solidFill>
            </a:endParaRPr>
          </a:p>
          <a:p>
            <a:pPr lvl="0"/>
            <a:r>
              <a:rPr lang="en-US" sz="2800" b="1" dirty="0">
                <a:solidFill>
                  <a:srgbClr val="FF0000"/>
                </a:solidFill>
              </a:rPr>
              <a:t>Generation of the positions</a:t>
            </a:r>
          </a:p>
          <a:p>
            <a:pPr lvl="0"/>
            <a:endParaRPr lang="en-US" sz="2800" dirty="0">
              <a:solidFill>
                <a:prstClr val="black"/>
              </a:solidFill>
            </a:endParaRPr>
          </a:p>
          <a:p>
            <a:pPr lvl="0"/>
            <a:r>
              <a:rPr lang="en-US" sz="2800" b="1" dirty="0" smtClean="0">
                <a:solidFill>
                  <a:srgbClr val="FF0000"/>
                </a:solidFill>
              </a:rPr>
              <a:t>Generation </a:t>
            </a:r>
            <a:r>
              <a:rPr lang="en-US" sz="2800" b="1" dirty="0">
                <a:solidFill>
                  <a:srgbClr val="FF0000"/>
                </a:solidFill>
              </a:rPr>
              <a:t>of the </a:t>
            </a:r>
            <a:r>
              <a:rPr lang="en-US" sz="2800" b="1" dirty="0" smtClean="0">
                <a:solidFill>
                  <a:srgbClr val="FF0000"/>
                </a:solidFill>
              </a:rPr>
              <a:t>species</a:t>
            </a:r>
          </a:p>
          <a:p>
            <a:endParaRPr lang="en-US" sz="2800" b="1" dirty="0">
              <a:solidFill>
                <a:srgbClr val="FF0000"/>
              </a:solidFill>
            </a:endParaRPr>
          </a:p>
          <a:p>
            <a:r>
              <a:rPr lang="sv-SE" sz="2800" b="1" dirty="0" err="1">
                <a:solidFill>
                  <a:srgbClr val="FF0000"/>
                </a:solidFill>
              </a:rPr>
              <a:t>Calculation</a:t>
            </a:r>
            <a:r>
              <a:rPr lang="sv-SE" sz="2800" b="1" dirty="0">
                <a:solidFill>
                  <a:srgbClr val="FF0000"/>
                </a:solidFill>
              </a:rPr>
              <a:t> </a:t>
            </a:r>
            <a:r>
              <a:rPr lang="sv-SE" sz="2800" b="1" dirty="0" err="1">
                <a:solidFill>
                  <a:srgbClr val="FF0000"/>
                </a:solidFill>
              </a:rPr>
              <a:t>of</a:t>
            </a:r>
            <a:r>
              <a:rPr lang="sv-SE" sz="2800" b="1" dirty="0">
                <a:solidFill>
                  <a:srgbClr val="FF0000"/>
                </a:solidFill>
              </a:rPr>
              <a:t> the </a:t>
            </a:r>
            <a:r>
              <a:rPr lang="sv-SE" sz="2800" b="1" dirty="0" err="1" smtClean="0">
                <a:solidFill>
                  <a:srgbClr val="FF0000"/>
                </a:solidFill>
              </a:rPr>
              <a:t>distances</a:t>
            </a:r>
            <a:endParaRPr lang="sv-SE" sz="2800" b="1" dirty="0" smtClean="0">
              <a:solidFill>
                <a:srgbClr val="FF0000"/>
              </a:solidFill>
            </a:endParaRPr>
          </a:p>
          <a:p>
            <a:endParaRPr lang="sv-SE" sz="2800" b="1" dirty="0">
              <a:solidFill>
                <a:srgbClr val="FF0000"/>
              </a:solidFill>
            </a:endParaRPr>
          </a:p>
          <a:p>
            <a:pPr lvl="0"/>
            <a:r>
              <a:rPr lang="en-US" sz="2800" b="1" dirty="0">
                <a:solidFill>
                  <a:srgbClr val="FF0000"/>
                </a:solidFill>
              </a:rPr>
              <a:t>Generation of initial diameters</a:t>
            </a:r>
          </a:p>
          <a:p>
            <a:endParaRPr lang="sv-SE" sz="2000" b="1" dirty="0" smtClean="0">
              <a:solidFill>
                <a:srgbClr val="FF0000"/>
              </a:solidFill>
            </a:endParaRPr>
          </a:p>
          <a:p>
            <a:endParaRPr lang="sv-SE" sz="2000" b="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34</a:t>
            </a:fld>
            <a:endParaRPr lang="sv-SE">
              <a:solidFill>
                <a:prstClr val="black">
                  <a:tint val="75000"/>
                </a:prstClr>
              </a:solidFill>
            </a:endParaRPr>
          </a:p>
        </p:txBody>
      </p:sp>
      <p:sp>
        <p:nvSpPr>
          <p:cNvPr id="4" name="Rektangel med rundade hörn 3"/>
          <p:cNvSpPr/>
          <p:nvPr/>
        </p:nvSpPr>
        <p:spPr>
          <a:xfrm>
            <a:off x="626012" y="239151"/>
            <a:ext cx="9896622" cy="17514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67105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4733" y="474345"/>
            <a:ext cx="9989388" cy="5232202"/>
          </a:xfrm>
          <a:prstGeom prst="rect">
            <a:avLst/>
          </a:prstGeom>
        </p:spPr>
        <p:txBody>
          <a:bodyPr wrap="square">
            <a:spAutoFit/>
          </a:bodyPr>
          <a:lstStyle/>
          <a:p>
            <a:r>
              <a:rPr lang="sv-SE" sz="2800" b="1" dirty="0" smtClean="0">
                <a:solidFill>
                  <a:srgbClr val="FF0000"/>
                </a:solidFill>
              </a:rPr>
              <a:t>SECTION </a:t>
            </a:r>
            <a:r>
              <a:rPr lang="sv-SE" sz="2800" b="1" dirty="0">
                <a:solidFill>
                  <a:srgbClr val="FF0000"/>
                </a:solidFill>
              </a:rPr>
              <a:t>B. The </a:t>
            </a:r>
            <a:r>
              <a:rPr lang="sv-SE" sz="2800" b="1" dirty="0" err="1">
                <a:solidFill>
                  <a:srgbClr val="FF0000"/>
                </a:solidFill>
              </a:rPr>
              <a:t>control</a:t>
            </a:r>
            <a:r>
              <a:rPr lang="sv-SE" sz="2800" b="1" dirty="0">
                <a:solidFill>
                  <a:srgbClr val="FF0000"/>
                </a:solidFill>
              </a:rPr>
              <a:t> </a:t>
            </a:r>
            <a:r>
              <a:rPr lang="sv-SE" sz="2800" b="1" dirty="0" err="1">
                <a:solidFill>
                  <a:srgbClr val="FF0000"/>
                </a:solidFill>
              </a:rPr>
              <a:t>function</a:t>
            </a:r>
            <a:r>
              <a:rPr lang="sv-SE" sz="2800" b="1" dirty="0">
                <a:solidFill>
                  <a:srgbClr val="FF0000"/>
                </a:solidFill>
              </a:rPr>
              <a:t> parameter loops start </a:t>
            </a:r>
            <a:r>
              <a:rPr lang="sv-SE" sz="2800" b="1" dirty="0" err="1">
                <a:solidFill>
                  <a:srgbClr val="FF0000"/>
                </a:solidFill>
              </a:rPr>
              <a:t>here</a:t>
            </a:r>
            <a:r>
              <a:rPr lang="sv-SE" sz="2800" b="1" dirty="0">
                <a:solidFill>
                  <a:srgbClr val="FF0000"/>
                </a:solidFill>
              </a:rPr>
              <a:t>.</a:t>
            </a:r>
          </a:p>
          <a:p>
            <a:endParaRPr lang="sv-SE" dirty="0">
              <a:solidFill>
                <a:prstClr val="black"/>
              </a:solidFill>
            </a:endParaRPr>
          </a:p>
          <a:p>
            <a:r>
              <a:rPr lang="sv-SE" sz="2400" b="1" dirty="0" err="1">
                <a:solidFill>
                  <a:prstClr val="black"/>
                </a:solidFill>
              </a:rPr>
              <a:t>EPVmax</a:t>
            </a:r>
            <a:r>
              <a:rPr lang="sv-SE" sz="2400" b="1" dirty="0">
                <a:solidFill>
                  <a:prstClr val="black"/>
                </a:solidFill>
              </a:rPr>
              <a:t> = 0</a:t>
            </a:r>
          </a:p>
          <a:p>
            <a:endParaRPr lang="sv-SE" sz="2400" b="1" dirty="0">
              <a:solidFill>
                <a:prstClr val="black"/>
              </a:solidFill>
            </a:endParaRPr>
          </a:p>
          <a:p>
            <a:r>
              <a:rPr lang="sv-SE" sz="2400" b="1" dirty="0">
                <a:solidFill>
                  <a:prstClr val="black"/>
                </a:solidFill>
              </a:rPr>
              <a:t>RANDOMIZE seed2</a:t>
            </a:r>
          </a:p>
          <a:p>
            <a:endParaRPr lang="sv-SE" sz="2400" b="1" dirty="0">
              <a:solidFill>
                <a:prstClr val="black"/>
              </a:solidFill>
            </a:endParaRPr>
          </a:p>
          <a:p>
            <a:r>
              <a:rPr lang="sv-SE" sz="2400" b="1" dirty="0">
                <a:solidFill>
                  <a:srgbClr val="0070C0"/>
                </a:solidFill>
              </a:rPr>
              <a:t>FOR SIMN </a:t>
            </a:r>
            <a:r>
              <a:rPr lang="sv-SE" sz="2400" b="1" dirty="0">
                <a:solidFill>
                  <a:prstClr val="black"/>
                </a:solidFill>
              </a:rPr>
              <a:t>= 1 TO TOTSIMN</a:t>
            </a:r>
          </a:p>
          <a:p>
            <a:endParaRPr lang="sv-SE" sz="2400" b="1" dirty="0">
              <a:solidFill>
                <a:prstClr val="black"/>
              </a:solidFill>
            </a:endParaRPr>
          </a:p>
          <a:p>
            <a:r>
              <a:rPr lang="sv-SE" sz="2400" b="1" dirty="0">
                <a:solidFill>
                  <a:prstClr val="black"/>
                </a:solidFill>
              </a:rPr>
              <a:t>    Ds = </a:t>
            </a:r>
            <a:r>
              <a:rPr lang="sv-SE" sz="2400" b="1" dirty="0" err="1">
                <a:solidFill>
                  <a:prstClr val="black"/>
                </a:solidFill>
              </a:rPr>
              <a:t>Dsstart</a:t>
            </a:r>
            <a:r>
              <a:rPr lang="sv-SE" sz="2400" b="1" dirty="0">
                <a:solidFill>
                  <a:prstClr val="black"/>
                </a:solidFill>
              </a:rPr>
              <a:t> + RND * (</a:t>
            </a:r>
            <a:r>
              <a:rPr lang="sv-SE" sz="2400" b="1" dirty="0" err="1">
                <a:solidFill>
                  <a:prstClr val="black"/>
                </a:solidFill>
              </a:rPr>
              <a:t>Dsstop</a:t>
            </a:r>
            <a:r>
              <a:rPr lang="sv-SE" sz="2400" b="1" dirty="0">
                <a:solidFill>
                  <a:prstClr val="black"/>
                </a:solidFill>
              </a:rPr>
              <a:t> - </a:t>
            </a:r>
            <a:r>
              <a:rPr lang="sv-SE" sz="2400" b="1" dirty="0" err="1">
                <a:solidFill>
                  <a:prstClr val="black"/>
                </a:solidFill>
              </a:rPr>
              <a:t>Dsstart</a:t>
            </a:r>
            <a:r>
              <a:rPr lang="sv-SE" sz="2400" b="1" dirty="0">
                <a:solidFill>
                  <a:prstClr val="black"/>
                </a:solidFill>
              </a:rPr>
              <a:t>)</a:t>
            </a:r>
          </a:p>
          <a:p>
            <a:r>
              <a:rPr lang="sv-SE" sz="2400" b="1" dirty="0">
                <a:solidFill>
                  <a:prstClr val="black"/>
                </a:solidFill>
              </a:rPr>
              <a:t>    D0 = D0start + RND * (D0stop - D0start)</a:t>
            </a:r>
          </a:p>
          <a:p>
            <a:r>
              <a:rPr lang="sv-SE" sz="2400" b="1" dirty="0">
                <a:solidFill>
                  <a:prstClr val="black"/>
                </a:solidFill>
              </a:rPr>
              <a:t>    Dp1 = </a:t>
            </a:r>
            <a:r>
              <a:rPr lang="sv-SE" sz="2400" b="1" dirty="0" err="1">
                <a:solidFill>
                  <a:prstClr val="black"/>
                </a:solidFill>
              </a:rPr>
              <a:t>Dpstart</a:t>
            </a:r>
            <a:r>
              <a:rPr lang="sv-SE" sz="2400" b="1" dirty="0">
                <a:solidFill>
                  <a:prstClr val="black"/>
                </a:solidFill>
              </a:rPr>
              <a:t> + RND * (</a:t>
            </a:r>
            <a:r>
              <a:rPr lang="sv-SE" sz="2400" b="1" dirty="0" err="1">
                <a:solidFill>
                  <a:prstClr val="black"/>
                </a:solidFill>
              </a:rPr>
              <a:t>Dpstop</a:t>
            </a:r>
            <a:r>
              <a:rPr lang="sv-SE" sz="2400" b="1" dirty="0">
                <a:solidFill>
                  <a:prstClr val="black"/>
                </a:solidFill>
              </a:rPr>
              <a:t> - </a:t>
            </a:r>
            <a:r>
              <a:rPr lang="sv-SE" sz="2400" b="1" dirty="0" err="1">
                <a:solidFill>
                  <a:prstClr val="black"/>
                </a:solidFill>
              </a:rPr>
              <a:t>Dpstart</a:t>
            </a:r>
            <a:r>
              <a:rPr lang="sv-SE" sz="2400" b="1" dirty="0">
                <a:solidFill>
                  <a:prstClr val="black"/>
                </a:solidFill>
              </a:rPr>
              <a:t>)</a:t>
            </a:r>
          </a:p>
          <a:p>
            <a:r>
              <a:rPr lang="sv-SE" sz="2400" b="1" dirty="0">
                <a:solidFill>
                  <a:prstClr val="black"/>
                </a:solidFill>
              </a:rPr>
              <a:t>    Dp2 = </a:t>
            </a:r>
            <a:r>
              <a:rPr lang="sv-SE" sz="2400" b="1" dirty="0" err="1">
                <a:solidFill>
                  <a:prstClr val="black"/>
                </a:solidFill>
              </a:rPr>
              <a:t>Dpstart</a:t>
            </a:r>
            <a:r>
              <a:rPr lang="sv-SE" sz="2400" b="1" dirty="0">
                <a:solidFill>
                  <a:prstClr val="black"/>
                </a:solidFill>
              </a:rPr>
              <a:t> + RND * (</a:t>
            </a:r>
            <a:r>
              <a:rPr lang="sv-SE" sz="2400" b="1" dirty="0" err="1">
                <a:solidFill>
                  <a:prstClr val="black"/>
                </a:solidFill>
              </a:rPr>
              <a:t>Dpstop</a:t>
            </a:r>
            <a:r>
              <a:rPr lang="sv-SE" sz="2400" b="1" dirty="0">
                <a:solidFill>
                  <a:prstClr val="black"/>
                </a:solidFill>
              </a:rPr>
              <a:t> - </a:t>
            </a:r>
            <a:r>
              <a:rPr lang="sv-SE" sz="2400" b="1" dirty="0" err="1">
                <a:solidFill>
                  <a:prstClr val="black"/>
                </a:solidFill>
              </a:rPr>
              <a:t>Dpstart</a:t>
            </a:r>
            <a:r>
              <a:rPr lang="sv-SE" sz="2400" b="1" dirty="0">
                <a:solidFill>
                  <a:prstClr val="black"/>
                </a:solidFill>
              </a:rPr>
              <a:t>)</a:t>
            </a:r>
          </a:p>
          <a:p>
            <a:r>
              <a:rPr lang="sv-SE" sz="2400" b="1" dirty="0">
                <a:solidFill>
                  <a:prstClr val="black"/>
                </a:solidFill>
              </a:rPr>
              <a:t>    Dc1 = </a:t>
            </a:r>
            <a:r>
              <a:rPr lang="sv-SE" sz="2400" b="1" dirty="0" err="1">
                <a:solidFill>
                  <a:prstClr val="black"/>
                </a:solidFill>
              </a:rPr>
              <a:t>Dcstart</a:t>
            </a:r>
            <a:r>
              <a:rPr lang="sv-SE" sz="2400" b="1" dirty="0">
                <a:solidFill>
                  <a:prstClr val="black"/>
                </a:solidFill>
              </a:rPr>
              <a:t> + RND * (</a:t>
            </a:r>
            <a:r>
              <a:rPr lang="sv-SE" sz="2400" b="1" dirty="0" err="1">
                <a:solidFill>
                  <a:prstClr val="black"/>
                </a:solidFill>
              </a:rPr>
              <a:t>Dcstop</a:t>
            </a:r>
            <a:r>
              <a:rPr lang="sv-SE" sz="2400" b="1" dirty="0">
                <a:solidFill>
                  <a:prstClr val="black"/>
                </a:solidFill>
              </a:rPr>
              <a:t> - </a:t>
            </a:r>
            <a:r>
              <a:rPr lang="sv-SE" sz="2400" b="1" dirty="0" err="1">
                <a:solidFill>
                  <a:prstClr val="black"/>
                </a:solidFill>
              </a:rPr>
              <a:t>Dcstart</a:t>
            </a:r>
            <a:r>
              <a:rPr lang="sv-SE" sz="2400" b="1" dirty="0">
                <a:solidFill>
                  <a:prstClr val="black"/>
                </a:solidFill>
              </a:rPr>
              <a:t>)</a:t>
            </a:r>
          </a:p>
          <a:p>
            <a:r>
              <a:rPr lang="sv-SE" sz="2400" b="1" dirty="0">
                <a:solidFill>
                  <a:prstClr val="black"/>
                </a:solidFill>
              </a:rPr>
              <a:t>    Dc2 = </a:t>
            </a:r>
            <a:r>
              <a:rPr lang="sv-SE" sz="2400" b="1" dirty="0" err="1">
                <a:solidFill>
                  <a:prstClr val="black"/>
                </a:solidFill>
              </a:rPr>
              <a:t>Dcstart</a:t>
            </a:r>
            <a:r>
              <a:rPr lang="sv-SE" sz="2400" b="1" dirty="0">
                <a:solidFill>
                  <a:prstClr val="black"/>
                </a:solidFill>
              </a:rPr>
              <a:t> + RND * (</a:t>
            </a:r>
            <a:r>
              <a:rPr lang="sv-SE" sz="2400" b="1" dirty="0" err="1">
                <a:solidFill>
                  <a:prstClr val="black"/>
                </a:solidFill>
              </a:rPr>
              <a:t>Dcstop</a:t>
            </a:r>
            <a:r>
              <a:rPr lang="sv-SE" sz="2400" b="1" dirty="0">
                <a:solidFill>
                  <a:prstClr val="black"/>
                </a:solidFill>
              </a:rPr>
              <a:t> - </a:t>
            </a:r>
            <a:r>
              <a:rPr lang="sv-SE" sz="2400" b="1" dirty="0" err="1">
                <a:solidFill>
                  <a:prstClr val="black"/>
                </a:solidFill>
              </a:rPr>
              <a:t>Dcstart</a:t>
            </a:r>
            <a:r>
              <a:rPr lang="sv-SE" sz="2400" b="1" dirty="0">
                <a:solidFill>
                  <a:prstClr val="black"/>
                </a:solidFill>
              </a:rPr>
              <a:t>)</a:t>
            </a: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35</a:t>
            </a:fld>
            <a:endParaRPr lang="sv-SE">
              <a:solidFill>
                <a:prstClr val="black">
                  <a:tint val="75000"/>
                </a:prstClr>
              </a:solidFill>
            </a:endParaRPr>
          </a:p>
        </p:txBody>
      </p:sp>
      <p:sp>
        <p:nvSpPr>
          <p:cNvPr id="4" name="Höger klammerparentes 3"/>
          <p:cNvSpPr/>
          <p:nvPr/>
        </p:nvSpPr>
        <p:spPr>
          <a:xfrm>
            <a:off x="7547212" y="3391469"/>
            <a:ext cx="907576" cy="2315078"/>
          </a:xfrm>
          <a:prstGeom prst="rightBrace">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ruta 4"/>
          <p:cNvSpPr txBox="1"/>
          <p:nvPr/>
        </p:nvSpPr>
        <p:spPr>
          <a:xfrm>
            <a:off x="9187540" y="3307062"/>
            <a:ext cx="1354858" cy="3139321"/>
          </a:xfrm>
          <a:prstGeom prst="rect">
            <a:avLst/>
          </a:prstGeom>
          <a:noFill/>
        </p:spPr>
        <p:txBody>
          <a:bodyPr wrap="none" rtlCol="0">
            <a:spAutoFit/>
          </a:bodyPr>
          <a:lstStyle/>
          <a:p>
            <a:r>
              <a:rPr lang="sv-SE" b="1" dirty="0" smtClean="0">
                <a:solidFill>
                  <a:srgbClr val="0070C0"/>
                </a:solidFill>
              </a:rPr>
              <a:t>Uniform </a:t>
            </a:r>
          </a:p>
          <a:p>
            <a:r>
              <a:rPr lang="sv-SE" b="1" dirty="0" err="1" smtClean="0">
                <a:solidFill>
                  <a:srgbClr val="0070C0"/>
                </a:solidFill>
              </a:rPr>
              <a:t>probability</a:t>
            </a:r>
            <a:endParaRPr lang="sv-SE" b="1" dirty="0" smtClean="0">
              <a:solidFill>
                <a:srgbClr val="0070C0"/>
              </a:solidFill>
            </a:endParaRPr>
          </a:p>
          <a:p>
            <a:r>
              <a:rPr lang="sv-SE" b="1" dirty="0" err="1" smtClean="0">
                <a:solidFill>
                  <a:srgbClr val="0070C0"/>
                </a:solidFill>
              </a:rPr>
              <a:t>density</a:t>
            </a:r>
            <a:r>
              <a:rPr lang="sv-SE" b="1" dirty="0" smtClean="0">
                <a:solidFill>
                  <a:srgbClr val="0070C0"/>
                </a:solidFill>
              </a:rPr>
              <a:t> </a:t>
            </a:r>
          </a:p>
          <a:p>
            <a:r>
              <a:rPr lang="sv-SE" b="1" dirty="0" err="1" smtClean="0">
                <a:solidFill>
                  <a:srgbClr val="0070C0"/>
                </a:solidFill>
              </a:rPr>
              <a:t>of</a:t>
            </a:r>
            <a:r>
              <a:rPr lang="sv-SE" b="1" dirty="0" smtClean="0">
                <a:solidFill>
                  <a:srgbClr val="0070C0"/>
                </a:solidFill>
              </a:rPr>
              <a:t> </a:t>
            </a:r>
          </a:p>
          <a:p>
            <a:r>
              <a:rPr lang="sv-SE" b="1" dirty="0" err="1" smtClean="0">
                <a:solidFill>
                  <a:srgbClr val="0070C0"/>
                </a:solidFill>
              </a:rPr>
              <a:t>control</a:t>
            </a:r>
            <a:r>
              <a:rPr lang="sv-SE" b="1" dirty="0" smtClean="0">
                <a:solidFill>
                  <a:srgbClr val="0070C0"/>
                </a:solidFill>
              </a:rPr>
              <a:t> </a:t>
            </a:r>
          </a:p>
          <a:p>
            <a:r>
              <a:rPr lang="sv-SE" b="1" dirty="0" err="1" smtClean="0">
                <a:solidFill>
                  <a:srgbClr val="0070C0"/>
                </a:solidFill>
              </a:rPr>
              <a:t>function</a:t>
            </a:r>
            <a:r>
              <a:rPr lang="sv-SE" b="1" dirty="0" smtClean="0">
                <a:solidFill>
                  <a:srgbClr val="0070C0"/>
                </a:solidFill>
              </a:rPr>
              <a:t> </a:t>
            </a:r>
          </a:p>
          <a:p>
            <a:r>
              <a:rPr lang="sv-SE" b="1" dirty="0" smtClean="0">
                <a:solidFill>
                  <a:srgbClr val="0070C0"/>
                </a:solidFill>
              </a:rPr>
              <a:t>parameters</a:t>
            </a:r>
          </a:p>
          <a:p>
            <a:r>
              <a:rPr lang="sv-SE" b="1" dirty="0" smtClean="0">
                <a:solidFill>
                  <a:srgbClr val="0070C0"/>
                </a:solidFill>
              </a:rPr>
              <a:t>in </a:t>
            </a:r>
            <a:r>
              <a:rPr lang="sv-SE" b="1" dirty="0" err="1" smtClean="0">
                <a:solidFill>
                  <a:srgbClr val="0070C0"/>
                </a:solidFill>
              </a:rPr>
              <a:t>six</a:t>
            </a:r>
            <a:r>
              <a:rPr lang="sv-SE" b="1" dirty="0" smtClean="0">
                <a:solidFill>
                  <a:srgbClr val="0070C0"/>
                </a:solidFill>
              </a:rPr>
              <a:t> </a:t>
            </a:r>
          </a:p>
          <a:p>
            <a:r>
              <a:rPr lang="sv-SE" b="1" dirty="0" err="1" smtClean="0">
                <a:solidFill>
                  <a:srgbClr val="0070C0"/>
                </a:solidFill>
              </a:rPr>
              <a:t>dimensional</a:t>
            </a:r>
            <a:endParaRPr lang="sv-SE" b="1" dirty="0" smtClean="0">
              <a:solidFill>
                <a:srgbClr val="0070C0"/>
              </a:solidFill>
            </a:endParaRPr>
          </a:p>
          <a:p>
            <a:r>
              <a:rPr lang="sv-SE" b="1" dirty="0" smtClean="0">
                <a:solidFill>
                  <a:srgbClr val="0070C0"/>
                </a:solidFill>
              </a:rPr>
              <a:t>space</a:t>
            </a:r>
          </a:p>
          <a:p>
            <a:endParaRPr lang="sv-SE" dirty="0"/>
          </a:p>
        </p:txBody>
      </p:sp>
      <p:sp>
        <p:nvSpPr>
          <p:cNvPr id="6" name="Rektangel med rundade hörn 5"/>
          <p:cNvSpPr/>
          <p:nvPr/>
        </p:nvSpPr>
        <p:spPr>
          <a:xfrm>
            <a:off x="8932985" y="3073791"/>
            <a:ext cx="1863969" cy="32825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med rundade hörn 6"/>
          <p:cNvSpPr/>
          <p:nvPr/>
        </p:nvSpPr>
        <p:spPr>
          <a:xfrm>
            <a:off x="1153551" y="288388"/>
            <a:ext cx="9643403" cy="8721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45772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823048" y="1295285"/>
            <a:ext cx="8942717" cy="4062651"/>
          </a:xfrm>
          <a:prstGeom prst="rect">
            <a:avLst/>
          </a:prstGeom>
        </p:spPr>
        <p:txBody>
          <a:bodyPr wrap="square">
            <a:spAutoFit/>
          </a:bodyPr>
          <a:lstStyle/>
          <a:p>
            <a:r>
              <a:rPr lang="en-US" dirty="0">
                <a:solidFill>
                  <a:prstClr val="black"/>
                </a:solidFill>
              </a:rPr>
              <a:t> </a:t>
            </a:r>
            <a:r>
              <a:rPr lang="en-US" dirty="0" smtClean="0">
                <a:solidFill>
                  <a:prstClr val="black"/>
                </a:solidFill>
              </a:rPr>
              <a:t>   </a:t>
            </a:r>
            <a:endParaRPr lang="en-US" dirty="0">
              <a:solidFill>
                <a:prstClr val="black"/>
              </a:solidFill>
            </a:endParaRPr>
          </a:p>
          <a:p>
            <a:r>
              <a:rPr lang="en-US" dirty="0">
                <a:solidFill>
                  <a:prstClr val="black"/>
                </a:solidFill>
              </a:rPr>
              <a:t> </a:t>
            </a:r>
            <a:r>
              <a:rPr lang="en-US" sz="2400" b="1" dirty="0" smtClean="0">
                <a:solidFill>
                  <a:srgbClr val="FF0000"/>
                </a:solidFill>
              </a:rPr>
              <a:t>SECTION </a:t>
            </a:r>
            <a:r>
              <a:rPr lang="en-US" sz="2400" b="1" dirty="0">
                <a:solidFill>
                  <a:srgbClr val="FF0000"/>
                </a:solidFill>
              </a:rPr>
              <a:t>C. A number of loops of stochastic simulations start here.</a:t>
            </a:r>
          </a:p>
          <a:p>
            <a:r>
              <a:rPr lang="en-US" sz="2400" dirty="0">
                <a:solidFill>
                  <a:prstClr val="black"/>
                </a:solidFill>
              </a:rPr>
              <a:t>    </a:t>
            </a:r>
          </a:p>
          <a:p>
            <a:r>
              <a:rPr lang="en-US" sz="2400" dirty="0">
                <a:solidFill>
                  <a:prstClr val="black"/>
                </a:solidFill>
              </a:rPr>
              <a:t>    </a:t>
            </a:r>
            <a:r>
              <a:rPr lang="en-US" sz="2400" b="1" dirty="0">
                <a:solidFill>
                  <a:srgbClr val="0070C0"/>
                </a:solidFill>
              </a:rPr>
              <a:t>FOR series </a:t>
            </a:r>
            <a:r>
              <a:rPr lang="en-US" sz="2400" dirty="0">
                <a:solidFill>
                  <a:prstClr val="black"/>
                </a:solidFill>
              </a:rPr>
              <a:t>= 1 TO 100</a:t>
            </a:r>
          </a:p>
          <a:p>
            <a:r>
              <a:rPr lang="en-US" sz="2400" dirty="0">
                <a:solidFill>
                  <a:prstClr val="black"/>
                </a:solidFill>
              </a:rPr>
              <a:t>        </a:t>
            </a:r>
            <a:r>
              <a:rPr lang="en-US" sz="2400" dirty="0" smtClean="0">
                <a:solidFill>
                  <a:prstClr val="black"/>
                </a:solidFill>
              </a:rPr>
              <a:t>    </a:t>
            </a:r>
            <a:endParaRPr lang="en-US" sz="2400" dirty="0">
              <a:solidFill>
                <a:prstClr val="black"/>
              </a:solidFill>
            </a:endParaRPr>
          </a:p>
          <a:p>
            <a:r>
              <a:rPr lang="en-US" sz="2400" dirty="0">
                <a:solidFill>
                  <a:prstClr val="black"/>
                </a:solidFill>
              </a:rPr>
              <a:t>        </a:t>
            </a:r>
            <a:r>
              <a:rPr lang="en-US" sz="2400" b="1" dirty="0">
                <a:solidFill>
                  <a:srgbClr val="0070C0"/>
                </a:solidFill>
              </a:rPr>
              <a:t>FOR </a:t>
            </a:r>
            <a:r>
              <a:rPr lang="en-US" sz="2400" b="1" dirty="0" err="1">
                <a:solidFill>
                  <a:srgbClr val="0070C0"/>
                </a:solidFill>
              </a:rPr>
              <a:t>i</a:t>
            </a:r>
            <a:r>
              <a:rPr lang="en-US" sz="2400" dirty="0">
                <a:solidFill>
                  <a:prstClr val="black"/>
                </a:solidFill>
              </a:rPr>
              <a:t> = 1 TO 100</a:t>
            </a:r>
          </a:p>
          <a:p>
            <a:r>
              <a:rPr lang="en-US" sz="2400" dirty="0">
                <a:solidFill>
                  <a:prstClr val="black"/>
                </a:solidFill>
              </a:rPr>
              <a:t>            d(</a:t>
            </a:r>
            <a:r>
              <a:rPr lang="en-US" sz="2400" dirty="0" err="1">
                <a:solidFill>
                  <a:prstClr val="black"/>
                </a:solidFill>
              </a:rPr>
              <a:t>i</a:t>
            </a:r>
            <a:r>
              <a:rPr lang="en-US" sz="2400" dirty="0">
                <a:solidFill>
                  <a:prstClr val="black"/>
                </a:solidFill>
              </a:rPr>
              <a:t>) = d0(</a:t>
            </a:r>
            <a:r>
              <a:rPr lang="en-US" sz="2400" dirty="0" err="1">
                <a:solidFill>
                  <a:prstClr val="black"/>
                </a:solidFill>
              </a:rPr>
              <a:t>i</a:t>
            </a:r>
            <a:r>
              <a:rPr lang="en-US" sz="2400" dirty="0">
                <a:solidFill>
                  <a:prstClr val="black"/>
                </a:solidFill>
              </a:rPr>
              <a:t>)</a:t>
            </a:r>
          </a:p>
          <a:p>
            <a:r>
              <a:rPr lang="en-US" sz="2400" dirty="0">
                <a:solidFill>
                  <a:prstClr val="black"/>
                </a:solidFill>
              </a:rPr>
              <a:t>        NEXT </a:t>
            </a:r>
            <a:r>
              <a:rPr lang="en-US" sz="2400" dirty="0" smtClean="0">
                <a:solidFill>
                  <a:prstClr val="black"/>
                </a:solidFill>
              </a:rPr>
              <a:t>I</a:t>
            </a:r>
          </a:p>
          <a:p>
            <a:endParaRPr lang="en-US" sz="2400" dirty="0">
              <a:solidFill>
                <a:prstClr val="black"/>
              </a:solidFill>
            </a:endParaRPr>
          </a:p>
          <a:p>
            <a:pPr lvl="0"/>
            <a:r>
              <a:rPr lang="sv-SE" sz="2400" b="1" dirty="0">
                <a:solidFill>
                  <a:srgbClr val="0070C0"/>
                </a:solidFill>
              </a:rPr>
              <a:t>FOR T</a:t>
            </a:r>
            <a:r>
              <a:rPr lang="sv-SE" sz="2400" dirty="0">
                <a:solidFill>
                  <a:prstClr val="black"/>
                </a:solidFill>
              </a:rPr>
              <a:t> = 0 TO 60</a:t>
            </a:r>
          </a:p>
          <a:p>
            <a:r>
              <a:rPr lang="en-US" sz="2400" b="1" dirty="0" smtClean="0">
                <a:solidFill>
                  <a:prstClr val="black"/>
                </a:solidFill>
              </a:rPr>
              <a:t>              </a:t>
            </a:r>
            <a:endParaRPr lang="sv-SE" sz="2400" b="1" dirty="0">
              <a:solidFill>
                <a:prstClr val="black"/>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36</a:t>
            </a:fld>
            <a:endParaRPr lang="sv-SE">
              <a:solidFill>
                <a:prstClr val="black">
                  <a:tint val="75000"/>
                </a:prstClr>
              </a:solidFill>
            </a:endParaRPr>
          </a:p>
        </p:txBody>
      </p:sp>
      <p:sp>
        <p:nvSpPr>
          <p:cNvPr id="4" name="Höger klammerparentes 3"/>
          <p:cNvSpPr/>
          <p:nvPr/>
        </p:nvSpPr>
        <p:spPr>
          <a:xfrm>
            <a:off x="6264322" y="3022979"/>
            <a:ext cx="150126" cy="1132764"/>
          </a:xfrm>
          <a:prstGeom prst="rightBrace">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ruta 4"/>
          <p:cNvSpPr txBox="1"/>
          <p:nvPr/>
        </p:nvSpPr>
        <p:spPr>
          <a:xfrm>
            <a:off x="7263801" y="3197854"/>
            <a:ext cx="3770840" cy="707886"/>
          </a:xfrm>
          <a:prstGeom prst="rect">
            <a:avLst/>
          </a:prstGeom>
          <a:noFill/>
        </p:spPr>
        <p:txBody>
          <a:bodyPr wrap="none" rtlCol="0">
            <a:spAutoFit/>
          </a:bodyPr>
          <a:lstStyle/>
          <a:p>
            <a:r>
              <a:rPr lang="sv-SE" sz="2000" b="1" dirty="0" smtClean="0">
                <a:solidFill>
                  <a:srgbClr val="FF0000"/>
                </a:solidFill>
              </a:rPr>
              <a:t>The same initial </a:t>
            </a:r>
            <a:r>
              <a:rPr lang="sv-SE" sz="2000" b="1" dirty="0" err="1" smtClean="0">
                <a:solidFill>
                  <a:srgbClr val="FF0000"/>
                </a:solidFill>
              </a:rPr>
              <a:t>forest</a:t>
            </a:r>
            <a:r>
              <a:rPr lang="sv-SE" sz="2000" b="1" dirty="0" smtClean="0">
                <a:solidFill>
                  <a:srgbClr val="FF0000"/>
                </a:solidFill>
              </a:rPr>
              <a:t> </a:t>
            </a:r>
            <a:r>
              <a:rPr lang="sv-SE" sz="2000" b="1" dirty="0" err="1" smtClean="0">
                <a:solidFill>
                  <a:srgbClr val="FF0000"/>
                </a:solidFill>
              </a:rPr>
              <a:t>conditions</a:t>
            </a:r>
            <a:r>
              <a:rPr lang="sv-SE" sz="2000" b="1" dirty="0" smtClean="0">
                <a:solidFill>
                  <a:srgbClr val="FF0000"/>
                </a:solidFill>
              </a:rPr>
              <a:t> </a:t>
            </a:r>
          </a:p>
          <a:p>
            <a:r>
              <a:rPr lang="sv-SE" sz="2000" b="1" dirty="0" err="1" smtClean="0">
                <a:solidFill>
                  <a:srgbClr val="FF0000"/>
                </a:solidFill>
              </a:rPr>
              <a:t>are</a:t>
            </a:r>
            <a:r>
              <a:rPr lang="sv-SE" sz="2000" b="1" dirty="0" smtClean="0">
                <a:solidFill>
                  <a:srgbClr val="FF0000"/>
                </a:solidFill>
              </a:rPr>
              <a:t> </a:t>
            </a:r>
            <a:r>
              <a:rPr lang="sv-SE" sz="2000" b="1" dirty="0" err="1" smtClean="0">
                <a:solidFill>
                  <a:srgbClr val="FF0000"/>
                </a:solidFill>
              </a:rPr>
              <a:t>used</a:t>
            </a:r>
            <a:r>
              <a:rPr lang="sv-SE" sz="2000" b="1" dirty="0" smtClean="0">
                <a:solidFill>
                  <a:srgbClr val="FF0000"/>
                </a:solidFill>
              </a:rPr>
              <a:t> for </a:t>
            </a:r>
            <a:r>
              <a:rPr lang="sv-SE" sz="2000" b="1" dirty="0" err="1" smtClean="0">
                <a:solidFill>
                  <a:srgbClr val="FF0000"/>
                </a:solidFill>
              </a:rPr>
              <a:t>every</a:t>
            </a:r>
            <a:r>
              <a:rPr lang="sv-SE" sz="2000" b="1" dirty="0" smtClean="0">
                <a:solidFill>
                  <a:srgbClr val="FF0000"/>
                </a:solidFill>
              </a:rPr>
              <a:t> </a:t>
            </a:r>
            <a:r>
              <a:rPr lang="sv-SE" sz="2000" b="1" dirty="0" err="1" smtClean="0">
                <a:solidFill>
                  <a:srgbClr val="FF0000"/>
                </a:solidFill>
              </a:rPr>
              <a:t>price</a:t>
            </a:r>
            <a:r>
              <a:rPr lang="sv-SE" sz="2000" b="1" dirty="0" smtClean="0">
                <a:solidFill>
                  <a:srgbClr val="FF0000"/>
                </a:solidFill>
              </a:rPr>
              <a:t> series.</a:t>
            </a:r>
            <a:endParaRPr lang="sv-SE" sz="2000" b="1" dirty="0">
              <a:solidFill>
                <a:srgbClr val="FF0000"/>
              </a:solidFill>
            </a:endParaRPr>
          </a:p>
        </p:txBody>
      </p:sp>
      <p:sp>
        <p:nvSpPr>
          <p:cNvPr id="6" name="Rektangel med rundade hörn 5"/>
          <p:cNvSpPr/>
          <p:nvPr/>
        </p:nvSpPr>
        <p:spPr>
          <a:xfrm>
            <a:off x="7153099" y="3118930"/>
            <a:ext cx="3983473" cy="86573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pil 7"/>
          <p:cNvCxnSpPr/>
          <p:nvPr/>
        </p:nvCxnSpPr>
        <p:spPr>
          <a:xfrm>
            <a:off x="6264322" y="4906370"/>
            <a:ext cx="0" cy="75745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6687403" y="5070143"/>
            <a:ext cx="4860241" cy="400110"/>
          </a:xfrm>
          <a:prstGeom prst="rect">
            <a:avLst/>
          </a:prstGeom>
          <a:noFill/>
        </p:spPr>
        <p:txBody>
          <a:bodyPr wrap="none" rtlCol="0">
            <a:spAutoFit/>
          </a:bodyPr>
          <a:lstStyle/>
          <a:p>
            <a:r>
              <a:rPr lang="sv-SE" sz="2000" b="1" i="1" dirty="0" smtClean="0">
                <a:solidFill>
                  <a:srgbClr val="FF0000"/>
                </a:solidFill>
              </a:rPr>
              <a:t>A </a:t>
            </a:r>
            <a:r>
              <a:rPr lang="sv-SE" sz="2000" b="1" i="1" dirty="0" err="1" smtClean="0">
                <a:solidFill>
                  <a:srgbClr val="FF0000"/>
                </a:solidFill>
              </a:rPr>
              <a:t>stochastic</a:t>
            </a:r>
            <a:r>
              <a:rPr lang="sv-SE" sz="2000" b="1" i="1" dirty="0" smtClean="0">
                <a:solidFill>
                  <a:srgbClr val="FF0000"/>
                </a:solidFill>
              </a:rPr>
              <a:t> 300 </a:t>
            </a:r>
            <a:r>
              <a:rPr lang="sv-SE" sz="2000" b="1" i="1" dirty="0" err="1" smtClean="0">
                <a:solidFill>
                  <a:srgbClr val="FF0000"/>
                </a:solidFill>
              </a:rPr>
              <a:t>year</a:t>
            </a:r>
            <a:r>
              <a:rPr lang="sv-SE" sz="2000" b="1" i="1" dirty="0" smtClean="0">
                <a:solidFill>
                  <a:srgbClr val="FF0000"/>
                </a:solidFill>
              </a:rPr>
              <a:t> simulation starts </a:t>
            </a:r>
            <a:r>
              <a:rPr lang="sv-SE" sz="2000" b="1" i="1" dirty="0" err="1" smtClean="0">
                <a:solidFill>
                  <a:srgbClr val="FF0000"/>
                </a:solidFill>
              </a:rPr>
              <a:t>here</a:t>
            </a:r>
            <a:r>
              <a:rPr lang="sv-SE" sz="2000" b="1" i="1" dirty="0" smtClean="0">
                <a:solidFill>
                  <a:srgbClr val="FF0000"/>
                </a:solidFill>
              </a:rPr>
              <a:t>.</a:t>
            </a:r>
            <a:endParaRPr lang="sv-SE" sz="2000" b="1" i="1" dirty="0">
              <a:solidFill>
                <a:srgbClr val="FF0000"/>
              </a:solidFill>
            </a:endParaRPr>
          </a:p>
        </p:txBody>
      </p:sp>
      <p:sp>
        <p:nvSpPr>
          <p:cNvPr id="10" name="Rektangel med rundade hörn 9"/>
          <p:cNvSpPr/>
          <p:nvPr/>
        </p:nvSpPr>
        <p:spPr>
          <a:xfrm>
            <a:off x="6686244" y="4906370"/>
            <a:ext cx="4811995" cy="66874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p:cNvSpPr txBox="1"/>
          <p:nvPr/>
        </p:nvSpPr>
        <p:spPr>
          <a:xfrm>
            <a:off x="6943594" y="2403171"/>
            <a:ext cx="4900829" cy="400110"/>
          </a:xfrm>
          <a:prstGeom prst="rect">
            <a:avLst/>
          </a:prstGeom>
          <a:noFill/>
        </p:spPr>
        <p:txBody>
          <a:bodyPr wrap="none" rtlCol="0">
            <a:spAutoFit/>
          </a:bodyPr>
          <a:lstStyle/>
          <a:p>
            <a:r>
              <a:rPr lang="sv-SE" sz="2000" b="1" dirty="0" smtClean="0">
                <a:solidFill>
                  <a:srgbClr val="FF0000"/>
                </a:solidFill>
              </a:rPr>
              <a:t>A new series </a:t>
            </a:r>
            <a:r>
              <a:rPr lang="sv-SE" sz="2000" b="1" dirty="0" err="1" smtClean="0">
                <a:solidFill>
                  <a:srgbClr val="FF0000"/>
                </a:solidFill>
              </a:rPr>
              <a:t>of</a:t>
            </a:r>
            <a:r>
              <a:rPr lang="sv-SE" sz="2000" b="1" dirty="0" smtClean="0">
                <a:solidFill>
                  <a:srgbClr val="FF0000"/>
                </a:solidFill>
              </a:rPr>
              <a:t> </a:t>
            </a:r>
            <a:r>
              <a:rPr lang="sv-SE" sz="2000" b="1" dirty="0" err="1" smtClean="0">
                <a:solidFill>
                  <a:srgbClr val="FF0000"/>
                </a:solidFill>
              </a:rPr>
              <a:t>stochastic</a:t>
            </a:r>
            <a:r>
              <a:rPr lang="sv-SE" sz="2000" b="1" dirty="0" smtClean="0">
                <a:solidFill>
                  <a:srgbClr val="FF0000"/>
                </a:solidFill>
              </a:rPr>
              <a:t> </a:t>
            </a:r>
            <a:r>
              <a:rPr lang="sv-SE" sz="2000" b="1" dirty="0" err="1" smtClean="0">
                <a:solidFill>
                  <a:srgbClr val="FF0000"/>
                </a:solidFill>
              </a:rPr>
              <a:t>prices</a:t>
            </a:r>
            <a:r>
              <a:rPr lang="sv-SE" sz="2000" b="1" dirty="0" smtClean="0">
                <a:solidFill>
                  <a:srgbClr val="FF0000"/>
                </a:solidFill>
              </a:rPr>
              <a:t> is </a:t>
            </a:r>
            <a:r>
              <a:rPr lang="sv-SE" sz="2000" b="1" dirty="0" err="1" smtClean="0">
                <a:solidFill>
                  <a:srgbClr val="FF0000"/>
                </a:solidFill>
              </a:rPr>
              <a:t>selected</a:t>
            </a:r>
            <a:r>
              <a:rPr lang="sv-SE" sz="2000" b="1" dirty="0" smtClean="0">
                <a:solidFill>
                  <a:srgbClr val="FF0000"/>
                </a:solidFill>
              </a:rPr>
              <a:t>. </a:t>
            </a:r>
            <a:endParaRPr lang="sv-SE" sz="2000" b="1" dirty="0">
              <a:solidFill>
                <a:srgbClr val="FF0000"/>
              </a:solidFill>
            </a:endParaRPr>
          </a:p>
        </p:txBody>
      </p:sp>
      <p:sp>
        <p:nvSpPr>
          <p:cNvPr id="12" name="Rektangel med rundade hörn 11"/>
          <p:cNvSpPr/>
          <p:nvPr/>
        </p:nvSpPr>
        <p:spPr>
          <a:xfrm>
            <a:off x="6943594" y="2403171"/>
            <a:ext cx="4813952" cy="449211"/>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p:cNvCxnSpPr/>
          <p:nvPr/>
        </p:nvCxnSpPr>
        <p:spPr>
          <a:xfrm flipH="1" flipV="1">
            <a:off x="5104264" y="2531256"/>
            <a:ext cx="1839330" cy="1032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med rundade hörn 17"/>
          <p:cNvSpPr/>
          <p:nvPr/>
        </p:nvSpPr>
        <p:spPr>
          <a:xfrm>
            <a:off x="1624818" y="1295285"/>
            <a:ext cx="9326880" cy="8781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81800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313859" y="2556621"/>
            <a:ext cx="9370090" cy="3416320"/>
          </a:xfrm>
          <a:prstGeom prst="rect">
            <a:avLst/>
          </a:prstGeom>
        </p:spPr>
        <p:txBody>
          <a:bodyPr wrap="square">
            <a:spAutoFit/>
          </a:bodyPr>
          <a:lstStyle/>
          <a:p>
            <a:r>
              <a:rPr lang="sv-SE" sz="2400" b="1" dirty="0" err="1" smtClean="0">
                <a:solidFill>
                  <a:srgbClr val="0070C0"/>
                </a:solidFill>
              </a:rPr>
              <a:t>Comp</a:t>
            </a:r>
            <a:r>
              <a:rPr lang="sv-SE" sz="2400" b="1" dirty="0" smtClean="0">
                <a:solidFill>
                  <a:srgbClr val="0070C0"/>
                </a:solidFill>
              </a:rPr>
              <a:t>(i</a:t>
            </a:r>
            <a:r>
              <a:rPr lang="sv-SE" sz="2400" b="1" dirty="0">
                <a:solidFill>
                  <a:srgbClr val="0070C0"/>
                </a:solidFill>
              </a:rPr>
              <a:t>) = </a:t>
            </a:r>
            <a:r>
              <a:rPr lang="sv-SE" sz="2400" b="1" dirty="0" smtClean="0">
                <a:solidFill>
                  <a:srgbClr val="0070C0"/>
                </a:solidFill>
              </a:rPr>
              <a:t>0</a:t>
            </a:r>
          </a:p>
          <a:p>
            <a:endParaRPr lang="sv-SE" sz="2400" b="1" dirty="0" smtClean="0">
              <a:solidFill>
                <a:srgbClr val="0070C0"/>
              </a:solidFill>
            </a:endParaRPr>
          </a:p>
          <a:p>
            <a:r>
              <a:rPr lang="sv-SE" sz="2400" b="1" dirty="0" smtClean="0">
                <a:solidFill>
                  <a:srgbClr val="0070C0"/>
                </a:solidFill>
              </a:rPr>
              <a:t>                </a:t>
            </a:r>
            <a:r>
              <a:rPr lang="sv-SE" sz="2400" b="1" dirty="0" smtClean="0"/>
              <a:t>FOR j = 1 TO 100</a:t>
            </a:r>
          </a:p>
          <a:p>
            <a:r>
              <a:rPr lang="sv-SE" sz="2400" b="1" dirty="0" smtClean="0">
                <a:solidFill>
                  <a:srgbClr val="0070C0"/>
                </a:solidFill>
              </a:rPr>
              <a:t>                    </a:t>
            </a:r>
            <a:r>
              <a:rPr lang="sv-SE" sz="2400" b="1" dirty="0">
                <a:solidFill>
                  <a:srgbClr val="0070C0"/>
                </a:solidFill>
              </a:rPr>
              <a:t>IF </a:t>
            </a:r>
            <a:r>
              <a:rPr lang="sv-SE" sz="2400" b="1" dirty="0" err="1">
                <a:solidFill>
                  <a:srgbClr val="0070C0"/>
                </a:solidFill>
              </a:rPr>
              <a:t>dist</a:t>
            </a:r>
            <a:r>
              <a:rPr lang="sv-SE" sz="2400" b="1" dirty="0">
                <a:solidFill>
                  <a:srgbClr val="0070C0"/>
                </a:solidFill>
              </a:rPr>
              <a:t>(i, j) &lt; 5 THEN </a:t>
            </a:r>
            <a:r>
              <a:rPr lang="sv-SE" sz="2400" b="1" dirty="0" err="1">
                <a:solidFill>
                  <a:srgbClr val="0070C0"/>
                </a:solidFill>
              </a:rPr>
              <a:t>Comp</a:t>
            </a:r>
            <a:r>
              <a:rPr lang="sv-SE" sz="2400" b="1" dirty="0">
                <a:solidFill>
                  <a:srgbClr val="0070C0"/>
                </a:solidFill>
              </a:rPr>
              <a:t>(i) = </a:t>
            </a:r>
            <a:r>
              <a:rPr lang="sv-SE" sz="2400" b="1" dirty="0" err="1">
                <a:solidFill>
                  <a:srgbClr val="0070C0"/>
                </a:solidFill>
              </a:rPr>
              <a:t>Comp</a:t>
            </a:r>
            <a:r>
              <a:rPr lang="sv-SE" sz="2400" b="1" dirty="0">
                <a:solidFill>
                  <a:srgbClr val="0070C0"/>
                </a:solidFill>
              </a:rPr>
              <a:t>(i) + PI / 4 * d(j) * d(j)</a:t>
            </a:r>
          </a:p>
          <a:p>
            <a:r>
              <a:rPr lang="sv-SE" sz="2400" b="1" dirty="0">
                <a:solidFill>
                  <a:srgbClr val="0070C0"/>
                </a:solidFill>
              </a:rPr>
              <a:t>                </a:t>
            </a:r>
            <a:r>
              <a:rPr lang="sv-SE" sz="2400" b="1" dirty="0"/>
              <a:t>NEXT </a:t>
            </a:r>
            <a:r>
              <a:rPr lang="sv-SE" sz="2400" b="1" dirty="0" smtClean="0"/>
              <a:t>j</a:t>
            </a:r>
          </a:p>
          <a:p>
            <a:endParaRPr lang="sv-SE" sz="2400" b="1" dirty="0" smtClean="0">
              <a:solidFill>
                <a:srgbClr val="0070C0"/>
              </a:solidFill>
            </a:endParaRPr>
          </a:p>
          <a:p>
            <a:r>
              <a:rPr lang="sv-SE" sz="2400" b="1" dirty="0" err="1" smtClean="0">
                <a:solidFill>
                  <a:srgbClr val="0070C0"/>
                </a:solidFill>
              </a:rPr>
              <a:t>CompBA</a:t>
            </a:r>
            <a:r>
              <a:rPr lang="sv-SE" sz="2400" b="1" dirty="0" smtClean="0">
                <a:solidFill>
                  <a:srgbClr val="0070C0"/>
                </a:solidFill>
              </a:rPr>
              <a:t>(i</a:t>
            </a:r>
            <a:r>
              <a:rPr lang="sv-SE" sz="2400" b="1" dirty="0">
                <a:solidFill>
                  <a:srgbClr val="0070C0"/>
                </a:solidFill>
              </a:rPr>
              <a:t>) = 127.32 * </a:t>
            </a:r>
            <a:r>
              <a:rPr lang="sv-SE" sz="2400" b="1" dirty="0" err="1">
                <a:solidFill>
                  <a:srgbClr val="0070C0"/>
                </a:solidFill>
              </a:rPr>
              <a:t>Comp</a:t>
            </a:r>
            <a:r>
              <a:rPr lang="sv-SE" sz="2400" b="1" dirty="0">
                <a:solidFill>
                  <a:srgbClr val="0070C0"/>
                </a:solidFill>
              </a:rPr>
              <a:t>(i</a:t>
            </a:r>
            <a:r>
              <a:rPr lang="sv-SE" sz="2400" b="1" dirty="0" smtClean="0">
                <a:solidFill>
                  <a:srgbClr val="0070C0"/>
                </a:solidFill>
              </a:rPr>
              <a:t>)</a:t>
            </a:r>
          </a:p>
          <a:p>
            <a:endParaRPr lang="sv-SE" sz="2400" b="1" dirty="0">
              <a:solidFill>
                <a:srgbClr val="0070C0"/>
              </a:solidFill>
            </a:endParaRPr>
          </a:p>
          <a:p>
            <a:r>
              <a:rPr lang="en-US" sz="2400" b="1" dirty="0">
                <a:solidFill>
                  <a:srgbClr val="FF0000"/>
                </a:solidFill>
              </a:rPr>
              <a:t>growth occurs</a:t>
            </a:r>
            <a:endParaRPr lang="sv-SE" sz="2400" b="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37</a:t>
            </a:fld>
            <a:endParaRPr lang="sv-SE">
              <a:solidFill>
                <a:prstClr val="black">
                  <a:tint val="75000"/>
                </a:prstClr>
              </a:solidFill>
            </a:endParaRPr>
          </a:p>
        </p:txBody>
      </p:sp>
      <p:sp>
        <p:nvSpPr>
          <p:cNvPr id="5" name="textruta 4"/>
          <p:cNvSpPr txBox="1"/>
          <p:nvPr/>
        </p:nvSpPr>
        <p:spPr>
          <a:xfrm>
            <a:off x="2085905" y="443133"/>
            <a:ext cx="9378214" cy="1200329"/>
          </a:xfrm>
          <a:prstGeom prst="rect">
            <a:avLst/>
          </a:prstGeom>
          <a:noFill/>
        </p:spPr>
        <p:txBody>
          <a:bodyPr wrap="square" rtlCol="0">
            <a:spAutoFit/>
          </a:bodyPr>
          <a:lstStyle/>
          <a:p>
            <a:r>
              <a:rPr lang="sv-SE" sz="2400" b="1" i="1" dirty="0" err="1" smtClean="0">
                <a:solidFill>
                  <a:srgbClr val="FF0000"/>
                </a:solidFill>
              </a:rPr>
              <a:t>Here</a:t>
            </a:r>
            <a:r>
              <a:rPr lang="sv-SE" sz="2400" b="1" i="1" dirty="0" smtClean="0">
                <a:solidFill>
                  <a:srgbClr val="FF0000"/>
                </a:solidFill>
              </a:rPr>
              <a:t>, the </a:t>
            </a:r>
            <a:r>
              <a:rPr lang="sv-SE" sz="2400" b="1" i="1" dirty="0" err="1" smtClean="0">
                <a:solidFill>
                  <a:srgbClr val="FF0000"/>
                </a:solidFill>
              </a:rPr>
              <a:t>local</a:t>
            </a:r>
            <a:r>
              <a:rPr lang="sv-SE" sz="2400" b="1" i="1" dirty="0" smtClean="0">
                <a:solidFill>
                  <a:srgbClr val="FF0000"/>
                </a:solidFill>
              </a:rPr>
              <a:t> </a:t>
            </a:r>
            <a:r>
              <a:rPr lang="sv-SE" sz="2400" b="1" i="1" dirty="0" err="1" smtClean="0">
                <a:solidFill>
                  <a:srgbClr val="FF0000"/>
                </a:solidFill>
              </a:rPr>
              <a:t>competition</a:t>
            </a:r>
            <a:r>
              <a:rPr lang="sv-SE" sz="2400" b="1" i="1" dirty="0" smtClean="0">
                <a:solidFill>
                  <a:srgbClr val="FF0000"/>
                </a:solidFill>
              </a:rPr>
              <a:t> (In </a:t>
            </a:r>
            <a:r>
              <a:rPr lang="sv-SE" sz="2400" b="1" i="1" dirty="0" err="1" smtClean="0">
                <a:solidFill>
                  <a:srgbClr val="FF0000"/>
                </a:solidFill>
              </a:rPr>
              <a:t>this</a:t>
            </a:r>
            <a:r>
              <a:rPr lang="sv-SE" sz="2400" b="1" i="1" dirty="0" smtClean="0">
                <a:solidFill>
                  <a:srgbClr val="FF0000"/>
                </a:solidFill>
              </a:rPr>
              <a:t> </a:t>
            </a:r>
            <a:r>
              <a:rPr lang="sv-SE" sz="2400" b="1" i="1" dirty="0" err="1" smtClean="0">
                <a:solidFill>
                  <a:srgbClr val="FF0000"/>
                </a:solidFill>
              </a:rPr>
              <a:t>case</a:t>
            </a:r>
            <a:r>
              <a:rPr lang="sv-SE" sz="2400" b="1" i="1" dirty="0" smtClean="0">
                <a:solidFill>
                  <a:srgbClr val="FF0000"/>
                </a:solidFill>
              </a:rPr>
              <a:t> </a:t>
            </a:r>
            <a:r>
              <a:rPr lang="sv-SE" sz="2400" b="1" i="1" dirty="0" err="1" smtClean="0">
                <a:solidFill>
                  <a:srgbClr val="FF0000"/>
                </a:solidFill>
              </a:rPr>
              <a:t>expressed</a:t>
            </a:r>
            <a:r>
              <a:rPr lang="sv-SE" sz="2400" b="1" i="1" dirty="0" smtClean="0">
                <a:solidFill>
                  <a:srgbClr val="FF0000"/>
                </a:solidFill>
              </a:rPr>
              <a:t> as</a:t>
            </a:r>
          </a:p>
          <a:p>
            <a:r>
              <a:rPr lang="sv-SE" sz="2400" b="1" i="1" dirty="0" smtClean="0">
                <a:solidFill>
                  <a:srgbClr val="FF0000"/>
                </a:solidFill>
              </a:rPr>
              <a:t>”</a:t>
            </a:r>
            <a:r>
              <a:rPr lang="sv-SE" sz="2400" b="1" i="1" dirty="0" err="1" smtClean="0">
                <a:solidFill>
                  <a:srgbClr val="FF0000"/>
                </a:solidFill>
              </a:rPr>
              <a:t>competing</a:t>
            </a:r>
            <a:r>
              <a:rPr lang="sv-SE" sz="2400" b="1" i="1" dirty="0" smtClean="0">
                <a:solidFill>
                  <a:srgbClr val="FF0000"/>
                </a:solidFill>
              </a:rPr>
              <a:t> basal area per </a:t>
            </a:r>
            <a:r>
              <a:rPr lang="sv-SE" sz="2400" b="1" i="1" dirty="0" err="1" smtClean="0">
                <a:solidFill>
                  <a:srgbClr val="FF0000"/>
                </a:solidFill>
              </a:rPr>
              <a:t>hectare</a:t>
            </a:r>
            <a:r>
              <a:rPr lang="sv-SE" sz="2400" b="1" i="1" dirty="0" smtClean="0">
                <a:solidFill>
                  <a:srgbClr val="FF0000"/>
                </a:solidFill>
              </a:rPr>
              <a:t>” </a:t>
            </a:r>
            <a:r>
              <a:rPr lang="sv-SE" sz="2400" b="1" i="1" dirty="0" err="1" smtClean="0">
                <a:solidFill>
                  <a:srgbClr val="FF0000"/>
                </a:solidFill>
              </a:rPr>
              <a:t>within</a:t>
            </a:r>
            <a:r>
              <a:rPr lang="sv-SE" sz="2400" b="1" i="1" dirty="0" smtClean="0">
                <a:solidFill>
                  <a:srgbClr val="FF0000"/>
                </a:solidFill>
              </a:rPr>
              <a:t> a </a:t>
            </a:r>
            <a:r>
              <a:rPr lang="sv-SE" sz="2400" b="1" i="1" dirty="0" err="1" smtClean="0">
                <a:solidFill>
                  <a:srgbClr val="FF0000"/>
                </a:solidFill>
              </a:rPr>
              <a:t>circle</a:t>
            </a:r>
            <a:r>
              <a:rPr lang="sv-SE" sz="2400" b="1" i="1" dirty="0" smtClean="0">
                <a:solidFill>
                  <a:srgbClr val="FF0000"/>
                </a:solidFill>
              </a:rPr>
              <a:t> </a:t>
            </a:r>
            <a:r>
              <a:rPr lang="sv-SE" sz="2400" b="1" i="1" dirty="0" err="1" smtClean="0">
                <a:solidFill>
                  <a:srgbClr val="FF0000"/>
                </a:solidFill>
              </a:rPr>
              <a:t>with</a:t>
            </a:r>
            <a:r>
              <a:rPr lang="sv-SE" sz="2400" b="1" i="1" dirty="0" smtClean="0">
                <a:solidFill>
                  <a:srgbClr val="FF0000"/>
                </a:solidFill>
              </a:rPr>
              <a:t> </a:t>
            </a:r>
            <a:r>
              <a:rPr lang="sv-SE" sz="2400" b="1" i="1" dirty="0" err="1" smtClean="0">
                <a:solidFill>
                  <a:srgbClr val="FF0000"/>
                </a:solidFill>
              </a:rPr>
              <a:t>radius</a:t>
            </a:r>
            <a:r>
              <a:rPr lang="sv-SE" sz="2400" b="1" i="1" dirty="0" smtClean="0">
                <a:solidFill>
                  <a:srgbClr val="FF0000"/>
                </a:solidFill>
              </a:rPr>
              <a:t> 5 meters)</a:t>
            </a:r>
            <a:endParaRPr lang="sv-SE" sz="2400" b="1" i="1" dirty="0" smtClean="0">
              <a:solidFill>
                <a:srgbClr val="FF0000"/>
              </a:solidFill>
            </a:endParaRPr>
          </a:p>
          <a:p>
            <a:r>
              <a:rPr lang="sv-SE" sz="2400" b="1" i="1" dirty="0" smtClean="0">
                <a:solidFill>
                  <a:srgbClr val="FF0000"/>
                </a:solidFill>
              </a:rPr>
              <a:t>is </a:t>
            </a:r>
            <a:r>
              <a:rPr lang="sv-SE" sz="2400" b="1" i="1" dirty="0" err="1" smtClean="0">
                <a:solidFill>
                  <a:srgbClr val="FF0000"/>
                </a:solidFill>
              </a:rPr>
              <a:t>calculated</a:t>
            </a:r>
            <a:r>
              <a:rPr lang="sv-SE" sz="2400" b="1" i="1" dirty="0" smtClean="0">
                <a:solidFill>
                  <a:srgbClr val="FF0000"/>
                </a:solidFill>
              </a:rPr>
              <a:t> for </a:t>
            </a:r>
            <a:r>
              <a:rPr lang="sv-SE" sz="2400" b="1" i="1" dirty="0" err="1" smtClean="0">
                <a:solidFill>
                  <a:srgbClr val="FF0000"/>
                </a:solidFill>
              </a:rPr>
              <a:t>every</a:t>
            </a:r>
            <a:r>
              <a:rPr lang="sv-SE" sz="2400" b="1" i="1" dirty="0" smtClean="0">
                <a:solidFill>
                  <a:srgbClr val="FF0000"/>
                </a:solidFill>
              </a:rPr>
              <a:t> </a:t>
            </a:r>
            <a:r>
              <a:rPr lang="sv-SE" sz="2400" b="1" i="1" dirty="0" err="1" smtClean="0">
                <a:solidFill>
                  <a:srgbClr val="FF0000"/>
                </a:solidFill>
              </a:rPr>
              <a:t>tree</a:t>
            </a:r>
            <a:r>
              <a:rPr lang="sv-SE" sz="2400" b="1" i="1" dirty="0" smtClean="0">
                <a:solidFill>
                  <a:srgbClr val="FF0000"/>
                </a:solidFill>
              </a:rPr>
              <a:t>. </a:t>
            </a:r>
            <a:endParaRPr lang="sv-SE" sz="2400" b="1" i="1" dirty="0">
              <a:solidFill>
                <a:srgbClr val="FF0000"/>
              </a:solidFill>
            </a:endParaRPr>
          </a:p>
        </p:txBody>
      </p:sp>
      <p:sp>
        <p:nvSpPr>
          <p:cNvPr id="6" name="Rektangel med rundade hörn 5"/>
          <p:cNvSpPr/>
          <p:nvPr/>
        </p:nvSpPr>
        <p:spPr>
          <a:xfrm>
            <a:off x="1931158" y="443133"/>
            <a:ext cx="9716891" cy="130829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pil 7"/>
          <p:cNvCxnSpPr/>
          <p:nvPr/>
        </p:nvCxnSpPr>
        <p:spPr>
          <a:xfrm flipH="1">
            <a:off x="6541477" y="1751428"/>
            <a:ext cx="611945" cy="4712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H="1">
            <a:off x="7680960" y="1780237"/>
            <a:ext cx="28136" cy="9488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296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34838" y="770725"/>
            <a:ext cx="11225753" cy="5539978"/>
          </a:xfrm>
          <a:prstGeom prst="rect">
            <a:avLst/>
          </a:prstGeom>
        </p:spPr>
        <p:txBody>
          <a:bodyPr wrap="square">
            <a:spAutoFit/>
          </a:bodyPr>
          <a:lstStyle/>
          <a:p>
            <a:r>
              <a:rPr lang="en-US" dirty="0">
                <a:solidFill>
                  <a:prstClr val="black"/>
                </a:solidFill>
              </a:rPr>
              <a:t> </a:t>
            </a:r>
            <a:r>
              <a:rPr lang="en-US" sz="2400" b="1" dirty="0" smtClean="0">
                <a:solidFill>
                  <a:srgbClr val="FF0000"/>
                </a:solidFill>
              </a:rPr>
              <a:t>Harvests </a:t>
            </a:r>
            <a:r>
              <a:rPr lang="en-US" sz="2400" b="1" dirty="0">
                <a:solidFill>
                  <a:srgbClr val="FF0000"/>
                </a:solidFill>
              </a:rPr>
              <a:t>of individual trees may or may not occur</a:t>
            </a:r>
          </a:p>
          <a:p>
            <a:endParaRPr lang="en-US" dirty="0">
              <a:solidFill>
                <a:prstClr val="black"/>
              </a:solidFill>
            </a:endParaRPr>
          </a:p>
          <a:p>
            <a:r>
              <a:rPr lang="en-US" sz="2400" b="1" dirty="0" smtClean="0">
                <a:solidFill>
                  <a:prstClr val="black"/>
                </a:solidFill>
              </a:rPr>
              <a:t>The </a:t>
            </a:r>
            <a:r>
              <a:rPr lang="en-US" sz="2400" b="1" dirty="0">
                <a:solidFill>
                  <a:prstClr val="black"/>
                </a:solidFill>
              </a:rPr>
              <a:t>harvest decision of tree </a:t>
            </a:r>
            <a:r>
              <a:rPr lang="en-US" sz="2400" b="1" dirty="0" err="1">
                <a:solidFill>
                  <a:prstClr val="black"/>
                </a:solidFill>
              </a:rPr>
              <a:t>i</a:t>
            </a:r>
            <a:r>
              <a:rPr lang="en-US" sz="2400" b="1" dirty="0">
                <a:solidFill>
                  <a:prstClr val="black"/>
                </a:solidFill>
              </a:rPr>
              <a:t> is set to zero. Then the limit diameter is calculated.</a:t>
            </a:r>
          </a:p>
          <a:p>
            <a:r>
              <a:rPr lang="en-US" sz="2400" b="1" dirty="0" smtClean="0">
                <a:solidFill>
                  <a:prstClr val="black"/>
                </a:solidFill>
              </a:rPr>
              <a:t>In </a:t>
            </a:r>
            <a:r>
              <a:rPr lang="en-US" sz="2400" b="1" dirty="0">
                <a:solidFill>
                  <a:prstClr val="black"/>
                </a:solidFill>
              </a:rPr>
              <a:t>case the tree diameter exceeds the limit diameter, the harvest decision is set to one</a:t>
            </a:r>
            <a:r>
              <a:rPr lang="en-US" sz="2400" b="1" dirty="0" smtClean="0">
                <a:solidFill>
                  <a:prstClr val="black"/>
                </a:solidFill>
              </a:rPr>
              <a:t>.</a:t>
            </a:r>
          </a:p>
          <a:p>
            <a:r>
              <a:rPr lang="en-US" sz="2400" b="1" dirty="0" smtClean="0">
                <a:solidFill>
                  <a:prstClr val="black"/>
                </a:solidFill>
              </a:rPr>
              <a:t>In case the tree diameter is below the minimum diameter, harvest is set to zero.</a:t>
            </a:r>
            <a:endParaRPr lang="en-US" sz="2400" b="1" dirty="0">
              <a:solidFill>
                <a:prstClr val="black"/>
              </a:solidFill>
            </a:endParaRPr>
          </a:p>
          <a:p>
            <a:endParaRPr lang="en-US" sz="2400" b="1" dirty="0" smtClean="0">
              <a:solidFill>
                <a:prstClr val="black"/>
              </a:solidFill>
            </a:endParaRPr>
          </a:p>
          <a:p>
            <a:endParaRPr lang="en-US" sz="2400" b="1" dirty="0" smtClean="0">
              <a:solidFill>
                <a:srgbClr val="0070C0"/>
              </a:solidFill>
            </a:endParaRPr>
          </a:p>
          <a:p>
            <a:endParaRPr lang="en-US" sz="2400" b="1" dirty="0">
              <a:solidFill>
                <a:srgbClr val="0070C0"/>
              </a:solidFill>
            </a:endParaRPr>
          </a:p>
          <a:p>
            <a:r>
              <a:rPr lang="en-US" sz="2400" b="1" dirty="0" err="1" smtClean="0">
                <a:solidFill>
                  <a:srgbClr val="0070C0"/>
                </a:solidFill>
              </a:rPr>
              <a:t>harv</a:t>
            </a:r>
            <a:r>
              <a:rPr lang="en-US" sz="2400" b="1" dirty="0" smtClean="0">
                <a:solidFill>
                  <a:srgbClr val="0070C0"/>
                </a:solidFill>
              </a:rPr>
              <a:t>(</a:t>
            </a:r>
            <a:r>
              <a:rPr lang="en-US" sz="2400" b="1" dirty="0" err="1" smtClean="0">
                <a:solidFill>
                  <a:srgbClr val="0070C0"/>
                </a:solidFill>
              </a:rPr>
              <a:t>i</a:t>
            </a:r>
            <a:r>
              <a:rPr lang="en-US" sz="2400" b="1" dirty="0">
                <a:solidFill>
                  <a:srgbClr val="0070C0"/>
                </a:solidFill>
              </a:rPr>
              <a:t>) = 0</a:t>
            </a:r>
          </a:p>
          <a:p>
            <a:endParaRPr lang="en-US" sz="2400" b="1" dirty="0">
              <a:solidFill>
                <a:srgbClr val="0070C0"/>
              </a:solidFill>
            </a:endParaRPr>
          </a:p>
          <a:p>
            <a:r>
              <a:rPr lang="en-US" sz="2400" b="1" dirty="0" err="1" smtClean="0">
                <a:solidFill>
                  <a:srgbClr val="0070C0"/>
                </a:solidFill>
              </a:rPr>
              <a:t>Dlim</a:t>
            </a:r>
            <a:r>
              <a:rPr lang="en-US" sz="2400" b="1" dirty="0" smtClean="0">
                <a:solidFill>
                  <a:srgbClr val="0070C0"/>
                </a:solidFill>
              </a:rPr>
              <a:t> </a:t>
            </a:r>
            <a:r>
              <a:rPr lang="en-US" sz="2400" b="1" dirty="0">
                <a:solidFill>
                  <a:srgbClr val="0070C0"/>
                </a:solidFill>
              </a:rPr>
              <a:t>= D0 + </a:t>
            </a:r>
            <a:r>
              <a:rPr lang="en-US" sz="2400" b="1" dirty="0" err="1">
                <a:solidFill>
                  <a:srgbClr val="0070C0"/>
                </a:solidFill>
              </a:rPr>
              <a:t>Dp</a:t>
            </a:r>
            <a:r>
              <a:rPr lang="en-US" sz="2400" b="1" dirty="0">
                <a:solidFill>
                  <a:srgbClr val="0070C0"/>
                </a:solidFill>
              </a:rPr>
              <a:t> * (Price - </a:t>
            </a:r>
            <a:r>
              <a:rPr lang="en-US" sz="2400" b="1" dirty="0" err="1">
                <a:solidFill>
                  <a:srgbClr val="0070C0"/>
                </a:solidFill>
              </a:rPr>
              <a:t>meanprice</a:t>
            </a:r>
            <a:r>
              <a:rPr lang="en-US" sz="2400" b="1" dirty="0">
                <a:solidFill>
                  <a:srgbClr val="0070C0"/>
                </a:solidFill>
              </a:rPr>
              <a:t>) / </a:t>
            </a:r>
            <a:r>
              <a:rPr lang="en-US" sz="2400" b="1" dirty="0" err="1">
                <a:solidFill>
                  <a:srgbClr val="0070C0"/>
                </a:solidFill>
              </a:rPr>
              <a:t>stdev</a:t>
            </a:r>
            <a:r>
              <a:rPr lang="en-US" sz="2400" b="1" dirty="0">
                <a:solidFill>
                  <a:srgbClr val="0070C0"/>
                </a:solidFill>
              </a:rPr>
              <a:t>(</a:t>
            </a:r>
            <a:r>
              <a:rPr lang="en-US" sz="2400" b="1" dirty="0" err="1">
                <a:solidFill>
                  <a:srgbClr val="0070C0"/>
                </a:solidFill>
              </a:rPr>
              <a:t>speci</a:t>
            </a:r>
            <a:r>
              <a:rPr lang="en-US" sz="2400" b="1" dirty="0">
                <a:solidFill>
                  <a:srgbClr val="0070C0"/>
                </a:solidFill>
              </a:rPr>
              <a:t>) + Ds * (</a:t>
            </a:r>
            <a:r>
              <a:rPr lang="en-US" sz="2400" b="1" dirty="0" err="1">
                <a:solidFill>
                  <a:srgbClr val="0070C0"/>
                </a:solidFill>
              </a:rPr>
              <a:t>speci</a:t>
            </a:r>
            <a:r>
              <a:rPr lang="en-US" sz="2400" b="1" dirty="0">
                <a:solidFill>
                  <a:srgbClr val="0070C0"/>
                </a:solidFill>
              </a:rPr>
              <a:t> - 1) + Dc * </a:t>
            </a:r>
            <a:r>
              <a:rPr lang="en-US" sz="2400" b="1" dirty="0" err="1">
                <a:solidFill>
                  <a:srgbClr val="0070C0"/>
                </a:solidFill>
              </a:rPr>
              <a:t>CompBA</a:t>
            </a:r>
            <a:r>
              <a:rPr lang="en-US" sz="2400" b="1" dirty="0">
                <a:solidFill>
                  <a:srgbClr val="0070C0"/>
                </a:solidFill>
              </a:rPr>
              <a:t>(</a:t>
            </a:r>
            <a:r>
              <a:rPr lang="en-US" sz="2400" b="1" dirty="0" err="1">
                <a:solidFill>
                  <a:srgbClr val="0070C0"/>
                </a:solidFill>
              </a:rPr>
              <a:t>i</a:t>
            </a:r>
            <a:r>
              <a:rPr lang="en-US" sz="2400" b="1" dirty="0">
                <a:solidFill>
                  <a:srgbClr val="0070C0"/>
                </a:solidFill>
              </a:rPr>
              <a:t>)</a:t>
            </a:r>
          </a:p>
          <a:p>
            <a:endParaRPr lang="en-US" sz="2400" b="1" dirty="0">
              <a:solidFill>
                <a:srgbClr val="0070C0"/>
              </a:solidFill>
            </a:endParaRPr>
          </a:p>
          <a:p>
            <a:r>
              <a:rPr lang="en-US" sz="2400" b="1" dirty="0" smtClean="0">
                <a:solidFill>
                  <a:srgbClr val="0070C0"/>
                </a:solidFill>
              </a:rPr>
              <a:t>IF </a:t>
            </a:r>
            <a:r>
              <a:rPr lang="en-US" sz="2400" b="1" dirty="0">
                <a:solidFill>
                  <a:srgbClr val="0070C0"/>
                </a:solidFill>
              </a:rPr>
              <a:t>d(</a:t>
            </a:r>
            <a:r>
              <a:rPr lang="en-US" sz="2400" b="1" dirty="0" err="1">
                <a:solidFill>
                  <a:srgbClr val="0070C0"/>
                </a:solidFill>
              </a:rPr>
              <a:t>i</a:t>
            </a:r>
            <a:r>
              <a:rPr lang="en-US" sz="2400" b="1" dirty="0">
                <a:solidFill>
                  <a:srgbClr val="0070C0"/>
                </a:solidFill>
              </a:rPr>
              <a:t>) &gt; </a:t>
            </a:r>
            <a:r>
              <a:rPr lang="en-US" sz="2400" b="1" dirty="0" err="1">
                <a:solidFill>
                  <a:srgbClr val="0070C0"/>
                </a:solidFill>
              </a:rPr>
              <a:t>Dlim</a:t>
            </a:r>
            <a:r>
              <a:rPr lang="en-US" sz="2400" b="1" dirty="0">
                <a:solidFill>
                  <a:srgbClr val="0070C0"/>
                </a:solidFill>
              </a:rPr>
              <a:t> THEN </a:t>
            </a:r>
            <a:r>
              <a:rPr lang="en-US" sz="2400" b="1" dirty="0" err="1">
                <a:solidFill>
                  <a:srgbClr val="0070C0"/>
                </a:solidFill>
              </a:rPr>
              <a:t>harv</a:t>
            </a:r>
            <a:r>
              <a:rPr lang="en-US" sz="2400" b="1" dirty="0">
                <a:solidFill>
                  <a:srgbClr val="0070C0"/>
                </a:solidFill>
              </a:rPr>
              <a:t>(</a:t>
            </a:r>
            <a:r>
              <a:rPr lang="en-US" sz="2400" b="1" dirty="0" err="1">
                <a:solidFill>
                  <a:srgbClr val="0070C0"/>
                </a:solidFill>
              </a:rPr>
              <a:t>i</a:t>
            </a:r>
            <a:r>
              <a:rPr lang="en-US" sz="2400" b="1" dirty="0">
                <a:solidFill>
                  <a:srgbClr val="0070C0"/>
                </a:solidFill>
              </a:rPr>
              <a:t>) = 1</a:t>
            </a:r>
          </a:p>
          <a:p>
            <a:endParaRPr lang="en-US" sz="2400" b="1" dirty="0">
              <a:solidFill>
                <a:srgbClr val="0070C0"/>
              </a:solidFill>
            </a:endParaRPr>
          </a:p>
          <a:p>
            <a:r>
              <a:rPr lang="en-US" sz="2400" b="1" dirty="0" smtClean="0">
                <a:solidFill>
                  <a:srgbClr val="0070C0"/>
                </a:solidFill>
              </a:rPr>
              <a:t>IF </a:t>
            </a:r>
            <a:r>
              <a:rPr lang="en-US" sz="2400" b="1" dirty="0">
                <a:solidFill>
                  <a:srgbClr val="0070C0"/>
                </a:solidFill>
              </a:rPr>
              <a:t>d(</a:t>
            </a:r>
            <a:r>
              <a:rPr lang="en-US" sz="2400" b="1" dirty="0" err="1">
                <a:solidFill>
                  <a:srgbClr val="0070C0"/>
                </a:solidFill>
              </a:rPr>
              <a:t>i</a:t>
            </a:r>
            <a:r>
              <a:rPr lang="en-US" sz="2400" b="1" dirty="0">
                <a:solidFill>
                  <a:srgbClr val="0070C0"/>
                </a:solidFill>
              </a:rPr>
              <a:t>) &lt; </a:t>
            </a:r>
            <a:r>
              <a:rPr lang="en-US" sz="2400" b="1" dirty="0" err="1">
                <a:solidFill>
                  <a:srgbClr val="0070C0"/>
                </a:solidFill>
              </a:rPr>
              <a:t>dmin</a:t>
            </a:r>
            <a:r>
              <a:rPr lang="en-US" sz="2400" b="1" dirty="0">
                <a:solidFill>
                  <a:srgbClr val="0070C0"/>
                </a:solidFill>
              </a:rPr>
              <a:t>(</a:t>
            </a:r>
            <a:r>
              <a:rPr lang="en-US" sz="2400" b="1" dirty="0" err="1">
                <a:solidFill>
                  <a:srgbClr val="0070C0"/>
                </a:solidFill>
              </a:rPr>
              <a:t>speci</a:t>
            </a:r>
            <a:r>
              <a:rPr lang="en-US" sz="2400" b="1" dirty="0">
                <a:solidFill>
                  <a:srgbClr val="0070C0"/>
                </a:solidFill>
              </a:rPr>
              <a:t>) THEN </a:t>
            </a:r>
            <a:r>
              <a:rPr lang="en-US" sz="2400" b="1" dirty="0" err="1">
                <a:solidFill>
                  <a:srgbClr val="0070C0"/>
                </a:solidFill>
              </a:rPr>
              <a:t>harv</a:t>
            </a:r>
            <a:r>
              <a:rPr lang="en-US" sz="2400" b="1" dirty="0">
                <a:solidFill>
                  <a:srgbClr val="0070C0"/>
                </a:solidFill>
              </a:rPr>
              <a:t>(</a:t>
            </a:r>
            <a:r>
              <a:rPr lang="en-US" sz="2400" b="1" dirty="0" err="1">
                <a:solidFill>
                  <a:srgbClr val="0070C0"/>
                </a:solidFill>
              </a:rPr>
              <a:t>i</a:t>
            </a:r>
            <a:r>
              <a:rPr lang="en-US" sz="2400" b="1" dirty="0">
                <a:solidFill>
                  <a:srgbClr val="0070C0"/>
                </a:solidFill>
              </a:rPr>
              <a:t>) = 0</a:t>
            </a:r>
            <a:endParaRPr lang="sv-SE" sz="2400" b="1" dirty="0">
              <a:solidFill>
                <a:srgbClr val="0070C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38</a:t>
            </a:fld>
            <a:endParaRPr lang="sv-SE">
              <a:solidFill>
                <a:prstClr val="black">
                  <a:tint val="75000"/>
                </a:prstClr>
              </a:solidFill>
            </a:endParaRPr>
          </a:p>
        </p:txBody>
      </p:sp>
      <p:sp>
        <p:nvSpPr>
          <p:cNvPr id="4" name="Rektangel med rundade hörn 3"/>
          <p:cNvSpPr/>
          <p:nvPr/>
        </p:nvSpPr>
        <p:spPr>
          <a:xfrm>
            <a:off x="351692" y="576774"/>
            <a:ext cx="11458136" cy="219372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med rundade hörn 4"/>
          <p:cNvSpPr/>
          <p:nvPr/>
        </p:nvSpPr>
        <p:spPr>
          <a:xfrm>
            <a:off x="435889" y="4159748"/>
            <a:ext cx="11099409" cy="7033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8897815" y="2970298"/>
            <a:ext cx="2481064" cy="646331"/>
          </a:xfrm>
          <a:prstGeom prst="rect">
            <a:avLst/>
          </a:prstGeom>
          <a:noFill/>
        </p:spPr>
        <p:txBody>
          <a:bodyPr wrap="none" rtlCol="0">
            <a:spAutoFit/>
          </a:bodyPr>
          <a:lstStyle/>
          <a:p>
            <a:r>
              <a:rPr lang="sv-SE" b="1" i="1" dirty="0" smtClean="0">
                <a:solidFill>
                  <a:srgbClr val="FF0000"/>
                </a:solidFill>
              </a:rPr>
              <a:t>The limit diameter</a:t>
            </a:r>
          </a:p>
          <a:p>
            <a:r>
              <a:rPr lang="sv-SE" b="1" i="1" dirty="0" err="1" smtClean="0">
                <a:solidFill>
                  <a:srgbClr val="FF0000"/>
                </a:solidFill>
              </a:rPr>
              <a:t>harvest</a:t>
            </a:r>
            <a:r>
              <a:rPr lang="sv-SE" b="1" i="1" dirty="0" smtClean="0">
                <a:solidFill>
                  <a:srgbClr val="FF0000"/>
                </a:solidFill>
              </a:rPr>
              <a:t> </a:t>
            </a:r>
            <a:r>
              <a:rPr lang="sv-SE" b="1" i="1" dirty="0" err="1" smtClean="0">
                <a:solidFill>
                  <a:srgbClr val="FF0000"/>
                </a:solidFill>
              </a:rPr>
              <a:t>control</a:t>
            </a:r>
            <a:r>
              <a:rPr lang="sv-SE" b="1" i="1" dirty="0" smtClean="0">
                <a:solidFill>
                  <a:srgbClr val="FF0000"/>
                </a:solidFill>
              </a:rPr>
              <a:t> </a:t>
            </a:r>
            <a:r>
              <a:rPr lang="sv-SE" b="1" i="1" dirty="0" err="1" smtClean="0">
                <a:solidFill>
                  <a:srgbClr val="FF0000"/>
                </a:solidFill>
              </a:rPr>
              <a:t>function</a:t>
            </a:r>
            <a:endParaRPr lang="sv-SE" b="1" i="1" dirty="0">
              <a:solidFill>
                <a:srgbClr val="FF0000"/>
              </a:solidFill>
            </a:endParaRPr>
          </a:p>
        </p:txBody>
      </p:sp>
      <p:cxnSp>
        <p:nvCxnSpPr>
          <p:cNvPr id="8" name="Rak pil 7"/>
          <p:cNvCxnSpPr/>
          <p:nvPr/>
        </p:nvCxnSpPr>
        <p:spPr>
          <a:xfrm flipH="1">
            <a:off x="8532287" y="3703775"/>
            <a:ext cx="365528" cy="3313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ktangel med rundade hörn 8"/>
          <p:cNvSpPr/>
          <p:nvPr/>
        </p:nvSpPr>
        <p:spPr>
          <a:xfrm>
            <a:off x="8819501" y="2951122"/>
            <a:ext cx="2637692" cy="752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37682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136369" y="1286134"/>
            <a:ext cx="9566694" cy="4339650"/>
          </a:xfrm>
          <a:prstGeom prst="rect">
            <a:avLst/>
          </a:prstGeom>
        </p:spPr>
        <p:txBody>
          <a:bodyPr wrap="square">
            <a:spAutoFit/>
          </a:bodyPr>
          <a:lstStyle/>
          <a:p>
            <a:r>
              <a:rPr lang="sv-SE" sz="2400" b="1" dirty="0" smtClean="0">
                <a:solidFill>
                  <a:srgbClr val="FF0000"/>
                </a:solidFill>
              </a:rPr>
              <a:t>The </a:t>
            </a:r>
            <a:r>
              <a:rPr lang="sv-SE" sz="2400" b="1" dirty="0" err="1">
                <a:solidFill>
                  <a:srgbClr val="FF0000"/>
                </a:solidFill>
              </a:rPr>
              <a:t>revenues</a:t>
            </a:r>
            <a:r>
              <a:rPr lang="sv-SE" sz="2400" b="1" dirty="0">
                <a:solidFill>
                  <a:srgbClr val="FF0000"/>
                </a:solidFill>
              </a:rPr>
              <a:t> and </a:t>
            </a:r>
            <a:r>
              <a:rPr lang="sv-SE" sz="2400" b="1" dirty="0" err="1">
                <a:solidFill>
                  <a:srgbClr val="FF0000"/>
                </a:solidFill>
              </a:rPr>
              <a:t>costs</a:t>
            </a:r>
            <a:r>
              <a:rPr lang="sv-SE" sz="2400" b="1" dirty="0">
                <a:solidFill>
                  <a:srgbClr val="FF0000"/>
                </a:solidFill>
              </a:rPr>
              <a:t> </a:t>
            </a:r>
            <a:r>
              <a:rPr lang="sv-SE" sz="2400" b="1" dirty="0" err="1">
                <a:solidFill>
                  <a:srgbClr val="FF0000"/>
                </a:solidFill>
              </a:rPr>
              <a:t>of</a:t>
            </a:r>
            <a:r>
              <a:rPr lang="sv-SE" sz="2400" b="1" dirty="0">
                <a:solidFill>
                  <a:srgbClr val="FF0000"/>
                </a:solidFill>
              </a:rPr>
              <a:t> the </a:t>
            </a:r>
            <a:r>
              <a:rPr lang="sv-SE" sz="2400" b="1" dirty="0" err="1">
                <a:solidFill>
                  <a:srgbClr val="FF0000"/>
                </a:solidFill>
              </a:rPr>
              <a:t>harvested</a:t>
            </a:r>
            <a:r>
              <a:rPr lang="sv-SE" sz="2400" b="1" dirty="0">
                <a:solidFill>
                  <a:srgbClr val="FF0000"/>
                </a:solidFill>
              </a:rPr>
              <a:t> </a:t>
            </a:r>
            <a:r>
              <a:rPr lang="sv-SE" sz="2400" b="1" dirty="0" err="1">
                <a:solidFill>
                  <a:srgbClr val="FF0000"/>
                </a:solidFill>
              </a:rPr>
              <a:t>trees</a:t>
            </a:r>
            <a:r>
              <a:rPr lang="sv-SE" sz="2400" b="1" dirty="0">
                <a:solidFill>
                  <a:srgbClr val="FF0000"/>
                </a:solidFill>
              </a:rPr>
              <a:t> </a:t>
            </a:r>
            <a:r>
              <a:rPr lang="sv-SE" sz="2400" b="1" dirty="0" err="1">
                <a:solidFill>
                  <a:srgbClr val="FF0000"/>
                </a:solidFill>
              </a:rPr>
              <a:t>are</a:t>
            </a:r>
            <a:r>
              <a:rPr lang="sv-SE" sz="2400" b="1" dirty="0">
                <a:solidFill>
                  <a:srgbClr val="FF0000"/>
                </a:solidFill>
              </a:rPr>
              <a:t> </a:t>
            </a:r>
            <a:r>
              <a:rPr lang="sv-SE" sz="2400" b="1" dirty="0" err="1">
                <a:solidFill>
                  <a:srgbClr val="FF0000"/>
                </a:solidFill>
              </a:rPr>
              <a:t>calculated</a:t>
            </a:r>
            <a:r>
              <a:rPr lang="sv-SE" sz="2400" b="1" dirty="0" smtClean="0">
                <a:solidFill>
                  <a:srgbClr val="FF0000"/>
                </a:solidFill>
              </a:rPr>
              <a:t>.</a:t>
            </a:r>
          </a:p>
          <a:p>
            <a:endParaRPr lang="sv-SE" sz="2400" b="1" dirty="0">
              <a:solidFill>
                <a:srgbClr val="FF0000"/>
              </a:solidFill>
            </a:endParaRPr>
          </a:p>
          <a:p>
            <a:pPr lvl="0"/>
            <a:r>
              <a:rPr lang="en-US" sz="2400" b="1" dirty="0">
                <a:solidFill>
                  <a:srgbClr val="FF0000"/>
                </a:solidFill>
              </a:rPr>
              <a:t>The discounted net revenue of all harvested trees is </a:t>
            </a:r>
          </a:p>
          <a:p>
            <a:pPr lvl="0"/>
            <a:r>
              <a:rPr lang="en-US" sz="2400" b="1" dirty="0">
                <a:solidFill>
                  <a:srgbClr val="FF0000"/>
                </a:solidFill>
              </a:rPr>
              <a:t>added to the present value of the series.</a:t>
            </a:r>
          </a:p>
          <a:p>
            <a:endParaRPr lang="sv-SE" sz="2400" b="1" dirty="0">
              <a:solidFill>
                <a:prstClr val="black"/>
              </a:solidFill>
            </a:endParaRPr>
          </a:p>
          <a:p>
            <a:pPr lvl="0"/>
            <a:r>
              <a:rPr lang="sv-SE" dirty="0">
                <a:solidFill>
                  <a:prstClr val="black"/>
                </a:solidFill>
              </a:rPr>
              <a:t> </a:t>
            </a:r>
            <a:r>
              <a:rPr lang="en-US" sz="2400" b="1" dirty="0">
                <a:solidFill>
                  <a:prstClr val="black"/>
                </a:solidFill>
              </a:rPr>
              <a:t>NEXT T</a:t>
            </a:r>
          </a:p>
          <a:p>
            <a:pPr lvl="0"/>
            <a:r>
              <a:rPr lang="en-US" sz="2400" b="1" dirty="0">
                <a:solidFill>
                  <a:prstClr val="black"/>
                </a:solidFill>
              </a:rPr>
              <a:t>    NEXT series</a:t>
            </a:r>
          </a:p>
          <a:p>
            <a:pPr lvl="0"/>
            <a:endParaRPr lang="en-US" sz="2400" b="1" dirty="0">
              <a:solidFill>
                <a:prstClr val="black"/>
              </a:solidFill>
            </a:endParaRPr>
          </a:p>
          <a:p>
            <a:pPr lvl="0"/>
            <a:r>
              <a:rPr lang="en-US" sz="2400" b="1" dirty="0">
                <a:solidFill>
                  <a:prstClr val="black"/>
                </a:solidFill>
              </a:rPr>
              <a:t>    </a:t>
            </a:r>
          </a:p>
          <a:p>
            <a:pPr lvl="0"/>
            <a:r>
              <a:rPr lang="en-US" sz="2400" b="1" dirty="0">
                <a:solidFill>
                  <a:prstClr val="black"/>
                </a:solidFill>
              </a:rPr>
              <a:t>    </a:t>
            </a:r>
            <a:r>
              <a:rPr lang="en-US" sz="2400" b="1" dirty="0" smtClean="0">
                <a:solidFill>
                  <a:prstClr val="black"/>
                </a:solidFill>
              </a:rPr>
              <a:t>End </a:t>
            </a:r>
            <a:r>
              <a:rPr lang="en-US" sz="2400" b="1" dirty="0">
                <a:solidFill>
                  <a:prstClr val="black"/>
                </a:solidFill>
              </a:rPr>
              <a:t>of SECTION C.</a:t>
            </a:r>
          </a:p>
          <a:p>
            <a:endParaRPr lang="sv-SE" dirty="0" smtClean="0">
              <a:solidFill>
                <a:prstClr val="black"/>
              </a:solidFill>
            </a:endParaRPr>
          </a:p>
          <a:p>
            <a:endParaRPr lang="sv-SE" dirty="0">
              <a:solidFill>
                <a:prstClr val="black"/>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39</a:t>
            </a:fld>
            <a:endParaRPr lang="sv-SE">
              <a:solidFill>
                <a:prstClr val="black">
                  <a:tint val="75000"/>
                </a:prstClr>
              </a:solidFill>
            </a:endParaRPr>
          </a:p>
        </p:txBody>
      </p:sp>
      <p:sp>
        <p:nvSpPr>
          <p:cNvPr id="4" name="Rektangel med rundade hörn 3"/>
          <p:cNvSpPr/>
          <p:nvPr/>
        </p:nvSpPr>
        <p:spPr>
          <a:xfrm>
            <a:off x="886266" y="1033975"/>
            <a:ext cx="8419514" cy="199057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24094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4D83055-B480-425C-AE2D-0955F072BBF0}" type="slidenum">
              <a:rPr lang="sv-SE" smtClean="0"/>
              <a:t>4</a:t>
            </a:fld>
            <a:endParaRPr lang="sv-SE"/>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05535" cy="6858000"/>
          </a:xfrm>
          <a:prstGeom prst="rect">
            <a:avLst/>
          </a:prstGeom>
        </p:spPr>
      </p:pic>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152" y="2545307"/>
            <a:ext cx="5750258" cy="4312694"/>
          </a:xfrm>
          <a:prstGeom prst="rect">
            <a:avLst/>
          </a:prstGeom>
        </p:spPr>
      </p:pic>
      <p:sp>
        <p:nvSpPr>
          <p:cNvPr id="2" name="Rektangel 1"/>
          <p:cNvSpPr/>
          <p:nvPr/>
        </p:nvSpPr>
        <p:spPr>
          <a:xfrm>
            <a:off x="6387152" y="2586251"/>
            <a:ext cx="5750257" cy="423080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4529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19177" y="655608"/>
            <a:ext cx="11188461" cy="3970318"/>
          </a:xfrm>
          <a:prstGeom prst="rect">
            <a:avLst/>
          </a:prstGeom>
        </p:spPr>
        <p:txBody>
          <a:bodyPr wrap="square">
            <a:spAutoFit/>
          </a:bodyPr>
          <a:lstStyle/>
          <a:p>
            <a:r>
              <a:rPr lang="sv-SE" dirty="0">
                <a:solidFill>
                  <a:prstClr val="black"/>
                </a:solidFill>
              </a:rPr>
              <a:t> </a:t>
            </a:r>
            <a:r>
              <a:rPr lang="sv-SE" dirty="0" smtClean="0">
                <a:solidFill>
                  <a:prstClr val="black"/>
                </a:solidFill>
              </a:rPr>
              <a:t>   </a:t>
            </a:r>
            <a:endParaRPr lang="sv-SE" dirty="0">
              <a:solidFill>
                <a:prstClr val="black"/>
              </a:solidFill>
            </a:endParaRPr>
          </a:p>
          <a:p>
            <a:r>
              <a:rPr lang="sv-SE" sz="2400" b="1" dirty="0" smtClean="0">
                <a:solidFill>
                  <a:srgbClr val="0070C0"/>
                </a:solidFill>
              </a:rPr>
              <a:t>SECTION </a:t>
            </a:r>
            <a:r>
              <a:rPr lang="sv-SE" sz="2400" b="1" dirty="0">
                <a:solidFill>
                  <a:srgbClr val="0070C0"/>
                </a:solidFill>
              </a:rPr>
              <a:t>D. </a:t>
            </a:r>
            <a:endParaRPr lang="sv-SE" sz="2400" b="1" dirty="0" smtClean="0">
              <a:solidFill>
                <a:srgbClr val="0070C0"/>
              </a:solidFill>
            </a:endParaRPr>
          </a:p>
          <a:p>
            <a:endParaRPr lang="sv-SE" sz="2400" b="1" dirty="0" smtClean="0">
              <a:solidFill>
                <a:srgbClr val="0070C0"/>
              </a:solidFill>
            </a:endParaRPr>
          </a:p>
          <a:p>
            <a:r>
              <a:rPr lang="sv-SE" sz="2400" b="1" dirty="0" err="1" smtClean="0">
                <a:solidFill>
                  <a:srgbClr val="0070C0"/>
                </a:solidFill>
              </a:rPr>
              <a:t>Results</a:t>
            </a:r>
            <a:r>
              <a:rPr lang="sv-SE" sz="2400" b="1" dirty="0" smtClean="0">
                <a:solidFill>
                  <a:srgbClr val="0070C0"/>
                </a:solidFill>
              </a:rPr>
              <a:t> </a:t>
            </a:r>
            <a:r>
              <a:rPr lang="sv-SE" sz="2400" b="1" dirty="0">
                <a:solidFill>
                  <a:srgbClr val="0070C0"/>
                </a:solidFill>
              </a:rPr>
              <a:t>for </a:t>
            </a:r>
            <a:r>
              <a:rPr lang="sv-SE" sz="2400" b="1" dirty="0" err="1">
                <a:solidFill>
                  <a:srgbClr val="0070C0"/>
                </a:solidFill>
              </a:rPr>
              <a:t>each</a:t>
            </a:r>
            <a:r>
              <a:rPr lang="sv-SE" sz="2400" b="1" dirty="0">
                <a:solidFill>
                  <a:srgbClr val="0070C0"/>
                </a:solidFill>
              </a:rPr>
              <a:t> </a:t>
            </a:r>
            <a:r>
              <a:rPr lang="sv-SE" sz="2400" b="1" dirty="0" err="1">
                <a:solidFill>
                  <a:srgbClr val="0070C0"/>
                </a:solidFill>
              </a:rPr>
              <a:t>control</a:t>
            </a:r>
            <a:r>
              <a:rPr lang="sv-SE" sz="2400" b="1" dirty="0">
                <a:solidFill>
                  <a:srgbClr val="0070C0"/>
                </a:solidFill>
              </a:rPr>
              <a:t> </a:t>
            </a:r>
            <a:r>
              <a:rPr lang="sv-SE" sz="2400" b="1" dirty="0" err="1">
                <a:solidFill>
                  <a:srgbClr val="0070C0"/>
                </a:solidFill>
              </a:rPr>
              <a:t>function</a:t>
            </a:r>
            <a:r>
              <a:rPr lang="sv-SE" sz="2400" b="1" dirty="0">
                <a:solidFill>
                  <a:srgbClr val="0070C0"/>
                </a:solidFill>
              </a:rPr>
              <a:t> parameter combination </a:t>
            </a:r>
            <a:r>
              <a:rPr lang="sv-SE" sz="2400" b="1" dirty="0" err="1">
                <a:solidFill>
                  <a:srgbClr val="0070C0"/>
                </a:solidFill>
              </a:rPr>
              <a:t>are</a:t>
            </a:r>
            <a:r>
              <a:rPr lang="sv-SE" sz="2400" b="1" dirty="0">
                <a:solidFill>
                  <a:srgbClr val="0070C0"/>
                </a:solidFill>
              </a:rPr>
              <a:t> </a:t>
            </a:r>
            <a:r>
              <a:rPr lang="sv-SE" sz="2400" b="1" dirty="0" err="1">
                <a:solidFill>
                  <a:srgbClr val="0070C0"/>
                </a:solidFill>
              </a:rPr>
              <a:t>calculated</a:t>
            </a:r>
            <a:r>
              <a:rPr lang="sv-SE" sz="2400" b="1" dirty="0">
                <a:solidFill>
                  <a:srgbClr val="0070C0"/>
                </a:solidFill>
              </a:rPr>
              <a:t> and </a:t>
            </a:r>
            <a:r>
              <a:rPr lang="sv-SE" sz="2400" b="1" dirty="0" err="1">
                <a:solidFill>
                  <a:srgbClr val="0070C0"/>
                </a:solidFill>
              </a:rPr>
              <a:t>printed</a:t>
            </a:r>
            <a:r>
              <a:rPr lang="sv-SE" sz="2400" b="1" dirty="0" smtClean="0">
                <a:solidFill>
                  <a:srgbClr val="0070C0"/>
                </a:solidFill>
              </a:rPr>
              <a:t>.</a:t>
            </a:r>
          </a:p>
          <a:p>
            <a:endParaRPr lang="sv-SE" sz="2400" b="1" dirty="0">
              <a:solidFill>
                <a:srgbClr val="0070C0"/>
              </a:solidFill>
            </a:endParaRPr>
          </a:p>
          <a:p>
            <a:endParaRPr lang="sv-SE" sz="2400" b="1" dirty="0" smtClean="0">
              <a:solidFill>
                <a:srgbClr val="0070C0"/>
              </a:solidFill>
            </a:endParaRPr>
          </a:p>
          <a:p>
            <a:pPr lvl="0"/>
            <a:r>
              <a:rPr lang="sv-SE" sz="2400" b="1" dirty="0" smtClean="0">
                <a:solidFill>
                  <a:srgbClr val="FF0000"/>
                </a:solidFill>
              </a:rPr>
              <a:t>End </a:t>
            </a:r>
            <a:r>
              <a:rPr lang="sv-SE" sz="2400" b="1" dirty="0" err="1">
                <a:solidFill>
                  <a:srgbClr val="FF0000"/>
                </a:solidFill>
              </a:rPr>
              <a:t>of</a:t>
            </a:r>
            <a:r>
              <a:rPr lang="sv-SE" sz="2400" b="1" dirty="0">
                <a:solidFill>
                  <a:srgbClr val="FF0000"/>
                </a:solidFill>
              </a:rPr>
              <a:t> SECTION D.</a:t>
            </a:r>
          </a:p>
          <a:p>
            <a:pPr lvl="0"/>
            <a:endParaRPr lang="sv-SE" sz="2400" b="1" dirty="0">
              <a:solidFill>
                <a:srgbClr val="FF0000"/>
              </a:solidFill>
            </a:endParaRPr>
          </a:p>
          <a:p>
            <a:pPr lvl="0"/>
            <a:r>
              <a:rPr lang="sv-SE" sz="2400" b="1" dirty="0">
                <a:solidFill>
                  <a:srgbClr val="FF0000"/>
                </a:solidFill>
              </a:rPr>
              <a:t>NEXT SIMN</a:t>
            </a:r>
          </a:p>
          <a:p>
            <a:endParaRPr lang="sv-SE" sz="2400" b="1" dirty="0">
              <a:solidFill>
                <a:srgbClr val="0070C0"/>
              </a:solidFill>
            </a:endParaRPr>
          </a:p>
          <a:p>
            <a:endParaRPr lang="sv-SE" dirty="0">
              <a:solidFill>
                <a:prstClr val="black"/>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40</a:t>
            </a:fld>
            <a:endParaRPr lang="sv-SE">
              <a:solidFill>
                <a:prstClr val="black">
                  <a:tint val="75000"/>
                </a:prstClr>
              </a:solidFill>
            </a:endParaRPr>
          </a:p>
        </p:txBody>
      </p:sp>
      <p:sp>
        <p:nvSpPr>
          <p:cNvPr id="4" name="Rektangel med rundade hörn 3"/>
          <p:cNvSpPr/>
          <p:nvPr/>
        </p:nvSpPr>
        <p:spPr>
          <a:xfrm>
            <a:off x="246185" y="829994"/>
            <a:ext cx="11204917" cy="156854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1080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601419" y="431321"/>
            <a:ext cx="1403230" cy="6001643"/>
          </a:xfrm>
          <a:prstGeom prst="rect">
            <a:avLst/>
          </a:prstGeom>
        </p:spPr>
        <p:txBody>
          <a:bodyPr wrap="square">
            <a:spAutoFit/>
          </a:bodyPr>
          <a:lstStyle/>
          <a:p>
            <a:r>
              <a:rPr lang="sv-SE" sz="1600" dirty="0">
                <a:solidFill>
                  <a:prstClr val="black"/>
                </a:solidFill>
              </a:rPr>
              <a:t>.03 </a:t>
            </a:r>
          </a:p>
          <a:p>
            <a:r>
              <a:rPr lang="sv-SE" sz="1600" dirty="0">
                <a:solidFill>
                  <a:prstClr val="black"/>
                </a:solidFill>
              </a:rPr>
              <a:t>0.5    </a:t>
            </a:r>
          </a:p>
          <a:p>
            <a:r>
              <a:rPr lang="sv-SE" sz="1600" dirty="0">
                <a:solidFill>
                  <a:prstClr val="black"/>
                </a:solidFill>
              </a:rPr>
              <a:t>50</a:t>
            </a:r>
          </a:p>
          <a:p>
            <a:r>
              <a:rPr lang="sv-SE" sz="1600" dirty="0">
                <a:solidFill>
                  <a:prstClr val="black"/>
                </a:solidFill>
              </a:rPr>
              <a:t>50</a:t>
            </a:r>
          </a:p>
          <a:p>
            <a:r>
              <a:rPr lang="sv-SE" sz="1600" dirty="0">
                <a:solidFill>
                  <a:prstClr val="black"/>
                </a:solidFill>
              </a:rPr>
              <a:t>15</a:t>
            </a:r>
          </a:p>
          <a:p>
            <a:r>
              <a:rPr lang="sv-SE" sz="1600" dirty="0">
                <a:solidFill>
                  <a:prstClr val="black"/>
                </a:solidFill>
              </a:rPr>
              <a:t>15</a:t>
            </a:r>
          </a:p>
          <a:p>
            <a:r>
              <a:rPr lang="sv-SE" sz="1600" dirty="0">
                <a:solidFill>
                  <a:prstClr val="black"/>
                </a:solidFill>
              </a:rPr>
              <a:t>40</a:t>
            </a:r>
          </a:p>
          <a:p>
            <a:r>
              <a:rPr lang="sv-SE" sz="1600" dirty="0">
                <a:solidFill>
                  <a:prstClr val="black"/>
                </a:solidFill>
              </a:rPr>
              <a:t>40</a:t>
            </a:r>
          </a:p>
          <a:p>
            <a:r>
              <a:rPr lang="sv-SE" sz="1600" dirty="0">
                <a:solidFill>
                  <a:prstClr val="black"/>
                </a:solidFill>
              </a:rPr>
              <a:t>0.2</a:t>
            </a:r>
          </a:p>
          <a:p>
            <a:r>
              <a:rPr lang="sv-SE" sz="1600" dirty="0">
                <a:solidFill>
                  <a:prstClr val="black"/>
                </a:solidFill>
              </a:rPr>
              <a:t>0.2</a:t>
            </a:r>
          </a:p>
          <a:p>
            <a:r>
              <a:rPr lang="sv-SE" sz="1600" dirty="0">
                <a:solidFill>
                  <a:prstClr val="black"/>
                </a:solidFill>
              </a:rPr>
              <a:t>0.70</a:t>
            </a:r>
          </a:p>
          <a:p>
            <a:r>
              <a:rPr lang="sv-SE" sz="1600" dirty="0">
                <a:solidFill>
                  <a:prstClr val="black"/>
                </a:solidFill>
              </a:rPr>
              <a:t>0.70</a:t>
            </a:r>
          </a:p>
          <a:p>
            <a:r>
              <a:rPr lang="sv-SE" sz="1600" dirty="0">
                <a:solidFill>
                  <a:prstClr val="black"/>
                </a:solidFill>
              </a:rPr>
              <a:t>0.0</a:t>
            </a:r>
          </a:p>
          <a:p>
            <a:r>
              <a:rPr lang="sv-SE" sz="1600" dirty="0">
                <a:solidFill>
                  <a:prstClr val="black"/>
                </a:solidFill>
              </a:rPr>
              <a:t>-0.30</a:t>
            </a:r>
          </a:p>
          <a:p>
            <a:r>
              <a:rPr lang="sv-SE" sz="1600" dirty="0">
                <a:solidFill>
                  <a:prstClr val="black"/>
                </a:solidFill>
              </a:rPr>
              <a:t>-0.0</a:t>
            </a:r>
          </a:p>
          <a:p>
            <a:r>
              <a:rPr lang="sv-SE" sz="1600" dirty="0">
                <a:solidFill>
                  <a:prstClr val="black"/>
                </a:solidFill>
              </a:rPr>
              <a:t>0.02</a:t>
            </a:r>
          </a:p>
          <a:p>
            <a:r>
              <a:rPr lang="sv-SE" sz="1600" dirty="0">
                <a:solidFill>
                  <a:prstClr val="black"/>
                </a:solidFill>
              </a:rPr>
              <a:t>-0.010</a:t>
            </a:r>
          </a:p>
          <a:p>
            <a:r>
              <a:rPr lang="sv-SE" sz="1600" dirty="0">
                <a:solidFill>
                  <a:prstClr val="black"/>
                </a:solidFill>
              </a:rPr>
              <a:t>0.0</a:t>
            </a:r>
          </a:p>
          <a:p>
            <a:r>
              <a:rPr lang="sv-SE" sz="1600" dirty="0">
                <a:solidFill>
                  <a:prstClr val="black"/>
                </a:solidFill>
              </a:rPr>
              <a:t>0.0</a:t>
            </a:r>
          </a:p>
          <a:p>
            <a:r>
              <a:rPr lang="sv-SE" sz="1600" dirty="0">
                <a:solidFill>
                  <a:prstClr val="black"/>
                </a:solidFill>
              </a:rPr>
              <a:t>0</a:t>
            </a:r>
          </a:p>
          <a:p>
            <a:r>
              <a:rPr lang="sv-SE" sz="1600" dirty="0">
                <a:solidFill>
                  <a:prstClr val="black"/>
                </a:solidFill>
              </a:rPr>
              <a:t>0</a:t>
            </a:r>
          </a:p>
          <a:p>
            <a:r>
              <a:rPr lang="sv-SE" sz="1600" dirty="0">
                <a:solidFill>
                  <a:prstClr val="black"/>
                </a:solidFill>
              </a:rPr>
              <a:t>0.02</a:t>
            </a:r>
          </a:p>
          <a:p>
            <a:r>
              <a:rPr lang="sv-SE" sz="1600" dirty="0">
                <a:solidFill>
                  <a:prstClr val="black"/>
                </a:solidFill>
              </a:rPr>
              <a:t>300</a:t>
            </a:r>
          </a:p>
          <a:p>
            <a:r>
              <a:rPr lang="sv-SE" sz="1600" dirty="0">
                <a:solidFill>
                  <a:prstClr val="black"/>
                </a:solidFill>
              </a:rPr>
              <a:t>1</a:t>
            </a:r>
          </a:p>
        </p:txBody>
      </p:sp>
      <p:sp>
        <p:nvSpPr>
          <p:cNvPr id="3" name="Rektangel 2"/>
          <p:cNvSpPr/>
          <p:nvPr/>
        </p:nvSpPr>
        <p:spPr>
          <a:xfrm>
            <a:off x="1226586" y="966704"/>
            <a:ext cx="3047244" cy="3200876"/>
          </a:xfrm>
          <a:prstGeom prst="rect">
            <a:avLst/>
          </a:prstGeom>
        </p:spPr>
        <p:txBody>
          <a:bodyPr wrap="none">
            <a:spAutoFit/>
          </a:bodyPr>
          <a:lstStyle/>
          <a:p>
            <a:r>
              <a:rPr lang="sv-SE" sz="4000" b="1" i="1" dirty="0" smtClean="0">
                <a:solidFill>
                  <a:srgbClr val="FF0000"/>
                </a:solidFill>
              </a:rPr>
              <a:t>EXAMPLE</a:t>
            </a:r>
          </a:p>
          <a:p>
            <a:r>
              <a:rPr lang="sv-SE" sz="4000" b="1" i="1" dirty="0" smtClean="0">
                <a:solidFill>
                  <a:srgbClr val="FF0000"/>
                </a:solidFill>
              </a:rPr>
              <a:t>Input </a:t>
            </a:r>
            <a:r>
              <a:rPr lang="sv-SE" sz="4000" b="1" i="1" dirty="0" err="1" smtClean="0">
                <a:solidFill>
                  <a:srgbClr val="FF0000"/>
                </a:solidFill>
              </a:rPr>
              <a:t>file</a:t>
            </a:r>
            <a:r>
              <a:rPr lang="sv-SE" sz="4000" b="1" i="1" dirty="0" smtClean="0">
                <a:solidFill>
                  <a:srgbClr val="FF0000"/>
                </a:solidFill>
              </a:rPr>
              <a:t> </a:t>
            </a:r>
          </a:p>
          <a:p>
            <a:r>
              <a:rPr lang="sv-SE" sz="4000" b="1" dirty="0" smtClean="0">
                <a:solidFill>
                  <a:srgbClr val="FF0000"/>
                </a:solidFill>
              </a:rPr>
              <a:t>(CASE 0)</a:t>
            </a:r>
          </a:p>
          <a:p>
            <a:endParaRPr lang="sv-SE" dirty="0">
              <a:solidFill>
                <a:prstClr val="black"/>
              </a:solidFill>
            </a:endParaRPr>
          </a:p>
          <a:p>
            <a:r>
              <a:rPr lang="sv-SE" sz="3200" b="1" dirty="0" smtClean="0">
                <a:solidFill>
                  <a:prstClr val="black"/>
                </a:solidFill>
              </a:rPr>
              <a:t>AdMultRndIn.txt</a:t>
            </a:r>
          </a:p>
          <a:p>
            <a:endParaRPr lang="sv-SE" sz="3200" b="1" dirty="0">
              <a:solidFill>
                <a:prstClr val="black"/>
              </a:solidFill>
            </a:endParaRPr>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41</a:t>
            </a:fld>
            <a:endParaRPr lang="sv-SE">
              <a:solidFill>
                <a:prstClr val="black">
                  <a:tint val="75000"/>
                </a:prstClr>
              </a:solidFill>
            </a:endParaRPr>
          </a:p>
        </p:txBody>
      </p:sp>
      <p:sp>
        <p:nvSpPr>
          <p:cNvPr id="5" name="Rektangel 4"/>
          <p:cNvSpPr/>
          <p:nvPr/>
        </p:nvSpPr>
        <p:spPr>
          <a:xfrm>
            <a:off x="6640579" y="431321"/>
            <a:ext cx="1970021" cy="6001643"/>
          </a:xfrm>
          <a:prstGeom prst="rect">
            <a:avLst/>
          </a:prstGeom>
        </p:spPr>
        <p:txBody>
          <a:bodyPr wrap="square">
            <a:spAutoFit/>
          </a:bodyPr>
          <a:lstStyle/>
          <a:p>
            <a:pPr lvl="0"/>
            <a:r>
              <a:rPr lang="sv-SE" sz="1600" dirty="0">
                <a:solidFill>
                  <a:srgbClr val="0070C0"/>
                </a:solidFill>
              </a:rPr>
              <a:t>INPUT #2, r</a:t>
            </a:r>
          </a:p>
          <a:p>
            <a:pPr lvl="0"/>
            <a:r>
              <a:rPr lang="sv-SE" sz="1600" dirty="0">
                <a:solidFill>
                  <a:srgbClr val="0070C0"/>
                </a:solidFill>
              </a:rPr>
              <a:t>INPUT #2, </a:t>
            </a:r>
            <a:r>
              <a:rPr lang="sv-SE" sz="1600" dirty="0" err="1">
                <a:solidFill>
                  <a:srgbClr val="0070C0"/>
                </a:solidFill>
              </a:rPr>
              <a:t>pcorr</a:t>
            </a:r>
            <a:endParaRPr lang="sv-SE" sz="1600" dirty="0">
              <a:solidFill>
                <a:srgbClr val="0070C0"/>
              </a:solidFill>
            </a:endParaRPr>
          </a:p>
          <a:p>
            <a:pPr lvl="0"/>
            <a:r>
              <a:rPr lang="sv-SE" sz="1600" dirty="0">
                <a:solidFill>
                  <a:srgbClr val="0070C0"/>
                </a:solidFill>
              </a:rPr>
              <a:t>INPUT #2, EP(1)</a:t>
            </a:r>
          </a:p>
          <a:p>
            <a:pPr lvl="0"/>
            <a:r>
              <a:rPr lang="sv-SE" sz="1600" dirty="0">
                <a:solidFill>
                  <a:srgbClr val="0070C0"/>
                </a:solidFill>
              </a:rPr>
              <a:t>INPUT #2, EP(2)</a:t>
            </a:r>
          </a:p>
          <a:p>
            <a:pPr lvl="0"/>
            <a:r>
              <a:rPr lang="sv-SE" sz="1600" dirty="0">
                <a:solidFill>
                  <a:srgbClr val="0070C0"/>
                </a:solidFill>
              </a:rPr>
              <a:t>INPUT #2, </a:t>
            </a:r>
            <a:r>
              <a:rPr lang="sv-SE" sz="1600" dirty="0" err="1">
                <a:solidFill>
                  <a:srgbClr val="0070C0"/>
                </a:solidFill>
              </a:rPr>
              <a:t>stdev</a:t>
            </a:r>
            <a:r>
              <a:rPr lang="sv-SE" sz="1600" dirty="0">
                <a:solidFill>
                  <a:srgbClr val="0070C0"/>
                </a:solidFill>
              </a:rPr>
              <a:t>(1)</a:t>
            </a:r>
          </a:p>
          <a:p>
            <a:pPr lvl="0"/>
            <a:r>
              <a:rPr lang="sv-SE" sz="1600" dirty="0">
                <a:solidFill>
                  <a:srgbClr val="0070C0"/>
                </a:solidFill>
              </a:rPr>
              <a:t>INPUT #2, </a:t>
            </a:r>
            <a:r>
              <a:rPr lang="sv-SE" sz="1600" dirty="0" err="1">
                <a:solidFill>
                  <a:srgbClr val="0070C0"/>
                </a:solidFill>
              </a:rPr>
              <a:t>stdev</a:t>
            </a:r>
            <a:r>
              <a:rPr lang="sv-SE" sz="1600" dirty="0">
                <a:solidFill>
                  <a:srgbClr val="0070C0"/>
                </a:solidFill>
              </a:rPr>
              <a:t>(2)</a:t>
            </a:r>
          </a:p>
          <a:p>
            <a:pPr lvl="0"/>
            <a:r>
              <a:rPr lang="sv-SE" sz="1600" dirty="0">
                <a:solidFill>
                  <a:srgbClr val="0070C0"/>
                </a:solidFill>
              </a:rPr>
              <a:t>INPUT #2, </a:t>
            </a:r>
            <a:r>
              <a:rPr lang="sv-SE" sz="1600" dirty="0" err="1">
                <a:solidFill>
                  <a:srgbClr val="0070C0"/>
                </a:solidFill>
              </a:rPr>
              <a:t>kheight</a:t>
            </a:r>
            <a:r>
              <a:rPr lang="sv-SE" sz="1600" dirty="0">
                <a:solidFill>
                  <a:srgbClr val="0070C0"/>
                </a:solidFill>
              </a:rPr>
              <a:t>(1)</a:t>
            </a:r>
          </a:p>
          <a:p>
            <a:pPr lvl="0"/>
            <a:r>
              <a:rPr lang="sv-SE" sz="1600" dirty="0">
                <a:solidFill>
                  <a:srgbClr val="0070C0"/>
                </a:solidFill>
              </a:rPr>
              <a:t>INPUT #2, </a:t>
            </a:r>
            <a:r>
              <a:rPr lang="sv-SE" sz="1600" dirty="0" err="1">
                <a:solidFill>
                  <a:srgbClr val="0070C0"/>
                </a:solidFill>
              </a:rPr>
              <a:t>kheight</a:t>
            </a:r>
            <a:r>
              <a:rPr lang="sv-SE" sz="1600" dirty="0">
                <a:solidFill>
                  <a:srgbClr val="0070C0"/>
                </a:solidFill>
              </a:rPr>
              <a:t>(2)</a:t>
            </a:r>
          </a:p>
          <a:p>
            <a:pPr lvl="0"/>
            <a:r>
              <a:rPr lang="sv-SE" sz="1600" dirty="0">
                <a:solidFill>
                  <a:srgbClr val="0070C0"/>
                </a:solidFill>
              </a:rPr>
              <a:t>INPUT #2, </a:t>
            </a:r>
            <a:r>
              <a:rPr lang="sv-SE" sz="1600" dirty="0" err="1">
                <a:solidFill>
                  <a:srgbClr val="0070C0"/>
                </a:solidFill>
              </a:rPr>
              <a:t>dmin</a:t>
            </a:r>
            <a:r>
              <a:rPr lang="sv-SE" sz="1600" dirty="0">
                <a:solidFill>
                  <a:srgbClr val="0070C0"/>
                </a:solidFill>
              </a:rPr>
              <a:t>(1)</a:t>
            </a:r>
          </a:p>
          <a:p>
            <a:pPr lvl="0"/>
            <a:r>
              <a:rPr lang="sv-SE" sz="1600" dirty="0">
                <a:solidFill>
                  <a:srgbClr val="0070C0"/>
                </a:solidFill>
              </a:rPr>
              <a:t>INPUT #2, </a:t>
            </a:r>
            <a:r>
              <a:rPr lang="sv-SE" sz="1600" dirty="0" err="1">
                <a:solidFill>
                  <a:srgbClr val="0070C0"/>
                </a:solidFill>
              </a:rPr>
              <a:t>dmin</a:t>
            </a:r>
            <a:r>
              <a:rPr lang="sv-SE" sz="1600" dirty="0">
                <a:solidFill>
                  <a:srgbClr val="0070C0"/>
                </a:solidFill>
              </a:rPr>
              <a:t>(2)</a:t>
            </a:r>
          </a:p>
          <a:p>
            <a:pPr lvl="0"/>
            <a:r>
              <a:rPr lang="sv-SE" sz="1600" dirty="0">
                <a:solidFill>
                  <a:srgbClr val="0070C0"/>
                </a:solidFill>
              </a:rPr>
              <a:t>INPUT #2, D0start</a:t>
            </a:r>
          </a:p>
          <a:p>
            <a:pPr lvl="0"/>
            <a:r>
              <a:rPr lang="sv-SE" sz="1600" dirty="0">
                <a:solidFill>
                  <a:srgbClr val="0070C0"/>
                </a:solidFill>
              </a:rPr>
              <a:t>INPUT #2, D0stop</a:t>
            </a:r>
          </a:p>
          <a:p>
            <a:pPr lvl="0"/>
            <a:r>
              <a:rPr lang="sv-SE" sz="1600" dirty="0">
                <a:solidFill>
                  <a:srgbClr val="0070C0"/>
                </a:solidFill>
              </a:rPr>
              <a:t>INPUT #2, D0step</a:t>
            </a:r>
          </a:p>
          <a:p>
            <a:pPr lvl="0"/>
            <a:r>
              <a:rPr lang="sv-SE" sz="1600" dirty="0">
                <a:solidFill>
                  <a:srgbClr val="0070C0"/>
                </a:solidFill>
              </a:rPr>
              <a:t>INPUT #2, </a:t>
            </a:r>
            <a:r>
              <a:rPr lang="sv-SE" sz="1600" dirty="0" err="1">
                <a:solidFill>
                  <a:srgbClr val="0070C0"/>
                </a:solidFill>
              </a:rPr>
              <a:t>Dpstart</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Dpstop</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Dpstep</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Dcstart</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Dcstop</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Dcstep</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Dsstart</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Dsstop</a:t>
            </a:r>
            <a:endParaRPr lang="sv-SE" sz="1600" dirty="0">
              <a:solidFill>
                <a:srgbClr val="0070C0"/>
              </a:solidFill>
            </a:endParaRPr>
          </a:p>
          <a:p>
            <a:pPr lvl="0"/>
            <a:r>
              <a:rPr lang="sv-SE" sz="1600" dirty="0">
                <a:solidFill>
                  <a:srgbClr val="0070C0"/>
                </a:solidFill>
              </a:rPr>
              <a:t>INPUT #2, </a:t>
            </a:r>
            <a:r>
              <a:rPr lang="sv-SE" sz="1600" dirty="0" err="1">
                <a:solidFill>
                  <a:srgbClr val="0070C0"/>
                </a:solidFill>
              </a:rPr>
              <a:t>Dsstep</a:t>
            </a:r>
            <a:endParaRPr lang="sv-SE" sz="1600" dirty="0">
              <a:solidFill>
                <a:srgbClr val="0070C0"/>
              </a:solidFill>
            </a:endParaRPr>
          </a:p>
          <a:p>
            <a:pPr lvl="0"/>
            <a:r>
              <a:rPr lang="sv-SE" sz="1600" dirty="0">
                <a:solidFill>
                  <a:srgbClr val="0070C0"/>
                </a:solidFill>
              </a:rPr>
              <a:t>INPUT #2, TOTSIMN</a:t>
            </a:r>
          </a:p>
          <a:p>
            <a:pPr lvl="0"/>
            <a:r>
              <a:rPr lang="sv-SE" sz="1600" dirty="0">
                <a:solidFill>
                  <a:srgbClr val="0070C0"/>
                </a:solidFill>
              </a:rPr>
              <a:t>INPUT #2, seed2</a:t>
            </a:r>
          </a:p>
        </p:txBody>
      </p:sp>
      <p:sp>
        <p:nvSpPr>
          <p:cNvPr id="6" name="Rektangel med rundade hörn 5"/>
          <p:cNvSpPr/>
          <p:nvPr/>
        </p:nvSpPr>
        <p:spPr>
          <a:xfrm>
            <a:off x="6400703" y="323090"/>
            <a:ext cx="2449773" cy="6141492"/>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pil 7"/>
          <p:cNvCxnSpPr/>
          <p:nvPr/>
        </p:nvCxnSpPr>
        <p:spPr>
          <a:xfrm flipH="1">
            <a:off x="8898341" y="1671851"/>
            <a:ext cx="832513" cy="7847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9778719" y="1228299"/>
            <a:ext cx="1639936" cy="646331"/>
          </a:xfrm>
          <a:prstGeom prst="rect">
            <a:avLst/>
          </a:prstGeom>
          <a:noFill/>
        </p:spPr>
        <p:txBody>
          <a:bodyPr wrap="none" rtlCol="0">
            <a:spAutoFit/>
          </a:bodyPr>
          <a:lstStyle/>
          <a:p>
            <a:r>
              <a:rPr lang="sv-SE" b="1" i="1" dirty="0" smtClean="0">
                <a:solidFill>
                  <a:srgbClr val="0070C0"/>
                </a:solidFill>
              </a:rPr>
              <a:t>Input </a:t>
            </a:r>
            <a:r>
              <a:rPr lang="sv-SE" b="1" i="1" dirty="0" err="1" smtClean="0">
                <a:solidFill>
                  <a:srgbClr val="0070C0"/>
                </a:solidFill>
              </a:rPr>
              <a:t>section</a:t>
            </a:r>
            <a:endParaRPr lang="sv-SE" b="1" i="1" dirty="0" smtClean="0">
              <a:solidFill>
                <a:srgbClr val="0070C0"/>
              </a:solidFill>
            </a:endParaRPr>
          </a:p>
          <a:p>
            <a:r>
              <a:rPr lang="sv-SE" b="1" i="1" dirty="0" smtClean="0">
                <a:solidFill>
                  <a:srgbClr val="0070C0"/>
                </a:solidFill>
              </a:rPr>
              <a:t>In the software</a:t>
            </a:r>
            <a:endParaRPr lang="sv-SE" b="1" i="1" dirty="0">
              <a:solidFill>
                <a:srgbClr val="0070C0"/>
              </a:solidFill>
            </a:endParaRPr>
          </a:p>
        </p:txBody>
      </p:sp>
      <p:sp>
        <p:nvSpPr>
          <p:cNvPr id="7" name="Vänster klammerparentes 6"/>
          <p:cNvSpPr/>
          <p:nvPr/>
        </p:nvSpPr>
        <p:spPr>
          <a:xfrm>
            <a:off x="4858603" y="431321"/>
            <a:ext cx="525439" cy="5925029"/>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505537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48262" y="480895"/>
            <a:ext cx="6302046" cy="2215991"/>
          </a:xfrm>
          <a:prstGeom prst="rect">
            <a:avLst/>
          </a:prstGeom>
        </p:spPr>
        <p:txBody>
          <a:bodyPr wrap="none">
            <a:spAutoFit/>
          </a:bodyPr>
          <a:lstStyle/>
          <a:p>
            <a:r>
              <a:rPr lang="sv-SE" sz="4000" b="1" i="1" dirty="0" smtClean="0">
                <a:solidFill>
                  <a:srgbClr val="FF0000"/>
                </a:solidFill>
              </a:rPr>
              <a:t>EXAMPLE </a:t>
            </a:r>
            <a:r>
              <a:rPr lang="sv-SE" sz="4000" b="1" dirty="0">
                <a:solidFill>
                  <a:prstClr val="black"/>
                </a:solidFill>
              </a:rPr>
              <a:t>AdMultRndOut.txt</a:t>
            </a:r>
          </a:p>
          <a:p>
            <a:r>
              <a:rPr lang="sv-SE" sz="4000" b="1" i="1" dirty="0" smtClean="0">
                <a:solidFill>
                  <a:srgbClr val="FF0000"/>
                </a:solidFill>
              </a:rPr>
              <a:t>Output </a:t>
            </a:r>
            <a:r>
              <a:rPr lang="sv-SE" sz="4000" b="1" i="1" dirty="0" err="1" smtClean="0">
                <a:solidFill>
                  <a:srgbClr val="FF0000"/>
                </a:solidFill>
              </a:rPr>
              <a:t>file</a:t>
            </a:r>
            <a:r>
              <a:rPr lang="sv-SE" sz="4000" b="1" i="1" dirty="0" smtClean="0">
                <a:solidFill>
                  <a:srgbClr val="FF0000"/>
                </a:solidFill>
              </a:rPr>
              <a:t> </a:t>
            </a:r>
          </a:p>
          <a:p>
            <a:r>
              <a:rPr lang="sv-SE" sz="4000" b="1" dirty="0" smtClean="0">
                <a:solidFill>
                  <a:srgbClr val="FF0000"/>
                </a:solidFill>
              </a:rPr>
              <a:t>(CASE 0)</a:t>
            </a:r>
          </a:p>
          <a:p>
            <a:endParaRPr lang="sv-SE" dirty="0">
              <a:solidFill>
                <a:prstClr val="black"/>
              </a:solidFill>
            </a:endParaRPr>
          </a:p>
        </p:txBody>
      </p:sp>
      <p:sp>
        <p:nvSpPr>
          <p:cNvPr id="4" name="Rektangel 3"/>
          <p:cNvSpPr/>
          <p:nvPr/>
        </p:nvSpPr>
        <p:spPr>
          <a:xfrm>
            <a:off x="1254368" y="2696886"/>
            <a:ext cx="10553701" cy="3693319"/>
          </a:xfrm>
          <a:prstGeom prst="rect">
            <a:avLst/>
          </a:prstGeom>
        </p:spPr>
        <p:txBody>
          <a:bodyPr wrap="square">
            <a:spAutoFit/>
          </a:bodyPr>
          <a:lstStyle/>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Program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AdMultRnd_EQDIST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by Peter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Lohmander</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2019:</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Parameters from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external</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file: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r =  .03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pcorr</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.5  EP(1) =  50  EP(2) =  50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15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15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40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40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(1) =  .2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(2) =  .2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D0start =  .7  D0stop =  .7  D0step =  0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-.3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Dpstep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.02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-.01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Dcstep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Dsstart</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Dsstop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2000" b="1" dirty="0" err="1">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Dsstep</a:t>
            </a:r>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  .02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TOTSIMN =  300 </a:t>
            </a:r>
          </a:p>
          <a:p>
            <a:r>
              <a:rPr lang="sv-SE" sz="2000" b="1" dirty="0">
                <a:solidFill>
                  <a:srgbClr val="0070C0"/>
                </a:solidFill>
                <a:latin typeface="Derive Unicode" panose="020B0609030204040204" pitchFamily="49" charset="0"/>
                <a:ea typeface="Derive Unicode" panose="020B0609030204040204" pitchFamily="49" charset="0"/>
                <a:cs typeface="Derive Unicode" panose="020B0609030204040204" pitchFamily="49" charset="0"/>
              </a:rPr>
              <a:t>    seed2 =  1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42</a:t>
            </a:fld>
            <a:endParaRPr lang="sv-SE">
              <a:solidFill>
                <a:prstClr val="black">
                  <a:tint val="75000"/>
                </a:prstClr>
              </a:solidFill>
            </a:endParaRPr>
          </a:p>
        </p:txBody>
      </p:sp>
    </p:spTree>
    <p:extLst>
      <p:ext uri="{BB962C8B-B14F-4D97-AF65-F5344CB8AC3E}">
        <p14:creationId xmlns:p14="http://schemas.microsoft.com/office/powerpoint/2010/main" val="3826583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92137" y="1087546"/>
            <a:ext cx="11155448" cy="4031873"/>
          </a:xfrm>
          <a:prstGeom prst="rect">
            <a:avLst/>
          </a:prstGeom>
        </p:spPr>
        <p:txBody>
          <a:bodyPr wrap="square">
            <a:spAutoFit/>
          </a:bodyPr>
          <a:lstStyle/>
          <a:p>
            <a:r>
              <a:rPr lang="sv-SE" sz="1400" dirty="0" smtClean="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Program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AdMultRnd_EQDIST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by Peter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Lohmander</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2019:</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Parameters from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external</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file: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r =  .03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pcorr</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.5  EP(1) =  50  EP(2) =  50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(1) =  15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stdev</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(2) =  15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(1) =  40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kheight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(2) =  40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(1) =  .2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dmin</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(2) =  .2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D0start =  .7  D0stop =  .7  D0step =  0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Dpstart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-.3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Dpstop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Dpstep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.02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Dcstart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-.01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Dcstop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Dcstep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Dsstart</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Dsstop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  </a:t>
            </a:r>
            <a:r>
              <a:rPr lang="sv-SE" sz="1400" dirty="0" err="1">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Dsstep</a:t>
            </a:r>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  .02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TOTSIMN =  300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seed2 =  1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D0           Dp1           Dp2           Dc1           Dc2            Ds             r           EPV</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700          -149          -113           -90           -40             0            30       5546176</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700           -54          -133           -95           -59             0            30       5419922</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700            -1           -49           -87           -74             0            30       5177052</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700           -74          -139           -49           -45             0            30       5824453</a:t>
            </a:r>
          </a:p>
          <a:p>
            <a:r>
              <a:rPr lang="sv-SE" sz="1400" dirty="0">
                <a:solidFill>
                  <a:prstClr val="black"/>
                </a:solidFill>
                <a:latin typeface="Derive Unicode" panose="020B0609030204040204" pitchFamily="49" charset="0"/>
                <a:ea typeface="Derive Unicode" panose="020B0609030204040204" pitchFamily="49" charset="0"/>
                <a:cs typeface="Derive Unicode" panose="020B0609030204040204" pitchFamily="49" charset="0"/>
              </a:rPr>
              <a:t>           700           -30            -5           -12           -81             0            30       1807685</a:t>
            </a:r>
          </a:p>
        </p:txBody>
      </p:sp>
      <p:sp>
        <p:nvSpPr>
          <p:cNvPr id="3" name="textruta 2"/>
          <p:cNvSpPr txBox="1"/>
          <p:nvPr/>
        </p:nvSpPr>
        <p:spPr>
          <a:xfrm>
            <a:off x="3613638" y="5556738"/>
            <a:ext cx="3975512" cy="523220"/>
          </a:xfrm>
          <a:prstGeom prst="rect">
            <a:avLst/>
          </a:prstGeom>
          <a:noFill/>
        </p:spPr>
        <p:txBody>
          <a:bodyPr wrap="none" rtlCol="0">
            <a:spAutoFit/>
          </a:bodyPr>
          <a:lstStyle/>
          <a:p>
            <a:r>
              <a:rPr lang="sv-SE" sz="2800" b="1" i="1" dirty="0" err="1" smtClean="0">
                <a:solidFill>
                  <a:srgbClr val="FF0000"/>
                </a:solidFill>
              </a:rPr>
              <a:t>Many</a:t>
            </a:r>
            <a:r>
              <a:rPr lang="sv-SE" sz="2800" b="1" i="1" dirty="0" smtClean="0">
                <a:solidFill>
                  <a:srgbClr val="FF0000"/>
                </a:solidFill>
              </a:rPr>
              <a:t> </a:t>
            </a:r>
            <a:r>
              <a:rPr lang="sv-SE" sz="2800" b="1" i="1" dirty="0" err="1" smtClean="0">
                <a:solidFill>
                  <a:srgbClr val="FF0000"/>
                </a:solidFill>
              </a:rPr>
              <a:t>more</a:t>
            </a:r>
            <a:r>
              <a:rPr lang="sv-SE" sz="2800" b="1" i="1" dirty="0" smtClean="0">
                <a:solidFill>
                  <a:srgbClr val="FF0000"/>
                </a:solidFill>
              </a:rPr>
              <a:t> </a:t>
            </a:r>
            <a:r>
              <a:rPr lang="sv-SE" sz="2800" b="1" i="1" dirty="0" err="1" smtClean="0">
                <a:solidFill>
                  <a:srgbClr val="FF0000"/>
                </a:solidFill>
              </a:rPr>
              <a:t>rows</a:t>
            </a:r>
            <a:r>
              <a:rPr lang="sv-SE" sz="2800" b="1" i="1" dirty="0" smtClean="0">
                <a:solidFill>
                  <a:srgbClr val="FF0000"/>
                </a:solidFill>
              </a:rPr>
              <a:t> </a:t>
            </a:r>
            <a:r>
              <a:rPr lang="sv-SE" sz="2800" b="1" i="1" dirty="0" err="1" smtClean="0">
                <a:solidFill>
                  <a:srgbClr val="FF0000"/>
                </a:solidFill>
              </a:rPr>
              <a:t>follow</a:t>
            </a:r>
            <a:r>
              <a:rPr lang="sv-SE" sz="2800" b="1" i="1" dirty="0" smtClean="0">
                <a:solidFill>
                  <a:srgbClr val="FF0000"/>
                </a:solidFill>
              </a:rPr>
              <a:t>…</a:t>
            </a:r>
            <a:endParaRPr lang="sv-SE" sz="2800" b="1" i="1" dirty="0">
              <a:solidFill>
                <a:srgbClr val="FF0000"/>
              </a:solidFill>
            </a:endParaRPr>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43</a:t>
            </a:fld>
            <a:endParaRPr lang="sv-SE">
              <a:solidFill>
                <a:prstClr val="black">
                  <a:tint val="75000"/>
                </a:prstClr>
              </a:solidFill>
            </a:endParaRPr>
          </a:p>
        </p:txBody>
      </p:sp>
      <p:sp>
        <p:nvSpPr>
          <p:cNvPr id="5" name="Rektangel med rundade hörn 4"/>
          <p:cNvSpPr/>
          <p:nvPr/>
        </p:nvSpPr>
        <p:spPr>
          <a:xfrm>
            <a:off x="1105469" y="3637128"/>
            <a:ext cx="10461009" cy="2606723"/>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pil 6"/>
          <p:cNvCxnSpPr/>
          <p:nvPr/>
        </p:nvCxnSpPr>
        <p:spPr>
          <a:xfrm flipH="1">
            <a:off x="7424384" y="2821379"/>
            <a:ext cx="750625" cy="7032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7465329" y="585374"/>
            <a:ext cx="4354396" cy="2308324"/>
          </a:xfrm>
          <a:prstGeom prst="rect">
            <a:avLst/>
          </a:prstGeom>
          <a:noFill/>
        </p:spPr>
        <p:txBody>
          <a:bodyPr wrap="square" rtlCol="0">
            <a:spAutoFit/>
          </a:bodyPr>
          <a:lstStyle/>
          <a:p>
            <a:r>
              <a:rPr lang="sv-SE" sz="2400" b="1" i="1" dirty="0" smtClean="0">
                <a:solidFill>
                  <a:srgbClr val="FF0000"/>
                </a:solidFill>
              </a:rPr>
              <a:t>The output from the simulation</a:t>
            </a:r>
          </a:p>
          <a:p>
            <a:r>
              <a:rPr lang="sv-SE" sz="2400" b="1" i="1" dirty="0" err="1" smtClean="0">
                <a:solidFill>
                  <a:srgbClr val="FF0000"/>
                </a:solidFill>
              </a:rPr>
              <a:t>model</a:t>
            </a:r>
            <a:r>
              <a:rPr lang="sv-SE" sz="2400" b="1" i="1" dirty="0" smtClean="0">
                <a:solidFill>
                  <a:srgbClr val="FF0000"/>
                </a:solidFill>
              </a:rPr>
              <a:t> is the input </a:t>
            </a:r>
            <a:r>
              <a:rPr lang="sv-SE" sz="2400" b="1" i="1" dirty="0" err="1" smtClean="0">
                <a:solidFill>
                  <a:srgbClr val="FF0000"/>
                </a:solidFill>
              </a:rPr>
              <a:t>file</a:t>
            </a:r>
            <a:r>
              <a:rPr lang="sv-SE" sz="2400" b="1" i="1" dirty="0" smtClean="0">
                <a:solidFill>
                  <a:srgbClr val="FF0000"/>
                </a:solidFill>
              </a:rPr>
              <a:t> to the</a:t>
            </a:r>
          </a:p>
          <a:p>
            <a:r>
              <a:rPr lang="sv-SE" sz="2400" b="1" i="1" dirty="0" smtClean="0">
                <a:solidFill>
                  <a:srgbClr val="FF0000"/>
                </a:solidFill>
              </a:rPr>
              <a:t>regression software.</a:t>
            </a:r>
          </a:p>
          <a:p>
            <a:r>
              <a:rPr lang="sv-SE" sz="2400" b="1" i="1" dirty="0" smtClean="0">
                <a:solidFill>
                  <a:srgbClr val="FF0000"/>
                </a:solidFill>
              </a:rPr>
              <a:t>(</a:t>
            </a:r>
            <a:r>
              <a:rPr lang="sv-SE" sz="2400" b="1" i="1" dirty="0" err="1" smtClean="0">
                <a:solidFill>
                  <a:srgbClr val="FF0000"/>
                </a:solidFill>
              </a:rPr>
              <a:t>Variable</a:t>
            </a:r>
            <a:r>
              <a:rPr lang="sv-SE" sz="2400" b="1" i="1" dirty="0" smtClean="0">
                <a:solidFill>
                  <a:srgbClr val="FF0000"/>
                </a:solidFill>
              </a:rPr>
              <a:t> transformations</a:t>
            </a:r>
          </a:p>
          <a:p>
            <a:r>
              <a:rPr lang="sv-SE" sz="2400" b="1" i="1" dirty="0" err="1" smtClean="0">
                <a:solidFill>
                  <a:srgbClr val="FF0000"/>
                </a:solidFill>
              </a:rPr>
              <a:t>will</a:t>
            </a:r>
            <a:r>
              <a:rPr lang="sv-SE" sz="2400" b="1" i="1" dirty="0" smtClean="0">
                <a:solidFill>
                  <a:srgbClr val="FF0000"/>
                </a:solidFill>
              </a:rPr>
              <a:t> be </a:t>
            </a:r>
            <a:r>
              <a:rPr lang="sv-SE" sz="2400" b="1" i="1" dirty="0" err="1" smtClean="0">
                <a:solidFill>
                  <a:srgbClr val="FF0000"/>
                </a:solidFill>
              </a:rPr>
              <a:t>made</a:t>
            </a:r>
            <a:r>
              <a:rPr lang="sv-SE" sz="2400" b="1" i="1" dirty="0" smtClean="0">
                <a:solidFill>
                  <a:srgbClr val="FF0000"/>
                </a:solidFill>
              </a:rPr>
              <a:t> </a:t>
            </a:r>
            <a:r>
              <a:rPr lang="sv-SE" sz="2400" b="1" i="1" dirty="0" err="1" smtClean="0">
                <a:solidFill>
                  <a:srgbClr val="FF0000"/>
                </a:solidFill>
              </a:rPr>
              <a:t>within</a:t>
            </a:r>
            <a:r>
              <a:rPr lang="sv-SE" sz="2400" b="1" i="1" dirty="0" smtClean="0">
                <a:solidFill>
                  <a:srgbClr val="FF0000"/>
                </a:solidFill>
              </a:rPr>
              <a:t> Excel.)</a:t>
            </a:r>
          </a:p>
          <a:p>
            <a:endParaRPr lang="sv-SE" sz="2400" b="1" i="1" dirty="0">
              <a:solidFill>
                <a:srgbClr val="FF0000"/>
              </a:solidFill>
            </a:endParaRPr>
          </a:p>
        </p:txBody>
      </p:sp>
      <p:sp>
        <p:nvSpPr>
          <p:cNvPr id="9" name="Rektangel med rundade hörn 8"/>
          <p:cNvSpPr/>
          <p:nvPr/>
        </p:nvSpPr>
        <p:spPr>
          <a:xfrm>
            <a:off x="7301553" y="435971"/>
            <a:ext cx="4518172" cy="22729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604477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fontScale="90000"/>
          </a:bodyPr>
          <a:lstStyle/>
          <a:p>
            <a:pPr algn="ctr"/>
            <a:r>
              <a:rPr lang="sv-SE" b="1" i="1" dirty="0" smtClean="0">
                <a:solidFill>
                  <a:srgbClr val="FF0000"/>
                </a:solidFill>
              </a:rPr>
              <a:t>Determination </a:t>
            </a:r>
            <a:r>
              <a:rPr lang="sv-SE" b="1" i="1" dirty="0" err="1" smtClean="0">
                <a:solidFill>
                  <a:srgbClr val="FF0000"/>
                </a:solidFill>
              </a:rPr>
              <a:t>of</a:t>
            </a:r>
            <a:r>
              <a:rPr lang="sv-SE" b="1" i="1" dirty="0" smtClean="0">
                <a:solidFill>
                  <a:srgbClr val="FF0000"/>
                </a:solidFill>
              </a:rPr>
              <a:t> the approximation </a:t>
            </a:r>
            <a:r>
              <a:rPr lang="sv-SE" b="1" i="1" dirty="0" err="1" smtClean="0">
                <a:solidFill>
                  <a:srgbClr val="FF0000"/>
                </a:solidFill>
              </a:rPr>
              <a:t>of</a:t>
            </a:r>
            <a:r>
              <a:rPr lang="sv-SE" b="1" i="1" dirty="0" smtClean="0">
                <a:solidFill>
                  <a:srgbClr val="FF0000"/>
                </a:solidFill>
              </a:rPr>
              <a:t> the </a:t>
            </a:r>
            <a:r>
              <a:rPr lang="sv-SE" b="1" i="1" dirty="0" err="1" smtClean="0">
                <a:solidFill>
                  <a:srgbClr val="FF0000"/>
                </a:solidFill>
              </a:rPr>
              <a:t>expected</a:t>
            </a:r>
            <a:r>
              <a:rPr lang="sv-SE" b="1" i="1" dirty="0" smtClean="0">
                <a:solidFill>
                  <a:srgbClr val="FF0000"/>
                </a:solidFill>
              </a:rPr>
              <a:t> present </a:t>
            </a:r>
            <a:r>
              <a:rPr lang="sv-SE" b="1" i="1" dirty="0" err="1" smtClean="0">
                <a:solidFill>
                  <a:srgbClr val="FF0000"/>
                </a:solidFill>
              </a:rPr>
              <a:t>value</a:t>
            </a:r>
            <a:r>
              <a:rPr lang="sv-SE" b="1" i="1" dirty="0" smtClean="0">
                <a:solidFill>
                  <a:srgbClr val="FF0000"/>
                </a:solidFill>
              </a:rPr>
              <a:t> as a </a:t>
            </a:r>
            <a:r>
              <a:rPr lang="sv-SE" b="1" i="1" dirty="0" err="1" smtClean="0">
                <a:solidFill>
                  <a:srgbClr val="FF0000"/>
                </a:solidFill>
              </a:rPr>
              <a:t>multivariate</a:t>
            </a:r>
            <a:r>
              <a:rPr lang="sv-SE" b="1" i="1" dirty="0" smtClean="0">
                <a:solidFill>
                  <a:srgbClr val="FF0000"/>
                </a:solidFill>
              </a:rPr>
              <a:t> </a:t>
            </a:r>
            <a:r>
              <a:rPr lang="sv-SE" b="1" i="1" dirty="0" err="1" smtClean="0">
                <a:solidFill>
                  <a:srgbClr val="FF0000"/>
                </a:solidFill>
              </a:rPr>
              <a:t>polynomial</a:t>
            </a:r>
            <a:r>
              <a:rPr lang="sv-SE" b="1" i="1" dirty="0" smtClean="0">
                <a:solidFill>
                  <a:srgbClr val="FF0000"/>
                </a:solidFill>
              </a:rPr>
              <a:t> </a:t>
            </a:r>
            <a:r>
              <a:rPr lang="sv-SE" b="1" i="1" dirty="0" err="1" smtClean="0">
                <a:solidFill>
                  <a:srgbClr val="FF0000"/>
                </a:solidFill>
              </a:rPr>
              <a:t>of</a:t>
            </a:r>
            <a:r>
              <a:rPr lang="sv-SE" b="1" i="1" dirty="0" smtClean="0">
                <a:solidFill>
                  <a:srgbClr val="FF0000"/>
                </a:solidFill>
              </a:rPr>
              <a:t> the </a:t>
            </a:r>
            <a:r>
              <a:rPr lang="sv-SE" b="1" i="1" dirty="0" err="1" smtClean="0">
                <a:solidFill>
                  <a:srgbClr val="FF0000"/>
                </a:solidFill>
              </a:rPr>
              <a:t>control</a:t>
            </a:r>
            <a:r>
              <a:rPr lang="sv-SE" b="1" i="1" dirty="0" smtClean="0">
                <a:solidFill>
                  <a:srgbClr val="FF0000"/>
                </a:solidFill>
              </a:rPr>
              <a:t> </a:t>
            </a:r>
            <a:r>
              <a:rPr lang="sv-SE" b="1" i="1" dirty="0" err="1" smtClean="0">
                <a:solidFill>
                  <a:srgbClr val="FF0000"/>
                </a:solidFill>
              </a:rPr>
              <a:t>function</a:t>
            </a:r>
            <a:r>
              <a:rPr lang="sv-SE" b="1" i="1" dirty="0" smtClean="0">
                <a:solidFill>
                  <a:srgbClr val="FF0000"/>
                </a:solidFill>
              </a:rPr>
              <a:t> parameters</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44</a:t>
            </a:fld>
            <a:endParaRPr lang="sv-SE"/>
          </a:p>
        </p:txBody>
      </p:sp>
    </p:spTree>
    <p:extLst>
      <p:ext uri="{BB962C8B-B14F-4D97-AF65-F5344CB8AC3E}">
        <p14:creationId xmlns:p14="http://schemas.microsoft.com/office/powerpoint/2010/main" val="3616603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45</a:t>
            </a:fld>
            <a:endParaRPr lang="sv-SE">
              <a:solidFill>
                <a:prstClr val="black">
                  <a:tint val="75000"/>
                </a:prstClr>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3409483706"/>
              </p:ext>
            </p:extLst>
          </p:nvPr>
        </p:nvGraphicFramePr>
        <p:xfrm>
          <a:off x="705706" y="2676353"/>
          <a:ext cx="10965019" cy="1528901"/>
        </p:xfrm>
        <a:graphic>
          <a:graphicData uri="http://schemas.openxmlformats.org/presentationml/2006/ole">
            <mc:AlternateContent xmlns:mc="http://schemas.openxmlformats.org/markup-compatibility/2006">
              <mc:Choice xmlns:v="urn:schemas-microsoft-com:vml" Requires="v">
                <p:oleObj spid="_x0000_s2079" name="Equation" r:id="rId3" imgW="3822480" imgH="533160" progId="Equation.DSMT4">
                  <p:embed/>
                </p:oleObj>
              </mc:Choice>
              <mc:Fallback>
                <p:oleObj name="Equation" r:id="rId3" imgW="3822480" imgH="533160" progId="Equation.DSMT4">
                  <p:embed/>
                  <p:pic>
                    <p:nvPicPr>
                      <p:cNvPr id="0" name=""/>
                      <p:cNvPicPr/>
                      <p:nvPr/>
                    </p:nvPicPr>
                    <p:blipFill>
                      <a:blip r:embed="rId4"/>
                      <a:stretch>
                        <a:fillRect/>
                      </a:stretch>
                    </p:blipFill>
                    <p:spPr>
                      <a:xfrm>
                        <a:off x="705706" y="2676353"/>
                        <a:ext cx="10965019" cy="1528901"/>
                      </a:xfrm>
                      <a:prstGeom prst="rect">
                        <a:avLst/>
                      </a:prstGeom>
                    </p:spPr>
                  </p:pic>
                </p:oleObj>
              </mc:Fallback>
            </mc:AlternateContent>
          </a:graphicData>
        </a:graphic>
      </p:graphicFrame>
      <p:sp>
        <p:nvSpPr>
          <p:cNvPr id="4" name="Rektangel 3"/>
          <p:cNvSpPr/>
          <p:nvPr/>
        </p:nvSpPr>
        <p:spPr>
          <a:xfrm>
            <a:off x="705706" y="649250"/>
            <a:ext cx="10330649" cy="1277914"/>
          </a:xfrm>
          <a:prstGeom prst="rect">
            <a:avLst/>
          </a:prstGeom>
        </p:spPr>
        <p:txBody>
          <a:bodyPr wrap="square">
            <a:spAutoFit/>
          </a:bodyPr>
          <a:lstStyle/>
          <a:p>
            <a:pPr>
              <a:lnSpc>
                <a:spcPct val="107000"/>
              </a:lnSpc>
            </a:pPr>
            <a:r>
              <a:rPr lang="sv-SE" sz="3600" b="1" dirty="0">
                <a:solidFill>
                  <a:srgbClr val="FF0000"/>
                </a:solidFill>
                <a:ea typeface="Calibri" panose="020F0502020204030204" pitchFamily="34" charset="0"/>
                <a:cs typeface="Times New Roman" panose="02020603050405020304" pitchFamily="18" charset="0"/>
              </a:rPr>
              <a:t>The </a:t>
            </a:r>
            <a:r>
              <a:rPr lang="sv-SE" sz="3600" b="1" dirty="0" err="1">
                <a:solidFill>
                  <a:srgbClr val="FF0000"/>
                </a:solidFill>
                <a:ea typeface="Calibri" panose="020F0502020204030204" pitchFamily="34" charset="0"/>
                <a:cs typeface="Times New Roman" panose="02020603050405020304" pitchFamily="18" charset="0"/>
              </a:rPr>
              <a:t>expected</a:t>
            </a:r>
            <a:r>
              <a:rPr lang="sv-SE" sz="3600" b="1" dirty="0">
                <a:solidFill>
                  <a:srgbClr val="FF0000"/>
                </a:solidFill>
                <a:ea typeface="Calibri" panose="020F0502020204030204" pitchFamily="34" charset="0"/>
                <a:cs typeface="Times New Roman" panose="02020603050405020304" pitchFamily="18" charset="0"/>
              </a:rPr>
              <a:t> present </a:t>
            </a:r>
            <a:r>
              <a:rPr lang="sv-SE" sz="3600" b="1" dirty="0" err="1">
                <a:solidFill>
                  <a:srgbClr val="FF0000"/>
                </a:solidFill>
                <a:ea typeface="Calibri" panose="020F0502020204030204" pitchFamily="34" charset="0"/>
                <a:cs typeface="Times New Roman" panose="02020603050405020304" pitchFamily="18" charset="0"/>
              </a:rPr>
              <a:t>value</a:t>
            </a:r>
            <a:r>
              <a:rPr lang="sv-SE" sz="3600" b="1" dirty="0">
                <a:solidFill>
                  <a:srgbClr val="FF0000"/>
                </a:solidFill>
                <a:ea typeface="Calibri" panose="020F0502020204030204" pitchFamily="34" charset="0"/>
                <a:cs typeface="Times New Roman" panose="02020603050405020304" pitchFamily="18" charset="0"/>
              </a:rPr>
              <a:t> as a </a:t>
            </a:r>
            <a:r>
              <a:rPr lang="sv-SE" sz="3600" b="1" dirty="0" err="1">
                <a:solidFill>
                  <a:srgbClr val="FF0000"/>
                </a:solidFill>
                <a:ea typeface="Calibri" panose="020F0502020204030204" pitchFamily="34" charset="0"/>
                <a:cs typeface="Times New Roman" panose="02020603050405020304" pitchFamily="18" charset="0"/>
              </a:rPr>
              <a:t>quadratic</a:t>
            </a:r>
            <a:r>
              <a:rPr lang="sv-SE" sz="3600" b="1" dirty="0">
                <a:solidFill>
                  <a:srgbClr val="FF0000"/>
                </a:solidFill>
                <a:ea typeface="Calibri" panose="020F0502020204030204" pitchFamily="34" charset="0"/>
                <a:cs typeface="Times New Roman" panose="02020603050405020304" pitchFamily="18" charset="0"/>
              </a:rPr>
              <a:t> </a:t>
            </a:r>
            <a:r>
              <a:rPr lang="sv-SE" sz="3600" b="1" dirty="0" err="1">
                <a:solidFill>
                  <a:srgbClr val="FF0000"/>
                </a:solidFill>
                <a:ea typeface="Calibri" panose="020F0502020204030204" pitchFamily="34" charset="0"/>
                <a:cs typeface="Times New Roman" panose="02020603050405020304" pitchFamily="18" charset="0"/>
              </a:rPr>
              <a:t>function</a:t>
            </a:r>
            <a:r>
              <a:rPr lang="sv-SE" sz="3600" b="1" dirty="0">
                <a:solidFill>
                  <a:srgbClr val="FF0000"/>
                </a:solidFill>
                <a:ea typeface="Calibri" panose="020F0502020204030204" pitchFamily="34" charset="0"/>
                <a:cs typeface="Times New Roman" panose="02020603050405020304" pitchFamily="18" charset="0"/>
              </a:rPr>
              <a:t> </a:t>
            </a:r>
          </a:p>
          <a:p>
            <a:pPr lvl="0">
              <a:lnSpc>
                <a:spcPct val="107000"/>
              </a:lnSpc>
            </a:pPr>
            <a:r>
              <a:rPr lang="sv-SE" sz="3600" b="1" dirty="0" err="1">
                <a:solidFill>
                  <a:srgbClr val="FF0000"/>
                </a:solidFill>
                <a:ea typeface="Calibri" panose="020F0502020204030204" pitchFamily="34" charset="0"/>
                <a:cs typeface="Times New Roman" panose="02020603050405020304" pitchFamily="18" charset="0"/>
              </a:rPr>
              <a:t>of</a:t>
            </a:r>
            <a:r>
              <a:rPr lang="sv-SE" sz="3600" b="1" dirty="0">
                <a:solidFill>
                  <a:srgbClr val="FF0000"/>
                </a:solidFill>
                <a:ea typeface="Calibri" panose="020F0502020204030204" pitchFamily="34" charset="0"/>
                <a:cs typeface="Times New Roman" panose="02020603050405020304" pitchFamily="18" charset="0"/>
              </a:rPr>
              <a:t> the parameters in the DL </a:t>
            </a:r>
            <a:r>
              <a:rPr lang="sv-SE" sz="3600" b="1" dirty="0" err="1">
                <a:solidFill>
                  <a:srgbClr val="FF0000"/>
                </a:solidFill>
                <a:ea typeface="Calibri" panose="020F0502020204030204" pitchFamily="34" charset="0"/>
                <a:cs typeface="Times New Roman" panose="02020603050405020304" pitchFamily="18" charset="0"/>
              </a:rPr>
              <a:t>function</a:t>
            </a:r>
            <a:r>
              <a:rPr lang="sv-SE" sz="3600" b="1" dirty="0">
                <a:solidFill>
                  <a:srgbClr val="FF0000"/>
                </a:solidFill>
                <a:ea typeface="Calibri" panose="020F0502020204030204" pitchFamily="34" charset="0"/>
                <a:cs typeface="Times New Roman" panose="02020603050405020304" pitchFamily="18" charset="0"/>
              </a:rPr>
              <a:t> (Case 0)</a:t>
            </a:r>
            <a:endParaRPr lang="sv-SE" sz="3600" b="1" dirty="0">
              <a:solidFill>
                <a:srgbClr val="7030A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3648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46</a:t>
            </a:fld>
            <a:endParaRPr lang="sv-SE">
              <a:solidFill>
                <a:prstClr val="black">
                  <a:tint val="75000"/>
                </a:prstClr>
              </a:solidFill>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4167855655"/>
              </p:ext>
            </p:extLst>
          </p:nvPr>
        </p:nvGraphicFramePr>
        <p:xfrm>
          <a:off x="1039892" y="561252"/>
          <a:ext cx="10863858" cy="1514796"/>
        </p:xfrm>
        <a:graphic>
          <a:graphicData uri="http://schemas.openxmlformats.org/presentationml/2006/ole">
            <mc:AlternateContent xmlns:mc="http://schemas.openxmlformats.org/markup-compatibility/2006">
              <mc:Choice xmlns:v="urn:schemas-microsoft-com:vml" Requires="v">
                <p:oleObj spid="_x0000_s3129" name="Equation" r:id="rId3" imgW="3822480" imgH="533160" progId="Equation.DSMT4">
                  <p:embed/>
                </p:oleObj>
              </mc:Choice>
              <mc:Fallback>
                <p:oleObj name="Equation" r:id="rId3" imgW="3822480" imgH="533160" progId="Equation.DSMT4">
                  <p:embed/>
                  <p:pic>
                    <p:nvPicPr>
                      <p:cNvPr id="0" name=""/>
                      <p:cNvPicPr/>
                      <p:nvPr/>
                    </p:nvPicPr>
                    <p:blipFill>
                      <a:blip r:embed="rId4"/>
                      <a:stretch>
                        <a:fillRect/>
                      </a:stretch>
                    </p:blipFill>
                    <p:spPr>
                      <a:xfrm>
                        <a:off x="1039892" y="561252"/>
                        <a:ext cx="10863858" cy="1514796"/>
                      </a:xfrm>
                      <a:prstGeom prst="rect">
                        <a:avLst/>
                      </a:prstGeom>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3513350249"/>
              </p:ext>
            </p:extLst>
          </p:nvPr>
        </p:nvGraphicFramePr>
        <p:xfrm>
          <a:off x="1039892" y="2747953"/>
          <a:ext cx="4545838" cy="3844481"/>
        </p:xfrm>
        <a:graphic>
          <a:graphicData uri="http://schemas.openxmlformats.org/presentationml/2006/ole">
            <mc:AlternateContent xmlns:mc="http://schemas.openxmlformats.org/markup-compatibility/2006">
              <mc:Choice xmlns:v="urn:schemas-microsoft-com:vml" Requires="v">
                <p:oleObj spid="_x0000_s3130" name="Equation" r:id="rId5" imgW="2222280" imgH="1879560" progId="Equation.DSMT4">
                  <p:embed/>
                </p:oleObj>
              </mc:Choice>
              <mc:Fallback>
                <p:oleObj name="Equation" r:id="rId5" imgW="2222280" imgH="1879560" progId="Equation.DSMT4">
                  <p:embed/>
                  <p:pic>
                    <p:nvPicPr>
                      <p:cNvPr id="0" name=""/>
                      <p:cNvPicPr/>
                      <p:nvPr/>
                    </p:nvPicPr>
                    <p:blipFill>
                      <a:blip r:embed="rId6"/>
                      <a:stretch>
                        <a:fillRect/>
                      </a:stretch>
                    </p:blipFill>
                    <p:spPr>
                      <a:xfrm>
                        <a:off x="1039892" y="2747953"/>
                        <a:ext cx="4545838" cy="3844481"/>
                      </a:xfrm>
                      <a:prstGeom prst="rect">
                        <a:avLst/>
                      </a:prstGeom>
                    </p:spPr>
                  </p:pic>
                </p:oleObj>
              </mc:Fallback>
            </mc:AlternateContent>
          </a:graphicData>
        </a:graphic>
      </p:graphicFrame>
      <p:sp>
        <p:nvSpPr>
          <p:cNvPr id="5" name="Rektangel 4"/>
          <p:cNvSpPr/>
          <p:nvPr/>
        </p:nvSpPr>
        <p:spPr>
          <a:xfrm>
            <a:off x="834501" y="2636668"/>
            <a:ext cx="5051394" cy="4084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834501" y="470517"/>
            <a:ext cx="11274641" cy="18376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Höger klammerparentes 2"/>
          <p:cNvSpPr/>
          <p:nvPr/>
        </p:nvSpPr>
        <p:spPr>
          <a:xfrm>
            <a:off x="6141493" y="2636668"/>
            <a:ext cx="1671850" cy="4084807"/>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p:cNvSpPr txBox="1"/>
          <p:nvPr/>
        </p:nvSpPr>
        <p:spPr>
          <a:xfrm>
            <a:off x="8242749" y="3869141"/>
            <a:ext cx="1739451" cy="1815882"/>
          </a:xfrm>
          <a:prstGeom prst="rect">
            <a:avLst/>
          </a:prstGeom>
          <a:noFill/>
        </p:spPr>
        <p:txBody>
          <a:bodyPr wrap="none" rtlCol="0">
            <a:spAutoFit/>
          </a:bodyPr>
          <a:lstStyle/>
          <a:p>
            <a:r>
              <a:rPr lang="sv-SE" sz="2800" b="1" dirty="0" err="1" smtClean="0">
                <a:solidFill>
                  <a:srgbClr val="FF0000"/>
                </a:solidFill>
              </a:rPr>
              <a:t>First</a:t>
            </a:r>
            <a:r>
              <a:rPr lang="sv-SE" sz="2800" b="1" dirty="0" smtClean="0">
                <a:solidFill>
                  <a:srgbClr val="FF0000"/>
                </a:solidFill>
              </a:rPr>
              <a:t> </a:t>
            </a:r>
          </a:p>
          <a:p>
            <a:r>
              <a:rPr lang="sv-SE" sz="2800" b="1" dirty="0" smtClean="0">
                <a:solidFill>
                  <a:srgbClr val="FF0000"/>
                </a:solidFill>
              </a:rPr>
              <a:t>order </a:t>
            </a:r>
          </a:p>
          <a:p>
            <a:r>
              <a:rPr lang="sv-SE" sz="2800" b="1" dirty="0" smtClean="0">
                <a:solidFill>
                  <a:srgbClr val="FF0000"/>
                </a:solidFill>
              </a:rPr>
              <a:t>optimum </a:t>
            </a:r>
          </a:p>
          <a:p>
            <a:r>
              <a:rPr lang="sv-SE" sz="2800" b="1" dirty="0" err="1" smtClean="0">
                <a:solidFill>
                  <a:srgbClr val="FF0000"/>
                </a:solidFill>
              </a:rPr>
              <a:t>conditions</a:t>
            </a:r>
            <a:endParaRPr lang="sv-SE" sz="2800" b="1" dirty="0">
              <a:solidFill>
                <a:srgbClr val="FF0000"/>
              </a:solidFill>
            </a:endParaRPr>
          </a:p>
        </p:txBody>
      </p:sp>
      <p:sp>
        <p:nvSpPr>
          <p:cNvPr id="9" name="textruta 8"/>
          <p:cNvSpPr txBox="1"/>
          <p:nvPr/>
        </p:nvSpPr>
        <p:spPr>
          <a:xfrm>
            <a:off x="8761863" y="3063922"/>
            <a:ext cx="2932085" cy="523220"/>
          </a:xfrm>
          <a:prstGeom prst="rect">
            <a:avLst/>
          </a:prstGeom>
          <a:noFill/>
        </p:spPr>
        <p:txBody>
          <a:bodyPr wrap="none" rtlCol="0">
            <a:spAutoFit/>
          </a:bodyPr>
          <a:lstStyle/>
          <a:p>
            <a:r>
              <a:rPr lang="sv-SE" sz="2800" b="1" dirty="0" err="1" smtClean="0"/>
              <a:t>Objective</a:t>
            </a:r>
            <a:r>
              <a:rPr lang="sv-SE" sz="2800" b="1" dirty="0" smtClean="0"/>
              <a:t> </a:t>
            </a:r>
            <a:r>
              <a:rPr lang="sv-SE" sz="2800" b="1" dirty="0" err="1" smtClean="0"/>
              <a:t>function</a:t>
            </a:r>
            <a:endParaRPr lang="sv-SE" sz="2800" b="1" dirty="0"/>
          </a:p>
        </p:txBody>
      </p:sp>
      <p:cxnSp>
        <p:nvCxnSpPr>
          <p:cNvPr id="11" name="Rak pil 10"/>
          <p:cNvCxnSpPr/>
          <p:nvPr/>
        </p:nvCxnSpPr>
        <p:spPr>
          <a:xfrm flipH="1" flipV="1">
            <a:off x="9341893" y="2494989"/>
            <a:ext cx="423081" cy="5936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11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47</a:t>
            </a:fld>
            <a:endParaRPr lang="sv-SE">
              <a:solidFill>
                <a:prstClr val="black">
                  <a:tint val="75000"/>
                </a:prstClr>
              </a:solidFill>
            </a:endParaRPr>
          </a:p>
        </p:txBody>
      </p:sp>
      <p:sp>
        <p:nvSpPr>
          <p:cNvPr id="5" name="Rektangel 4"/>
          <p:cNvSpPr/>
          <p:nvPr/>
        </p:nvSpPr>
        <p:spPr>
          <a:xfrm>
            <a:off x="984682" y="658194"/>
            <a:ext cx="5478262" cy="261766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1728436424"/>
              </p:ext>
            </p:extLst>
          </p:nvPr>
        </p:nvGraphicFramePr>
        <p:xfrm>
          <a:off x="1243066" y="976988"/>
          <a:ext cx="4756512" cy="2095130"/>
        </p:xfrm>
        <a:graphic>
          <a:graphicData uri="http://schemas.openxmlformats.org/presentationml/2006/ole">
            <mc:AlternateContent xmlns:mc="http://schemas.openxmlformats.org/markup-compatibility/2006">
              <mc:Choice xmlns:v="urn:schemas-microsoft-com:vml" Requires="v">
                <p:oleObj spid="_x0000_s4149" name="Equation" r:id="rId3" imgW="2133360" imgH="939600" progId="Equation.DSMT4">
                  <p:embed/>
                </p:oleObj>
              </mc:Choice>
              <mc:Fallback>
                <p:oleObj name="Equation" r:id="rId3" imgW="2133360" imgH="939600" progId="Equation.DSMT4">
                  <p:embed/>
                  <p:pic>
                    <p:nvPicPr>
                      <p:cNvPr id="0" name=""/>
                      <p:cNvPicPr/>
                      <p:nvPr/>
                    </p:nvPicPr>
                    <p:blipFill>
                      <a:blip r:embed="rId4"/>
                      <a:stretch>
                        <a:fillRect/>
                      </a:stretch>
                    </p:blipFill>
                    <p:spPr>
                      <a:xfrm>
                        <a:off x="1243066" y="976988"/>
                        <a:ext cx="4756512" cy="2095130"/>
                      </a:xfrm>
                      <a:prstGeom prst="rect">
                        <a:avLst/>
                      </a:prstGeom>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2104929041"/>
              </p:ext>
            </p:extLst>
          </p:nvPr>
        </p:nvGraphicFramePr>
        <p:xfrm>
          <a:off x="1243066" y="3907422"/>
          <a:ext cx="5006814" cy="2117167"/>
        </p:xfrm>
        <a:graphic>
          <a:graphicData uri="http://schemas.openxmlformats.org/presentationml/2006/ole">
            <mc:AlternateContent xmlns:mc="http://schemas.openxmlformats.org/markup-compatibility/2006">
              <mc:Choice xmlns:v="urn:schemas-microsoft-com:vml" Requires="v">
                <p:oleObj spid="_x0000_s4150" name="Equation" r:id="rId5" imgW="2222280" imgH="939600" progId="Equation.DSMT4">
                  <p:embed/>
                </p:oleObj>
              </mc:Choice>
              <mc:Fallback>
                <p:oleObj name="Equation" r:id="rId5" imgW="2222280" imgH="939600" progId="Equation.DSMT4">
                  <p:embed/>
                  <p:pic>
                    <p:nvPicPr>
                      <p:cNvPr id="0" name=""/>
                      <p:cNvPicPr/>
                      <p:nvPr/>
                    </p:nvPicPr>
                    <p:blipFill>
                      <a:blip r:embed="rId6"/>
                      <a:stretch>
                        <a:fillRect/>
                      </a:stretch>
                    </p:blipFill>
                    <p:spPr>
                      <a:xfrm>
                        <a:off x="1243066" y="3907422"/>
                        <a:ext cx="5006814" cy="2117167"/>
                      </a:xfrm>
                      <a:prstGeom prst="rect">
                        <a:avLst/>
                      </a:prstGeom>
                    </p:spPr>
                  </p:pic>
                </p:oleObj>
              </mc:Fallback>
            </mc:AlternateContent>
          </a:graphicData>
        </a:graphic>
      </p:graphicFrame>
      <p:sp>
        <p:nvSpPr>
          <p:cNvPr id="9" name="Rektangel 8"/>
          <p:cNvSpPr/>
          <p:nvPr/>
        </p:nvSpPr>
        <p:spPr>
          <a:xfrm>
            <a:off x="984682" y="3567575"/>
            <a:ext cx="5478262" cy="25402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2" name="Rektangel 1"/>
          <p:cNvSpPr/>
          <p:nvPr/>
        </p:nvSpPr>
        <p:spPr>
          <a:xfrm>
            <a:off x="7176449" y="1108515"/>
            <a:ext cx="4103426" cy="1384995"/>
          </a:xfrm>
          <a:prstGeom prst="rect">
            <a:avLst/>
          </a:prstGeom>
        </p:spPr>
        <p:txBody>
          <a:bodyPr wrap="square">
            <a:spAutoFit/>
          </a:bodyPr>
          <a:lstStyle/>
          <a:p>
            <a:pPr lvl="0"/>
            <a:r>
              <a:rPr lang="sv-SE" sz="2800" b="1" dirty="0" err="1">
                <a:solidFill>
                  <a:srgbClr val="0070C0"/>
                </a:solidFill>
              </a:rPr>
              <a:t>First</a:t>
            </a:r>
            <a:r>
              <a:rPr lang="sv-SE" sz="2800" b="1" dirty="0">
                <a:solidFill>
                  <a:srgbClr val="0070C0"/>
                </a:solidFill>
              </a:rPr>
              <a:t> </a:t>
            </a:r>
            <a:r>
              <a:rPr lang="sv-SE" sz="2800" b="1" dirty="0" smtClean="0">
                <a:solidFill>
                  <a:srgbClr val="0070C0"/>
                </a:solidFill>
              </a:rPr>
              <a:t>order </a:t>
            </a:r>
            <a:endParaRPr lang="sv-SE" sz="2800" b="1" dirty="0">
              <a:solidFill>
                <a:srgbClr val="0070C0"/>
              </a:solidFill>
            </a:endParaRPr>
          </a:p>
          <a:p>
            <a:pPr lvl="0"/>
            <a:r>
              <a:rPr lang="sv-SE" sz="2800" b="1" dirty="0">
                <a:solidFill>
                  <a:srgbClr val="0070C0"/>
                </a:solidFill>
              </a:rPr>
              <a:t>optimum </a:t>
            </a:r>
            <a:r>
              <a:rPr lang="sv-SE" sz="2800" b="1" dirty="0" err="1" smtClean="0">
                <a:solidFill>
                  <a:srgbClr val="0070C0"/>
                </a:solidFill>
              </a:rPr>
              <a:t>conditions</a:t>
            </a:r>
            <a:endParaRPr lang="sv-SE" sz="2800" b="1" dirty="0" smtClean="0">
              <a:solidFill>
                <a:srgbClr val="0070C0"/>
              </a:solidFill>
            </a:endParaRPr>
          </a:p>
          <a:p>
            <a:pPr lvl="0"/>
            <a:r>
              <a:rPr lang="sv-SE" sz="2800" b="1" dirty="0" err="1" smtClean="0">
                <a:solidFill>
                  <a:srgbClr val="0070C0"/>
                </a:solidFill>
              </a:rPr>
              <a:t>of</a:t>
            </a:r>
            <a:r>
              <a:rPr lang="sv-SE" sz="2800" b="1" dirty="0" smtClean="0">
                <a:solidFill>
                  <a:srgbClr val="0070C0"/>
                </a:solidFill>
              </a:rPr>
              <a:t> species 1 = ”</a:t>
            </a:r>
            <a:r>
              <a:rPr lang="sv-SE" sz="2800" b="1" dirty="0" err="1" smtClean="0">
                <a:solidFill>
                  <a:srgbClr val="0070C0"/>
                </a:solidFill>
              </a:rPr>
              <a:t>Blue</a:t>
            </a:r>
            <a:r>
              <a:rPr lang="sv-SE" sz="2800" b="1" dirty="0" smtClean="0">
                <a:solidFill>
                  <a:srgbClr val="0070C0"/>
                </a:solidFill>
              </a:rPr>
              <a:t>”</a:t>
            </a:r>
            <a:endParaRPr lang="sv-SE" sz="2800" b="1" dirty="0">
              <a:solidFill>
                <a:srgbClr val="0070C0"/>
              </a:solidFill>
            </a:endParaRPr>
          </a:p>
        </p:txBody>
      </p:sp>
      <p:sp>
        <p:nvSpPr>
          <p:cNvPr id="4" name="Rektangel 3"/>
          <p:cNvSpPr/>
          <p:nvPr/>
        </p:nvSpPr>
        <p:spPr>
          <a:xfrm>
            <a:off x="7176449" y="4026217"/>
            <a:ext cx="4308143" cy="1384995"/>
          </a:xfrm>
          <a:prstGeom prst="rect">
            <a:avLst/>
          </a:prstGeom>
        </p:spPr>
        <p:txBody>
          <a:bodyPr wrap="square">
            <a:spAutoFit/>
          </a:bodyPr>
          <a:lstStyle/>
          <a:p>
            <a:pPr lvl="0"/>
            <a:r>
              <a:rPr lang="sv-SE" sz="2800" b="1" dirty="0" err="1">
                <a:solidFill>
                  <a:srgbClr val="00B050"/>
                </a:solidFill>
              </a:rPr>
              <a:t>First</a:t>
            </a:r>
            <a:r>
              <a:rPr lang="sv-SE" sz="2800" b="1" dirty="0">
                <a:solidFill>
                  <a:srgbClr val="00B050"/>
                </a:solidFill>
              </a:rPr>
              <a:t> order </a:t>
            </a:r>
          </a:p>
          <a:p>
            <a:pPr lvl="0"/>
            <a:r>
              <a:rPr lang="sv-SE" sz="2800" b="1" dirty="0">
                <a:solidFill>
                  <a:srgbClr val="00B050"/>
                </a:solidFill>
              </a:rPr>
              <a:t>optimum </a:t>
            </a:r>
            <a:r>
              <a:rPr lang="sv-SE" sz="2800" b="1" dirty="0" err="1">
                <a:solidFill>
                  <a:srgbClr val="00B050"/>
                </a:solidFill>
              </a:rPr>
              <a:t>conditions</a:t>
            </a:r>
            <a:endParaRPr lang="sv-SE" sz="2800" b="1" dirty="0">
              <a:solidFill>
                <a:srgbClr val="00B050"/>
              </a:solidFill>
            </a:endParaRPr>
          </a:p>
          <a:p>
            <a:pPr lvl="0"/>
            <a:r>
              <a:rPr lang="sv-SE" sz="2800" b="1" dirty="0" err="1">
                <a:solidFill>
                  <a:srgbClr val="00B050"/>
                </a:solidFill>
              </a:rPr>
              <a:t>of</a:t>
            </a:r>
            <a:r>
              <a:rPr lang="sv-SE" sz="2800" b="1" dirty="0">
                <a:solidFill>
                  <a:srgbClr val="00B050"/>
                </a:solidFill>
              </a:rPr>
              <a:t> species </a:t>
            </a:r>
            <a:r>
              <a:rPr lang="sv-SE" sz="2800" b="1" dirty="0" smtClean="0">
                <a:solidFill>
                  <a:srgbClr val="00B050"/>
                </a:solidFill>
              </a:rPr>
              <a:t>2 </a:t>
            </a:r>
            <a:r>
              <a:rPr lang="sv-SE" sz="2800" b="1" dirty="0">
                <a:solidFill>
                  <a:srgbClr val="00B050"/>
                </a:solidFill>
              </a:rPr>
              <a:t>= </a:t>
            </a:r>
            <a:r>
              <a:rPr lang="sv-SE" sz="2800" b="1" dirty="0" smtClean="0">
                <a:solidFill>
                  <a:srgbClr val="00B050"/>
                </a:solidFill>
              </a:rPr>
              <a:t>”Green”</a:t>
            </a:r>
            <a:endParaRPr lang="sv-SE" sz="2800" b="1" dirty="0">
              <a:solidFill>
                <a:srgbClr val="00B050"/>
              </a:solidFill>
            </a:endParaRPr>
          </a:p>
        </p:txBody>
      </p:sp>
      <p:sp>
        <p:nvSpPr>
          <p:cNvPr id="7" name="textruta 6"/>
          <p:cNvSpPr txBox="1"/>
          <p:nvPr/>
        </p:nvSpPr>
        <p:spPr>
          <a:xfrm>
            <a:off x="7176449" y="3177038"/>
            <a:ext cx="4243317" cy="523220"/>
          </a:xfrm>
          <a:prstGeom prst="rect">
            <a:avLst/>
          </a:prstGeom>
          <a:noFill/>
        </p:spPr>
        <p:txBody>
          <a:bodyPr wrap="square" rtlCol="0">
            <a:spAutoFit/>
          </a:bodyPr>
          <a:lstStyle/>
          <a:p>
            <a:r>
              <a:rPr lang="sv-SE" sz="2800" b="1" dirty="0" err="1" smtClean="0">
                <a:solidFill>
                  <a:srgbClr val="FF0000"/>
                </a:solidFill>
              </a:rPr>
              <a:t>Separability</a:t>
            </a:r>
            <a:endParaRPr lang="sv-SE" b="1" dirty="0">
              <a:solidFill>
                <a:srgbClr val="FF0000"/>
              </a:solidFill>
            </a:endParaRPr>
          </a:p>
        </p:txBody>
      </p:sp>
      <p:cxnSp>
        <p:nvCxnSpPr>
          <p:cNvPr id="11" name="Rak 10"/>
          <p:cNvCxnSpPr/>
          <p:nvPr/>
        </p:nvCxnSpPr>
        <p:spPr>
          <a:xfrm flipH="1">
            <a:off x="559828" y="3475889"/>
            <a:ext cx="6373290" cy="237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9775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48</a:t>
            </a:fld>
            <a:endParaRPr lang="sv-SE">
              <a:solidFill>
                <a:prstClr val="black">
                  <a:tint val="75000"/>
                </a:prstClr>
              </a:solidFill>
            </a:endParaRPr>
          </a:p>
        </p:txBody>
      </p:sp>
      <p:sp>
        <p:nvSpPr>
          <p:cNvPr id="5" name="Rektangel 4"/>
          <p:cNvSpPr/>
          <p:nvPr/>
        </p:nvSpPr>
        <p:spPr>
          <a:xfrm>
            <a:off x="984682" y="721550"/>
            <a:ext cx="5478262"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1863194936"/>
              </p:ext>
            </p:extLst>
          </p:nvPr>
        </p:nvGraphicFramePr>
        <p:xfrm>
          <a:off x="1243066" y="1002410"/>
          <a:ext cx="4756512" cy="2095130"/>
        </p:xfrm>
        <a:graphic>
          <a:graphicData uri="http://schemas.openxmlformats.org/presentationml/2006/ole">
            <mc:AlternateContent xmlns:mc="http://schemas.openxmlformats.org/markup-compatibility/2006">
              <mc:Choice xmlns:v="urn:schemas-microsoft-com:vml" Requires="v">
                <p:oleObj spid="_x0000_s5214" name="Equation" r:id="rId3" imgW="2133360" imgH="939600" progId="Equation.DSMT4">
                  <p:embed/>
                </p:oleObj>
              </mc:Choice>
              <mc:Fallback>
                <p:oleObj name="Equation" r:id="rId3" imgW="2133360" imgH="939600" progId="Equation.DSMT4">
                  <p:embed/>
                  <p:pic>
                    <p:nvPicPr>
                      <p:cNvPr id="0" name=""/>
                      <p:cNvPicPr/>
                      <p:nvPr/>
                    </p:nvPicPr>
                    <p:blipFill>
                      <a:blip r:embed="rId4"/>
                      <a:stretch>
                        <a:fillRect/>
                      </a:stretch>
                    </p:blipFill>
                    <p:spPr>
                      <a:xfrm>
                        <a:off x="1243066" y="1002410"/>
                        <a:ext cx="4756512" cy="2095130"/>
                      </a:xfrm>
                      <a:prstGeom prst="rect">
                        <a:avLst/>
                      </a:prstGeom>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3055021888"/>
              </p:ext>
            </p:extLst>
          </p:nvPr>
        </p:nvGraphicFramePr>
        <p:xfrm>
          <a:off x="1243066" y="4040010"/>
          <a:ext cx="5006814" cy="2117167"/>
        </p:xfrm>
        <a:graphic>
          <a:graphicData uri="http://schemas.openxmlformats.org/presentationml/2006/ole">
            <mc:AlternateContent xmlns:mc="http://schemas.openxmlformats.org/markup-compatibility/2006">
              <mc:Choice xmlns:v="urn:schemas-microsoft-com:vml" Requires="v">
                <p:oleObj spid="_x0000_s5215" name="Equation" r:id="rId5" imgW="2222280" imgH="939600" progId="Equation.DSMT4">
                  <p:embed/>
                </p:oleObj>
              </mc:Choice>
              <mc:Fallback>
                <p:oleObj name="Equation" r:id="rId5" imgW="2222280" imgH="939600" progId="Equation.DSMT4">
                  <p:embed/>
                  <p:pic>
                    <p:nvPicPr>
                      <p:cNvPr id="0" name=""/>
                      <p:cNvPicPr/>
                      <p:nvPr/>
                    </p:nvPicPr>
                    <p:blipFill>
                      <a:blip r:embed="rId6"/>
                      <a:stretch>
                        <a:fillRect/>
                      </a:stretch>
                    </p:blipFill>
                    <p:spPr>
                      <a:xfrm>
                        <a:off x="1243066" y="4040010"/>
                        <a:ext cx="5006814" cy="2117167"/>
                      </a:xfrm>
                      <a:prstGeom prst="rect">
                        <a:avLst/>
                      </a:prstGeom>
                    </p:spPr>
                  </p:pic>
                </p:oleObj>
              </mc:Fallback>
            </mc:AlternateContent>
          </a:graphicData>
        </a:graphic>
      </p:graphicFrame>
      <p:sp>
        <p:nvSpPr>
          <p:cNvPr id="9" name="Rektangel 8"/>
          <p:cNvSpPr/>
          <p:nvPr/>
        </p:nvSpPr>
        <p:spPr>
          <a:xfrm>
            <a:off x="984682" y="3706314"/>
            <a:ext cx="5478262" cy="28495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2583799918"/>
              </p:ext>
            </p:extLst>
          </p:nvPr>
        </p:nvGraphicFramePr>
        <p:xfrm>
          <a:off x="7280979" y="781177"/>
          <a:ext cx="2767553" cy="2656851"/>
        </p:xfrm>
        <a:graphic>
          <a:graphicData uri="http://schemas.openxmlformats.org/presentationml/2006/ole">
            <mc:AlternateContent xmlns:mc="http://schemas.openxmlformats.org/markup-compatibility/2006">
              <mc:Choice xmlns:v="urn:schemas-microsoft-com:vml" Requires="v">
                <p:oleObj spid="_x0000_s5216" name="Equation" r:id="rId7" imgW="1587240" imgH="1523880" progId="Equation.DSMT4">
                  <p:embed/>
                </p:oleObj>
              </mc:Choice>
              <mc:Fallback>
                <p:oleObj name="Equation" r:id="rId7" imgW="1587240" imgH="1523880" progId="Equation.DSMT4">
                  <p:embed/>
                  <p:pic>
                    <p:nvPicPr>
                      <p:cNvPr id="0" name=""/>
                      <p:cNvPicPr/>
                      <p:nvPr/>
                    </p:nvPicPr>
                    <p:blipFill>
                      <a:blip r:embed="rId8"/>
                      <a:stretch>
                        <a:fillRect/>
                      </a:stretch>
                    </p:blipFill>
                    <p:spPr>
                      <a:xfrm>
                        <a:off x="7280979" y="781177"/>
                        <a:ext cx="2767553" cy="2656851"/>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888602243"/>
              </p:ext>
            </p:extLst>
          </p:nvPr>
        </p:nvGraphicFramePr>
        <p:xfrm>
          <a:off x="7280979" y="3840838"/>
          <a:ext cx="2704175" cy="2515512"/>
        </p:xfrm>
        <a:graphic>
          <a:graphicData uri="http://schemas.openxmlformats.org/presentationml/2006/ole">
            <mc:AlternateContent xmlns:mc="http://schemas.openxmlformats.org/markup-compatibility/2006">
              <mc:Choice xmlns:v="urn:schemas-microsoft-com:vml" Requires="v">
                <p:oleObj spid="_x0000_s5217" name="Equation" r:id="rId9" imgW="1638000" imgH="1523880" progId="Equation.DSMT4">
                  <p:embed/>
                </p:oleObj>
              </mc:Choice>
              <mc:Fallback>
                <p:oleObj name="Equation" r:id="rId9" imgW="1638000" imgH="1523880" progId="Equation.DSMT4">
                  <p:embed/>
                  <p:pic>
                    <p:nvPicPr>
                      <p:cNvPr id="0" name=""/>
                      <p:cNvPicPr/>
                      <p:nvPr/>
                    </p:nvPicPr>
                    <p:blipFill>
                      <a:blip r:embed="rId10"/>
                      <a:stretch>
                        <a:fillRect/>
                      </a:stretch>
                    </p:blipFill>
                    <p:spPr>
                      <a:xfrm>
                        <a:off x="7280979" y="3840838"/>
                        <a:ext cx="2704175" cy="2515512"/>
                      </a:xfrm>
                      <a:prstGeom prst="rect">
                        <a:avLst/>
                      </a:prstGeom>
                    </p:spPr>
                  </p:pic>
                </p:oleObj>
              </mc:Fallback>
            </mc:AlternateContent>
          </a:graphicData>
        </a:graphic>
      </p:graphicFrame>
      <p:sp>
        <p:nvSpPr>
          <p:cNvPr id="10" name="Rektangel 9"/>
          <p:cNvSpPr/>
          <p:nvPr/>
        </p:nvSpPr>
        <p:spPr>
          <a:xfrm>
            <a:off x="6605727" y="721550"/>
            <a:ext cx="4107766"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1" name="Rektangel 10"/>
          <p:cNvSpPr/>
          <p:nvPr/>
        </p:nvSpPr>
        <p:spPr>
          <a:xfrm>
            <a:off x="6605727" y="3706314"/>
            <a:ext cx="4107766" cy="28495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7" name="Rektangel 6"/>
          <p:cNvSpPr/>
          <p:nvPr/>
        </p:nvSpPr>
        <p:spPr>
          <a:xfrm>
            <a:off x="984682" y="215468"/>
            <a:ext cx="5014896" cy="400110"/>
          </a:xfrm>
          <a:prstGeom prst="rect">
            <a:avLst/>
          </a:prstGeom>
        </p:spPr>
        <p:txBody>
          <a:bodyPr wrap="square">
            <a:spAutoFit/>
          </a:bodyPr>
          <a:lstStyle/>
          <a:p>
            <a:pPr lvl="0"/>
            <a:r>
              <a:rPr lang="sv-SE" sz="2000" b="1" dirty="0" err="1"/>
              <a:t>First</a:t>
            </a:r>
            <a:r>
              <a:rPr lang="sv-SE" sz="2000" b="1" dirty="0"/>
              <a:t> order </a:t>
            </a:r>
            <a:r>
              <a:rPr lang="sv-SE" sz="2000" b="1" dirty="0" smtClean="0"/>
              <a:t>optimum </a:t>
            </a:r>
            <a:r>
              <a:rPr lang="sv-SE" sz="2000" b="1" dirty="0" err="1"/>
              <a:t>conditions</a:t>
            </a:r>
            <a:endParaRPr lang="sv-SE" sz="2000" b="1" dirty="0"/>
          </a:p>
        </p:txBody>
      </p:sp>
      <p:sp>
        <p:nvSpPr>
          <p:cNvPr id="12" name="Rektangel 11"/>
          <p:cNvSpPr/>
          <p:nvPr/>
        </p:nvSpPr>
        <p:spPr>
          <a:xfrm>
            <a:off x="6605727" y="215468"/>
            <a:ext cx="3893951" cy="400110"/>
          </a:xfrm>
          <a:prstGeom prst="rect">
            <a:avLst/>
          </a:prstGeom>
        </p:spPr>
        <p:txBody>
          <a:bodyPr wrap="none">
            <a:spAutoFit/>
          </a:bodyPr>
          <a:lstStyle/>
          <a:p>
            <a:pPr lvl="0"/>
            <a:r>
              <a:rPr lang="sv-SE" sz="2000" b="1" dirty="0" smtClean="0">
                <a:solidFill>
                  <a:prstClr val="black"/>
                </a:solidFill>
              </a:rPr>
              <a:t>Second order maximum </a:t>
            </a:r>
            <a:r>
              <a:rPr lang="sv-SE" sz="2000" b="1" dirty="0" err="1" smtClean="0">
                <a:solidFill>
                  <a:prstClr val="black"/>
                </a:solidFill>
              </a:rPr>
              <a:t>conditions</a:t>
            </a:r>
            <a:endParaRPr lang="sv-SE" sz="2000" b="1" dirty="0">
              <a:solidFill>
                <a:prstClr val="black"/>
              </a:solidFill>
            </a:endParaRPr>
          </a:p>
        </p:txBody>
      </p:sp>
      <p:sp>
        <p:nvSpPr>
          <p:cNvPr id="13" name="textruta 12"/>
          <p:cNvSpPr txBox="1"/>
          <p:nvPr/>
        </p:nvSpPr>
        <p:spPr>
          <a:xfrm>
            <a:off x="10944580" y="1786436"/>
            <a:ext cx="609462" cy="646331"/>
          </a:xfrm>
          <a:prstGeom prst="rect">
            <a:avLst/>
          </a:prstGeom>
          <a:noFill/>
        </p:spPr>
        <p:txBody>
          <a:bodyPr wrap="none" rtlCol="0">
            <a:spAutoFit/>
          </a:bodyPr>
          <a:lstStyle/>
          <a:p>
            <a:r>
              <a:rPr lang="sv-SE" b="1" dirty="0" smtClean="0">
                <a:solidFill>
                  <a:srgbClr val="0070C0"/>
                </a:solidFill>
              </a:rPr>
              <a:t>1 = </a:t>
            </a:r>
          </a:p>
          <a:p>
            <a:r>
              <a:rPr lang="sv-SE" b="1" dirty="0" err="1" smtClean="0">
                <a:solidFill>
                  <a:srgbClr val="0070C0"/>
                </a:solidFill>
              </a:rPr>
              <a:t>Blue</a:t>
            </a:r>
            <a:endParaRPr lang="sv-SE" b="1" dirty="0">
              <a:solidFill>
                <a:srgbClr val="0070C0"/>
              </a:solidFill>
            </a:endParaRPr>
          </a:p>
        </p:txBody>
      </p:sp>
      <p:sp>
        <p:nvSpPr>
          <p:cNvPr id="14" name="Rektangel 13"/>
          <p:cNvSpPr/>
          <p:nvPr/>
        </p:nvSpPr>
        <p:spPr>
          <a:xfrm>
            <a:off x="10944580" y="4775429"/>
            <a:ext cx="888329" cy="646331"/>
          </a:xfrm>
          <a:prstGeom prst="rect">
            <a:avLst/>
          </a:prstGeom>
        </p:spPr>
        <p:txBody>
          <a:bodyPr wrap="square">
            <a:spAutoFit/>
          </a:bodyPr>
          <a:lstStyle/>
          <a:p>
            <a:pPr lvl="0"/>
            <a:r>
              <a:rPr lang="sv-SE" b="1" dirty="0" smtClean="0">
                <a:solidFill>
                  <a:srgbClr val="00B050"/>
                </a:solidFill>
              </a:rPr>
              <a:t>2 </a:t>
            </a:r>
            <a:r>
              <a:rPr lang="sv-SE" b="1" dirty="0">
                <a:solidFill>
                  <a:srgbClr val="00B050"/>
                </a:solidFill>
              </a:rPr>
              <a:t>= </a:t>
            </a:r>
          </a:p>
          <a:p>
            <a:pPr lvl="0"/>
            <a:r>
              <a:rPr lang="sv-SE" b="1" dirty="0" smtClean="0">
                <a:solidFill>
                  <a:srgbClr val="00B050"/>
                </a:solidFill>
              </a:rPr>
              <a:t>Green</a:t>
            </a:r>
            <a:endParaRPr lang="sv-SE" b="1" dirty="0">
              <a:solidFill>
                <a:srgbClr val="00B050"/>
              </a:solidFill>
            </a:endParaRPr>
          </a:p>
        </p:txBody>
      </p:sp>
    </p:spTree>
    <p:extLst>
      <p:ext uri="{BB962C8B-B14F-4D97-AF65-F5344CB8AC3E}">
        <p14:creationId xmlns:p14="http://schemas.microsoft.com/office/powerpoint/2010/main" val="3284011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49</a:t>
            </a:fld>
            <a:endParaRPr lang="sv-SE">
              <a:solidFill>
                <a:prstClr val="black">
                  <a:tint val="75000"/>
                </a:prstClr>
              </a:solidFill>
            </a:endParaRPr>
          </a:p>
        </p:txBody>
      </p:sp>
      <p:sp>
        <p:nvSpPr>
          <p:cNvPr id="5" name="Rektangel 4"/>
          <p:cNvSpPr/>
          <p:nvPr/>
        </p:nvSpPr>
        <p:spPr>
          <a:xfrm>
            <a:off x="984682" y="488272"/>
            <a:ext cx="5478262"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3983448751"/>
              </p:ext>
            </p:extLst>
          </p:nvPr>
        </p:nvGraphicFramePr>
        <p:xfrm>
          <a:off x="1243066" y="967666"/>
          <a:ext cx="4756512" cy="2095130"/>
        </p:xfrm>
        <a:graphic>
          <a:graphicData uri="http://schemas.openxmlformats.org/presentationml/2006/ole">
            <mc:AlternateContent xmlns:mc="http://schemas.openxmlformats.org/markup-compatibility/2006">
              <mc:Choice xmlns:v="urn:schemas-microsoft-com:vml" Requires="v">
                <p:oleObj spid="_x0000_s6246" name="Equation" r:id="rId3" imgW="2133360" imgH="939600" progId="Equation.DSMT4">
                  <p:embed/>
                </p:oleObj>
              </mc:Choice>
              <mc:Fallback>
                <p:oleObj name="Equation" r:id="rId3" imgW="2133360" imgH="939600" progId="Equation.DSMT4">
                  <p:embed/>
                  <p:pic>
                    <p:nvPicPr>
                      <p:cNvPr id="0" name=""/>
                      <p:cNvPicPr/>
                      <p:nvPr/>
                    </p:nvPicPr>
                    <p:blipFill>
                      <a:blip r:embed="rId4"/>
                      <a:stretch>
                        <a:fillRect/>
                      </a:stretch>
                    </p:blipFill>
                    <p:spPr>
                      <a:xfrm>
                        <a:off x="1243066" y="967666"/>
                        <a:ext cx="4756512" cy="2095130"/>
                      </a:xfrm>
                      <a:prstGeom prst="rect">
                        <a:avLst/>
                      </a:prstGeom>
                    </p:spPr>
                  </p:pic>
                </p:oleObj>
              </mc:Fallback>
            </mc:AlternateContent>
          </a:graphicData>
        </a:graphic>
      </p:graphicFrame>
      <p:sp>
        <p:nvSpPr>
          <p:cNvPr id="9" name="Rektangel 8"/>
          <p:cNvSpPr/>
          <p:nvPr/>
        </p:nvSpPr>
        <p:spPr>
          <a:xfrm>
            <a:off x="984682" y="3506787"/>
            <a:ext cx="5478262" cy="284956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2" name="Objekt 1"/>
          <p:cNvGraphicFramePr>
            <a:graphicFrameLocks noChangeAspect="1"/>
          </p:cNvGraphicFramePr>
          <p:nvPr/>
        </p:nvGraphicFramePr>
        <p:xfrm>
          <a:off x="7290846" y="574561"/>
          <a:ext cx="2767553" cy="2656851"/>
        </p:xfrm>
        <a:graphic>
          <a:graphicData uri="http://schemas.openxmlformats.org/presentationml/2006/ole">
            <mc:AlternateContent xmlns:mc="http://schemas.openxmlformats.org/markup-compatibility/2006">
              <mc:Choice xmlns:v="urn:schemas-microsoft-com:vml" Requires="v">
                <p:oleObj spid="_x0000_s6247" name="Equation" r:id="rId5" imgW="1587240" imgH="1523880" progId="Equation.DSMT4">
                  <p:embed/>
                </p:oleObj>
              </mc:Choice>
              <mc:Fallback>
                <p:oleObj name="Equation" r:id="rId5" imgW="1587240" imgH="1523880" progId="Equation.DSMT4">
                  <p:embed/>
                  <p:pic>
                    <p:nvPicPr>
                      <p:cNvPr id="0" name=""/>
                      <p:cNvPicPr/>
                      <p:nvPr/>
                    </p:nvPicPr>
                    <p:blipFill>
                      <a:blip r:embed="rId6"/>
                      <a:stretch>
                        <a:fillRect/>
                      </a:stretch>
                    </p:blipFill>
                    <p:spPr>
                      <a:xfrm>
                        <a:off x="7290846" y="574561"/>
                        <a:ext cx="2767553" cy="2656851"/>
                      </a:xfrm>
                      <a:prstGeom prst="rect">
                        <a:avLst/>
                      </a:prstGeom>
                    </p:spPr>
                  </p:pic>
                </p:oleObj>
              </mc:Fallback>
            </mc:AlternateContent>
          </a:graphicData>
        </a:graphic>
      </p:graphicFrame>
      <p:sp>
        <p:nvSpPr>
          <p:cNvPr id="10" name="Rektangel 9"/>
          <p:cNvSpPr/>
          <p:nvPr/>
        </p:nvSpPr>
        <p:spPr>
          <a:xfrm>
            <a:off x="6605727" y="488272"/>
            <a:ext cx="3772269" cy="282943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1" name="Rektangel 10"/>
          <p:cNvSpPr/>
          <p:nvPr/>
        </p:nvSpPr>
        <p:spPr>
          <a:xfrm>
            <a:off x="6605727" y="3506787"/>
            <a:ext cx="3772269" cy="284956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12" name="Objekt 11"/>
          <p:cNvGraphicFramePr>
            <a:graphicFrameLocks noChangeAspect="1"/>
          </p:cNvGraphicFramePr>
          <p:nvPr>
            <p:extLst>
              <p:ext uri="{D42A27DB-BD31-4B8C-83A1-F6EECF244321}">
                <p14:modId xmlns:p14="http://schemas.microsoft.com/office/powerpoint/2010/main" val="2702955418"/>
              </p:ext>
            </p:extLst>
          </p:nvPr>
        </p:nvGraphicFramePr>
        <p:xfrm>
          <a:off x="1243066" y="4228123"/>
          <a:ext cx="4956981" cy="1406888"/>
        </p:xfrm>
        <a:graphic>
          <a:graphicData uri="http://schemas.openxmlformats.org/presentationml/2006/ole">
            <mc:AlternateContent xmlns:mc="http://schemas.openxmlformats.org/markup-compatibility/2006">
              <mc:Choice xmlns:v="urn:schemas-microsoft-com:vml" Requires="v">
                <p:oleObj spid="_x0000_s6248" name="Equation" r:id="rId7" imgW="1879560" imgH="533160" progId="Equation.DSMT4">
                  <p:embed/>
                </p:oleObj>
              </mc:Choice>
              <mc:Fallback>
                <p:oleObj name="Equation" r:id="rId7" imgW="1879560" imgH="533160" progId="Equation.DSMT4">
                  <p:embed/>
                  <p:pic>
                    <p:nvPicPr>
                      <p:cNvPr id="0" name=""/>
                      <p:cNvPicPr/>
                      <p:nvPr/>
                    </p:nvPicPr>
                    <p:blipFill>
                      <a:blip r:embed="rId8"/>
                      <a:stretch>
                        <a:fillRect/>
                      </a:stretch>
                    </p:blipFill>
                    <p:spPr>
                      <a:xfrm>
                        <a:off x="1243066" y="4228123"/>
                        <a:ext cx="4956981" cy="1406888"/>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851282913"/>
              </p:ext>
            </p:extLst>
          </p:nvPr>
        </p:nvGraphicFramePr>
        <p:xfrm>
          <a:off x="6894203" y="3837688"/>
          <a:ext cx="2871234" cy="2136732"/>
        </p:xfrm>
        <a:graphic>
          <a:graphicData uri="http://schemas.openxmlformats.org/presentationml/2006/ole">
            <mc:AlternateContent xmlns:mc="http://schemas.openxmlformats.org/markup-compatibility/2006">
              <mc:Choice xmlns:v="urn:schemas-microsoft-com:vml" Requires="v">
                <p:oleObj spid="_x0000_s6249" name="Equation" r:id="rId9" imgW="1091880" imgH="812520" progId="Equation.DSMT4">
                  <p:embed/>
                </p:oleObj>
              </mc:Choice>
              <mc:Fallback>
                <p:oleObj name="Equation" r:id="rId9" imgW="1091880" imgH="812520" progId="Equation.DSMT4">
                  <p:embed/>
                  <p:pic>
                    <p:nvPicPr>
                      <p:cNvPr id="0" name=""/>
                      <p:cNvPicPr/>
                      <p:nvPr/>
                    </p:nvPicPr>
                    <p:blipFill>
                      <a:blip r:embed="rId10"/>
                      <a:stretch>
                        <a:fillRect/>
                      </a:stretch>
                    </p:blipFill>
                    <p:spPr>
                      <a:xfrm>
                        <a:off x="6894203" y="3837688"/>
                        <a:ext cx="2871234" cy="2136732"/>
                      </a:xfrm>
                      <a:prstGeom prst="rect">
                        <a:avLst/>
                      </a:prstGeom>
                    </p:spPr>
                  </p:pic>
                </p:oleObj>
              </mc:Fallback>
            </mc:AlternateContent>
          </a:graphicData>
        </a:graphic>
      </p:graphicFrame>
      <p:sp>
        <p:nvSpPr>
          <p:cNvPr id="4" name="Rektangel 3"/>
          <p:cNvSpPr/>
          <p:nvPr/>
        </p:nvSpPr>
        <p:spPr>
          <a:xfrm>
            <a:off x="10659648" y="1692065"/>
            <a:ext cx="773373" cy="646331"/>
          </a:xfrm>
          <a:prstGeom prst="rect">
            <a:avLst/>
          </a:prstGeom>
        </p:spPr>
        <p:txBody>
          <a:bodyPr wrap="square">
            <a:spAutoFit/>
          </a:bodyPr>
          <a:lstStyle/>
          <a:p>
            <a:pPr lvl="0"/>
            <a:r>
              <a:rPr lang="sv-SE" b="1" dirty="0">
                <a:solidFill>
                  <a:srgbClr val="0070C0"/>
                </a:solidFill>
              </a:rPr>
              <a:t>1 = </a:t>
            </a:r>
          </a:p>
          <a:p>
            <a:pPr lvl="0"/>
            <a:r>
              <a:rPr lang="sv-SE" b="1" dirty="0" err="1">
                <a:solidFill>
                  <a:srgbClr val="0070C0"/>
                </a:solidFill>
              </a:rPr>
              <a:t>Blue</a:t>
            </a:r>
            <a:endParaRPr lang="sv-SE" b="1" dirty="0">
              <a:solidFill>
                <a:srgbClr val="0070C0"/>
              </a:solidFill>
            </a:endParaRPr>
          </a:p>
        </p:txBody>
      </p:sp>
      <p:sp>
        <p:nvSpPr>
          <p:cNvPr id="8" name="Rektangel 7"/>
          <p:cNvSpPr/>
          <p:nvPr/>
        </p:nvSpPr>
        <p:spPr>
          <a:xfrm>
            <a:off x="10666472" y="4582888"/>
            <a:ext cx="766549" cy="646331"/>
          </a:xfrm>
          <a:prstGeom prst="rect">
            <a:avLst/>
          </a:prstGeom>
        </p:spPr>
        <p:txBody>
          <a:bodyPr wrap="square">
            <a:spAutoFit/>
          </a:bodyPr>
          <a:lstStyle/>
          <a:p>
            <a:pPr lvl="0"/>
            <a:r>
              <a:rPr lang="sv-SE" b="1" dirty="0">
                <a:solidFill>
                  <a:srgbClr val="0070C0"/>
                </a:solidFill>
              </a:rPr>
              <a:t>1 = </a:t>
            </a:r>
          </a:p>
          <a:p>
            <a:pPr lvl="0"/>
            <a:r>
              <a:rPr lang="sv-SE" b="1" dirty="0" err="1">
                <a:solidFill>
                  <a:srgbClr val="0070C0"/>
                </a:solidFill>
              </a:rPr>
              <a:t>Blue</a:t>
            </a:r>
            <a:endParaRPr lang="sv-SE" b="1" dirty="0">
              <a:solidFill>
                <a:srgbClr val="0070C0"/>
              </a:solidFill>
            </a:endParaRPr>
          </a:p>
        </p:txBody>
      </p:sp>
    </p:spTree>
    <p:extLst>
      <p:ext uri="{BB962C8B-B14F-4D97-AF65-F5344CB8AC3E}">
        <p14:creationId xmlns:p14="http://schemas.microsoft.com/office/powerpoint/2010/main" val="1189447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4D83055-B480-425C-AE2D-0955F072BBF0}" type="slidenum">
              <a:rPr lang="sv-SE" smtClean="0"/>
              <a:t>5</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440" y="0"/>
            <a:ext cx="9507119" cy="6858000"/>
          </a:xfrm>
          <a:prstGeom prst="rect">
            <a:avLst/>
          </a:prstGeom>
        </p:spPr>
      </p:pic>
    </p:spTree>
    <p:extLst>
      <p:ext uri="{BB962C8B-B14F-4D97-AF65-F5344CB8AC3E}">
        <p14:creationId xmlns:p14="http://schemas.microsoft.com/office/powerpoint/2010/main" val="33383265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50</a:t>
            </a:fld>
            <a:endParaRPr lang="sv-SE">
              <a:solidFill>
                <a:prstClr val="black">
                  <a:tint val="75000"/>
                </a:prstClr>
              </a:solidFill>
            </a:endParaRPr>
          </a:p>
        </p:txBody>
      </p:sp>
      <p:sp>
        <p:nvSpPr>
          <p:cNvPr id="5" name="Rektangel 4"/>
          <p:cNvSpPr/>
          <p:nvPr/>
        </p:nvSpPr>
        <p:spPr>
          <a:xfrm>
            <a:off x="984682" y="488272"/>
            <a:ext cx="5478262"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9" name="Rektangel 8"/>
          <p:cNvSpPr/>
          <p:nvPr/>
        </p:nvSpPr>
        <p:spPr>
          <a:xfrm>
            <a:off x="984682" y="3506786"/>
            <a:ext cx="5478262" cy="309872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0" name="Rektangel 9"/>
          <p:cNvSpPr/>
          <p:nvPr/>
        </p:nvSpPr>
        <p:spPr>
          <a:xfrm>
            <a:off x="6605727" y="488272"/>
            <a:ext cx="3772269" cy="282943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1" name="Rektangel 10"/>
          <p:cNvSpPr/>
          <p:nvPr/>
        </p:nvSpPr>
        <p:spPr>
          <a:xfrm>
            <a:off x="6605727" y="3506787"/>
            <a:ext cx="3772269" cy="309872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12" name="Objekt 11"/>
          <p:cNvGraphicFramePr>
            <a:graphicFrameLocks noChangeAspect="1"/>
          </p:cNvGraphicFramePr>
          <p:nvPr>
            <p:extLst>
              <p:ext uri="{D42A27DB-BD31-4B8C-83A1-F6EECF244321}">
                <p14:modId xmlns:p14="http://schemas.microsoft.com/office/powerpoint/2010/main" val="4207709039"/>
              </p:ext>
            </p:extLst>
          </p:nvPr>
        </p:nvGraphicFramePr>
        <p:xfrm>
          <a:off x="1306186" y="1199542"/>
          <a:ext cx="4956981" cy="1406888"/>
        </p:xfrm>
        <a:graphic>
          <a:graphicData uri="http://schemas.openxmlformats.org/presentationml/2006/ole">
            <mc:AlternateContent xmlns:mc="http://schemas.openxmlformats.org/markup-compatibility/2006">
              <mc:Choice xmlns:v="urn:schemas-microsoft-com:vml" Requires="v">
                <p:oleObj spid="_x0000_s7258" name="Equation" r:id="rId3" imgW="1879560" imgH="533160" progId="Equation.DSMT4">
                  <p:embed/>
                </p:oleObj>
              </mc:Choice>
              <mc:Fallback>
                <p:oleObj name="Equation" r:id="rId3" imgW="1879560" imgH="533160" progId="Equation.DSMT4">
                  <p:embed/>
                  <p:pic>
                    <p:nvPicPr>
                      <p:cNvPr id="0" name=""/>
                      <p:cNvPicPr/>
                      <p:nvPr/>
                    </p:nvPicPr>
                    <p:blipFill>
                      <a:blip r:embed="rId4"/>
                      <a:stretch>
                        <a:fillRect/>
                      </a:stretch>
                    </p:blipFill>
                    <p:spPr>
                      <a:xfrm>
                        <a:off x="1306186" y="1199542"/>
                        <a:ext cx="4956981" cy="1406888"/>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473991649"/>
              </p:ext>
            </p:extLst>
          </p:nvPr>
        </p:nvGraphicFramePr>
        <p:xfrm>
          <a:off x="6894203" y="834620"/>
          <a:ext cx="2871234" cy="2136732"/>
        </p:xfrm>
        <a:graphic>
          <a:graphicData uri="http://schemas.openxmlformats.org/presentationml/2006/ole">
            <mc:AlternateContent xmlns:mc="http://schemas.openxmlformats.org/markup-compatibility/2006">
              <mc:Choice xmlns:v="urn:schemas-microsoft-com:vml" Requires="v">
                <p:oleObj spid="_x0000_s7259" name="Equation" r:id="rId5" imgW="1091880" imgH="812520" progId="Equation.DSMT4">
                  <p:embed/>
                </p:oleObj>
              </mc:Choice>
              <mc:Fallback>
                <p:oleObj name="Equation" r:id="rId5" imgW="1091880" imgH="812520" progId="Equation.DSMT4">
                  <p:embed/>
                  <p:pic>
                    <p:nvPicPr>
                      <p:cNvPr id="0" name=""/>
                      <p:cNvPicPr/>
                      <p:nvPr/>
                    </p:nvPicPr>
                    <p:blipFill>
                      <a:blip r:embed="rId6"/>
                      <a:stretch>
                        <a:fillRect/>
                      </a:stretch>
                    </p:blipFill>
                    <p:spPr>
                      <a:xfrm>
                        <a:off x="6894203" y="834620"/>
                        <a:ext cx="2871234" cy="2136732"/>
                      </a:xfrm>
                      <a:prstGeom prst="rect">
                        <a:avLst/>
                      </a:prstGeom>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1213873819"/>
              </p:ext>
            </p:extLst>
          </p:nvPr>
        </p:nvGraphicFramePr>
        <p:xfrm>
          <a:off x="1130798" y="4375139"/>
          <a:ext cx="5010150" cy="2046288"/>
        </p:xfrm>
        <a:graphic>
          <a:graphicData uri="http://schemas.openxmlformats.org/presentationml/2006/ole">
            <mc:AlternateContent xmlns:mc="http://schemas.openxmlformats.org/markup-compatibility/2006">
              <mc:Choice xmlns:v="urn:schemas-microsoft-com:vml" Requires="v">
                <p:oleObj spid="_x0000_s7260" name="Equation" r:id="rId7" imgW="2489040" imgH="1015920" progId="Equation.DSMT4">
                  <p:embed/>
                </p:oleObj>
              </mc:Choice>
              <mc:Fallback>
                <p:oleObj name="Equation" r:id="rId7" imgW="2489040" imgH="1015920" progId="Equation.DSMT4">
                  <p:embed/>
                  <p:pic>
                    <p:nvPicPr>
                      <p:cNvPr id="0" name=""/>
                      <p:cNvPicPr/>
                      <p:nvPr/>
                    </p:nvPicPr>
                    <p:blipFill>
                      <a:blip r:embed="rId8"/>
                      <a:stretch>
                        <a:fillRect/>
                      </a:stretch>
                    </p:blipFill>
                    <p:spPr>
                      <a:xfrm>
                        <a:off x="1130798" y="4375139"/>
                        <a:ext cx="5010150" cy="2046288"/>
                      </a:xfrm>
                      <a:prstGeom prst="rect">
                        <a:avLst/>
                      </a:prstGeom>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527445667"/>
              </p:ext>
            </p:extLst>
          </p:nvPr>
        </p:nvGraphicFramePr>
        <p:xfrm>
          <a:off x="6894203" y="4730739"/>
          <a:ext cx="3238500" cy="1335088"/>
        </p:xfrm>
        <a:graphic>
          <a:graphicData uri="http://schemas.openxmlformats.org/presentationml/2006/ole">
            <mc:AlternateContent xmlns:mc="http://schemas.openxmlformats.org/markup-compatibility/2006">
              <mc:Choice xmlns:v="urn:schemas-microsoft-com:vml" Requires="v">
                <p:oleObj spid="_x0000_s7261" name="Equation" r:id="rId9" imgW="1231560" imgH="507960" progId="Equation.DSMT4">
                  <p:embed/>
                </p:oleObj>
              </mc:Choice>
              <mc:Fallback>
                <p:oleObj name="Equation" r:id="rId9" imgW="1231560" imgH="507960" progId="Equation.DSMT4">
                  <p:embed/>
                  <p:pic>
                    <p:nvPicPr>
                      <p:cNvPr id="0" name=""/>
                      <p:cNvPicPr/>
                      <p:nvPr/>
                    </p:nvPicPr>
                    <p:blipFill>
                      <a:blip r:embed="rId10"/>
                      <a:stretch>
                        <a:fillRect/>
                      </a:stretch>
                    </p:blipFill>
                    <p:spPr>
                      <a:xfrm>
                        <a:off x="6894203" y="4730739"/>
                        <a:ext cx="3238500" cy="1335088"/>
                      </a:xfrm>
                      <a:prstGeom prst="rect">
                        <a:avLst/>
                      </a:prstGeom>
                    </p:spPr>
                  </p:pic>
                </p:oleObj>
              </mc:Fallback>
            </mc:AlternateContent>
          </a:graphicData>
        </a:graphic>
      </p:graphicFrame>
      <p:sp>
        <p:nvSpPr>
          <p:cNvPr id="2" name="textruta 1"/>
          <p:cNvSpPr txBox="1"/>
          <p:nvPr/>
        </p:nvSpPr>
        <p:spPr>
          <a:xfrm>
            <a:off x="984682" y="3525464"/>
            <a:ext cx="4826258" cy="830997"/>
          </a:xfrm>
          <a:prstGeom prst="rect">
            <a:avLst/>
          </a:prstGeom>
          <a:noFill/>
        </p:spPr>
        <p:txBody>
          <a:bodyPr wrap="none" rtlCol="0">
            <a:spAutoFit/>
          </a:bodyPr>
          <a:lstStyle/>
          <a:p>
            <a:r>
              <a:rPr lang="sv-SE" sz="2400" b="1" dirty="0" smtClean="0">
                <a:solidFill>
                  <a:srgbClr val="FF0000"/>
                </a:solidFill>
              </a:rPr>
              <a:t>The optimal parameter </a:t>
            </a:r>
            <a:r>
              <a:rPr lang="sv-SE" sz="2400" b="1" dirty="0" err="1" smtClean="0">
                <a:solidFill>
                  <a:srgbClr val="FF0000"/>
                </a:solidFill>
              </a:rPr>
              <a:t>value</a:t>
            </a:r>
            <a:r>
              <a:rPr lang="sv-SE" sz="2400" b="1" dirty="0" smtClean="0">
                <a:solidFill>
                  <a:srgbClr val="FF0000"/>
                </a:solidFill>
              </a:rPr>
              <a:t> via the</a:t>
            </a:r>
          </a:p>
          <a:p>
            <a:r>
              <a:rPr lang="sv-SE" sz="2400" b="1" dirty="0" err="1" smtClean="0">
                <a:solidFill>
                  <a:srgbClr val="FF0000"/>
                </a:solidFill>
              </a:rPr>
              <a:t>analytical</a:t>
            </a:r>
            <a:r>
              <a:rPr lang="sv-SE" sz="2400" b="1" dirty="0" smtClean="0">
                <a:solidFill>
                  <a:srgbClr val="FF0000"/>
                </a:solidFill>
              </a:rPr>
              <a:t> solution:</a:t>
            </a:r>
            <a:endParaRPr lang="sv-SE" sz="2400" b="1" dirty="0">
              <a:solidFill>
                <a:srgbClr val="FF0000"/>
              </a:solidFill>
            </a:endParaRPr>
          </a:p>
        </p:txBody>
      </p:sp>
      <p:sp>
        <p:nvSpPr>
          <p:cNvPr id="3" name="textruta 2"/>
          <p:cNvSpPr txBox="1"/>
          <p:nvPr/>
        </p:nvSpPr>
        <p:spPr>
          <a:xfrm>
            <a:off x="6698394" y="3525463"/>
            <a:ext cx="3006400" cy="830997"/>
          </a:xfrm>
          <a:prstGeom prst="rect">
            <a:avLst/>
          </a:prstGeom>
          <a:noFill/>
        </p:spPr>
        <p:txBody>
          <a:bodyPr wrap="none" rtlCol="0">
            <a:spAutoFit/>
          </a:bodyPr>
          <a:lstStyle/>
          <a:p>
            <a:r>
              <a:rPr lang="sv-SE" sz="2400" b="1" dirty="0" smtClean="0">
                <a:solidFill>
                  <a:srgbClr val="FF0000"/>
                </a:solidFill>
              </a:rPr>
              <a:t>The second order </a:t>
            </a:r>
          </a:p>
          <a:p>
            <a:r>
              <a:rPr lang="sv-SE" sz="2400" b="1" dirty="0" smtClean="0">
                <a:solidFill>
                  <a:srgbClr val="FF0000"/>
                </a:solidFill>
              </a:rPr>
              <a:t>maximum </a:t>
            </a:r>
            <a:r>
              <a:rPr lang="sv-SE" sz="2400" b="1" dirty="0" err="1" smtClean="0">
                <a:solidFill>
                  <a:srgbClr val="FF0000"/>
                </a:solidFill>
              </a:rPr>
              <a:t>conditions</a:t>
            </a:r>
            <a:r>
              <a:rPr lang="sv-SE" sz="2400" b="1" dirty="0" smtClean="0">
                <a:solidFill>
                  <a:srgbClr val="FF0000"/>
                </a:solidFill>
              </a:rPr>
              <a:t>:</a:t>
            </a:r>
            <a:r>
              <a:rPr lang="sv-SE" dirty="0" smtClean="0"/>
              <a:t> </a:t>
            </a:r>
            <a:endParaRPr lang="sv-SE" dirty="0"/>
          </a:p>
        </p:txBody>
      </p:sp>
    </p:spTree>
    <p:extLst>
      <p:ext uri="{BB962C8B-B14F-4D97-AF65-F5344CB8AC3E}">
        <p14:creationId xmlns:p14="http://schemas.microsoft.com/office/powerpoint/2010/main" val="37764075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51</a:t>
            </a:fld>
            <a:endParaRPr lang="sv-SE">
              <a:solidFill>
                <a:prstClr val="black">
                  <a:tint val="75000"/>
                </a:prstClr>
              </a:solidFill>
            </a:endParaRPr>
          </a:p>
        </p:txBody>
      </p:sp>
      <p:sp>
        <p:nvSpPr>
          <p:cNvPr id="5" name="Rektangel 4"/>
          <p:cNvSpPr/>
          <p:nvPr/>
        </p:nvSpPr>
        <p:spPr>
          <a:xfrm>
            <a:off x="984682" y="488272"/>
            <a:ext cx="5478262"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9" name="Rektangel 8"/>
          <p:cNvSpPr/>
          <p:nvPr/>
        </p:nvSpPr>
        <p:spPr>
          <a:xfrm>
            <a:off x="984682" y="3506787"/>
            <a:ext cx="5478262" cy="284956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0" name="Rektangel 9"/>
          <p:cNvSpPr/>
          <p:nvPr/>
        </p:nvSpPr>
        <p:spPr>
          <a:xfrm>
            <a:off x="6605727" y="488272"/>
            <a:ext cx="3772269" cy="282943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1" name="Rektangel 10"/>
          <p:cNvSpPr/>
          <p:nvPr/>
        </p:nvSpPr>
        <p:spPr>
          <a:xfrm>
            <a:off x="6605727" y="3506787"/>
            <a:ext cx="5201574" cy="284956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13" name="Objekt 12"/>
          <p:cNvGraphicFramePr>
            <a:graphicFrameLocks noChangeAspect="1"/>
          </p:cNvGraphicFramePr>
          <p:nvPr>
            <p:extLst>
              <p:ext uri="{D42A27DB-BD31-4B8C-83A1-F6EECF244321}">
                <p14:modId xmlns:p14="http://schemas.microsoft.com/office/powerpoint/2010/main" val="561443617"/>
              </p:ext>
            </p:extLst>
          </p:nvPr>
        </p:nvGraphicFramePr>
        <p:xfrm>
          <a:off x="1219200" y="990600"/>
          <a:ext cx="5010150" cy="2046288"/>
        </p:xfrm>
        <a:graphic>
          <a:graphicData uri="http://schemas.openxmlformats.org/presentationml/2006/ole">
            <mc:AlternateContent xmlns:mc="http://schemas.openxmlformats.org/markup-compatibility/2006">
              <mc:Choice xmlns:v="urn:schemas-microsoft-com:vml" Requires="v">
                <p:oleObj spid="_x0000_s8287" name="Equation" r:id="rId3" imgW="2489040" imgH="1015920" progId="Equation.DSMT4">
                  <p:embed/>
                </p:oleObj>
              </mc:Choice>
              <mc:Fallback>
                <p:oleObj name="Equation" r:id="rId3" imgW="2489040" imgH="1015920" progId="Equation.DSMT4">
                  <p:embed/>
                  <p:pic>
                    <p:nvPicPr>
                      <p:cNvPr id="0" name=""/>
                      <p:cNvPicPr/>
                      <p:nvPr/>
                    </p:nvPicPr>
                    <p:blipFill>
                      <a:blip r:embed="rId4"/>
                      <a:stretch>
                        <a:fillRect/>
                      </a:stretch>
                    </p:blipFill>
                    <p:spPr>
                      <a:xfrm>
                        <a:off x="1219200" y="990600"/>
                        <a:ext cx="5010150" cy="2046288"/>
                      </a:xfrm>
                      <a:prstGeom prst="rect">
                        <a:avLst/>
                      </a:prstGeom>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2493090466"/>
              </p:ext>
            </p:extLst>
          </p:nvPr>
        </p:nvGraphicFramePr>
        <p:xfrm>
          <a:off x="6872611" y="1345899"/>
          <a:ext cx="3238500" cy="1335088"/>
        </p:xfrm>
        <a:graphic>
          <a:graphicData uri="http://schemas.openxmlformats.org/presentationml/2006/ole">
            <mc:AlternateContent xmlns:mc="http://schemas.openxmlformats.org/markup-compatibility/2006">
              <mc:Choice xmlns:v="urn:schemas-microsoft-com:vml" Requires="v">
                <p:oleObj spid="_x0000_s8288" name="Equation" r:id="rId5" imgW="1231560" imgH="507960" progId="Equation.DSMT4">
                  <p:embed/>
                </p:oleObj>
              </mc:Choice>
              <mc:Fallback>
                <p:oleObj name="Equation" r:id="rId5" imgW="1231560" imgH="507960" progId="Equation.DSMT4">
                  <p:embed/>
                  <p:pic>
                    <p:nvPicPr>
                      <p:cNvPr id="0" name=""/>
                      <p:cNvPicPr/>
                      <p:nvPr/>
                    </p:nvPicPr>
                    <p:blipFill>
                      <a:blip r:embed="rId6"/>
                      <a:stretch>
                        <a:fillRect/>
                      </a:stretch>
                    </p:blipFill>
                    <p:spPr>
                      <a:xfrm>
                        <a:off x="6872611" y="1345899"/>
                        <a:ext cx="3238500" cy="1335088"/>
                      </a:xfrm>
                      <a:prstGeom prst="rect">
                        <a:avLst/>
                      </a:prstGeom>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3130064781"/>
              </p:ext>
            </p:extLst>
          </p:nvPr>
        </p:nvGraphicFramePr>
        <p:xfrm>
          <a:off x="1160463" y="4169469"/>
          <a:ext cx="5127625" cy="633413"/>
        </p:xfrm>
        <a:graphic>
          <a:graphicData uri="http://schemas.openxmlformats.org/presentationml/2006/ole">
            <mc:AlternateContent xmlns:mc="http://schemas.openxmlformats.org/markup-compatibility/2006">
              <mc:Choice xmlns:v="urn:schemas-microsoft-com:vml" Requires="v">
                <p:oleObj spid="_x0000_s8289" name="Equation" r:id="rId7" imgW="3390840" imgH="419040" progId="Equation.DSMT4">
                  <p:embed/>
                </p:oleObj>
              </mc:Choice>
              <mc:Fallback>
                <p:oleObj name="Equation" r:id="rId7" imgW="3390840" imgH="419040" progId="Equation.DSMT4">
                  <p:embed/>
                  <p:pic>
                    <p:nvPicPr>
                      <p:cNvPr id="0" name=""/>
                      <p:cNvPicPr/>
                      <p:nvPr/>
                    </p:nvPicPr>
                    <p:blipFill>
                      <a:blip r:embed="rId8"/>
                      <a:stretch>
                        <a:fillRect/>
                      </a:stretch>
                    </p:blipFill>
                    <p:spPr>
                      <a:xfrm>
                        <a:off x="1160463" y="4169469"/>
                        <a:ext cx="5127625" cy="633413"/>
                      </a:xfrm>
                      <a:prstGeom prst="rect">
                        <a:avLst/>
                      </a:prstGeom>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1222866218"/>
              </p:ext>
            </p:extLst>
          </p:nvPr>
        </p:nvGraphicFramePr>
        <p:xfrm>
          <a:off x="6806788" y="4035556"/>
          <a:ext cx="4799451" cy="1978408"/>
        </p:xfrm>
        <a:graphic>
          <a:graphicData uri="http://schemas.openxmlformats.org/presentationml/2006/ole">
            <mc:AlternateContent xmlns:mc="http://schemas.openxmlformats.org/markup-compatibility/2006">
              <mc:Choice xmlns:v="urn:schemas-microsoft-com:vml" Requires="v">
                <p:oleObj spid="_x0000_s8290" name="Equation" r:id="rId9" imgW="2679480" imgH="1104840" progId="Equation.DSMT4">
                  <p:embed/>
                </p:oleObj>
              </mc:Choice>
              <mc:Fallback>
                <p:oleObj name="Equation" r:id="rId9" imgW="2679480" imgH="1104840" progId="Equation.DSMT4">
                  <p:embed/>
                  <p:pic>
                    <p:nvPicPr>
                      <p:cNvPr id="0" name=""/>
                      <p:cNvPicPr/>
                      <p:nvPr/>
                    </p:nvPicPr>
                    <p:blipFill>
                      <a:blip r:embed="rId10"/>
                      <a:stretch>
                        <a:fillRect/>
                      </a:stretch>
                    </p:blipFill>
                    <p:spPr>
                      <a:xfrm>
                        <a:off x="6806788" y="4035556"/>
                        <a:ext cx="4799451" cy="1978408"/>
                      </a:xfrm>
                      <a:prstGeom prst="rect">
                        <a:avLst/>
                      </a:prstGeom>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660512335"/>
              </p:ext>
            </p:extLst>
          </p:nvPr>
        </p:nvGraphicFramePr>
        <p:xfrm>
          <a:off x="1436270" y="5191127"/>
          <a:ext cx="3778081" cy="854566"/>
        </p:xfrm>
        <a:graphic>
          <a:graphicData uri="http://schemas.openxmlformats.org/presentationml/2006/ole">
            <mc:AlternateContent xmlns:mc="http://schemas.openxmlformats.org/markup-compatibility/2006">
              <mc:Choice xmlns:v="urn:schemas-microsoft-com:vml" Requires="v">
                <p:oleObj spid="_x0000_s8291" name="Equation" r:id="rId11" imgW="1066680" imgH="241200" progId="Equation.DSMT4">
                  <p:embed/>
                </p:oleObj>
              </mc:Choice>
              <mc:Fallback>
                <p:oleObj name="Equation" r:id="rId11" imgW="1066680" imgH="241200" progId="Equation.DSMT4">
                  <p:embed/>
                  <p:pic>
                    <p:nvPicPr>
                      <p:cNvPr id="0" name=""/>
                      <p:cNvPicPr/>
                      <p:nvPr/>
                    </p:nvPicPr>
                    <p:blipFill>
                      <a:blip r:embed="rId12"/>
                      <a:stretch>
                        <a:fillRect/>
                      </a:stretch>
                    </p:blipFill>
                    <p:spPr>
                      <a:xfrm>
                        <a:off x="1436270" y="5191127"/>
                        <a:ext cx="3778081" cy="854566"/>
                      </a:xfrm>
                      <a:prstGeom prst="rect">
                        <a:avLst/>
                      </a:prstGeom>
                    </p:spPr>
                  </p:pic>
                </p:oleObj>
              </mc:Fallback>
            </mc:AlternateContent>
          </a:graphicData>
        </a:graphic>
      </p:graphicFrame>
      <p:sp>
        <p:nvSpPr>
          <p:cNvPr id="3" name="Rektangel med rundade hörn 2"/>
          <p:cNvSpPr/>
          <p:nvPr/>
        </p:nvSpPr>
        <p:spPr>
          <a:xfrm>
            <a:off x="1160463" y="5024761"/>
            <a:ext cx="4130628" cy="110970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med rundade hörn 3"/>
          <p:cNvSpPr/>
          <p:nvPr/>
        </p:nvSpPr>
        <p:spPr>
          <a:xfrm>
            <a:off x="6684885" y="5142855"/>
            <a:ext cx="1846556" cy="10209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1085401" y="3548339"/>
            <a:ext cx="4473789" cy="461665"/>
          </a:xfrm>
          <a:prstGeom prst="rect">
            <a:avLst/>
          </a:prstGeom>
          <a:noFill/>
        </p:spPr>
        <p:txBody>
          <a:bodyPr wrap="none" rtlCol="0">
            <a:spAutoFit/>
          </a:bodyPr>
          <a:lstStyle/>
          <a:p>
            <a:r>
              <a:rPr lang="sv-SE" sz="2400" b="1" i="1" dirty="0" err="1" smtClean="0">
                <a:solidFill>
                  <a:srgbClr val="FF0000"/>
                </a:solidFill>
              </a:rPr>
              <a:t>With</a:t>
            </a:r>
            <a:r>
              <a:rPr lang="sv-SE" sz="2400" b="1" i="1" dirty="0" smtClean="0">
                <a:solidFill>
                  <a:srgbClr val="FF0000"/>
                </a:solidFill>
              </a:rPr>
              <a:t> </a:t>
            </a:r>
            <a:r>
              <a:rPr lang="sv-SE" sz="2400" b="1" i="1" dirty="0" err="1" smtClean="0">
                <a:solidFill>
                  <a:srgbClr val="FF0000"/>
                </a:solidFill>
              </a:rPr>
              <a:t>figures</a:t>
            </a:r>
            <a:r>
              <a:rPr lang="sv-SE" sz="2400" b="1" i="1" dirty="0" smtClean="0">
                <a:solidFill>
                  <a:srgbClr val="FF0000"/>
                </a:solidFill>
              </a:rPr>
              <a:t> from CASE 0, </a:t>
            </a:r>
            <a:r>
              <a:rPr lang="sv-SE" sz="2400" b="1" i="1" dirty="0" err="1" smtClean="0">
                <a:solidFill>
                  <a:srgbClr val="FF0000"/>
                </a:solidFill>
              </a:rPr>
              <a:t>we</a:t>
            </a:r>
            <a:r>
              <a:rPr lang="sv-SE" sz="2400" b="1" i="1" dirty="0" smtClean="0">
                <a:solidFill>
                  <a:srgbClr val="FF0000"/>
                </a:solidFill>
              </a:rPr>
              <a:t> get:</a:t>
            </a:r>
            <a:endParaRPr lang="sv-SE" sz="2400" b="1" i="1" dirty="0">
              <a:solidFill>
                <a:srgbClr val="FF0000"/>
              </a:solidFill>
            </a:endParaRPr>
          </a:p>
        </p:txBody>
      </p:sp>
      <p:sp>
        <p:nvSpPr>
          <p:cNvPr id="12" name="Rektangel 11"/>
          <p:cNvSpPr/>
          <p:nvPr/>
        </p:nvSpPr>
        <p:spPr>
          <a:xfrm>
            <a:off x="6684885" y="3548339"/>
            <a:ext cx="4473789" cy="461665"/>
          </a:xfrm>
          <a:prstGeom prst="rect">
            <a:avLst/>
          </a:prstGeom>
        </p:spPr>
        <p:txBody>
          <a:bodyPr wrap="none">
            <a:spAutoFit/>
          </a:bodyPr>
          <a:lstStyle/>
          <a:p>
            <a:pPr lvl="0"/>
            <a:r>
              <a:rPr lang="sv-SE" sz="2400" b="1" i="1" dirty="0" err="1">
                <a:solidFill>
                  <a:srgbClr val="FF0000"/>
                </a:solidFill>
              </a:rPr>
              <a:t>With</a:t>
            </a:r>
            <a:r>
              <a:rPr lang="sv-SE" sz="2400" b="1" i="1" dirty="0">
                <a:solidFill>
                  <a:srgbClr val="FF0000"/>
                </a:solidFill>
              </a:rPr>
              <a:t> </a:t>
            </a:r>
            <a:r>
              <a:rPr lang="sv-SE" sz="2400" b="1" i="1" dirty="0" err="1">
                <a:solidFill>
                  <a:srgbClr val="FF0000"/>
                </a:solidFill>
              </a:rPr>
              <a:t>figures</a:t>
            </a:r>
            <a:r>
              <a:rPr lang="sv-SE" sz="2400" b="1" i="1" dirty="0">
                <a:solidFill>
                  <a:srgbClr val="FF0000"/>
                </a:solidFill>
              </a:rPr>
              <a:t> from CASE 0, </a:t>
            </a:r>
            <a:r>
              <a:rPr lang="sv-SE" sz="2400" b="1" i="1" dirty="0" err="1">
                <a:solidFill>
                  <a:srgbClr val="FF0000"/>
                </a:solidFill>
              </a:rPr>
              <a:t>we</a:t>
            </a:r>
            <a:r>
              <a:rPr lang="sv-SE" sz="2400" b="1" i="1" dirty="0">
                <a:solidFill>
                  <a:srgbClr val="FF0000"/>
                </a:solidFill>
              </a:rPr>
              <a:t> get:</a:t>
            </a:r>
            <a:endParaRPr lang="sv-SE" sz="2400" b="1" i="1" dirty="0">
              <a:solidFill>
                <a:srgbClr val="FF0000"/>
              </a:solidFill>
            </a:endParaRPr>
          </a:p>
        </p:txBody>
      </p:sp>
    </p:spTree>
    <p:extLst>
      <p:ext uri="{BB962C8B-B14F-4D97-AF65-F5344CB8AC3E}">
        <p14:creationId xmlns:p14="http://schemas.microsoft.com/office/powerpoint/2010/main" val="30659051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nvPr>
        </p:nvGraphicFramePr>
        <p:xfrm>
          <a:off x="502918" y="640080"/>
          <a:ext cx="8268289" cy="5747365"/>
        </p:xfrm>
        <a:graphic>
          <a:graphicData uri="http://schemas.openxmlformats.org/drawingml/2006/table">
            <a:tbl>
              <a:tblPr firstRow="1" firstCol="1" bandRow="1">
                <a:tableStyleId>{5C22544A-7EE6-4342-B048-85BDC9FD1C3A}</a:tableStyleId>
              </a:tblPr>
              <a:tblGrid>
                <a:gridCol w="1652872"/>
                <a:gridCol w="1235761"/>
                <a:gridCol w="1344914"/>
                <a:gridCol w="1344914"/>
                <a:gridCol w="1344914"/>
                <a:gridCol w="1344914"/>
              </a:tblGrid>
              <a:tr h="194344">
                <a:tc gridSpan="2">
                  <a:txBody>
                    <a:bodyPr/>
                    <a:lstStyle/>
                    <a:p>
                      <a:pP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gridSpan="2">
                  <a:txBody>
                    <a:bodyPr/>
                    <a:lstStyle/>
                    <a:p>
                      <a:pPr algn="ctr">
                        <a:lnSpc>
                          <a:spcPct val="107000"/>
                        </a:lnSpc>
                        <a:spcAft>
                          <a:spcPts val="0"/>
                        </a:spcAft>
                      </a:pPr>
                      <a:r>
                        <a:rPr lang="sv-SE" sz="1200">
                          <a:effectLst/>
                        </a:rPr>
                        <a:t>Regressionsstatistik</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Multipel-R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0,94869828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0,900028426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Justerad 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0,896569202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357239,6095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Observationer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ANOVA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fg</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KvS</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MKv</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p-värde för 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Regression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dirty="0">
                          <a:effectLst/>
                        </a:rPr>
                        <a:t>10</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3,32045E+14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3,32045E+13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260,1821758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3,8861E-138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Residual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3,68822E+13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1,2762E+11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spcAft>
                          <a:spcPts val="0"/>
                        </a:spcAft>
                      </a:pPr>
                      <a:r>
                        <a:rPr lang="sv-SE" sz="1200">
                          <a:effectLst/>
                        </a:rPr>
                        <a:t>Totalt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3,68927E+14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4344">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4344">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Koefficienter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t-kvot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p-värde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Konstant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-2051272,546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149401,4285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-13,72993931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2,27661E-33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-27225,34464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1108,252192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-24,56601922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9,83949E-73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-16391,15333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1043,094784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-15,71396347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1,20624E-40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-101963,8556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3172,163703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-32,14331452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1,98109E-97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-42856,37519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3055,416205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-14,02636247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1,9043E-34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Dp1Dp1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-37,89528101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3,24952884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-11,6617771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5,16894E-26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Dp2Dp2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-27,99794181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3,055076955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-9,16439822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9,54992E-18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dirty="0">
                          <a:effectLst/>
                        </a:rPr>
                        <a:t>Dc1Dc1</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-549,0229524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26,93047653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-20,38667796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7,1657E-58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Dc2Dc2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-229,0582263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27,60918492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-8,296450147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4,13298E-15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-208,1579104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8,435028634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-24,67779534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4,04107E-73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237823">
                <a:tc>
                  <a:txBody>
                    <a:bodyPr/>
                    <a:lstStyle/>
                    <a:p>
                      <a:pPr>
                        <a:lnSpc>
                          <a:spcPct val="107000"/>
                        </a:lnSpc>
                        <a:spcAft>
                          <a:spcPts val="0"/>
                        </a:spcAft>
                      </a:pPr>
                      <a:r>
                        <a:rPr lang="sv-SE" sz="1200">
                          <a:effectLst/>
                        </a:rPr>
                        <a:t>Dp2Dc2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-105,4858035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8,451945763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-12,48065315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6,93176E-29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bl>
          </a:graphicData>
        </a:graphic>
      </p:graphicFrame>
      <p:sp>
        <p:nvSpPr>
          <p:cNvPr id="3" name="Rectangle 1"/>
          <p:cNvSpPr>
            <a:spLocks noChangeArrowheads="1"/>
          </p:cNvSpPr>
          <p:nvPr/>
        </p:nvSpPr>
        <p:spPr bwMode="auto">
          <a:xfrm>
            <a:off x="3124885" y="1779434"/>
            <a:ext cx="29391538" cy="5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solidFill>
                <a:prstClr val="black"/>
              </a:solidFill>
            </a:endParaRPr>
          </a:p>
        </p:txBody>
      </p:sp>
      <p:sp>
        <p:nvSpPr>
          <p:cNvPr id="4" name="textruta 3"/>
          <p:cNvSpPr txBox="1"/>
          <p:nvPr/>
        </p:nvSpPr>
        <p:spPr>
          <a:xfrm>
            <a:off x="3995225" y="83440"/>
            <a:ext cx="2180491" cy="584775"/>
          </a:xfrm>
          <a:prstGeom prst="rect">
            <a:avLst/>
          </a:prstGeom>
          <a:noFill/>
        </p:spPr>
        <p:txBody>
          <a:bodyPr wrap="square" rtlCol="0">
            <a:spAutoFit/>
          </a:bodyPr>
          <a:lstStyle/>
          <a:p>
            <a:r>
              <a:rPr lang="sv-SE" sz="3200" b="1" dirty="0" smtClean="0">
                <a:solidFill>
                  <a:srgbClr val="FF0000"/>
                </a:solidFill>
              </a:rPr>
              <a:t>Case 0</a:t>
            </a:r>
            <a:endParaRPr lang="sv-SE" sz="3200" b="1" dirty="0">
              <a:solidFill>
                <a:srgbClr val="FF0000"/>
              </a:solidFill>
            </a:endParaRPr>
          </a:p>
        </p:txBody>
      </p:sp>
      <p:sp>
        <p:nvSpPr>
          <p:cNvPr id="5" name="textruta 4"/>
          <p:cNvSpPr txBox="1"/>
          <p:nvPr/>
        </p:nvSpPr>
        <p:spPr>
          <a:xfrm>
            <a:off x="9221541" y="668215"/>
            <a:ext cx="2384306" cy="5170646"/>
          </a:xfrm>
          <a:prstGeom prst="rect">
            <a:avLst/>
          </a:prstGeom>
          <a:noFill/>
        </p:spPr>
        <p:txBody>
          <a:bodyPr wrap="square" rtlCol="0">
            <a:spAutoFit/>
          </a:bodyPr>
          <a:lstStyle/>
          <a:p>
            <a:r>
              <a:rPr lang="sv-SE" sz="2400" b="1" i="1" dirty="0">
                <a:solidFill>
                  <a:srgbClr val="FF0000"/>
                </a:solidFill>
              </a:rPr>
              <a:t>All parameters </a:t>
            </a:r>
            <a:r>
              <a:rPr lang="sv-SE" sz="2400" b="1" i="1" dirty="0" err="1">
                <a:solidFill>
                  <a:srgbClr val="FF0000"/>
                </a:solidFill>
              </a:rPr>
              <a:t>have</a:t>
            </a:r>
            <a:r>
              <a:rPr lang="sv-SE" sz="2400" b="1" i="1" dirty="0">
                <a:solidFill>
                  <a:srgbClr val="FF0000"/>
                </a:solidFill>
              </a:rPr>
              <a:t> </a:t>
            </a:r>
            <a:r>
              <a:rPr lang="sv-SE" sz="2400" b="1" i="1" dirty="0" smtClean="0">
                <a:solidFill>
                  <a:srgbClr val="FF0000"/>
                </a:solidFill>
              </a:rPr>
              <a:t>the </a:t>
            </a:r>
            <a:r>
              <a:rPr lang="sv-SE" sz="2400" b="1" i="1" dirty="0" err="1">
                <a:solidFill>
                  <a:srgbClr val="FF0000"/>
                </a:solidFill>
              </a:rPr>
              <a:t>expected</a:t>
            </a:r>
            <a:r>
              <a:rPr lang="sv-SE" sz="2400" b="1" i="1" dirty="0">
                <a:solidFill>
                  <a:srgbClr val="FF0000"/>
                </a:solidFill>
              </a:rPr>
              <a:t> </a:t>
            </a:r>
            <a:r>
              <a:rPr lang="sv-SE" sz="2400" b="1" i="1" dirty="0" err="1">
                <a:solidFill>
                  <a:srgbClr val="FF0000"/>
                </a:solidFill>
              </a:rPr>
              <a:t>signs</a:t>
            </a:r>
            <a:r>
              <a:rPr lang="sv-SE" sz="2400" b="1" i="1" dirty="0">
                <a:solidFill>
                  <a:srgbClr val="FF0000"/>
                </a:solidFill>
              </a:rPr>
              <a:t>.</a:t>
            </a:r>
          </a:p>
          <a:p>
            <a:endParaRPr lang="sv-SE" sz="2400" b="1" i="1" dirty="0" smtClean="0">
              <a:solidFill>
                <a:srgbClr val="FF0000"/>
              </a:solidFill>
            </a:endParaRPr>
          </a:p>
          <a:p>
            <a:r>
              <a:rPr lang="sv-SE" sz="2400" b="1" i="1" dirty="0" smtClean="0">
                <a:solidFill>
                  <a:srgbClr val="FF0000"/>
                </a:solidFill>
              </a:rPr>
              <a:t>All p-</a:t>
            </a:r>
            <a:r>
              <a:rPr lang="sv-SE" sz="2400" b="1" i="1" dirty="0" err="1" smtClean="0">
                <a:solidFill>
                  <a:srgbClr val="FF0000"/>
                </a:solidFill>
              </a:rPr>
              <a:t>values</a:t>
            </a:r>
            <a:r>
              <a:rPr lang="sv-SE" sz="2400" b="1" i="1" dirty="0" smtClean="0">
                <a:solidFill>
                  <a:srgbClr val="FF0000"/>
                </a:solidFill>
              </a:rPr>
              <a:t> </a:t>
            </a:r>
            <a:r>
              <a:rPr lang="sv-SE" sz="2400" b="1" i="1" dirty="0" err="1" smtClean="0">
                <a:solidFill>
                  <a:srgbClr val="FF0000"/>
                </a:solidFill>
              </a:rPr>
              <a:t>are</a:t>
            </a:r>
            <a:r>
              <a:rPr lang="sv-SE" sz="2400" b="1" i="1" dirty="0" smtClean="0">
                <a:solidFill>
                  <a:srgbClr val="FF0000"/>
                </a:solidFill>
              </a:rPr>
              <a:t> </a:t>
            </a:r>
            <a:r>
              <a:rPr lang="sv-SE" sz="2400" b="1" i="1" dirty="0" err="1" smtClean="0">
                <a:solidFill>
                  <a:srgbClr val="FF0000"/>
                </a:solidFill>
              </a:rPr>
              <a:t>very</a:t>
            </a:r>
            <a:r>
              <a:rPr lang="sv-SE" sz="2400" b="1" i="1" dirty="0" smtClean="0">
                <a:solidFill>
                  <a:srgbClr val="FF0000"/>
                </a:solidFill>
              </a:rPr>
              <a:t> </a:t>
            </a:r>
            <a:r>
              <a:rPr lang="sv-SE" sz="2400" b="1" i="1" dirty="0" err="1" smtClean="0">
                <a:solidFill>
                  <a:srgbClr val="FF0000"/>
                </a:solidFill>
              </a:rPr>
              <a:t>low</a:t>
            </a:r>
            <a:r>
              <a:rPr lang="sv-SE" sz="2400" b="1" i="1" dirty="0" smtClean="0">
                <a:solidFill>
                  <a:srgbClr val="FF0000"/>
                </a:solidFill>
              </a:rPr>
              <a:t>.</a:t>
            </a:r>
          </a:p>
          <a:p>
            <a:endParaRPr lang="sv-SE" sz="2400" b="1" i="1" dirty="0" smtClean="0">
              <a:solidFill>
                <a:srgbClr val="FF0000"/>
              </a:solidFill>
            </a:endParaRPr>
          </a:p>
          <a:p>
            <a:r>
              <a:rPr lang="sv-SE" sz="2400" b="1" i="1" dirty="0" smtClean="0">
                <a:solidFill>
                  <a:srgbClr val="FF0000"/>
                </a:solidFill>
              </a:rPr>
              <a:t>All t-</a:t>
            </a:r>
            <a:r>
              <a:rPr lang="sv-SE" sz="2400" b="1" i="1" dirty="0" err="1" smtClean="0">
                <a:solidFill>
                  <a:srgbClr val="FF0000"/>
                </a:solidFill>
              </a:rPr>
              <a:t>values</a:t>
            </a:r>
            <a:r>
              <a:rPr lang="sv-SE" sz="2400" b="1" i="1" dirty="0" smtClean="0">
                <a:solidFill>
                  <a:srgbClr val="FF0000"/>
                </a:solidFill>
              </a:rPr>
              <a:t> </a:t>
            </a:r>
            <a:r>
              <a:rPr lang="sv-SE" sz="2400" b="1" i="1" dirty="0" err="1" smtClean="0">
                <a:solidFill>
                  <a:srgbClr val="FF0000"/>
                </a:solidFill>
              </a:rPr>
              <a:t>are</a:t>
            </a:r>
            <a:r>
              <a:rPr lang="sv-SE" sz="2400" b="1" i="1" dirty="0" smtClean="0">
                <a:solidFill>
                  <a:srgbClr val="FF0000"/>
                </a:solidFill>
              </a:rPr>
              <a:t> </a:t>
            </a:r>
            <a:r>
              <a:rPr lang="sv-SE" sz="2400" b="1" i="1" dirty="0" err="1" smtClean="0">
                <a:solidFill>
                  <a:srgbClr val="FF0000"/>
                </a:solidFill>
              </a:rPr>
              <a:t>very</a:t>
            </a:r>
            <a:r>
              <a:rPr lang="sv-SE" sz="2400" b="1" i="1" dirty="0" smtClean="0">
                <a:solidFill>
                  <a:srgbClr val="FF0000"/>
                </a:solidFill>
              </a:rPr>
              <a:t> negative.</a:t>
            </a:r>
          </a:p>
          <a:p>
            <a:endParaRPr lang="sv-SE" sz="2400" b="1" i="1" dirty="0" smtClean="0">
              <a:solidFill>
                <a:srgbClr val="FF0000"/>
              </a:solidFill>
            </a:endParaRPr>
          </a:p>
          <a:p>
            <a:r>
              <a:rPr lang="sv-SE" sz="2400" b="1" i="1" dirty="0" smtClean="0">
                <a:solidFill>
                  <a:srgbClr val="FF0000"/>
                </a:solidFill>
              </a:rPr>
              <a:t>All </a:t>
            </a:r>
            <a:r>
              <a:rPr lang="sv-SE" sz="2400" b="1" i="1" dirty="0" err="1" smtClean="0">
                <a:solidFill>
                  <a:srgbClr val="FF0000"/>
                </a:solidFill>
              </a:rPr>
              <a:t>estimations</a:t>
            </a:r>
            <a:r>
              <a:rPr lang="sv-SE" sz="2400" b="1" i="1" dirty="0" smtClean="0">
                <a:solidFill>
                  <a:srgbClr val="FF0000"/>
                </a:solidFill>
              </a:rPr>
              <a:t> </a:t>
            </a:r>
            <a:r>
              <a:rPr lang="sv-SE" sz="2400" b="1" i="1" dirty="0" err="1" smtClean="0">
                <a:solidFill>
                  <a:srgbClr val="FF0000"/>
                </a:solidFill>
              </a:rPr>
              <a:t>have</a:t>
            </a:r>
            <a:r>
              <a:rPr lang="sv-SE" sz="2400" b="1" i="1" dirty="0" smtClean="0">
                <a:solidFill>
                  <a:srgbClr val="FF0000"/>
                </a:solidFill>
              </a:rPr>
              <a:t> </a:t>
            </a:r>
            <a:r>
              <a:rPr lang="sv-SE" sz="2400" b="1" i="1" dirty="0" err="1" smtClean="0">
                <a:solidFill>
                  <a:srgbClr val="FF0000"/>
                </a:solidFill>
              </a:rPr>
              <a:t>very</a:t>
            </a:r>
            <a:r>
              <a:rPr lang="sv-SE" sz="2400" b="1" i="1" dirty="0" smtClean="0">
                <a:solidFill>
                  <a:srgbClr val="FF0000"/>
                </a:solidFill>
              </a:rPr>
              <a:t> </a:t>
            </a:r>
            <a:r>
              <a:rPr lang="sv-SE" sz="2400" b="1" i="1" dirty="0" err="1" smtClean="0">
                <a:solidFill>
                  <a:srgbClr val="FF0000"/>
                </a:solidFill>
              </a:rPr>
              <a:t>good</a:t>
            </a:r>
            <a:r>
              <a:rPr lang="sv-SE" sz="2400" b="1" i="1" dirty="0" smtClean="0">
                <a:solidFill>
                  <a:srgbClr val="FF0000"/>
                </a:solidFill>
              </a:rPr>
              <a:t> precision.</a:t>
            </a:r>
            <a:endParaRPr lang="sv-SE" sz="2400" b="1" i="1" dirty="0">
              <a:solidFill>
                <a:srgbClr val="FF0000"/>
              </a:solidFill>
            </a:endParaRPr>
          </a:p>
          <a:p>
            <a:r>
              <a:rPr lang="sv-SE" dirty="0" smtClean="0">
                <a:solidFill>
                  <a:prstClr val="black"/>
                </a:solidFill>
              </a:rPr>
              <a:t> </a:t>
            </a:r>
            <a:endParaRPr lang="sv-SE" dirty="0">
              <a:solidFill>
                <a:prstClr val="black"/>
              </a:solidFill>
            </a:endParaRPr>
          </a:p>
        </p:txBody>
      </p:sp>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52</a:t>
            </a:fld>
            <a:endParaRPr lang="sv-SE">
              <a:solidFill>
                <a:prstClr val="black">
                  <a:tint val="75000"/>
                </a:prstClr>
              </a:solidFill>
            </a:endParaRPr>
          </a:p>
        </p:txBody>
      </p:sp>
    </p:spTree>
    <p:extLst>
      <p:ext uri="{BB962C8B-B14F-4D97-AF65-F5344CB8AC3E}">
        <p14:creationId xmlns:p14="http://schemas.microsoft.com/office/powerpoint/2010/main" val="5948331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197357" y="0"/>
            <a:ext cx="8216150" cy="7106625"/>
          </a:xfrm>
          <a:prstGeom prst="rect">
            <a:avLst/>
          </a:prstGeom>
        </p:spPr>
        <p:txBody>
          <a:bodyPr wrap="square">
            <a:spAutoFit/>
          </a:bodyPr>
          <a:lstStyle/>
          <a:p>
            <a:pPr>
              <a:lnSpc>
                <a:spcPct val="107000"/>
              </a:lnSpc>
            </a:pPr>
            <a:endParaRPr lang="sv-SE" sz="2400" b="1" dirty="0" smtClean="0">
              <a:solidFill>
                <a:srgbClr val="FF0000"/>
              </a:solidFill>
              <a:ea typeface="Calibri" panose="020F0502020204030204" pitchFamily="34" charset="0"/>
              <a:cs typeface="Times New Roman" panose="02020603050405020304" pitchFamily="18" charset="0"/>
            </a:endParaRPr>
          </a:p>
          <a:p>
            <a:pPr>
              <a:lnSpc>
                <a:spcPct val="107000"/>
              </a:lnSpc>
            </a:pPr>
            <a:r>
              <a:rPr lang="sv-SE" sz="2400" b="1" dirty="0" smtClean="0">
                <a:solidFill>
                  <a:srgbClr val="FF0000"/>
                </a:solidFill>
                <a:ea typeface="Calibri" panose="020F0502020204030204" pitchFamily="34" charset="0"/>
                <a:cs typeface="Times New Roman" panose="02020603050405020304" pitchFamily="18" charset="0"/>
              </a:rPr>
              <a:t>The </a:t>
            </a:r>
            <a:r>
              <a:rPr lang="sv-SE" sz="2400" b="1" dirty="0" err="1" smtClean="0">
                <a:solidFill>
                  <a:srgbClr val="FF0000"/>
                </a:solidFill>
                <a:ea typeface="Calibri" panose="020F0502020204030204" pitchFamily="34" charset="0"/>
                <a:cs typeface="Times New Roman" panose="02020603050405020304" pitchFamily="18" charset="0"/>
              </a:rPr>
              <a:t>expected</a:t>
            </a:r>
            <a:r>
              <a:rPr lang="sv-SE" sz="2400" b="1" dirty="0" smtClean="0">
                <a:solidFill>
                  <a:srgbClr val="FF0000"/>
                </a:solidFill>
                <a:ea typeface="Calibri" panose="020F0502020204030204" pitchFamily="34" charset="0"/>
                <a:cs typeface="Times New Roman" panose="02020603050405020304" pitchFamily="18" charset="0"/>
              </a:rPr>
              <a:t> present </a:t>
            </a:r>
            <a:r>
              <a:rPr lang="sv-SE" sz="2400" b="1" dirty="0" err="1" smtClean="0">
                <a:solidFill>
                  <a:srgbClr val="FF0000"/>
                </a:solidFill>
                <a:ea typeface="Calibri" panose="020F0502020204030204" pitchFamily="34" charset="0"/>
                <a:cs typeface="Times New Roman" panose="02020603050405020304" pitchFamily="18" charset="0"/>
              </a:rPr>
              <a:t>value</a:t>
            </a:r>
            <a:r>
              <a:rPr lang="sv-SE" sz="2400" b="1" dirty="0" smtClean="0">
                <a:solidFill>
                  <a:srgbClr val="FF0000"/>
                </a:solidFill>
                <a:ea typeface="Calibri" panose="020F0502020204030204" pitchFamily="34" charset="0"/>
                <a:cs typeface="Times New Roman" panose="02020603050405020304" pitchFamily="18" charset="0"/>
              </a:rPr>
              <a:t> as a </a:t>
            </a:r>
            <a:r>
              <a:rPr lang="sv-SE" sz="2400" b="1" dirty="0" err="1" smtClean="0">
                <a:solidFill>
                  <a:srgbClr val="FF0000"/>
                </a:solidFill>
                <a:ea typeface="Calibri" panose="020F0502020204030204" pitchFamily="34" charset="0"/>
                <a:cs typeface="Times New Roman" panose="02020603050405020304" pitchFamily="18" charset="0"/>
              </a:rPr>
              <a:t>quadratic</a:t>
            </a:r>
            <a:r>
              <a:rPr lang="sv-SE" sz="2400" b="1" dirty="0" smtClean="0">
                <a:solidFill>
                  <a:srgbClr val="FF0000"/>
                </a:solidFill>
                <a:ea typeface="Calibri" panose="020F0502020204030204" pitchFamily="34" charset="0"/>
                <a:cs typeface="Times New Roman" panose="02020603050405020304" pitchFamily="18" charset="0"/>
              </a:rPr>
              <a:t> </a:t>
            </a:r>
            <a:r>
              <a:rPr lang="sv-SE" sz="2400" b="1" dirty="0" err="1" smtClean="0">
                <a:solidFill>
                  <a:srgbClr val="FF0000"/>
                </a:solidFill>
                <a:ea typeface="Calibri" panose="020F0502020204030204" pitchFamily="34" charset="0"/>
                <a:cs typeface="Times New Roman" panose="02020603050405020304" pitchFamily="18" charset="0"/>
              </a:rPr>
              <a:t>function</a:t>
            </a:r>
            <a:r>
              <a:rPr lang="sv-SE" sz="2400" b="1" dirty="0" smtClean="0">
                <a:solidFill>
                  <a:srgbClr val="FF0000"/>
                </a:solidFill>
                <a:ea typeface="Calibri" panose="020F0502020204030204" pitchFamily="34" charset="0"/>
                <a:cs typeface="Times New Roman" panose="02020603050405020304" pitchFamily="18" charset="0"/>
              </a:rPr>
              <a:t> </a:t>
            </a:r>
          </a:p>
          <a:p>
            <a:pPr>
              <a:lnSpc>
                <a:spcPct val="107000"/>
              </a:lnSpc>
            </a:pPr>
            <a:r>
              <a:rPr lang="sv-SE" sz="2400" b="1" dirty="0" err="1" smtClean="0">
                <a:solidFill>
                  <a:srgbClr val="FF0000"/>
                </a:solidFill>
                <a:ea typeface="Calibri" panose="020F0502020204030204" pitchFamily="34" charset="0"/>
                <a:cs typeface="Times New Roman" panose="02020603050405020304" pitchFamily="18" charset="0"/>
              </a:rPr>
              <a:t>of</a:t>
            </a:r>
            <a:r>
              <a:rPr lang="sv-SE" sz="2400" b="1" dirty="0" smtClean="0">
                <a:solidFill>
                  <a:srgbClr val="FF0000"/>
                </a:solidFill>
                <a:ea typeface="Calibri" panose="020F0502020204030204" pitchFamily="34" charset="0"/>
                <a:cs typeface="Times New Roman" panose="02020603050405020304" pitchFamily="18" charset="0"/>
              </a:rPr>
              <a:t> the parameters in the DL </a:t>
            </a:r>
            <a:r>
              <a:rPr lang="sv-SE" sz="2400" b="1" dirty="0" err="1" smtClean="0">
                <a:solidFill>
                  <a:srgbClr val="FF0000"/>
                </a:solidFill>
                <a:ea typeface="Calibri" panose="020F0502020204030204" pitchFamily="34" charset="0"/>
                <a:cs typeface="Times New Roman" panose="02020603050405020304" pitchFamily="18" charset="0"/>
              </a:rPr>
              <a:t>function</a:t>
            </a:r>
            <a:r>
              <a:rPr lang="sv-SE" sz="2400" b="1" dirty="0" smtClean="0">
                <a:solidFill>
                  <a:srgbClr val="FF0000"/>
                </a:solidFill>
                <a:ea typeface="Calibri" panose="020F0502020204030204" pitchFamily="34" charset="0"/>
                <a:cs typeface="Times New Roman" panose="02020603050405020304" pitchFamily="18" charset="0"/>
              </a:rPr>
              <a:t> (Case 0)</a:t>
            </a:r>
            <a:endParaRPr lang="sv-SE" sz="2000" b="1" dirty="0">
              <a:solidFill>
                <a:srgbClr val="7030A0"/>
              </a:solidFill>
              <a:ea typeface="Calibri" panose="020F0502020204030204" pitchFamily="34" charset="0"/>
              <a:cs typeface="Times New Roman" panose="02020603050405020304" pitchFamily="18" charset="0"/>
            </a:endParaRPr>
          </a:p>
          <a:p>
            <a:pPr>
              <a:lnSpc>
                <a:spcPct val="107000"/>
              </a:lnSpc>
            </a:pPr>
            <a:endParaRPr lang="sv-SE" sz="2400" b="1" dirty="0" smtClean="0">
              <a:solidFill>
                <a:srgbClr val="FF0000"/>
              </a:solidFill>
              <a:ea typeface="Calibri" panose="020F0502020204030204" pitchFamily="34" charset="0"/>
              <a:cs typeface="Times New Roman" panose="02020603050405020304" pitchFamily="18" charset="0"/>
            </a:endParaRPr>
          </a:p>
          <a:p>
            <a:pPr>
              <a:lnSpc>
                <a:spcPct val="107000"/>
              </a:lnSpc>
            </a:pP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EPV = </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- 2051.273 </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- 27.225 * Dp1</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- 16.391 * Dp2</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- 101.964 * Dc1</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- 42.856 * Dc2</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- 0.037895 * Dp1 * Dp1</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- 0.027998 * Dp2 * Dp2</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- 0.54902 * Dc1 * Dc1</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- 0.22906 * Dc2 * Dc2</a:t>
            </a:r>
            <a:endParaRPr lang="sv-SE" sz="2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- 0.20816 * Dp1 * Dc1</a:t>
            </a:r>
            <a:endParaRPr lang="sv-SE" sz="2400" b="1" dirty="0">
              <a:solidFill>
                <a:prstClr val="black"/>
              </a:solidFill>
              <a:ea typeface="Calibri" panose="020F0502020204030204" pitchFamily="34" charset="0"/>
              <a:cs typeface="Times New Roman" panose="02020603050405020304" pitchFamily="18" charset="0"/>
            </a:endParaRPr>
          </a:p>
          <a:p>
            <a:pPr marL="285750" indent="-285750">
              <a:lnSpc>
                <a:spcPct val="107000"/>
              </a:lnSpc>
              <a:buFontTx/>
              <a:buChar char="-"/>
            </a:pPr>
            <a:r>
              <a:rPr lang="sv-SE" sz="2400" b="1" dirty="0" smtClean="0">
                <a:solidFill>
                  <a:srgbClr val="000000"/>
                </a:solidFill>
                <a:latin typeface="Courier New" panose="02070309020205020404" pitchFamily="49" charset="0"/>
                <a:ea typeface="Calibri" panose="020F0502020204030204" pitchFamily="34" charset="0"/>
                <a:cs typeface="Times New Roman" panose="02020603050405020304" pitchFamily="18" charset="0"/>
              </a:rPr>
              <a:t>0.10549 </a:t>
            </a:r>
            <a:r>
              <a:rPr lang="sv-SE" sz="2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Dp2 * Dc2 </a:t>
            </a:r>
            <a:r>
              <a:rPr lang="sv-SE" sz="2400" b="1" dirty="0" smtClean="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p>
          <a:p>
            <a:pPr marL="285750" indent="-285750">
              <a:lnSpc>
                <a:spcPct val="107000"/>
              </a:lnSpc>
              <a:buFontTx/>
              <a:buChar char="-"/>
            </a:pPr>
            <a:endPar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p:txBody>
      </p:sp>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53</a:t>
            </a:fld>
            <a:endParaRPr lang="sv-SE">
              <a:solidFill>
                <a:prstClr val="black">
                  <a:tint val="75000"/>
                </a:prstClr>
              </a:solidFill>
            </a:endParaRPr>
          </a:p>
        </p:txBody>
      </p:sp>
    </p:spTree>
    <p:extLst>
      <p:ext uri="{BB962C8B-B14F-4D97-AF65-F5344CB8AC3E}">
        <p14:creationId xmlns:p14="http://schemas.microsoft.com/office/powerpoint/2010/main" val="3350270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24885" y="1779434"/>
            <a:ext cx="29391538" cy="5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solidFill>
                <a:prstClr val="black"/>
              </a:solidFill>
            </a:endParaRPr>
          </a:p>
        </p:txBody>
      </p:sp>
      <p:sp>
        <p:nvSpPr>
          <p:cNvPr id="4" name="textruta 3"/>
          <p:cNvSpPr txBox="1"/>
          <p:nvPr/>
        </p:nvSpPr>
        <p:spPr>
          <a:xfrm>
            <a:off x="3995225" y="83440"/>
            <a:ext cx="3615397" cy="584775"/>
          </a:xfrm>
          <a:prstGeom prst="rect">
            <a:avLst/>
          </a:prstGeom>
          <a:noFill/>
        </p:spPr>
        <p:txBody>
          <a:bodyPr wrap="square" rtlCol="0">
            <a:spAutoFit/>
          </a:bodyPr>
          <a:lstStyle/>
          <a:p>
            <a:r>
              <a:rPr lang="sv-SE" sz="3200" b="1" dirty="0" smtClean="0">
                <a:solidFill>
                  <a:srgbClr val="00B0F0"/>
                </a:solidFill>
              </a:rPr>
              <a:t>Case 1 (r = </a:t>
            </a:r>
            <a:r>
              <a:rPr lang="sv-SE" sz="3200" b="1" dirty="0" err="1" smtClean="0">
                <a:solidFill>
                  <a:srgbClr val="00B0F0"/>
                </a:solidFill>
              </a:rPr>
              <a:t>low</a:t>
            </a:r>
            <a:r>
              <a:rPr lang="sv-SE" sz="3200" b="1" dirty="0" smtClean="0">
                <a:solidFill>
                  <a:srgbClr val="00B0F0"/>
                </a:solidFill>
              </a:rPr>
              <a:t>)</a:t>
            </a:r>
            <a:endParaRPr lang="sv-SE" sz="3200" b="1" dirty="0">
              <a:solidFill>
                <a:srgbClr val="00B0F0"/>
              </a:solidFill>
            </a:endParaRPr>
          </a:p>
        </p:txBody>
      </p:sp>
      <p:graphicFrame>
        <p:nvGraphicFramePr>
          <p:cNvPr id="5" name="Tabell 4"/>
          <p:cNvGraphicFramePr>
            <a:graphicFrameLocks noGrp="1"/>
          </p:cNvGraphicFramePr>
          <p:nvPr>
            <p:extLst/>
          </p:nvPr>
        </p:nvGraphicFramePr>
        <p:xfrm>
          <a:off x="752619" y="936749"/>
          <a:ext cx="8053755" cy="5351508"/>
        </p:xfrm>
        <a:graphic>
          <a:graphicData uri="http://schemas.openxmlformats.org/drawingml/2006/table">
            <a:tbl>
              <a:tblPr firstRow="1" firstCol="1" bandRow="1">
                <a:tableStyleId>{5C22544A-7EE6-4342-B048-85BDC9FD1C3A}</a:tableStyleId>
              </a:tblPr>
              <a:tblGrid>
                <a:gridCol w="1609991"/>
                <a:gridCol w="1203696"/>
                <a:gridCol w="1310017"/>
                <a:gridCol w="1310017"/>
                <a:gridCol w="1310017"/>
                <a:gridCol w="1310017"/>
              </a:tblGrid>
              <a:tr h="198204">
                <a:tc gridSpan="2">
                  <a:txBody>
                    <a:bodyPr/>
                    <a:lstStyle/>
                    <a:p>
                      <a:pP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gridSpan="2">
                  <a:txBody>
                    <a:bodyPr/>
                    <a:lstStyle/>
                    <a:p>
                      <a:pPr algn="ctr">
                        <a:lnSpc>
                          <a:spcPct val="107000"/>
                        </a:lnSpc>
                        <a:spcAft>
                          <a:spcPts val="0"/>
                        </a:spcAft>
                      </a:pPr>
                      <a:r>
                        <a:rPr lang="sv-SE" sz="1200" dirty="0">
                          <a:effectLst/>
                        </a:rPr>
                        <a:t>Regressionsstatistik</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Multipel-R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dirty="0">
                          <a:effectLst/>
                        </a:rPr>
                        <a:t>0,89617769</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0,803134452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Justerad 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0,796322495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1602172,583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Observationer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ANOVA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dirty="0" err="1">
                          <a:effectLst/>
                        </a:rPr>
                        <a:t>fg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KvS</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MKv</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dirty="0">
                          <a:effectLst/>
                        </a:rPr>
                        <a:t>F</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dirty="0">
                          <a:effectLst/>
                        </a:rPr>
                        <a:t>p-värde för F</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Regression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3,02646E+15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3,02646E+14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117,9006986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dirty="0">
                          <a:effectLst/>
                        </a:rPr>
                        <a:t>8,29119E-96</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Residual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7,41851E+14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2,56696E+12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Totalt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3,76831E+15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174" marR="20174" marT="0" marB="0" anchor="b"/>
                </a:tc>
              </a:tr>
              <a:tr h="198204">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Koefficienter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t-kvot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r>
                        <a:rPr lang="sv-SE" sz="1200">
                          <a:effectLst/>
                        </a:rPr>
                        <a:t>p-värde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ct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Konstant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-3574468,076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670045,7233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-5,334662923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1,93542E-07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-99493,25346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4970,365069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-20,01729291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1,59232E-56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-50839,32599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4678,142681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-10,86741672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2,71691E-23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-337550,3677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14226,73628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-23,72647956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8,23251E-70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-101690,6792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13703,13913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-7,420976916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1,30491E-12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Dp1Dp1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-160,0287581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14,57370873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-10,98064749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1,12399E-23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Dp2Dp2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-101,2691704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13,70161764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-7,391037541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1,57737E-12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Dc1Dc1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-2031,223255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120,7796392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-16,81759665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9,93045E-45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Dc2Dc2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-620,5012689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123,8235569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-5,01117303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9,44111E-07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-728,0266741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37,82999212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-19,24469536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1,0762E-53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r h="198204">
                <a:tc>
                  <a:txBody>
                    <a:bodyPr/>
                    <a:lstStyle/>
                    <a:p>
                      <a:pPr>
                        <a:lnSpc>
                          <a:spcPct val="107000"/>
                        </a:lnSpc>
                        <a:spcAft>
                          <a:spcPts val="0"/>
                        </a:spcAft>
                      </a:pPr>
                      <a:r>
                        <a:rPr lang="sv-SE" sz="1200">
                          <a:effectLst/>
                        </a:rPr>
                        <a:t>Dp2Dc2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-312,2009082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37,90586322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-8,23621682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r>
                        <a:rPr lang="sv-SE" sz="1200">
                          <a:effectLst/>
                        </a:rPr>
                        <a:t>6,21763E-15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174" marR="20174" marT="0" marB="0" anchor="b"/>
                </a:tc>
              </a:tr>
            </a:tbl>
          </a:graphicData>
        </a:graphic>
      </p:graphicFrame>
      <p:sp>
        <p:nvSpPr>
          <p:cNvPr id="6" name="Rektangel 5"/>
          <p:cNvSpPr/>
          <p:nvPr/>
        </p:nvSpPr>
        <p:spPr>
          <a:xfrm>
            <a:off x="9270609" y="668215"/>
            <a:ext cx="2363372" cy="4893647"/>
          </a:xfrm>
          <a:prstGeom prst="rect">
            <a:avLst/>
          </a:prstGeom>
        </p:spPr>
        <p:txBody>
          <a:bodyPr wrap="square">
            <a:spAutoFit/>
          </a:bodyPr>
          <a:lstStyle/>
          <a:p>
            <a:r>
              <a:rPr lang="sv-SE" sz="2400" b="1" i="1" dirty="0">
                <a:solidFill>
                  <a:srgbClr val="00B0F0"/>
                </a:solidFill>
              </a:rPr>
              <a:t>All parameters </a:t>
            </a:r>
            <a:r>
              <a:rPr lang="sv-SE" sz="2400" b="1" i="1" dirty="0" err="1">
                <a:solidFill>
                  <a:srgbClr val="00B0F0"/>
                </a:solidFill>
              </a:rPr>
              <a:t>have</a:t>
            </a:r>
            <a:r>
              <a:rPr lang="sv-SE" sz="2400" b="1" i="1" dirty="0">
                <a:solidFill>
                  <a:srgbClr val="00B0F0"/>
                </a:solidFill>
              </a:rPr>
              <a:t> the </a:t>
            </a:r>
            <a:r>
              <a:rPr lang="sv-SE" sz="2400" b="1" i="1" dirty="0" err="1">
                <a:solidFill>
                  <a:srgbClr val="00B0F0"/>
                </a:solidFill>
              </a:rPr>
              <a:t>expected</a:t>
            </a:r>
            <a:r>
              <a:rPr lang="sv-SE" sz="2400" b="1" i="1" dirty="0">
                <a:solidFill>
                  <a:srgbClr val="00B0F0"/>
                </a:solidFill>
              </a:rPr>
              <a:t> </a:t>
            </a:r>
            <a:r>
              <a:rPr lang="sv-SE" sz="2400" b="1" i="1" dirty="0" err="1">
                <a:solidFill>
                  <a:srgbClr val="00B0F0"/>
                </a:solidFill>
              </a:rPr>
              <a:t>signs</a:t>
            </a:r>
            <a:r>
              <a:rPr lang="sv-SE" sz="2400" b="1" i="1" dirty="0">
                <a:solidFill>
                  <a:srgbClr val="00B0F0"/>
                </a:solidFill>
              </a:rPr>
              <a:t>.</a:t>
            </a:r>
          </a:p>
          <a:p>
            <a:endParaRPr lang="sv-SE" sz="2400" b="1" i="1" dirty="0" smtClean="0">
              <a:solidFill>
                <a:srgbClr val="00B0F0"/>
              </a:solidFill>
            </a:endParaRPr>
          </a:p>
          <a:p>
            <a:r>
              <a:rPr lang="sv-SE" sz="2400" b="1" i="1" dirty="0" smtClean="0">
                <a:solidFill>
                  <a:srgbClr val="00B0F0"/>
                </a:solidFill>
              </a:rPr>
              <a:t>All </a:t>
            </a:r>
            <a:r>
              <a:rPr lang="sv-SE" sz="2400" b="1" i="1" dirty="0">
                <a:solidFill>
                  <a:srgbClr val="00B0F0"/>
                </a:solidFill>
              </a:rPr>
              <a:t>p-</a:t>
            </a:r>
            <a:r>
              <a:rPr lang="sv-SE" sz="2400" b="1" i="1" dirty="0" err="1">
                <a:solidFill>
                  <a:srgbClr val="00B0F0"/>
                </a:solidFill>
              </a:rPr>
              <a:t>values</a:t>
            </a:r>
            <a:r>
              <a:rPr lang="sv-SE" sz="2400" b="1" i="1" dirty="0">
                <a:solidFill>
                  <a:srgbClr val="00B0F0"/>
                </a:solidFill>
              </a:rPr>
              <a:t> </a:t>
            </a:r>
            <a:r>
              <a:rPr lang="sv-SE" sz="2400" b="1" i="1" dirty="0" err="1">
                <a:solidFill>
                  <a:srgbClr val="00B0F0"/>
                </a:solidFill>
              </a:rPr>
              <a:t>are</a:t>
            </a:r>
            <a:r>
              <a:rPr lang="sv-SE" sz="2400" b="1" i="1" dirty="0">
                <a:solidFill>
                  <a:srgbClr val="00B0F0"/>
                </a:solidFill>
              </a:rPr>
              <a:t> </a:t>
            </a:r>
            <a:r>
              <a:rPr lang="sv-SE" sz="2400" b="1" i="1" dirty="0" err="1">
                <a:solidFill>
                  <a:srgbClr val="00B0F0"/>
                </a:solidFill>
              </a:rPr>
              <a:t>very</a:t>
            </a:r>
            <a:r>
              <a:rPr lang="sv-SE" sz="2400" b="1" i="1" dirty="0">
                <a:solidFill>
                  <a:srgbClr val="00B0F0"/>
                </a:solidFill>
              </a:rPr>
              <a:t> </a:t>
            </a:r>
            <a:r>
              <a:rPr lang="sv-SE" sz="2400" b="1" i="1" dirty="0" err="1">
                <a:solidFill>
                  <a:srgbClr val="00B0F0"/>
                </a:solidFill>
              </a:rPr>
              <a:t>low</a:t>
            </a:r>
            <a:r>
              <a:rPr lang="sv-SE" sz="2400" b="1" i="1" dirty="0">
                <a:solidFill>
                  <a:srgbClr val="00B0F0"/>
                </a:solidFill>
              </a:rPr>
              <a:t>.</a:t>
            </a:r>
          </a:p>
          <a:p>
            <a:endParaRPr lang="sv-SE" sz="2400" b="1" i="1" dirty="0">
              <a:solidFill>
                <a:srgbClr val="00B0F0"/>
              </a:solidFill>
            </a:endParaRPr>
          </a:p>
          <a:p>
            <a:r>
              <a:rPr lang="sv-SE" sz="2400" b="1" i="1" dirty="0">
                <a:solidFill>
                  <a:srgbClr val="00B0F0"/>
                </a:solidFill>
              </a:rPr>
              <a:t>All t-</a:t>
            </a:r>
            <a:r>
              <a:rPr lang="sv-SE" sz="2400" b="1" i="1" dirty="0" err="1">
                <a:solidFill>
                  <a:srgbClr val="00B0F0"/>
                </a:solidFill>
              </a:rPr>
              <a:t>values</a:t>
            </a:r>
            <a:r>
              <a:rPr lang="sv-SE" sz="2400" b="1" i="1" dirty="0">
                <a:solidFill>
                  <a:srgbClr val="00B0F0"/>
                </a:solidFill>
              </a:rPr>
              <a:t> </a:t>
            </a:r>
            <a:r>
              <a:rPr lang="sv-SE" sz="2400" b="1" i="1" dirty="0" err="1">
                <a:solidFill>
                  <a:srgbClr val="00B0F0"/>
                </a:solidFill>
              </a:rPr>
              <a:t>are</a:t>
            </a:r>
            <a:r>
              <a:rPr lang="sv-SE" sz="2400" b="1" i="1" dirty="0">
                <a:solidFill>
                  <a:srgbClr val="00B0F0"/>
                </a:solidFill>
              </a:rPr>
              <a:t> </a:t>
            </a:r>
            <a:r>
              <a:rPr lang="sv-SE" sz="2400" b="1" i="1" dirty="0" err="1">
                <a:solidFill>
                  <a:srgbClr val="00B0F0"/>
                </a:solidFill>
              </a:rPr>
              <a:t>very</a:t>
            </a:r>
            <a:r>
              <a:rPr lang="sv-SE" sz="2400" b="1" i="1" dirty="0">
                <a:solidFill>
                  <a:srgbClr val="00B0F0"/>
                </a:solidFill>
              </a:rPr>
              <a:t> </a:t>
            </a:r>
            <a:r>
              <a:rPr lang="sv-SE" sz="2400" b="1" i="1" dirty="0" smtClean="0">
                <a:solidFill>
                  <a:srgbClr val="00B0F0"/>
                </a:solidFill>
              </a:rPr>
              <a:t>negative.</a:t>
            </a:r>
          </a:p>
          <a:p>
            <a:endParaRPr lang="sv-SE" sz="2400" b="1" i="1" dirty="0" smtClean="0">
              <a:solidFill>
                <a:srgbClr val="00B0F0"/>
              </a:solidFill>
            </a:endParaRPr>
          </a:p>
          <a:p>
            <a:r>
              <a:rPr lang="sv-SE" sz="2400" b="1" i="1" dirty="0" smtClean="0">
                <a:solidFill>
                  <a:srgbClr val="00B0F0"/>
                </a:solidFill>
              </a:rPr>
              <a:t>All </a:t>
            </a:r>
            <a:r>
              <a:rPr lang="sv-SE" sz="2400" b="1" i="1" dirty="0" err="1" smtClean="0">
                <a:solidFill>
                  <a:srgbClr val="00B0F0"/>
                </a:solidFill>
              </a:rPr>
              <a:t>estimations</a:t>
            </a:r>
            <a:r>
              <a:rPr lang="sv-SE" sz="2400" b="1" i="1" dirty="0" smtClean="0">
                <a:solidFill>
                  <a:srgbClr val="00B0F0"/>
                </a:solidFill>
              </a:rPr>
              <a:t> </a:t>
            </a:r>
            <a:r>
              <a:rPr lang="sv-SE" sz="2400" b="1" i="1" dirty="0" err="1" smtClean="0">
                <a:solidFill>
                  <a:srgbClr val="00B0F0"/>
                </a:solidFill>
              </a:rPr>
              <a:t>have</a:t>
            </a:r>
            <a:r>
              <a:rPr lang="sv-SE" sz="2400" b="1" i="1" dirty="0" smtClean="0">
                <a:solidFill>
                  <a:srgbClr val="00B0F0"/>
                </a:solidFill>
              </a:rPr>
              <a:t> </a:t>
            </a:r>
            <a:r>
              <a:rPr lang="sv-SE" sz="2400" b="1" i="1" dirty="0" err="1" smtClean="0">
                <a:solidFill>
                  <a:srgbClr val="00B0F0"/>
                </a:solidFill>
              </a:rPr>
              <a:t>very</a:t>
            </a:r>
            <a:r>
              <a:rPr lang="sv-SE" sz="2400" b="1" i="1" dirty="0" smtClean="0">
                <a:solidFill>
                  <a:srgbClr val="00B0F0"/>
                </a:solidFill>
              </a:rPr>
              <a:t> </a:t>
            </a:r>
            <a:r>
              <a:rPr lang="sv-SE" sz="2400" b="1" i="1" dirty="0" err="1" smtClean="0">
                <a:solidFill>
                  <a:srgbClr val="00B0F0"/>
                </a:solidFill>
              </a:rPr>
              <a:t>good</a:t>
            </a:r>
            <a:r>
              <a:rPr lang="sv-SE" sz="2400" b="1" i="1" dirty="0" smtClean="0">
                <a:solidFill>
                  <a:srgbClr val="00B0F0"/>
                </a:solidFill>
              </a:rPr>
              <a:t> precision.</a:t>
            </a:r>
            <a:endParaRPr lang="sv-SE" sz="2400" b="1" i="1" dirty="0">
              <a:solidFill>
                <a:srgbClr val="00B0F0"/>
              </a:solidFill>
            </a:endParaRP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54</a:t>
            </a:fld>
            <a:endParaRPr lang="sv-SE">
              <a:solidFill>
                <a:prstClr val="black">
                  <a:tint val="75000"/>
                </a:prstClr>
              </a:solidFill>
            </a:endParaRPr>
          </a:p>
        </p:txBody>
      </p:sp>
    </p:spTree>
    <p:extLst>
      <p:ext uri="{BB962C8B-B14F-4D97-AF65-F5344CB8AC3E}">
        <p14:creationId xmlns:p14="http://schemas.microsoft.com/office/powerpoint/2010/main" val="15373464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24885" y="1779434"/>
            <a:ext cx="29391538" cy="5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solidFill>
                <a:prstClr val="black"/>
              </a:solidFill>
            </a:endParaRPr>
          </a:p>
        </p:txBody>
      </p:sp>
      <p:sp>
        <p:nvSpPr>
          <p:cNvPr id="4" name="textruta 3"/>
          <p:cNvSpPr txBox="1"/>
          <p:nvPr/>
        </p:nvSpPr>
        <p:spPr>
          <a:xfrm>
            <a:off x="3995225" y="83440"/>
            <a:ext cx="3720904" cy="584775"/>
          </a:xfrm>
          <a:prstGeom prst="rect">
            <a:avLst/>
          </a:prstGeom>
          <a:noFill/>
        </p:spPr>
        <p:txBody>
          <a:bodyPr wrap="square" rtlCol="0">
            <a:spAutoFit/>
          </a:bodyPr>
          <a:lstStyle/>
          <a:p>
            <a:r>
              <a:rPr lang="sv-SE" sz="3200" b="1" dirty="0" smtClean="0">
                <a:solidFill>
                  <a:srgbClr val="00B050"/>
                </a:solidFill>
              </a:rPr>
              <a:t>Case 2 (EP1 = </a:t>
            </a:r>
            <a:r>
              <a:rPr lang="sv-SE" sz="3200" b="1" dirty="0" err="1" smtClean="0">
                <a:solidFill>
                  <a:srgbClr val="00B050"/>
                </a:solidFill>
              </a:rPr>
              <a:t>high</a:t>
            </a:r>
            <a:r>
              <a:rPr lang="sv-SE" sz="3200" b="1" dirty="0" smtClean="0">
                <a:solidFill>
                  <a:srgbClr val="00B050"/>
                </a:solidFill>
              </a:rPr>
              <a:t>)</a:t>
            </a:r>
            <a:endParaRPr lang="sv-SE" sz="3200" b="1" dirty="0">
              <a:solidFill>
                <a:srgbClr val="00B050"/>
              </a:solidFill>
            </a:endParaRPr>
          </a:p>
        </p:txBody>
      </p:sp>
      <p:graphicFrame>
        <p:nvGraphicFramePr>
          <p:cNvPr id="5" name="Tabell 4"/>
          <p:cNvGraphicFramePr>
            <a:graphicFrameLocks noGrp="1"/>
          </p:cNvGraphicFramePr>
          <p:nvPr>
            <p:extLst/>
          </p:nvPr>
        </p:nvGraphicFramePr>
        <p:xfrm>
          <a:off x="541607" y="668215"/>
          <a:ext cx="8271802" cy="5842389"/>
        </p:xfrm>
        <a:graphic>
          <a:graphicData uri="http://schemas.openxmlformats.org/drawingml/2006/table">
            <a:tbl>
              <a:tblPr firstRow="1" firstCol="1" bandRow="1">
                <a:tableStyleId>{5C22544A-7EE6-4342-B048-85BDC9FD1C3A}</a:tableStyleId>
              </a:tblPr>
              <a:tblGrid>
                <a:gridCol w="1653580"/>
                <a:gridCol w="1236286"/>
                <a:gridCol w="1345484"/>
                <a:gridCol w="1345484"/>
                <a:gridCol w="1345484"/>
                <a:gridCol w="1345484"/>
              </a:tblGrid>
              <a:tr h="194013">
                <a:tc gridSpan="2">
                  <a:txBody>
                    <a:bodyPr/>
                    <a:lstStyle/>
                    <a:p>
                      <a:pP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gridSpan="2">
                  <a:txBody>
                    <a:bodyPr/>
                    <a:lstStyle/>
                    <a:p>
                      <a:pPr algn="ctr">
                        <a:lnSpc>
                          <a:spcPct val="107000"/>
                        </a:lnSpc>
                        <a:spcAft>
                          <a:spcPts val="0"/>
                        </a:spcAft>
                      </a:pPr>
                      <a:r>
                        <a:rPr lang="sv-SE" sz="1200">
                          <a:effectLst/>
                        </a:rPr>
                        <a:t>Regressionsstatistik</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Multipel-R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0,96589442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0,932952031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Justerad 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0,930632032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485810,3003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Observationer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300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ANOVA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fg</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KvS</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MKv</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p-värde för 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Regression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9,49085E+14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9,49085E+13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402,1346794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3,8197E-163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Residual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6,82074E+13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2,36012E+11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spcAft>
                          <a:spcPts val="0"/>
                        </a:spcAft>
                      </a:pPr>
                      <a:r>
                        <a:rPr lang="sv-SE" sz="1200">
                          <a:effectLst/>
                        </a:rPr>
                        <a:t>Totalt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1,01729E+15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194013">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20558" marR="20558" marT="0" marB="0" anchor="b"/>
                </a:tc>
              </a:tr>
              <a:tr h="194013">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Koefficienter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t-kvot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r>
                        <a:rPr lang="sv-SE" sz="1200">
                          <a:effectLst/>
                        </a:rPr>
                        <a:t>p-värde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ct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Konstant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-3642061,571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203171,0675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-17,92608374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7,82048E-49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-42368,95875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1507,112637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-28,11266902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1,11596E-84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-17332,83011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1418,505051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-12,21908241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5,82141E-28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-173652,0372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4313,8268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-40,25475414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1,6411E-120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-46918,99694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4155,061826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-11,29200934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9,74495E-25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Dp1Dp1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-53,98305371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4,419035683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-12,21602576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5,96751E-28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Dp2Dp2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-29,16684782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4,154600479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-7,020373672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1,58237E-11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Dc1Dc1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-828,5692999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36,62276674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-22,62443211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6,35187E-66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Dc2Dc2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-250,4301089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37,54574258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-6,670000156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1,29957E-10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-353,1962025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11,47079911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-30,79089775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2,99728E-93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r h="242232">
                <a:tc>
                  <a:txBody>
                    <a:bodyPr/>
                    <a:lstStyle/>
                    <a:p>
                      <a:pPr>
                        <a:lnSpc>
                          <a:spcPct val="107000"/>
                        </a:lnSpc>
                        <a:spcAft>
                          <a:spcPts val="0"/>
                        </a:spcAft>
                      </a:pPr>
                      <a:r>
                        <a:rPr lang="sv-SE" sz="1200">
                          <a:effectLst/>
                        </a:rPr>
                        <a:t>Dp2Dc2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-111,128594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11,49380472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-9,668564646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r>
                        <a:rPr lang="sv-SE" sz="1200">
                          <a:effectLst/>
                        </a:rPr>
                        <a:t>2,42745E-19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558" marR="20558" marT="0" marB="0" anchor="b"/>
                </a:tc>
              </a:tr>
            </a:tbl>
          </a:graphicData>
        </a:graphic>
      </p:graphicFrame>
      <p:sp>
        <p:nvSpPr>
          <p:cNvPr id="6" name="Rektangel 5"/>
          <p:cNvSpPr/>
          <p:nvPr/>
        </p:nvSpPr>
        <p:spPr>
          <a:xfrm>
            <a:off x="9303433" y="668215"/>
            <a:ext cx="2351650" cy="4893647"/>
          </a:xfrm>
          <a:prstGeom prst="rect">
            <a:avLst/>
          </a:prstGeom>
        </p:spPr>
        <p:txBody>
          <a:bodyPr wrap="square">
            <a:spAutoFit/>
          </a:bodyPr>
          <a:lstStyle/>
          <a:p>
            <a:r>
              <a:rPr lang="sv-SE" sz="2400" b="1" i="1" dirty="0">
                <a:solidFill>
                  <a:srgbClr val="00B050"/>
                </a:solidFill>
              </a:rPr>
              <a:t>All parameters </a:t>
            </a:r>
            <a:r>
              <a:rPr lang="sv-SE" sz="2400" b="1" i="1" dirty="0" err="1">
                <a:solidFill>
                  <a:srgbClr val="00B050"/>
                </a:solidFill>
              </a:rPr>
              <a:t>have</a:t>
            </a:r>
            <a:r>
              <a:rPr lang="sv-SE" sz="2400" b="1" i="1" dirty="0">
                <a:solidFill>
                  <a:srgbClr val="00B050"/>
                </a:solidFill>
              </a:rPr>
              <a:t> the </a:t>
            </a:r>
            <a:r>
              <a:rPr lang="sv-SE" sz="2400" b="1" i="1" dirty="0" err="1">
                <a:solidFill>
                  <a:srgbClr val="00B050"/>
                </a:solidFill>
              </a:rPr>
              <a:t>expected</a:t>
            </a:r>
            <a:r>
              <a:rPr lang="sv-SE" sz="2400" b="1" i="1" dirty="0">
                <a:solidFill>
                  <a:srgbClr val="00B050"/>
                </a:solidFill>
              </a:rPr>
              <a:t> </a:t>
            </a:r>
            <a:r>
              <a:rPr lang="sv-SE" sz="2400" b="1" i="1" dirty="0" err="1">
                <a:solidFill>
                  <a:srgbClr val="00B050"/>
                </a:solidFill>
              </a:rPr>
              <a:t>signs</a:t>
            </a:r>
            <a:r>
              <a:rPr lang="sv-SE" sz="2400" b="1" i="1" dirty="0">
                <a:solidFill>
                  <a:srgbClr val="00B050"/>
                </a:solidFill>
              </a:rPr>
              <a:t>.</a:t>
            </a:r>
          </a:p>
          <a:p>
            <a:endParaRPr lang="sv-SE" sz="2400" b="1" i="1" dirty="0">
              <a:solidFill>
                <a:srgbClr val="00B050"/>
              </a:solidFill>
            </a:endParaRPr>
          </a:p>
          <a:p>
            <a:r>
              <a:rPr lang="sv-SE" sz="2400" b="1" i="1" dirty="0">
                <a:solidFill>
                  <a:srgbClr val="00B050"/>
                </a:solidFill>
              </a:rPr>
              <a:t>All p-</a:t>
            </a:r>
            <a:r>
              <a:rPr lang="sv-SE" sz="2400" b="1" i="1" dirty="0" err="1">
                <a:solidFill>
                  <a:srgbClr val="00B050"/>
                </a:solidFill>
              </a:rPr>
              <a:t>values</a:t>
            </a:r>
            <a:r>
              <a:rPr lang="sv-SE" sz="2400" b="1" i="1" dirty="0">
                <a:solidFill>
                  <a:srgbClr val="00B050"/>
                </a:solidFill>
              </a:rPr>
              <a:t> </a:t>
            </a:r>
            <a:r>
              <a:rPr lang="sv-SE" sz="2400" b="1" i="1" dirty="0" err="1">
                <a:solidFill>
                  <a:srgbClr val="00B050"/>
                </a:solidFill>
              </a:rPr>
              <a:t>are</a:t>
            </a:r>
            <a:r>
              <a:rPr lang="sv-SE" sz="2400" b="1" i="1" dirty="0">
                <a:solidFill>
                  <a:srgbClr val="00B050"/>
                </a:solidFill>
              </a:rPr>
              <a:t> </a:t>
            </a:r>
            <a:r>
              <a:rPr lang="sv-SE" sz="2400" b="1" i="1" dirty="0" err="1">
                <a:solidFill>
                  <a:srgbClr val="00B050"/>
                </a:solidFill>
              </a:rPr>
              <a:t>very</a:t>
            </a:r>
            <a:r>
              <a:rPr lang="sv-SE" sz="2400" b="1" i="1" dirty="0">
                <a:solidFill>
                  <a:srgbClr val="00B050"/>
                </a:solidFill>
              </a:rPr>
              <a:t> </a:t>
            </a:r>
            <a:r>
              <a:rPr lang="sv-SE" sz="2400" b="1" i="1" dirty="0" err="1">
                <a:solidFill>
                  <a:srgbClr val="00B050"/>
                </a:solidFill>
              </a:rPr>
              <a:t>low</a:t>
            </a:r>
            <a:r>
              <a:rPr lang="sv-SE" sz="2400" b="1" i="1" dirty="0">
                <a:solidFill>
                  <a:srgbClr val="00B050"/>
                </a:solidFill>
              </a:rPr>
              <a:t>.</a:t>
            </a:r>
          </a:p>
          <a:p>
            <a:endParaRPr lang="sv-SE" sz="2400" b="1" i="1" dirty="0">
              <a:solidFill>
                <a:srgbClr val="00B050"/>
              </a:solidFill>
            </a:endParaRPr>
          </a:p>
          <a:p>
            <a:r>
              <a:rPr lang="sv-SE" sz="2400" b="1" i="1" dirty="0">
                <a:solidFill>
                  <a:srgbClr val="00B050"/>
                </a:solidFill>
              </a:rPr>
              <a:t>All t-</a:t>
            </a:r>
            <a:r>
              <a:rPr lang="sv-SE" sz="2400" b="1" i="1" dirty="0" err="1">
                <a:solidFill>
                  <a:srgbClr val="00B050"/>
                </a:solidFill>
              </a:rPr>
              <a:t>values</a:t>
            </a:r>
            <a:r>
              <a:rPr lang="sv-SE" sz="2400" b="1" i="1" dirty="0">
                <a:solidFill>
                  <a:srgbClr val="00B050"/>
                </a:solidFill>
              </a:rPr>
              <a:t> </a:t>
            </a:r>
            <a:r>
              <a:rPr lang="sv-SE" sz="2400" b="1" i="1" dirty="0" err="1">
                <a:solidFill>
                  <a:srgbClr val="00B050"/>
                </a:solidFill>
              </a:rPr>
              <a:t>are</a:t>
            </a:r>
            <a:r>
              <a:rPr lang="sv-SE" sz="2400" b="1" i="1" dirty="0">
                <a:solidFill>
                  <a:srgbClr val="00B050"/>
                </a:solidFill>
              </a:rPr>
              <a:t> </a:t>
            </a:r>
            <a:r>
              <a:rPr lang="sv-SE" sz="2400" b="1" i="1" dirty="0" err="1">
                <a:solidFill>
                  <a:srgbClr val="00B050"/>
                </a:solidFill>
              </a:rPr>
              <a:t>very</a:t>
            </a:r>
            <a:r>
              <a:rPr lang="sv-SE" sz="2400" b="1" i="1" dirty="0">
                <a:solidFill>
                  <a:srgbClr val="00B050"/>
                </a:solidFill>
              </a:rPr>
              <a:t> negative.</a:t>
            </a:r>
          </a:p>
          <a:p>
            <a:endParaRPr lang="sv-SE" sz="2400" b="1" i="1" dirty="0">
              <a:solidFill>
                <a:srgbClr val="00B050"/>
              </a:solidFill>
            </a:endParaRPr>
          </a:p>
          <a:p>
            <a:r>
              <a:rPr lang="sv-SE" sz="2400" b="1" i="1" dirty="0">
                <a:solidFill>
                  <a:srgbClr val="00B050"/>
                </a:solidFill>
              </a:rPr>
              <a:t>All </a:t>
            </a:r>
            <a:r>
              <a:rPr lang="sv-SE" sz="2400" b="1" i="1" dirty="0" err="1">
                <a:solidFill>
                  <a:srgbClr val="00B050"/>
                </a:solidFill>
              </a:rPr>
              <a:t>estimations</a:t>
            </a:r>
            <a:r>
              <a:rPr lang="sv-SE" sz="2400" b="1" i="1" dirty="0">
                <a:solidFill>
                  <a:srgbClr val="00B050"/>
                </a:solidFill>
              </a:rPr>
              <a:t> </a:t>
            </a:r>
            <a:r>
              <a:rPr lang="sv-SE" sz="2400" b="1" i="1" dirty="0" err="1">
                <a:solidFill>
                  <a:srgbClr val="00B050"/>
                </a:solidFill>
              </a:rPr>
              <a:t>have</a:t>
            </a:r>
            <a:r>
              <a:rPr lang="sv-SE" sz="2400" b="1" i="1" dirty="0">
                <a:solidFill>
                  <a:srgbClr val="00B050"/>
                </a:solidFill>
              </a:rPr>
              <a:t> </a:t>
            </a:r>
            <a:r>
              <a:rPr lang="sv-SE" sz="2400" b="1" i="1" dirty="0" err="1">
                <a:solidFill>
                  <a:srgbClr val="00B050"/>
                </a:solidFill>
              </a:rPr>
              <a:t>very</a:t>
            </a:r>
            <a:r>
              <a:rPr lang="sv-SE" sz="2400" b="1" i="1" dirty="0">
                <a:solidFill>
                  <a:srgbClr val="00B050"/>
                </a:solidFill>
              </a:rPr>
              <a:t> </a:t>
            </a:r>
            <a:r>
              <a:rPr lang="sv-SE" sz="2400" b="1" i="1" dirty="0" err="1">
                <a:solidFill>
                  <a:srgbClr val="00B050"/>
                </a:solidFill>
              </a:rPr>
              <a:t>good</a:t>
            </a:r>
            <a:r>
              <a:rPr lang="sv-SE" sz="2400" b="1" i="1" dirty="0">
                <a:solidFill>
                  <a:srgbClr val="00B050"/>
                </a:solidFill>
              </a:rPr>
              <a:t> precision.</a:t>
            </a: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55</a:t>
            </a:fld>
            <a:endParaRPr lang="sv-SE">
              <a:solidFill>
                <a:prstClr val="black">
                  <a:tint val="75000"/>
                </a:prstClr>
              </a:solidFill>
            </a:endParaRPr>
          </a:p>
        </p:txBody>
      </p:sp>
    </p:spTree>
    <p:extLst>
      <p:ext uri="{BB962C8B-B14F-4D97-AF65-F5344CB8AC3E}">
        <p14:creationId xmlns:p14="http://schemas.microsoft.com/office/powerpoint/2010/main" val="43496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24885" y="1779434"/>
            <a:ext cx="29391538" cy="5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solidFill>
                <a:prstClr val="black"/>
              </a:solidFill>
            </a:endParaRPr>
          </a:p>
        </p:txBody>
      </p:sp>
      <p:sp>
        <p:nvSpPr>
          <p:cNvPr id="4" name="textruta 3"/>
          <p:cNvSpPr txBox="1"/>
          <p:nvPr/>
        </p:nvSpPr>
        <p:spPr>
          <a:xfrm>
            <a:off x="3995225" y="83440"/>
            <a:ext cx="4846320" cy="584775"/>
          </a:xfrm>
          <a:prstGeom prst="rect">
            <a:avLst/>
          </a:prstGeom>
          <a:noFill/>
        </p:spPr>
        <p:txBody>
          <a:bodyPr wrap="square" rtlCol="0">
            <a:spAutoFit/>
          </a:bodyPr>
          <a:lstStyle/>
          <a:p>
            <a:r>
              <a:rPr lang="sv-SE" sz="3200" b="1" dirty="0" smtClean="0">
                <a:solidFill>
                  <a:srgbClr val="FFC000"/>
                </a:solidFill>
              </a:rPr>
              <a:t>Case 3 (Stdev1 = </a:t>
            </a:r>
            <a:r>
              <a:rPr lang="sv-SE" sz="3200" b="1" dirty="0" err="1" smtClean="0">
                <a:solidFill>
                  <a:srgbClr val="FFC000"/>
                </a:solidFill>
              </a:rPr>
              <a:t>high</a:t>
            </a:r>
            <a:r>
              <a:rPr lang="sv-SE" sz="3200" b="1" dirty="0" smtClean="0">
                <a:solidFill>
                  <a:srgbClr val="FFC000"/>
                </a:solidFill>
              </a:rPr>
              <a:t>)</a:t>
            </a:r>
            <a:endParaRPr lang="sv-SE" sz="3200" b="1" dirty="0">
              <a:solidFill>
                <a:srgbClr val="FFC000"/>
              </a:solidFill>
            </a:endParaRPr>
          </a:p>
        </p:txBody>
      </p:sp>
      <p:graphicFrame>
        <p:nvGraphicFramePr>
          <p:cNvPr id="5" name="Tabell 4"/>
          <p:cNvGraphicFramePr>
            <a:graphicFrameLocks noGrp="1"/>
          </p:cNvGraphicFramePr>
          <p:nvPr>
            <p:extLst/>
          </p:nvPr>
        </p:nvGraphicFramePr>
        <p:xfrm>
          <a:off x="696287" y="780283"/>
          <a:ext cx="7983478" cy="5567416"/>
        </p:xfrm>
        <a:graphic>
          <a:graphicData uri="http://schemas.openxmlformats.org/drawingml/2006/table">
            <a:tbl>
              <a:tblPr firstRow="1" firstCol="1" bandRow="1">
                <a:tableStyleId>{5C22544A-7EE6-4342-B048-85BDC9FD1C3A}</a:tableStyleId>
              </a:tblPr>
              <a:tblGrid>
                <a:gridCol w="1595944"/>
                <a:gridCol w="1193194"/>
                <a:gridCol w="1298585"/>
                <a:gridCol w="1298585"/>
                <a:gridCol w="1298585"/>
                <a:gridCol w="1298585"/>
              </a:tblGrid>
              <a:tr h="170451">
                <a:tc gridSpan="2">
                  <a:txBody>
                    <a:bodyPr/>
                    <a:lstStyle/>
                    <a:p>
                      <a:pP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dirty="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gridSpan="2">
                  <a:txBody>
                    <a:bodyPr/>
                    <a:lstStyle/>
                    <a:p>
                      <a:pPr algn="ctr">
                        <a:lnSpc>
                          <a:spcPct val="107000"/>
                        </a:lnSpc>
                        <a:spcAft>
                          <a:spcPts val="0"/>
                        </a:spcAft>
                      </a:pPr>
                      <a:r>
                        <a:rPr lang="sv-SE" sz="1200">
                          <a:effectLst/>
                        </a:rPr>
                        <a:t>Regressionsstatistik</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hMerge="1">
                  <a:txBody>
                    <a:bodyPr/>
                    <a:lstStyle/>
                    <a:p>
                      <a:endParaRPr lang="sv-SE"/>
                    </a:p>
                  </a:txBody>
                  <a:tcPr/>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Multipel-R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0,953421533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0,909012619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Justerad R-kvadrat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0,905864266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499842,9392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Observationer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300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ANOVA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fg</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KvS</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MKv</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p-värde för F</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Regression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7,21363E+14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7,21363E+13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288,7264618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4,9804E-144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Residual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289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7,22046E+13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2,49843E+11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spcAft>
                          <a:spcPts val="0"/>
                        </a:spcAft>
                      </a:pPr>
                      <a:r>
                        <a:rPr lang="sv-SE" sz="1200">
                          <a:effectLst/>
                        </a:rPr>
                        <a:t>Totalt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7,93567E+14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170451">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c>
                  <a:txBody>
                    <a:bodyPr/>
                    <a:lstStyle/>
                    <a:p>
                      <a:pPr>
                        <a:lnSpc>
                          <a:spcPct val="107000"/>
                        </a:lnSpc>
                      </a:pPr>
                      <a:endParaRPr lang="sv-SE" sz="1200">
                        <a:effectLst/>
                        <a:latin typeface="Calibri" panose="020F0502020204030204" pitchFamily="34" charset="0"/>
                        <a:cs typeface="Times New Roman" panose="02020603050405020304" pitchFamily="18" charset="0"/>
                      </a:endParaRPr>
                    </a:p>
                  </a:txBody>
                  <a:tcPr marL="19810" marR="19810" marT="0" marB="0" anchor="b"/>
                </a:tc>
              </a:tr>
              <a:tr h="170451">
                <a:tc>
                  <a:txBody>
                    <a:bodyPr/>
                    <a:lstStyle/>
                    <a:p>
                      <a:pPr algn="ctr">
                        <a:lnSpc>
                          <a:spcPct val="107000"/>
                        </a:lnSpc>
                        <a:spcAft>
                          <a:spcPts val="0"/>
                        </a:spcAft>
                      </a:pPr>
                      <a:r>
                        <a:rPr lang="sv-SE" sz="1200">
                          <a:effectLst/>
                        </a:rPr>
                        <a:t>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Koefficienter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Standardfel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t-kvot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r>
                        <a:rPr lang="sv-SE" sz="1200">
                          <a:effectLst/>
                        </a:rPr>
                        <a:t>p-värde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ct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Konstant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-3237805,016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209039,6673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-15,48895029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8,17263E-40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-43986,50192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1550,645612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-28,36657298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1,65317E-85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-17701,19141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1459,478593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-12,12843511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1,21317E-27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-154515,3959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4438,431761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-34,81306106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2,1481E-105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-43823,70622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4275,080858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-10,25096546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3,10141E-21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Dp1Dp1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-61,53616208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4,546679604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-13,53430799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1,16395E-32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Dp2Dp2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-30,70382818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4,274606185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-7,182843717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5,81534E-12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Dc1Dc1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-803,5153906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37,68061599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-21,32436983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2,8664E-61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Dc2Dc2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-224,8491006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38,630252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-5,820544495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1,55702E-08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Dp1Dc1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-336,7686865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11,80213334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-28,5345604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4,69401E-86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r h="221464">
                <a:tc>
                  <a:txBody>
                    <a:bodyPr/>
                    <a:lstStyle/>
                    <a:p>
                      <a:pPr>
                        <a:lnSpc>
                          <a:spcPct val="107000"/>
                        </a:lnSpc>
                        <a:spcAft>
                          <a:spcPts val="0"/>
                        </a:spcAft>
                      </a:pPr>
                      <a:r>
                        <a:rPr lang="sv-SE" sz="1200">
                          <a:effectLst/>
                        </a:rPr>
                        <a:t>Dp2Dc2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-109,4513287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11,82580346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-9,255297453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r>
                        <a:rPr lang="sv-SE" sz="1200">
                          <a:effectLst/>
                        </a:rPr>
                        <a:t>4,96251E-18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c>
                  <a:txBody>
                    <a:bodyPr/>
                    <a:lstStyle/>
                    <a:p>
                      <a:pPr algn="r">
                        <a:lnSpc>
                          <a:spcPct val="107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810" marR="19810" marT="0" marB="0" anchor="b"/>
                </a:tc>
              </a:tr>
            </a:tbl>
          </a:graphicData>
        </a:graphic>
      </p:graphicFrame>
      <p:sp>
        <p:nvSpPr>
          <p:cNvPr id="6" name="Rectangle 1"/>
          <p:cNvSpPr>
            <a:spLocks noChangeArrowheads="1"/>
          </p:cNvSpPr>
          <p:nvPr/>
        </p:nvSpPr>
        <p:spPr bwMode="auto">
          <a:xfrm>
            <a:off x="591136" y="938265"/>
            <a:ext cx="620193" cy="33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sz="1200">
              <a:solidFill>
                <a:prstClr val="black"/>
              </a:solidFill>
            </a:endParaRPr>
          </a:p>
        </p:txBody>
      </p:sp>
      <p:sp>
        <p:nvSpPr>
          <p:cNvPr id="7" name="Rektangel 6"/>
          <p:cNvSpPr/>
          <p:nvPr/>
        </p:nvSpPr>
        <p:spPr>
          <a:xfrm>
            <a:off x="8916573" y="668215"/>
            <a:ext cx="2527496" cy="4893647"/>
          </a:xfrm>
          <a:prstGeom prst="rect">
            <a:avLst/>
          </a:prstGeom>
        </p:spPr>
        <p:txBody>
          <a:bodyPr wrap="square">
            <a:spAutoFit/>
          </a:bodyPr>
          <a:lstStyle/>
          <a:p>
            <a:r>
              <a:rPr lang="sv-SE" sz="2400" b="1" i="1" dirty="0">
                <a:solidFill>
                  <a:srgbClr val="FFC000"/>
                </a:solidFill>
              </a:rPr>
              <a:t>All parameters </a:t>
            </a:r>
            <a:r>
              <a:rPr lang="sv-SE" sz="2400" b="1" i="1" dirty="0" err="1">
                <a:solidFill>
                  <a:srgbClr val="FFC000"/>
                </a:solidFill>
              </a:rPr>
              <a:t>have</a:t>
            </a:r>
            <a:r>
              <a:rPr lang="sv-SE" sz="2400" b="1" i="1" dirty="0">
                <a:solidFill>
                  <a:srgbClr val="FFC000"/>
                </a:solidFill>
              </a:rPr>
              <a:t> the </a:t>
            </a:r>
            <a:r>
              <a:rPr lang="sv-SE" sz="2400" b="1" i="1" dirty="0" err="1">
                <a:solidFill>
                  <a:srgbClr val="FFC000"/>
                </a:solidFill>
              </a:rPr>
              <a:t>expected</a:t>
            </a:r>
            <a:r>
              <a:rPr lang="sv-SE" sz="2400" b="1" i="1" dirty="0">
                <a:solidFill>
                  <a:srgbClr val="FFC000"/>
                </a:solidFill>
              </a:rPr>
              <a:t> </a:t>
            </a:r>
            <a:r>
              <a:rPr lang="sv-SE" sz="2400" b="1" i="1" dirty="0" err="1">
                <a:solidFill>
                  <a:srgbClr val="FFC000"/>
                </a:solidFill>
              </a:rPr>
              <a:t>signs</a:t>
            </a:r>
            <a:r>
              <a:rPr lang="sv-SE" sz="2400" b="1" i="1" dirty="0">
                <a:solidFill>
                  <a:srgbClr val="FFC000"/>
                </a:solidFill>
              </a:rPr>
              <a:t>.</a:t>
            </a:r>
          </a:p>
          <a:p>
            <a:endParaRPr lang="sv-SE" sz="2400" b="1" i="1" dirty="0">
              <a:solidFill>
                <a:srgbClr val="FFC000"/>
              </a:solidFill>
            </a:endParaRPr>
          </a:p>
          <a:p>
            <a:r>
              <a:rPr lang="sv-SE" sz="2400" b="1" i="1" dirty="0">
                <a:solidFill>
                  <a:srgbClr val="FFC000"/>
                </a:solidFill>
              </a:rPr>
              <a:t>All p-</a:t>
            </a:r>
            <a:r>
              <a:rPr lang="sv-SE" sz="2400" b="1" i="1" dirty="0" err="1">
                <a:solidFill>
                  <a:srgbClr val="FFC000"/>
                </a:solidFill>
              </a:rPr>
              <a:t>values</a:t>
            </a:r>
            <a:r>
              <a:rPr lang="sv-SE" sz="2400" b="1" i="1" dirty="0">
                <a:solidFill>
                  <a:srgbClr val="FFC000"/>
                </a:solidFill>
              </a:rPr>
              <a:t> </a:t>
            </a:r>
            <a:r>
              <a:rPr lang="sv-SE" sz="2400" b="1" i="1" dirty="0" err="1">
                <a:solidFill>
                  <a:srgbClr val="FFC000"/>
                </a:solidFill>
              </a:rPr>
              <a:t>are</a:t>
            </a:r>
            <a:r>
              <a:rPr lang="sv-SE" sz="2400" b="1" i="1" dirty="0">
                <a:solidFill>
                  <a:srgbClr val="FFC000"/>
                </a:solidFill>
              </a:rPr>
              <a:t> </a:t>
            </a:r>
            <a:r>
              <a:rPr lang="sv-SE" sz="2400" b="1" i="1" dirty="0" err="1">
                <a:solidFill>
                  <a:srgbClr val="FFC000"/>
                </a:solidFill>
              </a:rPr>
              <a:t>very</a:t>
            </a:r>
            <a:r>
              <a:rPr lang="sv-SE" sz="2400" b="1" i="1" dirty="0">
                <a:solidFill>
                  <a:srgbClr val="FFC000"/>
                </a:solidFill>
              </a:rPr>
              <a:t> </a:t>
            </a:r>
            <a:r>
              <a:rPr lang="sv-SE" sz="2400" b="1" i="1" dirty="0" err="1">
                <a:solidFill>
                  <a:srgbClr val="FFC000"/>
                </a:solidFill>
              </a:rPr>
              <a:t>low</a:t>
            </a:r>
            <a:r>
              <a:rPr lang="sv-SE" sz="2400" b="1" i="1" dirty="0">
                <a:solidFill>
                  <a:srgbClr val="FFC000"/>
                </a:solidFill>
              </a:rPr>
              <a:t>.</a:t>
            </a:r>
          </a:p>
          <a:p>
            <a:endParaRPr lang="sv-SE" sz="2400" b="1" i="1" dirty="0">
              <a:solidFill>
                <a:srgbClr val="FFC000"/>
              </a:solidFill>
            </a:endParaRPr>
          </a:p>
          <a:p>
            <a:r>
              <a:rPr lang="sv-SE" sz="2400" b="1" i="1" dirty="0">
                <a:solidFill>
                  <a:srgbClr val="FFC000"/>
                </a:solidFill>
              </a:rPr>
              <a:t>All t-</a:t>
            </a:r>
            <a:r>
              <a:rPr lang="sv-SE" sz="2400" b="1" i="1" dirty="0" err="1">
                <a:solidFill>
                  <a:srgbClr val="FFC000"/>
                </a:solidFill>
              </a:rPr>
              <a:t>values</a:t>
            </a:r>
            <a:r>
              <a:rPr lang="sv-SE" sz="2400" b="1" i="1" dirty="0">
                <a:solidFill>
                  <a:srgbClr val="FFC000"/>
                </a:solidFill>
              </a:rPr>
              <a:t> </a:t>
            </a:r>
            <a:r>
              <a:rPr lang="sv-SE" sz="2400" b="1" i="1" dirty="0" err="1">
                <a:solidFill>
                  <a:srgbClr val="FFC000"/>
                </a:solidFill>
              </a:rPr>
              <a:t>are</a:t>
            </a:r>
            <a:r>
              <a:rPr lang="sv-SE" sz="2400" b="1" i="1" dirty="0">
                <a:solidFill>
                  <a:srgbClr val="FFC000"/>
                </a:solidFill>
              </a:rPr>
              <a:t> </a:t>
            </a:r>
            <a:r>
              <a:rPr lang="sv-SE" sz="2400" b="1" i="1" dirty="0" err="1">
                <a:solidFill>
                  <a:srgbClr val="FFC000"/>
                </a:solidFill>
              </a:rPr>
              <a:t>very</a:t>
            </a:r>
            <a:r>
              <a:rPr lang="sv-SE" sz="2400" b="1" i="1" dirty="0">
                <a:solidFill>
                  <a:srgbClr val="FFC000"/>
                </a:solidFill>
              </a:rPr>
              <a:t> negative.</a:t>
            </a:r>
          </a:p>
          <a:p>
            <a:endParaRPr lang="sv-SE" sz="2400" b="1" i="1" dirty="0">
              <a:solidFill>
                <a:srgbClr val="FFC000"/>
              </a:solidFill>
            </a:endParaRPr>
          </a:p>
          <a:p>
            <a:r>
              <a:rPr lang="sv-SE" sz="2400" b="1" i="1" dirty="0">
                <a:solidFill>
                  <a:srgbClr val="FFC000"/>
                </a:solidFill>
              </a:rPr>
              <a:t>All </a:t>
            </a:r>
            <a:r>
              <a:rPr lang="sv-SE" sz="2400" b="1" i="1" dirty="0" err="1">
                <a:solidFill>
                  <a:srgbClr val="FFC000"/>
                </a:solidFill>
              </a:rPr>
              <a:t>estimations</a:t>
            </a:r>
            <a:r>
              <a:rPr lang="sv-SE" sz="2400" b="1" i="1" dirty="0">
                <a:solidFill>
                  <a:srgbClr val="FFC000"/>
                </a:solidFill>
              </a:rPr>
              <a:t> </a:t>
            </a:r>
            <a:r>
              <a:rPr lang="sv-SE" sz="2400" b="1" i="1" dirty="0" err="1">
                <a:solidFill>
                  <a:srgbClr val="FFC000"/>
                </a:solidFill>
              </a:rPr>
              <a:t>have</a:t>
            </a:r>
            <a:r>
              <a:rPr lang="sv-SE" sz="2400" b="1" i="1" dirty="0">
                <a:solidFill>
                  <a:srgbClr val="FFC000"/>
                </a:solidFill>
              </a:rPr>
              <a:t> </a:t>
            </a:r>
            <a:r>
              <a:rPr lang="sv-SE" sz="2400" b="1" i="1" dirty="0" err="1">
                <a:solidFill>
                  <a:srgbClr val="FFC000"/>
                </a:solidFill>
              </a:rPr>
              <a:t>very</a:t>
            </a:r>
            <a:r>
              <a:rPr lang="sv-SE" sz="2400" b="1" i="1" dirty="0">
                <a:solidFill>
                  <a:srgbClr val="FFC000"/>
                </a:solidFill>
              </a:rPr>
              <a:t> </a:t>
            </a:r>
            <a:r>
              <a:rPr lang="sv-SE" sz="2400" b="1" i="1" dirty="0" err="1">
                <a:solidFill>
                  <a:srgbClr val="FFC000"/>
                </a:solidFill>
              </a:rPr>
              <a:t>good</a:t>
            </a:r>
            <a:r>
              <a:rPr lang="sv-SE" sz="2400" b="1" i="1" dirty="0">
                <a:solidFill>
                  <a:srgbClr val="FFC000"/>
                </a:solidFill>
              </a:rPr>
              <a:t> precision.</a:t>
            </a: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56</a:t>
            </a:fld>
            <a:endParaRPr lang="sv-SE">
              <a:solidFill>
                <a:prstClr val="black">
                  <a:tint val="75000"/>
                </a:prstClr>
              </a:solidFill>
            </a:endParaRPr>
          </a:p>
        </p:txBody>
      </p:sp>
    </p:spTree>
    <p:extLst>
      <p:ext uri="{BB962C8B-B14F-4D97-AF65-F5344CB8AC3E}">
        <p14:creationId xmlns:p14="http://schemas.microsoft.com/office/powerpoint/2010/main" val="29541793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a:bodyPr>
          <a:lstStyle/>
          <a:p>
            <a:pPr algn="ctr"/>
            <a:r>
              <a:rPr lang="sv-SE" b="1" i="1" dirty="0" err="1" smtClean="0">
                <a:solidFill>
                  <a:srgbClr val="FF0000"/>
                </a:solidFill>
              </a:rPr>
              <a:t>Optimization</a:t>
            </a:r>
            <a:r>
              <a:rPr lang="sv-SE" b="1" i="1" dirty="0" smtClean="0">
                <a:solidFill>
                  <a:srgbClr val="FF0000"/>
                </a:solidFill>
              </a:rPr>
              <a:t> </a:t>
            </a:r>
            <a:r>
              <a:rPr lang="sv-SE" b="1" i="1" dirty="0" err="1" smtClean="0">
                <a:solidFill>
                  <a:srgbClr val="FF0000"/>
                </a:solidFill>
              </a:rPr>
              <a:t>of</a:t>
            </a:r>
            <a:r>
              <a:rPr lang="sv-SE" b="1" i="1" dirty="0" smtClean="0">
                <a:solidFill>
                  <a:srgbClr val="FF0000"/>
                </a:solidFill>
              </a:rPr>
              <a:t> the </a:t>
            </a:r>
            <a:r>
              <a:rPr lang="sv-SE" b="1" i="1" dirty="0" err="1" smtClean="0">
                <a:solidFill>
                  <a:srgbClr val="FF0000"/>
                </a:solidFill>
              </a:rPr>
              <a:t>control</a:t>
            </a:r>
            <a:r>
              <a:rPr lang="sv-SE" b="1" i="1" dirty="0" smtClean="0">
                <a:solidFill>
                  <a:srgbClr val="FF0000"/>
                </a:solidFill>
              </a:rPr>
              <a:t> </a:t>
            </a:r>
            <a:r>
              <a:rPr lang="sv-SE" b="1" i="1" dirty="0" err="1" smtClean="0">
                <a:solidFill>
                  <a:srgbClr val="FF0000"/>
                </a:solidFill>
              </a:rPr>
              <a:t>function</a:t>
            </a:r>
            <a:r>
              <a:rPr lang="sv-SE" b="1" i="1" dirty="0" smtClean="0">
                <a:solidFill>
                  <a:srgbClr val="FF0000"/>
                </a:solidFill>
              </a:rPr>
              <a:t> parameters</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57</a:t>
            </a:fld>
            <a:endParaRPr lang="sv-SE"/>
          </a:p>
        </p:txBody>
      </p:sp>
    </p:spTree>
    <p:extLst>
      <p:ext uri="{BB962C8B-B14F-4D97-AF65-F5344CB8AC3E}">
        <p14:creationId xmlns:p14="http://schemas.microsoft.com/office/powerpoint/2010/main" val="42839080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81" y="0"/>
            <a:ext cx="9822657" cy="6858000"/>
          </a:xfrm>
          <a:prstGeom prst="rect">
            <a:avLst/>
          </a:prstGeom>
        </p:spPr>
      </p:pic>
      <p:sp>
        <p:nvSpPr>
          <p:cNvPr id="2" name="Rektangel 1"/>
          <p:cNvSpPr/>
          <p:nvPr/>
        </p:nvSpPr>
        <p:spPr>
          <a:xfrm>
            <a:off x="8775708" y="5821316"/>
            <a:ext cx="3041538" cy="923330"/>
          </a:xfrm>
          <a:prstGeom prst="rect">
            <a:avLst/>
          </a:prstGeom>
        </p:spPr>
        <p:txBody>
          <a:bodyPr wrap="none">
            <a:spAutoFit/>
          </a:bodyPr>
          <a:lstStyle/>
          <a:p>
            <a:r>
              <a:rPr lang="en-US" b="1" dirty="0">
                <a:solidFill>
                  <a:srgbClr val="00B050"/>
                </a:solidFill>
              </a:rPr>
              <a:t>Influence of price </a:t>
            </a:r>
            <a:r>
              <a:rPr lang="en-US" b="1" dirty="0" smtClean="0">
                <a:solidFill>
                  <a:srgbClr val="00B050"/>
                </a:solidFill>
              </a:rPr>
              <a:t>deviations </a:t>
            </a:r>
          </a:p>
          <a:p>
            <a:r>
              <a:rPr lang="en-US" b="1" dirty="0" smtClean="0">
                <a:solidFill>
                  <a:srgbClr val="00B050"/>
                </a:solidFill>
              </a:rPr>
              <a:t>from expected price levels on </a:t>
            </a:r>
          </a:p>
          <a:p>
            <a:r>
              <a:rPr lang="en-US" b="1" dirty="0" smtClean="0">
                <a:solidFill>
                  <a:srgbClr val="00B050"/>
                </a:solidFill>
              </a:rPr>
              <a:t>instant </a:t>
            </a:r>
            <a:r>
              <a:rPr lang="en-US" b="1" dirty="0">
                <a:solidFill>
                  <a:srgbClr val="00B050"/>
                </a:solidFill>
              </a:rPr>
              <a:t>harvesting decisions</a:t>
            </a:r>
          </a:p>
        </p:txBody>
      </p:sp>
      <p:sp>
        <p:nvSpPr>
          <p:cNvPr id="3" name="Rektangel 2"/>
          <p:cNvSpPr/>
          <p:nvPr/>
        </p:nvSpPr>
        <p:spPr>
          <a:xfrm>
            <a:off x="124800" y="4169943"/>
            <a:ext cx="3079425" cy="2031325"/>
          </a:xfrm>
          <a:prstGeom prst="rect">
            <a:avLst/>
          </a:prstGeom>
        </p:spPr>
        <p:txBody>
          <a:bodyPr wrap="square">
            <a:spAutoFit/>
          </a:bodyPr>
          <a:lstStyle/>
          <a:p>
            <a:r>
              <a:rPr lang="sv-SE" b="1" dirty="0" err="1">
                <a:solidFill>
                  <a:srgbClr val="00B050"/>
                </a:solidFill>
              </a:rPr>
              <a:t>Influence</a:t>
            </a:r>
            <a:r>
              <a:rPr lang="sv-SE" b="1" dirty="0">
                <a:solidFill>
                  <a:srgbClr val="00B050"/>
                </a:solidFill>
              </a:rPr>
              <a:t> </a:t>
            </a:r>
            <a:endParaRPr lang="sv-SE" b="1" dirty="0" smtClean="0">
              <a:solidFill>
                <a:srgbClr val="00B050"/>
              </a:solidFill>
            </a:endParaRPr>
          </a:p>
          <a:p>
            <a:r>
              <a:rPr lang="sv-SE" b="1" dirty="0" err="1" smtClean="0">
                <a:solidFill>
                  <a:srgbClr val="00B050"/>
                </a:solidFill>
              </a:rPr>
              <a:t>of</a:t>
            </a:r>
            <a:r>
              <a:rPr lang="sv-SE" b="1" dirty="0" smtClean="0">
                <a:solidFill>
                  <a:srgbClr val="00B050"/>
                </a:solidFill>
              </a:rPr>
              <a:t> </a:t>
            </a:r>
            <a:r>
              <a:rPr lang="sv-SE" b="1" dirty="0" err="1" smtClean="0">
                <a:solidFill>
                  <a:srgbClr val="00B050"/>
                </a:solidFill>
              </a:rPr>
              <a:t>local</a:t>
            </a:r>
            <a:r>
              <a:rPr lang="sv-SE" b="1" dirty="0" smtClean="0">
                <a:solidFill>
                  <a:srgbClr val="00B050"/>
                </a:solidFill>
              </a:rPr>
              <a:t> </a:t>
            </a:r>
          </a:p>
          <a:p>
            <a:r>
              <a:rPr lang="sv-SE" b="1" dirty="0" err="1" smtClean="0">
                <a:solidFill>
                  <a:srgbClr val="00B050"/>
                </a:solidFill>
              </a:rPr>
              <a:t>competition</a:t>
            </a:r>
            <a:endParaRPr lang="sv-SE" b="1" dirty="0">
              <a:solidFill>
                <a:srgbClr val="00B050"/>
              </a:solidFill>
            </a:endParaRPr>
          </a:p>
          <a:p>
            <a:r>
              <a:rPr lang="sv-SE" b="1" dirty="0" err="1" smtClean="0">
                <a:solidFill>
                  <a:srgbClr val="00B050"/>
                </a:solidFill>
              </a:rPr>
              <a:t>levels</a:t>
            </a:r>
            <a:endParaRPr lang="sv-SE" b="1" dirty="0">
              <a:solidFill>
                <a:srgbClr val="00B050"/>
              </a:solidFill>
            </a:endParaRPr>
          </a:p>
          <a:p>
            <a:r>
              <a:rPr lang="sv-SE" b="1" dirty="0">
                <a:solidFill>
                  <a:srgbClr val="00B050"/>
                </a:solidFill>
              </a:rPr>
              <a:t>on </a:t>
            </a:r>
            <a:r>
              <a:rPr lang="sv-SE" b="1" dirty="0" err="1">
                <a:solidFill>
                  <a:srgbClr val="00B050"/>
                </a:solidFill>
              </a:rPr>
              <a:t>instant</a:t>
            </a:r>
            <a:r>
              <a:rPr lang="sv-SE" b="1" dirty="0">
                <a:solidFill>
                  <a:srgbClr val="00B050"/>
                </a:solidFill>
              </a:rPr>
              <a:t> </a:t>
            </a:r>
            <a:endParaRPr lang="sv-SE" b="1" dirty="0" smtClean="0">
              <a:solidFill>
                <a:srgbClr val="00B050"/>
              </a:solidFill>
            </a:endParaRPr>
          </a:p>
          <a:p>
            <a:r>
              <a:rPr lang="sv-SE" b="1" dirty="0" smtClean="0">
                <a:solidFill>
                  <a:srgbClr val="00B050"/>
                </a:solidFill>
              </a:rPr>
              <a:t>harvesting </a:t>
            </a:r>
          </a:p>
          <a:p>
            <a:r>
              <a:rPr lang="sv-SE" b="1" dirty="0" err="1" smtClean="0">
                <a:solidFill>
                  <a:srgbClr val="00B050"/>
                </a:solidFill>
              </a:rPr>
              <a:t>decisions</a:t>
            </a:r>
            <a:endParaRPr lang="sv-SE" b="1" dirty="0">
              <a:solidFill>
                <a:srgbClr val="00B050"/>
              </a:solidFill>
            </a:endParaRPr>
          </a:p>
        </p:txBody>
      </p:sp>
      <p:cxnSp>
        <p:nvCxnSpPr>
          <p:cNvPr id="6" name="Rak pil 5"/>
          <p:cNvCxnSpPr/>
          <p:nvPr/>
        </p:nvCxnSpPr>
        <p:spPr>
          <a:xfrm flipV="1">
            <a:off x="4157003" y="5380892"/>
            <a:ext cx="7350369" cy="108675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 10"/>
          <p:cNvCxnSpPr/>
          <p:nvPr/>
        </p:nvCxnSpPr>
        <p:spPr>
          <a:xfrm flipH="1" flipV="1">
            <a:off x="1244991" y="4332849"/>
            <a:ext cx="2785403" cy="213479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Platshållare för bildnummer 4"/>
          <p:cNvSpPr>
            <a:spLocks noGrp="1"/>
          </p:cNvSpPr>
          <p:nvPr>
            <p:ph type="sldNum" sz="quarter" idx="12"/>
          </p:nvPr>
        </p:nvSpPr>
        <p:spPr/>
        <p:txBody>
          <a:bodyPr/>
          <a:lstStyle/>
          <a:p>
            <a:fld id="{C4D83055-B480-425C-AE2D-0955F072BBF0}" type="slidenum">
              <a:rPr lang="sv-SE" smtClean="0">
                <a:solidFill>
                  <a:prstClr val="black">
                    <a:tint val="75000"/>
                  </a:prstClr>
                </a:solidFill>
              </a:rPr>
              <a:pPr/>
              <a:t>58</a:t>
            </a:fld>
            <a:endParaRPr lang="sv-SE">
              <a:solidFill>
                <a:prstClr val="black">
                  <a:tint val="75000"/>
                </a:prstClr>
              </a:solidFill>
            </a:endParaRPr>
          </a:p>
        </p:txBody>
      </p:sp>
    </p:spTree>
    <p:extLst>
      <p:ext uri="{BB962C8B-B14F-4D97-AF65-F5344CB8AC3E}">
        <p14:creationId xmlns:p14="http://schemas.microsoft.com/office/powerpoint/2010/main" val="2956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155" y="0"/>
            <a:ext cx="9971690" cy="6858000"/>
          </a:xfrm>
          <a:prstGeom prst="rect">
            <a:avLst/>
          </a:prstGeom>
        </p:spPr>
      </p:pic>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59</a:t>
            </a:fld>
            <a:endParaRPr lang="sv-SE">
              <a:solidFill>
                <a:prstClr val="black">
                  <a:tint val="75000"/>
                </a:prstClr>
              </a:solidFill>
            </a:endParaRPr>
          </a:p>
        </p:txBody>
      </p:sp>
    </p:spTree>
    <p:extLst>
      <p:ext uri="{BB962C8B-B14F-4D97-AF65-F5344CB8AC3E}">
        <p14:creationId xmlns:p14="http://schemas.microsoft.com/office/powerpoint/2010/main" val="4083575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571791"/>
            <a:ext cx="10515600" cy="4351338"/>
          </a:xfrm>
        </p:spPr>
        <p:txBody>
          <a:bodyPr/>
          <a:lstStyle/>
          <a:p>
            <a:r>
              <a:rPr lang="sv-SE" dirty="0" err="1" smtClean="0"/>
              <a:t>These</a:t>
            </a:r>
            <a:r>
              <a:rPr lang="sv-SE" dirty="0" smtClean="0"/>
              <a:t> </a:t>
            </a:r>
            <a:r>
              <a:rPr lang="sv-SE" dirty="0" err="1"/>
              <a:t>forests</a:t>
            </a:r>
            <a:r>
              <a:rPr lang="sv-SE" dirty="0"/>
              <a:t> </a:t>
            </a:r>
            <a:r>
              <a:rPr lang="sv-SE" dirty="0" err="1"/>
              <a:t>are</a:t>
            </a:r>
            <a:r>
              <a:rPr lang="sv-SE" dirty="0"/>
              <a:t> </a:t>
            </a:r>
            <a:r>
              <a:rPr lang="sv-SE" dirty="0" err="1"/>
              <a:t>important</a:t>
            </a:r>
            <a:r>
              <a:rPr lang="sv-SE" dirty="0"/>
              <a:t> to </a:t>
            </a:r>
            <a:r>
              <a:rPr lang="sv-SE" dirty="0" err="1"/>
              <a:t>several</a:t>
            </a:r>
            <a:r>
              <a:rPr lang="sv-SE" dirty="0"/>
              <a:t> </a:t>
            </a:r>
            <a:r>
              <a:rPr lang="sv-SE" dirty="0" err="1"/>
              <a:t>industries</a:t>
            </a:r>
            <a:r>
              <a:rPr lang="sv-SE" dirty="0"/>
              <a:t> and to the </a:t>
            </a:r>
            <a:r>
              <a:rPr lang="sv-SE" dirty="0" err="1"/>
              <a:t>environment</a:t>
            </a:r>
            <a:r>
              <a:rPr lang="sv-SE" dirty="0" smtClean="0"/>
              <a:t>.</a:t>
            </a:r>
          </a:p>
          <a:p>
            <a:pPr marL="0" indent="0">
              <a:buNone/>
            </a:pPr>
            <a:r>
              <a:rPr lang="sv-SE" dirty="0" smtClean="0"/>
              <a:t> </a:t>
            </a:r>
          </a:p>
          <a:p>
            <a:r>
              <a:rPr lang="sv-SE" dirty="0" smtClean="0"/>
              <a:t>The </a:t>
            </a:r>
            <a:r>
              <a:rPr lang="sv-SE" dirty="0" err="1"/>
              <a:t>prices</a:t>
            </a:r>
            <a:r>
              <a:rPr lang="sv-SE" dirty="0"/>
              <a:t> for </a:t>
            </a:r>
            <a:r>
              <a:rPr lang="sv-SE" dirty="0" err="1"/>
              <a:t>wood</a:t>
            </a:r>
            <a:r>
              <a:rPr lang="sv-SE" dirty="0"/>
              <a:t> from different species </a:t>
            </a:r>
            <a:r>
              <a:rPr lang="sv-SE" dirty="0" err="1"/>
              <a:t>of</a:t>
            </a:r>
            <a:r>
              <a:rPr lang="sv-SE" dirty="0"/>
              <a:t> </a:t>
            </a:r>
            <a:r>
              <a:rPr lang="sv-SE" dirty="0" err="1"/>
              <a:t>trees</a:t>
            </a:r>
            <a:r>
              <a:rPr lang="sv-SE" dirty="0"/>
              <a:t> </a:t>
            </a:r>
            <a:r>
              <a:rPr lang="sv-SE" dirty="0" err="1"/>
              <a:t>are</a:t>
            </a:r>
            <a:r>
              <a:rPr lang="sv-SE" dirty="0"/>
              <a:t> </a:t>
            </a:r>
            <a:r>
              <a:rPr lang="sv-SE" dirty="0" err="1" smtClean="0"/>
              <a:t>stochastic</a:t>
            </a:r>
            <a:r>
              <a:rPr lang="sv-SE" dirty="0" smtClean="0"/>
              <a:t>.</a:t>
            </a:r>
          </a:p>
          <a:p>
            <a:pPr marL="0" indent="0">
              <a:buNone/>
            </a:pPr>
            <a:endParaRPr lang="sv-SE" dirty="0" smtClean="0"/>
          </a:p>
          <a:p>
            <a:r>
              <a:rPr lang="sv-SE" dirty="0" err="1" smtClean="0"/>
              <a:t>This</a:t>
            </a:r>
            <a:r>
              <a:rPr lang="sv-SE" dirty="0" smtClean="0"/>
              <a:t> </a:t>
            </a:r>
            <a:r>
              <a:rPr lang="sv-SE" dirty="0"/>
              <a:t>paper presents a new adaptive </a:t>
            </a:r>
            <a:r>
              <a:rPr lang="sv-SE" dirty="0" err="1"/>
              <a:t>method</a:t>
            </a:r>
            <a:r>
              <a:rPr lang="sv-SE" dirty="0"/>
              <a:t> for </a:t>
            </a:r>
            <a:r>
              <a:rPr lang="sv-SE" dirty="0" err="1"/>
              <a:t>sustainable</a:t>
            </a:r>
            <a:r>
              <a:rPr lang="sv-SE" dirty="0"/>
              <a:t> and </a:t>
            </a:r>
            <a:r>
              <a:rPr lang="sv-SE" dirty="0" err="1"/>
              <a:t>economically</a:t>
            </a:r>
            <a:r>
              <a:rPr lang="sv-SE" dirty="0"/>
              <a:t> optimal management </a:t>
            </a:r>
            <a:r>
              <a:rPr lang="sv-SE" dirty="0" err="1"/>
              <a:t>of</a:t>
            </a:r>
            <a:r>
              <a:rPr lang="sv-SE" dirty="0"/>
              <a:t> </a:t>
            </a:r>
            <a:r>
              <a:rPr lang="sv-SE" dirty="0" err="1"/>
              <a:t>these</a:t>
            </a:r>
            <a:r>
              <a:rPr lang="sv-SE" dirty="0"/>
              <a:t> </a:t>
            </a:r>
            <a:r>
              <a:rPr lang="sv-SE" dirty="0" err="1"/>
              <a:t>forests</a:t>
            </a:r>
            <a:r>
              <a:rPr lang="sv-SE" dirty="0"/>
              <a:t>.</a:t>
            </a:r>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6</a:t>
            </a:fld>
            <a:endParaRPr lang="sv-SE">
              <a:solidFill>
                <a:prstClr val="black">
                  <a:tint val="75000"/>
                </a:prstClr>
              </a:solidFill>
            </a:endParaRPr>
          </a:p>
        </p:txBody>
      </p:sp>
    </p:spTree>
    <p:extLst>
      <p:ext uri="{BB962C8B-B14F-4D97-AF65-F5344CB8AC3E}">
        <p14:creationId xmlns:p14="http://schemas.microsoft.com/office/powerpoint/2010/main" val="22349379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646"/>
            <a:ext cx="12192000" cy="5300593"/>
          </a:xfrm>
          <a:prstGeom prst="rect">
            <a:avLst/>
          </a:prstGeom>
        </p:spPr>
      </p:pic>
      <p:sp>
        <p:nvSpPr>
          <p:cNvPr id="4" name="Höger 3"/>
          <p:cNvSpPr/>
          <p:nvPr/>
        </p:nvSpPr>
        <p:spPr>
          <a:xfrm flipH="1" flipV="1">
            <a:off x="337624" y="819642"/>
            <a:ext cx="10812593" cy="231233"/>
          </a:xfrm>
          <a:prstGeom prst="rightArrow">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prstClr val="white"/>
              </a:solidFill>
            </a:endParaRPr>
          </a:p>
        </p:txBody>
      </p:sp>
      <p:sp>
        <p:nvSpPr>
          <p:cNvPr id="5" name="textruta 4"/>
          <p:cNvSpPr txBox="1"/>
          <p:nvPr/>
        </p:nvSpPr>
        <p:spPr>
          <a:xfrm>
            <a:off x="337624" y="248795"/>
            <a:ext cx="10528331" cy="461665"/>
          </a:xfrm>
          <a:prstGeom prst="rect">
            <a:avLst/>
          </a:prstGeom>
          <a:noFill/>
        </p:spPr>
        <p:txBody>
          <a:bodyPr wrap="none" rtlCol="0">
            <a:spAutoFit/>
          </a:bodyPr>
          <a:lstStyle/>
          <a:p>
            <a:r>
              <a:rPr lang="sv-SE" sz="2400" b="1" dirty="0" err="1">
                <a:solidFill>
                  <a:srgbClr val="00B050"/>
                </a:solidFill>
              </a:rPr>
              <a:t>I</a:t>
            </a:r>
            <a:r>
              <a:rPr lang="sv-SE" sz="2400" b="1" dirty="0" err="1" smtClean="0">
                <a:solidFill>
                  <a:srgbClr val="00B050"/>
                </a:solidFill>
              </a:rPr>
              <a:t>nfluence</a:t>
            </a:r>
            <a:r>
              <a:rPr lang="sv-SE" sz="2400" b="1" dirty="0" smtClean="0">
                <a:solidFill>
                  <a:srgbClr val="00B050"/>
                </a:solidFill>
              </a:rPr>
              <a:t> </a:t>
            </a:r>
            <a:r>
              <a:rPr lang="sv-SE" sz="2400" b="1" dirty="0" err="1" smtClean="0">
                <a:solidFill>
                  <a:srgbClr val="00B050"/>
                </a:solidFill>
              </a:rPr>
              <a:t>of</a:t>
            </a:r>
            <a:r>
              <a:rPr lang="sv-SE" sz="2400" b="1" dirty="0" smtClean="0">
                <a:solidFill>
                  <a:srgbClr val="00B050"/>
                </a:solidFill>
              </a:rPr>
              <a:t> deviations from </a:t>
            </a:r>
            <a:r>
              <a:rPr lang="sv-SE" sz="2400" b="1" dirty="0" err="1" smtClean="0">
                <a:solidFill>
                  <a:srgbClr val="00B050"/>
                </a:solidFill>
              </a:rPr>
              <a:t>expected</a:t>
            </a:r>
            <a:r>
              <a:rPr lang="sv-SE" sz="2400" b="1" dirty="0" smtClean="0">
                <a:solidFill>
                  <a:srgbClr val="00B050"/>
                </a:solidFill>
              </a:rPr>
              <a:t> </a:t>
            </a:r>
            <a:r>
              <a:rPr lang="sv-SE" sz="2400" b="1" dirty="0" err="1" smtClean="0">
                <a:solidFill>
                  <a:srgbClr val="00B050"/>
                </a:solidFill>
              </a:rPr>
              <a:t>price</a:t>
            </a:r>
            <a:r>
              <a:rPr lang="sv-SE" sz="2400" b="1" dirty="0" smtClean="0">
                <a:solidFill>
                  <a:srgbClr val="00B050"/>
                </a:solidFill>
              </a:rPr>
              <a:t> </a:t>
            </a:r>
            <a:r>
              <a:rPr lang="sv-SE" sz="2400" b="1" dirty="0" err="1" smtClean="0">
                <a:solidFill>
                  <a:srgbClr val="00B050"/>
                </a:solidFill>
              </a:rPr>
              <a:t>levels</a:t>
            </a:r>
            <a:r>
              <a:rPr lang="sv-SE" sz="2400" b="1" dirty="0" smtClean="0">
                <a:solidFill>
                  <a:srgbClr val="00B050"/>
                </a:solidFill>
              </a:rPr>
              <a:t> on </a:t>
            </a:r>
            <a:r>
              <a:rPr lang="sv-SE" sz="2400" b="1" dirty="0" err="1" smtClean="0">
                <a:solidFill>
                  <a:srgbClr val="00B050"/>
                </a:solidFill>
              </a:rPr>
              <a:t>instant</a:t>
            </a:r>
            <a:r>
              <a:rPr lang="sv-SE" sz="2400" b="1" dirty="0" smtClean="0">
                <a:solidFill>
                  <a:srgbClr val="00B050"/>
                </a:solidFill>
              </a:rPr>
              <a:t> harvesting </a:t>
            </a:r>
            <a:r>
              <a:rPr lang="sv-SE" sz="2400" b="1" dirty="0" err="1" smtClean="0">
                <a:solidFill>
                  <a:srgbClr val="00B050"/>
                </a:solidFill>
              </a:rPr>
              <a:t>decisions</a:t>
            </a:r>
            <a:endParaRPr lang="sv-SE" sz="2400" b="1" dirty="0">
              <a:solidFill>
                <a:srgbClr val="00B050"/>
              </a:solidFill>
            </a:endParaRPr>
          </a:p>
        </p:txBody>
      </p:sp>
      <p:sp>
        <p:nvSpPr>
          <p:cNvPr id="6" name="Ned 5"/>
          <p:cNvSpPr/>
          <p:nvPr/>
        </p:nvSpPr>
        <p:spPr>
          <a:xfrm>
            <a:off x="11716603" y="1412543"/>
            <a:ext cx="341194" cy="3978323"/>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7" name="textruta 6"/>
          <p:cNvSpPr txBox="1"/>
          <p:nvPr/>
        </p:nvSpPr>
        <p:spPr>
          <a:xfrm>
            <a:off x="7269499" y="5609230"/>
            <a:ext cx="4788298" cy="830997"/>
          </a:xfrm>
          <a:prstGeom prst="rect">
            <a:avLst/>
          </a:prstGeom>
          <a:noFill/>
        </p:spPr>
        <p:txBody>
          <a:bodyPr wrap="none" rtlCol="0">
            <a:spAutoFit/>
          </a:bodyPr>
          <a:lstStyle/>
          <a:p>
            <a:pPr algn="r"/>
            <a:r>
              <a:rPr lang="sv-SE" sz="2400" b="1" dirty="0" err="1" smtClean="0">
                <a:solidFill>
                  <a:srgbClr val="00B050"/>
                </a:solidFill>
              </a:rPr>
              <a:t>Influence</a:t>
            </a:r>
            <a:r>
              <a:rPr lang="sv-SE" sz="2400" b="1" dirty="0" smtClean="0">
                <a:solidFill>
                  <a:srgbClr val="00B050"/>
                </a:solidFill>
              </a:rPr>
              <a:t> </a:t>
            </a:r>
            <a:r>
              <a:rPr lang="sv-SE" sz="2400" b="1" dirty="0" err="1" smtClean="0">
                <a:solidFill>
                  <a:srgbClr val="00B050"/>
                </a:solidFill>
              </a:rPr>
              <a:t>of</a:t>
            </a:r>
            <a:r>
              <a:rPr lang="sv-SE" sz="2400" b="1" dirty="0" smtClean="0">
                <a:solidFill>
                  <a:srgbClr val="00B050"/>
                </a:solidFill>
              </a:rPr>
              <a:t> </a:t>
            </a:r>
            <a:r>
              <a:rPr lang="sv-SE" sz="2400" b="1" dirty="0" err="1" smtClean="0">
                <a:solidFill>
                  <a:srgbClr val="00B050"/>
                </a:solidFill>
              </a:rPr>
              <a:t>local</a:t>
            </a:r>
            <a:r>
              <a:rPr lang="sv-SE" sz="2400" b="1" dirty="0" smtClean="0">
                <a:solidFill>
                  <a:srgbClr val="00B050"/>
                </a:solidFill>
              </a:rPr>
              <a:t> </a:t>
            </a:r>
            <a:r>
              <a:rPr lang="sv-SE" sz="2400" b="1" dirty="0" err="1" smtClean="0">
                <a:solidFill>
                  <a:srgbClr val="00B050"/>
                </a:solidFill>
              </a:rPr>
              <a:t>competition</a:t>
            </a:r>
            <a:r>
              <a:rPr lang="sv-SE" sz="2400" b="1" dirty="0" smtClean="0">
                <a:solidFill>
                  <a:srgbClr val="00B050"/>
                </a:solidFill>
              </a:rPr>
              <a:t> </a:t>
            </a:r>
            <a:r>
              <a:rPr lang="sv-SE" sz="2400" b="1" dirty="0" err="1" smtClean="0">
                <a:solidFill>
                  <a:srgbClr val="00B050"/>
                </a:solidFill>
              </a:rPr>
              <a:t>levels</a:t>
            </a:r>
            <a:endParaRPr lang="sv-SE" sz="2400" b="1" dirty="0" smtClean="0">
              <a:solidFill>
                <a:srgbClr val="00B050"/>
              </a:solidFill>
            </a:endParaRPr>
          </a:p>
          <a:p>
            <a:pPr algn="r"/>
            <a:r>
              <a:rPr lang="sv-SE" sz="2400" b="1" dirty="0" smtClean="0">
                <a:solidFill>
                  <a:srgbClr val="00B050"/>
                </a:solidFill>
              </a:rPr>
              <a:t>on </a:t>
            </a:r>
            <a:r>
              <a:rPr lang="sv-SE" sz="2400" b="1" dirty="0" err="1" smtClean="0">
                <a:solidFill>
                  <a:srgbClr val="00B050"/>
                </a:solidFill>
              </a:rPr>
              <a:t>instant</a:t>
            </a:r>
            <a:r>
              <a:rPr lang="sv-SE" sz="2400" b="1" dirty="0" smtClean="0">
                <a:solidFill>
                  <a:srgbClr val="00B050"/>
                </a:solidFill>
              </a:rPr>
              <a:t> harvesting </a:t>
            </a:r>
            <a:r>
              <a:rPr lang="sv-SE" sz="2400" b="1" dirty="0" err="1" smtClean="0">
                <a:solidFill>
                  <a:srgbClr val="00B050"/>
                </a:solidFill>
              </a:rPr>
              <a:t>decisions</a:t>
            </a:r>
            <a:endParaRPr lang="sv-SE" sz="2400" b="1" dirty="0">
              <a:solidFill>
                <a:srgbClr val="00B05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solidFill>
                  <a:prstClr val="black">
                    <a:tint val="75000"/>
                  </a:prstClr>
                </a:solidFill>
              </a:rPr>
              <a:pPr/>
              <a:t>60</a:t>
            </a:fld>
            <a:endParaRPr lang="sv-SE">
              <a:solidFill>
                <a:prstClr val="black">
                  <a:tint val="75000"/>
                </a:prstClr>
              </a:solidFill>
            </a:endParaRPr>
          </a:p>
        </p:txBody>
      </p:sp>
    </p:spTree>
    <p:extLst>
      <p:ext uri="{BB962C8B-B14F-4D97-AF65-F5344CB8AC3E}">
        <p14:creationId xmlns:p14="http://schemas.microsoft.com/office/powerpoint/2010/main" val="39726423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80031" y="313757"/>
            <a:ext cx="3759958" cy="6414961"/>
          </a:xfrm>
          <a:prstGeom prst="rect">
            <a:avLst/>
          </a:prstGeom>
        </p:spPr>
        <p:txBody>
          <a:bodyPr wrap="square">
            <a:spAutoFit/>
          </a:bodyPr>
          <a:lstStyle/>
          <a:p>
            <a:pPr>
              <a:lnSpc>
                <a:spcPct val="107000"/>
              </a:lnSpc>
            </a:pPr>
            <a:r>
              <a:rPr lang="sv-SE" sz="1400"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a:t>
            </a:r>
            <a:r>
              <a:rPr lang="sv-SE" sz="2000" b="1" dirty="0">
                <a:solidFill>
                  <a:srgbClr val="FF0000"/>
                </a:solidFill>
                <a:latin typeface="Courier New" panose="02070309020205020404" pitchFamily="49" charset="0"/>
                <a:ea typeface="Calibri" panose="020F0502020204030204" pitchFamily="34" charset="0"/>
                <a:cs typeface="Times New Roman" panose="02020603050405020304" pitchFamily="18" charset="0"/>
              </a:rPr>
              <a:t>Case 0</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_EQDIST_190108_1337;</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Peter </a:t>
            </a:r>
            <a:r>
              <a:rPr lang="sv-SE" sz="1400" b="1" dirty="0" err="1">
                <a:solidFill>
                  <a:srgbClr val="00AF00"/>
                </a:solidFill>
                <a:latin typeface="Courier New" panose="02070309020205020404" pitchFamily="49" charset="0"/>
                <a:ea typeface="Calibri" panose="020F0502020204030204" pitchFamily="34" charset="0"/>
                <a:cs typeface="Times New Roman" panose="02020603050405020304" pitchFamily="18" charset="0"/>
              </a:rPr>
              <a:t>Lohmander</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model</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max</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 EPV;</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EPV =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- 2051.273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- 27.225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- 16.391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- 101.964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- 42.856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- 0.037895 * Dp1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- 0.027998 * Dp2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- 0.54902 * Dc1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- 0.22906 * Dc2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- 0.20816 * Dp1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- 0.10549 * Dp2 * Dc2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endParaRPr lang="sv-SE" sz="1400" b="1" dirty="0">
              <a:solidFill>
                <a:prstClr val="black"/>
              </a:solidFill>
              <a:ea typeface="Calibri" panose="020F0502020204030204" pitchFamily="34" charset="0"/>
              <a:cs typeface="Times New Roman" panose="02020603050405020304" pitchFamily="18" charset="0"/>
            </a:endParaRPr>
          </a:p>
        </p:txBody>
      </p:sp>
      <p:sp>
        <p:nvSpPr>
          <p:cNvPr id="3" name="Rektangel 2"/>
          <p:cNvSpPr/>
          <p:nvPr/>
        </p:nvSpPr>
        <p:spPr>
          <a:xfrm>
            <a:off x="6503158" y="2347414"/>
            <a:ext cx="5513696" cy="2858475"/>
          </a:xfrm>
          <a:prstGeom prst="rect">
            <a:avLst/>
          </a:prstGeom>
        </p:spPr>
        <p:txBody>
          <a:bodyPr wrap="square">
            <a:spAutoFit/>
          </a:bodyPr>
          <a:lstStyle/>
          <a:p>
            <a:pPr>
              <a:lnSpc>
                <a:spcPct val="107000"/>
              </a:lnSpc>
            </a:pPr>
            <a:r>
              <a:rPr lang="sv-SE" sz="2800" b="1" dirty="0" err="1" smtClean="0">
                <a:solidFill>
                  <a:srgbClr val="FF0000"/>
                </a:solidFill>
                <a:latin typeface="Arial Black" panose="020B0A04020102020204" pitchFamily="34" charset="0"/>
                <a:ea typeface="Calibri" panose="020F0502020204030204" pitchFamily="34" charset="0"/>
                <a:cs typeface="Courier New" panose="02070309020205020404" pitchFamily="49" charset="0"/>
              </a:rPr>
              <a:t>Variable</a:t>
            </a:r>
            <a:r>
              <a:rPr lang="sv-SE" sz="2800" b="1" dirty="0" smtClean="0">
                <a:solidFill>
                  <a:srgbClr val="FF0000"/>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err="1" smtClean="0">
                <a:solidFill>
                  <a:srgbClr val="FF0000"/>
                </a:solidFill>
                <a:latin typeface="Arial Black" panose="020B0A04020102020204" pitchFamily="34" charset="0"/>
                <a:ea typeface="Calibri" panose="020F0502020204030204" pitchFamily="34" charset="0"/>
                <a:cs typeface="Courier New" panose="02070309020205020404" pitchFamily="49" charset="0"/>
              </a:rPr>
              <a:t>Value</a:t>
            </a:r>
            <a:endParaRPr lang="sv-SE" sz="2800" b="1" dirty="0">
              <a:solidFill>
                <a:srgbClr val="FF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EPV        6216.348</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217.3312</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205.7293</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51.65963</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 DC2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46.17485</a:t>
            </a:r>
            <a:endParaRPr lang="sv-SE" sz="2800" b="1" dirty="0">
              <a:solidFill>
                <a:prstClr val="black"/>
              </a:solidFill>
              <a:latin typeface="Arial Black" panose="020B0A04020102020204" pitchFamily="34" charset="0"/>
            </a:endParaRPr>
          </a:p>
        </p:txBody>
      </p:sp>
      <p:sp>
        <p:nvSpPr>
          <p:cNvPr id="4" name="Höger 3"/>
          <p:cNvSpPr/>
          <p:nvPr/>
        </p:nvSpPr>
        <p:spPr>
          <a:xfrm>
            <a:off x="4517409" y="757451"/>
            <a:ext cx="1549021" cy="57184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5" name="Rektangel 4"/>
          <p:cNvSpPr/>
          <p:nvPr/>
        </p:nvSpPr>
        <p:spPr>
          <a:xfrm>
            <a:off x="9778621" y="313757"/>
            <a:ext cx="2008883" cy="923330"/>
          </a:xfrm>
          <a:prstGeom prst="rect">
            <a:avLst/>
          </a:prstGeom>
          <a:solidFill>
            <a:srgbClr val="FF0000"/>
          </a:solidFill>
        </p:spPr>
        <p:txBody>
          <a:bodyPr wrap="none" lIns="91440" tIns="45720" rIns="91440" bIns="45720">
            <a:spAutoFit/>
          </a:bodyPr>
          <a:lstStyle/>
          <a:p>
            <a:pPr algn="ctr"/>
            <a:r>
              <a:rPr lang="sv-SE" sz="5400" dirty="0" smtClean="0">
                <a:ln w="0"/>
                <a:solidFill>
                  <a:prstClr val="black"/>
                </a:solidFill>
                <a:effectLst>
                  <a:outerShdw blurRad="38100" dist="19050" dir="2700000" algn="tl" rotWithShape="0">
                    <a:prstClr val="black">
                      <a:alpha val="40000"/>
                    </a:prstClr>
                  </a:outerShdw>
                </a:effectLst>
              </a:rPr>
              <a:t>Case 0</a:t>
            </a:r>
            <a:endParaRPr lang="sv-SE" sz="5400" dirty="0">
              <a:ln w="0"/>
              <a:solidFill>
                <a:prstClr val="black"/>
              </a:solidFill>
              <a:effectLst>
                <a:outerShdw blurRad="38100" dist="19050" dir="2700000" algn="tl" rotWithShape="0">
                  <a:prstClr val="black">
                    <a:alpha val="40000"/>
                  </a:prstClr>
                </a:outerShdw>
              </a:effectLst>
            </a:endParaRPr>
          </a:p>
        </p:txBody>
      </p:sp>
      <p:sp>
        <p:nvSpPr>
          <p:cNvPr id="6" name="Platshållare för bildnummer 5"/>
          <p:cNvSpPr>
            <a:spLocks noGrp="1"/>
          </p:cNvSpPr>
          <p:nvPr>
            <p:ph type="sldNum" sz="quarter" idx="12"/>
          </p:nvPr>
        </p:nvSpPr>
        <p:spPr/>
        <p:txBody>
          <a:bodyPr/>
          <a:lstStyle/>
          <a:p>
            <a:fld id="{C4D83055-B480-425C-AE2D-0955F072BBF0}" type="slidenum">
              <a:rPr lang="sv-SE" smtClean="0">
                <a:solidFill>
                  <a:prstClr val="black">
                    <a:tint val="75000"/>
                  </a:prstClr>
                </a:solidFill>
              </a:rPr>
              <a:pPr/>
              <a:t>61</a:t>
            </a:fld>
            <a:endParaRPr lang="sv-SE">
              <a:solidFill>
                <a:prstClr val="black">
                  <a:tint val="75000"/>
                </a:prstClr>
              </a:solidFill>
            </a:endParaRPr>
          </a:p>
        </p:txBody>
      </p:sp>
    </p:spTree>
    <p:extLst>
      <p:ext uri="{BB962C8B-B14F-4D97-AF65-F5344CB8AC3E}">
        <p14:creationId xmlns:p14="http://schemas.microsoft.com/office/powerpoint/2010/main" val="26928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984682" y="488272"/>
            <a:ext cx="5478262" cy="278758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9" name="Rektangel 8"/>
          <p:cNvSpPr/>
          <p:nvPr/>
        </p:nvSpPr>
        <p:spPr>
          <a:xfrm>
            <a:off x="984682" y="3506786"/>
            <a:ext cx="5478262" cy="309872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0" name="Rektangel 9"/>
          <p:cNvSpPr/>
          <p:nvPr/>
        </p:nvSpPr>
        <p:spPr>
          <a:xfrm>
            <a:off x="6605727" y="488272"/>
            <a:ext cx="3772269" cy="282943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1" name="Rektangel 10"/>
          <p:cNvSpPr/>
          <p:nvPr/>
        </p:nvSpPr>
        <p:spPr>
          <a:xfrm>
            <a:off x="6605727" y="3506787"/>
            <a:ext cx="5201574" cy="309872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aphicFrame>
        <p:nvGraphicFramePr>
          <p:cNvPr id="13" name="Objekt 12"/>
          <p:cNvGraphicFramePr>
            <a:graphicFrameLocks noChangeAspect="1"/>
          </p:cNvGraphicFramePr>
          <p:nvPr/>
        </p:nvGraphicFramePr>
        <p:xfrm>
          <a:off x="1205789" y="990723"/>
          <a:ext cx="5036047" cy="2045440"/>
        </p:xfrm>
        <a:graphic>
          <a:graphicData uri="http://schemas.openxmlformats.org/presentationml/2006/ole">
            <mc:AlternateContent xmlns:mc="http://schemas.openxmlformats.org/markup-compatibility/2006">
              <mc:Choice xmlns:v="urn:schemas-microsoft-com:vml" Requires="v">
                <p:oleObj spid="_x0000_s9288" name="Equation" r:id="rId3" imgW="2501640" imgH="1015920" progId="Equation.DSMT4">
                  <p:embed/>
                </p:oleObj>
              </mc:Choice>
              <mc:Fallback>
                <p:oleObj name="Equation" r:id="rId3" imgW="2501640" imgH="1015920" progId="Equation.DSMT4">
                  <p:embed/>
                  <p:pic>
                    <p:nvPicPr>
                      <p:cNvPr id="0" name=""/>
                      <p:cNvPicPr/>
                      <p:nvPr/>
                    </p:nvPicPr>
                    <p:blipFill>
                      <a:blip r:embed="rId4"/>
                      <a:stretch>
                        <a:fillRect/>
                      </a:stretch>
                    </p:blipFill>
                    <p:spPr>
                      <a:xfrm>
                        <a:off x="1205789" y="990723"/>
                        <a:ext cx="5036047" cy="2045440"/>
                      </a:xfrm>
                      <a:prstGeom prst="rect">
                        <a:avLst/>
                      </a:prstGeom>
                    </p:spPr>
                  </p:pic>
                </p:oleObj>
              </mc:Fallback>
            </mc:AlternateContent>
          </a:graphicData>
        </a:graphic>
      </p:graphicFrame>
      <p:graphicFrame>
        <p:nvGraphicFramePr>
          <p:cNvPr id="16" name="Objekt 15"/>
          <p:cNvGraphicFramePr>
            <a:graphicFrameLocks noChangeAspect="1"/>
          </p:cNvGraphicFramePr>
          <p:nvPr/>
        </p:nvGraphicFramePr>
        <p:xfrm>
          <a:off x="6872611" y="1345899"/>
          <a:ext cx="3238500" cy="1335088"/>
        </p:xfrm>
        <a:graphic>
          <a:graphicData uri="http://schemas.openxmlformats.org/presentationml/2006/ole">
            <mc:AlternateContent xmlns:mc="http://schemas.openxmlformats.org/markup-compatibility/2006">
              <mc:Choice xmlns:v="urn:schemas-microsoft-com:vml" Requires="v">
                <p:oleObj spid="_x0000_s9289" name="Equation" r:id="rId5" imgW="1231560" imgH="507960" progId="Equation.DSMT4">
                  <p:embed/>
                </p:oleObj>
              </mc:Choice>
              <mc:Fallback>
                <p:oleObj name="Equation" r:id="rId5" imgW="1231560" imgH="507960" progId="Equation.DSMT4">
                  <p:embed/>
                  <p:pic>
                    <p:nvPicPr>
                      <p:cNvPr id="0" name=""/>
                      <p:cNvPicPr/>
                      <p:nvPr/>
                    </p:nvPicPr>
                    <p:blipFill>
                      <a:blip r:embed="rId6"/>
                      <a:stretch>
                        <a:fillRect/>
                      </a:stretch>
                    </p:blipFill>
                    <p:spPr>
                      <a:xfrm>
                        <a:off x="6872611" y="1345899"/>
                        <a:ext cx="3238500" cy="1335088"/>
                      </a:xfrm>
                      <a:prstGeom prst="rect">
                        <a:avLst/>
                      </a:prstGeom>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1954074009"/>
              </p:ext>
            </p:extLst>
          </p:nvPr>
        </p:nvGraphicFramePr>
        <p:xfrm>
          <a:off x="1159999" y="4670887"/>
          <a:ext cx="5127625" cy="633413"/>
        </p:xfrm>
        <a:graphic>
          <a:graphicData uri="http://schemas.openxmlformats.org/presentationml/2006/ole">
            <mc:AlternateContent xmlns:mc="http://schemas.openxmlformats.org/markup-compatibility/2006">
              <mc:Choice xmlns:v="urn:schemas-microsoft-com:vml" Requires="v">
                <p:oleObj spid="_x0000_s9290" name="Equation" r:id="rId7" imgW="3390840" imgH="419040" progId="Equation.DSMT4">
                  <p:embed/>
                </p:oleObj>
              </mc:Choice>
              <mc:Fallback>
                <p:oleObj name="Equation" r:id="rId7" imgW="3390840" imgH="419040" progId="Equation.DSMT4">
                  <p:embed/>
                  <p:pic>
                    <p:nvPicPr>
                      <p:cNvPr id="0" name=""/>
                      <p:cNvPicPr/>
                      <p:nvPr/>
                    </p:nvPicPr>
                    <p:blipFill>
                      <a:blip r:embed="rId8"/>
                      <a:stretch>
                        <a:fillRect/>
                      </a:stretch>
                    </p:blipFill>
                    <p:spPr>
                      <a:xfrm>
                        <a:off x="1159999" y="4670887"/>
                        <a:ext cx="5127625" cy="633413"/>
                      </a:xfrm>
                      <a:prstGeom prst="rect">
                        <a:avLst/>
                      </a:prstGeom>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3677443273"/>
              </p:ext>
            </p:extLst>
          </p:nvPr>
        </p:nvGraphicFramePr>
        <p:xfrm>
          <a:off x="6807007" y="4551931"/>
          <a:ext cx="4799013" cy="1800225"/>
        </p:xfrm>
        <a:graphic>
          <a:graphicData uri="http://schemas.openxmlformats.org/presentationml/2006/ole">
            <mc:AlternateContent xmlns:mc="http://schemas.openxmlformats.org/markup-compatibility/2006">
              <mc:Choice xmlns:v="urn:schemas-microsoft-com:vml" Requires="v">
                <p:oleObj spid="_x0000_s9291" name="Equation" r:id="rId9" imgW="2679480" imgH="888840" progId="Equation.DSMT4">
                  <p:embed/>
                </p:oleObj>
              </mc:Choice>
              <mc:Fallback>
                <p:oleObj name="Equation" r:id="rId9" imgW="2679480" imgH="888840" progId="Equation.DSMT4">
                  <p:embed/>
                  <p:pic>
                    <p:nvPicPr>
                      <p:cNvPr id="0" name=""/>
                      <p:cNvPicPr/>
                      <p:nvPr/>
                    </p:nvPicPr>
                    <p:blipFill>
                      <a:blip r:embed="rId10"/>
                      <a:stretch>
                        <a:fillRect/>
                      </a:stretch>
                    </p:blipFill>
                    <p:spPr>
                      <a:xfrm>
                        <a:off x="6807007" y="4551931"/>
                        <a:ext cx="4799013" cy="1800225"/>
                      </a:xfrm>
                      <a:prstGeom prst="rect">
                        <a:avLst/>
                      </a:prstGeom>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3439631028"/>
              </p:ext>
            </p:extLst>
          </p:nvPr>
        </p:nvGraphicFramePr>
        <p:xfrm>
          <a:off x="1273521" y="5535227"/>
          <a:ext cx="3778081" cy="854566"/>
        </p:xfrm>
        <a:graphic>
          <a:graphicData uri="http://schemas.openxmlformats.org/presentationml/2006/ole">
            <mc:AlternateContent xmlns:mc="http://schemas.openxmlformats.org/markup-compatibility/2006">
              <mc:Choice xmlns:v="urn:schemas-microsoft-com:vml" Requires="v">
                <p:oleObj spid="_x0000_s9292" name="Equation" r:id="rId11" imgW="1066680" imgH="241200" progId="Equation.DSMT4">
                  <p:embed/>
                </p:oleObj>
              </mc:Choice>
              <mc:Fallback>
                <p:oleObj name="Equation" r:id="rId11" imgW="1066680" imgH="241200" progId="Equation.DSMT4">
                  <p:embed/>
                  <p:pic>
                    <p:nvPicPr>
                      <p:cNvPr id="0" name=""/>
                      <p:cNvPicPr/>
                      <p:nvPr/>
                    </p:nvPicPr>
                    <p:blipFill>
                      <a:blip r:embed="rId12"/>
                      <a:stretch>
                        <a:fillRect/>
                      </a:stretch>
                    </p:blipFill>
                    <p:spPr>
                      <a:xfrm>
                        <a:off x="1273521" y="5535227"/>
                        <a:ext cx="3778081" cy="854566"/>
                      </a:xfrm>
                      <a:prstGeom prst="rect">
                        <a:avLst/>
                      </a:prstGeom>
                    </p:spPr>
                  </p:pic>
                </p:oleObj>
              </mc:Fallback>
            </mc:AlternateContent>
          </a:graphicData>
        </a:graphic>
      </p:graphicFrame>
      <p:sp>
        <p:nvSpPr>
          <p:cNvPr id="3" name="Rektangel med rundade hörn 2"/>
          <p:cNvSpPr/>
          <p:nvPr/>
        </p:nvSpPr>
        <p:spPr>
          <a:xfrm>
            <a:off x="1160463" y="5535227"/>
            <a:ext cx="4130628" cy="87508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4" name="Rektangel med rundade hörn 3"/>
          <p:cNvSpPr/>
          <p:nvPr/>
        </p:nvSpPr>
        <p:spPr>
          <a:xfrm>
            <a:off x="6741994" y="5479576"/>
            <a:ext cx="1842448" cy="99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7" name="textruta 6"/>
          <p:cNvSpPr txBox="1"/>
          <p:nvPr/>
        </p:nvSpPr>
        <p:spPr>
          <a:xfrm>
            <a:off x="1159999" y="3724426"/>
            <a:ext cx="3755644" cy="830997"/>
          </a:xfrm>
          <a:prstGeom prst="rect">
            <a:avLst/>
          </a:prstGeom>
          <a:noFill/>
        </p:spPr>
        <p:txBody>
          <a:bodyPr wrap="none" rtlCol="0">
            <a:spAutoFit/>
          </a:bodyPr>
          <a:lstStyle/>
          <a:p>
            <a:r>
              <a:rPr lang="sv-SE" sz="2400" b="1" dirty="0" smtClean="0">
                <a:solidFill>
                  <a:srgbClr val="FF0000"/>
                </a:solidFill>
              </a:rPr>
              <a:t>The </a:t>
            </a:r>
            <a:r>
              <a:rPr lang="sv-SE" sz="2400" b="1" dirty="0" err="1" smtClean="0">
                <a:solidFill>
                  <a:srgbClr val="FF0000"/>
                </a:solidFill>
              </a:rPr>
              <a:t>analytical</a:t>
            </a:r>
            <a:r>
              <a:rPr lang="sv-SE" sz="2400" b="1" dirty="0" smtClean="0">
                <a:solidFill>
                  <a:srgbClr val="FF0000"/>
                </a:solidFill>
              </a:rPr>
              <a:t> </a:t>
            </a:r>
            <a:r>
              <a:rPr lang="sv-SE" sz="2400" b="1" dirty="0" err="1" smtClean="0">
                <a:solidFill>
                  <a:srgbClr val="FF0000"/>
                </a:solidFill>
              </a:rPr>
              <a:t>method</a:t>
            </a:r>
            <a:r>
              <a:rPr lang="sv-SE" sz="2400" b="1" dirty="0" smtClean="0">
                <a:solidFill>
                  <a:srgbClr val="FF0000"/>
                </a:solidFill>
              </a:rPr>
              <a:t> </a:t>
            </a:r>
            <a:r>
              <a:rPr lang="sv-SE" sz="2400" b="1" dirty="0" err="1" smtClean="0">
                <a:solidFill>
                  <a:srgbClr val="FF0000"/>
                </a:solidFill>
              </a:rPr>
              <a:t>gave</a:t>
            </a:r>
            <a:r>
              <a:rPr lang="sv-SE" sz="2400" b="1" dirty="0" smtClean="0">
                <a:solidFill>
                  <a:srgbClr val="FF0000"/>
                </a:solidFill>
              </a:rPr>
              <a:t> </a:t>
            </a:r>
          </a:p>
          <a:p>
            <a:r>
              <a:rPr lang="sv-SE" sz="2400" b="1" dirty="0" smtClean="0">
                <a:solidFill>
                  <a:srgbClr val="FF0000"/>
                </a:solidFill>
              </a:rPr>
              <a:t>the same </a:t>
            </a:r>
            <a:r>
              <a:rPr lang="sv-SE" sz="2400" b="1" dirty="0" err="1" smtClean="0">
                <a:solidFill>
                  <a:srgbClr val="FF0000"/>
                </a:solidFill>
              </a:rPr>
              <a:t>answer</a:t>
            </a:r>
            <a:r>
              <a:rPr lang="sv-SE" sz="2400" b="1" dirty="0" smtClean="0">
                <a:solidFill>
                  <a:srgbClr val="FF0000"/>
                </a:solidFill>
              </a:rPr>
              <a:t>:</a:t>
            </a:r>
            <a:endParaRPr lang="sv-SE" sz="2400" b="1" dirty="0">
              <a:solidFill>
                <a:srgbClr val="FF0000"/>
              </a:solidFill>
            </a:endParaRPr>
          </a:p>
        </p:txBody>
      </p:sp>
      <p:sp>
        <p:nvSpPr>
          <p:cNvPr id="8" name="textruta 7"/>
          <p:cNvSpPr txBox="1"/>
          <p:nvPr/>
        </p:nvSpPr>
        <p:spPr>
          <a:xfrm>
            <a:off x="6651909" y="3720934"/>
            <a:ext cx="5202706" cy="830997"/>
          </a:xfrm>
          <a:prstGeom prst="rect">
            <a:avLst/>
          </a:prstGeom>
          <a:noFill/>
        </p:spPr>
        <p:txBody>
          <a:bodyPr wrap="none" rtlCol="0">
            <a:spAutoFit/>
          </a:bodyPr>
          <a:lstStyle/>
          <a:p>
            <a:r>
              <a:rPr lang="sv-SE" sz="2400" b="1" dirty="0" smtClean="0">
                <a:solidFill>
                  <a:srgbClr val="FF0000"/>
                </a:solidFill>
              </a:rPr>
              <a:t>The </a:t>
            </a:r>
            <a:r>
              <a:rPr lang="sv-SE" sz="2400" b="1" dirty="0" err="1" smtClean="0">
                <a:solidFill>
                  <a:srgbClr val="FF0000"/>
                </a:solidFill>
              </a:rPr>
              <a:t>analytical</a:t>
            </a:r>
            <a:r>
              <a:rPr lang="sv-SE" sz="2400" b="1" dirty="0" smtClean="0">
                <a:solidFill>
                  <a:srgbClr val="FF0000"/>
                </a:solidFill>
              </a:rPr>
              <a:t> </a:t>
            </a:r>
            <a:r>
              <a:rPr lang="sv-SE" sz="2400" b="1" dirty="0" err="1" smtClean="0">
                <a:solidFill>
                  <a:srgbClr val="FF0000"/>
                </a:solidFill>
              </a:rPr>
              <a:t>method</a:t>
            </a:r>
            <a:r>
              <a:rPr lang="sv-SE" sz="2400" b="1" dirty="0" smtClean="0">
                <a:solidFill>
                  <a:srgbClr val="FF0000"/>
                </a:solidFill>
              </a:rPr>
              <a:t> </a:t>
            </a:r>
            <a:r>
              <a:rPr lang="sv-SE" sz="2400" b="1" dirty="0" err="1" smtClean="0">
                <a:solidFill>
                  <a:srgbClr val="FF0000"/>
                </a:solidFill>
              </a:rPr>
              <a:t>also</a:t>
            </a:r>
            <a:r>
              <a:rPr lang="sv-SE" sz="2400" b="1" dirty="0" smtClean="0">
                <a:solidFill>
                  <a:srgbClr val="FF0000"/>
                </a:solidFill>
              </a:rPr>
              <a:t> </a:t>
            </a:r>
            <a:r>
              <a:rPr lang="sv-SE" sz="2400" b="1" dirty="0" err="1" smtClean="0">
                <a:solidFill>
                  <a:srgbClr val="FF0000"/>
                </a:solidFill>
              </a:rPr>
              <a:t>told</a:t>
            </a:r>
            <a:r>
              <a:rPr lang="sv-SE" sz="2400" b="1" dirty="0" smtClean="0">
                <a:solidFill>
                  <a:srgbClr val="FF0000"/>
                </a:solidFill>
              </a:rPr>
              <a:t> </a:t>
            </a:r>
            <a:r>
              <a:rPr lang="sv-SE" sz="2400" b="1" dirty="0" err="1" smtClean="0">
                <a:solidFill>
                  <a:srgbClr val="FF0000"/>
                </a:solidFill>
              </a:rPr>
              <a:t>us</a:t>
            </a:r>
            <a:endParaRPr lang="sv-SE" sz="2400" b="1" dirty="0" smtClean="0">
              <a:solidFill>
                <a:srgbClr val="FF0000"/>
              </a:solidFill>
            </a:endParaRPr>
          </a:p>
          <a:p>
            <a:r>
              <a:rPr lang="sv-SE" sz="2400" b="1" dirty="0" err="1" smtClean="0">
                <a:solidFill>
                  <a:srgbClr val="FF0000"/>
                </a:solidFill>
              </a:rPr>
              <a:t>that</a:t>
            </a:r>
            <a:r>
              <a:rPr lang="sv-SE" sz="2400" b="1" dirty="0" smtClean="0">
                <a:solidFill>
                  <a:srgbClr val="FF0000"/>
                </a:solidFill>
              </a:rPr>
              <a:t> the solution is a </a:t>
            </a:r>
            <a:r>
              <a:rPr lang="sv-SE" sz="2400" b="1" dirty="0" err="1" smtClean="0">
                <a:solidFill>
                  <a:srgbClr val="FF0000"/>
                </a:solidFill>
              </a:rPr>
              <a:t>unique</a:t>
            </a:r>
            <a:r>
              <a:rPr lang="sv-SE" sz="2400" b="1" dirty="0" smtClean="0">
                <a:solidFill>
                  <a:srgbClr val="FF0000"/>
                </a:solidFill>
              </a:rPr>
              <a:t> maximum.</a:t>
            </a:r>
            <a:endParaRPr lang="sv-SE" sz="2400" b="1" dirty="0">
              <a:solidFill>
                <a:srgbClr val="FF0000"/>
              </a:solidFill>
            </a:endParaRPr>
          </a:p>
        </p:txBody>
      </p:sp>
    </p:spTree>
    <p:extLst>
      <p:ext uri="{BB962C8B-B14F-4D97-AF65-F5344CB8AC3E}">
        <p14:creationId xmlns:p14="http://schemas.microsoft.com/office/powerpoint/2010/main" val="304900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503158" y="2347414"/>
            <a:ext cx="5513696" cy="1014380"/>
          </a:xfrm>
          <a:prstGeom prst="rect">
            <a:avLst/>
          </a:prstGeom>
        </p:spPr>
        <p:txBody>
          <a:bodyPr wrap="square">
            <a:spAutoFit/>
          </a:bodyPr>
          <a:lstStyle/>
          <a:p>
            <a:pPr>
              <a:lnSpc>
                <a:spcPct val="107000"/>
              </a:lnSpc>
            </a:pPr>
            <a:r>
              <a:rPr lang="sv-SE" sz="2800" b="1" dirty="0" err="1" smtClean="0">
                <a:solidFill>
                  <a:srgbClr val="00B0F0"/>
                </a:solidFill>
                <a:latin typeface="Arial Black" panose="020B0A04020102020204" pitchFamily="34" charset="0"/>
                <a:ea typeface="Calibri" panose="020F0502020204030204" pitchFamily="34" charset="0"/>
                <a:cs typeface="Courier New" panose="02070309020205020404" pitchFamily="49" charset="0"/>
              </a:rPr>
              <a:t>Variable</a:t>
            </a:r>
            <a:r>
              <a:rPr lang="sv-SE" sz="2800" b="1" dirty="0" smtClean="0">
                <a:solidFill>
                  <a:srgbClr val="00B0F0"/>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err="1" smtClean="0">
                <a:solidFill>
                  <a:srgbClr val="00B0F0"/>
                </a:solidFill>
                <a:latin typeface="Arial Black" panose="020B0A04020102020204" pitchFamily="34" charset="0"/>
                <a:ea typeface="Calibri" panose="020F0502020204030204" pitchFamily="34" charset="0"/>
                <a:cs typeface="Courier New" panose="02070309020205020404" pitchFamily="49" charset="0"/>
              </a:rPr>
              <a:t>Value</a:t>
            </a:r>
            <a:endParaRPr lang="sv-SE" sz="2800" b="1" dirty="0">
              <a:solidFill>
                <a:srgbClr val="00B0F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endParaRPr lang="sv-SE" sz="2800" b="1" dirty="0">
              <a:solidFill>
                <a:prstClr val="black"/>
              </a:solidFill>
              <a:latin typeface="Arial Black" panose="020B0A04020102020204" pitchFamily="34" charset="0"/>
            </a:endParaRPr>
          </a:p>
        </p:txBody>
      </p:sp>
      <p:sp>
        <p:nvSpPr>
          <p:cNvPr id="4" name="Höger 3"/>
          <p:cNvSpPr/>
          <p:nvPr/>
        </p:nvSpPr>
        <p:spPr>
          <a:xfrm>
            <a:off x="4517409" y="757451"/>
            <a:ext cx="1549021" cy="571841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5" name="Rektangel 4"/>
          <p:cNvSpPr/>
          <p:nvPr/>
        </p:nvSpPr>
        <p:spPr>
          <a:xfrm>
            <a:off x="9793212" y="135424"/>
            <a:ext cx="2008883" cy="923330"/>
          </a:xfrm>
          <a:prstGeom prst="rect">
            <a:avLst/>
          </a:prstGeom>
          <a:solidFill>
            <a:srgbClr val="00B0F0"/>
          </a:solidFill>
        </p:spPr>
        <p:txBody>
          <a:bodyPr wrap="none">
            <a:spAutoFit/>
          </a:bodyPr>
          <a:lstStyle/>
          <a:p>
            <a:pPr algn="ctr"/>
            <a:r>
              <a:rPr lang="sv-SE" sz="5400" dirty="0">
                <a:ln w="0"/>
                <a:solidFill>
                  <a:prstClr val="black"/>
                </a:solidFill>
                <a:effectLst>
                  <a:outerShdw blurRad="38100" dist="19050" dir="2700000" algn="tl" rotWithShape="0">
                    <a:prstClr val="black">
                      <a:alpha val="40000"/>
                    </a:prstClr>
                  </a:outerShdw>
                </a:effectLst>
              </a:rPr>
              <a:t>Case </a:t>
            </a:r>
            <a:r>
              <a:rPr lang="sv-SE" sz="5400" dirty="0" smtClean="0">
                <a:ln w="0"/>
                <a:solidFill>
                  <a:prstClr val="black"/>
                </a:solidFill>
                <a:effectLst>
                  <a:outerShdw blurRad="38100" dist="19050" dir="2700000" algn="tl" rotWithShape="0">
                    <a:prstClr val="black">
                      <a:alpha val="40000"/>
                    </a:prstClr>
                  </a:outerShdw>
                </a:effectLst>
              </a:rPr>
              <a:t>1</a:t>
            </a:r>
            <a:endParaRPr lang="sv-SE" sz="5400" dirty="0">
              <a:ln w="0"/>
              <a:solidFill>
                <a:prstClr val="black"/>
              </a:solidFill>
              <a:effectLst>
                <a:outerShdw blurRad="38100" dist="19050" dir="2700000" algn="tl" rotWithShape="0">
                  <a:prstClr val="black">
                    <a:alpha val="40000"/>
                  </a:prstClr>
                </a:outerShdw>
              </a:effectLst>
            </a:endParaRPr>
          </a:p>
        </p:txBody>
      </p:sp>
      <p:sp>
        <p:nvSpPr>
          <p:cNvPr id="6" name="Rektangel 5"/>
          <p:cNvSpPr/>
          <p:nvPr/>
        </p:nvSpPr>
        <p:spPr>
          <a:xfrm>
            <a:off x="529987" y="293427"/>
            <a:ext cx="3666700" cy="6480813"/>
          </a:xfrm>
          <a:prstGeom prst="rect">
            <a:avLst/>
          </a:prstGeom>
        </p:spPr>
        <p:txBody>
          <a:bodyPr wrap="square">
            <a:spAutoFit/>
          </a:bodyPr>
          <a:lstStyle/>
          <a:p>
            <a:pPr>
              <a:lnSpc>
                <a:spcPct val="107000"/>
              </a:lnSpc>
            </a:pPr>
            <a:r>
              <a:rPr lang="sv-SE" sz="1000"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100"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a:t>
            </a:r>
            <a:r>
              <a:rPr lang="sv-SE" sz="2000" b="1" dirty="0">
                <a:solidFill>
                  <a:srgbClr val="00B0F0"/>
                </a:solidFill>
                <a:latin typeface="Courier New" panose="02070309020205020404" pitchFamily="49" charset="0"/>
                <a:ea typeface="Calibri" panose="020F0502020204030204" pitchFamily="34" charset="0"/>
                <a:cs typeface="Times New Roman" panose="02020603050405020304" pitchFamily="18" charset="0"/>
              </a:rPr>
              <a:t>Case 1</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_r is low_190108_1353;</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Peter </a:t>
            </a:r>
            <a:r>
              <a:rPr lang="sv-SE" sz="1400" b="1" dirty="0" err="1">
                <a:solidFill>
                  <a:srgbClr val="00AF00"/>
                </a:solidFill>
                <a:latin typeface="Courier New" panose="02070309020205020404" pitchFamily="49" charset="0"/>
                <a:ea typeface="Calibri" panose="020F0502020204030204" pitchFamily="34" charset="0"/>
                <a:cs typeface="Times New Roman" panose="02020603050405020304" pitchFamily="18" charset="0"/>
              </a:rPr>
              <a:t>Lohmander</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model</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max</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 EPV;</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EPV =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- 3574.468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- 99.493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- 50.839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- 337.550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- 101.691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- 0.160029 * Dp1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- 0.101269 * Dp2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- 2.031223 * Dc1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- 0.620501 * Dc2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- 0.728027 * Dp1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- 0.312201 * Dp2 * Dc2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endParaRPr lang="sv-SE" sz="1400" b="1" dirty="0">
              <a:solidFill>
                <a:prstClr val="black"/>
              </a:solidFill>
              <a:ea typeface="Calibri" panose="020F0502020204030204" pitchFamily="34" charset="0"/>
              <a:cs typeface="Times New Roman" panose="02020603050405020304" pitchFamily="18" charset="0"/>
            </a:endParaRPr>
          </a:p>
        </p:txBody>
      </p:sp>
      <p:sp>
        <p:nvSpPr>
          <p:cNvPr id="7" name="Rektangel 6"/>
          <p:cNvSpPr/>
          <p:nvPr/>
        </p:nvSpPr>
        <p:spPr>
          <a:xfrm>
            <a:off x="7012675" y="2854604"/>
            <a:ext cx="4847230" cy="2379434"/>
          </a:xfrm>
          <a:prstGeom prst="rect">
            <a:avLst/>
          </a:prstGeom>
        </p:spPr>
        <p:txBody>
          <a:bodyPr wrap="square">
            <a:spAutoFit/>
          </a:bodyPr>
          <a:lstStyle/>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EPV        21199.22</a:t>
            </a:r>
            <a:endParaRPr lang="sv-SE" sz="28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205.7134</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203.6856</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46.22464</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30.70111</a:t>
            </a:r>
            <a:endParaRPr lang="sv-SE" sz="2800" b="1" dirty="0">
              <a:solidFill>
                <a:prstClr val="black"/>
              </a:solidFill>
              <a:latin typeface="Arial Black" panose="020B0A04020102020204" pitchFamily="34" charset="0"/>
            </a:endParaRPr>
          </a:p>
        </p:txBody>
      </p:sp>
      <p:sp>
        <p:nvSpPr>
          <p:cNvPr id="8" name="Rektangel 7"/>
          <p:cNvSpPr/>
          <p:nvPr/>
        </p:nvSpPr>
        <p:spPr>
          <a:xfrm>
            <a:off x="7751928" y="350868"/>
            <a:ext cx="1956561" cy="707886"/>
          </a:xfrm>
          <a:prstGeom prst="rect">
            <a:avLst/>
          </a:prstGeom>
        </p:spPr>
        <p:txBody>
          <a:bodyPr wrap="none">
            <a:spAutoFit/>
          </a:bodyPr>
          <a:lstStyle/>
          <a:p>
            <a:r>
              <a:rPr lang="sv-SE" sz="4000" b="1" dirty="0" smtClean="0">
                <a:solidFill>
                  <a:srgbClr val="00B0F0"/>
                </a:solidFill>
              </a:rPr>
              <a:t>(</a:t>
            </a:r>
            <a:r>
              <a:rPr lang="sv-SE" sz="4000" b="1" dirty="0">
                <a:solidFill>
                  <a:srgbClr val="00B0F0"/>
                </a:solidFill>
              </a:rPr>
              <a:t>r = </a:t>
            </a:r>
            <a:r>
              <a:rPr lang="sv-SE" sz="4000" b="1" dirty="0" err="1" smtClean="0">
                <a:solidFill>
                  <a:srgbClr val="00B0F0"/>
                </a:solidFill>
              </a:rPr>
              <a:t>low</a:t>
            </a:r>
            <a:r>
              <a:rPr lang="sv-SE" sz="4000" b="1" dirty="0" smtClean="0">
                <a:solidFill>
                  <a:srgbClr val="00B0F0"/>
                </a:solidFill>
              </a:rPr>
              <a:t>)</a:t>
            </a:r>
            <a:endParaRPr lang="sv-SE" sz="4000" b="1" dirty="0">
              <a:solidFill>
                <a:srgbClr val="00B0F0"/>
              </a:solidFill>
            </a:endParaRP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63</a:t>
            </a:fld>
            <a:endParaRPr lang="sv-SE">
              <a:solidFill>
                <a:prstClr val="black">
                  <a:tint val="75000"/>
                </a:prstClr>
              </a:solidFill>
            </a:endParaRPr>
          </a:p>
        </p:txBody>
      </p:sp>
    </p:spTree>
    <p:extLst>
      <p:ext uri="{BB962C8B-B14F-4D97-AF65-F5344CB8AC3E}">
        <p14:creationId xmlns:p14="http://schemas.microsoft.com/office/powerpoint/2010/main" val="22187002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503158" y="2347414"/>
            <a:ext cx="5513696" cy="1014380"/>
          </a:xfrm>
          <a:prstGeom prst="rect">
            <a:avLst/>
          </a:prstGeom>
        </p:spPr>
        <p:txBody>
          <a:bodyPr wrap="square">
            <a:spAutoFit/>
          </a:bodyPr>
          <a:lstStyle/>
          <a:p>
            <a:pPr>
              <a:lnSpc>
                <a:spcPct val="107000"/>
              </a:lnSpc>
            </a:pPr>
            <a:r>
              <a:rPr lang="sv-SE" sz="2800" b="1" dirty="0" err="1" smtClean="0">
                <a:solidFill>
                  <a:srgbClr val="00B050"/>
                </a:solidFill>
                <a:latin typeface="Arial Black" panose="020B0A04020102020204" pitchFamily="34" charset="0"/>
                <a:ea typeface="Calibri" panose="020F0502020204030204" pitchFamily="34" charset="0"/>
                <a:cs typeface="Courier New" panose="02070309020205020404" pitchFamily="49" charset="0"/>
              </a:rPr>
              <a:t>Variable</a:t>
            </a:r>
            <a:r>
              <a:rPr lang="sv-SE" sz="2800" b="1" dirty="0" smtClean="0">
                <a:solidFill>
                  <a:srgbClr val="00B050"/>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err="1" smtClean="0">
                <a:solidFill>
                  <a:srgbClr val="00B050"/>
                </a:solidFill>
                <a:latin typeface="Arial Black" panose="020B0A04020102020204" pitchFamily="34" charset="0"/>
                <a:ea typeface="Calibri" panose="020F0502020204030204" pitchFamily="34" charset="0"/>
                <a:cs typeface="Courier New" panose="02070309020205020404" pitchFamily="49" charset="0"/>
              </a:rPr>
              <a:t>Value</a:t>
            </a:r>
            <a:endParaRPr lang="sv-SE" sz="2800" b="1" dirty="0">
              <a:solidFill>
                <a:srgbClr val="00B05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endParaRPr lang="sv-SE" sz="2800" b="1" dirty="0">
              <a:solidFill>
                <a:prstClr val="black"/>
              </a:solidFill>
              <a:latin typeface="Arial Black" panose="020B0A04020102020204" pitchFamily="34" charset="0"/>
            </a:endParaRPr>
          </a:p>
        </p:txBody>
      </p:sp>
      <p:sp>
        <p:nvSpPr>
          <p:cNvPr id="4" name="Höger 3"/>
          <p:cNvSpPr/>
          <p:nvPr/>
        </p:nvSpPr>
        <p:spPr>
          <a:xfrm>
            <a:off x="4517409" y="757451"/>
            <a:ext cx="1549021" cy="57184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5" name="Rektangel 4"/>
          <p:cNvSpPr/>
          <p:nvPr/>
        </p:nvSpPr>
        <p:spPr>
          <a:xfrm>
            <a:off x="9704501" y="176367"/>
            <a:ext cx="2008883" cy="923330"/>
          </a:xfrm>
          <a:prstGeom prst="rect">
            <a:avLst/>
          </a:prstGeom>
          <a:solidFill>
            <a:srgbClr val="00B050"/>
          </a:solidFill>
        </p:spPr>
        <p:txBody>
          <a:bodyPr wrap="none">
            <a:spAutoFit/>
          </a:bodyPr>
          <a:lstStyle/>
          <a:p>
            <a:pPr algn="ctr"/>
            <a:r>
              <a:rPr lang="sv-SE" sz="5400" dirty="0">
                <a:ln w="0"/>
                <a:solidFill>
                  <a:prstClr val="black"/>
                </a:solidFill>
                <a:effectLst>
                  <a:outerShdw blurRad="38100" dist="19050" dir="2700000" algn="tl" rotWithShape="0">
                    <a:prstClr val="black">
                      <a:alpha val="40000"/>
                    </a:prstClr>
                  </a:outerShdw>
                </a:effectLst>
              </a:rPr>
              <a:t>Case </a:t>
            </a:r>
            <a:r>
              <a:rPr lang="sv-SE" sz="5400" dirty="0" smtClean="0">
                <a:ln w="0"/>
                <a:solidFill>
                  <a:prstClr val="black"/>
                </a:solidFill>
                <a:effectLst>
                  <a:outerShdw blurRad="38100" dist="19050" dir="2700000" algn="tl" rotWithShape="0">
                    <a:prstClr val="black">
                      <a:alpha val="40000"/>
                    </a:prstClr>
                  </a:outerShdw>
                </a:effectLst>
              </a:rPr>
              <a:t>2</a:t>
            </a:r>
            <a:endParaRPr lang="sv-SE" sz="5400" dirty="0">
              <a:ln w="0"/>
              <a:solidFill>
                <a:prstClr val="black"/>
              </a:solidFill>
              <a:effectLst>
                <a:outerShdw blurRad="38100" dist="19050" dir="2700000" algn="tl" rotWithShape="0">
                  <a:prstClr val="black">
                    <a:alpha val="40000"/>
                  </a:prstClr>
                </a:outerShdw>
              </a:effectLst>
            </a:endParaRPr>
          </a:p>
        </p:txBody>
      </p:sp>
      <p:sp>
        <p:nvSpPr>
          <p:cNvPr id="6" name="Rektangel 5"/>
          <p:cNvSpPr/>
          <p:nvPr/>
        </p:nvSpPr>
        <p:spPr>
          <a:xfrm>
            <a:off x="420806" y="176367"/>
            <a:ext cx="5318078" cy="6579622"/>
          </a:xfrm>
          <a:prstGeom prst="rect">
            <a:avLst/>
          </a:prstGeom>
        </p:spPr>
        <p:txBody>
          <a:bodyPr wrap="square">
            <a:spAutoFit/>
          </a:bodyPr>
          <a:lstStyle/>
          <a:p>
            <a:pPr>
              <a:lnSpc>
                <a:spcPct val="107000"/>
              </a:lnSpc>
            </a:pPr>
            <a:r>
              <a:rPr lang="sv-SE" sz="1000"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100"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a:t>
            </a:r>
            <a:r>
              <a:rPr lang="sv-SE" sz="20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Case 2</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EP1 is high_EQDIST_190108_1408;</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Peter </a:t>
            </a:r>
            <a:r>
              <a:rPr lang="sv-SE" sz="1400" b="1" dirty="0" err="1">
                <a:solidFill>
                  <a:srgbClr val="00AF00"/>
                </a:solidFill>
                <a:latin typeface="Courier New" panose="02070309020205020404" pitchFamily="49" charset="0"/>
                <a:ea typeface="Calibri" panose="020F0502020204030204" pitchFamily="34" charset="0"/>
                <a:cs typeface="Times New Roman" panose="02020603050405020304" pitchFamily="18" charset="0"/>
              </a:rPr>
              <a:t>Lohmander</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model</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max</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 EPV;</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EPV =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- 3642.062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- 42.369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- 17.333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- 173.652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- 46.919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- 0.053983 * Dp1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- 0.029167 * Dp2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- 0.82857 * Dc1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- 0.25043 * Dc2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- 0.35320 * Dp1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- 0.11113 * Dp2 * Dc2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endParaRPr lang="sv-SE" sz="1400" b="1" dirty="0">
              <a:solidFill>
                <a:prstClr val="black"/>
              </a:solidFill>
              <a:ea typeface="Calibri" panose="020F0502020204030204" pitchFamily="34" charset="0"/>
              <a:cs typeface="Times New Roman" panose="02020603050405020304" pitchFamily="18" charset="0"/>
            </a:endParaRPr>
          </a:p>
        </p:txBody>
      </p:sp>
      <p:sp>
        <p:nvSpPr>
          <p:cNvPr id="7" name="Rektangel 6"/>
          <p:cNvSpPr/>
          <p:nvPr/>
        </p:nvSpPr>
        <p:spPr>
          <a:xfrm>
            <a:off x="6958084" y="2854604"/>
            <a:ext cx="4344538" cy="2397451"/>
          </a:xfrm>
          <a:prstGeom prst="rect">
            <a:avLst/>
          </a:prstGeom>
        </p:spPr>
        <p:txBody>
          <a:bodyPr wrap="square">
            <a:spAutoFit/>
          </a:bodyPr>
          <a:lstStyle/>
          <a:p>
            <a:pPr>
              <a:lnSpc>
                <a:spcPct val="107000"/>
              </a:lnSpc>
            </a:pPr>
            <a:r>
              <a:rPr lang="sv-SE" sz="900" b="1" dirty="0">
                <a:solidFill>
                  <a:prstClr val="black"/>
                </a:solidFill>
                <a:latin typeface="DfW5 Printer" panose="00000009000000000000" pitchFamily="49" charset="2"/>
                <a:ea typeface="Calibri" panose="020F0502020204030204" pitchFamily="34" charset="0"/>
                <a:cs typeface="Courier New" panose="02070309020205020404" pitchFamily="49" charset="0"/>
              </a:rPr>
              <a:t>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EPV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8804.599</a:t>
            </a:r>
            <a:endParaRPr lang="sv-SE" sz="28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163.8983</a:t>
            </a:r>
            <a:endParaRPr lang="sv-SE" sz="28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205.5634</a:t>
            </a:r>
            <a:endParaRPr lang="sv-SE" sz="28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69.85717</a:t>
            </a:r>
            <a:endParaRPr lang="sv-SE" sz="28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48.06680</a:t>
            </a:r>
            <a:endParaRPr lang="sv-SE" sz="2800" dirty="0">
              <a:solidFill>
                <a:prstClr val="black"/>
              </a:solidFill>
              <a:latin typeface="Arial Black" panose="020B0A04020102020204" pitchFamily="34" charset="0"/>
            </a:endParaRPr>
          </a:p>
        </p:txBody>
      </p:sp>
      <p:sp>
        <p:nvSpPr>
          <p:cNvPr id="8" name="Rektangel 7"/>
          <p:cNvSpPr/>
          <p:nvPr/>
        </p:nvSpPr>
        <p:spPr>
          <a:xfrm>
            <a:off x="6902372" y="391811"/>
            <a:ext cx="2694969" cy="707886"/>
          </a:xfrm>
          <a:prstGeom prst="rect">
            <a:avLst/>
          </a:prstGeom>
        </p:spPr>
        <p:txBody>
          <a:bodyPr wrap="none">
            <a:spAutoFit/>
          </a:bodyPr>
          <a:lstStyle/>
          <a:p>
            <a:r>
              <a:rPr lang="sv-SE" sz="4000" b="1" dirty="0" smtClean="0">
                <a:solidFill>
                  <a:srgbClr val="00B050"/>
                </a:solidFill>
              </a:rPr>
              <a:t>(EP1 = </a:t>
            </a:r>
            <a:r>
              <a:rPr lang="sv-SE" sz="4000" b="1" dirty="0" err="1" smtClean="0">
                <a:solidFill>
                  <a:srgbClr val="00B050"/>
                </a:solidFill>
              </a:rPr>
              <a:t>high</a:t>
            </a:r>
            <a:r>
              <a:rPr lang="sv-SE" sz="4000" b="1" dirty="0" smtClean="0">
                <a:solidFill>
                  <a:srgbClr val="00B050"/>
                </a:solidFill>
              </a:rPr>
              <a:t>)</a:t>
            </a:r>
            <a:endParaRPr lang="sv-SE" sz="4000" b="1" dirty="0">
              <a:solidFill>
                <a:srgbClr val="00B050"/>
              </a:solidFill>
            </a:endParaRP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64</a:t>
            </a:fld>
            <a:endParaRPr lang="sv-SE">
              <a:solidFill>
                <a:prstClr val="black">
                  <a:tint val="75000"/>
                </a:prstClr>
              </a:solidFill>
            </a:endParaRPr>
          </a:p>
        </p:txBody>
      </p:sp>
    </p:spTree>
    <p:extLst>
      <p:ext uri="{BB962C8B-B14F-4D97-AF65-F5344CB8AC3E}">
        <p14:creationId xmlns:p14="http://schemas.microsoft.com/office/powerpoint/2010/main" val="34608137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503158" y="2347414"/>
            <a:ext cx="5513696" cy="1014380"/>
          </a:xfrm>
          <a:prstGeom prst="rect">
            <a:avLst/>
          </a:prstGeom>
        </p:spPr>
        <p:txBody>
          <a:bodyPr wrap="square">
            <a:spAutoFit/>
          </a:bodyPr>
          <a:lstStyle/>
          <a:p>
            <a:pPr>
              <a:lnSpc>
                <a:spcPct val="107000"/>
              </a:lnSpc>
            </a:pPr>
            <a:r>
              <a:rPr lang="sv-SE" sz="2800" b="1" dirty="0" err="1" smtClean="0">
                <a:solidFill>
                  <a:srgbClr val="FFC000"/>
                </a:solidFill>
                <a:latin typeface="Arial Black" panose="020B0A04020102020204" pitchFamily="34" charset="0"/>
                <a:ea typeface="Calibri" panose="020F0502020204030204" pitchFamily="34" charset="0"/>
                <a:cs typeface="Courier New" panose="02070309020205020404" pitchFamily="49" charset="0"/>
              </a:rPr>
              <a:t>Variable</a:t>
            </a:r>
            <a:r>
              <a:rPr lang="sv-SE" sz="2800" b="1" dirty="0" smtClean="0">
                <a:solidFill>
                  <a:srgbClr val="FFC000"/>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err="1" smtClean="0">
                <a:solidFill>
                  <a:srgbClr val="FFC000"/>
                </a:solidFill>
                <a:latin typeface="Arial Black" panose="020B0A04020102020204" pitchFamily="34" charset="0"/>
                <a:ea typeface="Calibri" panose="020F0502020204030204" pitchFamily="34" charset="0"/>
                <a:cs typeface="Courier New" panose="02070309020205020404" pitchFamily="49" charset="0"/>
              </a:rPr>
              <a:t>Value</a:t>
            </a:r>
            <a:endParaRPr lang="sv-SE" sz="2800" b="1"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endParaRPr lang="sv-SE" sz="2800" b="1" dirty="0">
              <a:solidFill>
                <a:prstClr val="black"/>
              </a:solidFill>
              <a:latin typeface="Arial Black" panose="020B0A04020102020204" pitchFamily="34" charset="0"/>
            </a:endParaRPr>
          </a:p>
        </p:txBody>
      </p:sp>
      <p:sp>
        <p:nvSpPr>
          <p:cNvPr id="4" name="Höger 3"/>
          <p:cNvSpPr/>
          <p:nvPr/>
        </p:nvSpPr>
        <p:spPr>
          <a:xfrm>
            <a:off x="4517409" y="757451"/>
            <a:ext cx="1549021" cy="571841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5" name="Rektangel 4"/>
          <p:cNvSpPr/>
          <p:nvPr/>
        </p:nvSpPr>
        <p:spPr>
          <a:xfrm>
            <a:off x="9731797" y="169544"/>
            <a:ext cx="2008883" cy="923330"/>
          </a:xfrm>
          <a:prstGeom prst="rect">
            <a:avLst/>
          </a:prstGeom>
          <a:solidFill>
            <a:srgbClr val="FFC000"/>
          </a:solidFill>
        </p:spPr>
        <p:txBody>
          <a:bodyPr wrap="none">
            <a:spAutoFit/>
          </a:bodyPr>
          <a:lstStyle/>
          <a:p>
            <a:pPr algn="ctr"/>
            <a:r>
              <a:rPr lang="sv-SE" sz="5400" dirty="0">
                <a:ln w="0"/>
                <a:solidFill>
                  <a:prstClr val="black"/>
                </a:solidFill>
                <a:effectLst>
                  <a:outerShdw blurRad="38100" dist="19050" dir="2700000" algn="tl" rotWithShape="0">
                    <a:prstClr val="black">
                      <a:alpha val="40000"/>
                    </a:prstClr>
                  </a:outerShdw>
                </a:effectLst>
              </a:rPr>
              <a:t>Case </a:t>
            </a:r>
            <a:r>
              <a:rPr lang="sv-SE" sz="5400" dirty="0" smtClean="0">
                <a:ln w="0"/>
                <a:solidFill>
                  <a:prstClr val="black"/>
                </a:solidFill>
                <a:effectLst>
                  <a:outerShdw blurRad="38100" dist="19050" dir="2700000" algn="tl" rotWithShape="0">
                    <a:prstClr val="black">
                      <a:alpha val="40000"/>
                    </a:prstClr>
                  </a:outerShdw>
                </a:effectLst>
              </a:rPr>
              <a:t>3</a:t>
            </a:r>
            <a:endParaRPr lang="sv-SE" sz="5400" dirty="0">
              <a:ln w="0"/>
              <a:solidFill>
                <a:prstClr val="black"/>
              </a:solidFill>
              <a:effectLst>
                <a:outerShdw blurRad="38100" dist="19050" dir="2700000" algn="tl" rotWithShape="0">
                  <a:prstClr val="black">
                    <a:alpha val="40000"/>
                  </a:prstClr>
                </a:outerShdw>
              </a:effectLst>
            </a:endParaRPr>
          </a:p>
        </p:txBody>
      </p:sp>
      <p:sp>
        <p:nvSpPr>
          <p:cNvPr id="6" name="Rektangel 5"/>
          <p:cNvSpPr/>
          <p:nvPr/>
        </p:nvSpPr>
        <p:spPr>
          <a:xfrm>
            <a:off x="301840" y="475170"/>
            <a:ext cx="6096000" cy="6184450"/>
          </a:xfrm>
          <a:prstGeom prst="rect">
            <a:avLst/>
          </a:prstGeom>
        </p:spPr>
        <p:txBody>
          <a:bodyPr>
            <a:spAutoFit/>
          </a:bodyPr>
          <a:lstStyle/>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a:t>
            </a:r>
            <a:r>
              <a:rPr lang="sv-SE" sz="2000" b="1" dirty="0">
                <a:solidFill>
                  <a:srgbClr val="FFC000"/>
                </a:solidFill>
                <a:latin typeface="Courier New" panose="02070309020205020404" pitchFamily="49" charset="0"/>
                <a:ea typeface="Calibri" panose="020F0502020204030204" pitchFamily="34" charset="0"/>
                <a:cs typeface="Times New Roman" panose="02020603050405020304" pitchFamily="18" charset="0"/>
              </a:rPr>
              <a:t>Case 3</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Stdev1 is high_EQDIST_190108_1424;</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 Peter </a:t>
            </a:r>
            <a:r>
              <a:rPr lang="sv-SE" sz="1400" b="1" dirty="0" err="1">
                <a:solidFill>
                  <a:srgbClr val="00AF00"/>
                </a:solidFill>
                <a:latin typeface="Courier New" panose="02070309020205020404" pitchFamily="49" charset="0"/>
                <a:ea typeface="Calibri" panose="020F0502020204030204" pitchFamily="34" charset="0"/>
                <a:cs typeface="Times New Roman" panose="02020603050405020304" pitchFamily="18" charset="0"/>
              </a:rPr>
              <a:t>Lohmander</a:t>
            </a:r>
            <a:r>
              <a:rPr lang="sv-SE" sz="1400" b="1" dirty="0">
                <a:solidFill>
                  <a:srgbClr val="00AF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model</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max</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 EPV;</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EPV =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- 3237.805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- 43.987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- 17.701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- 154.515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- 43.824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- 0.061536 * Dp1 * 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- 0.030704 * Dp2 * 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- 0.80352 * Dc1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- 0.22485 * Dc2 * 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- 0.33677 * Dp1 * 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- 0.10945 * Dp2 * Dc2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(Dp2);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(Dc1);</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a:t>
            </a:r>
            <a:r>
              <a:rPr lang="sv-SE" sz="1400" b="1" dirty="0" err="1">
                <a:solidFill>
                  <a:srgbClr val="0000FF"/>
                </a:solidFill>
                <a:latin typeface="Courier New" panose="02070309020205020404" pitchFamily="49" charset="0"/>
                <a:ea typeface="Calibri" panose="020F0502020204030204" pitchFamily="34" charset="0"/>
                <a:cs typeface="Times New Roman" panose="02020603050405020304" pitchFamily="18" charset="0"/>
              </a:rPr>
              <a:t>free</a:t>
            </a: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(Dc2);</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sv-SE" sz="1400" b="1" dirty="0">
              <a:solidFill>
                <a:prstClr val="black"/>
              </a:solidFill>
              <a:ea typeface="Calibri" panose="020F0502020204030204" pitchFamily="34" charset="0"/>
              <a:cs typeface="Times New Roman" panose="02020603050405020304" pitchFamily="18" charset="0"/>
            </a:endParaRPr>
          </a:p>
          <a:p>
            <a:pPr>
              <a:lnSpc>
                <a:spcPct val="107000"/>
              </a:lnSpc>
            </a:pPr>
            <a:r>
              <a:rPr lang="sv-SE" sz="1400" b="1"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endParaRPr lang="sv-SE" sz="1400" b="1" dirty="0">
              <a:solidFill>
                <a:prstClr val="black"/>
              </a:solidFill>
              <a:ea typeface="Calibri" panose="020F0502020204030204" pitchFamily="34" charset="0"/>
              <a:cs typeface="Times New Roman" panose="02020603050405020304" pitchFamily="18" charset="0"/>
            </a:endParaRPr>
          </a:p>
        </p:txBody>
      </p:sp>
      <p:sp>
        <p:nvSpPr>
          <p:cNvPr id="7" name="Rektangel 6"/>
          <p:cNvSpPr/>
          <p:nvPr/>
        </p:nvSpPr>
        <p:spPr>
          <a:xfrm>
            <a:off x="6958083" y="2854604"/>
            <a:ext cx="4246728" cy="2379434"/>
          </a:xfrm>
          <a:prstGeom prst="rect">
            <a:avLst/>
          </a:prstGeom>
        </p:spPr>
        <p:txBody>
          <a:bodyPr wrap="square">
            <a:spAutoFit/>
          </a:bodyPr>
          <a:lstStyle/>
          <a:p>
            <a:pPr>
              <a:lnSpc>
                <a:spcPct val="107000"/>
              </a:lnSpc>
            </a:pPr>
            <a:r>
              <a:rPr lang="sv-SE" sz="900" b="1" dirty="0">
                <a:solidFill>
                  <a:prstClr val="black"/>
                </a:solidFill>
                <a:latin typeface="DfW5 Printer" panose="00000009000000000000" pitchFamily="49" charset="2"/>
                <a:ea typeface="Calibri" panose="020F0502020204030204" pitchFamily="34" charset="0"/>
                <a:cs typeface="Courier New" panose="02070309020205020404" pitchFamily="49" charset="0"/>
              </a:rPr>
              <a:t>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EPV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8320.552</a:t>
            </a:r>
          </a:p>
          <a:p>
            <a:pPr>
              <a:lnSpc>
                <a:spcPct val="107000"/>
              </a:lnSpc>
            </a:pP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 DP1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221.0902</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DP2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202.3298</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DC1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49.81733</a:t>
            </a:r>
            <a:endParaRPr lang="sv-SE" sz="2800" b="1"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 </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DC2       </a:t>
            </a:r>
            <a:r>
              <a:rPr lang="sv-SE" sz="2800" b="1" dirty="0">
                <a:solidFill>
                  <a:prstClr val="black"/>
                </a:solidFill>
                <a:latin typeface="Arial Black" panose="020B0A04020102020204" pitchFamily="34" charset="0"/>
                <a:ea typeface="Calibri" panose="020F0502020204030204" pitchFamily="34" charset="0"/>
                <a:cs typeface="Courier New" panose="02070309020205020404" pitchFamily="49" charset="0"/>
              </a:rPr>
              <a:t>-</a:t>
            </a:r>
            <a:r>
              <a:rPr lang="sv-SE" sz="2800" b="1" dirty="0" smtClean="0">
                <a:solidFill>
                  <a:prstClr val="black"/>
                </a:solidFill>
                <a:latin typeface="Arial Black" panose="020B0A04020102020204" pitchFamily="34" charset="0"/>
                <a:ea typeface="Calibri" panose="020F0502020204030204" pitchFamily="34" charset="0"/>
                <a:cs typeface="Courier New" panose="02070309020205020404" pitchFamily="49" charset="0"/>
              </a:rPr>
              <a:t>48.20771</a:t>
            </a:r>
            <a:endParaRPr lang="sv-SE" sz="2800" b="1" dirty="0">
              <a:solidFill>
                <a:prstClr val="black"/>
              </a:solidFill>
              <a:latin typeface="Arial Black" panose="020B0A04020102020204" pitchFamily="34" charset="0"/>
            </a:endParaRPr>
          </a:p>
        </p:txBody>
      </p:sp>
      <p:sp>
        <p:nvSpPr>
          <p:cNvPr id="8" name="Rektangel 7"/>
          <p:cNvSpPr/>
          <p:nvPr/>
        </p:nvSpPr>
        <p:spPr>
          <a:xfrm>
            <a:off x="6208828" y="384988"/>
            <a:ext cx="3359959" cy="707886"/>
          </a:xfrm>
          <a:prstGeom prst="rect">
            <a:avLst/>
          </a:prstGeom>
        </p:spPr>
        <p:txBody>
          <a:bodyPr wrap="none">
            <a:spAutoFit/>
          </a:bodyPr>
          <a:lstStyle/>
          <a:p>
            <a:r>
              <a:rPr lang="sv-SE" sz="4000" b="1" dirty="0" smtClean="0">
                <a:solidFill>
                  <a:srgbClr val="FFC000"/>
                </a:solidFill>
              </a:rPr>
              <a:t>(Stdev1 = </a:t>
            </a:r>
            <a:r>
              <a:rPr lang="sv-SE" sz="4000" b="1" dirty="0" err="1" smtClean="0">
                <a:solidFill>
                  <a:srgbClr val="FFC000"/>
                </a:solidFill>
              </a:rPr>
              <a:t>high</a:t>
            </a:r>
            <a:r>
              <a:rPr lang="sv-SE" sz="4000" b="1" dirty="0" smtClean="0">
                <a:solidFill>
                  <a:srgbClr val="FFC000"/>
                </a:solidFill>
              </a:rPr>
              <a:t>)</a:t>
            </a:r>
            <a:endParaRPr lang="sv-SE" sz="4000" b="1" dirty="0">
              <a:solidFill>
                <a:srgbClr val="FFC000"/>
              </a:solidFill>
            </a:endParaRP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65</a:t>
            </a:fld>
            <a:endParaRPr lang="sv-SE">
              <a:solidFill>
                <a:prstClr val="black">
                  <a:tint val="75000"/>
                </a:prstClr>
              </a:solidFill>
            </a:endParaRPr>
          </a:p>
        </p:txBody>
      </p:sp>
    </p:spTree>
    <p:extLst>
      <p:ext uri="{BB962C8B-B14F-4D97-AF65-F5344CB8AC3E}">
        <p14:creationId xmlns:p14="http://schemas.microsoft.com/office/powerpoint/2010/main" val="2451969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a:bodyPr>
          <a:lstStyle/>
          <a:p>
            <a:pPr algn="ctr"/>
            <a:r>
              <a:rPr lang="sv-SE" b="1" i="1" dirty="0" smtClean="0">
                <a:solidFill>
                  <a:srgbClr val="FF0000"/>
                </a:solidFill>
              </a:rPr>
              <a:t>The optimal </a:t>
            </a:r>
            <a:r>
              <a:rPr lang="sv-SE" b="1" i="1" dirty="0" err="1" smtClean="0">
                <a:solidFill>
                  <a:srgbClr val="FF0000"/>
                </a:solidFill>
              </a:rPr>
              <a:t>control</a:t>
            </a:r>
            <a:r>
              <a:rPr lang="sv-SE" b="1" i="1" dirty="0" smtClean="0">
                <a:solidFill>
                  <a:srgbClr val="FF0000"/>
                </a:solidFill>
              </a:rPr>
              <a:t> </a:t>
            </a:r>
            <a:r>
              <a:rPr lang="sv-SE" b="1" i="1" dirty="0" err="1" smtClean="0">
                <a:solidFill>
                  <a:srgbClr val="FF0000"/>
                </a:solidFill>
              </a:rPr>
              <a:t>of</a:t>
            </a:r>
            <a:r>
              <a:rPr lang="sv-SE" b="1" i="1" dirty="0" smtClean="0">
                <a:solidFill>
                  <a:srgbClr val="FF0000"/>
                </a:solidFill>
              </a:rPr>
              <a:t> the </a:t>
            </a:r>
            <a:r>
              <a:rPr lang="sv-SE" b="1" i="1" dirty="0" err="1" smtClean="0">
                <a:solidFill>
                  <a:srgbClr val="FF0000"/>
                </a:solidFill>
              </a:rPr>
              <a:t>forest</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66</a:t>
            </a:fld>
            <a:endParaRPr lang="sv-SE"/>
          </a:p>
        </p:txBody>
      </p:sp>
    </p:spTree>
    <p:extLst>
      <p:ext uri="{BB962C8B-B14F-4D97-AF65-F5344CB8AC3E}">
        <p14:creationId xmlns:p14="http://schemas.microsoft.com/office/powerpoint/2010/main" val="42469312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4" y="0"/>
            <a:ext cx="8724846" cy="6858000"/>
          </a:xfrm>
          <a:prstGeom prst="rect">
            <a:avLst/>
          </a:prstGeom>
        </p:spPr>
      </p:pic>
      <p:sp>
        <p:nvSpPr>
          <p:cNvPr id="4" name="textruta 3"/>
          <p:cNvSpPr txBox="1"/>
          <p:nvPr/>
        </p:nvSpPr>
        <p:spPr>
          <a:xfrm>
            <a:off x="8529639" y="1430782"/>
            <a:ext cx="2866875" cy="1077218"/>
          </a:xfrm>
          <a:prstGeom prst="rect">
            <a:avLst/>
          </a:prstGeom>
          <a:noFill/>
        </p:spPr>
        <p:txBody>
          <a:bodyPr wrap="square" rtlCol="0">
            <a:spAutoFit/>
          </a:bodyPr>
          <a:lstStyle/>
          <a:p>
            <a:r>
              <a:rPr lang="sv-SE" sz="3200" b="1" dirty="0" err="1" smtClean="0">
                <a:solidFill>
                  <a:srgbClr val="FF0000"/>
                </a:solidFill>
              </a:rPr>
              <a:t>Instant</a:t>
            </a:r>
            <a:r>
              <a:rPr lang="sv-SE" sz="3200" b="1" dirty="0" smtClean="0">
                <a:solidFill>
                  <a:srgbClr val="FF0000"/>
                </a:solidFill>
              </a:rPr>
              <a:t> </a:t>
            </a:r>
            <a:r>
              <a:rPr lang="sv-SE" sz="3200" b="1" dirty="0" err="1" smtClean="0">
                <a:solidFill>
                  <a:srgbClr val="FF0000"/>
                </a:solidFill>
              </a:rPr>
              <a:t>Harvest</a:t>
            </a:r>
            <a:r>
              <a:rPr lang="sv-SE" sz="3200" b="1" dirty="0" smtClean="0">
                <a:solidFill>
                  <a:srgbClr val="FF0000"/>
                </a:solidFill>
              </a:rPr>
              <a:t> </a:t>
            </a:r>
          </a:p>
          <a:p>
            <a:r>
              <a:rPr lang="sv-SE" sz="3200" b="1" dirty="0" smtClean="0">
                <a:solidFill>
                  <a:srgbClr val="FF0000"/>
                </a:solidFill>
              </a:rPr>
              <a:t>Region</a:t>
            </a:r>
            <a:endParaRPr lang="sv-SE" sz="3200" b="1" dirty="0">
              <a:solidFill>
                <a:srgbClr val="FF0000"/>
              </a:solidFill>
            </a:endParaRPr>
          </a:p>
        </p:txBody>
      </p:sp>
      <p:sp>
        <p:nvSpPr>
          <p:cNvPr id="5" name="Rektangel med rundade hörn 4"/>
          <p:cNvSpPr/>
          <p:nvPr/>
        </p:nvSpPr>
        <p:spPr>
          <a:xfrm>
            <a:off x="8332695" y="1407997"/>
            <a:ext cx="3336986" cy="115323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7" name="Rak pil 6"/>
          <p:cNvCxnSpPr/>
          <p:nvPr/>
        </p:nvCxnSpPr>
        <p:spPr>
          <a:xfrm flipH="1" flipV="1">
            <a:off x="4688007" y="860153"/>
            <a:ext cx="3642667" cy="728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ak pil 7"/>
          <p:cNvCxnSpPr>
            <a:stCxn id="5" idx="1"/>
          </p:cNvCxnSpPr>
          <p:nvPr/>
        </p:nvCxnSpPr>
        <p:spPr>
          <a:xfrm flipH="1">
            <a:off x="5233917" y="1984615"/>
            <a:ext cx="3098778" cy="742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 10"/>
          <p:cNvCxnSpPr/>
          <p:nvPr/>
        </p:nvCxnSpPr>
        <p:spPr>
          <a:xfrm flipH="1">
            <a:off x="6414450" y="2259081"/>
            <a:ext cx="1918245" cy="1975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8332695" y="251150"/>
            <a:ext cx="3607847" cy="892552"/>
          </a:xfrm>
          <a:prstGeom prst="rect">
            <a:avLst/>
          </a:prstGeom>
          <a:noFill/>
        </p:spPr>
        <p:txBody>
          <a:bodyPr wrap="none" rtlCol="0">
            <a:spAutoFit/>
          </a:bodyPr>
          <a:lstStyle/>
          <a:p>
            <a:r>
              <a:rPr lang="sv-SE" sz="3200" b="1" i="1" u="sng" dirty="0" smtClean="0">
                <a:solidFill>
                  <a:srgbClr val="FF0000"/>
                </a:solidFill>
              </a:rPr>
              <a:t>OPTIMAL CONTROL:</a:t>
            </a:r>
          </a:p>
          <a:p>
            <a:r>
              <a:rPr lang="sv-SE" sz="2000" b="1" dirty="0" smtClean="0">
                <a:solidFill>
                  <a:prstClr val="black"/>
                </a:solidFill>
              </a:rPr>
              <a:t>(</a:t>
            </a:r>
            <a:r>
              <a:rPr lang="sv-SE" sz="2000" b="1" dirty="0" err="1" smtClean="0">
                <a:solidFill>
                  <a:prstClr val="black"/>
                </a:solidFill>
              </a:rPr>
              <a:t>of</a:t>
            </a:r>
            <a:r>
              <a:rPr lang="sv-SE" sz="2000" b="1" dirty="0" smtClean="0">
                <a:solidFill>
                  <a:prstClr val="black"/>
                </a:solidFill>
              </a:rPr>
              <a:t> </a:t>
            </a:r>
            <a:r>
              <a:rPr lang="sv-SE" sz="2000" b="1" dirty="0" err="1" smtClean="0">
                <a:solidFill>
                  <a:prstClr val="black"/>
                </a:solidFill>
              </a:rPr>
              <a:t>trees</a:t>
            </a:r>
            <a:r>
              <a:rPr lang="sv-SE" sz="2000" b="1" dirty="0" smtClean="0">
                <a:solidFill>
                  <a:prstClr val="black"/>
                </a:solidFill>
              </a:rPr>
              <a:t> </a:t>
            </a:r>
            <a:r>
              <a:rPr lang="sv-SE" sz="2000" b="1" dirty="0" err="1" smtClean="0">
                <a:solidFill>
                  <a:prstClr val="black"/>
                </a:solidFill>
              </a:rPr>
              <a:t>of</a:t>
            </a:r>
            <a:r>
              <a:rPr lang="sv-SE" sz="2000" b="1" dirty="0" smtClean="0">
                <a:solidFill>
                  <a:prstClr val="black"/>
                </a:solidFill>
              </a:rPr>
              <a:t> species 1)</a:t>
            </a:r>
            <a:endParaRPr lang="sv-SE" sz="2000" b="1" dirty="0">
              <a:solidFill>
                <a:prstClr val="black"/>
              </a:solidFill>
            </a:endParaRPr>
          </a:p>
        </p:txBody>
      </p:sp>
      <p:cxnSp>
        <p:nvCxnSpPr>
          <p:cNvPr id="19" name="Rak pil 18"/>
          <p:cNvCxnSpPr/>
          <p:nvPr/>
        </p:nvCxnSpPr>
        <p:spPr>
          <a:xfrm flipH="1" flipV="1">
            <a:off x="7373572" y="3339536"/>
            <a:ext cx="959122" cy="40914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8529639" y="3705118"/>
            <a:ext cx="2329484" cy="1077218"/>
          </a:xfrm>
          <a:prstGeom prst="rect">
            <a:avLst/>
          </a:prstGeom>
          <a:noFill/>
        </p:spPr>
        <p:txBody>
          <a:bodyPr wrap="none" rtlCol="0">
            <a:spAutoFit/>
          </a:bodyPr>
          <a:lstStyle/>
          <a:p>
            <a:r>
              <a:rPr lang="sv-SE" sz="3200" b="1" dirty="0" err="1" smtClean="0">
                <a:solidFill>
                  <a:srgbClr val="92D050"/>
                </a:solidFill>
              </a:rPr>
              <a:t>Wait</a:t>
            </a:r>
            <a:r>
              <a:rPr lang="sv-SE" sz="3200" b="1" dirty="0" smtClean="0">
                <a:solidFill>
                  <a:srgbClr val="92D050"/>
                </a:solidFill>
              </a:rPr>
              <a:t> </a:t>
            </a:r>
            <a:r>
              <a:rPr lang="sv-SE" sz="3200" b="1" dirty="0" err="1" smtClean="0">
                <a:solidFill>
                  <a:srgbClr val="92D050"/>
                </a:solidFill>
              </a:rPr>
              <a:t>Longer</a:t>
            </a:r>
            <a:r>
              <a:rPr lang="sv-SE" sz="3200" b="1" dirty="0" smtClean="0">
                <a:solidFill>
                  <a:srgbClr val="92D050"/>
                </a:solidFill>
              </a:rPr>
              <a:t> </a:t>
            </a:r>
          </a:p>
          <a:p>
            <a:r>
              <a:rPr lang="sv-SE" sz="3200" b="1" dirty="0" smtClean="0">
                <a:solidFill>
                  <a:srgbClr val="92D050"/>
                </a:solidFill>
              </a:rPr>
              <a:t>Region</a:t>
            </a:r>
            <a:endParaRPr lang="sv-SE" sz="3200" b="1" dirty="0">
              <a:solidFill>
                <a:srgbClr val="92D050"/>
              </a:solidFill>
            </a:endParaRPr>
          </a:p>
        </p:txBody>
      </p:sp>
      <p:sp>
        <p:nvSpPr>
          <p:cNvPr id="22" name="Rektangel med rundade hörn 21"/>
          <p:cNvSpPr/>
          <p:nvPr/>
        </p:nvSpPr>
        <p:spPr>
          <a:xfrm>
            <a:off x="8332695" y="3667078"/>
            <a:ext cx="2582748" cy="11532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24" name="Rak pil 23"/>
          <p:cNvCxnSpPr/>
          <p:nvPr/>
        </p:nvCxnSpPr>
        <p:spPr>
          <a:xfrm flipH="1">
            <a:off x="4483292" y="4366911"/>
            <a:ext cx="3849402" cy="130259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 26"/>
          <p:cNvCxnSpPr/>
          <p:nvPr/>
        </p:nvCxnSpPr>
        <p:spPr>
          <a:xfrm flipH="1">
            <a:off x="2518012" y="4158583"/>
            <a:ext cx="5814683" cy="4720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ruta 30"/>
          <p:cNvSpPr txBox="1"/>
          <p:nvPr/>
        </p:nvSpPr>
        <p:spPr>
          <a:xfrm>
            <a:off x="6623099" y="6011463"/>
            <a:ext cx="2387833" cy="369332"/>
          </a:xfrm>
          <a:prstGeom prst="rect">
            <a:avLst/>
          </a:prstGeom>
          <a:noFill/>
        </p:spPr>
        <p:txBody>
          <a:bodyPr wrap="none" rtlCol="0">
            <a:spAutoFit/>
          </a:bodyPr>
          <a:lstStyle/>
          <a:p>
            <a:r>
              <a:rPr lang="sv-SE" b="1" dirty="0" err="1" smtClean="0">
                <a:solidFill>
                  <a:srgbClr val="FF0000"/>
                </a:solidFill>
              </a:rPr>
              <a:t>Local</a:t>
            </a:r>
            <a:r>
              <a:rPr lang="sv-SE" b="1" dirty="0" smtClean="0">
                <a:solidFill>
                  <a:srgbClr val="FF0000"/>
                </a:solidFill>
              </a:rPr>
              <a:t> </a:t>
            </a:r>
            <a:r>
              <a:rPr lang="sv-SE" b="1" dirty="0" err="1" smtClean="0">
                <a:solidFill>
                  <a:srgbClr val="FF0000"/>
                </a:solidFill>
              </a:rPr>
              <a:t>competition</a:t>
            </a:r>
            <a:r>
              <a:rPr lang="sv-SE" b="1" dirty="0" smtClean="0">
                <a:solidFill>
                  <a:srgbClr val="FF0000"/>
                </a:solidFill>
              </a:rPr>
              <a:t> </a:t>
            </a:r>
            <a:r>
              <a:rPr lang="sv-SE" b="1" dirty="0" err="1" smtClean="0">
                <a:solidFill>
                  <a:srgbClr val="FF0000"/>
                </a:solidFill>
              </a:rPr>
              <a:t>level</a:t>
            </a:r>
            <a:endParaRPr lang="sv-SE" b="1" dirty="0">
              <a:solidFill>
                <a:srgbClr val="FF0000"/>
              </a:solidFill>
            </a:endParaRPr>
          </a:p>
        </p:txBody>
      </p:sp>
      <p:sp>
        <p:nvSpPr>
          <p:cNvPr id="3" name="Rektangel 2"/>
          <p:cNvSpPr/>
          <p:nvPr/>
        </p:nvSpPr>
        <p:spPr>
          <a:xfrm>
            <a:off x="1519311" y="6183158"/>
            <a:ext cx="998701" cy="45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6" name="Rektangel 5"/>
          <p:cNvSpPr/>
          <p:nvPr/>
        </p:nvSpPr>
        <p:spPr>
          <a:xfrm>
            <a:off x="187351" y="6011463"/>
            <a:ext cx="6096000" cy="646331"/>
          </a:xfrm>
          <a:prstGeom prst="rect">
            <a:avLst/>
          </a:prstGeom>
        </p:spPr>
        <p:txBody>
          <a:bodyPr>
            <a:spAutoFit/>
          </a:bodyPr>
          <a:lstStyle/>
          <a:p>
            <a:r>
              <a:rPr lang="sv-SE" b="1" dirty="0">
                <a:solidFill>
                  <a:srgbClr val="FF0000"/>
                </a:solidFill>
              </a:rPr>
              <a:t>Deviation </a:t>
            </a:r>
            <a:r>
              <a:rPr lang="sv-SE" b="1" dirty="0" err="1">
                <a:solidFill>
                  <a:srgbClr val="FF0000"/>
                </a:solidFill>
              </a:rPr>
              <a:t>of</a:t>
            </a:r>
            <a:r>
              <a:rPr lang="sv-SE" b="1" dirty="0">
                <a:solidFill>
                  <a:srgbClr val="FF0000"/>
                </a:solidFill>
              </a:rPr>
              <a:t> the </a:t>
            </a:r>
            <a:r>
              <a:rPr lang="sv-SE" b="1" dirty="0" err="1">
                <a:solidFill>
                  <a:srgbClr val="FF0000"/>
                </a:solidFill>
              </a:rPr>
              <a:t>price</a:t>
            </a:r>
            <a:r>
              <a:rPr lang="sv-SE" b="1" dirty="0">
                <a:solidFill>
                  <a:srgbClr val="FF0000"/>
                </a:solidFill>
              </a:rPr>
              <a:t> </a:t>
            </a:r>
            <a:r>
              <a:rPr lang="sv-SE" b="1" dirty="0" err="1">
                <a:solidFill>
                  <a:srgbClr val="FF0000"/>
                </a:solidFill>
              </a:rPr>
              <a:t>of</a:t>
            </a:r>
            <a:r>
              <a:rPr lang="sv-SE" b="1" dirty="0">
                <a:solidFill>
                  <a:srgbClr val="FF0000"/>
                </a:solidFill>
              </a:rPr>
              <a:t> species 1 </a:t>
            </a:r>
          </a:p>
          <a:p>
            <a:r>
              <a:rPr lang="sv-SE" b="1" dirty="0">
                <a:solidFill>
                  <a:srgbClr val="FF0000"/>
                </a:solidFill>
              </a:rPr>
              <a:t>from the </a:t>
            </a:r>
            <a:r>
              <a:rPr lang="sv-SE" b="1" dirty="0" err="1">
                <a:solidFill>
                  <a:srgbClr val="FF0000"/>
                </a:solidFill>
              </a:rPr>
              <a:t>expected</a:t>
            </a:r>
            <a:r>
              <a:rPr lang="sv-SE" b="1" dirty="0">
                <a:solidFill>
                  <a:srgbClr val="FF0000"/>
                </a:solidFill>
              </a:rPr>
              <a:t> </a:t>
            </a:r>
            <a:r>
              <a:rPr lang="sv-SE" b="1" dirty="0" err="1">
                <a:solidFill>
                  <a:srgbClr val="FF0000"/>
                </a:solidFill>
              </a:rPr>
              <a:t>price</a:t>
            </a:r>
            <a:r>
              <a:rPr lang="sv-SE" b="1" dirty="0">
                <a:solidFill>
                  <a:srgbClr val="FF0000"/>
                </a:solidFill>
              </a:rPr>
              <a:t> </a:t>
            </a:r>
            <a:r>
              <a:rPr lang="sv-SE" b="1" dirty="0" err="1">
                <a:solidFill>
                  <a:srgbClr val="FF0000"/>
                </a:solidFill>
              </a:rPr>
              <a:t>level</a:t>
            </a:r>
            <a:endParaRPr lang="sv-SE" b="1" dirty="0">
              <a:solidFill>
                <a:srgbClr val="FF0000"/>
              </a:solidFill>
            </a:endParaRPr>
          </a:p>
        </p:txBody>
      </p:sp>
      <p:sp>
        <p:nvSpPr>
          <p:cNvPr id="32" name="textruta 31"/>
          <p:cNvSpPr txBox="1"/>
          <p:nvPr/>
        </p:nvSpPr>
        <p:spPr>
          <a:xfrm>
            <a:off x="11047863" y="6149962"/>
            <a:ext cx="793807" cy="369332"/>
          </a:xfrm>
          <a:prstGeom prst="rect">
            <a:avLst/>
          </a:prstGeom>
          <a:noFill/>
        </p:spPr>
        <p:txBody>
          <a:bodyPr wrap="none" rtlCol="0">
            <a:spAutoFit/>
          </a:bodyPr>
          <a:lstStyle/>
          <a:p>
            <a:r>
              <a:rPr lang="sv-SE" dirty="0" smtClean="0">
                <a:solidFill>
                  <a:prstClr val="black"/>
                </a:solidFill>
              </a:rPr>
              <a:t>Case 0</a:t>
            </a:r>
            <a:endParaRPr lang="sv-SE" dirty="0">
              <a:solidFill>
                <a:prstClr val="black"/>
              </a:solidFill>
            </a:endParaRPr>
          </a:p>
        </p:txBody>
      </p:sp>
      <p:sp>
        <p:nvSpPr>
          <p:cNvPr id="9" name="Platshållare för bildnummer 8"/>
          <p:cNvSpPr>
            <a:spLocks noGrp="1"/>
          </p:cNvSpPr>
          <p:nvPr>
            <p:ph type="sldNum" sz="quarter" idx="12"/>
          </p:nvPr>
        </p:nvSpPr>
        <p:spPr/>
        <p:txBody>
          <a:bodyPr/>
          <a:lstStyle/>
          <a:p>
            <a:fld id="{C4D83055-B480-425C-AE2D-0955F072BBF0}" type="slidenum">
              <a:rPr lang="sv-SE" smtClean="0">
                <a:solidFill>
                  <a:prstClr val="black">
                    <a:tint val="75000"/>
                  </a:prstClr>
                </a:solidFill>
              </a:rPr>
              <a:pPr/>
              <a:t>67</a:t>
            </a:fld>
            <a:endParaRPr lang="sv-SE">
              <a:solidFill>
                <a:prstClr val="black">
                  <a:tint val="75000"/>
                </a:prstClr>
              </a:solidFill>
            </a:endParaRPr>
          </a:p>
        </p:txBody>
      </p:sp>
    </p:spTree>
    <p:extLst>
      <p:ext uri="{BB962C8B-B14F-4D97-AF65-F5344CB8AC3E}">
        <p14:creationId xmlns:p14="http://schemas.microsoft.com/office/powerpoint/2010/main" val="39968739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47" y="0"/>
            <a:ext cx="11112713" cy="6858000"/>
          </a:xfrm>
          <a:prstGeom prst="rect">
            <a:avLst/>
          </a:prstGeom>
        </p:spPr>
      </p:pic>
      <p:sp>
        <p:nvSpPr>
          <p:cNvPr id="3" name="Rektangel 2"/>
          <p:cNvSpPr/>
          <p:nvPr/>
        </p:nvSpPr>
        <p:spPr>
          <a:xfrm>
            <a:off x="5763904" y="1590934"/>
            <a:ext cx="2144974" cy="830997"/>
          </a:xfrm>
          <a:prstGeom prst="rect">
            <a:avLst/>
          </a:prstGeom>
        </p:spPr>
        <p:txBody>
          <a:bodyPr wrap="square">
            <a:spAutoFit/>
          </a:bodyPr>
          <a:lstStyle/>
          <a:p>
            <a:r>
              <a:rPr lang="sv-SE" sz="2400" b="1" dirty="0" err="1">
                <a:solidFill>
                  <a:srgbClr val="FF0000"/>
                </a:solidFill>
              </a:rPr>
              <a:t>Instant</a:t>
            </a:r>
            <a:r>
              <a:rPr lang="sv-SE" sz="2400" b="1" dirty="0">
                <a:solidFill>
                  <a:srgbClr val="FF0000"/>
                </a:solidFill>
              </a:rPr>
              <a:t> </a:t>
            </a:r>
            <a:r>
              <a:rPr lang="sv-SE" sz="2400" b="1" dirty="0" err="1">
                <a:solidFill>
                  <a:srgbClr val="FF0000"/>
                </a:solidFill>
              </a:rPr>
              <a:t>Harvest</a:t>
            </a:r>
            <a:r>
              <a:rPr lang="sv-SE" sz="2400" b="1" dirty="0">
                <a:solidFill>
                  <a:srgbClr val="FF0000"/>
                </a:solidFill>
              </a:rPr>
              <a:t> </a:t>
            </a:r>
          </a:p>
          <a:p>
            <a:r>
              <a:rPr lang="sv-SE" sz="2400" b="1" dirty="0">
                <a:solidFill>
                  <a:srgbClr val="FF0000"/>
                </a:solidFill>
              </a:rPr>
              <a:t>Region</a:t>
            </a:r>
          </a:p>
        </p:txBody>
      </p:sp>
      <p:sp>
        <p:nvSpPr>
          <p:cNvPr id="4" name="Rektangel 3"/>
          <p:cNvSpPr/>
          <p:nvPr/>
        </p:nvSpPr>
        <p:spPr>
          <a:xfrm>
            <a:off x="1285165" y="3487002"/>
            <a:ext cx="1853820" cy="646331"/>
          </a:xfrm>
          <a:prstGeom prst="rect">
            <a:avLst/>
          </a:prstGeom>
        </p:spPr>
        <p:txBody>
          <a:bodyPr wrap="square">
            <a:spAutoFit/>
          </a:bodyPr>
          <a:lstStyle/>
          <a:p>
            <a:r>
              <a:rPr lang="sv-SE" b="1" dirty="0" err="1" smtClean="0">
                <a:solidFill>
                  <a:srgbClr val="92D050"/>
                </a:solidFill>
              </a:rPr>
              <a:t>Wait</a:t>
            </a:r>
            <a:r>
              <a:rPr lang="sv-SE" b="1" dirty="0" smtClean="0">
                <a:solidFill>
                  <a:srgbClr val="92D050"/>
                </a:solidFill>
              </a:rPr>
              <a:t> </a:t>
            </a:r>
            <a:r>
              <a:rPr lang="sv-SE" b="1" dirty="0" err="1" smtClean="0">
                <a:solidFill>
                  <a:srgbClr val="92D050"/>
                </a:solidFill>
              </a:rPr>
              <a:t>Longer</a:t>
            </a:r>
            <a:r>
              <a:rPr lang="sv-SE" b="1" dirty="0" smtClean="0">
                <a:solidFill>
                  <a:srgbClr val="92D050"/>
                </a:solidFill>
              </a:rPr>
              <a:t> </a:t>
            </a:r>
            <a:endParaRPr lang="sv-SE" b="1" dirty="0">
              <a:solidFill>
                <a:srgbClr val="92D050"/>
              </a:solidFill>
            </a:endParaRPr>
          </a:p>
          <a:p>
            <a:r>
              <a:rPr lang="sv-SE" b="1" dirty="0" smtClean="0">
                <a:solidFill>
                  <a:srgbClr val="92D050"/>
                </a:solidFill>
              </a:rPr>
              <a:t>Region</a:t>
            </a:r>
            <a:endParaRPr lang="sv-SE" b="1" dirty="0">
              <a:solidFill>
                <a:srgbClr val="92D050"/>
              </a:solidFill>
            </a:endParaRPr>
          </a:p>
        </p:txBody>
      </p:sp>
      <p:sp>
        <p:nvSpPr>
          <p:cNvPr id="5" name="textruta 4"/>
          <p:cNvSpPr txBox="1"/>
          <p:nvPr/>
        </p:nvSpPr>
        <p:spPr>
          <a:xfrm>
            <a:off x="10081391" y="898437"/>
            <a:ext cx="1778051" cy="3046988"/>
          </a:xfrm>
          <a:prstGeom prst="rect">
            <a:avLst/>
          </a:prstGeom>
          <a:noFill/>
        </p:spPr>
        <p:txBody>
          <a:bodyPr wrap="none" rtlCol="0">
            <a:spAutoFit/>
          </a:bodyPr>
          <a:lstStyle/>
          <a:p>
            <a:r>
              <a:rPr lang="sv-SE" sz="2400" b="1" dirty="0" smtClean="0">
                <a:solidFill>
                  <a:srgbClr val="C00000"/>
                </a:solidFill>
              </a:rPr>
              <a:t>Optimal </a:t>
            </a:r>
          </a:p>
          <a:p>
            <a:r>
              <a:rPr lang="sv-SE" sz="2400" b="1" dirty="0" smtClean="0">
                <a:solidFill>
                  <a:srgbClr val="C00000"/>
                </a:solidFill>
              </a:rPr>
              <a:t>Control </a:t>
            </a:r>
          </a:p>
          <a:p>
            <a:r>
              <a:rPr lang="sv-SE" sz="2400" b="1" dirty="0" err="1" smtClean="0">
                <a:solidFill>
                  <a:srgbClr val="C00000"/>
                </a:solidFill>
              </a:rPr>
              <a:t>Boundaries</a:t>
            </a:r>
            <a:endParaRPr lang="sv-SE" sz="2400" b="1" dirty="0" smtClean="0">
              <a:solidFill>
                <a:srgbClr val="C00000"/>
              </a:solidFill>
            </a:endParaRPr>
          </a:p>
          <a:p>
            <a:r>
              <a:rPr lang="sv-SE" sz="2400" b="1" i="1" dirty="0" smtClean="0">
                <a:solidFill>
                  <a:srgbClr val="00B0F0"/>
                </a:solidFill>
              </a:rPr>
              <a:t>as </a:t>
            </a:r>
          </a:p>
          <a:p>
            <a:r>
              <a:rPr lang="sv-SE" sz="2400" b="1" i="1" dirty="0" err="1" smtClean="0">
                <a:solidFill>
                  <a:srgbClr val="00B0F0"/>
                </a:solidFill>
              </a:rPr>
              <a:t>functions</a:t>
            </a:r>
            <a:r>
              <a:rPr lang="sv-SE" sz="2400" b="1" i="1" dirty="0" smtClean="0">
                <a:solidFill>
                  <a:srgbClr val="00B0F0"/>
                </a:solidFill>
              </a:rPr>
              <a:t> </a:t>
            </a:r>
            <a:r>
              <a:rPr lang="sv-SE" sz="2400" b="1" i="1" dirty="0" err="1" smtClean="0">
                <a:solidFill>
                  <a:srgbClr val="00B0F0"/>
                </a:solidFill>
              </a:rPr>
              <a:t>of</a:t>
            </a:r>
            <a:r>
              <a:rPr lang="sv-SE" sz="2400" b="1" i="1" dirty="0" smtClean="0">
                <a:solidFill>
                  <a:srgbClr val="00B0F0"/>
                </a:solidFill>
              </a:rPr>
              <a:t> </a:t>
            </a:r>
          </a:p>
          <a:p>
            <a:r>
              <a:rPr lang="sv-SE" sz="2400" b="1" i="1" dirty="0" smtClean="0">
                <a:solidFill>
                  <a:srgbClr val="00B0F0"/>
                </a:solidFill>
              </a:rPr>
              <a:t>the </a:t>
            </a:r>
            <a:r>
              <a:rPr lang="sv-SE" sz="2400" b="1" i="1" dirty="0" err="1" smtClean="0">
                <a:solidFill>
                  <a:srgbClr val="00B0F0"/>
                </a:solidFill>
              </a:rPr>
              <a:t>local</a:t>
            </a:r>
            <a:r>
              <a:rPr lang="sv-SE" sz="2400" b="1" i="1" dirty="0" smtClean="0">
                <a:solidFill>
                  <a:srgbClr val="00B0F0"/>
                </a:solidFill>
              </a:rPr>
              <a:t> </a:t>
            </a:r>
          </a:p>
          <a:p>
            <a:r>
              <a:rPr lang="sv-SE" sz="2400" b="1" i="1" dirty="0" err="1" smtClean="0">
                <a:solidFill>
                  <a:srgbClr val="00B0F0"/>
                </a:solidFill>
              </a:rPr>
              <a:t>competition</a:t>
            </a:r>
            <a:endParaRPr lang="sv-SE" sz="2400" b="1" i="1" dirty="0" smtClean="0">
              <a:solidFill>
                <a:srgbClr val="00B0F0"/>
              </a:solidFill>
            </a:endParaRPr>
          </a:p>
          <a:p>
            <a:r>
              <a:rPr lang="sv-SE" sz="2400" b="1" i="1" dirty="0" err="1" smtClean="0">
                <a:solidFill>
                  <a:srgbClr val="00B0F0"/>
                </a:solidFill>
              </a:rPr>
              <a:t>levels</a:t>
            </a:r>
            <a:endParaRPr lang="sv-SE" sz="2400" b="1" i="1" dirty="0">
              <a:solidFill>
                <a:srgbClr val="00B0F0"/>
              </a:solidFill>
            </a:endParaRPr>
          </a:p>
        </p:txBody>
      </p:sp>
      <p:sp>
        <p:nvSpPr>
          <p:cNvPr id="6" name="Rektangel med rundade hörn 5"/>
          <p:cNvSpPr/>
          <p:nvPr/>
        </p:nvSpPr>
        <p:spPr>
          <a:xfrm>
            <a:off x="9962779" y="845261"/>
            <a:ext cx="1828800" cy="31533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8" name="Rak pil 7"/>
          <p:cNvCxnSpPr/>
          <p:nvPr/>
        </p:nvCxnSpPr>
        <p:spPr>
          <a:xfrm flipH="1">
            <a:off x="5972699" y="1420837"/>
            <a:ext cx="3990081" cy="188001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H="1">
            <a:off x="5951114" y="1890863"/>
            <a:ext cx="3990082" cy="2017429"/>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Rak pil 11"/>
          <p:cNvCxnSpPr>
            <a:stCxn id="6" idx="1"/>
          </p:cNvCxnSpPr>
          <p:nvPr/>
        </p:nvCxnSpPr>
        <p:spPr>
          <a:xfrm flipH="1">
            <a:off x="5929532" y="2421931"/>
            <a:ext cx="4033247" cy="209379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Rak pil 17"/>
          <p:cNvCxnSpPr/>
          <p:nvPr/>
        </p:nvCxnSpPr>
        <p:spPr>
          <a:xfrm>
            <a:off x="2638495" y="3784209"/>
            <a:ext cx="789500" cy="31652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ak pil 21"/>
          <p:cNvCxnSpPr/>
          <p:nvPr/>
        </p:nvCxnSpPr>
        <p:spPr>
          <a:xfrm>
            <a:off x="2638494" y="3942470"/>
            <a:ext cx="1989777" cy="111486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ktangel med rundade hörn 24"/>
          <p:cNvSpPr/>
          <p:nvPr/>
        </p:nvSpPr>
        <p:spPr>
          <a:xfrm>
            <a:off x="1263582" y="3520840"/>
            <a:ext cx="1353331" cy="6124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35" name="textruta 34"/>
          <p:cNvSpPr txBox="1"/>
          <p:nvPr/>
        </p:nvSpPr>
        <p:spPr>
          <a:xfrm>
            <a:off x="1263582" y="199846"/>
            <a:ext cx="4983352" cy="461665"/>
          </a:xfrm>
          <a:prstGeom prst="rect">
            <a:avLst/>
          </a:prstGeom>
          <a:noFill/>
        </p:spPr>
        <p:txBody>
          <a:bodyPr wrap="none" rtlCol="0">
            <a:spAutoFit/>
          </a:bodyPr>
          <a:lstStyle/>
          <a:p>
            <a:r>
              <a:rPr lang="sv-SE" sz="2400" b="1" dirty="0" smtClean="0">
                <a:solidFill>
                  <a:srgbClr val="FF0000"/>
                </a:solidFill>
              </a:rPr>
              <a:t>= Optimal Limit Diameter </a:t>
            </a:r>
            <a:r>
              <a:rPr lang="sv-SE" sz="2400" b="1" dirty="0" err="1" smtClean="0">
                <a:solidFill>
                  <a:srgbClr val="FF0000"/>
                </a:solidFill>
              </a:rPr>
              <a:t>of</a:t>
            </a:r>
            <a:r>
              <a:rPr lang="sv-SE" sz="2400" b="1" dirty="0" smtClean="0">
                <a:solidFill>
                  <a:srgbClr val="FF0000"/>
                </a:solidFill>
              </a:rPr>
              <a:t> Species 1</a:t>
            </a:r>
            <a:endParaRPr lang="sv-SE" sz="2400" b="1" dirty="0">
              <a:solidFill>
                <a:srgbClr val="FF0000"/>
              </a:solidFill>
            </a:endParaRPr>
          </a:p>
        </p:txBody>
      </p:sp>
      <p:sp>
        <p:nvSpPr>
          <p:cNvPr id="36" name="textruta 35"/>
          <p:cNvSpPr txBox="1"/>
          <p:nvPr/>
        </p:nvSpPr>
        <p:spPr>
          <a:xfrm>
            <a:off x="2851221" y="6120149"/>
            <a:ext cx="9232928" cy="461665"/>
          </a:xfrm>
          <a:prstGeom prst="rect">
            <a:avLst/>
          </a:prstGeom>
          <a:noFill/>
        </p:spPr>
        <p:txBody>
          <a:bodyPr wrap="square" rtlCol="0">
            <a:spAutoFit/>
          </a:bodyPr>
          <a:lstStyle/>
          <a:p>
            <a:r>
              <a:rPr lang="sv-SE" sz="2400" b="1" dirty="0" smtClean="0">
                <a:solidFill>
                  <a:srgbClr val="FF0000"/>
                </a:solidFill>
              </a:rPr>
              <a:t>Deviation </a:t>
            </a:r>
            <a:r>
              <a:rPr lang="sv-SE" sz="2400" b="1" dirty="0" err="1" smtClean="0">
                <a:solidFill>
                  <a:srgbClr val="FF0000"/>
                </a:solidFill>
              </a:rPr>
              <a:t>of</a:t>
            </a:r>
            <a:r>
              <a:rPr lang="sv-SE" sz="2400" b="1" dirty="0" smtClean="0">
                <a:solidFill>
                  <a:srgbClr val="FF0000"/>
                </a:solidFill>
              </a:rPr>
              <a:t> the </a:t>
            </a:r>
            <a:r>
              <a:rPr lang="sv-SE" sz="2400" b="1" dirty="0" err="1" smtClean="0">
                <a:solidFill>
                  <a:srgbClr val="FF0000"/>
                </a:solidFill>
              </a:rPr>
              <a:t>price</a:t>
            </a:r>
            <a:r>
              <a:rPr lang="sv-SE" sz="2400" b="1" dirty="0" smtClean="0">
                <a:solidFill>
                  <a:srgbClr val="FF0000"/>
                </a:solidFill>
              </a:rPr>
              <a:t> </a:t>
            </a:r>
            <a:r>
              <a:rPr lang="sv-SE" sz="2400" b="1" dirty="0" err="1" smtClean="0">
                <a:solidFill>
                  <a:srgbClr val="FF0000"/>
                </a:solidFill>
              </a:rPr>
              <a:t>of</a:t>
            </a:r>
            <a:r>
              <a:rPr lang="sv-SE" sz="2400" b="1" dirty="0" smtClean="0">
                <a:solidFill>
                  <a:srgbClr val="FF0000"/>
                </a:solidFill>
              </a:rPr>
              <a:t> species 1 from the </a:t>
            </a:r>
            <a:r>
              <a:rPr lang="sv-SE" sz="2400" b="1" dirty="0" err="1" smtClean="0">
                <a:solidFill>
                  <a:srgbClr val="FF0000"/>
                </a:solidFill>
              </a:rPr>
              <a:t>expected</a:t>
            </a:r>
            <a:r>
              <a:rPr lang="sv-SE" sz="2400" b="1" dirty="0" smtClean="0">
                <a:solidFill>
                  <a:srgbClr val="FF0000"/>
                </a:solidFill>
              </a:rPr>
              <a:t> </a:t>
            </a:r>
            <a:r>
              <a:rPr lang="sv-SE" sz="2400" b="1" dirty="0" err="1" smtClean="0">
                <a:solidFill>
                  <a:srgbClr val="FF0000"/>
                </a:solidFill>
              </a:rPr>
              <a:t>price</a:t>
            </a:r>
            <a:r>
              <a:rPr lang="sv-SE" sz="2400" b="1" dirty="0" smtClean="0">
                <a:solidFill>
                  <a:srgbClr val="FF0000"/>
                </a:solidFill>
              </a:rPr>
              <a:t> </a:t>
            </a:r>
            <a:r>
              <a:rPr lang="sv-SE" sz="2400" b="1" dirty="0" err="1" smtClean="0">
                <a:solidFill>
                  <a:srgbClr val="FF0000"/>
                </a:solidFill>
              </a:rPr>
              <a:t>level</a:t>
            </a:r>
            <a:endParaRPr lang="sv-SE" sz="2400" b="1" dirty="0">
              <a:solidFill>
                <a:srgbClr val="FF0000"/>
              </a:solidFill>
            </a:endParaRPr>
          </a:p>
        </p:txBody>
      </p:sp>
      <p:sp>
        <p:nvSpPr>
          <p:cNvPr id="7" name="Platshållare för bildnummer 6"/>
          <p:cNvSpPr>
            <a:spLocks noGrp="1"/>
          </p:cNvSpPr>
          <p:nvPr>
            <p:ph type="sldNum" sz="quarter" idx="12"/>
          </p:nvPr>
        </p:nvSpPr>
        <p:spPr/>
        <p:txBody>
          <a:bodyPr/>
          <a:lstStyle/>
          <a:p>
            <a:fld id="{C4D83055-B480-425C-AE2D-0955F072BBF0}" type="slidenum">
              <a:rPr lang="sv-SE" smtClean="0">
                <a:solidFill>
                  <a:prstClr val="black">
                    <a:tint val="75000"/>
                  </a:prstClr>
                </a:solidFill>
              </a:rPr>
              <a:pPr/>
              <a:t>68</a:t>
            </a:fld>
            <a:endParaRPr lang="sv-SE">
              <a:solidFill>
                <a:prstClr val="black">
                  <a:tint val="75000"/>
                </a:prstClr>
              </a:solidFill>
            </a:endParaRPr>
          </a:p>
        </p:txBody>
      </p:sp>
    </p:spTree>
    <p:extLst>
      <p:ext uri="{BB962C8B-B14F-4D97-AF65-F5344CB8AC3E}">
        <p14:creationId xmlns:p14="http://schemas.microsoft.com/office/powerpoint/2010/main" val="30788685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26" y="0"/>
            <a:ext cx="11121887" cy="6858000"/>
          </a:xfrm>
          <a:prstGeom prst="rect">
            <a:avLst/>
          </a:prstGeom>
        </p:spPr>
      </p:pic>
      <p:sp>
        <p:nvSpPr>
          <p:cNvPr id="3" name="Rektangel 2"/>
          <p:cNvSpPr/>
          <p:nvPr/>
        </p:nvSpPr>
        <p:spPr>
          <a:xfrm>
            <a:off x="1237659" y="200883"/>
            <a:ext cx="3353675" cy="461665"/>
          </a:xfrm>
          <a:prstGeom prst="rect">
            <a:avLst/>
          </a:prstGeom>
        </p:spPr>
        <p:txBody>
          <a:bodyPr wrap="none">
            <a:spAutoFit/>
          </a:bodyPr>
          <a:lstStyle/>
          <a:p>
            <a:r>
              <a:rPr lang="sv-SE" sz="2400" b="1" dirty="0" smtClean="0">
                <a:solidFill>
                  <a:prstClr val="black"/>
                </a:solidFill>
              </a:rPr>
              <a:t>= </a:t>
            </a:r>
            <a:r>
              <a:rPr lang="sv-SE" sz="2400" b="1" dirty="0" err="1" smtClean="0">
                <a:solidFill>
                  <a:prstClr val="black"/>
                </a:solidFill>
              </a:rPr>
              <a:t>Local</a:t>
            </a:r>
            <a:r>
              <a:rPr lang="sv-SE" sz="2400" b="1" dirty="0" smtClean="0">
                <a:solidFill>
                  <a:prstClr val="black"/>
                </a:solidFill>
              </a:rPr>
              <a:t> </a:t>
            </a:r>
            <a:r>
              <a:rPr lang="sv-SE" sz="2400" b="1" dirty="0" err="1">
                <a:solidFill>
                  <a:prstClr val="black"/>
                </a:solidFill>
              </a:rPr>
              <a:t>competition</a:t>
            </a:r>
            <a:r>
              <a:rPr lang="sv-SE" sz="2400" b="1" dirty="0">
                <a:solidFill>
                  <a:prstClr val="black"/>
                </a:solidFill>
              </a:rPr>
              <a:t> </a:t>
            </a:r>
            <a:r>
              <a:rPr lang="sv-SE" sz="2400" b="1" dirty="0" err="1">
                <a:solidFill>
                  <a:prstClr val="black"/>
                </a:solidFill>
              </a:rPr>
              <a:t>level</a:t>
            </a:r>
            <a:endParaRPr lang="sv-SE" sz="2400" b="1" dirty="0">
              <a:solidFill>
                <a:prstClr val="black"/>
              </a:solidFill>
            </a:endParaRPr>
          </a:p>
        </p:txBody>
      </p:sp>
      <p:sp>
        <p:nvSpPr>
          <p:cNvPr id="4" name="Rektangel 3"/>
          <p:cNvSpPr/>
          <p:nvPr/>
        </p:nvSpPr>
        <p:spPr>
          <a:xfrm>
            <a:off x="2590799" y="5692086"/>
            <a:ext cx="8989326" cy="461665"/>
          </a:xfrm>
          <a:prstGeom prst="rect">
            <a:avLst/>
          </a:prstGeom>
        </p:spPr>
        <p:txBody>
          <a:bodyPr wrap="square">
            <a:spAutoFit/>
          </a:bodyPr>
          <a:lstStyle/>
          <a:p>
            <a:r>
              <a:rPr lang="sv-SE" sz="2400" b="1" dirty="0">
                <a:solidFill>
                  <a:prstClr val="black"/>
                </a:solidFill>
              </a:rPr>
              <a:t>Deviation </a:t>
            </a:r>
            <a:r>
              <a:rPr lang="sv-SE" sz="2400" b="1" dirty="0" err="1">
                <a:solidFill>
                  <a:prstClr val="black"/>
                </a:solidFill>
              </a:rPr>
              <a:t>of</a:t>
            </a:r>
            <a:r>
              <a:rPr lang="sv-SE" sz="2400" b="1" dirty="0">
                <a:solidFill>
                  <a:prstClr val="black"/>
                </a:solidFill>
              </a:rPr>
              <a:t> the </a:t>
            </a:r>
            <a:r>
              <a:rPr lang="sv-SE" sz="2400" b="1" dirty="0" err="1">
                <a:solidFill>
                  <a:prstClr val="black"/>
                </a:solidFill>
              </a:rPr>
              <a:t>price</a:t>
            </a:r>
            <a:r>
              <a:rPr lang="sv-SE" sz="2400" b="1" dirty="0">
                <a:solidFill>
                  <a:prstClr val="black"/>
                </a:solidFill>
              </a:rPr>
              <a:t> </a:t>
            </a:r>
            <a:r>
              <a:rPr lang="sv-SE" sz="2400" b="1" dirty="0" err="1">
                <a:solidFill>
                  <a:prstClr val="black"/>
                </a:solidFill>
              </a:rPr>
              <a:t>of</a:t>
            </a:r>
            <a:r>
              <a:rPr lang="sv-SE" sz="2400" b="1" dirty="0">
                <a:solidFill>
                  <a:prstClr val="black"/>
                </a:solidFill>
              </a:rPr>
              <a:t> species 1 from the </a:t>
            </a:r>
            <a:r>
              <a:rPr lang="sv-SE" sz="2400" b="1" dirty="0" err="1">
                <a:solidFill>
                  <a:prstClr val="black"/>
                </a:solidFill>
              </a:rPr>
              <a:t>expected</a:t>
            </a:r>
            <a:r>
              <a:rPr lang="sv-SE" sz="2400" b="1" dirty="0">
                <a:solidFill>
                  <a:prstClr val="black"/>
                </a:solidFill>
              </a:rPr>
              <a:t> </a:t>
            </a:r>
            <a:r>
              <a:rPr lang="sv-SE" sz="2400" b="1" dirty="0" err="1">
                <a:solidFill>
                  <a:prstClr val="black"/>
                </a:solidFill>
              </a:rPr>
              <a:t>price</a:t>
            </a:r>
            <a:r>
              <a:rPr lang="sv-SE" sz="2400" b="1" dirty="0">
                <a:solidFill>
                  <a:prstClr val="black"/>
                </a:solidFill>
              </a:rPr>
              <a:t> </a:t>
            </a:r>
            <a:r>
              <a:rPr lang="sv-SE" sz="2400" b="1" dirty="0" err="1">
                <a:solidFill>
                  <a:prstClr val="black"/>
                </a:solidFill>
              </a:rPr>
              <a:t>level</a:t>
            </a:r>
            <a:endParaRPr lang="sv-SE" sz="2400" b="1" dirty="0">
              <a:solidFill>
                <a:prstClr val="black"/>
              </a:solidFill>
            </a:endParaRPr>
          </a:p>
        </p:txBody>
      </p:sp>
      <p:sp>
        <p:nvSpPr>
          <p:cNvPr id="5" name="Rektangel 4"/>
          <p:cNvSpPr/>
          <p:nvPr/>
        </p:nvSpPr>
        <p:spPr>
          <a:xfrm>
            <a:off x="5788928" y="1010560"/>
            <a:ext cx="6596416" cy="667771"/>
          </a:xfrm>
          <a:prstGeom prst="rect">
            <a:avLst/>
          </a:prstGeom>
        </p:spPr>
        <p:txBody>
          <a:bodyPr wrap="square">
            <a:spAutoFit/>
          </a:bodyPr>
          <a:lstStyle/>
          <a:p>
            <a:r>
              <a:rPr lang="sv-SE" b="1" dirty="0" err="1">
                <a:solidFill>
                  <a:srgbClr val="FF0000"/>
                </a:solidFill>
              </a:rPr>
              <a:t>Instant</a:t>
            </a:r>
            <a:r>
              <a:rPr lang="sv-SE" b="1" dirty="0">
                <a:solidFill>
                  <a:srgbClr val="FF0000"/>
                </a:solidFill>
              </a:rPr>
              <a:t> </a:t>
            </a:r>
            <a:r>
              <a:rPr lang="sv-SE" b="1" dirty="0" err="1">
                <a:solidFill>
                  <a:srgbClr val="FF0000"/>
                </a:solidFill>
              </a:rPr>
              <a:t>Harvest</a:t>
            </a:r>
            <a:r>
              <a:rPr lang="sv-SE" b="1" dirty="0">
                <a:solidFill>
                  <a:srgbClr val="FF0000"/>
                </a:solidFill>
              </a:rPr>
              <a:t> </a:t>
            </a:r>
          </a:p>
          <a:p>
            <a:r>
              <a:rPr lang="sv-SE" b="1" dirty="0">
                <a:solidFill>
                  <a:srgbClr val="FF0000"/>
                </a:solidFill>
              </a:rPr>
              <a:t>Region</a:t>
            </a:r>
          </a:p>
        </p:txBody>
      </p:sp>
      <p:sp>
        <p:nvSpPr>
          <p:cNvPr id="6" name="Rektangel 5"/>
          <p:cNvSpPr/>
          <p:nvPr/>
        </p:nvSpPr>
        <p:spPr>
          <a:xfrm>
            <a:off x="1881115" y="4341506"/>
            <a:ext cx="9228161" cy="646331"/>
          </a:xfrm>
          <a:prstGeom prst="rect">
            <a:avLst/>
          </a:prstGeom>
        </p:spPr>
        <p:txBody>
          <a:bodyPr wrap="square">
            <a:spAutoFit/>
          </a:bodyPr>
          <a:lstStyle/>
          <a:p>
            <a:r>
              <a:rPr lang="sv-SE" b="1" dirty="0" err="1">
                <a:solidFill>
                  <a:srgbClr val="92D050"/>
                </a:solidFill>
              </a:rPr>
              <a:t>Wait</a:t>
            </a:r>
            <a:r>
              <a:rPr lang="sv-SE" b="1" dirty="0">
                <a:solidFill>
                  <a:srgbClr val="92D050"/>
                </a:solidFill>
              </a:rPr>
              <a:t> </a:t>
            </a:r>
            <a:r>
              <a:rPr lang="sv-SE" b="1" dirty="0" err="1">
                <a:solidFill>
                  <a:srgbClr val="92D050"/>
                </a:solidFill>
              </a:rPr>
              <a:t>Longer</a:t>
            </a:r>
            <a:r>
              <a:rPr lang="sv-SE" b="1" dirty="0">
                <a:solidFill>
                  <a:srgbClr val="92D050"/>
                </a:solidFill>
              </a:rPr>
              <a:t> </a:t>
            </a:r>
          </a:p>
          <a:p>
            <a:r>
              <a:rPr lang="sv-SE" b="1" dirty="0">
                <a:solidFill>
                  <a:srgbClr val="92D050"/>
                </a:solidFill>
              </a:rPr>
              <a:t>Region</a:t>
            </a:r>
          </a:p>
        </p:txBody>
      </p:sp>
      <p:sp>
        <p:nvSpPr>
          <p:cNvPr id="7" name="Rektangel 6"/>
          <p:cNvSpPr/>
          <p:nvPr/>
        </p:nvSpPr>
        <p:spPr>
          <a:xfrm>
            <a:off x="9526655" y="874365"/>
            <a:ext cx="2053470" cy="3416320"/>
          </a:xfrm>
          <a:prstGeom prst="rect">
            <a:avLst/>
          </a:prstGeom>
        </p:spPr>
        <p:txBody>
          <a:bodyPr wrap="square">
            <a:spAutoFit/>
          </a:bodyPr>
          <a:lstStyle/>
          <a:p>
            <a:r>
              <a:rPr lang="sv-SE" sz="2400" b="1" dirty="0">
                <a:solidFill>
                  <a:srgbClr val="C00000"/>
                </a:solidFill>
              </a:rPr>
              <a:t>Optimal </a:t>
            </a:r>
          </a:p>
          <a:p>
            <a:r>
              <a:rPr lang="sv-SE" sz="2400" b="1" dirty="0">
                <a:solidFill>
                  <a:srgbClr val="C00000"/>
                </a:solidFill>
              </a:rPr>
              <a:t>Control </a:t>
            </a:r>
          </a:p>
          <a:p>
            <a:r>
              <a:rPr lang="sv-SE" sz="2400" b="1" dirty="0" err="1">
                <a:solidFill>
                  <a:srgbClr val="C00000"/>
                </a:solidFill>
              </a:rPr>
              <a:t>Boundaries</a:t>
            </a:r>
            <a:endParaRPr lang="sv-SE" sz="2400" b="1" dirty="0">
              <a:solidFill>
                <a:srgbClr val="C00000"/>
              </a:solidFill>
            </a:endParaRPr>
          </a:p>
          <a:p>
            <a:r>
              <a:rPr lang="sv-SE" sz="2400" b="1" i="1" dirty="0">
                <a:solidFill>
                  <a:srgbClr val="00B0F0"/>
                </a:solidFill>
              </a:rPr>
              <a:t>as </a:t>
            </a:r>
          </a:p>
          <a:p>
            <a:r>
              <a:rPr lang="sv-SE" sz="2400" b="1" i="1" dirty="0" err="1">
                <a:solidFill>
                  <a:srgbClr val="00B0F0"/>
                </a:solidFill>
              </a:rPr>
              <a:t>functions</a:t>
            </a:r>
            <a:r>
              <a:rPr lang="sv-SE" sz="2400" b="1" i="1" dirty="0">
                <a:solidFill>
                  <a:srgbClr val="00B0F0"/>
                </a:solidFill>
              </a:rPr>
              <a:t> </a:t>
            </a:r>
            <a:r>
              <a:rPr lang="sv-SE" sz="2400" b="1" i="1" dirty="0" err="1">
                <a:solidFill>
                  <a:srgbClr val="00B0F0"/>
                </a:solidFill>
              </a:rPr>
              <a:t>of</a:t>
            </a:r>
            <a:r>
              <a:rPr lang="sv-SE" sz="2400" b="1" i="1" dirty="0">
                <a:solidFill>
                  <a:srgbClr val="00B0F0"/>
                </a:solidFill>
              </a:rPr>
              <a:t> </a:t>
            </a:r>
          </a:p>
          <a:p>
            <a:r>
              <a:rPr lang="sv-SE" sz="2400" b="1" i="1" dirty="0">
                <a:solidFill>
                  <a:srgbClr val="00B0F0"/>
                </a:solidFill>
              </a:rPr>
              <a:t>the </a:t>
            </a:r>
            <a:r>
              <a:rPr lang="sv-SE" sz="2400" b="1" i="1" dirty="0" smtClean="0">
                <a:solidFill>
                  <a:srgbClr val="00B0F0"/>
                </a:solidFill>
              </a:rPr>
              <a:t>diameters </a:t>
            </a:r>
            <a:endParaRPr lang="sv-SE" sz="2400" b="1" i="1" dirty="0">
              <a:solidFill>
                <a:srgbClr val="00B0F0"/>
              </a:solidFill>
            </a:endParaRPr>
          </a:p>
          <a:p>
            <a:r>
              <a:rPr lang="sv-SE" sz="2400" b="1" i="1" dirty="0" err="1" smtClean="0">
                <a:solidFill>
                  <a:srgbClr val="00B0F0"/>
                </a:solidFill>
              </a:rPr>
              <a:t>of</a:t>
            </a:r>
            <a:r>
              <a:rPr lang="sv-SE" sz="2400" b="1" i="1" dirty="0" smtClean="0">
                <a:solidFill>
                  <a:srgbClr val="00B0F0"/>
                </a:solidFill>
              </a:rPr>
              <a:t> the </a:t>
            </a:r>
          </a:p>
          <a:p>
            <a:r>
              <a:rPr lang="sv-SE" sz="2400" b="1" i="1" dirty="0" err="1" smtClean="0">
                <a:solidFill>
                  <a:srgbClr val="00B0F0"/>
                </a:solidFill>
              </a:rPr>
              <a:t>individual</a:t>
            </a:r>
            <a:r>
              <a:rPr lang="sv-SE" sz="2400" b="1" i="1" dirty="0" smtClean="0">
                <a:solidFill>
                  <a:srgbClr val="00B0F0"/>
                </a:solidFill>
              </a:rPr>
              <a:t> </a:t>
            </a:r>
          </a:p>
          <a:p>
            <a:r>
              <a:rPr lang="sv-SE" sz="2400" b="1" i="1" dirty="0" err="1" smtClean="0">
                <a:solidFill>
                  <a:srgbClr val="00B0F0"/>
                </a:solidFill>
              </a:rPr>
              <a:t>trees</a:t>
            </a:r>
            <a:endParaRPr lang="sv-SE" sz="2400" b="1" i="1" dirty="0">
              <a:solidFill>
                <a:srgbClr val="00B0F0"/>
              </a:solidFill>
            </a:endParaRPr>
          </a:p>
        </p:txBody>
      </p:sp>
      <p:sp>
        <p:nvSpPr>
          <p:cNvPr id="8" name="Rektangel med rundade hörn 7"/>
          <p:cNvSpPr/>
          <p:nvPr/>
        </p:nvSpPr>
        <p:spPr>
          <a:xfrm>
            <a:off x="9444251" y="805218"/>
            <a:ext cx="2135874" cy="380090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10" name="Rak pil 9"/>
          <p:cNvCxnSpPr/>
          <p:nvPr/>
        </p:nvCxnSpPr>
        <p:spPr>
          <a:xfrm flipH="1">
            <a:off x="7390263" y="2235240"/>
            <a:ext cx="2026692" cy="1142581"/>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Rak pil 10"/>
          <p:cNvCxnSpPr/>
          <p:nvPr/>
        </p:nvCxnSpPr>
        <p:spPr>
          <a:xfrm flipH="1">
            <a:off x="6585045" y="2582525"/>
            <a:ext cx="2831910" cy="1566394"/>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Rak pil 12"/>
          <p:cNvCxnSpPr/>
          <p:nvPr/>
        </p:nvCxnSpPr>
        <p:spPr>
          <a:xfrm flipH="1">
            <a:off x="6257501" y="2886501"/>
            <a:ext cx="3180442" cy="2152157"/>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Platshållare för bildnummer 8"/>
          <p:cNvSpPr>
            <a:spLocks noGrp="1"/>
          </p:cNvSpPr>
          <p:nvPr>
            <p:ph type="sldNum" sz="quarter" idx="12"/>
          </p:nvPr>
        </p:nvSpPr>
        <p:spPr/>
        <p:txBody>
          <a:bodyPr/>
          <a:lstStyle/>
          <a:p>
            <a:fld id="{C4D83055-B480-425C-AE2D-0955F072BBF0}" type="slidenum">
              <a:rPr lang="sv-SE" smtClean="0">
                <a:solidFill>
                  <a:prstClr val="black">
                    <a:tint val="75000"/>
                  </a:prstClr>
                </a:solidFill>
              </a:rPr>
              <a:pPr/>
              <a:t>69</a:t>
            </a:fld>
            <a:endParaRPr lang="sv-SE">
              <a:solidFill>
                <a:prstClr val="black">
                  <a:tint val="75000"/>
                </a:prstClr>
              </a:solidFill>
            </a:endParaRPr>
          </a:p>
        </p:txBody>
      </p:sp>
    </p:spTree>
    <p:extLst>
      <p:ext uri="{BB962C8B-B14F-4D97-AF65-F5344CB8AC3E}">
        <p14:creationId xmlns:p14="http://schemas.microsoft.com/office/powerpoint/2010/main" val="2649511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659" y="-327546"/>
            <a:ext cx="6609788" cy="6858000"/>
          </a:xfrm>
          <a:prstGeom prst="rect">
            <a:avLst/>
          </a:prstGeom>
        </p:spPr>
      </p:pic>
      <p:sp>
        <p:nvSpPr>
          <p:cNvPr id="2" name="Rektangel 1"/>
          <p:cNvSpPr/>
          <p:nvPr/>
        </p:nvSpPr>
        <p:spPr>
          <a:xfrm>
            <a:off x="2736376" y="-177421"/>
            <a:ext cx="7199194" cy="57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395786" y="1047073"/>
            <a:ext cx="3343702" cy="4832092"/>
          </a:xfrm>
          <a:prstGeom prst="rect">
            <a:avLst/>
          </a:prstGeom>
          <a:noFill/>
        </p:spPr>
        <p:txBody>
          <a:bodyPr wrap="square" rtlCol="0">
            <a:spAutoFit/>
          </a:bodyPr>
          <a:lstStyle/>
          <a:p>
            <a:r>
              <a:rPr lang="sv-SE" sz="2800" b="1" i="1" dirty="0" err="1" smtClean="0">
                <a:solidFill>
                  <a:srgbClr val="FF0000"/>
                </a:solidFill>
              </a:rPr>
              <a:t>Example</a:t>
            </a:r>
            <a:r>
              <a:rPr lang="sv-SE" sz="2800" b="1" i="1" dirty="0" smtClean="0">
                <a:solidFill>
                  <a:srgbClr val="FF0000"/>
                </a:solidFill>
              </a:rPr>
              <a:t> </a:t>
            </a:r>
            <a:r>
              <a:rPr lang="sv-SE" sz="2800" b="1" i="1" dirty="0" err="1" smtClean="0">
                <a:solidFill>
                  <a:srgbClr val="FF0000"/>
                </a:solidFill>
              </a:rPr>
              <a:t>of</a:t>
            </a:r>
            <a:r>
              <a:rPr lang="sv-SE" sz="2800" b="1" i="1" dirty="0" smtClean="0">
                <a:solidFill>
                  <a:srgbClr val="FF0000"/>
                </a:solidFill>
              </a:rPr>
              <a:t> a multi species </a:t>
            </a:r>
            <a:r>
              <a:rPr lang="sv-SE" sz="2800" b="1" i="1" dirty="0" err="1" smtClean="0">
                <a:solidFill>
                  <a:srgbClr val="FF0000"/>
                </a:solidFill>
              </a:rPr>
              <a:t>continuous</a:t>
            </a:r>
            <a:r>
              <a:rPr lang="sv-SE" sz="2800" b="1" i="1" dirty="0" smtClean="0">
                <a:solidFill>
                  <a:srgbClr val="FF0000"/>
                </a:solidFill>
              </a:rPr>
              <a:t> cover </a:t>
            </a:r>
            <a:r>
              <a:rPr lang="sv-SE" sz="2800" b="1" i="1" dirty="0" err="1" smtClean="0">
                <a:solidFill>
                  <a:srgbClr val="FF0000"/>
                </a:solidFill>
              </a:rPr>
              <a:t>forest</a:t>
            </a:r>
            <a:r>
              <a:rPr lang="sv-SE" sz="2800" b="1" i="1" dirty="0" smtClean="0">
                <a:solidFill>
                  <a:srgbClr val="FF0000"/>
                </a:solidFill>
              </a:rPr>
              <a:t>:</a:t>
            </a:r>
          </a:p>
          <a:p>
            <a:endParaRPr lang="sv-SE" sz="2800" b="1" dirty="0" smtClean="0"/>
          </a:p>
          <a:p>
            <a:r>
              <a:rPr lang="sv-SE" sz="2800" b="1" dirty="0" smtClean="0"/>
              <a:t>Different species </a:t>
            </a:r>
            <a:r>
              <a:rPr lang="sv-SE" sz="2800" b="1" dirty="0" err="1" smtClean="0"/>
              <a:t>have</a:t>
            </a:r>
            <a:r>
              <a:rPr lang="sv-SE" sz="2800" b="1" dirty="0" smtClean="0"/>
              <a:t> different</a:t>
            </a:r>
          </a:p>
          <a:p>
            <a:r>
              <a:rPr lang="sv-SE" sz="2800" b="1" dirty="0" smtClean="0"/>
              <a:t>colors (</a:t>
            </a:r>
            <a:r>
              <a:rPr lang="sv-SE" sz="2800" b="1" dirty="0" err="1" smtClean="0">
                <a:solidFill>
                  <a:srgbClr val="0070C0"/>
                </a:solidFill>
              </a:rPr>
              <a:t>blue</a:t>
            </a:r>
            <a:r>
              <a:rPr lang="sv-SE" sz="2800" b="1" dirty="0" smtClean="0"/>
              <a:t> and </a:t>
            </a:r>
            <a:r>
              <a:rPr lang="sv-SE" sz="2800" b="1" dirty="0" smtClean="0">
                <a:solidFill>
                  <a:srgbClr val="00B050"/>
                </a:solidFill>
              </a:rPr>
              <a:t>green</a:t>
            </a:r>
            <a:r>
              <a:rPr lang="sv-SE" sz="2800" b="1" dirty="0" smtClean="0"/>
              <a:t>). </a:t>
            </a:r>
          </a:p>
          <a:p>
            <a:endParaRPr lang="sv-SE" sz="2800" b="1" dirty="0" smtClean="0"/>
          </a:p>
          <a:p>
            <a:r>
              <a:rPr lang="sv-SE" sz="2800" b="1" dirty="0" err="1" smtClean="0"/>
              <a:t>Trees</a:t>
            </a:r>
            <a:r>
              <a:rPr lang="sv-SE" sz="2800" b="1" dirty="0" smtClean="0"/>
              <a:t> </a:t>
            </a:r>
            <a:r>
              <a:rPr lang="sv-SE" sz="2800" b="1" dirty="0" err="1" smtClean="0"/>
              <a:t>have</a:t>
            </a:r>
            <a:r>
              <a:rPr lang="sv-SE" sz="2800" b="1" dirty="0" smtClean="0"/>
              <a:t> different </a:t>
            </a:r>
            <a:r>
              <a:rPr lang="sv-SE" sz="2800" b="1" dirty="0" err="1" smtClean="0"/>
              <a:t>sizes</a:t>
            </a:r>
            <a:r>
              <a:rPr lang="sv-SE" sz="2800" b="1" dirty="0" smtClean="0"/>
              <a:t>.</a:t>
            </a:r>
            <a:endParaRPr lang="sv-SE" sz="2800" b="1" dirty="0"/>
          </a:p>
        </p:txBody>
      </p:sp>
      <p:sp>
        <p:nvSpPr>
          <p:cNvPr id="5" name="Platshållare för bildnummer 4"/>
          <p:cNvSpPr>
            <a:spLocks noGrp="1"/>
          </p:cNvSpPr>
          <p:nvPr>
            <p:ph type="sldNum" sz="quarter" idx="12"/>
          </p:nvPr>
        </p:nvSpPr>
        <p:spPr/>
        <p:txBody>
          <a:bodyPr/>
          <a:lstStyle/>
          <a:p>
            <a:fld id="{C4D83055-B480-425C-AE2D-0955F072BBF0}" type="slidenum">
              <a:rPr lang="sv-SE" smtClean="0"/>
              <a:t>7</a:t>
            </a:fld>
            <a:endParaRPr lang="sv-SE"/>
          </a:p>
        </p:txBody>
      </p:sp>
    </p:spTree>
    <p:extLst>
      <p:ext uri="{BB962C8B-B14F-4D97-AF65-F5344CB8AC3E}">
        <p14:creationId xmlns:p14="http://schemas.microsoft.com/office/powerpoint/2010/main" val="41861540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fontScale="90000"/>
          </a:bodyPr>
          <a:lstStyle/>
          <a:p>
            <a:pPr algn="ctr"/>
            <a:r>
              <a:rPr lang="sv-SE" b="1" i="1" dirty="0" smtClean="0">
                <a:solidFill>
                  <a:srgbClr val="FF0000"/>
                </a:solidFill>
              </a:rPr>
              <a:t>Optimal </a:t>
            </a:r>
            <a:r>
              <a:rPr lang="sv-SE" b="1" i="1" dirty="0" err="1" smtClean="0">
                <a:solidFill>
                  <a:srgbClr val="FF0000"/>
                </a:solidFill>
              </a:rPr>
              <a:t>changes</a:t>
            </a:r>
            <a:r>
              <a:rPr lang="sv-SE" b="1" i="1" dirty="0" smtClean="0">
                <a:solidFill>
                  <a:srgbClr val="FF0000"/>
                </a:solidFill>
              </a:rPr>
              <a:t> </a:t>
            </a:r>
            <a:r>
              <a:rPr lang="sv-SE" b="1" i="1" dirty="0" err="1" smtClean="0">
                <a:solidFill>
                  <a:srgbClr val="FF0000"/>
                </a:solidFill>
              </a:rPr>
              <a:t>of</a:t>
            </a:r>
            <a:r>
              <a:rPr lang="sv-SE" b="1" i="1" dirty="0" smtClean="0">
                <a:solidFill>
                  <a:srgbClr val="FF0000"/>
                </a:solidFill>
              </a:rPr>
              <a:t> </a:t>
            </a:r>
            <a:r>
              <a:rPr lang="sv-SE" b="1" i="1" dirty="0" err="1" smtClean="0">
                <a:solidFill>
                  <a:srgbClr val="FF0000"/>
                </a:solidFill>
              </a:rPr>
              <a:t>forest</a:t>
            </a:r>
            <a:r>
              <a:rPr lang="sv-SE" b="1" i="1" dirty="0" smtClean="0">
                <a:solidFill>
                  <a:srgbClr val="FF0000"/>
                </a:solidFill>
              </a:rPr>
              <a:t> </a:t>
            </a:r>
            <a:r>
              <a:rPr lang="sv-SE" b="1" i="1" dirty="0" err="1" smtClean="0">
                <a:solidFill>
                  <a:srgbClr val="FF0000"/>
                </a:solidFill>
              </a:rPr>
              <a:t>control</a:t>
            </a:r>
            <a:r>
              <a:rPr lang="sv-SE" b="1" i="1" dirty="0" smtClean="0">
                <a:solidFill>
                  <a:srgbClr val="FF0000"/>
                </a:solidFill>
              </a:rPr>
              <a:t> </a:t>
            </a:r>
            <a:r>
              <a:rPr lang="sv-SE" b="1" i="1" dirty="0" err="1" smtClean="0">
                <a:solidFill>
                  <a:srgbClr val="FF0000"/>
                </a:solidFill>
              </a:rPr>
              <a:t>decisions</a:t>
            </a:r>
            <a:r>
              <a:rPr lang="sv-SE" b="1" i="1" dirty="0" smtClean="0">
                <a:solidFill>
                  <a:srgbClr val="FF0000"/>
                </a:solidFill>
              </a:rPr>
              <a:t/>
            </a:r>
            <a:br>
              <a:rPr lang="sv-SE" b="1" i="1" dirty="0" smtClean="0">
                <a:solidFill>
                  <a:srgbClr val="FF0000"/>
                </a:solidFill>
              </a:rPr>
            </a:br>
            <a:r>
              <a:rPr lang="sv-SE" b="1" i="1" dirty="0" err="1" smtClean="0">
                <a:solidFill>
                  <a:srgbClr val="FF0000"/>
                </a:solidFill>
              </a:rPr>
              <a:t>if</a:t>
            </a:r>
            <a:r>
              <a:rPr lang="sv-SE" b="1" i="1" dirty="0" smtClean="0">
                <a:solidFill>
                  <a:srgbClr val="FF0000"/>
                </a:solidFill>
              </a:rPr>
              <a:t> </a:t>
            </a:r>
            <a:r>
              <a:rPr lang="sv-SE" b="1" i="1" dirty="0" err="1" smtClean="0">
                <a:solidFill>
                  <a:srgbClr val="FF0000"/>
                </a:solidFill>
              </a:rPr>
              <a:t>these</a:t>
            </a:r>
            <a:r>
              <a:rPr lang="sv-SE" b="1" i="1" dirty="0" smtClean="0">
                <a:solidFill>
                  <a:srgbClr val="FF0000"/>
                </a:solidFill>
              </a:rPr>
              <a:t> parameters </a:t>
            </a:r>
            <a:r>
              <a:rPr lang="sv-SE" b="1" i="1" dirty="0" err="1" smtClean="0">
                <a:solidFill>
                  <a:srgbClr val="FF0000"/>
                </a:solidFill>
              </a:rPr>
              <a:t>change</a:t>
            </a:r>
            <a:r>
              <a:rPr lang="sv-SE" b="1" i="1" dirty="0" smtClean="0">
                <a:solidFill>
                  <a:srgbClr val="FF0000"/>
                </a:solidFill>
              </a:rPr>
              <a:t>:</a:t>
            </a:r>
            <a:br>
              <a:rPr lang="sv-SE" b="1" i="1" dirty="0" smtClean="0">
                <a:solidFill>
                  <a:srgbClr val="FF0000"/>
                </a:solidFill>
              </a:rPr>
            </a:br>
            <a:r>
              <a:rPr lang="sv-SE" b="1" i="1" dirty="0" smtClean="0">
                <a:solidFill>
                  <a:srgbClr val="FF0000"/>
                </a:solidFill>
              </a:rPr>
              <a:t> </a:t>
            </a:r>
            <a:br>
              <a:rPr lang="sv-SE" b="1" i="1" dirty="0" smtClean="0">
                <a:solidFill>
                  <a:srgbClr val="FF0000"/>
                </a:solidFill>
              </a:rPr>
            </a:br>
            <a:r>
              <a:rPr lang="sv-SE" b="1" i="1" dirty="0" smtClean="0">
                <a:solidFill>
                  <a:srgbClr val="FF0000"/>
                </a:solidFill>
              </a:rPr>
              <a:t>- the rate </a:t>
            </a:r>
            <a:r>
              <a:rPr lang="sv-SE" b="1" i="1" dirty="0" err="1" smtClean="0">
                <a:solidFill>
                  <a:srgbClr val="FF0000"/>
                </a:solidFill>
              </a:rPr>
              <a:t>of</a:t>
            </a:r>
            <a:r>
              <a:rPr lang="sv-SE" b="1" i="1" dirty="0" smtClean="0">
                <a:solidFill>
                  <a:srgbClr val="FF0000"/>
                </a:solidFill>
              </a:rPr>
              <a:t> </a:t>
            </a:r>
            <a:r>
              <a:rPr lang="sv-SE" b="1" i="1" dirty="0" err="1" smtClean="0">
                <a:solidFill>
                  <a:srgbClr val="FF0000"/>
                </a:solidFill>
              </a:rPr>
              <a:t>interest</a:t>
            </a:r>
            <a:r>
              <a:rPr lang="sv-SE" b="1" i="1" dirty="0" smtClean="0">
                <a:solidFill>
                  <a:srgbClr val="FF0000"/>
                </a:solidFill>
              </a:rPr>
              <a:t>, </a:t>
            </a:r>
            <a:br>
              <a:rPr lang="sv-SE" b="1" i="1" dirty="0" smtClean="0">
                <a:solidFill>
                  <a:srgbClr val="FF0000"/>
                </a:solidFill>
              </a:rPr>
            </a:br>
            <a:r>
              <a:rPr lang="sv-SE" b="1" i="1" dirty="0" smtClean="0">
                <a:solidFill>
                  <a:srgbClr val="FF0000"/>
                </a:solidFill>
              </a:rPr>
              <a:t>- the </a:t>
            </a:r>
            <a:r>
              <a:rPr lang="sv-SE" b="1" i="1" dirty="0" err="1" smtClean="0">
                <a:solidFill>
                  <a:srgbClr val="FF0000"/>
                </a:solidFill>
              </a:rPr>
              <a:t>expected</a:t>
            </a:r>
            <a:r>
              <a:rPr lang="sv-SE" b="1" i="1" dirty="0" smtClean="0">
                <a:solidFill>
                  <a:srgbClr val="FF0000"/>
                </a:solidFill>
              </a:rPr>
              <a:t> </a:t>
            </a:r>
            <a:r>
              <a:rPr lang="sv-SE" b="1" i="1" dirty="0" err="1" smtClean="0">
                <a:solidFill>
                  <a:srgbClr val="FF0000"/>
                </a:solidFill>
              </a:rPr>
              <a:t>prices</a:t>
            </a:r>
            <a:r>
              <a:rPr lang="sv-SE" b="1" i="1" dirty="0" smtClean="0">
                <a:solidFill>
                  <a:srgbClr val="FF0000"/>
                </a:solidFill>
              </a:rPr>
              <a:t>,</a:t>
            </a:r>
            <a:r>
              <a:rPr lang="sv-SE" i="1" dirty="0" smtClean="0">
                <a:solidFill>
                  <a:srgbClr val="FF0000"/>
                </a:solidFill>
              </a:rPr>
              <a:t> </a:t>
            </a:r>
            <a:r>
              <a:rPr lang="sv-SE" b="1" i="1" dirty="0" smtClean="0">
                <a:solidFill>
                  <a:srgbClr val="FF0000"/>
                </a:solidFill>
              </a:rPr>
              <a:t> </a:t>
            </a:r>
            <a:br>
              <a:rPr lang="sv-SE" b="1" i="1" dirty="0" smtClean="0">
                <a:solidFill>
                  <a:srgbClr val="FF0000"/>
                </a:solidFill>
              </a:rPr>
            </a:br>
            <a:r>
              <a:rPr lang="sv-SE" b="1" i="1" dirty="0" smtClean="0">
                <a:solidFill>
                  <a:srgbClr val="FF0000"/>
                </a:solidFill>
              </a:rPr>
              <a:t>- the </a:t>
            </a:r>
            <a:r>
              <a:rPr lang="sv-SE" b="1" i="1" dirty="0" err="1" smtClean="0">
                <a:solidFill>
                  <a:srgbClr val="FF0000"/>
                </a:solidFill>
              </a:rPr>
              <a:t>degrees</a:t>
            </a:r>
            <a:r>
              <a:rPr lang="sv-SE" b="1" i="1" dirty="0" smtClean="0">
                <a:solidFill>
                  <a:srgbClr val="FF0000"/>
                </a:solidFill>
              </a:rPr>
              <a:t> </a:t>
            </a:r>
            <a:r>
              <a:rPr lang="sv-SE" b="1" i="1" dirty="0" err="1" smtClean="0">
                <a:solidFill>
                  <a:srgbClr val="FF0000"/>
                </a:solidFill>
              </a:rPr>
              <a:t>of</a:t>
            </a:r>
            <a:r>
              <a:rPr lang="sv-SE" b="1" i="1" dirty="0" smtClean="0">
                <a:solidFill>
                  <a:srgbClr val="FF0000"/>
                </a:solidFill>
              </a:rPr>
              <a:t> </a:t>
            </a:r>
            <a:r>
              <a:rPr lang="sv-SE" b="1" i="1" dirty="0" err="1" smtClean="0">
                <a:solidFill>
                  <a:srgbClr val="FF0000"/>
                </a:solidFill>
              </a:rPr>
              <a:t>stochastic</a:t>
            </a:r>
            <a:r>
              <a:rPr lang="sv-SE" b="1" i="1" dirty="0" smtClean="0">
                <a:solidFill>
                  <a:srgbClr val="FF0000"/>
                </a:solidFill>
              </a:rPr>
              <a:t> </a:t>
            </a:r>
            <a:r>
              <a:rPr lang="sv-SE" b="1" i="1" dirty="0" err="1" smtClean="0">
                <a:solidFill>
                  <a:srgbClr val="FF0000"/>
                </a:solidFill>
              </a:rPr>
              <a:t>price</a:t>
            </a:r>
            <a:r>
              <a:rPr lang="sv-SE" b="1" i="1" dirty="0" smtClean="0">
                <a:solidFill>
                  <a:srgbClr val="FF0000"/>
                </a:solidFill>
              </a:rPr>
              <a:t> variations</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70</a:t>
            </a:fld>
            <a:endParaRPr lang="sv-SE"/>
          </a:p>
        </p:txBody>
      </p:sp>
    </p:spTree>
    <p:extLst>
      <p:ext uri="{BB962C8B-B14F-4D97-AF65-F5344CB8AC3E}">
        <p14:creationId xmlns:p14="http://schemas.microsoft.com/office/powerpoint/2010/main" val="24881755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solidFill>
                  <a:srgbClr val="0070C0"/>
                </a:solidFill>
                <a:latin typeface="Arial Black" panose="020B0A04020102020204" pitchFamily="34" charset="0"/>
              </a:rPr>
              <a:t>Case 1 (r = </a:t>
            </a:r>
            <a:r>
              <a:rPr lang="sv-SE" b="1" dirty="0" err="1" smtClean="0">
                <a:solidFill>
                  <a:srgbClr val="0070C0"/>
                </a:solidFill>
                <a:latin typeface="Arial Black" panose="020B0A04020102020204" pitchFamily="34" charset="0"/>
              </a:rPr>
              <a:t>low</a:t>
            </a:r>
            <a:r>
              <a:rPr lang="sv-SE" b="1" dirty="0" smtClean="0">
                <a:solidFill>
                  <a:srgbClr val="0070C0"/>
                </a:solidFill>
                <a:latin typeface="Arial Black" panose="020B0A04020102020204" pitchFamily="34" charset="0"/>
              </a:rPr>
              <a:t>)</a:t>
            </a:r>
            <a:endParaRPr lang="sv-SE" b="1" dirty="0">
              <a:solidFill>
                <a:srgbClr val="0070C0"/>
              </a:solidFill>
              <a:latin typeface="Arial Black" panose="020B0A04020102020204" pitchFamily="34" charset="0"/>
            </a:endParaRPr>
          </a:p>
        </p:txBody>
      </p:sp>
      <p:sp>
        <p:nvSpPr>
          <p:cNvPr id="3" name="Platshållare för innehåll 2"/>
          <p:cNvSpPr>
            <a:spLocks noGrp="1"/>
          </p:cNvSpPr>
          <p:nvPr>
            <p:ph idx="1"/>
          </p:nvPr>
        </p:nvSpPr>
        <p:spPr/>
        <p:txBody>
          <a:bodyPr/>
          <a:lstStyle/>
          <a:p>
            <a:r>
              <a:rPr lang="sv-SE" dirty="0" smtClean="0"/>
              <a:t>The real rate </a:t>
            </a:r>
            <a:r>
              <a:rPr lang="sv-SE" dirty="0" err="1" smtClean="0"/>
              <a:t>of</a:t>
            </a:r>
            <a:r>
              <a:rPr lang="sv-SE" dirty="0" smtClean="0"/>
              <a:t> </a:t>
            </a:r>
            <a:r>
              <a:rPr lang="sv-SE" dirty="0" err="1" smtClean="0"/>
              <a:t>interest</a:t>
            </a:r>
            <a:r>
              <a:rPr lang="sv-SE" dirty="0" smtClean="0"/>
              <a:t>, r, </a:t>
            </a:r>
            <a:r>
              <a:rPr lang="sv-SE" dirty="0" err="1" smtClean="0"/>
              <a:t>decreases</a:t>
            </a:r>
            <a:r>
              <a:rPr lang="sv-SE" dirty="0" smtClean="0"/>
              <a:t> from 3% to 1%.</a:t>
            </a: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71</a:t>
            </a:fld>
            <a:endParaRPr lang="sv-SE">
              <a:solidFill>
                <a:prstClr val="black">
                  <a:tint val="75000"/>
                </a:prstClr>
              </a:solidFill>
            </a:endParaRPr>
          </a:p>
        </p:txBody>
      </p:sp>
    </p:spTree>
    <p:extLst>
      <p:ext uri="{BB962C8B-B14F-4D97-AF65-F5344CB8AC3E}">
        <p14:creationId xmlns:p14="http://schemas.microsoft.com/office/powerpoint/2010/main" val="38400113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8552"/>
            <a:ext cx="12192000" cy="5800896"/>
          </a:xfrm>
          <a:prstGeom prst="rect">
            <a:avLst/>
          </a:prstGeom>
        </p:spPr>
      </p:pic>
      <p:sp>
        <p:nvSpPr>
          <p:cNvPr id="3" name="textruta 2"/>
          <p:cNvSpPr txBox="1"/>
          <p:nvPr/>
        </p:nvSpPr>
        <p:spPr>
          <a:xfrm>
            <a:off x="2223337" y="1181100"/>
            <a:ext cx="7745325" cy="523220"/>
          </a:xfrm>
          <a:prstGeom prst="rect">
            <a:avLst/>
          </a:prstGeom>
          <a:noFill/>
        </p:spPr>
        <p:txBody>
          <a:bodyPr wrap="none" rtlCol="0">
            <a:spAutoFit/>
          </a:bodyPr>
          <a:lstStyle/>
          <a:p>
            <a:r>
              <a:rPr lang="sv-SE" sz="2800" b="1" dirty="0">
                <a:solidFill>
                  <a:srgbClr val="FF0000"/>
                </a:solidFill>
              </a:rPr>
              <a:t>The optimal </a:t>
            </a:r>
            <a:r>
              <a:rPr lang="sv-SE" sz="2800" b="1" dirty="0" err="1">
                <a:solidFill>
                  <a:srgbClr val="FF0000"/>
                </a:solidFill>
              </a:rPr>
              <a:t>control</a:t>
            </a:r>
            <a:r>
              <a:rPr lang="sv-SE" sz="2800" b="1" dirty="0">
                <a:solidFill>
                  <a:srgbClr val="FF0000"/>
                </a:solidFill>
              </a:rPr>
              <a:t> </a:t>
            </a:r>
            <a:r>
              <a:rPr lang="sv-SE" sz="2800" b="1" dirty="0" err="1">
                <a:solidFill>
                  <a:srgbClr val="FF0000"/>
                </a:solidFill>
              </a:rPr>
              <a:t>boundary</a:t>
            </a:r>
            <a:r>
              <a:rPr lang="sv-SE" sz="2800" b="1" dirty="0">
                <a:solidFill>
                  <a:srgbClr val="FF0000"/>
                </a:solidFill>
              </a:rPr>
              <a:t> </a:t>
            </a:r>
            <a:r>
              <a:rPr lang="sv-SE" sz="2800" b="1" dirty="0" err="1">
                <a:solidFill>
                  <a:srgbClr val="FF0000"/>
                </a:solidFill>
              </a:rPr>
              <a:t>shifts</a:t>
            </a:r>
            <a:r>
              <a:rPr lang="sv-SE" sz="2800" b="1" dirty="0">
                <a:solidFill>
                  <a:srgbClr val="FF0000"/>
                </a:solidFill>
              </a:rPr>
              <a:t> to North </a:t>
            </a:r>
            <a:r>
              <a:rPr lang="sv-SE" sz="2800" b="1" dirty="0" err="1">
                <a:solidFill>
                  <a:srgbClr val="FF0000"/>
                </a:solidFill>
              </a:rPr>
              <a:t>East</a:t>
            </a:r>
            <a:r>
              <a:rPr lang="sv-SE" sz="2800" b="1" dirty="0">
                <a:solidFill>
                  <a:srgbClr val="FF0000"/>
                </a:solidFill>
              </a:rPr>
              <a:t>.</a:t>
            </a:r>
            <a:r>
              <a:rPr lang="sv-SE" sz="2800" dirty="0">
                <a:solidFill>
                  <a:prstClr val="black"/>
                </a:solidFill>
              </a:rPr>
              <a:t> </a:t>
            </a:r>
          </a:p>
        </p:txBody>
      </p:sp>
      <p:cxnSp>
        <p:nvCxnSpPr>
          <p:cNvPr id="5" name="Rak pil 4"/>
          <p:cNvCxnSpPr/>
          <p:nvPr/>
        </p:nvCxnSpPr>
        <p:spPr>
          <a:xfrm flipV="1">
            <a:off x="4160520" y="3093720"/>
            <a:ext cx="121920" cy="198120"/>
          </a:xfrm>
          <a:prstGeom prst="straightConnector1">
            <a:avLst/>
          </a:prstGeom>
          <a:ln w="4445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Rak pil 7"/>
          <p:cNvCxnSpPr/>
          <p:nvPr/>
        </p:nvCxnSpPr>
        <p:spPr>
          <a:xfrm flipV="1">
            <a:off x="1257300" y="2164080"/>
            <a:ext cx="129540" cy="236220"/>
          </a:xfrm>
          <a:prstGeom prst="straightConnector1">
            <a:avLst/>
          </a:prstGeom>
          <a:ln w="4445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V="1">
            <a:off x="6911340" y="3957257"/>
            <a:ext cx="76200" cy="154877"/>
          </a:xfrm>
          <a:prstGeom prst="straightConnector1">
            <a:avLst/>
          </a:prstGeom>
          <a:ln w="4445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72</a:t>
            </a:fld>
            <a:endParaRPr lang="sv-SE">
              <a:solidFill>
                <a:prstClr val="black">
                  <a:tint val="75000"/>
                </a:prstClr>
              </a:solidFill>
            </a:endParaRPr>
          </a:p>
        </p:txBody>
      </p:sp>
    </p:spTree>
    <p:extLst>
      <p:ext uri="{BB962C8B-B14F-4D97-AF65-F5344CB8AC3E}">
        <p14:creationId xmlns:p14="http://schemas.microsoft.com/office/powerpoint/2010/main" val="8335491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solidFill>
                  <a:srgbClr val="0070C0"/>
                </a:solidFill>
                <a:latin typeface="Arial Black" panose="020B0A04020102020204" pitchFamily="34" charset="0"/>
              </a:rPr>
              <a:t>Case 1 (r = </a:t>
            </a:r>
            <a:r>
              <a:rPr lang="sv-SE" b="1" dirty="0" err="1" smtClean="0">
                <a:solidFill>
                  <a:srgbClr val="0070C0"/>
                </a:solidFill>
                <a:latin typeface="Arial Black" panose="020B0A04020102020204" pitchFamily="34" charset="0"/>
              </a:rPr>
              <a:t>low</a:t>
            </a:r>
            <a:r>
              <a:rPr lang="sv-SE" b="1" dirty="0" smtClean="0">
                <a:solidFill>
                  <a:srgbClr val="0070C0"/>
                </a:solidFill>
                <a:latin typeface="Arial Black" panose="020B0A04020102020204" pitchFamily="34" charset="0"/>
              </a:rPr>
              <a:t>)</a:t>
            </a:r>
            <a:endParaRPr lang="sv-SE" b="1" dirty="0">
              <a:solidFill>
                <a:srgbClr val="0070C0"/>
              </a:solidFill>
              <a:latin typeface="Arial Black" panose="020B0A04020102020204" pitchFamily="34" charset="0"/>
            </a:endParaRPr>
          </a:p>
        </p:txBody>
      </p:sp>
      <p:sp>
        <p:nvSpPr>
          <p:cNvPr id="3" name="Platshållare för innehåll 2"/>
          <p:cNvSpPr>
            <a:spLocks noGrp="1"/>
          </p:cNvSpPr>
          <p:nvPr>
            <p:ph idx="1"/>
          </p:nvPr>
        </p:nvSpPr>
        <p:spPr/>
        <p:txBody>
          <a:bodyPr/>
          <a:lstStyle/>
          <a:p>
            <a:r>
              <a:rPr lang="sv-SE" dirty="0" smtClean="0"/>
              <a:t>The real rate </a:t>
            </a:r>
            <a:r>
              <a:rPr lang="sv-SE" dirty="0" err="1" smtClean="0"/>
              <a:t>of</a:t>
            </a:r>
            <a:r>
              <a:rPr lang="sv-SE" dirty="0" smtClean="0"/>
              <a:t> </a:t>
            </a:r>
            <a:r>
              <a:rPr lang="sv-SE" dirty="0" err="1" smtClean="0"/>
              <a:t>interest</a:t>
            </a:r>
            <a:r>
              <a:rPr lang="sv-SE" dirty="0" smtClean="0"/>
              <a:t>, r, </a:t>
            </a:r>
            <a:r>
              <a:rPr lang="sv-SE" dirty="0" err="1" smtClean="0"/>
              <a:t>decreases</a:t>
            </a:r>
            <a:r>
              <a:rPr lang="sv-SE" dirty="0" smtClean="0"/>
              <a:t> from 3% to 1%.</a:t>
            </a:r>
          </a:p>
          <a:p>
            <a:r>
              <a:rPr lang="sv-SE" dirty="0" smtClean="0"/>
              <a:t>The optimal </a:t>
            </a:r>
            <a:r>
              <a:rPr lang="sv-SE" dirty="0" err="1" smtClean="0"/>
              <a:t>control</a:t>
            </a:r>
            <a:r>
              <a:rPr lang="sv-SE" dirty="0" smtClean="0"/>
              <a:t> </a:t>
            </a:r>
            <a:r>
              <a:rPr lang="sv-SE" dirty="0" err="1" smtClean="0"/>
              <a:t>boundary</a:t>
            </a:r>
            <a:r>
              <a:rPr lang="sv-SE" dirty="0" smtClean="0"/>
              <a:t> </a:t>
            </a:r>
            <a:r>
              <a:rPr lang="sv-SE" dirty="0" err="1" smtClean="0"/>
              <a:t>shifts</a:t>
            </a:r>
            <a:r>
              <a:rPr lang="sv-SE" dirty="0"/>
              <a:t> </a:t>
            </a:r>
            <a:r>
              <a:rPr lang="sv-SE" dirty="0" smtClean="0"/>
              <a:t>to North </a:t>
            </a:r>
            <a:r>
              <a:rPr lang="sv-SE" dirty="0" err="1" smtClean="0"/>
              <a:t>East</a:t>
            </a:r>
            <a:r>
              <a:rPr lang="sv-SE" dirty="0" smtClean="0"/>
              <a:t>. </a:t>
            </a:r>
            <a:endParaRPr lang="sv-SE" dirty="0"/>
          </a:p>
          <a:p>
            <a:r>
              <a:rPr lang="sv-SE" dirty="0" smtClean="0"/>
              <a:t>To </a:t>
            </a:r>
            <a:r>
              <a:rPr lang="sv-SE" dirty="0" err="1" smtClean="0"/>
              <a:t>motivate</a:t>
            </a:r>
            <a:r>
              <a:rPr lang="sv-SE" dirty="0" smtClean="0"/>
              <a:t> </a:t>
            </a:r>
            <a:r>
              <a:rPr lang="sv-SE" dirty="0" err="1" smtClean="0"/>
              <a:t>instant</a:t>
            </a:r>
            <a:r>
              <a:rPr lang="sv-SE" dirty="0" smtClean="0"/>
              <a:t> harvesting, the </a:t>
            </a:r>
            <a:r>
              <a:rPr lang="sv-SE" dirty="0" err="1" smtClean="0"/>
              <a:t>level</a:t>
            </a:r>
            <a:r>
              <a:rPr lang="sv-SE" dirty="0" smtClean="0"/>
              <a:t> </a:t>
            </a:r>
            <a:r>
              <a:rPr lang="sv-SE" dirty="0" err="1" smtClean="0"/>
              <a:t>of</a:t>
            </a:r>
            <a:r>
              <a:rPr lang="sv-SE" dirty="0" smtClean="0"/>
              <a:t> </a:t>
            </a:r>
            <a:r>
              <a:rPr lang="sv-SE" dirty="0" err="1" smtClean="0"/>
              <a:t>competition</a:t>
            </a:r>
            <a:r>
              <a:rPr lang="sv-SE" dirty="0" smtClean="0"/>
              <a:t> and/or the </a:t>
            </a:r>
            <a:r>
              <a:rPr lang="sv-SE" dirty="0" err="1" smtClean="0"/>
              <a:t>price</a:t>
            </a:r>
            <a:r>
              <a:rPr lang="sv-SE" dirty="0" smtClean="0"/>
              <a:t> has to be </a:t>
            </a:r>
            <a:r>
              <a:rPr lang="sv-SE" dirty="0" err="1" smtClean="0"/>
              <a:t>higher</a:t>
            </a:r>
            <a:r>
              <a:rPr lang="sv-SE" dirty="0" smtClean="0"/>
              <a:t> </a:t>
            </a:r>
            <a:r>
              <a:rPr lang="sv-SE" dirty="0" err="1" smtClean="0"/>
              <a:t>than</a:t>
            </a:r>
            <a:r>
              <a:rPr lang="sv-SE" dirty="0" smtClean="0"/>
              <a:t> </a:t>
            </a:r>
            <a:r>
              <a:rPr lang="sv-SE" dirty="0" err="1" smtClean="0"/>
              <a:t>before</a:t>
            </a:r>
            <a:r>
              <a:rPr lang="sv-SE" dirty="0" smtClean="0"/>
              <a:t> the </a:t>
            </a:r>
            <a:r>
              <a:rPr lang="sv-SE" dirty="0" err="1" smtClean="0"/>
              <a:t>change</a:t>
            </a:r>
            <a:r>
              <a:rPr lang="sv-SE" dirty="0" smtClean="0"/>
              <a:t>.</a:t>
            </a:r>
          </a:p>
          <a:p>
            <a:r>
              <a:rPr lang="sv-SE" dirty="0" smtClean="0"/>
              <a:t>The </a:t>
            </a:r>
            <a:r>
              <a:rPr lang="sv-SE" dirty="0" err="1" smtClean="0"/>
              <a:t>expected</a:t>
            </a:r>
            <a:r>
              <a:rPr lang="sv-SE" dirty="0" smtClean="0"/>
              <a:t> </a:t>
            </a:r>
            <a:r>
              <a:rPr lang="sv-SE" dirty="0" err="1" smtClean="0"/>
              <a:t>size</a:t>
            </a:r>
            <a:r>
              <a:rPr lang="sv-SE" dirty="0" smtClean="0"/>
              <a:t> </a:t>
            </a:r>
            <a:r>
              <a:rPr lang="sv-SE" dirty="0" err="1" smtClean="0"/>
              <a:t>of</a:t>
            </a:r>
            <a:r>
              <a:rPr lang="sv-SE" dirty="0" smtClean="0"/>
              <a:t> the </a:t>
            </a:r>
            <a:r>
              <a:rPr lang="sv-SE" dirty="0" err="1" smtClean="0"/>
              <a:t>trees</a:t>
            </a:r>
            <a:r>
              <a:rPr lang="sv-SE" dirty="0" smtClean="0"/>
              <a:t> (</a:t>
            </a:r>
            <a:r>
              <a:rPr lang="sv-SE" dirty="0" err="1" smtClean="0"/>
              <a:t>when</a:t>
            </a:r>
            <a:r>
              <a:rPr lang="sv-SE" dirty="0" smtClean="0"/>
              <a:t> </a:t>
            </a:r>
            <a:r>
              <a:rPr lang="sv-SE" dirty="0" err="1" smtClean="0"/>
              <a:t>they</a:t>
            </a:r>
            <a:r>
              <a:rPr lang="sv-SE" dirty="0"/>
              <a:t> </a:t>
            </a:r>
            <a:r>
              <a:rPr lang="sv-SE" dirty="0" err="1" smtClean="0"/>
              <a:t>are</a:t>
            </a:r>
            <a:r>
              <a:rPr lang="sv-SE" dirty="0" smtClean="0"/>
              <a:t> </a:t>
            </a:r>
            <a:r>
              <a:rPr lang="sv-SE" dirty="0" err="1" smtClean="0"/>
              <a:t>harvested</a:t>
            </a:r>
            <a:r>
              <a:rPr lang="sv-SE" dirty="0" smtClean="0"/>
              <a:t>) is </a:t>
            </a:r>
            <a:r>
              <a:rPr lang="sv-SE" dirty="0" err="1" smtClean="0"/>
              <a:t>larger</a:t>
            </a:r>
            <a:r>
              <a:rPr lang="sv-SE" dirty="0" smtClean="0"/>
              <a:t> </a:t>
            </a:r>
            <a:r>
              <a:rPr lang="sv-SE" dirty="0" err="1" smtClean="0"/>
              <a:t>with</a:t>
            </a:r>
            <a:r>
              <a:rPr lang="sv-SE" dirty="0" smtClean="0"/>
              <a:t> a </a:t>
            </a:r>
            <a:r>
              <a:rPr lang="sv-SE" dirty="0" err="1" smtClean="0"/>
              <a:t>low</a:t>
            </a:r>
            <a:r>
              <a:rPr lang="sv-SE" dirty="0" smtClean="0"/>
              <a:t> rate </a:t>
            </a:r>
            <a:r>
              <a:rPr lang="sv-SE" dirty="0" err="1" smtClean="0"/>
              <a:t>of</a:t>
            </a:r>
            <a:r>
              <a:rPr lang="sv-SE" dirty="0" smtClean="0"/>
              <a:t> </a:t>
            </a:r>
            <a:r>
              <a:rPr lang="sv-SE" dirty="0" err="1" smtClean="0"/>
              <a:t>interest</a:t>
            </a:r>
            <a:r>
              <a:rPr lang="sv-SE" dirty="0" smtClean="0"/>
              <a:t>. </a:t>
            </a:r>
          </a:p>
          <a:p>
            <a:r>
              <a:rPr lang="sv-SE" dirty="0" smtClean="0"/>
              <a:t>The </a:t>
            </a:r>
            <a:r>
              <a:rPr lang="sv-SE" dirty="0" err="1" smtClean="0"/>
              <a:t>expected</a:t>
            </a:r>
            <a:r>
              <a:rPr lang="sv-SE" dirty="0" smtClean="0"/>
              <a:t> present </a:t>
            </a:r>
            <a:r>
              <a:rPr lang="sv-SE" dirty="0" err="1" smtClean="0"/>
              <a:t>value</a:t>
            </a:r>
            <a:r>
              <a:rPr lang="sv-SE" dirty="0" smtClean="0"/>
              <a:t> is </a:t>
            </a:r>
            <a:r>
              <a:rPr lang="sv-SE" b="1" dirty="0" smtClean="0"/>
              <a:t>3.41 </a:t>
            </a:r>
            <a:r>
              <a:rPr lang="sv-SE" b="1" dirty="0" err="1" smtClean="0"/>
              <a:t>times</a:t>
            </a:r>
            <a:r>
              <a:rPr lang="sv-SE" b="1" dirty="0" smtClean="0"/>
              <a:t> </a:t>
            </a:r>
            <a:r>
              <a:rPr lang="sv-SE" b="1" dirty="0" err="1" smtClean="0"/>
              <a:t>higher</a:t>
            </a:r>
            <a:r>
              <a:rPr lang="sv-SE" b="1" dirty="0" smtClean="0"/>
              <a:t> </a:t>
            </a:r>
            <a:r>
              <a:rPr lang="sv-SE" dirty="0" err="1" smtClean="0"/>
              <a:t>than</a:t>
            </a:r>
            <a:r>
              <a:rPr lang="sv-SE" dirty="0" smtClean="0"/>
              <a:t> </a:t>
            </a:r>
            <a:r>
              <a:rPr lang="sv-SE" dirty="0" err="1" smtClean="0"/>
              <a:t>if</a:t>
            </a:r>
            <a:r>
              <a:rPr lang="sv-SE" dirty="0" smtClean="0"/>
              <a:t> r = 0.03.</a:t>
            </a: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73</a:t>
            </a:fld>
            <a:endParaRPr lang="sv-SE">
              <a:solidFill>
                <a:prstClr val="black">
                  <a:tint val="75000"/>
                </a:prstClr>
              </a:solidFill>
            </a:endParaRPr>
          </a:p>
        </p:txBody>
      </p:sp>
    </p:spTree>
    <p:extLst>
      <p:ext uri="{BB962C8B-B14F-4D97-AF65-F5344CB8AC3E}">
        <p14:creationId xmlns:p14="http://schemas.microsoft.com/office/powerpoint/2010/main" val="17786201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95605"/>
            <a:ext cx="10515600" cy="1325563"/>
          </a:xfrm>
        </p:spPr>
        <p:txBody>
          <a:bodyPr/>
          <a:lstStyle/>
          <a:p>
            <a:r>
              <a:rPr lang="sv-SE" b="1" dirty="0" smtClean="0">
                <a:solidFill>
                  <a:srgbClr val="00B050"/>
                </a:solidFill>
                <a:latin typeface="Arial Black" panose="020B0A04020102020204" pitchFamily="34" charset="0"/>
              </a:rPr>
              <a:t>Case 2 (EP1 = </a:t>
            </a:r>
            <a:r>
              <a:rPr lang="sv-SE" b="1" dirty="0" err="1" smtClean="0">
                <a:solidFill>
                  <a:srgbClr val="00B050"/>
                </a:solidFill>
                <a:latin typeface="Arial Black" panose="020B0A04020102020204" pitchFamily="34" charset="0"/>
              </a:rPr>
              <a:t>high</a:t>
            </a:r>
            <a:r>
              <a:rPr lang="sv-SE" b="1" dirty="0" smtClean="0">
                <a:solidFill>
                  <a:srgbClr val="00B050"/>
                </a:solidFill>
                <a:latin typeface="Arial Black" panose="020B0A04020102020204" pitchFamily="34" charset="0"/>
              </a:rPr>
              <a:t>)</a:t>
            </a:r>
            <a:endParaRPr lang="sv-SE" b="1" dirty="0">
              <a:solidFill>
                <a:srgbClr val="00B050"/>
              </a:solidFill>
              <a:latin typeface="Arial Black" panose="020B0A04020102020204" pitchFamily="34" charset="0"/>
            </a:endParaRPr>
          </a:p>
        </p:txBody>
      </p:sp>
      <p:sp>
        <p:nvSpPr>
          <p:cNvPr id="3" name="Platshållare för innehåll 2"/>
          <p:cNvSpPr>
            <a:spLocks noGrp="1"/>
          </p:cNvSpPr>
          <p:nvPr>
            <p:ph idx="1"/>
          </p:nvPr>
        </p:nvSpPr>
        <p:spPr/>
        <p:txBody>
          <a:bodyPr/>
          <a:lstStyle/>
          <a:p>
            <a:r>
              <a:rPr lang="sv-SE" dirty="0" smtClean="0"/>
              <a:t>The </a:t>
            </a:r>
            <a:r>
              <a:rPr lang="sv-SE" dirty="0" err="1" smtClean="0"/>
              <a:t>expected</a:t>
            </a:r>
            <a:r>
              <a:rPr lang="sv-SE" dirty="0" smtClean="0"/>
              <a:t> </a:t>
            </a:r>
            <a:r>
              <a:rPr lang="sv-SE" dirty="0" err="1" smtClean="0"/>
              <a:t>price</a:t>
            </a:r>
            <a:r>
              <a:rPr lang="sv-SE" dirty="0" smtClean="0"/>
              <a:t> </a:t>
            </a:r>
            <a:r>
              <a:rPr lang="sv-SE" dirty="0" err="1" smtClean="0"/>
              <a:t>of</a:t>
            </a:r>
            <a:r>
              <a:rPr lang="sv-SE" dirty="0" smtClean="0"/>
              <a:t> species 1 </a:t>
            </a:r>
            <a:r>
              <a:rPr lang="sv-SE" dirty="0" err="1" smtClean="0"/>
              <a:t>increases</a:t>
            </a:r>
            <a:r>
              <a:rPr lang="sv-SE" dirty="0" smtClean="0"/>
              <a:t> by 40% (from 50 to 70).</a:t>
            </a: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74</a:t>
            </a:fld>
            <a:endParaRPr lang="sv-SE">
              <a:solidFill>
                <a:prstClr val="black">
                  <a:tint val="75000"/>
                </a:prstClr>
              </a:solidFill>
            </a:endParaRPr>
          </a:p>
        </p:txBody>
      </p:sp>
    </p:spTree>
    <p:extLst>
      <p:ext uri="{BB962C8B-B14F-4D97-AF65-F5344CB8AC3E}">
        <p14:creationId xmlns:p14="http://schemas.microsoft.com/office/powerpoint/2010/main" val="18019161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26" y="0"/>
            <a:ext cx="11399788" cy="6858000"/>
          </a:xfrm>
          <a:prstGeom prst="rect">
            <a:avLst/>
          </a:prstGeom>
        </p:spPr>
      </p:pic>
      <p:cxnSp>
        <p:nvCxnSpPr>
          <p:cNvPr id="3" name="Rak pil 2"/>
          <p:cNvCxnSpPr/>
          <p:nvPr/>
        </p:nvCxnSpPr>
        <p:spPr>
          <a:xfrm flipH="1">
            <a:off x="2209800" y="3543300"/>
            <a:ext cx="114300" cy="685800"/>
          </a:xfrm>
          <a:prstGeom prst="straightConnector1">
            <a:avLst/>
          </a:prstGeom>
          <a:ln w="76200">
            <a:solidFill>
              <a:srgbClr val="00B0F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 name="Rak pil 3"/>
          <p:cNvCxnSpPr/>
          <p:nvPr/>
        </p:nvCxnSpPr>
        <p:spPr>
          <a:xfrm flipV="1">
            <a:off x="6766560" y="4442460"/>
            <a:ext cx="137160" cy="601980"/>
          </a:xfrm>
          <a:prstGeom prst="straightConnector1">
            <a:avLst/>
          </a:prstGeom>
          <a:ln w="76200">
            <a:solidFill>
              <a:srgbClr val="00B0F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4861560" y="1544122"/>
            <a:ext cx="5688609" cy="1354217"/>
          </a:xfrm>
          <a:prstGeom prst="rect">
            <a:avLst/>
          </a:prstGeom>
          <a:noFill/>
        </p:spPr>
        <p:txBody>
          <a:bodyPr wrap="none" rtlCol="0">
            <a:spAutoFit/>
          </a:bodyPr>
          <a:lstStyle/>
          <a:p>
            <a:r>
              <a:rPr lang="sv-SE" sz="3200" dirty="0">
                <a:solidFill>
                  <a:srgbClr val="00B0F0"/>
                </a:solidFill>
              </a:rPr>
              <a:t>The optimal </a:t>
            </a:r>
            <a:r>
              <a:rPr lang="sv-SE" sz="3200" dirty="0" err="1">
                <a:solidFill>
                  <a:srgbClr val="00B0F0"/>
                </a:solidFill>
              </a:rPr>
              <a:t>control</a:t>
            </a:r>
            <a:r>
              <a:rPr lang="sv-SE" sz="3200" dirty="0">
                <a:solidFill>
                  <a:srgbClr val="00B0F0"/>
                </a:solidFill>
              </a:rPr>
              <a:t> </a:t>
            </a:r>
            <a:r>
              <a:rPr lang="sv-SE" sz="3200" dirty="0" err="1">
                <a:solidFill>
                  <a:srgbClr val="00B0F0"/>
                </a:solidFill>
              </a:rPr>
              <a:t>boundary</a:t>
            </a:r>
            <a:r>
              <a:rPr lang="sv-SE" sz="3200" dirty="0">
                <a:solidFill>
                  <a:srgbClr val="00B0F0"/>
                </a:solidFill>
              </a:rPr>
              <a:t> </a:t>
            </a:r>
            <a:r>
              <a:rPr lang="sv-SE" sz="3200" dirty="0" err="1">
                <a:solidFill>
                  <a:srgbClr val="00B0F0"/>
                </a:solidFill>
              </a:rPr>
              <a:t>of</a:t>
            </a:r>
            <a:r>
              <a:rPr lang="sv-SE" sz="3200" dirty="0">
                <a:solidFill>
                  <a:srgbClr val="00B0F0"/>
                </a:solidFill>
              </a:rPr>
              <a:t> </a:t>
            </a:r>
            <a:endParaRPr lang="sv-SE" sz="3200" dirty="0" smtClean="0">
              <a:solidFill>
                <a:srgbClr val="00B0F0"/>
              </a:solidFill>
            </a:endParaRPr>
          </a:p>
          <a:p>
            <a:r>
              <a:rPr lang="sv-SE" sz="3200" dirty="0" smtClean="0">
                <a:solidFill>
                  <a:srgbClr val="00B0F0"/>
                </a:solidFill>
              </a:rPr>
              <a:t>species </a:t>
            </a:r>
            <a:r>
              <a:rPr lang="sv-SE" sz="3200" dirty="0">
                <a:solidFill>
                  <a:srgbClr val="00B0F0"/>
                </a:solidFill>
              </a:rPr>
              <a:t>1 </a:t>
            </a:r>
            <a:r>
              <a:rPr lang="sv-SE" sz="3200" dirty="0" smtClean="0">
                <a:solidFill>
                  <a:srgbClr val="00B0F0"/>
                </a:solidFill>
              </a:rPr>
              <a:t>is </a:t>
            </a:r>
            <a:r>
              <a:rPr lang="sv-SE" sz="3200" dirty="0" err="1">
                <a:solidFill>
                  <a:srgbClr val="00B0F0"/>
                </a:solidFill>
              </a:rPr>
              <a:t>rotated</a:t>
            </a:r>
            <a:r>
              <a:rPr lang="sv-SE" sz="3200" dirty="0">
                <a:solidFill>
                  <a:srgbClr val="00B0F0"/>
                </a:solidFill>
              </a:rPr>
              <a:t> to the </a:t>
            </a:r>
            <a:r>
              <a:rPr lang="sv-SE" sz="3200" dirty="0" err="1">
                <a:solidFill>
                  <a:srgbClr val="00B0F0"/>
                </a:solidFill>
              </a:rPr>
              <a:t>left</a:t>
            </a:r>
            <a:r>
              <a:rPr lang="sv-SE" sz="3200" dirty="0">
                <a:solidFill>
                  <a:srgbClr val="00B0F0"/>
                </a:solidFill>
              </a:rPr>
              <a:t>. </a:t>
            </a:r>
          </a:p>
          <a:p>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C4D83055-B480-425C-AE2D-0955F072BBF0}" type="slidenum">
              <a:rPr lang="sv-SE" smtClean="0">
                <a:solidFill>
                  <a:prstClr val="black">
                    <a:tint val="75000"/>
                  </a:prstClr>
                </a:solidFill>
              </a:rPr>
              <a:pPr/>
              <a:t>75</a:t>
            </a:fld>
            <a:endParaRPr lang="sv-SE">
              <a:solidFill>
                <a:prstClr val="black">
                  <a:tint val="75000"/>
                </a:prstClr>
              </a:solidFill>
            </a:endParaRPr>
          </a:p>
        </p:txBody>
      </p:sp>
    </p:spTree>
    <p:extLst>
      <p:ext uri="{BB962C8B-B14F-4D97-AF65-F5344CB8AC3E}">
        <p14:creationId xmlns:p14="http://schemas.microsoft.com/office/powerpoint/2010/main" val="20818935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14" y="0"/>
            <a:ext cx="10827972" cy="6858000"/>
          </a:xfrm>
          <a:prstGeom prst="rect">
            <a:avLst/>
          </a:prstGeom>
        </p:spPr>
      </p:pic>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76</a:t>
            </a:fld>
            <a:endParaRPr lang="sv-SE">
              <a:solidFill>
                <a:prstClr val="black">
                  <a:tint val="75000"/>
                </a:prstClr>
              </a:solidFill>
            </a:endParaRPr>
          </a:p>
        </p:txBody>
      </p:sp>
    </p:spTree>
    <p:extLst>
      <p:ext uri="{BB962C8B-B14F-4D97-AF65-F5344CB8AC3E}">
        <p14:creationId xmlns:p14="http://schemas.microsoft.com/office/powerpoint/2010/main" val="39970567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4" y="0"/>
            <a:ext cx="10827972" cy="6858000"/>
          </a:xfrm>
          <a:prstGeom prst="rect">
            <a:avLst/>
          </a:prstGeom>
        </p:spPr>
      </p:pic>
      <p:sp>
        <p:nvSpPr>
          <p:cNvPr id="3" name="Rektangel 2"/>
          <p:cNvSpPr/>
          <p:nvPr/>
        </p:nvSpPr>
        <p:spPr>
          <a:xfrm>
            <a:off x="6480517" y="296150"/>
            <a:ext cx="5273040" cy="3046988"/>
          </a:xfrm>
          <a:prstGeom prst="rect">
            <a:avLst/>
          </a:prstGeom>
          <a:ln>
            <a:solidFill>
              <a:srgbClr val="00B0F0"/>
            </a:solidFill>
          </a:ln>
        </p:spPr>
        <p:txBody>
          <a:bodyPr wrap="square">
            <a:spAutoFit/>
          </a:bodyPr>
          <a:lstStyle/>
          <a:p>
            <a:r>
              <a:rPr lang="sv-SE" sz="2400" b="1" dirty="0" err="1">
                <a:solidFill>
                  <a:srgbClr val="00B0F0"/>
                </a:solidFill>
              </a:rPr>
              <a:t>Consider</a:t>
            </a:r>
            <a:r>
              <a:rPr lang="sv-SE" sz="2400" b="1" dirty="0">
                <a:solidFill>
                  <a:srgbClr val="00B0F0"/>
                </a:solidFill>
              </a:rPr>
              <a:t> a small </a:t>
            </a:r>
            <a:r>
              <a:rPr lang="sv-SE" sz="2400" b="1" dirty="0" err="1">
                <a:solidFill>
                  <a:srgbClr val="00B0F0"/>
                </a:solidFill>
              </a:rPr>
              <a:t>tree</a:t>
            </a:r>
            <a:r>
              <a:rPr lang="sv-SE" sz="2400" b="1" dirty="0">
                <a:solidFill>
                  <a:srgbClr val="00B0F0"/>
                </a:solidFill>
              </a:rPr>
              <a:t> (d = 0.3).</a:t>
            </a:r>
            <a:r>
              <a:rPr lang="sv-SE" sz="2400" b="1" dirty="0">
                <a:solidFill>
                  <a:srgbClr val="FF0000"/>
                </a:solidFill>
              </a:rPr>
              <a:t> </a:t>
            </a:r>
          </a:p>
          <a:p>
            <a:r>
              <a:rPr lang="sv-SE" sz="2400" b="1" dirty="0" err="1">
                <a:solidFill>
                  <a:srgbClr val="FF0000"/>
                </a:solidFill>
              </a:rPr>
              <a:t>Assume</a:t>
            </a:r>
            <a:r>
              <a:rPr lang="sv-SE" sz="2400" b="1" dirty="0">
                <a:solidFill>
                  <a:srgbClr val="FF0000"/>
                </a:solidFill>
              </a:rPr>
              <a:t> </a:t>
            </a:r>
            <a:r>
              <a:rPr lang="sv-SE" sz="2400" b="1" dirty="0" err="1">
                <a:solidFill>
                  <a:srgbClr val="FF0000"/>
                </a:solidFill>
              </a:rPr>
              <a:t>that</a:t>
            </a:r>
            <a:r>
              <a:rPr lang="sv-SE" sz="2400" b="1" dirty="0">
                <a:solidFill>
                  <a:srgbClr val="FF0000"/>
                </a:solidFill>
              </a:rPr>
              <a:t> the </a:t>
            </a:r>
            <a:r>
              <a:rPr lang="sv-SE" sz="2400" b="1" dirty="0" err="1">
                <a:solidFill>
                  <a:srgbClr val="FF0000"/>
                </a:solidFill>
              </a:rPr>
              <a:t>expected</a:t>
            </a:r>
            <a:r>
              <a:rPr lang="sv-SE" sz="2400" b="1" dirty="0">
                <a:solidFill>
                  <a:srgbClr val="FF0000"/>
                </a:solidFill>
              </a:rPr>
              <a:t> </a:t>
            </a:r>
            <a:r>
              <a:rPr lang="sv-SE" sz="2400" b="1" dirty="0" err="1">
                <a:solidFill>
                  <a:srgbClr val="FF0000"/>
                </a:solidFill>
              </a:rPr>
              <a:t>price</a:t>
            </a:r>
            <a:r>
              <a:rPr lang="sv-SE" sz="2400" b="1" dirty="0">
                <a:solidFill>
                  <a:srgbClr val="FF0000"/>
                </a:solidFill>
              </a:rPr>
              <a:t> </a:t>
            </a:r>
            <a:r>
              <a:rPr lang="sv-SE" sz="2400" b="1" dirty="0" err="1">
                <a:solidFill>
                  <a:srgbClr val="FF0000"/>
                </a:solidFill>
              </a:rPr>
              <a:t>of</a:t>
            </a:r>
            <a:r>
              <a:rPr lang="sv-SE" sz="2400" b="1" dirty="0">
                <a:solidFill>
                  <a:srgbClr val="FF0000"/>
                </a:solidFill>
              </a:rPr>
              <a:t> </a:t>
            </a:r>
            <a:r>
              <a:rPr lang="sv-SE" sz="2400" b="1" dirty="0" err="1">
                <a:solidFill>
                  <a:srgbClr val="FF0000"/>
                </a:solidFill>
              </a:rPr>
              <a:t>that</a:t>
            </a:r>
            <a:r>
              <a:rPr lang="sv-SE" sz="2400" b="1" dirty="0">
                <a:solidFill>
                  <a:srgbClr val="FF0000"/>
                </a:solidFill>
              </a:rPr>
              <a:t> species, </a:t>
            </a:r>
            <a:r>
              <a:rPr lang="sv-SE" sz="2400" b="1" dirty="0" smtClean="0">
                <a:solidFill>
                  <a:srgbClr val="FF0000"/>
                </a:solidFill>
              </a:rPr>
              <a:t>EP1</a:t>
            </a:r>
            <a:r>
              <a:rPr lang="sv-SE" sz="2400" b="1" dirty="0">
                <a:solidFill>
                  <a:srgbClr val="FF0000"/>
                </a:solidFill>
              </a:rPr>
              <a:t>, </a:t>
            </a:r>
            <a:r>
              <a:rPr lang="sv-SE" sz="2400" b="1" dirty="0" err="1">
                <a:solidFill>
                  <a:srgbClr val="FF0000"/>
                </a:solidFill>
              </a:rPr>
              <a:t>increases</a:t>
            </a:r>
            <a:r>
              <a:rPr lang="sv-SE" sz="2400" b="1" dirty="0">
                <a:solidFill>
                  <a:srgbClr val="FF0000"/>
                </a:solidFill>
              </a:rPr>
              <a:t> (from 50 to 70).</a:t>
            </a:r>
          </a:p>
          <a:p>
            <a:r>
              <a:rPr lang="sv-SE" sz="2400" b="1" dirty="0" err="1">
                <a:solidFill>
                  <a:srgbClr val="92D050"/>
                </a:solidFill>
              </a:rPr>
              <a:t>Consider</a:t>
            </a:r>
            <a:r>
              <a:rPr lang="sv-SE" sz="2400" b="1" dirty="0">
                <a:solidFill>
                  <a:srgbClr val="92D050"/>
                </a:solidFill>
              </a:rPr>
              <a:t> normal </a:t>
            </a:r>
            <a:r>
              <a:rPr lang="sv-SE" sz="2400" b="1" dirty="0" err="1">
                <a:solidFill>
                  <a:srgbClr val="92D050"/>
                </a:solidFill>
              </a:rPr>
              <a:t>competition</a:t>
            </a:r>
            <a:r>
              <a:rPr lang="sv-SE" sz="2400" b="1" dirty="0">
                <a:solidFill>
                  <a:srgbClr val="92D050"/>
                </a:solidFill>
              </a:rPr>
              <a:t> C1 = 25.</a:t>
            </a:r>
          </a:p>
          <a:p>
            <a:r>
              <a:rPr lang="sv-SE" sz="2400" b="1" dirty="0">
                <a:solidFill>
                  <a:srgbClr val="C00000"/>
                </a:solidFill>
              </a:rPr>
              <a:t>The dP1 </a:t>
            </a:r>
            <a:r>
              <a:rPr lang="sv-SE" sz="2400" b="1" dirty="0" err="1">
                <a:solidFill>
                  <a:srgbClr val="C00000"/>
                </a:solidFill>
              </a:rPr>
              <a:t>needed</a:t>
            </a:r>
            <a:r>
              <a:rPr lang="sv-SE" sz="2400" b="1" dirty="0">
                <a:solidFill>
                  <a:srgbClr val="C00000"/>
                </a:solidFill>
              </a:rPr>
              <a:t> to </a:t>
            </a:r>
            <a:r>
              <a:rPr lang="sv-SE" sz="2400" b="1" dirty="0" err="1">
                <a:solidFill>
                  <a:srgbClr val="C00000"/>
                </a:solidFill>
              </a:rPr>
              <a:t>motivate</a:t>
            </a:r>
            <a:r>
              <a:rPr lang="sv-SE" sz="2400" b="1" dirty="0">
                <a:solidFill>
                  <a:srgbClr val="C00000"/>
                </a:solidFill>
              </a:rPr>
              <a:t> </a:t>
            </a:r>
            <a:r>
              <a:rPr lang="sv-SE" sz="2400" b="1" dirty="0" err="1">
                <a:solidFill>
                  <a:srgbClr val="C00000"/>
                </a:solidFill>
              </a:rPr>
              <a:t>instant</a:t>
            </a:r>
            <a:r>
              <a:rPr lang="sv-SE" sz="2400" b="1" dirty="0">
                <a:solidFill>
                  <a:srgbClr val="C00000"/>
                </a:solidFill>
              </a:rPr>
              <a:t> harvesting </a:t>
            </a:r>
            <a:r>
              <a:rPr lang="sv-SE" sz="2400" b="1" dirty="0" err="1" smtClean="0">
                <a:solidFill>
                  <a:srgbClr val="C00000"/>
                </a:solidFill>
              </a:rPr>
              <a:t>increases</a:t>
            </a:r>
            <a:r>
              <a:rPr lang="sv-SE" sz="2400" b="1" dirty="0" smtClean="0">
                <a:solidFill>
                  <a:srgbClr val="C00000"/>
                </a:solidFill>
              </a:rPr>
              <a:t> (</a:t>
            </a:r>
            <a:r>
              <a:rPr lang="sv-SE" sz="2400" b="1" dirty="0">
                <a:solidFill>
                  <a:srgbClr val="C00000"/>
                </a:solidFill>
              </a:rPr>
              <a:t>from </a:t>
            </a:r>
            <a:r>
              <a:rPr lang="sv-SE" sz="2400" b="1" dirty="0" smtClean="0">
                <a:solidFill>
                  <a:srgbClr val="C00000"/>
                </a:solidFill>
              </a:rPr>
              <a:t>A. </a:t>
            </a:r>
            <a:r>
              <a:rPr lang="sv-SE" sz="2400" b="1" dirty="0">
                <a:solidFill>
                  <a:srgbClr val="C00000"/>
                </a:solidFill>
              </a:rPr>
              <a:t>to </a:t>
            </a:r>
            <a:r>
              <a:rPr lang="sv-SE" sz="2400" b="1" dirty="0" smtClean="0">
                <a:solidFill>
                  <a:srgbClr val="C00000"/>
                </a:solidFill>
              </a:rPr>
              <a:t>B.).</a:t>
            </a:r>
            <a:endParaRPr lang="sv-SE" sz="2400" b="1" dirty="0">
              <a:solidFill>
                <a:srgbClr val="C00000"/>
              </a:solidFill>
            </a:endParaRPr>
          </a:p>
          <a:p>
            <a:r>
              <a:rPr lang="sv-SE" sz="2400" b="1" dirty="0" err="1">
                <a:solidFill>
                  <a:srgbClr val="FF0000"/>
                </a:solidFill>
              </a:rPr>
              <a:t>Hence</a:t>
            </a:r>
            <a:r>
              <a:rPr lang="sv-SE" sz="2400" b="1" dirty="0">
                <a:solidFill>
                  <a:srgbClr val="FF0000"/>
                </a:solidFill>
              </a:rPr>
              <a:t>, the </a:t>
            </a:r>
            <a:r>
              <a:rPr lang="sv-SE" sz="2400" b="1" dirty="0" err="1">
                <a:solidFill>
                  <a:srgbClr val="FF0000"/>
                </a:solidFill>
              </a:rPr>
              <a:t>probability</a:t>
            </a:r>
            <a:r>
              <a:rPr lang="sv-SE" sz="2400" b="1" dirty="0">
                <a:solidFill>
                  <a:srgbClr val="FF0000"/>
                </a:solidFill>
              </a:rPr>
              <a:t> </a:t>
            </a:r>
            <a:r>
              <a:rPr lang="sv-SE" sz="2400" b="1" dirty="0" err="1">
                <a:solidFill>
                  <a:srgbClr val="FF0000"/>
                </a:solidFill>
              </a:rPr>
              <a:t>of</a:t>
            </a:r>
            <a:r>
              <a:rPr lang="sv-SE" sz="2400" b="1" dirty="0">
                <a:solidFill>
                  <a:srgbClr val="FF0000"/>
                </a:solidFill>
              </a:rPr>
              <a:t> </a:t>
            </a:r>
            <a:r>
              <a:rPr lang="sv-SE" sz="2400" b="1" dirty="0" err="1" smtClean="0">
                <a:solidFill>
                  <a:srgbClr val="FF0000"/>
                </a:solidFill>
              </a:rPr>
              <a:t>instant</a:t>
            </a:r>
            <a:r>
              <a:rPr lang="sv-SE" sz="2400" b="1" dirty="0" smtClean="0">
                <a:solidFill>
                  <a:srgbClr val="FF0000"/>
                </a:solidFill>
              </a:rPr>
              <a:t> harvesting </a:t>
            </a:r>
            <a:r>
              <a:rPr lang="sv-SE" sz="2400" b="1" dirty="0" err="1" smtClean="0">
                <a:solidFill>
                  <a:srgbClr val="FF0000"/>
                </a:solidFill>
              </a:rPr>
              <a:t>of</a:t>
            </a:r>
            <a:r>
              <a:rPr lang="sv-SE" sz="2400" b="1" dirty="0" smtClean="0">
                <a:solidFill>
                  <a:srgbClr val="FF0000"/>
                </a:solidFill>
              </a:rPr>
              <a:t> the small </a:t>
            </a:r>
            <a:r>
              <a:rPr lang="sv-SE" sz="2400" b="1" dirty="0" err="1" smtClean="0">
                <a:solidFill>
                  <a:srgbClr val="FF0000"/>
                </a:solidFill>
              </a:rPr>
              <a:t>tree</a:t>
            </a:r>
            <a:r>
              <a:rPr lang="sv-SE" sz="2400" b="1" dirty="0" smtClean="0">
                <a:solidFill>
                  <a:srgbClr val="FF0000"/>
                </a:solidFill>
              </a:rPr>
              <a:t> </a:t>
            </a:r>
            <a:r>
              <a:rPr lang="sv-SE" sz="2400" b="1" dirty="0" err="1" smtClean="0">
                <a:solidFill>
                  <a:srgbClr val="FF0000"/>
                </a:solidFill>
              </a:rPr>
              <a:t>decreases</a:t>
            </a:r>
            <a:r>
              <a:rPr lang="sv-SE" sz="2400" b="1" dirty="0" smtClean="0">
                <a:solidFill>
                  <a:srgbClr val="FF0000"/>
                </a:solidFill>
              </a:rPr>
              <a:t>.</a:t>
            </a:r>
            <a:endParaRPr lang="sv-SE" sz="2400" b="1" dirty="0">
              <a:solidFill>
                <a:srgbClr val="FF0000"/>
              </a:solidFill>
            </a:endParaRPr>
          </a:p>
        </p:txBody>
      </p:sp>
      <p:cxnSp>
        <p:nvCxnSpPr>
          <p:cNvPr id="5" name="Rak pil 4"/>
          <p:cNvCxnSpPr/>
          <p:nvPr/>
        </p:nvCxnSpPr>
        <p:spPr>
          <a:xfrm flipH="1">
            <a:off x="3552092" y="647114"/>
            <a:ext cx="2862776" cy="1512277"/>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H="1">
            <a:off x="4114800" y="759655"/>
            <a:ext cx="2300068" cy="2096087"/>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Rak pil 15"/>
          <p:cNvCxnSpPr/>
          <p:nvPr/>
        </p:nvCxnSpPr>
        <p:spPr>
          <a:xfrm flipH="1">
            <a:off x="4705643" y="1237957"/>
            <a:ext cx="1709225" cy="227193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flipH="1">
            <a:off x="5859195" y="1299982"/>
            <a:ext cx="555673" cy="302839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77</a:t>
            </a:fld>
            <a:endParaRPr lang="sv-SE">
              <a:solidFill>
                <a:prstClr val="black">
                  <a:tint val="75000"/>
                </a:prstClr>
              </a:solidFill>
            </a:endParaRPr>
          </a:p>
        </p:txBody>
      </p:sp>
    </p:spTree>
    <p:extLst>
      <p:ext uri="{BB962C8B-B14F-4D97-AF65-F5344CB8AC3E}">
        <p14:creationId xmlns:p14="http://schemas.microsoft.com/office/powerpoint/2010/main" val="32522960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4" y="0"/>
            <a:ext cx="10827972" cy="6858000"/>
          </a:xfrm>
          <a:prstGeom prst="rect">
            <a:avLst/>
          </a:prstGeom>
        </p:spPr>
      </p:pic>
      <p:sp>
        <p:nvSpPr>
          <p:cNvPr id="3" name="Rektangel 2"/>
          <p:cNvSpPr/>
          <p:nvPr/>
        </p:nvSpPr>
        <p:spPr>
          <a:xfrm>
            <a:off x="6480517" y="296150"/>
            <a:ext cx="5273040" cy="3046988"/>
          </a:xfrm>
          <a:prstGeom prst="rect">
            <a:avLst/>
          </a:prstGeom>
          <a:ln>
            <a:solidFill>
              <a:srgbClr val="00B0F0"/>
            </a:solidFill>
          </a:ln>
        </p:spPr>
        <p:txBody>
          <a:bodyPr wrap="square">
            <a:spAutoFit/>
          </a:bodyPr>
          <a:lstStyle/>
          <a:p>
            <a:r>
              <a:rPr lang="sv-SE" sz="2400" b="1" dirty="0" err="1">
                <a:solidFill>
                  <a:srgbClr val="00B0F0"/>
                </a:solidFill>
              </a:rPr>
              <a:t>Consider</a:t>
            </a:r>
            <a:r>
              <a:rPr lang="sv-SE" sz="2400" b="1" dirty="0">
                <a:solidFill>
                  <a:srgbClr val="00B0F0"/>
                </a:solidFill>
              </a:rPr>
              <a:t> a </a:t>
            </a:r>
            <a:r>
              <a:rPr lang="sv-SE" sz="2400" b="1" dirty="0" err="1" smtClean="0">
                <a:solidFill>
                  <a:srgbClr val="00B0F0"/>
                </a:solidFill>
              </a:rPr>
              <a:t>large</a:t>
            </a:r>
            <a:r>
              <a:rPr lang="sv-SE" sz="2400" b="1" dirty="0" smtClean="0">
                <a:solidFill>
                  <a:srgbClr val="00B0F0"/>
                </a:solidFill>
              </a:rPr>
              <a:t> </a:t>
            </a:r>
            <a:r>
              <a:rPr lang="sv-SE" sz="2400" b="1" dirty="0" err="1">
                <a:solidFill>
                  <a:srgbClr val="00B0F0"/>
                </a:solidFill>
              </a:rPr>
              <a:t>tree</a:t>
            </a:r>
            <a:r>
              <a:rPr lang="sv-SE" sz="2400" b="1" dirty="0">
                <a:solidFill>
                  <a:srgbClr val="00B0F0"/>
                </a:solidFill>
              </a:rPr>
              <a:t> (d = </a:t>
            </a:r>
            <a:r>
              <a:rPr lang="sv-SE" sz="2400" b="1" dirty="0" smtClean="0">
                <a:solidFill>
                  <a:srgbClr val="00B0F0"/>
                </a:solidFill>
              </a:rPr>
              <a:t>0.5).</a:t>
            </a:r>
            <a:r>
              <a:rPr lang="sv-SE" sz="2400" b="1" dirty="0" smtClean="0">
                <a:solidFill>
                  <a:srgbClr val="FF0000"/>
                </a:solidFill>
              </a:rPr>
              <a:t> </a:t>
            </a:r>
            <a:endParaRPr lang="sv-SE" sz="2400" b="1" dirty="0">
              <a:solidFill>
                <a:srgbClr val="FF0000"/>
              </a:solidFill>
            </a:endParaRPr>
          </a:p>
          <a:p>
            <a:r>
              <a:rPr lang="sv-SE" sz="2400" b="1" dirty="0" err="1">
                <a:solidFill>
                  <a:srgbClr val="FF0000"/>
                </a:solidFill>
              </a:rPr>
              <a:t>Assume</a:t>
            </a:r>
            <a:r>
              <a:rPr lang="sv-SE" sz="2400" b="1" dirty="0">
                <a:solidFill>
                  <a:srgbClr val="FF0000"/>
                </a:solidFill>
              </a:rPr>
              <a:t> </a:t>
            </a:r>
            <a:r>
              <a:rPr lang="sv-SE" sz="2400" b="1" dirty="0" err="1">
                <a:solidFill>
                  <a:srgbClr val="FF0000"/>
                </a:solidFill>
              </a:rPr>
              <a:t>that</a:t>
            </a:r>
            <a:r>
              <a:rPr lang="sv-SE" sz="2400" b="1" dirty="0">
                <a:solidFill>
                  <a:srgbClr val="FF0000"/>
                </a:solidFill>
              </a:rPr>
              <a:t> the </a:t>
            </a:r>
            <a:r>
              <a:rPr lang="sv-SE" sz="2400" b="1" dirty="0" err="1">
                <a:solidFill>
                  <a:srgbClr val="FF0000"/>
                </a:solidFill>
              </a:rPr>
              <a:t>expected</a:t>
            </a:r>
            <a:r>
              <a:rPr lang="sv-SE" sz="2400" b="1" dirty="0">
                <a:solidFill>
                  <a:srgbClr val="FF0000"/>
                </a:solidFill>
              </a:rPr>
              <a:t> </a:t>
            </a:r>
            <a:r>
              <a:rPr lang="sv-SE" sz="2400" b="1" dirty="0" err="1">
                <a:solidFill>
                  <a:srgbClr val="FF0000"/>
                </a:solidFill>
              </a:rPr>
              <a:t>price</a:t>
            </a:r>
            <a:r>
              <a:rPr lang="sv-SE" sz="2400" b="1" dirty="0">
                <a:solidFill>
                  <a:srgbClr val="FF0000"/>
                </a:solidFill>
              </a:rPr>
              <a:t> </a:t>
            </a:r>
            <a:r>
              <a:rPr lang="sv-SE" sz="2400" b="1" dirty="0" err="1">
                <a:solidFill>
                  <a:srgbClr val="FF0000"/>
                </a:solidFill>
              </a:rPr>
              <a:t>of</a:t>
            </a:r>
            <a:r>
              <a:rPr lang="sv-SE" sz="2400" b="1" dirty="0">
                <a:solidFill>
                  <a:srgbClr val="FF0000"/>
                </a:solidFill>
              </a:rPr>
              <a:t> </a:t>
            </a:r>
            <a:r>
              <a:rPr lang="sv-SE" sz="2400" b="1" dirty="0" err="1">
                <a:solidFill>
                  <a:srgbClr val="FF0000"/>
                </a:solidFill>
              </a:rPr>
              <a:t>that</a:t>
            </a:r>
            <a:r>
              <a:rPr lang="sv-SE" sz="2400" b="1" dirty="0">
                <a:solidFill>
                  <a:srgbClr val="FF0000"/>
                </a:solidFill>
              </a:rPr>
              <a:t> species, </a:t>
            </a:r>
            <a:r>
              <a:rPr lang="sv-SE" sz="2400" b="1" dirty="0" smtClean="0">
                <a:solidFill>
                  <a:srgbClr val="FF0000"/>
                </a:solidFill>
              </a:rPr>
              <a:t>EP1</a:t>
            </a:r>
            <a:r>
              <a:rPr lang="sv-SE" sz="2400" b="1" dirty="0">
                <a:solidFill>
                  <a:srgbClr val="FF0000"/>
                </a:solidFill>
              </a:rPr>
              <a:t>, </a:t>
            </a:r>
            <a:r>
              <a:rPr lang="sv-SE" sz="2400" b="1" dirty="0" err="1">
                <a:solidFill>
                  <a:srgbClr val="FF0000"/>
                </a:solidFill>
              </a:rPr>
              <a:t>increases</a:t>
            </a:r>
            <a:r>
              <a:rPr lang="sv-SE" sz="2400" b="1" dirty="0">
                <a:solidFill>
                  <a:srgbClr val="FF0000"/>
                </a:solidFill>
              </a:rPr>
              <a:t> (from 50 to 70).</a:t>
            </a:r>
          </a:p>
          <a:p>
            <a:r>
              <a:rPr lang="sv-SE" sz="2400" b="1" dirty="0" err="1">
                <a:solidFill>
                  <a:srgbClr val="92D050"/>
                </a:solidFill>
              </a:rPr>
              <a:t>Consider</a:t>
            </a:r>
            <a:r>
              <a:rPr lang="sv-SE" sz="2400" b="1" dirty="0">
                <a:solidFill>
                  <a:srgbClr val="92D050"/>
                </a:solidFill>
              </a:rPr>
              <a:t> normal </a:t>
            </a:r>
            <a:r>
              <a:rPr lang="sv-SE" sz="2400" b="1" dirty="0" err="1">
                <a:solidFill>
                  <a:srgbClr val="92D050"/>
                </a:solidFill>
              </a:rPr>
              <a:t>competition</a:t>
            </a:r>
            <a:r>
              <a:rPr lang="sv-SE" sz="2400" b="1" dirty="0">
                <a:solidFill>
                  <a:srgbClr val="92D050"/>
                </a:solidFill>
              </a:rPr>
              <a:t> C1 = 25.</a:t>
            </a:r>
          </a:p>
          <a:p>
            <a:r>
              <a:rPr lang="sv-SE" sz="2400" b="1" dirty="0">
                <a:solidFill>
                  <a:srgbClr val="C00000"/>
                </a:solidFill>
              </a:rPr>
              <a:t>The dP1 </a:t>
            </a:r>
            <a:r>
              <a:rPr lang="sv-SE" sz="2400" b="1" dirty="0" err="1">
                <a:solidFill>
                  <a:srgbClr val="C00000"/>
                </a:solidFill>
              </a:rPr>
              <a:t>needed</a:t>
            </a:r>
            <a:r>
              <a:rPr lang="sv-SE" sz="2400" b="1" dirty="0">
                <a:solidFill>
                  <a:srgbClr val="C00000"/>
                </a:solidFill>
              </a:rPr>
              <a:t> to </a:t>
            </a:r>
            <a:r>
              <a:rPr lang="sv-SE" sz="2400" b="1" dirty="0" err="1">
                <a:solidFill>
                  <a:srgbClr val="C00000"/>
                </a:solidFill>
              </a:rPr>
              <a:t>motivate</a:t>
            </a:r>
            <a:r>
              <a:rPr lang="sv-SE" sz="2400" b="1" dirty="0">
                <a:solidFill>
                  <a:srgbClr val="C00000"/>
                </a:solidFill>
              </a:rPr>
              <a:t> </a:t>
            </a:r>
            <a:r>
              <a:rPr lang="sv-SE" sz="2400" b="1" dirty="0" err="1">
                <a:solidFill>
                  <a:srgbClr val="C00000"/>
                </a:solidFill>
              </a:rPr>
              <a:t>instant</a:t>
            </a:r>
            <a:r>
              <a:rPr lang="sv-SE" sz="2400" b="1" dirty="0">
                <a:solidFill>
                  <a:srgbClr val="C00000"/>
                </a:solidFill>
              </a:rPr>
              <a:t> harvesting </a:t>
            </a:r>
            <a:r>
              <a:rPr lang="sv-SE" sz="2400" b="1" dirty="0" err="1" smtClean="0">
                <a:solidFill>
                  <a:srgbClr val="C00000"/>
                </a:solidFill>
              </a:rPr>
              <a:t>decreases</a:t>
            </a:r>
            <a:r>
              <a:rPr lang="sv-SE" sz="2400" b="1" dirty="0" smtClean="0">
                <a:solidFill>
                  <a:srgbClr val="C00000"/>
                </a:solidFill>
              </a:rPr>
              <a:t> (</a:t>
            </a:r>
            <a:r>
              <a:rPr lang="sv-SE" sz="2400" b="1" dirty="0">
                <a:solidFill>
                  <a:srgbClr val="C00000"/>
                </a:solidFill>
              </a:rPr>
              <a:t>from </a:t>
            </a:r>
            <a:r>
              <a:rPr lang="sv-SE" sz="2400" b="1" dirty="0" smtClean="0">
                <a:solidFill>
                  <a:srgbClr val="C00000"/>
                </a:solidFill>
              </a:rPr>
              <a:t>C. </a:t>
            </a:r>
            <a:r>
              <a:rPr lang="sv-SE" sz="2400" b="1" dirty="0">
                <a:solidFill>
                  <a:srgbClr val="C00000"/>
                </a:solidFill>
              </a:rPr>
              <a:t>to </a:t>
            </a:r>
            <a:r>
              <a:rPr lang="sv-SE" sz="2400" b="1" dirty="0" smtClean="0">
                <a:solidFill>
                  <a:srgbClr val="C00000"/>
                </a:solidFill>
              </a:rPr>
              <a:t>D.).</a:t>
            </a:r>
            <a:endParaRPr lang="sv-SE" sz="2400" b="1" dirty="0">
              <a:solidFill>
                <a:srgbClr val="C00000"/>
              </a:solidFill>
            </a:endParaRPr>
          </a:p>
          <a:p>
            <a:r>
              <a:rPr lang="sv-SE" sz="2400" b="1" dirty="0" err="1">
                <a:solidFill>
                  <a:srgbClr val="FF0000"/>
                </a:solidFill>
              </a:rPr>
              <a:t>Hence</a:t>
            </a:r>
            <a:r>
              <a:rPr lang="sv-SE" sz="2400" b="1" dirty="0">
                <a:solidFill>
                  <a:srgbClr val="FF0000"/>
                </a:solidFill>
              </a:rPr>
              <a:t>, the </a:t>
            </a:r>
            <a:r>
              <a:rPr lang="sv-SE" sz="2400" b="1" dirty="0" err="1">
                <a:solidFill>
                  <a:srgbClr val="FF0000"/>
                </a:solidFill>
              </a:rPr>
              <a:t>probability</a:t>
            </a:r>
            <a:r>
              <a:rPr lang="sv-SE" sz="2400" b="1" dirty="0">
                <a:solidFill>
                  <a:srgbClr val="FF0000"/>
                </a:solidFill>
              </a:rPr>
              <a:t> </a:t>
            </a:r>
            <a:r>
              <a:rPr lang="sv-SE" sz="2400" b="1" dirty="0" err="1">
                <a:solidFill>
                  <a:srgbClr val="FF0000"/>
                </a:solidFill>
              </a:rPr>
              <a:t>of</a:t>
            </a:r>
            <a:r>
              <a:rPr lang="sv-SE" sz="2400" b="1" dirty="0">
                <a:solidFill>
                  <a:srgbClr val="FF0000"/>
                </a:solidFill>
              </a:rPr>
              <a:t> </a:t>
            </a:r>
            <a:r>
              <a:rPr lang="sv-SE" sz="2400" b="1" dirty="0" err="1" smtClean="0">
                <a:solidFill>
                  <a:srgbClr val="FF0000"/>
                </a:solidFill>
              </a:rPr>
              <a:t>instant</a:t>
            </a:r>
            <a:r>
              <a:rPr lang="sv-SE" sz="2400" b="1" dirty="0" smtClean="0">
                <a:solidFill>
                  <a:srgbClr val="FF0000"/>
                </a:solidFill>
              </a:rPr>
              <a:t> harvesting </a:t>
            </a:r>
            <a:r>
              <a:rPr lang="sv-SE" sz="2400" b="1" dirty="0" err="1" smtClean="0">
                <a:solidFill>
                  <a:srgbClr val="FF0000"/>
                </a:solidFill>
              </a:rPr>
              <a:t>of</a:t>
            </a:r>
            <a:r>
              <a:rPr lang="sv-SE" sz="2400" b="1" dirty="0" smtClean="0">
                <a:solidFill>
                  <a:srgbClr val="FF0000"/>
                </a:solidFill>
              </a:rPr>
              <a:t> the </a:t>
            </a:r>
            <a:r>
              <a:rPr lang="sv-SE" sz="2400" b="1" dirty="0" err="1" smtClean="0">
                <a:solidFill>
                  <a:srgbClr val="FF0000"/>
                </a:solidFill>
              </a:rPr>
              <a:t>large</a:t>
            </a:r>
            <a:r>
              <a:rPr lang="sv-SE" sz="2400" b="1" dirty="0" smtClean="0">
                <a:solidFill>
                  <a:srgbClr val="FF0000"/>
                </a:solidFill>
              </a:rPr>
              <a:t> </a:t>
            </a:r>
            <a:r>
              <a:rPr lang="sv-SE" sz="2400" b="1" dirty="0" err="1" smtClean="0">
                <a:solidFill>
                  <a:srgbClr val="FF0000"/>
                </a:solidFill>
              </a:rPr>
              <a:t>tree</a:t>
            </a:r>
            <a:r>
              <a:rPr lang="sv-SE" sz="2400" b="1" dirty="0" smtClean="0">
                <a:solidFill>
                  <a:srgbClr val="FF0000"/>
                </a:solidFill>
              </a:rPr>
              <a:t> </a:t>
            </a:r>
            <a:r>
              <a:rPr lang="sv-SE" sz="2400" b="1" dirty="0" err="1" smtClean="0">
                <a:solidFill>
                  <a:srgbClr val="FF0000"/>
                </a:solidFill>
              </a:rPr>
              <a:t>increases</a:t>
            </a:r>
            <a:r>
              <a:rPr lang="sv-SE" sz="2400" b="1" dirty="0" smtClean="0">
                <a:solidFill>
                  <a:srgbClr val="FF0000"/>
                </a:solidFill>
              </a:rPr>
              <a:t>.</a:t>
            </a:r>
            <a:endParaRPr lang="sv-SE" sz="2400" b="1" dirty="0">
              <a:solidFill>
                <a:srgbClr val="FF0000"/>
              </a:solidFill>
            </a:endParaRPr>
          </a:p>
        </p:txBody>
      </p:sp>
      <p:cxnSp>
        <p:nvCxnSpPr>
          <p:cNvPr id="5" name="Rak pil 4"/>
          <p:cNvCxnSpPr/>
          <p:nvPr/>
        </p:nvCxnSpPr>
        <p:spPr>
          <a:xfrm flipH="1">
            <a:off x="1280160" y="647114"/>
            <a:ext cx="5134708" cy="220862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ak pil 9"/>
          <p:cNvCxnSpPr/>
          <p:nvPr/>
        </p:nvCxnSpPr>
        <p:spPr>
          <a:xfrm flipH="1">
            <a:off x="2468880" y="759655"/>
            <a:ext cx="3945988" cy="3568720"/>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Rak pil 15"/>
          <p:cNvCxnSpPr/>
          <p:nvPr/>
        </p:nvCxnSpPr>
        <p:spPr>
          <a:xfrm flipH="1">
            <a:off x="3390314" y="1237957"/>
            <a:ext cx="3024557" cy="388971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flipH="1">
            <a:off x="4790049" y="1299982"/>
            <a:ext cx="1624820" cy="478429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78</a:t>
            </a:fld>
            <a:endParaRPr lang="sv-SE">
              <a:solidFill>
                <a:prstClr val="black">
                  <a:tint val="75000"/>
                </a:prstClr>
              </a:solidFill>
            </a:endParaRPr>
          </a:p>
        </p:txBody>
      </p:sp>
    </p:spTree>
    <p:extLst>
      <p:ext uri="{BB962C8B-B14F-4D97-AF65-F5344CB8AC3E}">
        <p14:creationId xmlns:p14="http://schemas.microsoft.com/office/powerpoint/2010/main" val="3450644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6209732" y="1685498"/>
            <a:ext cx="4642618" cy="923330"/>
          </a:xfrm>
          <a:prstGeom prst="rect">
            <a:avLst/>
          </a:prstGeom>
          <a:noFill/>
        </p:spPr>
        <p:txBody>
          <a:bodyPr wrap="none" rtlCol="0">
            <a:spAutoFit/>
          </a:bodyPr>
          <a:lstStyle/>
          <a:p>
            <a:r>
              <a:rPr lang="sv-SE" b="1" dirty="0" smtClean="0">
                <a:solidFill>
                  <a:srgbClr val="FF0000"/>
                </a:solidFill>
              </a:rPr>
              <a:t>The </a:t>
            </a:r>
            <a:r>
              <a:rPr lang="sv-SE" b="1" dirty="0" err="1" smtClean="0">
                <a:solidFill>
                  <a:srgbClr val="FF0000"/>
                </a:solidFill>
              </a:rPr>
              <a:t>probability</a:t>
            </a:r>
            <a:r>
              <a:rPr lang="sv-SE" b="1" dirty="0" smtClean="0">
                <a:solidFill>
                  <a:srgbClr val="FF0000"/>
                </a:solidFill>
              </a:rPr>
              <a:t> </a:t>
            </a:r>
            <a:r>
              <a:rPr lang="sv-SE" b="1" dirty="0" err="1" smtClean="0">
                <a:solidFill>
                  <a:srgbClr val="FF0000"/>
                </a:solidFill>
              </a:rPr>
              <a:t>that</a:t>
            </a:r>
            <a:r>
              <a:rPr lang="sv-SE" b="1" dirty="0" smtClean="0">
                <a:solidFill>
                  <a:srgbClr val="FF0000"/>
                </a:solidFill>
              </a:rPr>
              <a:t> a small </a:t>
            </a:r>
            <a:r>
              <a:rPr lang="sv-SE" b="1" dirty="0" err="1" smtClean="0">
                <a:solidFill>
                  <a:srgbClr val="FF0000"/>
                </a:solidFill>
              </a:rPr>
              <a:t>tree</a:t>
            </a:r>
            <a:r>
              <a:rPr lang="sv-SE" b="1" dirty="0" smtClean="0">
                <a:solidFill>
                  <a:srgbClr val="FF0000"/>
                </a:solidFill>
              </a:rPr>
              <a:t> (d = 0.3) </a:t>
            </a:r>
          </a:p>
          <a:p>
            <a:r>
              <a:rPr lang="sv-SE" b="1" dirty="0" err="1" smtClean="0">
                <a:solidFill>
                  <a:srgbClr val="FF0000"/>
                </a:solidFill>
              </a:rPr>
              <a:t>should</a:t>
            </a:r>
            <a:r>
              <a:rPr lang="sv-SE" b="1" dirty="0" smtClean="0">
                <a:solidFill>
                  <a:srgbClr val="FF0000"/>
                </a:solidFill>
              </a:rPr>
              <a:t> be </a:t>
            </a:r>
            <a:r>
              <a:rPr lang="sv-SE" b="1" dirty="0" err="1" smtClean="0">
                <a:solidFill>
                  <a:srgbClr val="FF0000"/>
                </a:solidFill>
              </a:rPr>
              <a:t>harvested</a:t>
            </a:r>
            <a:r>
              <a:rPr lang="sv-SE" b="1" dirty="0" smtClean="0">
                <a:solidFill>
                  <a:srgbClr val="FF0000"/>
                </a:solidFill>
              </a:rPr>
              <a:t> </a:t>
            </a:r>
            <a:r>
              <a:rPr lang="sv-SE" b="1" dirty="0" err="1" smtClean="0">
                <a:solidFill>
                  <a:srgbClr val="FF0000"/>
                </a:solidFill>
              </a:rPr>
              <a:t>decreases</a:t>
            </a:r>
            <a:r>
              <a:rPr lang="sv-SE" b="1" dirty="0" smtClean="0">
                <a:solidFill>
                  <a:srgbClr val="FF0000"/>
                </a:solidFill>
              </a:rPr>
              <a:t> </a:t>
            </a:r>
            <a:r>
              <a:rPr lang="sv-SE" b="1" dirty="0" err="1" smtClean="0">
                <a:solidFill>
                  <a:srgbClr val="FF0000"/>
                </a:solidFill>
              </a:rPr>
              <a:t>if</a:t>
            </a:r>
            <a:r>
              <a:rPr lang="sv-SE" b="1" dirty="0" smtClean="0">
                <a:solidFill>
                  <a:srgbClr val="FF0000"/>
                </a:solidFill>
              </a:rPr>
              <a:t> the </a:t>
            </a:r>
            <a:r>
              <a:rPr lang="sv-SE" b="1" dirty="0" err="1" smtClean="0">
                <a:solidFill>
                  <a:srgbClr val="FF0000"/>
                </a:solidFill>
              </a:rPr>
              <a:t>expected</a:t>
            </a:r>
            <a:r>
              <a:rPr lang="sv-SE" b="1" dirty="0" smtClean="0">
                <a:solidFill>
                  <a:srgbClr val="FF0000"/>
                </a:solidFill>
              </a:rPr>
              <a:t> </a:t>
            </a:r>
          </a:p>
          <a:p>
            <a:r>
              <a:rPr lang="sv-SE" b="1" dirty="0" err="1" smtClean="0">
                <a:solidFill>
                  <a:srgbClr val="FF0000"/>
                </a:solidFill>
              </a:rPr>
              <a:t>price</a:t>
            </a:r>
            <a:r>
              <a:rPr lang="sv-SE" b="1" dirty="0" smtClean="0">
                <a:solidFill>
                  <a:srgbClr val="FF0000"/>
                </a:solidFill>
              </a:rPr>
              <a:t> </a:t>
            </a:r>
            <a:r>
              <a:rPr lang="sv-SE" b="1" dirty="0" err="1" smtClean="0">
                <a:solidFill>
                  <a:srgbClr val="FF0000"/>
                </a:solidFill>
              </a:rPr>
              <a:t>of</a:t>
            </a:r>
            <a:r>
              <a:rPr lang="sv-SE" b="1" dirty="0" smtClean="0">
                <a:solidFill>
                  <a:srgbClr val="FF0000"/>
                </a:solidFill>
              </a:rPr>
              <a:t> </a:t>
            </a:r>
            <a:r>
              <a:rPr lang="sv-SE" b="1" dirty="0" err="1" smtClean="0">
                <a:solidFill>
                  <a:srgbClr val="FF0000"/>
                </a:solidFill>
              </a:rPr>
              <a:t>that</a:t>
            </a:r>
            <a:r>
              <a:rPr lang="sv-SE" b="1" dirty="0" smtClean="0">
                <a:solidFill>
                  <a:srgbClr val="FF0000"/>
                </a:solidFill>
              </a:rPr>
              <a:t> species </a:t>
            </a:r>
            <a:r>
              <a:rPr lang="sv-SE" b="1" dirty="0" err="1" smtClean="0">
                <a:solidFill>
                  <a:srgbClr val="FF0000"/>
                </a:solidFill>
              </a:rPr>
              <a:t>increases</a:t>
            </a:r>
            <a:r>
              <a:rPr lang="sv-SE" b="1" dirty="0" smtClean="0">
                <a:solidFill>
                  <a:srgbClr val="FF0000"/>
                </a:solidFill>
              </a:rPr>
              <a:t>.</a:t>
            </a:r>
            <a:endParaRPr lang="sv-SE" b="1" dirty="0">
              <a:solidFill>
                <a:srgbClr val="FF0000"/>
              </a:solidFill>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14" y="0"/>
            <a:ext cx="10827972" cy="6858000"/>
          </a:xfrm>
          <a:prstGeom prst="rect">
            <a:avLst/>
          </a:prstGeom>
        </p:spPr>
      </p:pic>
      <p:sp>
        <p:nvSpPr>
          <p:cNvPr id="5" name="textruta 4"/>
          <p:cNvSpPr txBox="1"/>
          <p:nvPr/>
        </p:nvSpPr>
        <p:spPr>
          <a:xfrm>
            <a:off x="6130015" y="520505"/>
            <a:ext cx="5860347" cy="2677656"/>
          </a:xfrm>
          <a:prstGeom prst="rect">
            <a:avLst/>
          </a:prstGeom>
          <a:noFill/>
        </p:spPr>
        <p:txBody>
          <a:bodyPr wrap="square" rtlCol="0">
            <a:spAutoFit/>
          </a:bodyPr>
          <a:lstStyle/>
          <a:p>
            <a:r>
              <a:rPr lang="sv-SE" sz="2800" b="1" dirty="0" smtClean="0">
                <a:solidFill>
                  <a:srgbClr val="FF0000"/>
                </a:solidFill>
              </a:rPr>
              <a:t>If the </a:t>
            </a:r>
            <a:r>
              <a:rPr lang="sv-SE" sz="2800" b="1" dirty="0" err="1" smtClean="0">
                <a:solidFill>
                  <a:srgbClr val="FF0000"/>
                </a:solidFill>
              </a:rPr>
              <a:t>expected</a:t>
            </a:r>
            <a:r>
              <a:rPr lang="sv-SE" sz="2800" b="1" dirty="0" smtClean="0">
                <a:solidFill>
                  <a:srgbClr val="FF0000"/>
                </a:solidFill>
              </a:rPr>
              <a:t> </a:t>
            </a:r>
            <a:r>
              <a:rPr lang="sv-SE" sz="2800" b="1" dirty="0" err="1" smtClean="0">
                <a:solidFill>
                  <a:srgbClr val="FF0000"/>
                </a:solidFill>
              </a:rPr>
              <a:t>price</a:t>
            </a:r>
            <a:r>
              <a:rPr lang="sv-SE" sz="2800" b="1" dirty="0" smtClean="0">
                <a:solidFill>
                  <a:srgbClr val="FF0000"/>
                </a:solidFill>
              </a:rPr>
              <a:t> </a:t>
            </a:r>
            <a:r>
              <a:rPr lang="sv-SE" sz="2800" b="1" dirty="0" err="1" smtClean="0">
                <a:solidFill>
                  <a:srgbClr val="FF0000"/>
                </a:solidFill>
              </a:rPr>
              <a:t>of</a:t>
            </a:r>
            <a:r>
              <a:rPr lang="sv-SE" sz="2800" b="1" dirty="0" smtClean="0">
                <a:solidFill>
                  <a:srgbClr val="FF0000"/>
                </a:solidFill>
              </a:rPr>
              <a:t> </a:t>
            </a:r>
            <a:r>
              <a:rPr lang="sv-SE" sz="2800" b="1" dirty="0" err="1" smtClean="0">
                <a:solidFill>
                  <a:srgbClr val="FF0000"/>
                </a:solidFill>
              </a:rPr>
              <a:t>one</a:t>
            </a:r>
            <a:r>
              <a:rPr lang="sv-SE" sz="2800" b="1" dirty="0" smtClean="0">
                <a:solidFill>
                  <a:srgbClr val="FF0000"/>
                </a:solidFill>
              </a:rPr>
              <a:t> species </a:t>
            </a:r>
            <a:r>
              <a:rPr lang="sv-SE" sz="2800" b="1" dirty="0" err="1" smtClean="0">
                <a:solidFill>
                  <a:srgbClr val="FF0000"/>
                </a:solidFill>
              </a:rPr>
              <a:t>increases</a:t>
            </a:r>
            <a:r>
              <a:rPr lang="sv-SE" sz="2800" b="1" dirty="0" smtClean="0">
                <a:solidFill>
                  <a:srgbClr val="FF0000"/>
                </a:solidFill>
              </a:rPr>
              <a:t> </a:t>
            </a:r>
            <a:r>
              <a:rPr lang="sv-SE" sz="2800" b="1" dirty="0" smtClean="0">
                <a:solidFill>
                  <a:prstClr val="black"/>
                </a:solidFill>
              </a:rPr>
              <a:t>(and the absolute standard deviation </a:t>
            </a:r>
            <a:r>
              <a:rPr lang="sv-SE" sz="2800" b="1" dirty="0" err="1" smtClean="0">
                <a:solidFill>
                  <a:prstClr val="black"/>
                </a:solidFill>
              </a:rPr>
              <a:t>of</a:t>
            </a:r>
            <a:r>
              <a:rPr lang="sv-SE" sz="2800" b="1" dirty="0" smtClean="0">
                <a:solidFill>
                  <a:prstClr val="black"/>
                </a:solidFill>
              </a:rPr>
              <a:t> the </a:t>
            </a:r>
            <a:r>
              <a:rPr lang="sv-SE" sz="2800" b="1" dirty="0" err="1" smtClean="0">
                <a:solidFill>
                  <a:prstClr val="black"/>
                </a:solidFill>
              </a:rPr>
              <a:t>price</a:t>
            </a:r>
            <a:r>
              <a:rPr lang="sv-SE" sz="2800" b="1" dirty="0" smtClean="0">
                <a:solidFill>
                  <a:prstClr val="black"/>
                </a:solidFill>
              </a:rPr>
              <a:t> is not </a:t>
            </a:r>
            <a:r>
              <a:rPr lang="sv-SE" sz="2800" b="1" dirty="0" err="1" smtClean="0">
                <a:solidFill>
                  <a:prstClr val="black"/>
                </a:solidFill>
              </a:rPr>
              <a:t>changed</a:t>
            </a:r>
            <a:r>
              <a:rPr lang="sv-SE" sz="2800" b="1" dirty="0" smtClean="0">
                <a:solidFill>
                  <a:prstClr val="black"/>
                </a:solidFill>
              </a:rPr>
              <a:t>), </a:t>
            </a:r>
            <a:r>
              <a:rPr lang="sv-SE" sz="2800" b="1" i="1" u="sng" dirty="0" smtClean="0">
                <a:solidFill>
                  <a:srgbClr val="FF0000"/>
                </a:solidFill>
              </a:rPr>
              <a:t>it is less </a:t>
            </a:r>
            <a:r>
              <a:rPr lang="sv-SE" sz="2800" b="1" i="1" u="sng" dirty="0" err="1" smtClean="0">
                <a:solidFill>
                  <a:srgbClr val="FF0000"/>
                </a:solidFill>
              </a:rPr>
              <a:t>likely</a:t>
            </a:r>
            <a:r>
              <a:rPr lang="sv-SE" sz="2800" b="1" i="1" u="sng" dirty="0" smtClean="0">
                <a:solidFill>
                  <a:srgbClr val="FF0000"/>
                </a:solidFill>
              </a:rPr>
              <a:t> </a:t>
            </a:r>
            <a:r>
              <a:rPr lang="sv-SE" sz="2800" b="1" i="1" u="sng" dirty="0" err="1" smtClean="0">
                <a:solidFill>
                  <a:srgbClr val="FF0000"/>
                </a:solidFill>
              </a:rPr>
              <a:t>that</a:t>
            </a:r>
            <a:r>
              <a:rPr lang="sv-SE" sz="2800" b="1" i="1" u="sng" dirty="0" smtClean="0">
                <a:solidFill>
                  <a:srgbClr val="FF0000"/>
                </a:solidFill>
              </a:rPr>
              <a:t> it is optimal to </a:t>
            </a:r>
            <a:r>
              <a:rPr lang="sv-SE" sz="2800" b="1" i="1" u="sng" dirty="0" err="1" smtClean="0">
                <a:solidFill>
                  <a:srgbClr val="FF0000"/>
                </a:solidFill>
              </a:rPr>
              <a:t>harvest</a:t>
            </a:r>
            <a:r>
              <a:rPr lang="sv-SE" sz="2800" b="1" i="1" u="sng" dirty="0" smtClean="0">
                <a:solidFill>
                  <a:srgbClr val="FF0000"/>
                </a:solidFill>
              </a:rPr>
              <a:t> </a:t>
            </a:r>
            <a:r>
              <a:rPr lang="sv-SE" sz="2800" b="1" i="1" u="sng" dirty="0" err="1" smtClean="0">
                <a:solidFill>
                  <a:srgbClr val="FF0000"/>
                </a:solidFill>
              </a:rPr>
              <a:t>trees</a:t>
            </a:r>
            <a:r>
              <a:rPr lang="sv-SE" sz="2800" b="1" i="1" u="sng" dirty="0" smtClean="0">
                <a:solidFill>
                  <a:srgbClr val="FF0000"/>
                </a:solidFill>
              </a:rPr>
              <a:t> </a:t>
            </a:r>
            <a:r>
              <a:rPr lang="sv-SE" sz="2800" b="1" i="1" u="sng" dirty="0" err="1" smtClean="0">
                <a:solidFill>
                  <a:srgbClr val="FF0000"/>
                </a:solidFill>
              </a:rPr>
              <a:t>of</a:t>
            </a:r>
            <a:r>
              <a:rPr lang="sv-SE" sz="2800" b="1" i="1" u="sng" dirty="0" smtClean="0">
                <a:solidFill>
                  <a:srgbClr val="FF0000"/>
                </a:solidFill>
              </a:rPr>
              <a:t> </a:t>
            </a:r>
            <a:r>
              <a:rPr lang="sv-SE" sz="2800" b="1" i="1" u="sng" dirty="0" err="1" smtClean="0">
                <a:solidFill>
                  <a:srgbClr val="FF0000"/>
                </a:solidFill>
              </a:rPr>
              <a:t>that</a:t>
            </a:r>
            <a:r>
              <a:rPr lang="sv-SE" sz="2800" b="1" i="1" u="sng" dirty="0" smtClean="0">
                <a:solidFill>
                  <a:srgbClr val="FF0000"/>
                </a:solidFill>
              </a:rPr>
              <a:t> species </a:t>
            </a:r>
            <a:r>
              <a:rPr lang="sv-SE" sz="2800" b="1" i="1" u="sng" dirty="0" err="1" smtClean="0">
                <a:solidFill>
                  <a:srgbClr val="FF0000"/>
                </a:solidFill>
              </a:rPr>
              <a:t>when</a:t>
            </a:r>
            <a:r>
              <a:rPr lang="sv-SE" sz="2800" b="1" i="1" u="sng" dirty="0" smtClean="0">
                <a:solidFill>
                  <a:srgbClr val="FF0000"/>
                </a:solidFill>
              </a:rPr>
              <a:t> </a:t>
            </a:r>
            <a:r>
              <a:rPr lang="sv-SE" sz="2800" b="1" i="1" u="sng" dirty="0" err="1" smtClean="0">
                <a:solidFill>
                  <a:srgbClr val="FF0000"/>
                </a:solidFill>
              </a:rPr>
              <a:t>they</a:t>
            </a:r>
            <a:r>
              <a:rPr lang="sv-SE" sz="2800" b="1" i="1" u="sng" dirty="0" smtClean="0">
                <a:solidFill>
                  <a:srgbClr val="FF0000"/>
                </a:solidFill>
              </a:rPr>
              <a:t> </a:t>
            </a:r>
            <a:r>
              <a:rPr lang="sv-SE" sz="2800" b="1" i="1" u="sng" dirty="0" err="1" smtClean="0">
                <a:solidFill>
                  <a:srgbClr val="FF0000"/>
                </a:solidFill>
              </a:rPr>
              <a:t>are</a:t>
            </a:r>
            <a:r>
              <a:rPr lang="sv-SE" sz="2800" b="1" i="1" u="sng" dirty="0" smtClean="0">
                <a:solidFill>
                  <a:srgbClr val="FF0000"/>
                </a:solidFill>
              </a:rPr>
              <a:t> still small</a:t>
            </a:r>
            <a:r>
              <a:rPr lang="sv-SE" sz="2800" b="1" dirty="0" smtClean="0">
                <a:solidFill>
                  <a:prstClr val="black"/>
                </a:solidFill>
              </a:rPr>
              <a:t>. </a:t>
            </a: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79</a:t>
            </a:fld>
            <a:endParaRPr lang="sv-SE">
              <a:solidFill>
                <a:prstClr val="black">
                  <a:tint val="75000"/>
                </a:prstClr>
              </a:solidFill>
            </a:endParaRPr>
          </a:p>
        </p:txBody>
      </p:sp>
    </p:spTree>
    <p:extLst>
      <p:ext uri="{BB962C8B-B14F-4D97-AF65-F5344CB8AC3E}">
        <p14:creationId xmlns:p14="http://schemas.microsoft.com/office/powerpoint/2010/main" val="3514212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551319"/>
            <a:ext cx="10515600" cy="4351338"/>
          </a:xfrm>
        </p:spPr>
        <p:txBody>
          <a:bodyPr>
            <a:normAutofit lnSpcReduction="10000"/>
          </a:bodyPr>
          <a:lstStyle/>
          <a:p>
            <a:r>
              <a:rPr lang="sv-SE" dirty="0"/>
              <a:t>In </a:t>
            </a:r>
            <a:r>
              <a:rPr lang="sv-SE" dirty="0" err="1"/>
              <a:t>principle</a:t>
            </a:r>
            <a:r>
              <a:rPr lang="sv-SE" dirty="0"/>
              <a:t>, </a:t>
            </a:r>
            <a:r>
              <a:rPr lang="sv-SE" dirty="0" err="1"/>
              <a:t>this</a:t>
            </a:r>
            <a:r>
              <a:rPr lang="sv-SE" dirty="0"/>
              <a:t> problem </a:t>
            </a:r>
            <a:r>
              <a:rPr lang="sv-SE" dirty="0" err="1"/>
              <a:t>could</a:t>
            </a:r>
            <a:r>
              <a:rPr lang="sv-SE" dirty="0"/>
              <a:t> be </a:t>
            </a:r>
            <a:r>
              <a:rPr lang="sv-SE" dirty="0" err="1"/>
              <a:t>correctly</a:t>
            </a:r>
            <a:r>
              <a:rPr lang="sv-SE" dirty="0"/>
              <a:t> </a:t>
            </a:r>
            <a:r>
              <a:rPr lang="sv-SE" dirty="0" err="1"/>
              <a:t>solved</a:t>
            </a:r>
            <a:r>
              <a:rPr lang="sv-SE" dirty="0"/>
              <a:t> via </a:t>
            </a:r>
            <a:r>
              <a:rPr lang="sv-SE" dirty="0" err="1"/>
              <a:t>stochastic</a:t>
            </a:r>
            <a:r>
              <a:rPr lang="sv-SE" dirty="0"/>
              <a:t> </a:t>
            </a:r>
            <a:r>
              <a:rPr lang="sv-SE" dirty="0" err="1"/>
              <a:t>dynamic</a:t>
            </a:r>
            <a:r>
              <a:rPr lang="sv-SE" dirty="0"/>
              <a:t> </a:t>
            </a:r>
            <a:r>
              <a:rPr lang="sv-SE" dirty="0" err="1"/>
              <a:t>programming</a:t>
            </a:r>
            <a:r>
              <a:rPr lang="sv-SE" dirty="0"/>
              <a:t>, SDP. </a:t>
            </a:r>
            <a:endParaRPr lang="sv-SE" dirty="0" smtClean="0"/>
          </a:p>
          <a:p>
            <a:pPr marL="0" indent="0">
              <a:buNone/>
            </a:pPr>
            <a:endParaRPr lang="sv-SE" dirty="0" smtClean="0"/>
          </a:p>
          <a:p>
            <a:r>
              <a:rPr lang="sv-SE" dirty="0" err="1" smtClean="0"/>
              <a:t>However</a:t>
            </a:r>
            <a:r>
              <a:rPr lang="sv-SE" dirty="0"/>
              <a:t>, SDP </a:t>
            </a:r>
            <a:r>
              <a:rPr lang="sv-SE" dirty="0" err="1"/>
              <a:t>can</a:t>
            </a:r>
            <a:r>
              <a:rPr lang="sv-SE" dirty="0"/>
              <a:t> not in </a:t>
            </a:r>
            <a:r>
              <a:rPr lang="sv-SE" dirty="0" err="1"/>
              <a:t>reasonable</a:t>
            </a:r>
            <a:r>
              <a:rPr lang="sv-SE" dirty="0"/>
              <a:t> </a:t>
            </a:r>
            <a:r>
              <a:rPr lang="sv-SE" dirty="0" err="1"/>
              <a:t>time</a:t>
            </a:r>
            <a:r>
              <a:rPr lang="sv-SE" dirty="0"/>
              <a:t> </a:t>
            </a:r>
            <a:r>
              <a:rPr lang="sv-SE" dirty="0" err="1"/>
              <a:t>handle</a:t>
            </a:r>
            <a:r>
              <a:rPr lang="sv-SE" dirty="0"/>
              <a:t> the </a:t>
            </a:r>
            <a:r>
              <a:rPr lang="sv-SE" dirty="0" err="1"/>
              <a:t>extremely</a:t>
            </a:r>
            <a:r>
              <a:rPr lang="sv-SE" dirty="0"/>
              <a:t> </a:t>
            </a:r>
            <a:r>
              <a:rPr lang="sv-SE" dirty="0" err="1"/>
              <a:t>large</a:t>
            </a:r>
            <a:r>
              <a:rPr lang="sv-SE" dirty="0"/>
              <a:t> </a:t>
            </a:r>
            <a:r>
              <a:rPr lang="sv-SE" dirty="0" err="1"/>
              <a:t>number</a:t>
            </a:r>
            <a:r>
              <a:rPr lang="sv-SE" dirty="0"/>
              <a:t> </a:t>
            </a:r>
            <a:r>
              <a:rPr lang="sv-SE" dirty="0" err="1"/>
              <a:t>of</a:t>
            </a:r>
            <a:r>
              <a:rPr lang="sv-SE" dirty="0"/>
              <a:t> </a:t>
            </a:r>
            <a:r>
              <a:rPr lang="sv-SE" dirty="0" err="1"/>
              <a:t>state</a:t>
            </a:r>
            <a:r>
              <a:rPr lang="sv-SE" dirty="0"/>
              <a:t> dimensions</a:t>
            </a:r>
            <a:r>
              <a:rPr lang="sv-SE" dirty="0" smtClean="0"/>
              <a:t>.</a:t>
            </a:r>
          </a:p>
          <a:p>
            <a:pPr marL="0" indent="0">
              <a:buNone/>
            </a:pPr>
            <a:r>
              <a:rPr lang="sv-SE" dirty="0" smtClean="0"/>
              <a:t> </a:t>
            </a:r>
          </a:p>
          <a:p>
            <a:r>
              <a:rPr lang="sv-SE" dirty="0" smtClean="0"/>
              <a:t>The </a:t>
            </a:r>
            <a:r>
              <a:rPr lang="sv-SE" dirty="0" err="1"/>
              <a:t>method</a:t>
            </a:r>
            <a:r>
              <a:rPr lang="sv-SE" dirty="0"/>
              <a:t> </a:t>
            </a:r>
            <a:r>
              <a:rPr lang="sv-SE" dirty="0" err="1"/>
              <a:t>used</a:t>
            </a:r>
            <a:r>
              <a:rPr lang="sv-SE" dirty="0"/>
              <a:t> </a:t>
            </a:r>
            <a:r>
              <a:rPr lang="sv-SE" dirty="0" err="1"/>
              <a:t>here</a:t>
            </a:r>
            <a:r>
              <a:rPr lang="sv-SE" dirty="0"/>
              <a:t> </a:t>
            </a:r>
            <a:r>
              <a:rPr lang="sv-SE" dirty="0" err="1"/>
              <a:t>includes</a:t>
            </a:r>
            <a:r>
              <a:rPr lang="sv-SE" dirty="0"/>
              <a:t> </a:t>
            </a:r>
            <a:r>
              <a:rPr lang="sv-SE" dirty="0" err="1"/>
              <a:t>optimization</a:t>
            </a:r>
            <a:r>
              <a:rPr lang="sv-SE" dirty="0"/>
              <a:t> </a:t>
            </a:r>
            <a:r>
              <a:rPr lang="sv-SE" dirty="0" err="1"/>
              <a:t>of</a:t>
            </a:r>
            <a:r>
              <a:rPr lang="sv-SE" dirty="0"/>
              <a:t> adaptive </a:t>
            </a:r>
            <a:r>
              <a:rPr lang="sv-SE" dirty="0" err="1"/>
              <a:t>control</a:t>
            </a:r>
            <a:r>
              <a:rPr lang="sv-SE" dirty="0"/>
              <a:t> </a:t>
            </a:r>
            <a:r>
              <a:rPr lang="sv-SE" dirty="0" err="1"/>
              <a:t>function</a:t>
            </a:r>
            <a:r>
              <a:rPr lang="sv-SE" dirty="0"/>
              <a:t> parameters via </a:t>
            </a:r>
            <a:r>
              <a:rPr lang="sv-SE" dirty="0" err="1"/>
              <a:t>repeated</a:t>
            </a:r>
            <a:r>
              <a:rPr lang="sv-SE" dirty="0"/>
              <a:t> full system </a:t>
            </a:r>
            <a:r>
              <a:rPr lang="sv-SE" dirty="0" err="1"/>
              <a:t>stochastic</a:t>
            </a:r>
            <a:r>
              <a:rPr lang="sv-SE" dirty="0"/>
              <a:t> simulations, </a:t>
            </a:r>
            <a:r>
              <a:rPr lang="sv-SE" dirty="0" err="1" smtClean="0"/>
              <a:t>objective</a:t>
            </a:r>
            <a:r>
              <a:rPr lang="sv-SE" dirty="0" smtClean="0"/>
              <a:t> </a:t>
            </a:r>
            <a:r>
              <a:rPr lang="sv-SE" dirty="0" err="1"/>
              <a:t>function</a:t>
            </a:r>
            <a:r>
              <a:rPr lang="sv-SE" dirty="0"/>
              <a:t> approximation and </a:t>
            </a:r>
            <a:r>
              <a:rPr lang="sv-SE" dirty="0" err="1"/>
              <a:t>analytical</a:t>
            </a:r>
            <a:r>
              <a:rPr lang="sv-SE" dirty="0"/>
              <a:t> parameter </a:t>
            </a:r>
            <a:r>
              <a:rPr lang="sv-SE" dirty="0" err="1"/>
              <a:t>optimization</a:t>
            </a:r>
            <a:r>
              <a:rPr lang="sv-SE" dirty="0"/>
              <a:t>.</a:t>
            </a:r>
          </a:p>
        </p:txBody>
      </p:sp>
      <p:sp>
        <p:nvSpPr>
          <p:cNvPr id="4" name="Platshållare för bildnummer 3"/>
          <p:cNvSpPr>
            <a:spLocks noGrp="1"/>
          </p:cNvSpPr>
          <p:nvPr>
            <p:ph type="sldNum" sz="quarter" idx="12"/>
          </p:nvPr>
        </p:nvSpPr>
        <p:spPr/>
        <p:txBody>
          <a:bodyPr/>
          <a:lstStyle/>
          <a:p>
            <a:fld id="{C4D83055-B480-425C-AE2D-0955F072BBF0}" type="slidenum">
              <a:rPr lang="sv-SE" smtClean="0"/>
              <a:t>8</a:t>
            </a:fld>
            <a:endParaRPr lang="sv-SE"/>
          </a:p>
        </p:txBody>
      </p:sp>
    </p:spTree>
    <p:extLst>
      <p:ext uri="{BB962C8B-B14F-4D97-AF65-F5344CB8AC3E}">
        <p14:creationId xmlns:p14="http://schemas.microsoft.com/office/powerpoint/2010/main" val="33410832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6209732" y="1685498"/>
            <a:ext cx="4642618" cy="923330"/>
          </a:xfrm>
          <a:prstGeom prst="rect">
            <a:avLst/>
          </a:prstGeom>
          <a:noFill/>
        </p:spPr>
        <p:txBody>
          <a:bodyPr wrap="none" rtlCol="0">
            <a:spAutoFit/>
          </a:bodyPr>
          <a:lstStyle/>
          <a:p>
            <a:r>
              <a:rPr lang="sv-SE" b="1" dirty="0" smtClean="0">
                <a:solidFill>
                  <a:srgbClr val="FF0000"/>
                </a:solidFill>
              </a:rPr>
              <a:t>The </a:t>
            </a:r>
            <a:r>
              <a:rPr lang="sv-SE" b="1" dirty="0" err="1" smtClean="0">
                <a:solidFill>
                  <a:srgbClr val="FF0000"/>
                </a:solidFill>
              </a:rPr>
              <a:t>probability</a:t>
            </a:r>
            <a:r>
              <a:rPr lang="sv-SE" b="1" dirty="0" smtClean="0">
                <a:solidFill>
                  <a:srgbClr val="FF0000"/>
                </a:solidFill>
              </a:rPr>
              <a:t> </a:t>
            </a:r>
            <a:r>
              <a:rPr lang="sv-SE" b="1" dirty="0" err="1" smtClean="0">
                <a:solidFill>
                  <a:srgbClr val="FF0000"/>
                </a:solidFill>
              </a:rPr>
              <a:t>that</a:t>
            </a:r>
            <a:r>
              <a:rPr lang="sv-SE" b="1" dirty="0" smtClean="0">
                <a:solidFill>
                  <a:srgbClr val="FF0000"/>
                </a:solidFill>
              </a:rPr>
              <a:t> a small </a:t>
            </a:r>
            <a:r>
              <a:rPr lang="sv-SE" b="1" dirty="0" err="1" smtClean="0">
                <a:solidFill>
                  <a:srgbClr val="FF0000"/>
                </a:solidFill>
              </a:rPr>
              <a:t>tree</a:t>
            </a:r>
            <a:r>
              <a:rPr lang="sv-SE" b="1" dirty="0" smtClean="0">
                <a:solidFill>
                  <a:srgbClr val="FF0000"/>
                </a:solidFill>
              </a:rPr>
              <a:t> (d = 0.3) </a:t>
            </a:r>
          </a:p>
          <a:p>
            <a:r>
              <a:rPr lang="sv-SE" b="1" dirty="0" err="1" smtClean="0">
                <a:solidFill>
                  <a:srgbClr val="FF0000"/>
                </a:solidFill>
              </a:rPr>
              <a:t>should</a:t>
            </a:r>
            <a:r>
              <a:rPr lang="sv-SE" b="1" dirty="0" smtClean="0">
                <a:solidFill>
                  <a:srgbClr val="FF0000"/>
                </a:solidFill>
              </a:rPr>
              <a:t> be </a:t>
            </a:r>
            <a:r>
              <a:rPr lang="sv-SE" b="1" dirty="0" err="1" smtClean="0">
                <a:solidFill>
                  <a:srgbClr val="FF0000"/>
                </a:solidFill>
              </a:rPr>
              <a:t>harvested</a:t>
            </a:r>
            <a:r>
              <a:rPr lang="sv-SE" b="1" dirty="0" smtClean="0">
                <a:solidFill>
                  <a:srgbClr val="FF0000"/>
                </a:solidFill>
              </a:rPr>
              <a:t> </a:t>
            </a:r>
            <a:r>
              <a:rPr lang="sv-SE" b="1" dirty="0" err="1" smtClean="0">
                <a:solidFill>
                  <a:srgbClr val="FF0000"/>
                </a:solidFill>
              </a:rPr>
              <a:t>decreases</a:t>
            </a:r>
            <a:r>
              <a:rPr lang="sv-SE" b="1" dirty="0" smtClean="0">
                <a:solidFill>
                  <a:srgbClr val="FF0000"/>
                </a:solidFill>
              </a:rPr>
              <a:t> </a:t>
            </a:r>
            <a:r>
              <a:rPr lang="sv-SE" b="1" dirty="0" err="1" smtClean="0">
                <a:solidFill>
                  <a:srgbClr val="FF0000"/>
                </a:solidFill>
              </a:rPr>
              <a:t>if</a:t>
            </a:r>
            <a:r>
              <a:rPr lang="sv-SE" b="1" dirty="0" smtClean="0">
                <a:solidFill>
                  <a:srgbClr val="FF0000"/>
                </a:solidFill>
              </a:rPr>
              <a:t> the </a:t>
            </a:r>
            <a:r>
              <a:rPr lang="sv-SE" b="1" dirty="0" err="1" smtClean="0">
                <a:solidFill>
                  <a:srgbClr val="FF0000"/>
                </a:solidFill>
              </a:rPr>
              <a:t>expected</a:t>
            </a:r>
            <a:r>
              <a:rPr lang="sv-SE" b="1" dirty="0" smtClean="0">
                <a:solidFill>
                  <a:srgbClr val="FF0000"/>
                </a:solidFill>
              </a:rPr>
              <a:t> </a:t>
            </a:r>
          </a:p>
          <a:p>
            <a:r>
              <a:rPr lang="sv-SE" b="1" dirty="0" err="1" smtClean="0">
                <a:solidFill>
                  <a:srgbClr val="FF0000"/>
                </a:solidFill>
              </a:rPr>
              <a:t>price</a:t>
            </a:r>
            <a:r>
              <a:rPr lang="sv-SE" b="1" dirty="0" smtClean="0">
                <a:solidFill>
                  <a:srgbClr val="FF0000"/>
                </a:solidFill>
              </a:rPr>
              <a:t> </a:t>
            </a:r>
            <a:r>
              <a:rPr lang="sv-SE" b="1" dirty="0" err="1" smtClean="0">
                <a:solidFill>
                  <a:srgbClr val="FF0000"/>
                </a:solidFill>
              </a:rPr>
              <a:t>of</a:t>
            </a:r>
            <a:r>
              <a:rPr lang="sv-SE" b="1" dirty="0" smtClean="0">
                <a:solidFill>
                  <a:srgbClr val="FF0000"/>
                </a:solidFill>
              </a:rPr>
              <a:t> </a:t>
            </a:r>
            <a:r>
              <a:rPr lang="sv-SE" b="1" dirty="0" err="1" smtClean="0">
                <a:solidFill>
                  <a:srgbClr val="FF0000"/>
                </a:solidFill>
              </a:rPr>
              <a:t>that</a:t>
            </a:r>
            <a:r>
              <a:rPr lang="sv-SE" b="1" dirty="0" smtClean="0">
                <a:solidFill>
                  <a:srgbClr val="FF0000"/>
                </a:solidFill>
              </a:rPr>
              <a:t> species </a:t>
            </a:r>
            <a:r>
              <a:rPr lang="sv-SE" b="1" dirty="0" err="1" smtClean="0">
                <a:solidFill>
                  <a:srgbClr val="FF0000"/>
                </a:solidFill>
              </a:rPr>
              <a:t>increases</a:t>
            </a:r>
            <a:r>
              <a:rPr lang="sv-SE" b="1" dirty="0" smtClean="0">
                <a:solidFill>
                  <a:srgbClr val="FF0000"/>
                </a:solidFill>
              </a:rPr>
              <a:t>.</a:t>
            </a:r>
            <a:endParaRPr lang="sv-SE" b="1" dirty="0">
              <a:solidFill>
                <a:srgbClr val="FF0000"/>
              </a:solidFill>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14" y="0"/>
            <a:ext cx="10827972" cy="6858000"/>
          </a:xfrm>
          <a:prstGeom prst="rect">
            <a:avLst/>
          </a:prstGeom>
        </p:spPr>
      </p:pic>
      <p:sp>
        <p:nvSpPr>
          <p:cNvPr id="5" name="textruta 4"/>
          <p:cNvSpPr txBox="1"/>
          <p:nvPr/>
        </p:nvSpPr>
        <p:spPr>
          <a:xfrm>
            <a:off x="6096000" y="302455"/>
            <a:ext cx="5860347" cy="3539430"/>
          </a:xfrm>
          <a:prstGeom prst="rect">
            <a:avLst/>
          </a:prstGeom>
          <a:noFill/>
        </p:spPr>
        <p:txBody>
          <a:bodyPr wrap="square" rtlCol="0">
            <a:spAutoFit/>
          </a:bodyPr>
          <a:lstStyle/>
          <a:p>
            <a:r>
              <a:rPr lang="sv-SE" sz="2800" b="1" dirty="0" smtClean="0">
                <a:solidFill>
                  <a:srgbClr val="FF0000"/>
                </a:solidFill>
              </a:rPr>
              <a:t>If the </a:t>
            </a:r>
            <a:r>
              <a:rPr lang="sv-SE" sz="2800" b="1" dirty="0" err="1" smtClean="0">
                <a:solidFill>
                  <a:srgbClr val="FF0000"/>
                </a:solidFill>
              </a:rPr>
              <a:t>expected</a:t>
            </a:r>
            <a:r>
              <a:rPr lang="sv-SE" sz="2800" b="1" dirty="0" smtClean="0">
                <a:solidFill>
                  <a:srgbClr val="FF0000"/>
                </a:solidFill>
              </a:rPr>
              <a:t> </a:t>
            </a:r>
            <a:r>
              <a:rPr lang="sv-SE" sz="2800" b="1" dirty="0" err="1" smtClean="0">
                <a:solidFill>
                  <a:srgbClr val="FF0000"/>
                </a:solidFill>
              </a:rPr>
              <a:t>price</a:t>
            </a:r>
            <a:r>
              <a:rPr lang="sv-SE" sz="2800" b="1" dirty="0" smtClean="0">
                <a:solidFill>
                  <a:srgbClr val="FF0000"/>
                </a:solidFill>
              </a:rPr>
              <a:t> </a:t>
            </a:r>
            <a:r>
              <a:rPr lang="sv-SE" sz="2800" b="1" dirty="0" err="1" smtClean="0">
                <a:solidFill>
                  <a:srgbClr val="FF0000"/>
                </a:solidFill>
              </a:rPr>
              <a:t>of</a:t>
            </a:r>
            <a:r>
              <a:rPr lang="sv-SE" sz="2800" b="1" dirty="0" smtClean="0">
                <a:solidFill>
                  <a:srgbClr val="FF0000"/>
                </a:solidFill>
              </a:rPr>
              <a:t> </a:t>
            </a:r>
            <a:r>
              <a:rPr lang="sv-SE" sz="2800" b="1" dirty="0" err="1" smtClean="0">
                <a:solidFill>
                  <a:srgbClr val="FF0000"/>
                </a:solidFill>
              </a:rPr>
              <a:t>one</a:t>
            </a:r>
            <a:r>
              <a:rPr lang="sv-SE" sz="2800" b="1" dirty="0" smtClean="0">
                <a:solidFill>
                  <a:srgbClr val="FF0000"/>
                </a:solidFill>
              </a:rPr>
              <a:t> species </a:t>
            </a:r>
            <a:r>
              <a:rPr lang="sv-SE" sz="2800" b="1" dirty="0" err="1" smtClean="0">
                <a:solidFill>
                  <a:srgbClr val="FF0000"/>
                </a:solidFill>
              </a:rPr>
              <a:t>increases</a:t>
            </a:r>
            <a:r>
              <a:rPr lang="sv-SE" sz="2800" b="1" dirty="0" smtClean="0">
                <a:solidFill>
                  <a:srgbClr val="FF0000"/>
                </a:solidFill>
              </a:rPr>
              <a:t> </a:t>
            </a:r>
            <a:r>
              <a:rPr lang="sv-SE" sz="2800" b="1" dirty="0" smtClean="0">
                <a:solidFill>
                  <a:prstClr val="black"/>
                </a:solidFill>
              </a:rPr>
              <a:t>(and the absolute standard deviation </a:t>
            </a:r>
            <a:r>
              <a:rPr lang="sv-SE" sz="2800" b="1" dirty="0" err="1" smtClean="0">
                <a:solidFill>
                  <a:prstClr val="black"/>
                </a:solidFill>
              </a:rPr>
              <a:t>of</a:t>
            </a:r>
            <a:r>
              <a:rPr lang="sv-SE" sz="2800" b="1" dirty="0" smtClean="0">
                <a:solidFill>
                  <a:prstClr val="black"/>
                </a:solidFill>
              </a:rPr>
              <a:t> the </a:t>
            </a:r>
            <a:r>
              <a:rPr lang="sv-SE" sz="2800" b="1" dirty="0" err="1" smtClean="0">
                <a:solidFill>
                  <a:prstClr val="black"/>
                </a:solidFill>
              </a:rPr>
              <a:t>price</a:t>
            </a:r>
            <a:r>
              <a:rPr lang="sv-SE" sz="2800" b="1" dirty="0" smtClean="0">
                <a:solidFill>
                  <a:prstClr val="black"/>
                </a:solidFill>
              </a:rPr>
              <a:t> is not </a:t>
            </a:r>
            <a:r>
              <a:rPr lang="sv-SE" sz="2800" b="1" dirty="0" err="1" smtClean="0">
                <a:solidFill>
                  <a:prstClr val="black"/>
                </a:solidFill>
              </a:rPr>
              <a:t>changed</a:t>
            </a:r>
            <a:r>
              <a:rPr lang="sv-SE" sz="2800" b="1" dirty="0" smtClean="0">
                <a:solidFill>
                  <a:prstClr val="black"/>
                </a:solidFill>
              </a:rPr>
              <a:t>), </a:t>
            </a:r>
            <a:r>
              <a:rPr lang="sv-SE" sz="2800" b="1" i="1" u="sng" dirty="0" smtClean="0">
                <a:solidFill>
                  <a:srgbClr val="FF0000"/>
                </a:solidFill>
              </a:rPr>
              <a:t>it is </a:t>
            </a:r>
            <a:r>
              <a:rPr lang="sv-SE" sz="2800" b="1" i="1" u="sng" dirty="0" err="1" smtClean="0">
                <a:solidFill>
                  <a:srgbClr val="FF0000"/>
                </a:solidFill>
              </a:rPr>
              <a:t>more</a:t>
            </a:r>
            <a:r>
              <a:rPr lang="sv-SE" sz="2800" b="1" i="1" u="sng" dirty="0" smtClean="0">
                <a:solidFill>
                  <a:srgbClr val="FF0000"/>
                </a:solidFill>
              </a:rPr>
              <a:t> </a:t>
            </a:r>
            <a:r>
              <a:rPr lang="sv-SE" sz="2800" b="1" i="1" u="sng" dirty="0" err="1" smtClean="0">
                <a:solidFill>
                  <a:srgbClr val="FF0000"/>
                </a:solidFill>
              </a:rPr>
              <a:t>likely</a:t>
            </a:r>
            <a:r>
              <a:rPr lang="sv-SE" sz="2800" b="1" i="1" u="sng" dirty="0" smtClean="0">
                <a:solidFill>
                  <a:srgbClr val="FF0000"/>
                </a:solidFill>
              </a:rPr>
              <a:t> </a:t>
            </a:r>
            <a:r>
              <a:rPr lang="sv-SE" sz="2800" b="1" i="1" u="sng" dirty="0" err="1" smtClean="0">
                <a:solidFill>
                  <a:srgbClr val="FF0000"/>
                </a:solidFill>
              </a:rPr>
              <a:t>that</a:t>
            </a:r>
            <a:r>
              <a:rPr lang="sv-SE" sz="2800" b="1" i="1" u="sng" dirty="0" smtClean="0">
                <a:solidFill>
                  <a:srgbClr val="FF0000"/>
                </a:solidFill>
              </a:rPr>
              <a:t> it is optimal to </a:t>
            </a:r>
            <a:r>
              <a:rPr lang="sv-SE" sz="2800" b="1" i="1" u="sng" dirty="0" err="1" smtClean="0">
                <a:solidFill>
                  <a:srgbClr val="FF0000"/>
                </a:solidFill>
              </a:rPr>
              <a:t>harvest</a:t>
            </a:r>
            <a:r>
              <a:rPr lang="sv-SE" sz="2800" b="1" i="1" u="sng" dirty="0" smtClean="0">
                <a:solidFill>
                  <a:srgbClr val="FF0000"/>
                </a:solidFill>
              </a:rPr>
              <a:t> </a:t>
            </a:r>
            <a:r>
              <a:rPr lang="sv-SE" sz="2800" b="1" i="1" u="sng" dirty="0" err="1" smtClean="0">
                <a:solidFill>
                  <a:srgbClr val="FF0000"/>
                </a:solidFill>
              </a:rPr>
              <a:t>trees</a:t>
            </a:r>
            <a:r>
              <a:rPr lang="sv-SE" sz="2800" b="1" i="1" u="sng" dirty="0" smtClean="0">
                <a:solidFill>
                  <a:srgbClr val="FF0000"/>
                </a:solidFill>
              </a:rPr>
              <a:t> </a:t>
            </a:r>
            <a:r>
              <a:rPr lang="sv-SE" sz="2800" b="1" i="1" u="sng" dirty="0" err="1" smtClean="0">
                <a:solidFill>
                  <a:srgbClr val="FF0000"/>
                </a:solidFill>
              </a:rPr>
              <a:t>of</a:t>
            </a:r>
            <a:r>
              <a:rPr lang="sv-SE" sz="2800" b="1" i="1" u="sng" dirty="0" smtClean="0">
                <a:solidFill>
                  <a:srgbClr val="FF0000"/>
                </a:solidFill>
              </a:rPr>
              <a:t> </a:t>
            </a:r>
            <a:r>
              <a:rPr lang="sv-SE" sz="2800" b="1" i="1" u="sng" dirty="0" err="1" smtClean="0">
                <a:solidFill>
                  <a:srgbClr val="FF0000"/>
                </a:solidFill>
              </a:rPr>
              <a:t>that</a:t>
            </a:r>
            <a:r>
              <a:rPr lang="sv-SE" sz="2800" b="1" i="1" u="sng" dirty="0" smtClean="0">
                <a:solidFill>
                  <a:srgbClr val="FF0000"/>
                </a:solidFill>
              </a:rPr>
              <a:t> species </a:t>
            </a:r>
            <a:r>
              <a:rPr lang="sv-SE" sz="2800" b="1" i="1" u="sng" dirty="0" err="1" smtClean="0">
                <a:solidFill>
                  <a:srgbClr val="FF0000"/>
                </a:solidFill>
              </a:rPr>
              <a:t>when</a:t>
            </a:r>
            <a:r>
              <a:rPr lang="sv-SE" sz="2800" b="1" i="1" u="sng" dirty="0" smtClean="0">
                <a:solidFill>
                  <a:srgbClr val="FF0000"/>
                </a:solidFill>
              </a:rPr>
              <a:t> </a:t>
            </a:r>
            <a:r>
              <a:rPr lang="sv-SE" sz="2800" b="1" i="1" u="sng" dirty="0" err="1" smtClean="0">
                <a:solidFill>
                  <a:srgbClr val="FF0000"/>
                </a:solidFill>
              </a:rPr>
              <a:t>they</a:t>
            </a:r>
            <a:r>
              <a:rPr lang="sv-SE" sz="2800" b="1" i="1" u="sng" dirty="0" smtClean="0">
                <a:solidFill>
                  <a:srgbClr val="FF0000"/>
                </a:solidFill>
              </a:rPr>
              <a:t> </a:t>
            </a:r>
            <a:r>
              <a:rPr lang="sv-SE" sz="2800" b="1" i="1" u="sng" dirty="0" err="1" smtClean="0">
                <a:solidFill>
                  <a:srgbClr val="FF0000"/>
                </a:solidFill>
              </a:rPr>
              <a:t>have</a:t>
            </a:r>
            <a:r>
              <a:rPr lang="sv-SE" sz="2800" b="1" i="1" u="sng" dirty="0" smtClean="0">
                <a:solidFill>
                  <a:srgbClr val="FF0000"/>
                </a:solidFill>
              </a:rPr>
              <a:t> </a:t>
            </a:r>
            <a:r>
              <a:rPr lang="sv-SE" sz="2800" b="1" i="1" u="sng" dirty="0" err="1" smtClean="0">
                <a:solidFill>
                  <a:srgbClr val="FF0000"/>
                </a:solidFill>
              </a:rPr>
              <a:t>reached</a:t>
            </a:r>
            <a:r>
              <a:rPr lang="sv-SE" sz="2800" b="1" i="1" u="sng" dirty="0" smtClean="0">
                <a:solidFill>
                  <a:srgbClr val="FF0000"/>
                </a:solidFill>
              </a:rPr>
              <a:t> </a:t>
            </a:r>
            <a:r>
              <a:rPr lang="sv-SE" sz="2800" b="1" i="1" u="sng" dirty="0" err="1" smtClean="0">
                <a:solidFill>
                  <a:srgbClr val="FF0000"/>
                </a:solidFill>
              </a:rPr>
              <a:t>some</a:t>
            </a:r>
            <a:r>
              <a:rPr lang="sv-SE" sz="2800" b="1" i="1" u="sng" dirty="0" smtClean="0">
                <a:solidFill>
                  <a:srgbClr val="FF0000"/>
                </a:solidFill>
              </a:rPr>
              <a:t> optimal </a:t>
            </a:r>
            <a:r>
              <a:rPr lang="sv-SE" sz="2800" b="1" i="1" u="sng" dirty="0" err="1" smtClean="0">
                <a:solidFill>
                  <a:srgbClr val="FF0000"/>
                </a:solidFill>
              </a:rPr>
              <a:t>size</a:t>
            </a:r>
            <a:r>
              <a:rPr lang="sv-SE" sz="2800" b="1" i="1" u="sng" dirty="0" smtClean="0">
                <a:solidFill>
                  <a:srgbClr val="FF0000"/>
                </a:solidFill>
              </a:rPr>
              <a:t>. </a:t>
            </a:r>
            <a:r>
              <a:rPr lang="sv-SE" sz="2800" b="1" i="1" u="sng" dirty="0" err="1" smtClean="0">
                <a:solidFill>
                  <a:srgbClr val="FF0000"/>
                </a:solidFill>
              </a:rPr>
              <a:t>Stochastic</a:t>
            </a:r>
            <a:r>
              <a:rPr lang="sv-SE" sz="2800" b="1" i="1" u="sng" dirty="0" smtClean="0">
                <a:solidFill>
                  <a:srgbClr val="FF0000"/>
                </a:solidFill>
              </a:rPr>
              <a:t> market </a:t>
            </a:r>
            <a:r>
              <a:rPr lang="sv-SE" sz="2800" b="1" i="1" u="sng" dirty="0" err="1" smtClean="0">
                <a:solidFill>
                  <a:srgbClr val="FF0000"/>
                </a:solidFill>
              </a:rPr>
              <a:t>price</a:t>
            </a:r>
            <a:r>
              <a:rPr lang="sv-SE" sz="2800" b="1" i="1" u="sng" dirty="0" smtClean="0">
                <a:solidFill>
                  <a:srgbClr val="FF0000"/>
                </a:solidFill>
              </a:rPr>
              <a:t> </a:t>
            </a:r>
            <a:r>
              <a:rPr lang="sv-SE" sz="2800" b="1" i="1" u="sng" dirty="0" err="1" smtClean="0">
                <a:solidFill>
                  <a:srgbClr val="FF0000"/>
                </a:solidFill>
              </a:rPr>
              <a:t>changes</a:t>
            </a:r>
            <a:r>
              <a:rPr lang="sv-SE" sz="2800" b="1" i="1" u="sng" dirty="0" smtClean="0">
                <a:solidFill>
                  <a:srgbClr val="FF0000"/>
                </a:solidFill>
              </a:rPr>
              <a:t> </a:t>
            </a:r>
            <a:r>
              <a:rPr lang="sv-SE" sz="2800" b="1" i="1" u="sng" dirty="0" err="1" smtClean="0">
                <a:solidFill>
                  <a:srgbClr val="FF0000"/>
                </a:solidFill>
              </a:rPr>
              <a:t>influence</a:t>
            </a:r>
            <a:r>
              <a:rPr lang="sv-SE" sz="2800" b="1" i="1" u="sng" dirty="0" smtClean="0">
                <a:solidFill>
                  <a:srgbClr val="FF0000"/>
                </a:solidFill>
              </a:rPr>
              <a:t> the optimal harvesting less.</a:t>
            </a:r>
          </a:p>
        </p:txBody>
      </p:sp>
      <p:sp>
        <p:nvSpPr>
          <p:cNvPr id="2" name="Platshållare för bildnummer 1"/>
          <p:cNvSpPr>
            <a:spLocks noGrp="1"/>
          </p:cNvSpPr>
          <p:nvPr>
            <p:ph type="sldNum" sz="quarter" idx="12"/>
          </p:nvPr>
        </p:nvSpPr>
        <p:spPr/>
        <p:txBody>
          <a:bodyPr/>
          <a:lstStyle/>
          <a:p>
            <a:fld id="{C4D83055-B480-425C-AE2D-0955F072BBF0}" type="slidenum">
              <a:rPr lang="sv-SE" smtClean="0">
                <a:solidFill>
                  <a:prstClr val="black">
                    <a:tint val="75000"/>
                  </a:prstClr>
                </a:solidFill>
              </a:rPr>
              <a:pPr/>
              <a:t>80</a:t>
            </a:fld>
            <a:endParaRPr lang="sv-SE">
              <a:solidFill>
                <a:prstClr val="black">
                  <a:tint val="75000"/>
                </a:prstClr>
              </a:solidFill>
            </a:endParaRPr>
          </a:p>
        </p:txBody>
      </p:sp>
    </p:spTree>
    <p:extLst>
      <p:ext uri="{BB962C8B-B14F-4D97-AF65-F5344CB8AC3E}">
        <p14:creationId xmlns:p14="http://schemas.microsoft.com/office/powerpoint/2010/main" val="16180116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95605"/>
            <a:ext cx="10515600" cy="1325563"/>
          </a:xfrm>
        </p:spPr>
        <p:txBody>
          <a:bodyPr/>
          <a:lstStyle/>
          <a:p>
            <a:r>
              <a:rPr lang="sv-SE" b="1" dirty="0" smtClean="0">
                <a:solidFill>
                  <a:srgbClr val="00B050"/>
                </a:solidFill>
                <a:latin typeface="Arial Black" panose="020B0A04020102020204" pitchFamily="34" charset="0"/>
              </a:rPr>
              <a:t>Case 2 (EP1 = </a:t>
            </a:r>
            <a:r>
              <a:rPr lang="sv-SE" b="1" dirty="0" err="1" smtClean="0">
                <a:solidFill>
                  <a:srgbClr val="00B050"/>
                </a:solidFill>
                <a:latin typeface="Arial Black" panose="020B0A04020102020204" pitchFamily="34" charset="0"/>
              </a:rPr>
              <a:t>high</a:t>
            </a:r>
            <a:r>
              <a:rPr lang="sv-SE" b="1" dirty="0" smtClean="0">
                <a:solidFill>
                  <a:srgbClr val="00B050"/>
                </a:solidFill>
                <a:latin typeface="Arial Black" panose="020B0A04020102020204" pitchFamily="34" charset="0"/>
              </a:rPr>
              <a:t>)</a:t>
            </a:r>
            <a:endParaRPr lang="sv-SE" b="1" dirty="0">
              <a:solidFill>
                <a:srgbClr val="00B050"/>
              </a:solidFill>
              <a:latin typeface="Arial Black" panose="020B0A04020102020204" pitchFamily="34" charset="0"/>
            </a:endParaRPr>
          </a:p>
        </p:txBody>
      </p:sp>
      <p:sp>
        <p:nvSpPr>
          <p:cNvPr id="3" name="Platshållare för innehåll 2"/>
          <p:cNvSpPr>
            <a:spLocks noGrp="1"/>
          </p:cNvSpPr>
          <p:nvPr>
            <p:ph idx="1"/>
          </p:nvPr>
        </p:nvSpPr>
        <p:spPr/>
        <p:txBody>
          <a:bodyPr>
            <a:normAutofit fontScale="92500"/>
          </a:bodyPr>
          <a:lstStyle/>
          <a:p>
            <a:r>
              <a:rPr lang="sv-SE" dirty="0" smtClean="0"/>
              <a:t>The </a:t>
            </a:r>
            <a:r>
              <a:rPr lang="sv-SE" dirty="0" err="1" smtClean="0"/>
              <a:t>expected</a:t>
            </a:r>
            <a:r>
              <a:rPr lang="sv-SE" dirty="0" smtClean="0"/>
              <a:t> </a:t>
            </a:r>
            <a:r>
              <a:rPr lang="sv-SE" dirty="0" err="1" smtClean="0"/>
              <a:t>price</a:t>
            </a:r>
            <a:r>
              <a:rPr lang="sv-SE" dirty="0" smtClean="0"/>
              <a:t> </a:t>
            </a:r>
            <a:r>
              <a:rPr lang="sv-SE" dirty="0" err="1" smtClean="0"/>
              <a:t>of</a:t>
            </a:r>
            <a:r>
              <a:rPr lang="sv-SE" dirty="0" smtClean="0"/>
              <a:t> species 1 </a:t>
            </a:r>
            <a:r>
              <a:rPr lang="sv-SE" dirty="0" err="1" smtClean="0"/>
              <a:t>increases</a:t>
            </a:r>
            <a:r>
              <a:rPr lang="sv-SE" dirty="0" smtClean="0"/>
              <a:t> by 40% (from 50 to 70).</a:t>
            </a:r>
          </a:p>
          <a:p>
            <a:r>
              <a:rPr lang="sv-SE" dirty="0" smtClean="0"/>
              <a:t>The optimal </a:t>
            </a:r>
            <a:r>
              <a:rPr lang="sv-SE" dirty="0" err="1" smtClean="0"/>
              <a:t>control</a:t>
            </a:r>
            <a:r>
              <a:rPr lang="sv-SE" dirty="0" smtClean="0"/>
              <a:t> </a:t>
            </a:r>
            <a:r>
              <a:rPr lang="sv-SE" dirty="0" err="1" smtClean="0"/>
              <a:t>boundary</a:t>
            </a:r>
            <a:r>
              <a:rPr lang="sv-SE" dirty="0" smtClean="0"/>
              <a:t> </a:t>
            </a:r>
            <a:r>
              <a:rPr lang="sv-SE" dirty="0" err="1" smtClean="0"/>
              <a:t>of</a:t>
            </a:r>
            <a:r>
              <a:rPr lang="sv-SE" dirty="0" smtClean="0"/>
              <a:t> species 1 is </a:t>
            </a:r>
            <a:r>
              <a:rPr lang="sv-SE" dirty="0" err="1" smtClean="0"/>
              <a:t>rotated</a:t>
            </a:r>
            <a:r>
              <a:rPr lang="sv-SE" dirty="0" smtClean="0"/>
              <a:t> to the </a:t>
            </a:r>
            <a:r>
              <a:rPr lang="sv-SE" dirty="0" err="1" smtClean="0"/>
              <a:t>left</a:t>
            </a:r>
            <a:r>
              <a:rPr lang="sv-SE" dirty="0" smtClean="0"/>
              <a:t>.</a:t>
            </a:r>
          </a:p>
          <a:p>
            <a:r>
              <a:rPr lang="en-US" dirty="0" smtClean="0"/>
              <a:t>If </a:t>
            </a:r>
            <a:r>
              <a:rPr lang="en-US" dirty="0"/>
              <a:t>the expected price of one species increases (and the absolute standard deviation of the price is not changed), it is less likely that it is optimal to harvest trees of that species when they are still small</a:t>
            </a:r>
            <a:r>
              <a:rPr lang="en-US" dirty="0" smtClean="0"/>
              <a:t>.</a:t>
            </a:r>
          </a:p>
          <a:p>
            <a:r>
              <a:rPr lang="en-US" dirty="0"/>
              <a:t>If the expected price of one species increases (and the absolute standard deviation of the price is not changed), it is more likely that it is optimal to harvest trees of that species when they have reached some optimal size. Stochastic market price changes influence the optimal harvesting less.</a:t>
            </a:r>
          </a:p>
          <a:p>
            <a:r>
              <a:rPr lang="sv-SE" dirty="0" smtClean="0"/>
              <a:t>The </a:t>
            </a:r>
            <a:r>
              <a:rPr lang="sv-SE" dirty="0" err="1" smtClean="0"/>
              <a:t>expected</a:t>
            </a:r>
            <a:r>
              <a:rPr lang="sv-SE" dirty="0" smtClean="0"/>
              <a:t> present </a:t>
            </a:r>
            <a:r>
              <a:rPr lang="sv-SE" dirty="0" err="1" smtClean="0"/>
              <a:t>value</a:t>
            </a:r>
            <a:r>
              <a:rPr lang="sv-SE" dirty="0" smtClean="0"/>
              <a:t> is </a:t>
            </a:r>
            <a:r>
              <a:rPr lang="sv-SE" b="1" dirty="0" smtClean="0"/>
              <a:t>1.42 </a:t>
            </a:r>
            <a:r>
              <a:rPr lang="sv-SE" b="1" dirty="0" err="1" smtClean="0"/>
              <a:t>times</a:t>
            </a:r>
            <a:r>
              <a:rPr lang="sv-SE" b="1" dirty="0" smtClean="0"/>
              <a:t> </a:t>
            </a:r>
            <a:r>
              <a:rPr lang="sv-SE" b="1" dirty="0" err="1" smtClean="0"/>
              <a:t>higher</a:t>
            </a:r>
            <a:r>
              <a:rPr lang="sv-SE" b="1" dirty="0" smtClean="0"/>
              <a:t> </a:t>
            </a:r>
            <a:r>
              <a:rPr lang="sv-SE" dirty="0" err="1" smtClean="0"/>
              <a:t>than</a:t>
            </a:r>
            <a:r>
              <a:rPr lang="sv-SE" dirty="0" smtClean="0"/>
              <a:t> </a:t>
            </a:r>
            <a:r>
              <a:rPr lang="sv-SE" dirty="0" err="1" smtClean="0"/>
              <a:t>before</a:t>
            </a:r>
            <a:r>
              <a:rPr lang="sv-SE" dirty="0" smtClean="0"/>
              <a:t>.</a:t>
            </a: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81</a:t>
            </a:fld>
            <a:endParaRPr lang="sv-SE">
              <a:solidFill>
                <a:prstClr val="black">
                  <a:tint val="75000"/>
                </a:prstClr>
              </a:solidFill>
            </a:endParaRPr>
          </a:p>
        </p:txBody>
      </p:sp>
    </p:spTree>
    <p:extLst>
      <p:ext uri="{BB962C8B-B14F-4D97-AF65-F5344CB8AC3E}">
        <p14:creationId xmlns:p14="http://schemas.microsoft.com/office/powerpoint/2010/main" val="14670843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95605"/>
            <a:ext cx="10515600" cy="1325563"/>
          </a:xfrm>
        </p:spPr>
        <p:txBody>
          <a:bodyPr/>
          <a:lstStyle/>
          <a:p>
            <a:r>
              <a:rPr lang="sv-SE" b="1" dirty="0" smtClean="0">
                <a:solidFill>
                  <a:srgbClr val="FFC000"/>
                </a:solidFill>
                <a:latin typeface="Arial Black" panose="020B0A04020102020204" pitchFamily="34" charset="0"/>
              </a:rPr>
              <a:t>Case 3 (Stdev1 = </a:t>
            </a:r>
            <a:r>
              <a:rPr lang="sv-SE" b="1" dirty="0" err="1" smtClean="0">
                <a:solidFill>
                  <a:srgbClr val="FFC000"/>
                </a:solidFill>
                <a:latin typeface="Arial Black" panose="020B0A04020102020204" pitchFamily="34" charset="0"/>
              </a:rPr>
              <a:t>high</a:t>
            </a:r>
            <a:r>
              <a:rPr lang="sv-SE" b="1" dirty="0" smtClean="0">
                <a:solidFill>
                  <a:srgbClr val="FFC000"/>
                </a:solidFill>
                <a:latin typeface="Arial Black" panose="020B0A04020102020204" pitchFamily="34" charset="0"/>
              </a:rPr>
              <a:t>)</a:t>
            </a:r>
            <a:endParaRPr lang="sv-SE" b="1" dirty="0">
              <a:solidFill>
                <a:srgbClr val="FFC000"/>
              </a:solidFill>
              <a:latin typeface="Arial Black" panose="020B0A04020102020204" pitchFamily="34" charset="0"/>
            </a:endParaRPr>
          </a:p>
        </p:txBody>
      </p:sp>
      <p:sp>
        <p:nvSpPr>
          <p:cNvPr id="3" name="Platshållare för innehåll 2"/>
          <p:cNvSpPr>
            <a:spLocks noGrp="1"/>
          </p:cNvSpPr>
          <p:nvPr>
            <p:ph idx="1"/>
          </p:nvPr>
        </p:nvSpPr>
        <p:spPr/>
        <p:txBody>
          <a:bodyPr/>
          <a:lstStyle/>
          <a:p>
            <a:r>
              <a:rPr lang="sv-SE" dirty="0" smtClean="0"/>
              <a:t>The standard deviation </a:t>
            </a:r>
            <a:r>
              <a:rPr lang="sv-SE" dirty="0" err="1" smtClean="0"/>
              <a:t>of</a:t>
            </a:r>
            <a:r>
              <a:rPr lang="sv-SE" dirty="0" smtClean="0"/>
              <a:t> the </a:t>
            </a:r>
            <a:r>
              <a:rPr lang="sv-SE" dirty="0" err="1" smtClean="0"/>
              <a:t>price</a:t>
            </a:r>
            <a:r>
              <a:rPr lang="sv-SE" dirty="0" smtClean="0"/>
              <a:t> </a:t>
            </a:r>
            <a:r>
              <a:rPr lang="sv-SE" dirty="0" err="1" smtClean="0"/>
              <a:t>of</a:t>
            </a:r>
            <a:r>
              <a:rPr lang="sv-SE" dirty="0" smtClean="0"/>
              <a:t> species 1 </a:t>
            </a:r>
            <a:r>
              <a:rPr lang="sv-SE" dirty="0" err="1" smtClean="0"/>
              <a:t>increases</a:t>
            </a:r>
            <a:r>
              <a:rPr lang="sv-SE" dirty="0" smtClean="0"/>
              <a:t> by 100% (from 15 to 30).</a:t>
            </a:r>
          </a:p>
          <a:p>
            <a:pPr marL="0" indent="0">
              <a:buNone/>
            </a:pP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82</a:t>
            </a:fld>
            <a:endParaRPr lang="sv-SE">
              <a:solidFill>
                <a:prstClr val="black">
                  <a:tint val="75000"/>
                </a:prstClr>
              </a:solidFill>
            </a:endParaRPr>
          </a:p>
        </p:txBody>
      </p:sp>
    </p:spTree>
    <p:extLst>
      <p:ext uri="{BB962C8B-B14F-4D97-AF65-F5344CB8AC3E}">
        <p14:creationId xmlns:p14="http://schemas.microsoft.com/office/powerpoint/2010/main" val="40920084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11"/>
            <a:ext cx="12192000" cy="6789778"/>
          </a:xfrm>
          <a:prstGeom prst="rect">
            <a:avLst/>
          </a:prstGeom>
        </p:spPr>
      </p:pic>
      <p:sp>
        <p:nvSpPr>
          <p:cNvPr id="3" name="textruta 2"/>
          <p:cNvSpPr txBox="1"/>
          <p:nvPr/>
        </p:nvSpPr>
        <p:spPr>
          <a:xfrm>
            <a:off x="5532120" y="1005840"/>
            <a:ext cx="5104667" cy="1231106"/>
          </a:xfrm>
          <a:prstGeom prst="rect">
            <a:avLst/>
          </a:prstGeom>
          <a:noFill/>
        </p:spPr>
        <p:txBody>
          <a:bodyPr wrap="none" rtlCol="0">
            <a:spAutoFit/>
          </a:bodyPr>
          <a:lstStyle/>
          <a:p>
            <a:r>
              <a:rPr lang="sv-SE" sz="2800" b="1" dirty="0">
                <a:solidFill>
                  <a:srgbClr val="00B050"/>
                </a:solidFill>
              </a:rPr>
              <a:t>The optimal </a:t>
            </a:r>
            <a:r>
              <a:rPr lang="sv-SE" sz="2800" b="1" dirty="0" err="1">
                <a:solidFill>
                  <a:srgbClr val="00B050"/>
                </a:solidFill>
              </a:rPr>
              <a:t>control</a:t>
            </a:r>
            <a:r>
              <a:rPr lang="sv-SE" sz="2800" b="1" dirty="0">
                <a:solidFill>
                  <a:srgbClr val="00B050"/>
                </a:solidFill>
              </a:rPr>
              <a:t> </a:t>
            </a:r>
            <a:r>
              <a:rPr lang="sv-SE" sz="2800" b="1" dirty="0" err="1">
                <a:solidFill>
                  <a:srgbClr val="00B050"/>
                </a:solidFill>
              </a:rPr>
              <a:t>boundary</a:t>
            </a:r>
            <a:r>
              <a:rPr lang="sv-SE" sz="2800" b="1" dirty="0">
                <a:solidFill>
                  <a:srgbClr val="00B050"/>
                </a:solidFill>
              </a:rPr>
              <a:t> </a:t>
            </a:r>
            <a:r>
              <a:rPr lang="sv-SE" sz="2800" b="1" dirty="0" err="1">
                <a:solidFill>
                  <a:srgbClr val="00B050"/>
                </a:solidFill>
              </a:rPr>
              <a:t>of</a:t>
            </a:r>
            <a:r>
              <a:rPr lang="sv-SE" sz="2800" b="1" dirty="0">
                <a:solidFill>
                  <a:srgbClr val="00B050"/>
                </a:solidFill>
              </a:rPr>
              <a:t> </a:t>
            </a:r>
            <a:endParaRPr lang="sv-SE" sz="2800" b="1" dirty="0" smtClean="0">
              <a:solidFill>
                <a:srgbClr val="00B050"/>
              </a:solidFill>
            </a:endParaRPr>
          </a:p>
          <a:p>
            <a:r>
              <a:rPr lang="sv-SE" sz="2800" b="1" dirty="0" smtClean="0">
                <a:solidFill>
                  <a:srgbClr val="00B050"/>
                </a:solidFill>
              </a:rPr>
              <a:t>species </a:t>
            </a:r>
            <a:r>
              <a:rPr lang="sv-SE" sz="2800" b="1" dirty="0">
                <a:solidFill>
                  <a:srgbClr val="00B050"/>
                </a:solidFill>
              </a:rPr>
              <a:t>1 </a:t>
            </a:r>
            <a:r>
              <a:rPr lang="sv-SE" sz="2800" b="1" dirty="0" err="1">
                <a:solidFill>
                  <a:srgbClr val="00B050"/>
                </a:solidFill>
              </a:rPr>
              <a:t>shifts</a:t>
            </a:r>
            <a:r>
              <a:rPr lang="sv-SE" sz="2800" b="1" dirty="0">
                <a:solidFill>
                  <a:srgbClr val="00B050"/>
                </a:solidFill>
              </a:rPr>
              <a:t> to North </a:t>
            </a:r>
            <a:r>
              <a:rPr lang="sv-SE" sz="2800" b="1" dirty="0" err="1">
                <a:solidFill>
                  <a:srgbClr val="00B050"/>
                </a:solidFill>
              </a:rPr>
              <a:t>East</a:t>
            </a:r>
            <a:r>
              <a:rPr lang="sv-SE" sz="2800" b="1" dirty="0">
                <a:solidFill>
                  <a:srgbClr val="00B050"/>
                </a:solidFill>
              </a:rPr>
              <a:t>.</a:t>
            </a:r>
          </a:p>
          <a:p>
            <a:endParaRPr lang="sv-SE" dirty="0">
              <a:solidFill>
                <a:prstClr val="black"/>
              </a:solidFill>
            </a:endParaRPr>
          </a:p>
        </p:txBody>
      </p:sp>
      <p:cxnSp>
        <p:nvCxnSpPr>
          <p:cNvPr id="4" name="Rak pil 3"/>
          <p:cNvCxnSpPr/>
          <p:nvPr/>
        </p:nvCxnSpPr>
        <p:spPr>
          <a:xfrm flipV="1">
            <a:off x="8694420" y="3779520"/>
            <a:ext cx="358140" cy="1158240"/>
          </a:xfrm>
          <a:prstGeom prst="straightConnector1">
            <a:avLst/>
          </a:prstGeom>
          <a:ln w="76200">
            <a:solidFill>
              <a:srgbClr val="00B05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 name="Rak pil 5"/>
          <p:cNvCxnSpPr/>
          <p:nvPr/>
        </p:nvCxnSpPr>
        <p:spPr>
          <a:xfrm flipV="1">
            <a:off x="4457700" y="3055620"/>
            <a:ext cx="152400" cy="601980"/>
          </a:xfrm>
          <a:prstGeom prst="straightConnector1">
            <a:avLst/>
          </a:prstGeom>
          <a:ln w="76200">
            <a:solidFill>
              <a:srgbClr val="00B05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 name="Platshållare för bildnummer 4"/>
          <p:cNvSpPr>
            <a:spLocks noGrp="1"/>
          </p:cNvSpPr>
          <p:nvPr>
            <p:ph type="sldNum" sz="quarter" idx="12"/>
          </p:nvPr>
        </p:nvSpPr>
        <p:spPr/>
        <p:txBody>
          <a:bodyPr/>
          <a:lstStyle/>
          <a:p>
            <a:fld id="{C4D83055-B480-425C-AE2D-0955F072BBF0}" type="slidenum">
              <a:rPr lang="sv-SE" smtClean="0">
                <a:solidFill>
                  <a:prstClr val="black">
                    <a:tint val="75000"/>
                  </a:prstClr>
                </a:solidFill>
              </a:rPr>
              <a:pPr/>
              <a:t>83</a:t>
            </a:fld>
            <a:endParaRPr lang="sv-SE">
              <a:solidFill>
                <a:prstClr val="black">
                  <a:tint val="75000"/>
                </a:prstClr>
              </a:solidFill>
            </a:endParaRPr>
          </a:p>
        </p:txBody>
      </p:sp>
    </p:spTree>
    <p:extLst>
      <p:ext uri="{BB962C8B-B14F-4D97-AF65-F5344CB8AC3E}">
        <p14:creationId xmlns:p14="http://schemas.microsoft.com/office/powerpoint/2010/main" val="2231375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95605"/>
            <a:ext cx="10515600" cy="1325563"/>
          </a:xfrm>
        </p:spPr>
        <p:txBody>
          <a:bodyPr/>
          <a:lstStyle/>
          <a:p>
            <a:r>
              <a:rPr lang="sv-SE" b="1" dirty="0" smtClean="0">
                <a:solidFill>
                  <a:srgbClr val="FFC000"/>
                </a:solidFill>
                <a:latin typeface="Arial Black" panose="020B0A04020102020204" pitchFamily="34" charset="0"/>
              </a:rPr>
              <a:t>Case 3 (Stdev1 = </a:t>
            </a:r>
            <a:r>
              <a:rPr lang="sv-SE" b="1" dirty="0" err="1" smtClean="0">
                <a:solidFill>
                  <a:srgbClr val="FFC000"/>
                </a:solidFill>
                <a:latin typeface="Arial Black" panose="020B0A04020102020204" pitchFamily="34" charset="0"/>
              </a:rPr>
              <a:t>high</a:t>
            </a:r>
            <a:r>
              <a:rPr lang="sv-SE" b="1" dirty="0" smtClean="0">
                <a:solidFill>
                  <a:srgbClr val="FFC000"/>
                </a:solidFill>
                <a:latin typeface="Arial Black" panose="020B0A04020102020204" pitchFamily="34" charset="0"/>
              </a:rPr>
              <a:t>)</a:t>
            </a:r>
            <a:endParaRPr lang="sv-SE" b="1" dirty="0">
              <a:solidFill>
                <a:srgbClr val="FFC000"/>
              </a:solidFill>
              <a:latin typeface="Arial Black" panose="020B0A04020102020204" pitchFamily="34" charset="0"/>
            </a:endParaRPr>
          </a:p>
        </p:txBody>
      </p:sp>
      <p:sp>
        <p:nvSpPr>
          <p:cNvPr id="3" name="Platshållare för innehåll 2"/>
          <p:cNvSpPr>
            <a:spLocks noGrp="1"/>
          </p:cNvSpPr>
          <p:nvPr>
            <p:ph idx="1"/>
          </p:nvPr>
        </p:nvSpPr>
        <p:spPr/>
        <p:txBody>
          <a:bodyPr/>
          <a:lstStyle/>
          <a:p>
            <a:r>
              <a:rPr lang="sv-SE" dirty="0" smtClean="0"/>
              <a:t>The standard deviation </a:t>
            </a:r>
            <a:r>
              <a:rPr lang="sv-SE" dirty="0" err="1" smtClean="0"/>
              <a:t>of</a:t>
            </a:r>
            <a:r>
              <a:rPr lang="sv-SE" dirty="0" smtClean="0"/>
              <a:t> the </a:t>
            </a:r>
            <a:r>
              <a:rPr lang="sv-SE" dirty="0" err="1" smtClean="0"/>
              <a:t>price</a:t>
            </a:r>
            <a:r>
              <a:rPr lang="sv-SE" dirty="0" smtClean="0"/>
              <a:t> </a:t>
            </a:r>
            <a:r>
              <a:rPr lang="sv-SE" dirty="0" err="1" smtClean="0"/>
              <a:t>of</a:t>
            </a:r>
            <a:r>
              <a:rPr lang="sv-SE" dirty="0" smtClean="0"/>
              <a:t> species 1 </a:t>
            </a:r>
            <a:r>
              <a:rPr lang="sv-SE" dirty="0" err="1" smtClean="0"/>
              <a:t>increases</a:t>
            </a:r>
            <a:r>
              <a:rPr lang="sv-SE" dirty="0" smtClean="0"/>
              <a:t> by 100% (from 15 to 30).</a:t>
            </a:r>
          </a:p>
          <a:p>
            <a:r>
              <a:rPr lang="sv-SE" dirty="0" smtClean="0"/>
              <a:t>The optimal </a:t>
            </a:r>
            <a:r>
              <a:rPr lang="sv-SE" dirty="0" err="1" smtClean="0"/>
              <a:t>control</a:t>
            </a:r>
            <a:r>
              <a:rPr lang="sv-SE" dirty="0" smtClean="0"/>
              <a:t> </a:t>
            </a:r>
            <a:r>
              <a:rPr lang="sv-SE" dirty="0" err="1" smtClean="0"/>
              <a:t>boundary</a:t>
            </a:r>
            <a:r>
              <a:rPr lang="sv-SE" dirty="0" smtClean="0"/>
              <a:t> </a:t>
            </a:r>
            <a:r>
              <a:rPr lang="sv-SE" dirty="0" err="1" smtClean="0"/>
              <a:t>of</a:t>
            </a:r>
            <a:r>
              <a:rPr lang="sv-SE" dirty="0" smtClean="0"/>
              <a:t> species 1 </a:t>
            </a:r>
            <a:r>
              <a:rPr lang="sv-SE" dirty="0" err="1" smtClean="0"/>
              <a:t>shifts</a:t>
            </a:r>
            <a:r>
              <a:rPr lang="sv-SE" dirty="0" smtClean="0"/>
              <a:t> to North </a:t>
            </a:r>
            <a:r>
              <a:rPr lang="sv-SE" dirty="0" err="1" smtClean="0"/>
              <a:t>East</a:t>
            </a:r>
            <a:r>
              <a:rPr lang="sv-SE" dirty="0" smtClean="0"/>
              <a:t>.</a:t>
            </a:r>
          </a:p>
          <a:p>
            <a:r>
              <a:rPr lang="sv-SE" dirty="0" smtClean="0"/>
              <a:t>If harvesting </a:t>
            </a:r>
            <a:r>
              <a:rPr lang="sv-SE" dirty="0" err="1" smtClean="0"/>
              <a:t>of</a:t>
            </a:r>
            <a:r>
              <a:rPr lang="sv-SE" dirty="0" smtClean="0"/>
              <a:t> a </a:t>
            </a:r>
            <a:r>
              <a:rPr lang="sv-SE" dirty="0" err="1" smtClean="0"/>
              <a:t>tree</a:t>
            </a:r>
            <a:r>
              <a:rPr lang="sv-SE" dirty="0" smtClean="0"/>
              <a:t> </a:t>
            </a:r>
            <a:r>
              <a:rPr lang="sv-SE" dirty="0" err="1" smtClean="0"/>
              <a:t>of</a:t>
            </a:r>
            <a:r>
              <a:rPr lang="sv-SE" dirty="0" smtClean="0"/>
              <a:t> species 1 </a:t>
            </a:r>
            <a:r>
              <a:rPr lang="sv-SE" dirty="0" err="1" smtClean="0"/>
              <a:t>should</a:t>
            </a:r>
            <a:r>
              <a:rPr lang="sv-SE" dirty="0" smtClean="0"/>
              <a:t> be optimal, the </a:t>
            </a:r>
            <a:r>
              <a:rPr lang="sv-SE" dirty="0" err="1" smtClean="0"/>
              <a:t>price</a:t>
            </a:r>
            <a:r>
              <a:rPr lang="sv-SE" dirty="0" smtClean="0"/>
              <a:t> has to be </a:t>
            </a:r>
            <a:r>
              <a:rPr lang="sv-SE" dirty="0" err="1" smtClean="0"/>
              <a:t>higher</a:t>
            </a:r>
            <a:r>
              <a:rPr lang="sv-SE" dirty="0" smtClean="0"/>
              <a:t> </a:t>
            </a:r>
            <a:r>
              <a:rPr lang="sv-SE" dirty="0" err="1" smtClean="0"/>
              <a:t>than</a:t>
            </a:r>
            <a:r>
              <a:rPr lang="sv-SE" dirty="0" smtClean="0"/>
              <a:t> </a:t>
            </a:r>
            <a:r>
              <a:rPr lang="sv-SE" dirty="0" err="1" smtClean="0"/>
              <a:t>before</a:t>
            </a:r>
            <a:r>
              <a:rPr lang="sv-SE" dirty="0" smtClean="0"/>
              <a:t>. </a:t>
            </a:r>
            <a:r>
              <a:rPr lang="sv-SE" dirty="0" err="1" smtClean="0"/>
              <a:t>This</a:t>
            </a:r>
            <a:r>
              <a:rPr lang="sv-SE" dirty="0" smtClean="0"/>
              <a:t> is </a:t>
            </a:r>
            <a:r>
              <a:rPr lang="sv-SE" dirty="0" err="1" smtClean="0"/>
              <a:t>reasonable</a:t>
            </a:r>
            <a:r>
              <a:rPr lang="sv-SE" dirty="0" smtClean="0"/>
              <a:t> </a:t>
            </a:r>
            <a:r>
              <a:rPr lang="sv-SE" dirty="0" err="1" smtClean="0"/>
              <a:t>since</a:t>
            </a:r>
            <a:r>
              <a:rPr lang="sv-SE" dirty="0" smtClean="0"/>
              <a:t> the </a:t>
            </a:r>
            <a:r>
              <a:rPr lang="sv-SE" dirty="0" err="1" smtClean="0"/>
              <a:t>probabilities</a:t>
            </a:r>
            <a:r>
              <a:rPr lang="sv-SE" dirty="0" smtClean="0"/>
              <a:t> </a:t>
            </a:r>
            <a:r>
              <a:rPr lang="sv-SE" dirty="0" err="1" smtClean="0"/>
              <a:t>of</a:t>
            </a:r>
            <a:r>
              <a:rPr lang="sv-SE" dirty="0" smtClean="0"/>
              <a:t> </a:t>
            </a:r>
            <a:r>
              <a:rPr lang="sv-SE" dirty="0" err="1" smtClean="0"/>
              <a:t>high</a:t>
            </a:r>
            <a:r>
              <a:rPr lang="sv-SE" dirty="0" smtClean="0"/>
              <a:t> </a:t>
            </a:r>
            <a:r>
              <a:rPr lang="sv-SE" dirty="0" err="1" smtClean="0"/>
              <a:t>prices</a:t>
            </a:r>
            <a:r>
              <a:rPr lang="sv-SE" dirty="0" smtClean="0"/>
              <a:t> </a:t>
            </a:r>
            <a:r>
              <a:rPr lang="sv-SE" dirty="0" err="1" smtClean="0"/>
              <a:t>are</a:t>
            </a:r>
            <a:r>
              <a:rPr lang="sv-SE" dirty="0" smtClean="0"/>
              <a:t> </a:t>
            </a:r>
            <a:r>
              <a:rPr lang="sv-SE" dirty="0" err="1" smtClean="0"/>
              <a:t>higher</a:t>
            </a:r>
            <a:r>
              <a:rPr lang="sv-SE" dirty="0" smtClean="0"/>
              <a:t> </a:t>
            </a:r>
            <a:r>
              <a:rPr lang="sv-SE" dirty="0" err="1" smtClean="0"/>
              <a:t>than</a:t>
            </a:r>
            <a:r>
              <a:rPr lang="sv-SE" dirty="0" smtClean="0"/>
              <a:t> </a:t>
            </a:r>
            <a:r>
              <a:rPr lang="sv-SE" dirty="0" err="1" smtClean="0"/>
              <a:t>before</a:t>
            </a:r>
            <a:r>
              <a:rPr lang="sv-SE" dirty="0" smtClean="0"/>
              <a:t> and </a:t>
            </a:r>
            <a:r>
              <a:rPr lang="sv-SE" dirty="0" err="1" smtClean="0"/>
              <a:t>we</a:t>
            </a:r>
            <a:r>
              <a:rPr lang="sv-SE" dirty="0" smtClean="0"/>
              <a:t> </a:t>
            </a:r>
            <a:r>
              <a:rPr lang="sv-SE" dirty="0" err="1" smtClean="0"/>
              <a:t>want</a:t>
            </a:r>
            <a:r>
              <a:rPr lang="sv-SE" dirty="0" smtClean="0"/>
              <a:t> to </a:t>
            </a:r>
            <a:r>
              <a:rPr lang="sv-SE" dirty="0" err="1" smtClean="0"/>
              <a:t>harvest</a:t>
            </a:r>
            <a:r>
              <a:rPr lang="sv-SE" dirty="0" smtClean="0"/>
              <a:t> </a:t>
            </a:r>
            <a:r>
              <a:rPr lang="sv-SE" dirty="0" err="1" smtClean="0"/>
              <a:t>when</a:t>
            </a:r>
            <a:r>
              <a:rPr lang="sv-SE" dirty="0" smtClean="0"/>
              <a:t> </a:t>
            </a:r>
            <a:r>
              <a:rPr lang="sv-SE" dirty="0" err="1" smtClean="0"/>
              <a:t>prices</a:t>
            </a:r>
            <a:r>
              <a:rPr lang="sv-SE" dirty="0" smtClean="0"/>
              <a:t> </a:t>
            </a:r>
            <a:r>
              <a:rPr lang="sv-SE" dirty="0" err="1" smtClean="0"/>
              <a:t>are</a:t>
            </a:r>
            <a:r>
              <a:rPr lang="sv-SE" dirty="0" smtClean="0"/>
              <a:t> </a:t>
            </a:r>
            <a:r>
              <a:rPr lang="sv-SE" dirty="0" err="1" smtClean="0"/>
              <a:t>high</a:t>
            </a:r>
            <a:r>
              <a:rPr lang="sv-SE" dirty="0" smtClean="0"/>
              <a:t>. </a:t>
            </a:r>
            <a:r>
              <a:rPr lang="sv-SE" dirty="0" err="1" smtClean="0"/>
              <a:t>Hence</a:t>
            </a:r>
            <a:r>
              <a:rPr lang="sv-SE" dirty="0" smtClean="0"/>
              <a:t>, </a:t>
            </a:r>
            <a:r>
              <a:rPr lang="sv-SE" dirty="0" err="1" smtClean="0"/>
              <a:t>we</a:t>
            </a:r>
            <a:r>
              <a:rPr lang="sv-SE" dirty="0" smtClean="0"/>
              <a:t> </a:t>
            </a:r>
            <a:r>
              <a:rPr lang="sv-SE" dirty="0" err="1" smtClean="0"/>
              <a:t>should</a:t>
            </a:r>
            <a:r>
              <a:rPr lang="sv-SE" dirty="0" smtClean="0"/>
              <a:t> </a:t>
            </a:r>
            <a:r>
              <a:rPr lang="sv-SE" dirty="0" err="1" smtClean="0"/>
              <a:t>request</a:t>
            </a:r>
            <a:r>
              <a:rPr lang="sv-SE" dirty="0" smtClean="0"/>
              <a:t> a </a:t>
            </a:r>
            <a:r>
              <a:rPr lang="sv-SE" dirty="0" err="1" smtClean="0"/>
              <a:t>higher</a:t>
            </a:r>
            <a:r>
              <a:rPr lang="sv-SE" dirty="0" smtClean="0"/>
              <a:t> </a:t>
            </a:r>
            <a:r>
              <a:rPr lang="sv-SE" dirty="0" err="1" smtClean="0"/>
              <a:t>price</a:t>
            </a:r>
            <a:r>
              <a:rPr lang="sv-SE" dirty="0" smtClean="0"/>
              <a:t> in order to </a:t>
            </a:r>
            <a:r>
              <a:rPr lang="sv-SE" dirty="0" err="1" smtClean="0"/>
              <a:t>harvest</a:t>
            </a:r>
            <a:r>
              <a:rPr lang="sv-SE" dirty="0" smtClean="0"/>
              <a:t>. </a:t>
            </a:r>
            <a:r>
              <a:rPr lang="sv-SE" dirty="0" err="1" smtClean="0"/>
              <a:t>Otherwise</a:t>
            </a:r>
            <a:r>
              <a:rPr lang="sv-SE" dirty="0" smtClean="0"/>
              <a:t> </a:t>
            </a:r>
            <a:r>
              <a:rPr lang="sv-SE" dirty="0" err="1" smtClean="0"/>
              <a:t>we</a:t>
            </a:r>
            <a:r>
              <a:rPr lang="sv-SE" dirty="0" smtClean="0"/>
              <a:t> </a:t>
            </a:r>
            <a:r>
              <a:rPr lang="sv-SE" dirty="0" err="1" smtClean="0"/>
              <a:t>can</a:t>
            </a:r>
            <a:r>
              <a:rPr lang="sv-SE" dirty="0" smtClean="0"/>
              <a:t> </a:t>
            </a:r>
            <a:r>
              <a:rPr lang="sv-SE" dirty="0" err="1" smtClean="0"/>
              <a:t>wait</a:t>
            </a:r>
            <a:r>
              <a:rPr lang="sv-SE" dirty="0" smtClean="0"/>
              <a:t> </a:t>
            </a:r>
            <a:r>
              <a:rPr lang="sv-SE" dirty="0" err="1" smtClean="0"/>
              <a:t>longer</a:t>
            </a:r>
            <a:r>
              <a:rPr lang="sv-SE" dirty="0" smtClean="0"/>
              <a:t> for a </a:t>
            </a:r>
            <a:r>
              <a:rPr lang="sv-SE" dirty="0" err="1" smtClean="0"/>
              <a:t>good</a:t>
            </a:r>
            <a:r>
              <a:rPr lang="sv-SE" dirty="0" smtClean="0"/>
              <a:t> </a:t>
            </a:r>
            <a:r>
              <a:rPr lang="sv-SE" dirty="0" err="1" smtClean="0"/>
              <a:t>price</a:t>
            </a:r>
            <a:r>
              <a:rPr lang="sv-SE" dirty="0" smtClean="0"/>
              <a:t>.</a:t>
            </a:r>
          </a:p>
          <a:p>
            <a:r>
              <a:rPr lang="sv-SE" dirty="0" smtClean="0"/>
              <a:t>The </a:t>
            </a:r>
            <a:r>
              <a:rPr lang="sv-SE" dirty="0" err="1" smtClean="0"/>
              <a:t>expected</a:t>
            </a:r>
            <a:r>
              <a:rPr lang="sv-SE" dirty="0" smtClean="0"/>
              <a:t> present </a:t>
            </a:r>
            <a:r>
              <a:rPr lang="sv-SE" dirty="0" err="1" smtClean="0"/>
              <a:t>value</a:t>
            </a:r>
            <a:r>
              <a:rPr lang="sv-SE" dirty="0" smtClean="0"/>
              <a:t> is </a:t>
            </a:r>
            <a:r>
              <a:rPr lang="sv-SE" b="1" dirty="0" smtClean="0"/>
              <a:t>1.34 </a:t>
            </a:r>
            <a:r>
              <a:rPr lang="sv-SE" b="1" dirty="0" err="1" smtClean="0"/>
              <a:t>times</a:t>
            </a:r>
            <a:r>
              <a:rPr lang="sv-SE" b="1" dirty="0" smtClean="0"/>
              <a:t> </a:t>
            </a:r>
            <a:r>
              <a:rPr lang="sv-SE" dirty="0" err="1" smtClean="0"/>
              <a:t>higher</a:t>
            </a:r>
            <a:r>
              <a:rPr lang="sv-SE" dirty="0" smtClean="0"/>
              <a:t> </a:t>
            </a:r>
            <a:r>
              <a:rPr lang="sv-SE" dirty="0" err="1" smtClean="0"/>
              <a:t>than</a:t>
            </a:r>
            <a:r>
              <a:rPr lang="sv-SE" dirty="0" smtClean="0"/>
              <a:t> </a:t>
            </a:r>
            <a:r>
              <a:rPr lang="sv-SE" dirty="0" err="1" smtClean="0"/>
              <a:t>before</a:t>
            </a:r>
            <a:r>
              <a:rPr lang="sv-SE" dirty="0" smtClean="0"/>
              <a:t>.</a:t>
            </a:r>
          </a:p>
          <a:p>
            <a:pPr marL="0" indent="0">
              <a:buNone/>
            </a:pP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solidFill>
                  <a:prstClr val="black">
                    <a:tint val="75000"/>
                  </a:prstClr>
                </a:solidFill>
              </a:rPr>
              <a:pPr/>
              <a:t>84</a:t>
            </a:fld>
            <a:endParaRPr lang="sv-SE">
              <a:solidFill>
                <a:prstClr val="black">
                  <a:tint val="75000"/>
                </a:prstClr>
              </a:solidFill>
            </a:endParaRPr>
          </a:p>
        </p:txBody>
      </p:sp>
    </p:spTree>
    <p:extLst>
      <p:ext uri="{BB962C8B-B14F-4D97-AF65-F5344CB8AC3E}">
        <p14:creationId xmlns:p14="http://schemas.microsoft.com/office/powerpoint/2010/main" val="40468026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13263" y="2262164"/>
            <a:ext cx="10515600" cy="1325563"/>
          </a:xfrm>
        </p:spPr>
        <p:txBody>
          <a:bodyPr>
            <a:normAutofit/>
          </a:bodyPr>
          <a:lstStyle/>
          <a:p>
            <a:pPr algn="ctr"/>
            <a:r>
              <a:rPr lang="sv-SE" b="1" i="1" dirty="0" smtClean="0">
                <a:solidFill>
                  <a:srgbClr val="FF0000"/>
                </a:solidFill>
              </a:rPr>
              <a:t>CONCLUSIONS</a:t>
            </a:r>
            <a:endParaRPr lang="sv-SE" b="1" i="1" dirty="0">
              <a:solidFill>
                <a:srgbClr val="FF0000"/>
              </a:solidFill>
            </a:endParaRPr>
          </a:p>
        </p:txBody>
      </p:sp>
      <p:sp>
        <p:nvSpPr>
          <p:cNvPr id="3" name="Platshållare för bildnummer 2"/>
          <p:cNvSpPr>
            <a:spLocks noGrp="1"/>
          </p:cNvSpPr>
          <p:nvPr>
            <p:ph type="sldNum" sz="quarter" idx="12"/>
          </p:nvPr>
        </p:nvSpPr>
        <p:spPr/>
        <p:txBody>
          <a:bodyPr/>
          <a:lstStyle/>
          <a:p>
            <a:fld id="{C4D83055-B480-425C-AE2D-0955F072BBF0}" type="slidenum">
              <a:rPr lang="sv-SE" smtClean="0"/>
              <a:t>85</a:t>
            </a:fld>
            <a:endParaRPr lang="sv-SE"/>
          </a:p>
        </p:txBody>
      </p:sp>
    </p:spTree>
    <p:extLst>
      <p:ext uri="{BB962C8B-B14F-4D97-AF65-F5344CB8AC3E}">
        <p14:creationId xmlns:p14="http://schemas.microsoft.com/office/powerpoint/2010/main" val="2100973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753314"/>
            <a:ext cx="10515600" cy="1325563"/>
          </a:xfrm>
        </p:spPr>
        <p:txBody>
          <a:bodyPr>
            <a:normAutofit fontScale="90000"/>
          </a:bodyPr>
          <a:lstStyle/>
          <a:p>
            <a:r>
              <a:rPr lang="sv-SE" sz="1400" dirty="0" err="1">
                <a:solidFill>
                  <a:srgbClr val="0070C0"/>
                </a:solidFill>
                <a:latin typeface="Arial Black" panose="020B0A04020102020204" pitchFamily="34" charset="0"/>
              </a:rPr>
              <a:t>Optimization</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Multi Species </a:t>
            </a:r>
            <a:r>
              <a:rPr lang="sv-SE" sz="1400" dirty="0" err="1">
                <a:solidFill>
                  <a:srgbClr val="0070C0"/>
                </a:solidFill>
                <a:latin typeface="Arial Black" panose="020B0A04020102020204" pitchFamily="34" charset="0"/>
              </a:rPr>
              <a:t>Continuous</a:t>
            </a:r>
            <a:r>
              <a:rPr lang="sv-SE" sz="1400" dirty="0">
                <a:solidFill>
                  <a:srgbClr val="0070C0"/>
                </a:solidFill>
                <a:latin typeface="Arial Black" panose="020B0A04020102020204" pitchFamily="34" charset="0"/>
              </a:rPr>
              <a:t> Cover Forest Management </a:t>
            </a:r>
            <a:r>
              <a:rPr lang="sv-SE" sz="1400" dirty="0" err="1">
                <a:solidFill>
                  <a:srgbClr val="0070C0"/>
                </a:solidFill>
                <a:latin typeface="Arial Black" panose="020B0A04020102020204" pitchFamily="34" charset="0"/>
              </a:rPr>
              <a:t>with</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Stochastic</a:t>
            </a:r>
            <a:r>
              <a:rPr lang="sv-SE" sz="1400" dirty="0">
                <a:solidFill>
                  <a:srgbClr val="0070C0"/>
                </a:solidFill>
                <a:latin typeface="Arial Black" panose="020B0A04020102020204" pitchFamily="34" charset="0"/>
              </a:rPr>
              <a:t> Prices via Determination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the Adaptive </a:t>
            </a:r>
            <a:r>
              <a:rPr lang="sv-SE" sz="1400" dirty="0" err="1">
                <a:solidFill>
                  <a:srgbClr val="0070C0"/>
                </a:solidFill>
                <a:latin typeface="Arial Black" panose="020B0A04020102020204" pitchFamily="34" charset="0"/>
              </a:rPr>
              <a:t>Harvest</a:t>
            </a:r>
            <a:r>
              <a:rPr lang="sv-SE" sz="1400" dirty="0">
                <a:solidFill>
                  <a:srgbClr val="0070C0"/>
                </a:solidFill>
                <a:latin typeface="Arial Black" panose="020B0A04020102020204" pitchFamily="34" charset="0"/>
              </a:rPr>
              <a:t> Control </a:t>
            </a:r>
            <a:r>
              <a:rPr lang="sv-SE" sz="1400" dirty="0" err="1">
                <a:solidFill>
                  <a:srgbClr val="0070C0"/>
                </a:solidFill>
                <a:latin typeface="Arial Black" panose="020B0A04020102020204" pitchFamily="34" charset="0"/>
              </a:rPr>
              <a:t>Function</a:t>
            </a:r>
            <a:r>
              <a:rPr lang="sv-SE" sz="1400" dirty="0">
                <a:solidFill>
                  <a:prstClr val="black"/>
                </a:solidFill>
                <a:latin typeface="Arial Black" panose="020B0A04020102020204" pitchFamily="34" charset="0"/>
              </a:rPr>
              <a:t/>
            </a:r>
            <a:br>
              <a:rPr lang="sv-SE" sz="1400"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
            </a:r>
            <a:br>
              <a:rPr lang="sv-SE" sz="1400" b="1"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Peter </a:t>
            </a:r>
            <a:r>
              <a:rPr lang="sv-SE" sz="1400" b="1" dirty="0" err="1">
                <a:solidFill>
                  <a:prstClr val="black"/>
                </a:solidFill>
                <a:latin typeface="Arial Black" panose="020B0A04020102020204" pitchFamily="34" charset="0"/>
              </a:rPr>
              <a:t>Lohmander</a:t>
            </a:r>
            <a:r>
              <a:rPr lang="sv-SE" sz="1400" dirty="0">
                <a:solidFill>
                  <a:prstClr val="black"/>
                </a:solidFill>
              </a:rPr>
              <a:t/>
            </a:r>
            <a:br>
              <a:rPr lang="sv-SE" sz="1400" dirty="0">
                <a:solidFill>
                  <a:prstClr val="black"/>
                </a:solidFill>
              </a:rPr>
            </a:br>
            <a:r>
              <a:rPr lang="sv-SE" sz="1400" b="1" i="1" dirty="0">
                <a:solidFill>
                  <a:srgbClr val="002060"/>
                </a:solidFill>
              </a:rPr>
              <a:t>18th Symposium on Systems </a:t>
            </a:r>
            <a:r>
              <a:rPr lang="sv-SE" sz="1400" b="1" i="1" dirty="0" err="1">
                <a:solidFill>
                  <a:srgbClr val="002060"/>
                </a:solidFill>
              </a:rPr>
              <a:t>Analysis</a:t>
            </a:r>
            <a:r>
              <a:rPr lang="sv-SE" sz="1400" b="1" i="1" dirty="0">
                <a:solidFill>
                  <a:srgbClr val="002060"/>
                </a:solidFill>
              </a:rPr>
              <a:t> in Forest Resources, SSAFR </a:t>
            </a:r>
            <a:r>
              <a:rPr lang="sv-SE" sz="1400" b="1" i="1" dirty="0" err="1">
                <a:solidFill>
                  <a:srgbClr val="002060"/>
                </a:solidFill>
              </a:rPr>
              <a:t>March</a:t>
            </a:r>
            <a:r>
              <a:rPr lang="sv-SE" sz="1400" b="1" i="1" dirty="0">
                <a:solidFill>
                  <a:srgbClr val="002060"/>
                </a:solidFill>
              </a:rPr>
              <a:t> 3 - 7, 2019 Puerto Varas, Chile</a:t>
            </a:r>
            <a:r>
              <a:rPr lang="sv-SE" sz="2200" b="1" i="1" dirty="0">
                <a:solidFill>
                  <a:srgbClr val="002060"/>
                </a:solidFill>
              </a:rPr>
              <a:t/>
            </a:r>
            <a:br>
              <a:rPr lang="sv-SE" sz="2200" b="1" i="1" dirty="0">
                <a:solidFill>
                  <a:srgbClr val="002060"/>
                </a:solidFill>
              </a:rPr>
            </a:br>
            <a:endParaRPr lang="sv-SE" sz="2800" b="1" i="1" dirty="0">
              <a:solidFill>
                <a:srgbClr val="002060"/>
              </a:solidFill>
              <a:latin typeface="Arial Black" panose="020B0A04020102020204" pitchFamily="34" charset="0"/>
            </a:endParaRPr>
          </a:p>
        </p:txBody>
      </p:sp>
      <p:sp>
        <p:nvSpPr>
          <p:cNvPr id="3" name="Platshållare för innehåll 2"/>
          <p:cNvSpPr>
            <a:spLocks noGrp="1"/>
          </p:cNvSpPr>
          <p:nvPr>
            <p:ph idx="1"/>
          </p:nvPr>
        </p:nvSpPr>
        <p:spPr>
          <a:xfrm>
            <a:off x="838200" y="2506662"/>
            <a:ext cx="10515600" cy="4351338"/>
          </a:xfrm>
        </p:spPr>
        <p:txBody>
          <a:bodyPr/>
          <a:lstStyle/>
          <a:p>
            <a:r>
              <a:rPr lang="sv-SE" dirty="0"/>
              <a:t>The </a:t>
            </a:r>
            <a:r>
              <a:rPr lang="sv-SE" dirty="0" smtClean="0"/>
              <a:t>Limit Diameter ( = DL) </a:t>
            </a:r>
            <a:r>
              <a:rPr lang="sv-SE" dirty="0"/>
              <a:t>is a </a:t>
            </a:r>
            <a:r>
              <a:rPr lang="sv-SE" dirty="0" err="1"/>
              <a:t>function</a:t>
            </a:r>
            <a:r>
              <a:rPr lang="sv-SE" dirty="0"/>
              <a:t> </a:t>
            </a:r>
            <a:r>
              <a:rPr lang="sv-SE" dirty="0" err="1"/>
              <a:t>of</a:t>
            </a:r>
            <a:r>
              <a:rPr lang="sv-SE" dirty="0"/>
              <a:t> the </a:t>
            </a:r>
            <a:r>
              <a:rPr lang="sv-SE" dirty="0" err="1"/>
              <a:t>tree</a:t>
            </a:r>
            <a:r>
              <a:rPr lang="sv-SE" dirty="0"/>
              <a:t> species. </a:t>
            </a:r>
            <a:endParaRPr lang="sv-SE" dirty="0" smtClean="0"/>
          </a:p>
          <a:p>
            <a:r>
              <a:rPr lang="sv-SE" dirty="0" err="1" smtClean="0"/>
              <a:t>Furthermore</a:t>
            </a:r>
            <a:r>
              <a:rPr lang="sv-SE" dirty="0"/>
              <a:t>, </a:t>
            </a:r>
            <a:r>
              <a:rPr lang="sv-SE" dirty="0" err="1"/>
              <a:t>if</a:t>
            </a:r>
            <a:r>
              <a:rPr lang="sv-SE" dirty="0"/>
              <a:t> the rate </a:t>
            </a:r>
            <a:r>
              <a:rPr lang="sv-SE" dirty="0" err="1"/>
              <a:t>of</a:t>
            </a:r>
            <a:r>
              <a:rPr lang="sv-SE" dirty="0"/>
              <a:t> </a:t>
            </a:r>
            <a:r>
              <a:rPr lang="sv-SE" dirty="0" err="1"/>
              <a:t>interest</a:t>
            </a:r>
            <a:r>
              <a:rPr lang="sv-SE" dirty="0"/>
              <a:t> in the </a:t>
            </a:r>
            <a:r>
              <a:rPr lang="sv-SE" dirty="0" err="1"/>
              <a:t>capital</a:t>
            </a:r>
            <a:r>
              <a:rPr lang="sv-SE" dirty="0"/>
              <a:t> market </a:t>
            </a:r>
            <a:r>
              <a:rPr lang="sv-SE" dirty="0" err="1"/>
              <a:t>increases</a:t>
            </a:r>
            <a:r>
              <a:rPr lang="sv-SE" dirty="0"/>
              <a:t>, the DL </a:t>
            </a:r>
            <a:r>
              <a:rPr lang="sv-SE" dirty="0" err="1"/>
              <a:t>decreases</a:t>
            </a:r>
            <a:r>
              <a:rPr lang="sv-SE" dirty="0"/>
              <a:t>. </a:t>
            </a:r>
            <a:endParaRPr lang="sv-SE" dirty="0" smtClean="0"/>
          </a:p>
          <a:p>
            <a:r>
              <a:rPr lang="sv-SE" dirty="0" smtClean="0"/>
              <a:t>The </a:t>
            </a:r>
            <a:r>
              <a:rPr lang="sv-SE" dirty="0"/>
              <a:t>DL is </a:t>
            </a:r>
            <a:r>
              <a:rPr lang="sv-SE" dirty="0" err="1"/>
              <a:t>also</a:t>
            </a:r>
            <a:r>
              <a:rPr lang="sv-SE" dirty="0"/>
              <a:t> a </a:t>
            </a:r>
            <a:r>
              <a:rPr lang="sv-SE" dirty="0" err="1"/>
              <a:t>decreasing</a:t>
            </a:r>
            <a:r>
              <a:rPr lang="sv-SE" dirty="0"/>
              <a:t> </a:t>
            </a:r>
            <a:r>
              <a:rPr lang="sv-SE" dirty="0" err="1"/>
              <a:t>function</a:t>
            </a:r>
            <a:r>
              <a:rPr lang="sv-SE" dirty="0"/>
              <a:t> </a:t>
            </a:r>
            <a:r>
              <a:rPr lang="sv-SE" dirty="0" err="1"/>
              <a:t>of</a:t>
            </a:r>
            <a:r>
              <a:rPr lang="sv-SE" dirty="0"/>
              <a:t> the </a:t>
            </a:r>
            <a:r>
              <a:rPr lang="sv-SE" dirty="0" err="1" smtClean="0"/>
              <a:t>stochastic</a:t>
            </a:r>
            <a:r>
              <a:rPr lang="sv-SE" dirty="0" smtClean="0"/>
              <a:t> deviations </a:t>
            </a:r>
            <a:r>
              <a:rPr lang="sv-SE" dirty="0" err="1" smtClean="0"/>
              <a:t>of</a:t>
            </a:r>
            <a:r>
              <a:rPr lang="sv-SE" dirty="0" smtClean="0"/>
              <a:t> the </a:t>
            </a:r>
            <a:r>
              <a:rPr lang="sv-SE" dirty="0" err="1" smtClean="0"/>
              <a:t>price</a:t>
            </a:r>
            <a:r>
              <a:rPr lang="sv-SE" dirty="0" smtClean="0"/>
              <a:t> from the </a:t>
            </a:r>
            <a:r>
              <a:rPr lang="sv-SE" dirty="0" err="1" smtClean="0"/>
              <a:t>expected</a:t>
            </a:r>
            <a:r>
              <a:rPr lang="sv-SE" dirty="0" smtClean="0"/>
              <a:t> </a:t>
            </a:r>
            <a:r>
              <a:rPr lang="sv-SE" dirty="0" err="1" smtClean="0"/>
              <a:t>values</a:t>
            </a:r>
            <a:endParaRPr lang="sv-SE" dirty="0" smtClean="0"/>
          </a:p>
          <a:p>
            <a:r>
              <a:rPr lang="sv-SE" dirty="0" smtClean="0"/>
              <a:t>and </a:t>
            </a:r>
            <a:r>
              <a:rPr lang="sv-SE" dirty="0"/>
              <a:t>a </a:t>
            </a:r>
            <a:r>
              <a:rPr lang="sv-SE" dirty="0" err="1"/>
              <a:t>decreasing</a:t>
            </a:r>
            <a:r>
              <a:rPr lang="sv-SE" dirty="0"/>
              <a:t> </a:t>
            </a:r>
            <a:r>
              <a:rPr lang="sv-SE" dirty="0" err="1"/>
              <a:t>function</a:t>
            </a:r>
            <a:r>
              <a:rPr lang="sv-SE" dirty="0"/>
              <a:t> </a:t>
            </a:r>
            <a:r>
              <a:rPr lang="sv-SE" dirty="0" err="1"/>
              <a:t>of</a:t>
            </a:r>
            <a:r>
              <a:rPr lang="sv-SE" dirty="0"/>
              <a:t> the </a:t>
            </a:r>
            <a:r>
              <a:rPr lang="sv-SE" dirty="0" err="1"/>
              <a:t>local</a:t>
            </a:r>
            <a:r>
              <a:rPr lang="sv-SE" dirty="0"/>
              <a:t> </a:t>
            </a:r>
            <a:r>
              <a:rPr lang="sv-SE" dirty="0" err="1"/>
              <a:t>competition</a:t>
            </a:r>
            <a:r>
              <a:rPr lang="sv-SE" dirty="0"/>
              <a:t> from </a:t>
            </a:r>
            <a:r>
              <a:rPr lang="sv-SE" dirty="0" err="1"/>
              <a:t>neighbour</a:t>
            </a:r>
            <a:r>
              <a:rPr lang="sv-SE" dirty="0"/>
              <a:t> </a:t>
            </a:r>
            <a:r>
              <a:rPr lang="sv-SE" dirty="0" err="1"/>
              <a:t>trees</a:t>
            </a:r>
            <a:r>
              <a:rPr lang="sv-SE" dirty="0"/>
              <a:t>.</a:t>
            </a:r>
          </a:p>
          <a:p>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t>86</a:t>
            </a:fld>
            <a:endParaRPr lang="sv-SE"/>
          </a:p>
        </p:txBody>
      </p:sp>
    </p:spTree>
    <p:extLst>
      <p:ext uri="{BB962C8B-B14F-4D97-AF65-F5344CB8AC3E}">
        <p14:creationId xmlns:p14="http://schemas.microsoft.com/office/powerpoint/2010/main" val="2749320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753314"/>
            <a:ext cx="10515600" cy="1325563"/>
          </a:xfrm>
        </p:spPr>
        <p:txBody>
          <a:bodyPr>
            <a:normAutofit fontScale="90000"/>
          </a:bodyPr>
          <a:lstStyle/>
          <a:p>
            <a:r>
              <a:rPr lang="sv-SE" sz="1400" dirty="0" err="1">
                <a:solidFill>
                  <a:srgbClr val="0070C0"/>
                </a:solidFill>
                <a:latin typeface="Arial Black" panose="020B0A04020102020204" pitchFamily="34" charset="0"/>
              </a:rPr>
              <a:t>Optimization</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Multi Species </a:t>
            </a:r>
            <a:r>
              <a:rPr lang="sv-SE" sz="1400" dirty="0" err="1">
                <a:solidFill>
                  <a:srgbClr val="0070C0"/>
                </a:solidFill>
                <a:latin typeface="Arial Black" panose="020B0A04020102020204" pitchFamily="34" charset="0"/>
              </a:rPr>
              <a:t>Continuous</a:t>
            </a:r>
            <a:r>
              <a:rPr lang="sv-SE" sz="1400" dirty="0">
                <a:solidFill>
                  <a:srgbClr val="0070C0"/>
                </a:solidFill>
                <a:latin typeface="Arial Black" panose="020B0A04020102020204" pitchFamily="34" charset="0"/>
              </a:rPr>
              <a:t> Cover Forest Management </a:t>
            </a:r>
            <a:r>
              <a:rPr lang="sv-SE" sz="1400" dirty="0" err="1">
                <a:solidFill>
                  <a:srgbClr val="0070C0"/>
                </a:solidFill>
                <a:latin typeface="Arial Black" panose="020B0A04020102020204" pitchFamily="34" charset="0"/>
              </a:rPr>
              <a:t>with</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Stochastic</a:t>
            </a:r>
            <a:r>
              <a:rPr lang="sv-SE" sz="1400" dirty="0">
                <a:solidFill>
                  <a:srgbClr val="0070C0"/>
                </a:solidFill>
                <a:latin typeface="Arial Black" panose="020B0A04020102020204" pitchFamily="34" charset="0"/>
              </a:rPr>
              <a:t> Prices via Determination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the Adaptive </a:t>
            </a:r>
            <a:r>
              <a:rPr lang="sv-SE" sz="1400" dirty="0" err="1">
                <a:solidFill>
                  <a:srgbClr val="0070C0"/>
                </a:solidFill>
                <a:latin typeface="Arial Black" panose="020B0A04020102020204" pitchFamily="34" charset="0"/>
              </a:rPr>
              <a:t>Harvest</a:t>
            </a:r>
            <a:r>
              <a:rPr lang="sv-SE" sz="1400" dirty="0">
                <a:solidFill>
                  <a:srgbClr val="0070C0"/>
                </a:solidFill>
                <a:latin typeface="Arial Black" panose="020B0A04020102020204" pitchFamily="34" charset="0"/>
              </a:rPr>
              <a:t> Control </a:t>
            </a:r>
            <a:r>
              <a:rPr lang="sv-SE" sz="1400" dirty="0" err="1">
                <a:solidFill>
                  <a:srgbClr val="0070C0"/>
                </a:solidFill>
                <a:latin typeface="Arial Black" panose="020B0A04020102020204" pitchFamily="34" charset="0"/>
              </a:rPr>
              <a:t>Function</a:t>
            </a:r>
            <a:r>
              <a:rPr lang="sv-SE" sz="1400" dirty="0">
                <a:solidFill>
                  <a:prstClr val="black"/>
                </a:solidFill>
                <a:latin typeface="Arial Black" panose="020B0A04020102020204" pitchFamily="34" charset="0"/>
              </a:rPr>
              <a:t/>
            </a:r>
            <a:br>
              <a:rPr lang="sv-SE" sz="1400"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
            </a:r>
            <a:br>
              <a:rPr lang="sv-SE" sz="1400" b="1"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Peter </a:t>
            </a:r>
            <a:r>
              <a:rPr lang="sv-SE" sz="1400" b="1" dirty="0" err="1">
                <a:solidFill>
                  <a:prstClr val="black"/>
                </a:solidFill>
                <a:latin typeface="Arial Black" panose="020B0A04020102020204" pitchFamily="34" charset="0"/>
              </a:rPr>
              <a:t>Lohmander</a:t>
            </a:r>
            <a:r>
              <a:rPr lang="sv-SE" sz="1400" dirty="0">
                <a:solidFill>
                  <a:prstClr val="black"/>
                </a:solidFill>
              </a:rPr>
              <a:t/>
            </a:r>
            <a:br>
              <a:rPr lang="sv-SE" sz="1400" dirty="0">
                <a:solidFill>
                  <a:prstClr val="black"/>
                </a:solidFill>
              </a:rPr>
            </a:br>
            <a:r>
              <a:rPr lang="sv-SE" sz="1400" b="1" i="1" dirty="0">
                <a:solidFill>
                  <a:srgbClr val="002060"/>
                </a:solidFill>
              </a:rPr>
              <a:t>18th Symposium on Systems </a:t>
            </a:r>
            <a:r>
              <a:rPr lang="sv-SE" sz="1400" b="1" i="1" dirty="0" err="1">
                <a:solidFill>
                  <a:srgbClr val="002060"/>
                </a:solidFill>
              </a:rPr>
              <a:t>Analysis</a:t>
            </a:r>
            <a:r>
              <a:rPr lang="sv-SE" sz="1400" b="1" i="1" dirty="0">
                <a:solidFill>
                  <a:srgbClr val="002060"/>
                </a:solidFill>
              </a:rPr>
              <a:t> in Forest Resources, SSAFR </a:t>
            </a:r>
            <a:r>
              <a:rPr lang="sv-SE" sz="1400" b="1" i="1" dirty="0" err="1">
                <a:solidFill>
                  <a:srgbClr val="002060"/>
                </a:solidFill>
              </a:rPr>
              <a:t>March</a:t>
            </a:r>
            <a:r>
              <a:rPr lang="sv-SE" sz="1400" b="1" i="1" dirty="0">
                <a:solidFill>
                  <a:srgbClr val="002060"/>
                </a:solidFill>
              </a:rPr>
              <a:t> 3 - 7, 2019 Puerto Varas, Chile</a:t>
            </a:r>
            <a:r>
              <a:rPr lang="sv-SE" sz="2200" b="1" i="1" dirty="0">
                <a:solidFill>
                  <a:srgbClr val="002060"/>
                </a:solidFill>
              </a:rPr>
              <a:t/>
            </a:r>
            <a:br>
              <a:rPr lang="sv-SE" sz="2200" b="1" i="1" dirty="0">
                <a:solidFill>
                  <a:srgbClr val="002060"/>
                </a:solidFill>
              </a:rPr>
            </a:br>
            <a:r>
              <a:rPr lang="sv-SE" sz="2400" b="1" i="1" dirty="0" smtClean="0">
                <a:solidFill>
                  <a:srgbClr val="002060"/>
                </a:solidFill>
              </a:rPr>
              <a:t/>
            </a:r>
            <a:br>
              <a:rPr lang="sv-SE" sz="2400" b="1" i="1" dirty="0" smtClean="0">
                <a:solidFill>
                  <a:srgbClr val="002060"/>
                </a:solidFill>
              </a:rPr>
            </a:br>
            <a:endParaRPr lang="sv-SE" sz="2800" b="1" i="1" dirty="0">
              <a:solidFill>
                <a:srgbClr val="002060"/>
              </a:solidFill>
              <a:latin typeface="Arial Black" panose="020B0A04020102020204" pitchFamily="34" charset="0"/>
            </a:endParaRPr>
          </a:p>
        </p:txBody>
      </p:sp>
      <p:sp>
        <p:nvSpPr>
          <p:cNvPr id="3" name="Platshållare för innehåll 2"/>
          <p:cNvSpPr>
            <a:spLocks noGrp="1"/>
          </p:cNvSpPr>
          <p:nvPr>
            <p:ph idx="1"/>
          </p:nvPr>
        </p:nvSpPr>
        <p:spPr>
          <a:xfrm>
            <a:off x="838200" y="2506662"/>
            <a:ext cx="10515600" cy="4351338"/>
          </a:xfrm>
        </p:spPr>
        <p:txBody>
          <a:bodyPr>
            <a:normAutofit/>
          </a:bodyPr>
          <a:lstStyle/>
          <a:p>
            <a:pPr marL="0" indent="0">
              <a:buNone/>
            </a:pPr>
            <a:r>
              <a:rPr lang="sv-SE" dirty="0" smtClean="0"/>
              <a:t>A </a:t>
            </a:r>
            <a:r>
              <a:rPr lang="sv-SE" dirty="0" err="1" smtClean="0"/>
              <a:t>particular</a:t>
            </a:r>
            <a:r>
              <a:rPr lang="sv-SE" dirty="0" smtClean="0"/>
              <a:t> </a:t>
            </a:r>
            <a:r>
              <a:rPr lang="sv-SE" dirty="0" err="1"/>
              <a:t>tree</a:t>
            </a:r>
            <a:r>
              <a:rPr lang="sv-SE" dirty="0"/>
              <a:t> </a:t>
            </a:r>
            <a:r>
              <a:rPr lang="sv-SE" dirty="0" err="1"/>
              <a:t>should</a:t>
            </a:r>
            <a:r>
              <a:rPr lang="sv-SE" dirty="0"/>
              <a:t> be </a:t>
            </a:r>
            <a:r>
              <a:rPr lang="sv-SE" dirty="0" err="1"/>
              <a:t>harvested</a:t>
            </a:r>
            <a:r>
              <a:rPr lang="sv-SE" dirty="0"/>
              <a:t> </a:t>
            </a:r>
            <a:r>
              <a:rPr lang="sv-SE" dirty="0" err="1" smtClean="0"/>
              <a:t>also</a:t>
            </a:r>
            <a:r>
              <a:rPr lang="sv-SE" dirty="0" smtClean="0"/>
              <a:t> at </a:t>
            </a:r>
            <a:r>
              <a:rPr lang="sv-SE" dirty="0"/>
              <a:t>a </a:t>
            </a:r>
            <a:r>
              <a:rPr lang="sv-SE" dirty="0" err="1"/>
              <a:t>smaller</a:t>
            </a:r>
            <a:r>
              <a:rPr lang="sv-SE" dirty="0"/>
              <a:t> </a:t>
            </a:r>
            <a:r>
              <a:rPr lang="sv-SE" dirty="0" smtClean="0"/>
              <a:t>diameter </a:t>
            </a:r>
            <a:r>
              <a:rPr lang="sv-SE" dirty="0" err="1" smtClean="0"/>
              <a:t>than</a:t>
            </a:r>
            <a:r>
              <a:rPr lang="sv-SE" dirty="0" smtClean="0"/>
              <a:t> </a:t>
            </a:r>
            <a:r>
              <a:rPr lang="sv-SE" dirty="0" err="1" smtClean="0"/>
              <a:t>otherwise</a:t>
            </a:r>
            <a:r>
              <a:rPr lang="sv-SE" dirty="0" smtClean="0"/>
              <a:t> </a:t>
            </a:r>
          </a:p>
          <a:p>
            <a:r>
              <a:rPr lang="sv-SE" dirty="0" smtClean="0"/>
              <a:t>in </a:t>
            </a:r>
            <a:r>
              <a:rPr lang="sv-SE" dirty="0" err="1"/>
              <a:t>case</a:t>
            </a:r>
            <a:r>
              <a:rPr lang="sv-SE" dirty="0"/>
              <a:t> it </a:t>
            </a:r>
            <a:r>
              <a:rPr lang="sv-SE" dirty="0" err="1"/>
              <a:t>belongs</a:t>
            </a:r>
            <a:r>
              <a:rPr lang="sv-SE" dirty="0"/>
              <a:t> to a species </a:t>
            </a:r>
            <a:r>
              <a:rPr lang="sv-SE" dirty="0" err="1"/>
              <a:t>with</a:t>
            </a:r>
            <a:r>
              <a:rPr lang="sv-SE" dirty="0"/>
              <a:t> </a:t>
            </a:r>
            <a:r>
              <a:rPr lang="sv-SE" dirty="0" err="1" smtClean="0"/>
              <a:t>lower</a:t>
            </a:r>
            <a:r>
              <a:rPr lang="sv-SE" dirty="0" smtClean="0"/>
              <a:t> </a:t>
            </a:r>
            <a:r>
              <a:rPr lang="sv-SE" dirty="0" err="1"/>
              <a:t>value</a:t>
            </a:r>
            <a:r>
              <a:rPr lang="sv-SE" dirty="0"/>
              <a:t> </a:t>
            </a:r>
            <a:r>
              <a:rPr lang="sv-SE" dirty="0" err="1"/>
              <a:t>of</a:t>
            </a:r>
            <a:r>
              <a:rPr lang="sv-SE" dirty="0"/>
              <a:t> the species </a:t>
            </a:r>
            <a:r>
              <a:rPr lang="sv-SE" dirty="0" smtClean="0"/>
              <a:t>parameter in </a:t>
            </a:r>
            <a:r>
              <a:rPr lang="sv-SE" dirty="0"/>
              <a:t>the DL, </a:t>
            </a:r>
            <a:endParaRPr lang="sv-SE" dirty="0" smtClean="0"/>
          </a:p>
          <a:p>
            <a:r>
              <a:rPr lang="sv-SE" dirty="0" smtClean="0"/>
              <a:t>in </a:t>
            </a:r>
            <a:r>
              <a:rPr lang="sv-SE" dirty="0" err="1"/>
              <a:t>case</a:t>
            </a:r>
            <a:r>
              <a:rPr lang="sv-SE" dirty="0"/>
              <a:t> the rate </a:t>
            </a:r>
            <a:r>
              <a:rPr lang="sv-SE" dirty="0" err="1"/>
              <a:t>of</a:t>
            </a:r>
            <a:r>
              <a:rPr lang="sv-SE" dirty="0"/>
              <a:t> </a:t>
            </a:r>
            <a:r>
              <a:rPr lang="sv-SE" dirty="0" err="1"/>
              <a:t>interest</a:t>
            </a:r>
            <a:r>
              <a:rPr lang="sv-SE" dirty="0"/>
              <a:t> </a:t>
            </a:r>
            <a:r>
              <a:rPr lang="sv-SE" dirty="0" err="1"/>
              <a:t>increases</a:t>
            </a:r>
            <a:r>
              <a:rPr lang="sv-SE" dirty="0"/>
              <a:t>, </a:t>
            </a:r>
            <a:endParaRPr lang="sv-SE" dirty="0" smtClean="0"/>
          </a:p>
          <a:p>
            <a:r>
              <a:rPr lang="sv-SE" dirty="0" err="1" smtClean="0"/>
              <a:t>if</a:t>
            </a:r>
            <a:r>
              <a:rPr lang="sv-SE" dirty="0" smtClean="0"/>
              <a:t> </a:t>
            </a:r>
            <a:r>
              <a:rPr lang="sv-SE" dirty="0"/>
              <a:t>the market </a:t>
            </a:r>
            <a:r>
              <a:rPr lang="sv-SE" dirty="0" err="1"/>
              <a:t>price</a:t>
            </a:r>
            <a:r>
              <a:rPr lang="sv-SE" dirty="0"/>
              <a:t> </a:t>
            </a:r>
            <a:r>
              <a:rPr lang="sv-SE" dirty="0" err="1"/>
              <a:t>of</a:t>
            </a:r>
            <a:r>
              <a:rPr lang="sv-SE" dirty="0"/>
              <a:t> </a:t>
            </a:r>
            <a:r>
              <a:rPr lang="sv-SE" dirty="0" err="1"/>
              <a:t>wood</a:t>
            </a:r>
            <a:r>
              <a:rPr lang="sv-SE" dirty="0"/>
              <a:t> from the </a:t>
            </a:r>
            <a:r>
              <a:rPr lang="sv-SE" dirty="0" err="1"/>
              <a:t>particular</a:t>
            </a:r>
            <a:r>
              <a:rPr lang="sv-SE" dirty="0"/>
              <a:t> species </a:t>
            </a:r>
            <a:r>
              <a:rPr lang="sv-SE" dirty="0" err="1" smtClean="0"/>
              <a:t>unexpectedly</a:t>
            </a:r>
            <a:r>
              <a:rPr lang="sv-SE" dirty="0" smtClean="0"/>
              <a:t> </a:t>
            </a:r>
            <a:r>
              <a:rPr lang="sv-SE" dirty="0" err="1" smtClean="0"/>
              <a:t>increases</a:t>
            </a:r>
            <a:r>
              <a:rPr lang="sv-SE" dirty="0" smtClean="0"/>
              <a:t> </a:t>
            </a:r>
            <a:r>
              <a:rPr lang="sv-SE" dirty="0"/>
              <a:t>and/or </a:t>
            </a:r>
            <a:endParaRPr lang="sv-SE" dirty="0" smtClean="0"/>
          </a:p>
          <a:p>
            <a:r>
              <a:rPr lang="sv-SE" dirty="0" err="1" smtClean="0"/>
              <a:t>if</a:t>
            </a:r>
            <a:r>
              <a:rPr lang="sv-SE" dirty="0" smtClean="0"/>
              <a:t> </a:t>
            </a:r>
            <a:r>
              <a:rPr lang="sv-SE" dirty="0"/>
              <a:t>the </a:t>
            </a:r>
            <a:r>
              <a:rPr lang="sv-SE" dirty="0" err="1"/>
              <a:t>local</a:t>
            </a:r>
            <a:r>
              <a:rPr lang="sv-SE" dirty="0"/>
              <a:t> </a:t>
            </a:r>
            <a:r>
              <a:rPr lang="sv-SE" dirty="0" err="1"/>
              <a:t>competition</a:t>
            </a:r>
            <a:r>
              <a:rPr lang="sv-SE" dirty="0"/>
              <a:t> from </a:t>
            </a:r>
            <a:r>
              <a:rPr lang="sv-SE" dirty="0" err="1"/>
              <a:t>neighbour</a:t>
            </a:r>
            <a:r>
              <a:rPr lang="sv-SE" dirty="0"/>
              <a:t> </a:t>
            </a:r>
            <a:r>
              <a:rPr lang="sv-SE" dirty="0" err="1"/>
              <a:t>trees</a:t>
            </a:r>
            <a:r>
              <a:rPr lang="sv-SE" dirty="0"/>
              <a:t> </a:t>
            </a:r>
            <a:r>
              <a:rPr lang="sv-SE" dirty="0" err="1"/>
              <a:t>increases</a:t>
            </a:r>
            <a:r>
              <a:rPr lang="sv-SE" dirty="0"/>
              <a:t>. </a:t>
            </a:r>
            <a:endParaRPr lang="sv-SE" dirty="0" smtClean="0"/>
          </a:p>
          <a:p>
            <a:pPr marL="0" indent="0">
              <a:buNone/>
            </a:pPr>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t>87</a:t>
            </a:fld>
            <a:endParaRPr lang="sv-SE"/>
          </a:p>
        </p:txBody>
      </p:sp>
    </p:spTree>
    <p:extLst>
      <p:ext uri="{BB962C8B-B14F-4D97-AF65-F5344CB8AC3E}">
        <p14:creationId xmlns:p14="http://schemas.microsoft.com/office/powerpoint/2010/main" val="9075741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753314"/>
            <a:ext cx="10515600" cy="1325563"/>
          </a:xfrm>
        </p:spPr>
        <p:txBody>
          <a:bodyPr>
            <a:normAutofit fontScale="90000"/>
          </a:bodyPr>
          <a:lstStyle/>
          <a:p>
            <a:r>
              <a:rPr lang="sv-SE" sz="1400" dirty="0" err="1">
                <a:solidFill>
                  <a:srgbClr val="0070C0"/>
                </a:solidFill>
                <a:latin typeface="Arial Black" panose="020B0A04020102020204" pitchFamily="34" charset="0"/>
              </a:rPr>
              <a:t>Optimization</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Multi Species </a:t>
            </a:r>
            <a:r>
              <a:rPr lang="sv-SE" sz="1400" dirty="0" err="1">
                <a:solidFill>
                  <a:srgbClr val="0070C0"/>
                </a:solidFill>
                <a:latin typeface="Arial Black" panose="020B0A04020102020204" pitchFamily="34" charset="0"/>
              </a:rPr>
              <a:t>Continuous</a:t>
            </a:r>
            <a:r>
              <a:rPr lang="sv-SE" sz="1400" dirty="0">
                <a:solidFill>
                  <a:srgbClr val="0070C0"/>
                </a:solidFill>
                <a:latin typeface="Arial Black" panose="020B0A04020102020204" pitchFamily="34" charset="0"/>
              </a:rPr>
              <a:t> Cover Forest Management </a:t>
            </a:r>
            <a:r>
              <a:rPr lang="sv-SE" sz="1400" dirty="0" err="1">
                <a:solidFill>
                  <a:srgbClr val="0070C0"/>
                </a:solidFill>
                <a:latin typeface="Arial Black" panose="020B0A04020102020204" pitchFamily="34" charset="0"/>
              </a:rPr>
              <a:t>with</a:t>
            </a:r>
            <a:r>
              <a:rPr lang="sv-SE" sz="1400" dirty="0">
                <a:solidFill>
                  <a:srgbClr val="0070C0"/>
                </a:solidFill>
                <a:latin typeface="Arial Black" panose="020B0A04020102020204" pitchFamily="34" charset="0"/>
              </a:rPr>
              <a:t> </a:t>
            </a:r>
            <a:r>
              <a:rPr lang="sv-SE" sz="1400" dirty="0" err="1">
                <a:solidFill>
                  <a:srgbClr val="0070C0"/>
                </a:solidFill>
                <a:latin typeface="Arial Black" panose="020B0A04020102020204" pitchFamily="34" charset="0"/>
              </a:rPr>
              <a:t>Stochastic</a:t>
            </a:r>
            <a:r>
              <a:rPr lang="sv-SE" sz="1400" dirty="0">
                <a:solidFill>
                  <a:srgbClr val="0070C0"/>
                </a:solidFill>
                <a:latin typeface="Arial Black" panose="020B0A04020102020204" pitchFamily="34" charset="0"/>
              </a:rPr>
              <a:t> Prices via Determination </a:t>
            </a:r>
            <a:r>
              <a:rPr lang="sv-SE" sz="1400" dirty="0" err="1">
                <a:solidFill>
                  <a:srgbClr val="0070C0"/>
                </a:solidFill>
                <a:latin typeface="Arial Black" panose="020B0A04020102020204" pitchFamily="34" charset="0"/>
              </a:rPr>
              <a:t>of</a:t>
            </a:r>
            <a:r>
              <a:rPr lang="sv-SE" sz="1400" dirty="0">
                <a:solidFill>
                  <a:srgbClr val="0070C0"/>
                </a:solidFill>
                <a:latin typeface="Arial Black" panose="020B0A04020102020204" pitchFamily="34" charset="0"/>
              </a:rPr>
              <a:t> the Adaptive </a:t>
            </a:r>
            <a:r>
              <a:rPr lang="sv-SE" sz="1400" dirty="0" err="1">
                <a:solidFill>
                  <a:srgbClr val="0070C0"/>
                </a:solidFill>
                <a:latin typeface="Arial Black" panose="020B0A04020102020204" pitchFamily="34" charset="0"/>
              </a:rPr>
              <a:t>Harvest</a:t>
            </a:r>
            <a:r>
              <a:rPr lang="sv-SE" sz="1400" dirty="0">
                <a:solidFill>
                  <a:srgbClr val="0070C0"/>
                </a:solidFill>
                <a:latin typeface="Arial Black" panose="020B0A04020102020204" pitchFamily="34" charset="0"/>
              </a:rPr>
              <a:t> Control </a:t>
            </a:r>
            <a:r>
              <a:rPr lang="sv-SE" sz="1400" dirty="0" err="1">
                <a:solidFill>
                  <a:srgbClr val="0070C0"/>
                </a:solidFill>
                <a:latin typeface="Arial Black" panose="020B0A04020102020204" pitchFamily="34" charset="0"/>
              </a:rPr>
              <a:t>Function</a:t>
            </a:r>
            <a:r>
              <a:rPr lang="sv-SE" sz="1400" dirty="0">
                <a:solidFill>
                  <a:prstClr val="black"/>
                </a:solidFill>
                <a:latin typeface="Arial Black" panose="020B0A04020102020204" pitchFamily="34" charset="0"/>
              </a:rPr>
              <a:t/>
            </a:r>
            <a:br>
              <a:rPr lang="sv-SE" sz="1400"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
            </a:r>
            <a:br>
              <a:rPr lang="sv-SE" sz="1400" b="1" dirty="0">
                <a:solidFill>
                  <a:prstClr val="black"/>
                </a:solidFill>
                <a:latin typeface="Arial Black" panose="020B0A04020102020204" pitchFamily="34" charset="0"/>
              </a:rPr>
            </a:br>
            <a:r>
              <a:rPr lang="sv-SE" sz="1400" b="1" dirty="0">
                <a:solidFill>
                  <a:prstClr val="black"/>
                </a:solidFill>
                <a:latin typeface="Arial Black" panose="020B0A04020102020204" pitchFamily="34" charset="0"/>
              </a:rPr>
              <a:t>Peter </a:t>
            </a:r>
            <a:r>
              <a:rPr lang="sv-SE" sz="1400" b="1" dirty="0" err="1">
                <a:solidFill>
                  <a:prstClr val="black"/>
                </a:solidFill>
                <a:latin typeface="Arial Black" panose="020B0A04020102020204" pitchFamily="34" charset="0"/>
              </a:rPr>
              <a:t>Lohmander</a:t>
            </a:r>
            <a:r>
              <a:rPr lang="sv-SE" sz="1400" dirty="0">
                <a:solidFill>
                  <a:prstClr val="black"/>
                </a:solidFill>
              </a:rPr>
              <a:t/>
            </a:r>
            <a:br>
              <a:rPr lang="sv-SE" sz="1400" dirty="0">
                <a:solidFill>
                  <a:prstClr val="black"/>
                </a:solidFill>
              </a:rPr>
            </a:br>
            <a:r>
              <a:rPr lang="sv-SE" sz="1400" b="1" i="1" dirty="0">
                <a:solidFill>
                  <a:srgbClr val="002060"/>
                </a:solidFill>
              </a:rPr>
              <a:t>18th Symposium on Systems </a:t>
            </a:r>
            <a:r>
              <a:rPr lang="sv-SE" sz="1400" b="1" i="1" dirty="0" err="1">
                <a:solidFill>
                  <a:srgbClr val="002060"/>
                </a:solidFill>
              </a:rPr>
              <a:t>Analysis</a:t>
            </a:r>
            <a:r>
              <a:rPr lang="sv-SE" sz="1400" b="1" i="1" dirty="0">
                <a:solidFill>
                  <a:srgbClr val="002060"/>
                </a:solidFill>
              </a:rPr>
              <a:t> in Forest Resources, SSAFR </a:t>
            </a:r>
            <a:r>
              <a:rPr lang="sv-SE" sz="1400" b="1" i="1" dirty="0" err="1">
                <a:solidFill>
                  <a:srgbClr val="002060"/>
                </a:solidFill>
              </a:rPr>
              <a:t>March</a:t>
            </a:r>
            <a:r>
              <a:rPr lang="sv-SE" sz="1400" b="1" i="1" dirty="0">
                <a:solidFill>
                  <a:srgbClr val="002060"/>
                </a:solidFill>
              </a:rPr>
              <a:t> 3 - 7, 2019 Puerto Varas, Chile</a:t>
            </a:r>
            <a:r>
              <a:rPr lang="sv-SE" sz="2200" b="1" i="1" dirty="0">
                <a:solidFill>
                  <a:srgbClr val="002060"/>
                </a:solidFill>
              </a:rPr>
              <a:t/>
            </a:r>
            <a:br>
              <a:rPr lang="sv-SE" sz="2200" b="1" i="1" dirty="0">
                <a:solidFill>
                  <a:srgbClr val="002060"/>
                </a:solidFill>
              </a:rPr>
            </a:br>
            <a:endParaRPr lang="sv-SE" sz="2800" b="1" i="1" dirty="0">
              <a:solidFill>
                <a:srgbClr val="002060"/>
              </a:solidFill>
              <a:latin typeface="Arial Black" panose="020B0A04020102020204" pitchFamily="34" charset="0"/>
            </a:endParaRPr>
          </a:p>
        </p:txBody>
      </p:sp>
      <p:sp>
        <p:nvSpPr>
          <p:cNvPr id="3" name="Platshållare för innehåll 2"/>
          <p:cNvSpPr>
            <a:spLocks noGrp="1"/>
          </p:cNvSpPr>
          <p:nvPr>
            <p:ph idx="1"/>
          </p:nvPr>
        </p:nvSpPr>
        <p:spPr>
          <a:xfrm>
            <a:off x="838200" y="2506662"/>
            <a:ext cx="10919604" cy="4351338"/>
          </a:xfrm>
        </p:spPr>
        <p:txBody>
          <a:bodyPr>
            <a:normAutofit/>
          </a:bodyPr>
          <a:lstStyle/>
          <a:p>
            <a:pPr marL="0" indent="0">
              <a:buNone/>
            </a:pPr>
            <a:r>
              <a:rPr lang="sv-SE" dirty="0" smtClean="0"/>
              <a:t>The </a:t>
            </a:r>
            <a:r>
              <a:rPr lang="sv-SE" dirty="0" err="1"/>
              <a:t>expected</a:t>
            </a:r>
            <a:r>
              <a:rPr lang="sv-SE" dirty="0"/>
              <a:t> present </a:t>
            </a:r>
            <a:r>
              <a:rPr lang="sv-SE" dirty="0" err="1"/>
              <a:t>value</a:t>
            </a:r>
            <a:r>
              <a:rPr lang="sv-SE" dirty="0"/>
              <a:t> </a:t>
            </a:r>
            <a:r>
              <a:rPr lang="sv-SE" dirty="0" err="1"/>
              <a:t>of</a:t>
            </a:r>
            <a:r>
              <a:rPr lang="sv-SE" dirty="0"/>
              <a:t> an </a:t>
            </a:r>
            <a:r>
              <a:rPr lang="sv-SE" dirty="0" err="1"/>
              <a:t>optimally</a:t>
            </a:r>
            <a:r>
              <a:rPr lang="sv-SE" dirty="0"/>
              <a:t> </a:t>
            </a:r>
            <a:r>
              <a:rPr lang="sv-SE" dirty="0" err="1"/>
              <a:t>managed</a:t>
            </a:r>
            <a:r>
              <a:rPr lang="sv-SE" dirty="0"/>
              <a:t> mixed species </a:t>
            </a:r>
            <a:r>
              <a:rPr lang="sv-SE" dirty="0" err="1"/>
              <a:t>continuous</a:t>
            </a:r>
            <a:r>
              <a:rPr lang="sv-SE" dirty="0"/>
              <a:t> cover </a:t>
            </a:r>
            <a:r>
              <a:rPr lang="sv-SE" dirty="0" err="1"/>
              <a:t>forest</a:t>
            </a:r>
            <a:r>
              <a:rPr lang="sv-SE" dirty="0"/>
              <a:t> </a:t>
            </a:r>
            <a:r>
              <a:rPr lang="sv-SE" dirty="0" smtClean="0"/>
              <a:t>is</a:t>
            </a:r>
          </a:p>
          <a:p>
            <a:r>
              <a:rPr lang="sv-SE" dirty="0" smtClean="0"/>
              <a:t>a </a:t>
            </a:r>
            <a:r>
              <a:rPr lang="sv-SE" dirty="0" err="1" smtClean="0"/>
              <a:t>decreasing</a:t>
            </a:r>
            <a:r>
              <a:rPr lang="sv-SE" dirty="0" smtClean="0"/>
              <a:t> </a:t>
            </a:r>
            <a:r>
              <a:rPr lang="sv-SE" dirty="0" err="1" smtClean="0"/>
              <a:t>function</a:t>
            </a:r>
            <a:r>
              <a:rPr lang="sv-SE" dirty="0" smtClean="0"/>
              <a:t> </a:t>
            </a:r>
            <a:r>
              <a:rPr lang="sv-SE" dirty="0" err="1" smtClean="0"/>
              <a:t>of</a:t>
            </a:r>
            <a:r>
              <a:rPr lang="sv-SE" dirty="0" smtClean="0"/>
              <a:t> the rate </a:t>
            </a:r>
            <a:r>
              <a:rPr lang="sv-SE" dirty="0" err="1" smtClean="0"/>
              <a:t>of</a:t>
            </a:r>
            <a:r>
              <a:rPr lang="sv-SE" dirty="0" smtClean="0"/>
              <a:t> </a:t>
            </a:r>
            <a:r>
              <a:rPr lang="sv-SE" dirty="0" err="1" smtClean="0"/>
              <a:t>interest</a:t>
            </a:r>
            <a:r>
              <a:rPr lang="sv-SE" dirty="0" smtClean="0"/>
              <a:t> in the </a:t>
            </a:r>
            <a:r>
              <a:rPr lang="sv-SE" dirty="0" err="1" smtClean="0"/>
              <a:t>capital</a:t>
            </a:r>
            <a:r>
              <a:rPr lang="sv-SE" dirty="0" smtClean="0"/>
              <a:t> market,</a:t>
            </a:r>
          </a:p>
          <a:p>
            <a:r>
              <a:rPr lang="sv-SE" dirty="0" smtClean="0"/>
              <a:t>an </a:t>
            </a:r>
            <a:r>
              <a:rPr lang="sv-SE" dirty="0" err="1" smtClean="0"/>
              <a:t>increasing</a:t>
            </a:r>
            <a:r>
              <a:rPr lang="sv-SE" dirty="0" smtClean="0"/>
              <a:t> </a:t>
            </a:r>
            <a:r>
              <a:rPr lang="sv-SE" dirty="0" err="1" smtClean="0"/>
              <a:t>function</a:t>
            </a:r>
            <a:r>
              <a:rPr lang="sv-SE" dirty="0" smtClean="0"/>
              <a:t> </a:t>
            </a:r>
            <a:r>
              <a:rPr lang="sv-SE" dirty="0" err="1" smtClean="0"/>
              <a:t>of</a:t>
            </a:r>
            <a:r>
              <a:rPr lang="sv-SE" dirty="0" smtClean="0"/>
              <a:t> the </a:t>
            </a:r>
            <a:r>
              <a:rPr lang="sv-SE" dirty="0" err="1" smtClean="0"/>
              <a:t>expected</a:t>
            </a:r>
            <a:r>
              <a:rPr lang="sv-SE" dirty="0" smtClean="0"/>
              <a:t> </a:t>
            </a:r>
            <a:r>
              <a:rPr lang="sv-SE" dirty="0" err="1" smtClean="0"/>
              <a:t>price</a:t>
            </a:r>
            <a:r>
              <a:rPr lang="sv-SE" dirty="0" smtClean="0"/>
              <a:t> </a:t>
            </a:r>
            <a:r>
              <a:rPr lang="sv-SE" dirty="0" err="1" smtClean="0"/>
              <a:t>levels</a:t>
            </a:r>
            <a:r>
              <a:rPr lang="sv-SE" dirty="0" smtClean="0"/>
              <a:t> </a:t>
            </a:r>
            <a:r>
              <a:rPr lang="sv-SE" dirty="0" err="1" smtClean="0"/>
              <a:t>of</a:t>
            </a:r>
            <a:r>
              <a:rPr lang="sv-SE" dirty="0" smtClean="0"/>
              <a:t> different species, </a:t>
            </a:r>
          </a:p>
          <a:p>
            <a:r>
              <a:rPr lang="sv-SE" dirty="0" smtClean="0"/>
              <a:t>an </a:t>
            </a:r>
            <a:r>
              <a:rPr lang="sv-SE" dirty="0" err="1"/>
              <a:t>increasing</a:t>
            </a:r>
            <a:r>
              <a:rPr lang="sv-SE" dirty="0"/>
              <a:t> </a:t>
            </a:r>
            <a:r>
              <a:rPr lang="sv-SE" dirty="0" err="1"/>
              <a:t>function</a:t>
            </a:r>
            <a:r>
              <a:rPr lang="sv-SE" dirty="0"/>
              <a:t> </a:t>
            </a:r>
            <a:r>
              <a:rPr lang="sv-SE" dirty="0" err="1"/>
              <a:t>of</a:t>
            </a:r>
            <a:r>
              <a:rPr lang="sv-SE" dirty="0"/>
              <a:t> the </a:t>
            </a:r>
            <a:r>
              <a:rPr lang="sv-SE" dirty="0" err="1"/>
              <a:t>degree</a:t>
            </a:r>
            <a:r>
              <a:rPr lang="sv-SE" dirty="0"/>
              <a:t> </a:t>
            </a:r>
            <a:r>
              <a:rPr lang="sv-SE" dirty="0" err="1"/>
              <a:t>of</a:t>
            </a:r>
            <a:r>
              <a:rPr lang="sv-SE" dirty="0"/>
              <a:t> market </a:t>
            </a:r>
            <a:r>
              <a:rPr lang="sv-SE" dirty="0" err="1"/>
              <a:t>price</a:t>
            </a:r>
            <a:r>
              <a:rPr lang="sv-SE" dirty="0"/>
              <a:t> variation </a:t>
            </a:r>
            <a:endParaRPr lang="sv-SE" dirty="0" smtClean="0"/>
          </a:p>
          <a:p>
            <a:pPr marL="0" indent="0">
              <a:buNone/>
            </a:pPr>
            <a:endParaRPr lang="sv-SE" dirty="0"/>
          </a:p>
          <a:p>
            <a:endParaRPr lang="sv-SE" dirty="0"/>
          </a:p>
        </p:txBody>
      </p:sp>
      <p:sp>
        <p:nvSpPr>
          <p:cNvPr id="4" name="Platshållare för bildnummer 3"/>
          <p:cNvSpPr>
            <a:spLocks noGrp="1"/>
          </p:cNvSpPr>
          <p:nvPr>
            <p:ph type="sldNum" sz="quarter" idx="12"/>
          </p:nvPr>
        </p:nvSpPr>
        <p:spPr/>
        <p:txBody>
          <a:bodyPr/>
          <a:lstStyle/>
          <a:p>
            <a:fld id="{C4D83055-B480-425C-AE2D-0955F072BBF0}" type="slidenum">
              <a:rPr lang="sv-SE" smtClean="0"/>
              <a:t>88</a:t>
            </a:fld>
            <a:endParaRPr lang="sv-SE"/>
          </a:p>
        </p:txBody>
      </p:sp>
    </p:spTree>
    <p:extLst>
      <p:ext uri="{BB962C8B-B14F-4D97-AF65-F5344CB8AC3E}">
        <p14:creationId xmlns:p14="http://schemas.microsoft.com/office/powerpoint/2010/main" val="20101909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4834672"/>
          </a:xfrm>
        </p:spPr>
        <p:txBody>
          <a:bodyPr>
            <a:normAutofit/>
          </a:bodyPr>
          <a:lstStyle/>
          <a:p>
            <a:pPr algn="ctr"/>
            <a:r>
              <a:rPr lang="sv-SE" sz="5400" b="1" i="1" dirty="0" smtClean="0">
                <a:solidFill>
                  <a:srgbClr val="FF0000"/>
                </a:solidFill>
              </a:rPr>
              <a:t>APPENDIX:</a:t>
            </a:r>
            <a:br>
              <a:rPr lang="sv-SE" sz="5400" b="1" i="1" dirty="0" smtClean="0">
                <a:solidFill>
                  <a:srgbClr val="FF0000"/>
                </a:solidFill>
              </a:rPr>
            </a:br>
            <a:r>
              <a:rPr lang="sv-SE" sz="5400" b="1" dirty="0" smtClean="0">
                <a:solidFill>
                  <a:srgbClr val="FF0000"/>
                </a:solidFill>
              </a:rPr>
              <a:t/>
            </a:r>
            <a:br>
              <a:rPr lang="sv-SE" sz="5400" b="1" dirty="0" smtClean="0">
                <a:solidFill>
                  <a:srgbClr val="FF0000"/>
                </a:solidFill>
              </a:rPr>
            </a:br>
            <a:r>
              <a:rPr lang="sv-SE" sz="5400" b="1" dirty="0" smtClean="0">
                <a:solidFill>
                  <a:srgbClr val="FF0000"/>
                </a:solidFill>
              </a:rPr>
              <a:t>THE SOFTWARE</a:t>
            </a:r>
            <a:endParaRPr lang="sv-SE" sz="5400" b="1" dirty="0">
              <a:solidFill>
                <a:srgbClr val="FF0000"/>
              </a:solidFill>
            </a:endParaRPr>
          </a:p>
        </p:txBody>
      </p:sp>
      <p:sp>
        <p:nvSpPr>
          <p:cNvPr id="4" name="Platshållare för bildnummer 3"/>
          <p:cNvSpPr>
            <a:spLocks noGrp="1"/>
          </p:cNvSpPr>
          <p:nvPr>
            <p:ph type="sldNum" sz="quarter" idx="12"/>
          </p:nvPr>
        </p:nvSpPr>
        <p:spPr/>
        <p:txBody>
          <a:bodyPr/>
          <a:lstStyle/>
          <a:p>
            <a:fld id="{C4D83055-B480-425C-AE2D-0955F072BBF0}" type="slidenum">
              <a:rPr lang="sv-SE" smtClean="0"/>
              <a:t>89</a:t>
            </a:fld>
            <a:endParaRPr lang="sv-SE"/>
          </a:p>
        </p:txBody>
      </p:sp>
    </p:spTree>
    <p:extLst>
      <p:ext uri="{BB962C8B-B14F-4D97-AF65-F5344CB8AC3E}">
        <p14:creationId xmlns:p14="http://schemas.microsoft.com/office/powerpoint/2010/main" val="1246361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906439" y="1155533"/>
            <a:ext cx="10515600" cy="4351338"/>
          </a:xfrm>
        </p:spPr>
        <p:txBody>
          <a:bodyPr/>
          <a:lstStyle/>
          <a:p>
            <a:r>
              <a:rPr lang="sv-SE" dirty="0" smtClean="0"/>
              <a:t>A </a:t>
            </a:r>
            <a:r>
              <a:rPr lang="sv-SE" dirty="0"/>
              <a:t>computer </a:t>
            </a:r>
            <a:r>
              <a:rPr lang="sv-SE" dirty="0" err="1"/>
              <a:t>model</a:t>
            </a:r>
            <a:r>
              <a:rPr lang="sv-SE" dirty="0"/>
              <a:t> </a:t>
            </a:r>
            <a:r>
              <a:rPr lang="sv-SE" dirty="0" err="1"/>
              <a:t>was</a:t>
            </a:r>
            <a:r>
              <a:rPr lang="sv-SE" dirty="0"/>
              <a:t> </a:t>
            </a:r>
            <a:r>
              <a:rPr lang="sv-SE" dirty="0" err="1"/>
              <a:t>constructed</a:t>
            </a:r>
            <a:r>
              <a:rPr lang="sv-SE" dirty="0"/>
              <a:t> for </a:t>
            </a:r>
            <a:r>
              <a:rPr lang="sv-SE" dirty="0" err="1"/>
              <a:t>this</a:t>
            </a:r>
            <a:r>
              <a:rPr lang="sv-SE" dirty="0"/>
              <a:t> </a:t>
            </a:r>
            <a:r>
              <a:rPr lang="sv-SE" dirty="0" err="1" smtClean="0"/>
              <a:t>purpose</a:t>
            </a:r>
            <a:r>
              <a:rPr lang="sv-SE" dirty="0" smtClean="0"/>
              <a:t>.</a:t>
            </a:r>
          </a:p>
          <a:p>
            <a:pPr marL="0" indent="0">
              <a:buNone/>
            </a:pPr>
            <a:r>
              <a:rPr lang="sv-SE" dirty="0" smtClean="0"/>
              <a:t> </a:t>
            </a:r>
          </a:p>
          <a:p>
            <a:r>
              <a:rPr lang="sv-SE" dirty="0" smtClean="0"/>
              <a:t>The </a:t>
            </a:r>
            <a:r>
              <a:rPr lang="sv-SE" dirty="0" err="1"/>
              <a:t>expected</a:t>
            </a:r>
            <a:r>
              <a:rPr lang="sv-SE" dirty="0"/>
              <a:t> present </a:t>
            </a:r>
            <a:r>
              <a:rPr lang="sv-SE" dirty="0" err="1"/>
              <a:t>value</a:t>
            </a:r>
            <a:r>
              <a:rPr lang="sv-SE" dirty="0"/>
              <a:t> </a:t>
            </a:r>
            <a:r>
              <a:rPr lang="sv-SE" dirty="0" err="1"/>
              <a:t>of</a:t>
            </a:r>
            <a:r>
              <a:rPr lang="sv-SE" dirty="0"/>
              <a:t> a </a:t>
            </a:r>
            <a:r>
              <a:rPr lang="sv-SE" dirty="0" smtClean="0"/>
              <a:t>mixed species </a:t>
            </a:r>
            <a:r>
              <a:rPr lang="sv-SE" dirty="0" err="1" smtClean="0"/>
              <a:t>continuous</a:t>
            </a:r>
            <a:r>
              <a:rPr lang="sv-SE" dirty="0" smtClean="0"/>
              <a:t> </a:t>
            </a:r>
            <a:r>
              <a:rPr lang="sv-SE" dirty="0"/>
              <a:t>cover </a:t>
            </a:r>
            <a:r>
              <a:rPr lang="sv-SE" dirty="0" err="1"/>
              <a:t>forest</a:t>
            </a:r>
            <a:r>
              <a:rPr lang="sv-SE" dirty="0"/>
              <a:t> is </a:t>
            </a:r>
            <a:r>
              <a:rPr lang="sv-SE" dirty="0" err="1"/>
              <a:t>maximized</a:t>
            </a:r>
            <a:r>
              <a:rPr lang="sv-SE" dirty="0"/>
              <a:t> </a:t>
            </a:r>
            <a:r>
              <a:rPr lang="sv-SE" dirty="0" err="1"/>
              <a:t>with</a:t>
            </a:r>
            <a:r>
              <a:rPr lang="sv-SE" dirty="0"/>
              <a:t> </a:t>
            </a:r>
            <a:r>
              <a:rPr lang="sv-SE" dirty="0" err="1"/>
              <a:t>consideration</a:t>
            </a:r>
            <a:r>
              <a:rPr lang="sv-SE" dirty="0"/>
              <a:t> </a:t>
            </a:r>
            <a:r>
              <a:rPr lang="sv-SE" dirty="0" err="1"/>
              <a:t>of</a:t>
            </a:r>
            <a:r>
              <a:rPr lang="sv-SE" dirty="0"/>
              <a:t> </a:t>
            </a:r>
            <a:r>
              <a:rPr lang="sv-SE" dirty="0" err="1"/>
              <a:t>correlated</a:t>
            </a:r>
            <a:r>
              <a:rPr lang="sv-SE" dirty="0"/>
              <a:t> </a:t>
            </a:r>
            <a:r>
              <a:rPr lang="sv-SE" dirty="0" err="1"/>
              <a:t>stochastic</a:t>
            </a:r>
            <a:r>
              <a:rPr lang="sv-SE" dirty="0"/>
              <a:t> </a:t>
            </a:r>
            <a:r>
              <a:rPr lang="sv-SE" dirty="0" err="1"/>
              <a:t>roundwood</a:t>
            </a:r>
            <a:r>
              <a:rPr lang="sv-SE" dirty="0"/>
              <a:t> market </a:t>
            </a:r>
            <a:r>
              <a:rPr lang="sv-SE" dirty="0" err="1"/>
              <a:t>prices</a:t>
            </a:r>
            <a:r>
              <a:rPr lang="sv-SE" dirty="0"/>
              <a:t>, </a:t>
            </a:r>
            <a:r>
              <a:rPr lang="sv-SE" dirty="0" err="1"/>
              <a:t>dynamically</a:t>
            </a:r>
            <a:r>
              <a:rPr lang="sv-SE" dirty="0"/>
              <a:t> </a:t>
            </a:r>
            <a:r>
              <a:rPr lang="sv-SE" dirty="0" err="1"/>
              <a:t>changing</a:t>
            </a:r>
            <a:r>
              <a:rPr lang="sv-SE" dirty="0"/>
              <a:t> </a:t>
            </a:r>
            <a:r>
              <a:rPr lang="sv-SE" dirty="0" err="1"/>
              <a:t>tree</a:t>
            </a:r>
            <a:r>
              <a:rPr lang="sv-SE" dirty="0"/>
              <a:t> </a:t>
            </a:r>
            <a:r>
              <a:rPr lang="sv-SE" dirty="0" err="1"/>
              <a:t>sizes</a:t>
            </a:r>
            <a:r>
              <a:rPr lang="sv-SE" dirty="0"/>
              <a:t> and </a:t>
            </a:r>
            <a:r>
              <a:rPr lang="sv-SE" dirty="0" err="1"/>
              <a:t>local</a:t>
            </a:r>
            <a:r>
              <a:rPr lang="sv-SE" dirty="0"/>
              <a:t> </a:t>
            </a:r>
            <a:r>
              <a:rPr lang="sv-SE" dirty="0" err="1"/>
              <a:t>competition</a:t>
            </a:r>
            <a:r>
              <a:rPr lang="sv-SE" dirty="0"/>
              <a:t>. </a:t>
            </a:r>
            <a:endParaRPr lang="sv-SE" dirty="0" smtClean="0"/>
          </a:p>
        </p:txBody>
      </p:sp>
      <p:sp>
        <p:nvSpPr>
          <p:cNvPr id="4" name="Platshållare för bildnummer 3"/>
          <p:cNvSpPr>
            <a:spLocks noGrp="1"/>
          </p:cNvSpPr>
          <p:nvPr>
            <p:ph type="sldNum" sz="quarter" idx="12"/>
          </p:nvPr>
        </p:nvSpPr>
        <p:spPr/>
        <p:txBody>
          <a:bodyPr/>
          <a:lstStyle/>
          <a:p>
            <a:fld id="{C4D83055-B480-425C-AE2D-0955F072BBF0}" type="slidenum">
              <a:rPr lang="sv-SE" smtClean="0"/>
              <a:t>9</a:t>
            </a:fld>
            <a:endParaRPr lang="sv-SE"/>
          </a:p>
        </p:txBody>
      </p:sp>
    </p:spTree>
    <p:extLst>
      <p:ext uri="{BB962C8B-B14F-4D97-AF65-F5344CB8AC3E}">
        <p14:creationId xmlns:p14="http://schemas.microsoft.com/office/powerpoint/2010/main" val="25170604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245743" y="758063"/>
            <a:ext cx="8149087" cy="5632311"/>
          </a:xfrm>
          <a:prstGeom prst="rect">
            <a:avLst/>
          </a:prstGeom>
        </p:spPr>
        <p:txBody>
          <a:bodyPr wrap="square">
            <a:spAutoFit/>
          </a:bodyPr>
          <a:lstStyle/>
          <a:p>
            <a:endParaRPr lang="sv-SE" dirty="0"/>
          </a:p>
          <a:p>
            <a:r>
              <a:rPr lang="sv-SE" dirty="0"/>
              <a:t>REM AdMultRnd1_EQDIST.bas</a:t>
            </a:r>
          </a:p>
          <a:p>
            <a:r>
              <a:rPr lang="sv-SE" dirty="0"/>
              <a:t>REM Peter </a:t>
            </a:r>
            <a:r>
              <a:rPr lang="sv-SE" dirty="0" err="1"/>
              <a:t>Lohmander</a:t>
            </a:r>
            <a:r>
              <a:rPr lang="sv-SE" dirty="0"/>
              <a:t> 190107_1720</a:t>
            </a:r>
          </a:p>
          <a:p>
            <a:r>
              <a:rPr lang="sv-SE" dirty="0"/>
              <a:t>REM</a:t>
            </a:r>
          </a:p>
          <a:p>
            <a:endParaRPr lang="sv-SE" dirty="0"/>
          </a:p>
          <a:p>
            <a:endParaRPr lang="sv-SE" dirty="0"/>
          </a:p>
          <a:p>
            <a:r>
              <a:rPr lang="sv-SE" dirty="0"/>
              <a:t>DIM x(100), y(100), d(100), </a:t>
            </a:r>
            <a:r>
              <a:rPr lang="sv-SE" dirty="0" err="1"/>
              <a:t>ba</a:t>
            </a:r>
            <a:r>
              <a:rPr lang="sv-SE" dirty="0"/>
              <a:t>(100), </a:t>
            </a:r>
            <a:r>
              <a:rPr lang="sv-SE" dirty="0" err="1"/>
              <a:t>dist</a:t>
            </a:r>
            <a:r>
              <a:rPr lang="sv-SE" dirty="0"/>
              <a:t>(100, 100), d0(100), harv(100)</a:t>
            </a:r>
          </a:p>
          <a:p>
            <a:r>
              <a:rPr lang="sv-SE" dirty="0"/>
              <a:t>DIM </a:t>
            </a:r>
            <a:r>
              <a:rPr lang="sv-SE" dirty="0" err="1"/>
              <a:t>height</a:t>
            </a:r>
            <a:r>
              <a:rPr lang="sv-SE" dirty="0"/>
              <a:t>(100), </a:t>
            </a:r>
            <a:r>
              <a:rPr lang="sv-SE" dirty="0" err="1"/>
              <a:t>vol</a:t>
            </a:r>
            <a:r>
              <a:rPr lang="sv-SE" dirty="0"/>
              <a:t>(100), </a:t>
            </a:r>
            <a:r>
              <a:rPr lang="sv-SE" dirty="0" err="1"/>
              <a:t>revenue</a:t>
            </a:r>
            <a:r>
              <a:rPr lang="sv-SE" dirty="0"/>
              <a:t>(100), </a:t>
            </a:r>
            <a:r>
              <a:rPr lang="sv-SE" dirty="0" err="1"/>
              <a:t>cost</a:t>
            </a:r>
            <a:r>
              <a:rPr lang="sv-SE" dirty="0"/>
              <a:t>(100), species(100), </a:t>
            </a:r>
            <a:r>
              <a:rPr lang="sv-SE" dirty="0" err="1"/>
              <a:t>qual</a:t>
            </a:r>
            <a:r>
              <a:rPr lang="sv-SE" dirty="0"/>
              <a:t>(100)</a:t>
            </a:r>
          </a:p>
          <a:p>
            <a:r>
              <a:rPr lang="sv-SE" dirty="0"/>
              <a:t>DIM </a:t>
            </a:r>
            <a:r>
              <a:rPr lang="sv-SE" dirty="0" err="1"/>
              <a:t>MarketP</a:t>
            </a:r>
            <a:r>
              <a:rPr lang="sv-SE" dirty="0"/>
              <a:t>(100, 2, 100), </a:t>
            </a:r>
            <a:r>
              <a:rPr lang="sv-SE" dirty="0" err="1"/>
              <a:t>Comp</a:t>
            </a:r>
            <a:r>
              <a:rPr lang="sv-SE" dirty="0"/>
              <a:t>(100), </a:t>
            </a:r>
            <a:r>
              <a:rPr lang="sv-SE" dirty="0" err="1"/>
              <a:t>Volperha</a:t>
            </a:r>
            <a:r>
              <a:rPr lang="sv-SE" dirty="0"/>
              <a:t>(2), </a:t>
            </a:r>
            <a:r>
              <a:rPr lang="sv-SE" dirty="0" err="1"/>
              <a:t>PresVal</a:t>
            </a:r>
            <a:r>
              <a:rPr lang="sv-SE" dirty="0"/>
              <a:t>(100)</a:t>
            </a:r>
          </a:p>
          <a:p>
            <a:r>
              <a:rPr lang="sv-SE" dirty="0"/>
              <a:t>DIM </a:t>
            </a:r>
            <a:r>
              <a:rPr lang="sv-SE" dirty="0" err="1"/>
              <a:t>dmin</a:t>
            </a:r>
            <a:r>
              <a:rPr lang="sv-SE" dirty="0"/>
              <a:t>(2), </a:t>
            </a:r>
            <a:r>
              <a:rPr lang="sv-SE" dirty="0" err="1"/>
              <a:t>kheight</a:t>
            </a:r>
            <a:r>
              <a:rPr lang="sv-SE" dirty="0"/>
              <a:t>(2), EP(2), </a:t>
            </a:r>
            <a:r>
              <a:rPr lang="sv-SE" dirty="0" err="1"/>
              <a:t>stdev</a:t>
            </a:r>
            <a:r>
              <a:rPr lang="sv-SE" dirty="0"/>
              <a:t>(2), </a:t>
            </a:r>
            <a:r>
              <a:rPr lang="sv-SE" dirty="0" err="1"/>
              <a:t>CompBA</a:t>
            </a:r>
            <a:r>
              <a:rPr lang="sv-SE" dirty="0"/>
              <a:t>(100)</a:t>
            </a:r>
          </a:p>
          <a:p>
            <a:endParaRPr lang="sv-SE" dirty="0"/>
          </a:p>
          <a:p>
            <a:r>
              <a:rPr lang="sv-SE" dirty="0"/>
              <a:t>PI = 3.141593</a:t>
            </a:r>
          </a:p>
          <a:p>
            <a:endParaRPr lang="sv-SE" dirty="0"/>
          </a:p>
          <a:p>
            <a:r>
              <a:rPr lang="sv-SE" dirty="0"/>
              <a:t>OPEN "AdmultRndIn.txt" FOR INPUT AS #2</a:t>
            </a:r>
          </a:p>
          <a:p>
            <a:endParaRPr lang="sv-SE" dirty="0"/>
          </a:p>
          <a:p>
            <a:r>
              <a:rPr lang="sv-SE" dirty="0"/>
              <a:t>OPEN "AdMultRndOut.txt" FOR OUTPUT AS #1</a:t>
            </a:r>
          </a:p>
          <a:p>
            <a:endParaRPr lang="sv-SE" dirty="0"/>
          </a:p>
          <a:p>
            <a:r>
              <a:rPr lang="sv-SE" dirty="0"/>
              <a:t>REM SCREEN 12</a:t>
            </a:r>
          </a:p>
          <a:p>
            <a:r>
              <a:rPr lang="sv-SE" dirty="0"/>
              <a:t>SCREEN _NEWIMAGE(1800, 800, 12)</a:t>
            </a:r>
          </a:p>
          <a:p>
            <a:r>
              <a:rPr lang="sv-SE" dirty="0"/>
              <a:t>COLOR 1, 15</a:t>
            </a:r>
          </a:p>
        </p:txBody>
      </p:sp>
      <p:sp>
        <p:nvSpPr>
          <p:cNvPr id="2" name="Platshållare för bildnummer 1"/>
          <p:cNvSpPr>
            <a:spLocks noGrp="1"/>
          </p:cNvSpPr>
          <p:nvPr>
            <p:ph type="sldNum" sz="quarter" idx="12"/>
          </p:nvPr>
        </p:nvSpPr>
        <p:spPr/>
        <p:txBody>
          <a:bodyPr/>
          <a:lstStyle/>
          <a:p>
            <a:fld id="{C4D83055-B480-425C-AE2D-0955F072BBF0}" type="slidenum">
              <a:rPr lang="sv-SE" smtClean="0"/>
              <a:t>90</a:t>
            </a:fld>
            <a:endParaRPr lang="sv-SE"/>
          </a:p>
        </p:txBody>
      </p:sp>
    </p:spTree>
    <p:extLst>
      <p:ext uri="{BB962C8B-B14F-4D97-AF65-F5344CB8AC3E}">
        <p14:creationId xmlns:p14="http://schemas.microsoft.com/office/powerpoint/2010/main" val="7225267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6764" y="227084"/>
            <a:ext cx="10118784" cy="6370975"/>
          </a:xfrm>
          <a:prstGeom prst="rect">
            <a:avLst/>
          </a:prstGeom>
        </p:spPr>
        <p:txBody>
          <a:bodyPr wrap="square">
            <a:spAutoFit/>
          </a:bodyPr>
          <a:lstStyle/>
          <a:p>
            <a:r>
              <a:rPr lang="sv-SE" dirty="0"/>
              <a:t>REM ***************************************************************************</a:t>
            </a:r>
          </a:p>
          <a:p>
            <a:r>
              <a:rPr lang="sv-SE" dirty="0"/>
              <a:t>REM SECTION 0. Parameter inputs from </a:t>
            </a:r>
            <a:r>
              <a:rPr lang="sv-SE" dirty="0" err="1"/>
              <a:t>external</a:t>
            </a:r>
            <a:r>
              <a:rPr lang="sv-SE" dirty="0"/>
              <a:t> </a:t>
            </a:r>
            <a:r>
              <a:rPr lang="sv-SE" dirty="0" err="1"/>
              <a:t>file</a:t>
            </a:r>
            <a:r>
              <a:rPr lang="sv-SE" dirty="0"/>
              <a:t> and parameter </a:t>
            </a:r>
            <a:r>
              <a:rPr lang="sv-SE" dirty="0" err="1"/>
              <a:t>documentation</a:t>
            </a:r>
            <a:r>
              <a:rPr lang="sv-SE" dirty="0"/>
              <a:t>.</a:t>
            </a:r>
          </a:p>
          <a:p>
            <a:r>
              <a:rPr lang="sv-SE" dirty="0"/>
              <a:t>REM ***************************************************************************</a:t>
            </a:r>
          </a:p>
          <a:p>
            <a:endParaRPr lang="sv-SE" dirty="0"/>
          </a:p>
          <a:p>
            <a:r>
              <a:rPr lang="sv-SE" sz="1400" dirty="0"/>
              <a:t>INPUT #2, r</a:t>
            </a:r>
          </a:p>
          <a:p>
            <a:r>
              <a:rPr lang="sv-SE" sz="1400" dirty="0"/>
              <a:t>INPUT #2, </a:t>
            </a:r>
            <a:r>
              <a:rPr lang="sv-SE" sz="1400" dirty="0" err="1"/>
              <a:t>pcorr</a:t>
            </a:r>
            <a:endParaRPr lang="sv-SE" sz="1400" dirty="0"/>
          </a:p>
          <a:p>
            <a:r>
              <a:rPr lang="sv-SE" sz="1400" dirty="0"/>
              <a:t>INPUT #2, EP(1)</a:t>
            </a:r>
          </a:p>
          <a:p>
            <a:r>
              <a:rPr lang="sv-SE" sz="1400" dirty="0"/>
              <a:t>INPUT #2, EP(2)</a:t>
            </a:r>
          </a:p>
          <a:p>
            <a:r>
              <a:rPr lang="sv-SE" sz="1400" dirty="0"/>
              <a:t>INPUT #2, </a:t>
            </a:r>
            <a:r>
              <a:rPr lang="sv-SE" sz="1400" dirty="0" err="1"/>
              <a:t>stdev</a:t>
            </a:r>
            <a:r>
              <a:rPr lang="sv-SE" sz="1400" dirty="0"/>
              <a:t>(1)</a:t>
            </a:r>
          </a:p>
          <a:p>
            <a:r>
              <a:rPr lang="sv-SE" sz="1400" dirty="0"/>
              <a:t>INPUT #2, </a:t>
            </a:r>
            <a:r>
              <a:rPr lang="sv-SE" sz="1400" dirty="0" err="1"/>
              <a:t>stdev</a:t>
            </a:r>
            <a:r>
              <a:rPr lang="sv-SE" sz="1400" dirty="0"/>
              <a:t>(2)</a:t>
            </a:r>
          </a:p>
          <a:p>
            <a:r>
              <a:rPr lang="sv-SE" sz="1400" dirty="0"/>
              <a:t>INPUT #2, </a:t>
            </a:r>
            <a:r>
              <a:rPr lang="sv-SE" sz="1400" dirty="0" err="1"/>
              <a:t>kheight</a:t>
            </a:r>
            <a:r>
              <a:rPr lang="sv-SE" sz="1400" dirty="0"/>
              <a:t>(1)</a:t>
            </a:r>
          </a:p>
          <a:p>
            <a:r>
              <a:rPr lang="sv-SE" sz="1400" dirty="0"/>
              <a:t>INPUT #2, </a:t>
            </a:r>
            <a:r>
              <a:rPr lang="sv-SE" sz="1400" dirty="0" err="1"/>
              <a:t>kheight</a:t>
            </a:r>
            <a:r>
              <a:rPr lang="sv-SE" sz="1400" dirty="0"/>
              <a:t>(2)</a:t>
            </a:r>
          </a:p>
          <a:p>
            <a:r>
              <a:rPr lang="sv-SE" sz="1400" dirty="0"/>
              <a:t>INPUT #2, </a:t>
            </a:r>
            <a:r>
              <a:rPr lang="sv-SE" sz="1400" dirty="0" err="1"/>
              <a:t>dmin</a:t>
            </a:r>
            <a:r>
              <a:rPr lang="sv-SE" sz="1400" dirty="0"/>
              <a:t>(1)</a:t>
            </a:r>
          </a:p>
          <a:p>
            <a:r>
              <a:rPr lang="sv-SE" sz="1400" dirty="0"/>
              <a:t>INPUT #2, </a:t>
            </a:r>
            <a:r>
              <a:rPr lang="sv-SE" sz="1400" dirty="0" err="1"/>
              <a:t>dmin</a:t>
            </a:r>
            <a:r>
              <a:rPr lang="sv-SE" sz="1400" dirty="0"/>
              <a:t>(2)</a:t>
            </a:r>
          </a:p>
          <a:p>
            <a:r>
              <a:rPr lang="sv-SE" sz="1400" dirty="0"/>
              <a:t>INPUT #2, D0start</a:t>
            </a:r>
          </a:p>
          <a:p>
            <a:r>
              <a:rPr lang="sv-SE" sz="1400" dirty="0"/>
              <a:t>INPUT #2, D0stop</a:t>
            </a:r>
          </a:p>
          <a:p>
            <a:r>
              <a:rPr lang="sv-SE" sz="1400" dirty="0"/>
              <a:t>INPUT #2, D0step</a:t>
            </a:r>
          </a:p>
          <a:p>
            <a:r>
              <a:rPr lang="sv-SE" sz="1400" dirty="0"/>
              <a:t>INPUT #2, </a:t>
            </a:r>
            <a:r>
              <a:rPr lang="sv-SE" sz="1400" dirty="0" err="1"/>
              <a:t>Dpstart</a:t>
            </a:r>
            <a:endParaRPr lang="sv-SE" sz="1400" dirty="0"/>
          </a:p>
          <a:p>
            <a:r>
              <a:rPr lang="sv-SE" sz="1400" dirty="0"/>
              <a:t>INPUT #2, </a:t>
            </a:r>
            <a:r>
              <a:rPr lang="sv-SE" sz="1400" dirty="0" err="1"/>
              <a:t>Dpstop</a:t>
            </a:r>
            <a:endParaRPr lang="sv-SE" sz="1400" dirty="0"/>
          </a:p>
          <a:p>
            <a:r>
              <a:rPr lang="sv-SE" sz="1400" dirty="0"/>
              <a:t>INPUT #2, </a:t>
            </a:r>
            <a:r>
              <a:rPr lang="sv-SE" sz="1400" dirty="0" err="1"/>
              <a:t>Dpstep</a:t>
            </a:r>
            <a:endParaRPr lang="sv-SE" sz="1400" dirty="0"/>
          </a:p>
          <a:p>
            <a:r>
              <a:rPr lang="sv-SE" sz="1400" dirty="0"/>
              <a:t>INPUT #2, </a:t>
            </a:r>
            <a:r>
              <a:rPr lang="sv-SE" sz="1400" dirty="0" err="1"/>
              <a:t>Dcstart</a:t>
            </a:r>
            <a:endParaRPr lang="sv-SE" sz="1400" dirty="0"/>
          </a:p>
          <a:p>
            <a:r>
              <a:rPr lang="sv-SE" sz="1400" dirty="0"/>
              <a:t>INPUT #2, </a:t>
            </a:r>
            <a:r>
              <a:rPr lang="sv-SE" sz="1400" dirty="0" err="1"/>
              <a:t>Dcstop</a:t>
            </a:r>
            <a:endParaRPr lang="sv-SE" sz="1400" dirty="0"/>
          </a:p>
          <a:p>
            <a:r>
              <a:rPr lang="sv-SE" sz="1400" dirty="0"/>
              <a:t>INPUT #2, </a:t>
            </a:r>
            <a:r>
              <a:rPr lang="sv-SE" sz="1400" dirty="0" err="1"/>
              <a:t>Dcstep</a:t>
            </a:r>
            <a:endParaRPr lang="sv-SE" sz="1400" dirty="0"/>
          </a:p>
          <a:p>
            <a:r>
              <a:rPr lang="sv-SE" sz="1400" dirty="0"/>
              <a:t>INPUT #2, </a:t>
            </a:r>
            <a:r>
              <a:rPr lang="sv-SE" sz="1400" dirty="0" err="1"/>
              <a:t>Dsstart</a:t>
            </a:r>
            <a:endParaRPr lang="sv-SE" sz="1400" dirty="0"/>
          </a:p>
          <a:p>
            <a:r>
              <a:rPr lang="sv-SE" sz="1400" dirty="0"/>
              <a:t>INPUT #2, </a:t>
            </a:r>
            <a:r>
              <a:rPr lang="sv-SE" sz="1400" dirty="0" err="1"/>
              <a:t>Dsstop</a:t>
            </a:r>
            <a:endParaRPr lang="sv-SE" sz="1400" dirty="0"/>
          </a:p>
          <a:p>
            <a:r>
              <a:rPr lang="sv-SE" sz="1400" dirty="0"/>
              <a:t>INPUT #2, </a:t>
            </a:r>
            <a:r>
              <a:rPr lang="sv-SE" sz="1400" dirty="0" err="1"/>
              <a:t>Dsstep</a:t>
            </a:r>
            <a:endParaRPr lang="sv-SE" sz="1400" dirty="0"/>
          </a:p>
          <a:p>
            <a:r>
              <a:rPr lang="sv-SE" sz="1400" dirty="0"/>
              <a:t>INPUT #2, TOTSIMN</a:t>
            </a:r>
          </a:p>
          <a:p>
            <a:r>
              <a:rPr lang="sv-SE" sz="1400" dirty="0"/>
              <a:t>INPUT #2, seed2</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91</a:t>
            </a:fld>
            <a:endParaRPr lang="sv-SE"/>
          </a:p>
        </p:txBody>
      </p:sp>
    </p:spTree>
    <p:extLst>
      <p:ext uri="{BB962C8B-B14F-4D97-AF65-F5344CB8AC3E}">
        <p14:creationId xmlns:p14="http://schemas.microsoft.com/office/powerpoint/2010/main" val="506129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77969" y="1061418"/>
            <a:ext cx="11041812" cy="3416320"/>
          </a:xfrm>
          <a:prstGeom prst="rect">
            <a:avLst/>
          </a:prstGeom>
        </p:spPr>
        <p:txBody>
          <a:bodyPr wrap="square">
            <a:spAutoFit/>
          </a:bodyPr>
          <a:lstStyle/>
          <a:p>
            <a:r>
              <a:rPr lang="sv-SE" dirty="0"/>
              <a:t>PRINT " Program </a:t>
            </a:r>
            <a:r>
              <a:rPr lang="sv-SE" dirty="0" err="1"/>
              <a:t>AdMultRnd_EQDIST</a:t>
            </a:r>
            <a:r>
              <a:rPr lang="sv-SE" dirty="0"/>
              <a:t> by Peter </a:t>
            </a:r>
            <a:r>
              <a:rPr lang="sv-SE" dirty="0" err="1"/>
              <a:t>Lohmander</a:t>
            </a:r>
            <a:r>
              <a:rPr lang="sv-SE" dirty="0"/>
              <a:t> 2019:"</a:t>
            </a:r>
          </a:p>
          <a:p>
            <a:r>
              <a:rPr lang="sv-SE" dirty="0"/>
              <a:t>PRINT #1, " Program </a:t>
            </a:r>
            <a:r>
              <a:rPr lang="sv-SE" dirty="0" err="1"/>
              <a:t>AdMultRnd_EQDIST</a:t>
            </a:r>
            <a:r>
              <a:rPr lang="sv-SE" dirty="0"/>
              <a:t> by Peter </a:t>
            </a:r>
            <a:r>
              <a:rPr lang="sv-SE" dirty="0" err="1"/>
              <a:t>Lohmander</a:t>
            </a:r>
            <a:r>
              <a:rPr lang="sv-SE" dirty="0"/>
              <a:t> 2019:"</a:t>
            </a:r>
          </a:p>
          <a:p>
            <a:r>
              <a:rPr lang="sv-SE" dirty="0"/>
              <a:t>PRINT " Parameters from </a:t>
            </a:r>
            <a:r>
              <a:rPr lang="sv-SE" dirty="0" err="1"/>
              <a:t>external</a:t>
            </a:r>
            <a:r>
              <a:rPr lang="sv-SE" dirty="0"/>
              <a:t> file: "</a:t>
            </a:r>
          </a:p>
          <a:p>
            <a:r>
              <a:rPr lang="sv-SE" dirty="0"/>
              <a:t>PRINT "  r = "; r; " </a:t>
            </a:r>
            <a:r>
              <a:rPr lang="sv-SE" dirty="0" err="1"/>
              <a:t>pcorr</a:t>
            </a:r>
            <a:r>
              <a:rPr lang="sv-SE" dirty="0"/>
              <a:t> = "; </a:t>
            </a:r>
            <a:r>
              <a:rPr lang="sv-SE" dirty="0" err="1"/>
              <a:t>pcorr</a:t>
            </a:r>
            <a:r>
              <a:rPr lang="sv-SE" dirty="0"/>
              <a:t>; " EP(1) = "; EP(1); " EP(2) = "; EP(2)</a:t>
            </a:r>
          </a:p>
          <a:p>
            <a:r>
              <a:rPr lang="sv-SE" dirty="0"/>
              <a:t>PRINT "  </a:t>
            </a:r>
            <a:r>
              <a:rPr lang="sv-SE" dirty="0" err="1"/>
              <a:t>stdev</a:t>
            </a:r>
            <a:r>
              <a:rPr lang="sv-SE" dirty="0"/>
              <a:t>(1) = "; </a:t>
            </a:r>
            <a:r>
              <a:rPr lang="sv-SE" dirty="0" err="1"/>
              <a:t>stdev</a:t>
            </a:r>
            <a:r>
              <a:rPr lang="sv-SE" dirty="0"/>
              <a:t>(1); " </a:t>
            </a:r>
            <a:r>
              <a:rPr lang="sv-SE" dirty="0" err="1"/>
              <a:t>stdev</a:t>
            </a:r>
            <a:r>
              <a:rPr lang="sv-SE" dirty="0"/>
              <a:t>(2) = "; </a:t>
            </a:r>
            <a:r>
              <a:rPr lang="sv-SE" dirty="0" err="1"/>
              <a:t>stdev</a:t>
            </a:r>
            <a:r>
              <a:rPr lang="sv-SE" dirty="0"/>
              <a:t>(2); " </a:t>
            </a:r>
            <a:r>
              <a:rPr lang="sv-SE" dirty="0" err="1"/>
              <a:t>kheight</a:t>
            </a:r>
            <a:r>
              <a:rPr lang="sv-SE" dirty="0"/>
              <a:t>(1) = "; </a:t>
            </a:r>
            <a:r>
              <a:rPr lang="sv-SE" dirty="0" err="1"/>
              <a:t>kheight</a:t>
            </a:r>
            <a:r>
              <a:rPr lang="sv-SE" dirty="0"/>
              <a:t>(1); " </a:t>
            </a:r>
            <a:r>
              <a:rPr lang="sv-SE" dirty="0" err="1"/>
              <a:t>kheight</a:t>
            </a:r>
            <a:r>
              <a:rPr lang="sv-SE" dirty="0"/>
              <a:t>(2) = "; </a:t>
            </a:r>
            <a:r>
              <a:rPr lang="sv-SE" dirty="0" err="1"/>
              <a:t>kheight</a:t>
            </a:r>
            <a:r>
              <a:rPr lang="sv-SE" dirty="0"/>
              <a:t>(2)</a:t>
            </a:r>
          </a:p>
          <a:p>
            <a:r>
              <a:rPr lang="sv-SE" dirty="0"/>
              <a:t>PRINT "  </a:t>
            </a:r>
            <a:r>
              <a:rPr lang="sv-SE" dirty="0" err="1"/>
              <a:t>dmin</a:t>
            </a:r>
            <a:r>
              <a:rPr lang="sv-SE" dirty="0"/>
              <a:t>(1) = "; </a:t>
            </a:r>
            <a:r>
              <a:rPr lang="sv-SE" dirty="0" err="1"/>
              <a:t>dmin</a:t>
            </a:r>
            <a:r>
              <a:rPr lang="sv-SE" dirty="0"/>
              <a:t>(1); " </a:t>
            </a:r>
            <a:r>
              <a:rPr lang="sv-SE" dirty="0" err="1"/>
              <a:t>dmin</a:t>
            </a:r>
            <a:r>
              <a:rPr lang="sv-SE" dirty="0"/>
              <a:t>(2) = "; </a:t>
            </a:r>
            <a:r>
              <a:rPr lang="sv-SE" dirty="0" err="1"/>
              <a:t>dmin</a:t>
            </a:r>
            <a:r>
              <a:rPr lang="sv-SE" dirty="0"/>
              <a:t>(2)</a:t>
            </a:r>
          </a:p>
          <a:p>
            <a:r>
              <a:rPr lang="sv-SE" dirty="0"/>
              <a:t>PRINT "  D0start = "; D0start; " D0stop = "; D0stop; " D0step = "; D0step</a:t>
            </a:r>
          </a:p>
          <a:p>
            <a:r>
              <a:rPr lang="sv-SE" dirty="0"/>
              <a:t>PRINT "  </a:t>
            </a:r>
            <a:r>
              <a:rPr lang="sv-SE" dirty="0" err="1"/>
              <a:t>Dpstart</a:t>
            </a:r>
            <a:r>
              <a:rPr lang="sv-SE" dirty="0"/>
              <a:t> = "; </a:t>
            </a:r>
            <a:r>
              <a:rPr lang="sv-SE" dirty="0" err="1"/>
              <a:t>Dpstart</a:t>
            </a:r>
            <a:r>
              <a:rPr lang="sv-SE" dirty="0"/>
              <a:t>; " </a:t>
            </a:r>
            <a:r>
              <a:rPr lang="sv-SE" dirty="0" err="1"/>
              <a:t>Dpstop</a:t>
            </a:r>
            <a:r>
              <a:rPr lang="sv-SE" dirty="0"/>
              <a:t> = "; </a:t>
            </a:r>
            <a:r>
              <a:rPr lang="sv-SE" dirty="0" err="1"/>
              <a:t>Dpstop</a:t>
            </a:r>
            <a:r>
              <a:rPr lang="sv-SE" dirty="0"/>
              <a:t>; " </a:t>
            </a:r>
            <a:r>
              <a:rPr lang="sv-SE" dirty="0" err="1"/>
              <a:t>Dpstep</a:t>
            </a:r>
            <a:r>
              <a:rPr lang="sv-SE" dirty="0"/>
              <a:t> = "; </a:t>
            </a:r>
            <a:r>
              <a:rPr lang="sv-SE" dirty="0" err="1"/>
              <a:t>Dpstep</a:t>
            </a:r>
            <a:endParaRPr lang="sv-SE" dirty="0"/>
          </a:p>
          <a:p>
            <a:r>
              <a:rPr lang="sv-SE" dirty="0"/>
              <a:t>PRINT "  </a:t>
            </a:r>
            <a:r>
              <a:rPr lang="sv-SE" dirty="0" err="1"/>
              <a:t>Dcstart</a:t>
            </a:r>
            <a:r>
              <a:rPr lang="sv-SE" dirty="0"/>
              <a:t> = "; </a:t>
            </a:r>
            <a:r>
              <a:rPr lang="sv-SE" dirty="0" err="1"/>
              <a:t>Dcstart</a:t>
            </a:r>
            <a:r>
              <a:rPr lang="sv-SE" dirty="0"/>
              <a:t>; " </a:t>
            </a:r>
            <a:r>
              <a:rPr lang="sv-SE" dirty="0" err="1"/>
              <a:t>Dcstop</a:t>
            </a:r>
            <a:r>
              <a:rPr lang="sv-SE" dirty="0"/>
              <a:t> = "; </a:t>
            </a:r>
            <a:r>
              <a:rPr lang="sv-SE" dirty="0" err="1"/>
              <a:t>Dcstop</a:t>
            </a:r>
            <a:r>
              <a:rPr lang="sv-SE" dirty="0"/>
              <a:t>; " </a:t>
            </a:r>
            <a:r>
              <a:rPr lang="sv-SE" dirty="0" err="1"/>
              <a:t>Dcstep</a:t>
            </a:r>
            <a:r>
              <a:rPr lang="sv-SE" dirty="0"/>
              <a:t> = "; </a:t>
            </a:r>
            <a:r>
              <a:rPr lang="sv-SE" dirty="0" err="1"/>
              <a:t>Dcstep</a:t>
            </a:r>
            <a:endParaRPr lang="sv-SE" dirty="0"/>
          </a:p>
          <a:p>
            <a:r>
              <a:rPr lang="sv-SE" dirty="0"/>
              <a:t>PRINT "  </a:t>
            </a:r>
            <a:r>
              <a:rPr lang="sv-SE" dirty="0" err="1"/>
              <a:t>Dsstart</a:t>
            </a:r>
            <a:r>
              <a:rPr lang="sv-SE" dirty="0"/>
              <a:t> = "; </a:t>
            </a:r>
            <a:r>
              <a:rPr lang="sv-SE" dirty="0" err="1"/>
              <a:t>Dsstart</a:t>
            </a:r>
            <a:r>
              <a:rPr lang="sv-SE" dirty="0"/>
              <a:t>; " </a:t>
            </a:r>
            <a:r>
              <a:rPr lang="sv-SE" dirty="0" err="1"/>
              <a:t>Dsstop</a:t>
            </a:r>
            <a:r>
              <a:rPr lang="sv-SE" dirty="0"/>
              <a:t> = "; </a:t>
            </a:r>
            <a:r>
              <a:rPr lang="sv-SE" dirty="0" err="1"/>
              <a:t>Dsstop</a:t>
            </a:r>
            <a:r>
              <a:rPr lang="sv-SE" dirty="0"/>
              <a:t>; " </a:t>
            </a:r>
            <a:r>
              <a:rPr lang="sv-SE" dirty="0" err="1"/>
              <a:t>Dsstep</a:t>
            </a:r>
            <a:r>
              <a:rPr lang="sv-SE" dirty="0"/>
              <a:t> = "; </a:t>
            </a:r>
            <a:r>
              <a:rPr lang="sv-SE" dirty="0" err="1"/>
              <a:t>Dsstep</a:t>
            </a:r>
            <a:endParaRPr lang="sv-SE" dirty="0"/>
          </a:p>
          <a:p>
            <a:r>
              <a:rPr lang="sv-SE" dirty="0"/>
              <a:t>PRINT "  TOTSIMN = "; TOTSIMN</a:t>
            </a:r>
          </a:p>
          <a:p>
            <a:r>
              <a:rPr lang="sv-SE" dirty="0"/>
              <a:t>PRINT "    seed2 = "; seed2</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92</a:t>
            </a:fld>
            <a:endParaRPr lang="sv-SE"/>
          </a:p>
        </p:txBody>
      </p:sp>
    </p:spTree>
    <p:extLst>
      <p:ext uri="{BB962C8B-B14F-4D97-AF65-F5344CB8AC3E}">
        <p14:creationId xmlns:p14="http://schemas.microsoft.com/office/powerpoint/2010/main" val="42824831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52091" y="1891462"/>
            <a:ext cx="10964173" cy="2862322"/>
          </a:xfrm>
          <a:prstGeom prst="rect">
            <a:avLst/>
          </a:prstGeom>
        </p:spPr>
        <p:txBody>
          <a:bodyPr wrap="square">
            <a:spAutoFit/>
          </a:bodyPr>
          <a:lstStyle/>
          <a:p>
            <a:r>
              <a:rPr lang="sv-SE" dirty="0"/>
              <a:t>PRINT #1, " Parameters from </a:t>
            </a:r>
            <a:r>
              <a:rPr lang="sv-SE" dirty="0" err="1"/>
              <a:t>external</a:t>
            </a:r>
            <a:r>
              <a:rPr lang="sv-SE" dirty="0"/>
              <a:t> file: "</a:t>
            </a:r>
          </a:p>
          <a:p>
            <a:r>
              <a:rPr lang="sv-SE" dirty="0"/>
              <a:t>PRINT #1, "  r = "; r; " </a:t>
            </a:r>
            <a:r>
              <a:rPr lang="sv-SE" dirty="0" err="1"/>
              <a:t>pcorr</a:t>
            </a:r>
            <a:r>
              <a:rPr lang="sv-SE" dirty="0"/>
              <a:t> = "; </a:t>
            </a:r>
            <a:r>
              <a:rPr lang="sv-SE" dirty="0" err="1"/>
              <a:t>pcorr</a:t>
            </a:r>
            <a:r>
              <a:rPr lang="sv-SE" dirty="0"/>
              <a:t>; " EP(1) = "; EP(1); " EP(2) = "; EP(2)</a:t>
            </a:r>
          </a:p>
          <a:p>
            <a:r>
              <a:rPr lang="sv-SE" dirty="0"/>
              <a:t>PRINT #1, "  </a:t>
            </a:r>
            <a:r>
              <a:rPr lang="sv-SE" dirty="0" err="1"/>
              <a:t>stdev</a:t>
            </a:r>
            <a:r>
              <a:rPr lang="sv-SE" dirty="0"/>
              <a:t>(1) = "; </a:t>
            </a:r>
            <a:r>
              <a:rPr lang="sv-SE" dirty="0" err="1"/>
              <a:t>stdev</a:t>
            </a:r>
            <a:r>
              <a:rPr lang="sv-SE" dirty="0"/>
              <a:t>(1); " </a:t>
            </a:r>
            <a:r>
              <a:rPr lang="sv-SE" dirty="0" err="1"/>
              <a:t>stdev</a:t>
            </a:r>
            <a:r>
              <a:rPr lang="sv-SE" dirty="0"/>
              <a:t>(2) = "; </a:t>
            </a:r>
            <a:r>
              <a:rPr lang="sv-SE" dirty="0" err="1"/>
              <a:t>stdev</a:t>
            </a:r>
            <a:r>
              <a:rPr lang="sv-SE" dirty="0"/>
              <a:t>(2); " </a:t>
            </a:r>
            <a:r>
              <a:rPr lang="sv-SE" dirty="0" err="1"/>
              <a:t>kheight</a:t>
            </a:r>
            <a:r>
              <a:rPr lang="sv-SE" dirty="0"/>
              <a:t>(1) = "; </a:t>
            </a:r>
            <a:r>
              <a:rPr lang="sv-SE" dirty="0" err="1"/>
              <a:t>kheight</a:t>
            </a:r>
            <a:r>
              <a:rPr lang="sv-SE" dirty="0"/>
              <a:t>(1); " </a:t>
            </a:r>
            <a:r>
              <a:rPr lang="sv-SE" dirty="0" err="1"/>
              <a:t>kheight</a:t>
            </a:r>
            <a:r>
              <a:rPr lang="sv-SE" dirty="0"/>
              <a:t>(2) = "; </a:t>
            </a:r>
            <a:r>
              <a:rPr lang="sv-SE" dirty="0" err="1"/>
              <a:t>kheight</a:t>
            </a:r>
            <a:r>
              <a:rPr lang="sv-SE" dirty="0"/>
              <a:t>(2)</a:t>
            </a:r>
          </a:p>
          <a:p>
            <a:r>
              <a:rPr lang="sv-SE" dirty="0"/>
              <a:t>PRINT #1, "  </a:t>
            </a:r>
            <a:r>
              <a:rPr lang="sv-SE" dirty="0" err="1"/>
              <a:t>dmin</a:t>
            </a:r>
            <a:r>
              <a:rPr lang="sv-SE" dirty="0"/>
              <a:t>(1) = "; </a:t>
            </a:r>
            <a:r>
              <a:rPr lang="sv-SE" dirty="0" err="1"/>
              <a:t>dmin</a:t>
            </a:r>
            <a:r>
              <a:rPr lang="sv-SE" dirty="0"/>
              <a:t>(1); " </a:t>
            </a:r>
            <a:r>
              <a:rPr lang="sv-SE" dirty="0" err="1"/>
              <a:t>dmin</a:t>
            </a:r>
            <a:r>
              <a:rPr lang="sv-SE" dirty="0"/>
              <a:t>(2) = "; </a:t>
            </a:r>
            <a:r>
              <a:rPr lang="sv-SE" dirty="0" err="1"/>
              <a:t>dmin</a:t>
            </a:r>
            <a:r>
              <a:rPr lang="sv-SE" dirty="0"/>
              <a:t>(2)</a:t>
            </a:r>
          </a:p>
          <a:p>
            <a:r>
              <a:rPr lang="sv-SE" dirty="0"/>
              <a:t>PRINT #1, "  D0start = "; D0start; " D0stop = "; D0stop; " D0step = "; D0step</a:t>
            </a:r>
          </a:p>
          <a:p>
            <a:r>
              <a:rPr lang="sv-SE" dirty="0"/>
              <a:t>PRINT #1, "  </a:t>
            </a:r>
            <a:r>
              <a:rPr lang="sv-SE" dirty="0" err="1"/>
              <a:t>Dpstart</a:t>
            </a:r>
            <a:r>
              <a:rPr lang="sv-SE" dirty="0"/>
              <a:t> = "; </a:t>
            </a:r>
            <a:r>
              <a:rPr lang="sv-SE" dirty="0" err="1"/>
              <a:t>Dpstart</a:t>
            </a:r>
            <a:r>
              <a:rPr lang="sv-SE" dirty="0"/>
              <a:t>; " </a:t>
            </a:r>
            <a:r>
              <a:rPr lang="sv-SE" dirty="0" err="1"/>
              <a:t>Dpstop</a:t>
            </a:r>
            <a:r>
              <a:rPr lang="sv-SE" dirty="0"/>
              <a:t> = "; </a:t>
            </a:r>
            <a:r>
              <a:rPr lang="sv-SE" dirty="0" err="1"/>
              <a:t>Dpstop</a:t>
            </a:r>
            <a:r>
              <a:rPr lang="sv-SE" dirty="0"/>
              <a:t>; " </a:t>
            </a:r>
            <a:r>
              <a:rPr lang="sv-SE" dirty="0" err="1"/>
              <a:t>Dpstep</a:t>
            </a:r>
            <a:r>
              <a:rPr lang="sv-SE" dirty="0"/>
              <a:t> = "; </a:t>
            </a:r>
            <a:r>
              <a:rPr lang="sv-SE" dirty="0" err="1"/>
              <a:t>Dpstep</a:t>
            </a:r>
            <a:endParaRPr lang="sv-SE" dirty="0"/>
          </a:p>
          <a:p>
            <a:r>
              <a:rPr lang="sv-SE" dirty="0"/>
              <a:t>PRINT #1, "  </a:t>
            </a:r>
            <a:r>
              <a:rPr lang="sv-SE" dirty="0" err="1"/>
              <a:t>Dcstart</a:t>
            </a:r>
            <a:r>
              <a:rPr lang="sv-SE" dirty="0"/>
              <a:t> = "; </a:t>
            </a:r>
            <a:r>
              <a:rPr lang="sv-SE" dirty="0" err="1"/>
              <a:t>Dcstart</a:t>
            </a:r>
            <a:r>
              <a:rPr lang="sv-SE" dirty="0"/>
              <a:t>; " </a:t>
            </a:r>
            <a:r>
              <a:rPr lang="sv-SE" dirty="0" err="1"/>
              <a:t>Dcstop</a:t>
            </a:r>
            <a:r>
              <a:rPr lang="sv-SE" dirty="0"/>
              <a:t> = "; </a:t>
            </a:r>
            <a:r>
              <a:rPr lang="sv-SE" dirty="0" err="1"/>
              <a:t>Dcstop</a:t>
            </a:r>
            <a:r>
              <a:rPr lang="sv-SE" dirty="0"/>
              <a:t>; " </a:t>
            </a:r>
            <a:r>
              <a:rPr lang="sv-SE" dirty="0" err="1"/>
              <a:t>Dcstep</a:t>
            </a:r>
            <a:r>
              <a:rPr lang="sv-SE" dirty="0"/>
              <a:t> = "; </a:t>
            </a:r>
            <a:r>
              <a:rPr lang="sv-SE" dirty="0" err="1"/>
              <a:t>Dcstep</a:t>
            </a:r>
            <a:endParaRPr lang="sv-SE" dirty="0"/>
          </a:p>
          <a:p>
            <a:r>
              <a:rPr lang="sv-SE" dirty="0"/>
              <a:t>PRINT #1, "  </a:t>
            </a:r>
            <a:r>
              <a:rPr lang="sv-SE" dirty="0" err="1"/>
              <a:t>Dsstart</a:t>
            </a:r>
            <a:r>
              <a:rPr lang="sv-SE" dirty="0"/>
              <a:t> = "; </a:t>
            </a:r>
            <a:r>
              <a:rPr lang="sv-SE" dirty="0" err="1"/>
              <a:t>Dsstart</a:t>
            </a:r>
            <a:r>
              <a:rPr lang="sv-SE" dirty="0"/>
              <a:t>; " </a:t>
            </a:r>
            <a:r>
              <a:rPr lang="sv-SE" dirty="0" err="1"/>
              <a:t>Dsstop</a:t>
            </a:r>
            <a:r>
              <a:rPr lang="sv-SE" dirty="0"/>
              <a:t> = "; </a:t>
            </a:r>
            <a:r>
              <a:rPr lang="sv-SE" dirty="0" err="1"/>
              <a:t>Dsstop</a:t>
            </a:r>
            <a:r>
              <a:rPr lang="sv-SE" dirty="0"/>
              <a:t>; " </a:t>
            </a:r>
            <a:r>
              <a:rPr lang="sv-SE" dirty="0" err="1"/>
              <a:t>Dsstep</a:t>
            </a:r>
            <a:r>
              <a:rPr lang="sv-SE" dirty="0"/>
              <a:t> = "; </a:t>
            </a:r>
            <a:r>
              <a:rPr lang="sv-SE" dirty="0" err="1"/>
              <a:t>Dsstep</a:t>
            </a:r>
            <a:endParaRPr lang="sv-SE" dirty="0"/>
          </a:p>
          <a:p>
            <a:r>
              <a:rPr lang="sv-SE" dirty="0"/>
              <a:t>PRINT #1, "  TOTSIMN = "; TOTSIMN</a:t>
            </a:r>
          </a:p>
          <a:p>
            <a:r>
              <a:rPr lang="sv-SE" dirty="0"/>
              <a:t>PRINT #1, "    seed2 = "; seed2</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93</a:t>
            </a:fld>
            <a:endParaRPr lang="sv-SE"/>
          </a:p>
        </p:txBody>
      </p:sp>
    </p:spTree>
    <p:extLst>
      <p:ext uri="{BB962C8B-B14F-4D97-AF65-F5344CB8AC3E}">
        <p14:creationId xmlns:p14="http://schemas.microsoft.com/office/powerpoint/2010/main" val="7450478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6761" y="1582341"/>
            <a:ext cx="10981427" cy="3139321"/>
          </a:xfrm>
          <a:prstGeom prst="rect">
            <a:avLst/>
          </a:prstGeom>
        </p:spPr>
        <p:txBody>
          <a:bodyPr wrap="square">
            <a:spAutoFit/>
          </a:bodyPr>
          <a:lstStyle/>
          <a:p>
            <a:r>
              <a:rPr lang="sv-SE" dirty="0" err="1"/>
              <a:t>drawmaps</a:t>
            </a:r>
            <a:r>
              <a:rPr lang="sv-SE" dirty="0"/>
              <a:t> = 0</a:t>
            </a:r>
          </a:p>
          <a:p>
            <a:r>
              <a:rPr lang="sv-SE" dirty="0"/>
              <a:t>INPUT "Draw </a:t>
            </a:r>
            <a:r>
              <a:rPr lang="sv-SE" dirty="0" err="1"/>
              <a:t>maps</a:t>
            </a:r>
            <a:r>
              <a:rPr lang="sv-SE" dirty="0"/>
              <a:t>? </a:t>
            </a:r>
            <a:r>
              <a:rPr lang="sv-SE" dirty="0" err="1"/>
              <a:t>Then</a:t>
            </a:r>
            <a:r>
              <a:rPr lang="sv-SE" dirty="0"/>
              <a:t> </a:t>
            </a:r>
            <a:r>
              <a:rPr lang="sv-SE" dirty="0" err="1"/>
              <a:t>write</a:t>
            </a:r>
            <a:r>
              <a:rPr lang="sv-SE" dirty="0"/>
              <a:t> 1, </a:t>
            </a:r>
            <a:r>
              <a:rPr lang="sv-SE" dirty="0" err="1"/>
              <a:t>otherwise</a:t>
            </a:r>
            <a:r>
              <a:rPr lang="sv-SE" dirty="0"/>
              <a:t> 0", </a:t>
            </a:r>
            <a:r>
              <a:rPr lang="sv-SE" dirty="0" err="1"/>
              <a:t>drawmaps</a:t>
            </a:r>
            <a:endParaRPr lang="sv-SE" dirty="0"/>
          </a:p>
          <a:p>
            <a:endParaRPr lang="sv-SE" dirty="0"/>
          </a:p>
          <a:p>
            <a:r>
              <a:rPr lang="sv-SE" dirty="0"/>
              <a:t>IF </a:t>
            </a:r>
            <a:r>
              <a:rPr lang="sv-SE" dirty="0" err="1"/>
              <a:t>drawmaps</a:t>
            </a:r>
            <a:r>
              <a:rPr lang="sv-SE" dirty="0"/>
              <a:t> = 0 THEN PRINT " "</a:t>
            </a:r>
          </a:p>
          <a:p>
            <a:r>
              <a:rPr lang="sv-SE" dirty="0"/>
              <a:t>IF </a:t>
            </a:r>
            <a:r>
              <a:rPr lang="sv-SE" dirty="0" err="1"/>
              <a:t>drawmaps</a:t>
            </a:r>
            <a:r>
              <a:rPr lang="sv-SE" dirty="0"/>
              <a:t> = 0 THEN PRINT "            D0           Dp1           Dp2           Dc1           Dc2            Ds             r           EPV"</a:t>
            </a:r>
          </a:p>
          <a:p>
            <a:r>
              <a:rPr lang="sv-SE" dirty="0"/>
              <a:t>PRINT #1, " "</a:t>
            </a:r>
          </a:p>
          <a:p>
            <a:r>
              <a:rPr lang="sv-SE" dirty="0"/>
              <a:t>PRINT #1, "            D0           Dp1           Dp2           Dc1           Dc2            Ds             r           EPV"</a:t>
            </a:r>
          </a:p>
          <a:p>
            <a:endParaRPr lang="sv-SE" dirty="0"/>
          </a:p>
          <a:p>
            <a:r>
              <a:rPr lang="sv-SE" dirty="0"/>
              <a:t>REM *****************</a:t>
            </a:r>
          </a:p>
          <a:p>
            <a:r>
              <a:rPr lang="sv-SE" dirty="0"/>
              <a:t>REM End </a:t>
            </a:r>
            <a:r>
              <a:rPr lang="sv-SE" dirty="0" err="1"/>
              <a:t>of</a:t>
            </a:r>
            <a:r>
              <a:rPr lang="sv-SE" dirty="0"/>
              <a:t> SECTION 0.</a:t>
            </a:r>
          </a:p>
          <a:p>
            <a:r>
              <a:rPr lang="sv-SE" dirty="0"/>
              <a:t>REM *****************</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94</a:t>
            </a:fld>
            <a:endParaRPr lang="sv-SE"/>
          </a:p>
        </p:txBody>
      </p:sp>
    </p:spTree>
    <p:extLst>
      <p:ext uri="{BB962C8B-B14F-4D97-AF65-F5344CB8AC3E}">
        <p14:creationId xmlns:p14="http://schemas.microsoft.com/office/powerpoint/2010/main" val="10057036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201949" y="192579"/>
            <a:ext cx="10021018" cy="6494085"/>
          </a:xfrm>
          <a:prstGeom prst="rect">
            <a:avLst/>
          </a:prstGeom>
        </p:spPr>
        <p:txBody>
          <a:bodyPr wrap="square">
            <a:spAutoFit/>
          </a:bodyPr>
          <a:lstStyle/>
          <a:p>
            <a:r>
              <a:rPr lang="sv-SE" sz="1600" dirty="0"/>
              <a:t>RANDOMIZE 5</a:t>
            </a:r>
          </a:p>
          <a:p>
            <a:endParaRPr lang="sv-SE" sz="1600" dirty="0"/>
          </a:p>
          <a:p>
            <a:r>
              <a:rPr lang="sv-SE" sz="1600" dirty="0"/>
              <a:t>REM **********************************************************************************</a:t>
            </a:r>
          </a:p>
          <a:p>
            <a:r>
              <a:rPr lang="sv-SE" sz="1600" dirty="0"/>
              <a:t>REM SECTION A. The initial </a:t>
            </a:r>
            <a:r>
              <a:rPr lang="sv-SE" sz="1600" dirty="0" err="1"/>
              <a:t>conditions</a:t>
            </a:r>
            <a:r>
              <a:rPr lang="sv-SE" sz="1600" dirty="0"/>
              <a:t> </a:t>
            </a:r>
            <a:r>
              <a:rPr lang="sv-SE" sz="1600" dirty="0" err="1"/>
              <a:t>of</a:t>
            </a:r>
            <a:r>
              <a:rPr lang="sv-SE" sz="1600" dirty="0"/>
              <a:t> </a:t>
            </a:r>
            <a:r>
              <a:rPr lang="sv-SE" sz="1600" dirty="0" err="1"/>
              <a:t>relevance</a:t>
            </a:r>
            <a:r>
              <a:rPr lang="sv-SE" sz="1600" dirty="0"/>
              <a:t> to all </a:t>
            </a:r>
            <a:r>
              <a:rPr lang="sv-SE" sz="1600" dirty="0" err="1"/>
              <a:t>calculations</a:t>
            </a:r>
            <a:r>
              <a:rPr lang="sv-SE" sz="1600" dirty="0"/>
              <a:t> </a:t>
            </a:r>
            <a:r>
              <a:rPr lang="sv-SE" sz="1600" dirty="0" err="1"/>
              <a:t>are</a:t>
            </a:r>
            <a:r>
              <a:rPr lang="sv-SE" sz="1600" dirty="0"/>
              <a:t> </a:t>
            </a:r>
            <a:r>
              <a:rPr lang="sv-SE" sz="1600" dirty="0" err="1"/>
              <a:t>determined</a:t>
            </a:r>
            <a:r>
              <a:rPr lang="sv-SE" sz="1600" dirty="0"/>
              <a:t>.</a:t>
            </a:r>
          </a:p>
          <a:p>
            <a:r>
              <a:rPr lang="sv-SE" sz="1600" dirty="0"/>
              <a:t>REM **********************************************************************************</a:t>
            </a:r>
          </a:p>
          <a:p>
            <a:endParaRPr lang="sv-SE" sz="1600" dirty="0"/>
          </a:p>
          <a:p>
            <a:r>
              <a:rPr lang="sv-SE" sz="1600" dirty="0"/>
              <a:t>REM Generation </a:t>
            </a:r>
            <a:r>
              <a:rPr lang="sv-SE" sz="1600" dirty="0" err="1"/>
              <a:t>of</a:t>
            </a:r>
            <a:r>
              <a:rPr lang="sv-SE" sz="1600" dirty="0"/>
              <a:t> 100 market </a:t>
            </a:r>
            <a:r>
              <a:rPr lang="sv-SE" sz="1600" dirty="0" err="1"/>
              <a:t>prices</a:t>
            </a:r>
            <a:r>
              <a:rPr lang="sv-SE" sz="1600" dirty="0"/>
              <a:t> series for </a:t>
            </a:r>
            <a:r>
              <a:rPr lang="sv-SE" sz="1600" dirty="0" err="1"/>
              <a:t>two</a:t>
            </a:r>
            <a:r>
              <a:rPr lang="sv-SE" sz="1600" dirty="0"/>
              <a:t> species </a:t>
            </a:r>
            <a:r>
              <a:rPr lang="sv-SE" sz="1600" dirty="0" err="1"/>
              <a:t>with</a:t>
            </a:r>
            <a:r>
              <a:rPr lang="sv-SE" sz="1600" dirty="0"/>
              <a:t> </a:t>
            </a:r>
            <a:r>
              <a:rPr lang="sv-SE" sz="1600" dirty="0" err="1"/>
              <a:t>correlation</a:t>
            </a:r>
            <a:r>
              <a:rPr lang="sv-SE" sz="1600" dirty="0"/>
              <a:t> </a:t>
            </a:r>
            <a:r>
              <a:rPr lang="sv-SE" sz="1600" dirty="0" err="1"/>
              <a:t>pcorr</a:t>
            </a:r>
            <a:r>
              <a:rPr lang="sv-SE" sz="1600" dirty="0"/>
              <a:t>.</a:t>
            </a:r>
          </a:p>
          <a:p>
            <a:endParaRPr lang="sv-SE" sz="1600" dirty="0"/>
          </a:p>
          <a:p>
            <a:r>
              <a:rPr lang="sv-SE" sz="1600" dirty="0"/>
              <a:t>FOR series = 1 TO 100</a:t>
            </a:r>
          </a:p>
          <a:p>
            <a:r>
              <a:rPr lang="sv-SE" sz="1600" dirty="0"/>
              <a:t>    </a:t>
            </a:r>
            <a:r>
              <a:rPr lang="sv-SE" sz="1600" dirty="0" err="1"/>
              <a:t>pcorr</a:t>
            </a:r>
            <a:r>
              <a:rPr lang="sv-SE" sz="1600" dirty="0"/>
              <a:t> = 0.5</a:t>
            </a:r>
          </a:p>
          <a:p>
            <a:r>
              <a:rPr lang="sv-SE" sz="1600" dirty="0"/>
              <a:t>    FOR T = 0 TO 100</a:t>
            </a:r>
          </a:p>
          <a:p>
            <a:r>
              <a:rPr lang="sv-SE" sz="1600" dirty="0"/>
              <a:t>        FOR i = 1 TO 2</a:t>
            </a:r>
          </a:p>
          <a:p>
            <a:r>
              <a:rPr lang="sv-SE" sz="1600" dirty="0"/>
              <a:t>            epsilon = 0</a:t>
            </a:r>
          </a:p>
          <a:p>
            <a:r>
              <a:rPr lang="sv-SE" sz="1600" dirty="0"/>
              <a:t>            FOR ii = 1 TO 12</a:t>
            </a:r>
          </a:p>
          <a:p>
            <a:r>
              <a:rPr lang="sv-SE" sz="1600" dirty="0"/>
              <a:t>                epsilon = epsilon + RND</a:t>
            </a:r>
          </a:p>
          <a:p>
            <a:r>
              <a:rPr lang="sv-SE" sz="1600" dirty="0"/>
              <a:t>            NEXT ii</a:t>
            </a:r>
          </a:p>
          <a:p>
            <a:r>
              <a:rPr lang="sv-SE" sz="1600" dirty="0"/>
              <a:t>            epsilon = (epsilon - 6)</a:t>
            </a:r>
          </a:p>
          <a:p>
            <a:r>
              <a:rPr lang="sv-SE" sz="1600" dirty="0"/>
              <a:t>            IF i = 1 THEN randn1 = epsilon</a:t>
            </a:r>
          </a:p>
          <a:p>
            <a:r>
              <a:rPr lang="sv-SE" sz="1600" dirty="0"/>
              <a:t>            IF i = 2 THEN randn2 = epsilon</a:t>
            </a:r>
          </a:p>
          <a:p>
            <a:r>
              <a:rPr lang="sv-SE" sz="1600" dirty="0"/>
              <a:t>            IF i = 2 THEN randn3 = </a:t>
            </a:r>
            <a:r>
              <a:rPr lang="sv-SE" sz="1600" dirty="0" err="1"/>
              <a:t>pcorr</a:t>
            </a:r>
            <a:r>
              <a:rPr lang="sv-SE" sz="1600" dirty="0"/>
              <a:t> * randn1 + (1 - </a:t>
            </a:r>
            <a:r>
              <a:rPr lang="sv-SE" sz="1600" dirty="0" err="1"/>
              <a:t>pcorr</a:t>
            </a:r>
            <a:r>
              <a:rPr lang="sv-SE" sz="1600" dirty="0"/>
              <a:t> ^ 2) ^ .5 * randn2</a:t>
            </a:r>
          </a:p>
          <a:p>
            <a:r>
              <a:rPr lang="sv-SE" sz="1600" dirty="0"/>
              <a:t>        NEXT i</a:t>
            </a:r>
          </a:p>
          <a:p>
            <a:r>
              <a:rPr lang="sv-SE" sz="1600" dirty="0"/>
              <a:t>        </a:t>
            </a:r>
            <a:r>
              <a:rPr lang="sv-SE" sz="1600" dirty="0" err="1"/>
              <a:t>MarketP</a:t>
            </a:r>
            <a:r>
              <a:rPr lang="sv-SE" sz="1600" dirty="0"/>
              <a:t>(T, 1, series) = EP(1) + </a:t>
            </a:r>
            <a:r>
              <a:rPr lang="sv-SE" sz="1600" dirty="0" err="1"/>
              <a:t>stdev</a:t>
            </a:r>
            <a:r>
              <a:rPr lang="sv-SE" sz="1600" dirty="0"/>
              <a:t>(1) * randn1</a:t>
            </a:r>
          </a:p>
          <a:p>
            <a:r>
              <a:rPr lang="sv-SE" sz="1600" dirty="0"/>
              <a:t>        </a:t>
            </a:r>
            <a:r>
              <a:rPr lang="sv-SE" sz="1600" dirty="0" err="1"/>
              <a:t>MarketP</a:t>
            </a:r>
            <a:r>
              <a:rPr lang="sv-SE" sz="1600" dirty="0"/>
              <a:t>(T, 2, series) = EP(2) + </a:t>
            </a:r>
            <a:r>
              <a:rPr lang="sv-SE" sz="1600" dirty="0" err="1"/>
              <a:t>stdev</a:t>
            </a:r>
            <a:r>
              <a:rPr lang="sv-SE" sz="1600" dirty="0"/>
              <a:t>(2) * randn3</a:t>
            </a:r>
          </a:p>
          <a:p>
            <a:r>
              <a:rPr lang="sv-SE" sz="1600" dirty="0"/>
              <a:t>    NEXT T</a:t>
            </a:r>
          </a:p>
          <a:p>
            <a:r>
              <a:rPr lang="sv-SE" sz="1600" dirty="0"/>
              <a:t>NEXT series</a:t>
            </a:r>
          </a:p>
          <a:p>
            <a:r>
              <a:rPr lang="sv-SE" sz="1600" dirty="0"/>
              <a:t>PRINT ""</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95</a:t>
            </a:fld>
            <a:endParaRPr lang="sv-SE"/>
          </a:p>
        </p:txBody>
      </p:sp>
    </p:spTree>
    <p:extLst>
      <p:ext uri="{BB962C8B-B14F-4D97-AF65-F5344CB8AC3E}">
        <p14:creationId xmlns:p14="http://schemas.microsoft.com/office/powerpoint/2010/main" val="34862897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47999" y="1305342"/>
            <a:ext cx="8269857" cy="4247317"/>
          </a:xfrm>
          <a:prstGeom prst="rect">
            <a:avLst/>
          </a:prstGeom>
        </p:spPr>
        <p:txBody>
          <a:bodyPr wrap="square">
            <a:spAutoFit/>
          </a:bodyPr>
          <a:lstStyle/>
          <a:p>
            <a:r>
              <a:rPr lang="en-US" dirty="0"/>
              <a:t>REM Generation of the positions</a:t>
            </a:r>
          </a:p>
          <a:p>
            <a:endParaRPr lang="en-US" dirty="0"/>
          </a:p>
          <a:p>
            <a:r>
              <a:rPr lang="en-US" dirty="0"/>
              <a:t>FOR </a:t>
            </a:r>
            <a:r>
              <a:rPr lang="en-US" dirty="0" err="1"/>
              <a:t>i</a:t>
            </a:r>
            <a:r>
              <a:rPr lang="en-US" dirty="0"/>
              <a:t> = 1 TO 100</a:t>
            </a:r>
          </a:p>
          <a:p>
            <a:r>
              <a:rPr lang="en-US" dirty="0"/>
              <a:t>    x(</a:t>
            </a:r>
            <a:r>
              <a:rPr lang="en-US" dirty="0" err="1"/>
              <a:t>i</a:t>
            </a:r>
            <a:r>
              <a:rPr lang="en-US" dirty="0"/>
              <a:t>) = 30 * RND</a:t>
            </a:r>
          </a:p>
          <a:p>
            <a:r>
              <a:rPr lang="en-US" dirty="0"/>
              <a:t>    y(</a:t>
            </a:r>
            <a:r>
              <a:rPr lang="en-US" dirty="0" err="1"/>
              <a:t>i</a:t>
            </a:r>
            <a:r>
              <a:rPr lang="en-US" dirty="0"/>
              <a:t>) = 30 * RND</a:t>
            </a:r>
          </a:p>
          <a:p>
            <a:r>
              <a:rPr lang="en-US" dirty="0"/>
              <a:t>NEXT </a:t>
            </a:r>
            <a:r>
              <a:rPr lang="en-US" dirty="0" err="1"/>
              <a:t>i</a:t>
            </a:r>
            <a:endParaRPr lang="en-US" dirty="0"/>
          </a:p>
          <a:p>
            <a:r>
              <a:rPr lang="en-US" dirty="0"/>
              <a:t>PRINT ""</a:t>
            </a:r>
          </a:p>
          <a:p>
            <a:endParaRPr lang="en-US" dirty="0"/>
          </a:p>
          <a:p>
            <a:endParaRPr lang="en-US" dirty="0"/>
          </a:p>
          <a:p>
            <a:r>
              <a:rPr lang="en-US" dirty="0"/>
              <a:t>REM Generation of the species</a:t>
            </a:r>
          </a:p>
          <a:p>
            <a:endParaRPr lang="en-US" dirty="0"/>
          </a:p>
          <a:p>
            <a:r>
              <a:rPr lang="en-US" dirty="0"/>
              <a:t>FOR </a:t>
            </a:r>
            <a:r>
              <a:rPr lang="en-US" dirty="0" err="1"/>
              <a:t>i</a:t>
            </a:r>
            <a:r>
              <a:rPr lang="en-US" dirty="0"/>
              <a:t> = 1 TO 100</a:t>
            </a:r>
          </a:p>
          <a:p>
            <a:r>
              <a:rPr lang="en-US" dirty="0"/>
              <a:t>    species(</a:t>
            </a:r>
            <a:r>
              <a:rPr lang="en-US" dirty="0" err="1"/>
              <a:t>i</a:t>
            </a:r>
            <a:r>
              <a:rPr lang="en-US" dirty="0"/>
              <a:t>) = 1</a:t>
            </a:r>
          </a:p>
          <a:p>
            <a:r>
              <a:rPr lang="en-US" dirty="0"/>
              <a:t>    IF RND &gt; 0.5 THEN species(</a:t>
            </a:r>
            <a:r>
              <a:rPr lang="en-US" dirty="0" err="1"/>
              <a:t>i</a:t>
            </a:r>
            <a:r>
              <a:rPr lang="en-US" dirty="0"/>
              <a:t>) = 2</a:t>
            </a:r>
          </a:p>
          <a:p>
            <a:r>
              <a:rPr lang="en-US" dirty="0"/>
              <a:t>NEXT </a:t>
            </a:r>
            <a:r>
              <a:rPr lang="en-US" dirty="0" err="1"/>
              <a:t>i</a:t>
            </a:r>
            <a:endParaRPr lang="en-US"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96</a:t>
            </a:fld>
            <a:endParaRPr lang="sv-SE"/>
          </a:p>
        </p:txBody>
      </p:sp>
    </p:spTree>
    <p:extLst>
      <p:ext uri="{BB962C8B-B14F-4D97-AF65-F5344CB8AC3E}">
        <p14:creationId xmlns:p14="http://schemas.microsoft.com/office/powerpoint/2010/main" val="41536070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48000" y="2136339"/>
            <a:ext cx="6096000" cy="2585323"/>
          </a:xfrm>
          <a:prstGeom prst="rect">
            <a:avLst/>
          </a:prstGeom>
        </p:spPr>
        <p:txBody>
          <a:bodyPr>
            <a:spAutoFit/>
          </a:bodyPr>
          <a:lstStyle/>
          <a:p>
            <a:r>
              <a:rPr lang="sv-SE" dirty="0"/>
              <a:t>REM </a:t>
            </a:r>
            <a:r>
              <a:rPr lang="sv-SE" dirty="0" err="1"/>
              <a:t>Calculation</a:t>
            </a:r>
            <a:r>
              <a:rPr lang="sv-SE" dirty="0"/>
              <a:t> </a:t>
            </a:r>
            <a:r>
              <a:rPr lang="sv-SE" dirty="0" err="1"/>
              <a:t>of</a:t>
            </a:r>
            <a:r>
              <a:rPr lang="sv-SE" dirty="0"/>
              <a:t> the </a:t>
            </a:r>
            <a:r>
              <a:rPr lang="sv-SE" dirty="0" err="1"/>
              <a:t>distances</a:t>
            </a:r>
            <a:endParaRPr lang="sv-SE" dirty="0"/>
          </a:p>
          <a:p>
            <a:endParaRPr lang="sv-SE" dirty="0"/>
          </a:p>
          <a:p>
            <a:r>
              <a:rPr lang="sv-SE" dirty="0"/>
              <a:t>FOR i = 1 TO 100</a:t>
            </a:r>
          </a:p>
          <a:p>
            <a:r>
              <a:rPr lang="sv-SE" dirty="0"/>
              <a:t>    FOR j = 1 TO 100</a:t>
            </a:r>
          </a:p>
          <a:p>
            <a:r>
              <a:rPr lang="sv-SE" dirty="0"/>
              <a:t>        </a:t>
            </a:r>
            <a:r>
              <a:rPr lang="sv-SE" dirty="0" err="1"/>
              <a:t>distx</a:t>
            </a:r>
            <a:r>
              <a:rPr lang="sv-SE" dirty="0"/>
              <a:t> = x(i) - x(j)</a:t>
            </a:r>
          </a:p>
          <a:p>
            <a:r>
              <a:rPr lang="sv-SE" dirty="0"/>
              <a:t>        </a:t>
            </a:r>
            <a:r>
              <a:rPr lang="sv-SE" dirty="0" err="1"/>
              <a:t>disty</a:t>
            </a:r>
            <a:r>
              <a:rPr lang="sv-SE" dirty="0"/>
              <a:t> = y(i) - y(j)</a:t>
            </a:r>
          </a:p>
          <a:p>
            <a:r>
              <a:rPr lang="sv-SE" dirty="0"/>
              <a:t>        </a:t>
            </a:r>
            <a:r>
              <a:rPr lang="sv-SE" dirty="0" err="1"/>
              <a:t>dist</a:t>
            </a:r>
            <a:r>
              <a:rPr lang="sv-SE" dirty="0"/>
              <a:t>(i, j) = (</a:t>
            </a:r>
            <a:r>
              <a:rPr lang="sv-SE" dirty="0" err="1"/>
              <a:t>distx</a:t>
            </a:r>
            <a:r>
              <a:rPr lang="sv-SE" dirty="0"/>
              <a:t> * </a:t>
            </a:r>
            <a:r>
              <a:rPr lang="sv-SE" dirty="0" err="1"/>
              <a:t>distx</a:t>
            </a:r>
            <a:r>
              <a:rPr lang="sv-SE" dirty="0"/>
              <a:t> + </a:t>
            </a:r>
            <a:r>
              <a:rPr lang="sv-SE" dirty="0" err="1"/>
              <a:t>disty</a:t>
            </a:r>
            <a:r>
              <a:rPr lang="sv-SE" dirty="0"/>
              <a:t> * </a:t>
            </a:r>
            <a:r>
              <a:rPr lang="sv-SE" dirty="0" err="1"/>
              <a:t>disty</a:t>
            </a:r>
            <a:r>
              <a:rPr lang="sv-SE" dirty="0"/>
              <a:t>) ^ 0.5</a:t>
            </a:r>
          </a:p>
          <a:p>
            <a:r>
              <a:rPr lang="sv-SE" dirty="0"/>
              <a:t>    NEXT j</a:t>
            </a:r>
          </a:p>
          <a:p>
            <a:r>
              <a:rPr lang="sv-SE" dirty="0"/>
              <a:t>NEXT i</a:t>
            </a:r>
          </a:p>
        </p:txBody>
      </p:sp>
      <p:sp>
        <p:nvSpPr>
          <p:cNvPr id="3" name="Platshållare för bildnummer 2"/>
          <p:cNvSpPr>
            <a:spLocks noGrp="1"/>
          </p:cNvSpPr>
          <p:nvPr>
            <p:ph type="sldNum" sz="quarter" idx="12"/>
          </p:nvPr>
        </p:nvSpPr>
        <p:spPr/>
        <p:txBody>
          <a:bodyPr/>
          <a:lstStyle/>
          <a:p>
            <a:fld id="{C4D83055-B480-425C-AE2D-0955F072BBF0}" type="slidenum">
              <a:rPr lang="sv-SE" smtClean="0"/>
              <a:t>97</a:t>
            </a:fld>
            <a:endParaRPr lang="sv-SE"/>
          </a:p>
        </p:txBody>
      </p:sp>
    </p:spTree>
    <p:extLst>
      <p:ext uri="{BB962C8B-B14F-4D97-AF65-F5344CB8AC3E}">
        <p14:creationId xmlns:p14="http://schemas.microsoft.com/office/powerpoint/2010/main" val="12011209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276711" y="1038921"/>
            <a:ext cx="7781026" cy="4801314"/>
          </a:xfrm>
          <a:prstGeom prst="rect">
            <a:avLst/>
          </a:prstGeom>
        </p:spPr>
        <p:txBody>
          <a:bodyPr wrap="square">
            <a:spAutoFit/>
          </a:bodyPr>
          <a:lstStyle/>
          <a:p>
            <a:r>
              <a:rPr lang="en-US" dirty="0"/>
              <a:t>REM Generation of initial diameters</a:t>
            </a:r>
          </a:p>
          <a:p>
            <a:endParaRPr lang="en-US" dirty="0"/>
          </a:p>
          <a:p>
            <a:r>
              <a:rPr lang="en-US" dirty="0"/>
              <a:t>FOR </a:t>
            </a:r>
            <a:r>
              <a:rPr lang="en-US" dirty="0" err="1"/>
              <a:t>i</a:t>
            </a:r>
            <a:r>
              <a:rPr lang="en-US" dirty="0"/>
              <a:t> = 1 TO 100</a:t>
            </a:r>
          </a:p>
          <a:p>
            <a:r>
              <a:rPr lang="en-US" dirty="0"/>
              <a:t>    REM Note that in this version of the code, the initial distributions</a:t>
            </a:r>
          </a:p>
          <a:p>
            <a:r>
              <a:rPr lang="en-US" dirty="0"/>
              <a:t>    REM of the two species are identical. (Compare next row.)</a:t>
            </a:r>
          </a:p>
          <a:p>
            <a:endParaRPr lang="en-US" dirty="0"/>
          </a:p>
          <a:p>
            <a:r>
              <a:rPr lang="en-US" dirty="0"/>
              <a:t>    IF species(</a:t>
            </a:r>
            <a:r>
              <a:rPr lang="en-US" dirty="0" err="1"/>
              <a:t>i</a:t>
            </a:r>
            <a:r>
              <a:rPr lang="en-US" dirty="0"/>
              <a:t>) &gt; 0.5 THEN GOTO 1010</a:t>
            </a:r>
          </a:p>
          <a:p>
            <a:endParaRPr lang="en-US" dirty="0"/>
          </a:p>
          <a:p>
            <a:r>
              <a:rPr lang="en-US" dirty="0"/>
              <a:t>    1001 REM New diameter suggestion</a:t>
            </a:r>
          </a:p>
          <a:p>
            <a:r>
              <a:rPr lang="en-US" dirty="0"/>
              <a:t>    </a:t>
            </a:r>
            <a:r>
              <a:rPr lang="en-US" dirty="0" err="1"/>
              <a:t>dia</a:t>
            </a:r>
            <a:r>
              <a:rPr lang="en-US" dirty="0"/>
              <a:t> = 0.1 + RND * 0.4</a:t>
            </a:r>
          </a:p>
          <a:p>
            <a:r>
              <a:rPr lang="en-US" dirty="0"/>
              <a:t>    </a:t>
            </a:r>
            <a:r>
              <a:rPr lang="en-US" dirty="0" err="1"/>
              <a:t>freq</a:t>
            </a:r>
            <a:r>
              <a:rPr lang="en-US" dirty="0"/>
              <a:t> = 1 - (2 * </a:t>
            </a:r>
            <a:r>
              <a:rPr lang="en-US" dirty="0" err="1"/>
              <a:t>dia</a:t>
            </a:r>
            <a:r>
              <a:rPr lang="en-US" dirty="0"/>
              <a:t>) ^ 2</a:t>
            </a:r>
          </a:p>
          <a:p>
            <a:r>
              <a:rPr lang="en-US" dirty="0"/>
              <a:t>    test = RND</a:t>
            </a:r>
          </a:p>
          <a:p>
            <a:r>
              <a:rPr lang="en-US" dirty="0"/>
              <a:t>    IF test &gt; </a:t>
            </a:r>
            <a:r>
              <a:rPr lang="en-US" dirty="0" err="1"/>
              <a:t>freq</a:t>
            </a:r>
            <a:r>
              <a:rPr lang="en-US" dirty="0"/>
              <a:t> THEN GOTO 1001</a:t>
            </a:r>
          </a:p>
          <a:p>
            <a:r>
              <a:rPr lang="en-US" dirty="0"/>
              <a:t>    d0(</a:t>
            </a:r>
            <a:r>
              <a:rPr lang="en-US" dirty="0" err="1"/>
              <a:t>i</a:t>
            </a:r>
            <a:r>
              <a:rPr lang="en-US" dirty="0"/>
              <a:t>) = </a:t>
            </a:r>
            <a:r>
              <a:rPr lang="en-US" dirty="0" err="1"/>
              <a:t>dia</a:t>
            </a:r>
            <a:endParaRPr lang="en-US" dirty="0"/>
          </a:p>
          <a:p>
            <a:r>
              <a:rPr lang="en-US" dirty="0"/>
              <a:t>    GOTO 1020</a:t>
            </a:r>
          </a:p>
          <a:p>
            <a:r>
              <a:rPr lang="en-US" dirty="0"/>
              <a:t>    1010 REM</a:t>
            </a:r>
          </a:p>
          <a:p>
            <a:endParaRPr lang="en-US"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98</a:t>
            </a:fld>
            <a:endParaRPr lang="sv-SE"/>
          </a:p>
        </p:txBody>
      </p:sp>
    </p:spTree>
    <p:extLst>
      <p:ext uri="{BB962C8B-B14F-4D97-AF65-F5344CB8AC3E}">
        <p14:creationId xmlns:p14="http://schemas.microsoft.com/office/powerpoint/2010/main" val="34498566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48000" y="1582341"/>
            <a:ext cx="6096000" cy="3693319"/>
          </a:xfrm>
          <a:prstGeom prst="rect">
            <a:avLst/>
          </a:prstGeom>
        </p:spPr>
        <p:txBody>
          <a:bodyPr>
            <a:spAutoFit/>
          </a:bodyPr>
          <a:lstStyle/>
          <a:p>
            <a:pPr lvl="0"/>
            <a:r>
              <a:rPr lang="en-US" dirty="0">
                <a:solidFill>
                  <a:prstClr val="black"/>
                </a:solidFill>
              </a:rPr>
              <a:t> 1011 REM New diameter suggestion</a:t>
            </a:r>
          </a:p>
          <a:p>
            <a:pPr lvl="0"/>
            <a:r>
              <a:rPr lang="en-US" dirty="0">
                <a:solidFill>
                  <a:prstClr val="black"/>
                </a:solidFill>
              </a:rPr>
              <a:t>    </a:t>
            </a:r>
            <a:r>
              <a:rPr lang="en-US" dirty="0" err="1">
                <a:solidFill>
                  <a:prstClr val="black"/>
                </a:solidFill>
              </a:rPr>
              <a:t>dia</a:t>
            </a:r>
            <a:r>
              <a:rPr lang="en-US" dirty="0">
                <a:solidFill>
                  <a:prstClr val="black"/>
                </a:solidFill>
              </a:rPr>
              <a:t> = 0.1 + RND * 0.3</a:t>
            </a:r>
          </a:p>
          <a:p>
            <a:pPr lvl="0"/>
            <a:r>
              <a:rPr lang="en-US" dirty="0">
                <a:solidFill>
                  <a:prstClr val="black"/>
                </a:solidFill>
              </a:rPr>
              <a:t>    </a:t>
            </a:r>
            <a:r>
              <a:rPr lang="en-US" dirty="0" err="1">
                <a:solidFill>
                  <a:prstClr val="black"/>
                </a:solidFill>
              </a:rPr>
              <a:t>freq</a:t>
            </a:r>
            <a:r>
              <a:rPr lang="en-US" dirty="0">
                <a:solidFill>
                  <a:prstClr val="black"/>
                </a:solidFill>
              </a:rPr>
              <a:t> = 1 - (2.5 * </a:t>
            </a:r>
            <a:r>
              <a:rPr lang="en-US" dirty="0" err="1">
                <a:solidFill>
                  <a:prstClr val="black"/>
                </a:solidFill>
              </a:rPr>
              <a:t>dia</a:t>
            </a:r>
            <a:r>
              <a:rPr lang="en-US" dirty="0">
                <a:solidFill>
                  <a:prstClr val="black"/>
                </a:solidFill>
              </a:rPr>
              <a:t>) ^ 2</a:t>
            </a:r>
          </a:p>
          <a:p>
            <a:pPr lvl="0"/>
            <a:r>
              <a:rPr lang="en-US" dirty="0">
                <a:solidFill>
                  <a:prstClr val="black"/>
                </a:solidFill>
              </a:rPr>
              <a:t>    test = RND</a:t>
            </a:r>
          </a:p>
          <a:p>
            <a:pPr lvl="0"/>
            <a:r>
              <a:rPr lang="en-US" dirty="0">
                <a:solidFill>
                  <a:prstClr val="black"/>
                </a:solidFill>
              </a:rPr>
              <a:t>    IF test &gt; </a:t>
            </a:r>
            <a:r>
              <a:rPr lang="en-US" dirty="0" err="1">
                <a:solidFill>
                  <a:prstClr val="black"/>
                </a:solidFill>
              </a:rPr>
              <a:t>freq</a:t>
            </a:r>
            <a:r>
              <a:rPr lang="en-US" dirty="0">
                <a:solidFill>
                  <a:prstClr val="black"/>
                </a:solidFill>
              </a:rPr>
              <a:t> THEN GOTO 1011</a:t>
            </a:r>
          </a:p>
          <a:p>
            <a:pPr lvl="0"/>
            <a:r>
              <a:rPr lang="en-US" dirty="0">
                <a:solidFill>
                  <a:prstClr val="black"/>
                </a:solidFill>
              </a:rPr>
              <a:t>    d0(</a:t>
            </a:r>
            <a:r>
              <a:rPr lang="en-US" dirty="0" err="1">
                <a:solidFill>
                  <a:prstClr val="black"/>
                </a:solidFill>
              </a:rPr>
              <a:t>i</a:t>
            </a:r>
            <a:r>
              <a:rPr lang="en-US" dirty="0">
                <a:solidFill>
                  <a:prstClr val="black"/>
                </a:solidFill>
              </a:rPr>
              <a:t>) = </a:t>
            </a:r>
            <a:r>
              <a:rPr lang="en-US" dirty="0" err="1">
                <a:solidFill>
                  <a:prstClr val="black"/>
                </a:solidFill>
              </a:rPr>
              <a:t>dia</a:t>
            </a:r>
            <a:endParaRPr lang="en-US" dirty="0">
              <a:solidFill>
                <a:prstClr val="black"/>
              </a:solidFill>
            </a:endParaRPr>
          </a:p>
          <a:p>
            <a:pPr lvl="0"/>
            <a:endParaRPr lang="en-US" dirty="0">
              <a:solidFill>
                <a:prstClr val="black"/>
              </a:solidFill>
            </a:endParaRPr>
          </a:p>
          <a:p>
            <a:pPr lvl="0"/>
            <a:r>
              <a:rPr lang="en-US" dirty="0">
                <a:solidFill>
                  <a:prstClr val="black"/>
                </a:solidFill>
              </a:rPr>
              <a:t>    1020 REM</a:t>
            </a:r>
          </a:p>
          <a:p>
            <a:pPr lvl="0"/>
            <a:r>
              <a:rPr lang="en-US" dirty="0">
                <a:solidFill>
                  <a:prstClr val="black"/>
                </a:solidFill>
              </a:rPr>
              <a:t>NEXT </a:t>
            </a:r>
            <a:r>
              <a:rPr lang="en-US" dirty="0" err="1">
                <a:solidFill>
                  <a:prstClr val="black"/>
                </a:solidFill>
              </a:rPr>
              <a:t>i</a:t>
            </a:r>
            <a:endParaRPr lang="en-US" dirty="0">
              <a:solidFill>
                <a:prstClr val="black"/>
              </a:solidFill>
            </a:endParaRPr>
          </a:p>
          <a:p>
            <a:pPr lvl="0"/>
            <a:endParaRPr lang="en-US" dirty="0">
              <a:solidFill>
                <a:prstClr val="black"/>
              </a:solidFill>
            </a:endParaRPr>
          </a:p>
          <a:p>
            <a:pPr lvl="0"/>
            <a:r>
              <a:rPr lang="en-US" dirty="0">
                <a:solidFill>
                  <a:prstClr val="black"/>
                </a:solidFill>
              </a:rPr>
              <a:t>REM *****************</a:t>
            </a:r>
          </a:p>
          <a:p>
            <a:pPr lvl="0"/>
            <a:r>
              <a:rPr lang="en-US" dirty="0">
                <a:solidFill>
                  <a:prstClr val="black"/>
                </a:solidFill>
              </a:rPr>
              <a:t>REM End of SECTION A.</a:t>
            </a:r>
          </a:p>
          <a:p>
            <a:pPr lvl="0"/>
            <a:r>
              <a:rPr lang="en-US" dirty="0">
                <a:solidFill>
                  <a:prstClr val="black"/>
                </a:solidFill>
              </a:rPr>
              <a:t>REM *****************</a:t>
            </a:r>
            <a:endParaRPr lang="sv-SE" dirty="0"/>
          </a:p>
        </p:txBody>
      </p:sp>
      <p:sp>
        <p:nvSpPr>
          <p:cNvPr id="3" name="Platshållare för bildnummer 2"/>
          <p:cNvSpPr>
            <a:spLocks noGrp="1"/>
          </p:cNvSpPr>
          <p:nvPr>
            <p:ph type="sldNum" sz="quarter" idx="12"/>
          </p:nvPr>
        </p:nvSpPr>
        <p:spPr/>
        <p:txBody>
          <a:bodyPr/>
          <a:lstStyle/>
          <a:p>
            <a:fld id="{C4D83055-B480-425C-AE2D-0955F072BBF0}" type="slidenum">
              <a:rPr lang="sv-SE" smtClean="0"/>
              <a:t>99</a:t>
            </a:fld>
            <a:endParaRPr lang="sv-SE"/>
          </a:p>
        </p:txBody>
      </p:sp>
    </p:spTree>
    <p:extLst>
      <p:ext uri="{BB962C8B-B14F-4D97-AF65-F5344CB8AC3E}">
        <p14:creationId xmlns:p14="http://schemas.microsoft.com/office/powerpoint/2010/main" val="203320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7494</Words>
  <Application>Microsoft Office PowerPoint</Application>
  <PresentationFormat>Bredbild</PresentationFormat>
  <Paragraphs>1751</Paragraphs>
  <Slides>122</Slides>
  <Notes>1</Notes>
  <HiddenSlides>0</HiddenSlides>
  <MMClips>0</MMClips>
  <ScaleCrop>false</ScaleCrop>
  <HeadingPairs>
    <vt:vector size="8" baseType="variant">
      <vt:variant>
        <vt:lpstr>Använt teckensnitt</vt:lpstr>
      </vt:variant>
      <vt:variant>
        <vt:i4>8</vt:i4>
      </vt:variant>
      <vt:variant>
        <vt:lpstr>Tema</vt:lpstr>
      </vt:variant>
      <vt:variant>
        <vt:i4>3</vt:i4>
      </vt:variant>
      <vt:variant>
        <vt:lpstr>Serverprogram för OLE-inbäddning</vt:lpstr>
      </vt:variant>
      <vt:variant>
        <vt:i4>2</vt:i4>
      </vt:variant>
      <vt:variant>
        <vt:lpstr>Bildrubriker</vt:lpstr>
      </vt:variant>
      <vt:variant>
        <vt:i4>122</vt:i4>
      </vt:variant>
    </vt:vector>
  </HeadingPairs>
  <TitlesOfParts>
    <vt:vector size="135" baseType="lpstr">
      <vt:lpstr>Arial</vt:lpstr>
      <vt:lpstr>Arial Black</vt:lpstr>
      <vt:lpstr>Calibri</vt:lpstr>
      <vt:lpstr>Calibri Light</vt:lpstr>
      <vt:lpstr>Courier New</vt:lpstr>
      <vt:lpstr>Derive Unicode</vt:lpstr>
      <vt:lpstr>DfW5 Printer</vt:lpstr>
      <vt:lpstr>Times New Roman</vt:lpstr>
      <vt:lpstr>Office-tema</vt:lpstr>
      <vt:lpstr>7_Office-tema</vt:lpstr>
      <vt:lpstr>1_Office-tema</vt:lpstr>
      <vt:lpstr>Equation</vt:lpstr>
      <vt:lpstr>MathType 5.0 Equation</vt:lpstr>
      <vt:lpstr>Optimization of Multi Species Continuous Cover Forest Management with Stochastic Prices via Determination of the Adaptive Harvest Control Function   Peter Lohmander Prof.Dr. Optimal Solutions  in cooperation with Linnaeus University Peter@Lohmander.com , www.Lohmander.com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Method references:  Optimization of adaptive control function parameters via repeated full system stochastic simulations, objective function approximation and analytical parameter optimization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Example with particular parameters and  particular stochastic price developments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The stochastic simulation model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Determination of the approximation of the expected present value as a multivariate polynomial of the control function parameters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Optimization of the control function parameters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The optimal control of the forest</vt:lpstr>
      <vt:lpstr>PowerPoint-presentation</vt:lpstr>
      <vt:lpstr>PowerPoint-presentation</vt:lpstr>
      <vt:lpstr>PowerPoint-presentation</vt:lpstr>
      <vt:lpstr>Optimal changes of forest control decisions if these parameters change:   - the rate of interest,  - the expected prices,   - the degrees of stochastic price variations</vt:lpstr>
      <vt:lpstr>Case 1 (r = low)</vt:lpstr>
      <vt:lpstr>PowerPoint-presentation</vt:lpstr>
      <vt:lpstr>Case 1 (r = low)</vt:lpstr>
      <vt:lpstr>Case 2 (EP1 = high)</vt:lpstr>
      <vt:lpstr>PowerPoint-presentation</vt:lpstr>
      <vt:lpstr>PowerPoint-presentation</vt:lpstr>
      <vt:lpstr>PowerPoint-presentation</vt:lpstr>
      <vt:lpstr>PowerPoint-presentation</vt:lpstr>
      <vt:lpstr>PowerPoint-presentation</vt:lpstr>
      <vt:lpstr>PowerPoint-presentation</vt:lpstr>
      <vt:lpstr>Case 2 (EP1 = high)</vt:lpstr>
      <vt:lpstr>Case 3 (Stdev1 = high)</vt:lpstr>
      <vt:lpstr>PowerPoint-presentation</vt:lpstr>
      <vt:lpstr>Case 3 (Stdev1 = high)</vt:lpstr>
      <vt:lpstr>CONCLUSIONS</vt:lpstr>
      <vt:lpstr>Optimization of Multi Species Continuous Cover Forest Management with Stochastic Prices via Determination of the Adaptive Harvest Control Function  Peter Lohmander 18th Symposium on Systems Analysis in Forest Resources, SSAFR March 3 - 7, 2019 Puerto Varas, Chile </vt:lpstr>
      <vt:lpstr>Optimization of Multi Species Continuous Cover Forest Management with Stochastic Prices via Determination of the Adaptive Harvest Control Function  Peter Lohmander 18th Symposium on Systems Analysis in Forest Resources, SSAFR March 3 - 7, 2019 Puerto Varas, Chile  </vt:lpstr>
      <vt:lpstr>Optimization of Multi Species Continuous Cover Forest Management with Stochastic Prices via Determination of the Adaptive Harvest Control Function  Peter Lohmander 18th Symposium on Systems Analysis in Forest Resources, SSAFR March 3 - 7, 2019 Puerto Varas, Chile </vt:lpstr>
      <vt:lpstr>APPENDIX:  THE SOFTWARE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Optimization of Multi Species Continuous Cover Forest Management with Stochastic Prices via Determination of the Adaptive Harvest Control Function   Peter Lohmander Prof.Dr. Optimal Solutions  in cooperation with Linnaeus University Peter@Lohmander.com , www.Lohmander.com </vt:lpstr>
      <vt:lpstr>PowerPoint-presentation</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Peter</dc:creator>
  <cp:lastModifiedBy>Peter</cp:lastModifiedBy>
  <cp:revision>146</cp:revision>
  <cp:lastPrinted>2019-02-03T17:29:39Z</cp:lastPrinted>
  <dcterms:created xsi:type="dcterms:W3CDTF">2019-01-05T21:42:12Z</dcterms:created>
  <dcterms:modified xsi:type="dcterms:W3CDTF">2019-02-13T23:09:56Z</dcterms:modified>
</cp:coreProperties>
</file>